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256" r:id="rId2"/>
    <p:sldId id="259" r:id="rId3"/>
    <p:sldId id="261" r:id="rId4"/>
    <p:sldId id="322" r:id="rId5"/>
    <p:sldId id="323" r:id="rId6"/>
    <p:sldId id="272" r:id="rId7"/>
    <p:sldId id="268" r:id="rId8"/>
    <p:sldId id="324" r:id="rId9"/>
    <p:sldId id="264" r:id="rId10"/>
    <p:sldId id="265" r:id="rId11"/>
    <p:sldId id="333" r:id="rId12"/>
    <p:sldId id="277" r:id="rId13"/>
    <p:sldId id="326" r:id="rId14"/>
    <p:sldId id="325" r:id="rId15"/>
    <p:sldId id="278" r:id="rId16"/>
    <p:sldId id="274" r:id="rId17"/>
    <p:sldId id="330" r:id="rId18"/>
    <p:sldId id="328" r:id="rId19"/>
    <p:sldId id="332" r:id="rId20"/>
    <p:sldId id="327" r:id="rId21"/>
    <p:sldId id="279" r:id="rId22"/>
    <p:sldId id="280" r:id="rId23"/>
    <p:sldId id="281" r:id="rId24"/>
    <p:sldId id="334" r:id="rId25"/>
    <p:sldId id="282" r:id="rId26"/>
    <p:sldId id="335" r:id="rId27"/>
    <p:sldId id="284" r:id="rId28"/>
    <p:sldId id="286" r:id="rId29"/>
    <p:sldId id="290" r:id="rId30"/>
    <p:sldId id="293" r:id="rId31"/>
    <p:sldId id="257" r:id="rId32"/>
    <p:sldId id="336" r:id="rId33"/>
    <p:sldId id="337" r:id="rId34"/>
    <p:sldId id="294" r:id="rId35"/>
    <p:sldId id="338" r:id="rId36"/>
    <p:sldId id="300" r:id="rId37"/>
    <p:sldId id="301" r:id="rId38"/>
    <p:sldId id="304" r:id="rId39"/>
    <p:sldId id="339" r:id="rId40"/>
    <p:sldId id="306" r:id="rId41"/>
    <p:sldId id="308" r:id="rId42"/>
    <p:sldId id="309" r:id="rId43"/>
    <p:sldId id="331" r:id="rId44"/>
    <p:sldId id="310" r:id="rId45"/>
    <p:sldId id="315" r:id="rId46"/>
    <p:sldId id="316" r:id="rId47"/>
    <p:sldId id="318" r:id="rId48"/>
    <p:sldId id="319" r:id="rId49"/>
    <p:sldId id="329" r:id="rId5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1pPr>
    <a:lvl2pPr marL="0" marR="0" indent="3429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2pPr>
    <a:lvl3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3pPr>
    <a:lvl4pPr marL="0" marR="0" indent="10287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4pPr>
    <a:lvl5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5pPr>
    <a:lvl6pPr marL="0" marR="0" indent="17145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6pPr>
    <a:lvl7pPr marL="0" marR="0" indent="2057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7pPr>
    <a:lvl8pPr marL="0" marR="0" indent="24003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8pPr>
    <a:lvl9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nar Schnell" initials="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2">
              <a:hueOff val="-1122706"/>
              <a:satOff val="6504"/>
              <a:lumOff val="15871"/>
              <a:alpha val="17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38100" cap="flat">
              <a:solidFill>
                <a:srgbClr val="5B5854"/>
              </a:solidFill>
              <a:prstDash val="solid"/>
              <a:miter lim="400000"/>
            </a:ln>
          </a:right>
          <a:top>
            <a:ln w="127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solidFill>
            <a:srgbClr val="809E35">
              <a:alpha val="10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miter lim="400000"/>
            </a:ln>
          </a:left>
          <a:right>
            <a:ln w="12700" cap="flat">
              <a:solidFill>
                <a:srgbClr val="5B5854"/>
              </a:solidFill>
              <a:prstDash val="solid"/>
              <a:miter lim="400000"/>
            </a:ln>
          </a:right>
          <a:top>
            <a:ln w="381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miter lim="400000"/>
            </a:ln>
          </a:left>
          <a:right>
            <a:ln w="12700" cap="flat">
              <a:solidFill>
                <a:srgbClr val="5B585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solidFill>
            <a:srgbClr val="619E5C">
              <a:alpha val="15000"/>
            </a:srgb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/>
      <a:tcStyle>
        <a:tcBdr/>
        <a:fill>
          <a:solidFill>
            <a:srgbClr val="F6F2E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/>
      <a:tcStyle>
        <a:tcBdr/>
        <a:fill>
          <a:solidFill>
            <a:srgbClr val="F9F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/>
      <a:tcStyle>
        <a:tcBdr/>
        <a:fill>
          <a:solidFill>
            <a:srgbClr val="FFFBF1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E9E7DC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top>
          <a:bottom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2">
              <a:hueOff val="-1122706"/>
              <a:satOff val="6504"/>
              <a:lumOff val="15871"/>
              <a:alpha val="12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top>
          <a:bottom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52" d="100"/>
          <a:sy n="52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5" name="Shape 14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825500" latinLnBrk="0">
      <a:defRPr sz="3000">
        <a:latin typeface="Lucida Grande"/>
        <a:ea typeface="Lucida Grande"/>
        <a:cs typeface="Lucida Grande"/>
        <a:sym typeface="Lucida Grande"/>
      </a:defRPr>
    </a:lvl1pPr>
    <a:lvl2pPr indent="228600" defTabSz="825500" latinLnBrk="0">
      <a:defRPr sz="3000">
        <a:latin typeface="Lucida Grande"/>
        <a:ea typeface="Lucida Grande"/>
        <a:cs typeface="Lucida Grande"/>
        <a:sym typeface="Lucida Grande"/>
      </a:defRPr>
    </a:lvl2pPr>
    <a:lvl3pPr indent="457200" defTabSz="825500" latinLnBrk="0">
      <a:defRPr sz="3000">
        <a:latin typeface="Lucida Grande"/>
        <a:ea typeface="Lucida Grande"/>
        <a:cs typeface="Lucida Grande"/>
        <a:sym typeface="Lucida Grande"/>
      </a:defRPr>
    </a:lvl3pPr>
    <a:lvl4pPr indent="685800" defTabSz="825500" latinLnBrk="0">
      <a:defRPr sz="3000">
        <a:latin typeface="Lucida Grande"/>
        <a:ea typeface="Lucida Grande"/>
        <a:cs typeface="Lucida Grande"/>
        <a:sym typeface="Lucida Grande"/>
      </a:defRPr>
    </a:lvl4pPr>
    <a:lvl5pPr indent="914400" defTabSz="825500" latinLnBrk="0">
      <a:defRPr sz="3000">
        <a:latin typeface="Lucida Grande"/>
        <a:ea typeface="Lucida Grande"/>
        <a:cs typeface="Lucida Grande"/>
        <a:sym typeface="Lucida Grande"/>
      </a:defRPr>
    </a:lvl5pPr>
    <a:lvl6pPr indent="1143000" defTabSz="825500" latinLnBrk="0">
      <a:defRPr sz="3000">
        <a:latin typeface="Lucida Grande"/>
        <a:ea typeface="Lucida Grande"/>
        <a:cs typeface="Lucida Grande"/>
        <a:sym typeface="Lucida Grande"/>
      </a:defRPr>
    </a:lvl6pPr>
    <a:lvl7pPr indent="1371600" defTabSz="825500" latinLnBrk="0">
      <a:defRPr sz="3000">
        <a:latin typeface="Lucida Grande"/>
        <a:ea typeface="Lucida Grande"/>
        <a:cs typeface="Lucida Grande"/>
        <a:sym typeface="Lucida Grande"/>
      </a:defRPr>
    </a:lvl7pPr>
    <a:lvl8pPr indent="1600200" defTabSz="825500" latinLnBrk="0">
      <a:defRPr sz="3000">
        <a:latin typeface="Lucida Grande"/>
        <a:ea typeface="Lucida Grande"/>
        <a:cs typeface="Lucida Grande"/>
        <a:sym typeface="Lucida Grande"/>
      </a:defRPr>
    </a:lvl8pPr>
    <a:lvl9pPr indent="1828800" defTabSz="825500" latinLnBrk="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39900" y="2298700"/>
            <a:ext cx="20904200" cy="46355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39900" y="7061200"/>
            <a:ext cx="209042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  <a:lvl2pPr marL="0" indent="0" algn="ctr">
              <a:spcBef>
                <a:spcPts val="0"/>
              </a:spcBef>
              <a:buSzTx/>
              <a:buNone/>
              <a:defRPr sz="4800"/>
            </a:lvl2pPr>
            <a:lvl3pPr marL="0" indent="0" algn="ctr">
              <a:spcBef>
                <a:spcPts val="0"/>
              </a:spcBef>
              <a:buSzTx/>
              <a:buNone/>
              <a:defRPr sz="4800"/>
            </a:lvl3pPr>
            <a:lvl4pPr marL="0" indent="0" algn="ctr">
              <a:spcBef>
                <a:spcPts val="0"/>
              </a:spcBef>
              <a:buSzTx/>
              <a:buNone/>
              <a:defRPr sz="4800"/>
            </a:lvl4pPr>
            <a:lvl5pPr marL="0" indent="0" algn="ctr">
              <a:spcBef>
                <a:spcPts val="0"/>
              </a:spcBef>
              <a:buSzTx/>
              <a:buNone/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Image"/>
          <p:cNvSpPr>
            <a:spLocks noGrp="1"/>
          </p:cNvSpPr>
          <p:nvPr>
            <p:ph type="pic" sz="quarter" idx="21"/>
          </p:nvPr>
        </p:nvSpPr>
        <p:spPr>
          <a:xfrm>
            <a:off x="15557500" y="2146300"/>
            <a:ext cx="6464300" cy="97028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xfrm>
            <a:off x="1739900" y="2146300"/>
            <a:ext cx="12547600" cy="4635500"/>
          </a:xfrm>
          <a:prstGeom prst="rect">
            <a:avLst/>
          </a:prstGeom>
        </p:spPr>
        <p:txBody>
          <a:bodyPr anchor="b"/>
          <a:lstStyle>
            <a:lvl1pPr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39900" y="6896100"/>
            <a:ext cx="12547600" cy="4635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600"/>
            </a:lvl1pPr>
            <a:lvl2pPr marL="0" indent="0" algn="ctr">
              <a:spcBef>
                <a:spcPts val="0"/>
              </a:spcBef>
              <a:buSzTx/>
              <a:buNone/>
              <a:defRPr sz="4600"/>
            </a:lvl2pPr>
            <a:lvl3pPr marL="0" indent="0" algn="ctr">
              <a:spcBef>
                <a:spcPts val="0"/>
              </a:spcBef>
              <a:buSzTx/>
              <a:buNone/>
              <a:defRPr sz="4600"/>
            </a:lvl3pPr>
            <a:lvl4pPr marL="0" indent="0" algn="ctr">
              <a:spcBef>
                <a:spcPts val="0"/>
              </a:spcBef>
              <a:buSzTx/>
              <a:buNone/>
              <a:defRPr sz="4600"/>
            </a:lvl4pPr>
            <a:lvl5pPr marL="0" indent="0" algn="ctr">
              <a:spcBef>
                <a:spcPts val="0"/>
              </a:spcBef>
              <a:buSzTx/>
              <a:buNone/>
              <a:defRPr sz="4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xfrm>
            <a:off x="3156803" y="135245"/>
            <a:ext cx="18070394" cy="1107283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108" name="Body Level One…"/>
          <p:cNvSpPr txBox="1">
            <a:spLocks noGrp="1"/>
          </p:cNvSpPr>
          <p:nvPr>
            <p:ph type="body" idx="1"/>
          </p:nvPr>
        </p:nvSpPr>
        <p:spPr>
          <a:xfrm>
            <a:off x="3626868" y="1886765"/>
            <a:ext cx="17130264" cy="1091251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spcBef>
                <a:spcPts val="3300"/>
              </a:spcBef>
              <a:buClr>
                <a:srgbClr val="0433FF"/>
              </a:buClr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defTabSz="821531">
              <a:spcBef>
                <a:spcPts val="3300"/>
              </a:spcBef>
              <a:buClr>
                <a:srgbClr val="0433FF"/>
              </a:buClr>
              <a:buSzPct val="70000"/>
              <a:buChar char="★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defTabSz="821531">
              <a:spcBef>
                <a:spcPts val="3300"/>
              </a:spcBef>
              <a:buClr>
                <a:srgbClr val="0433FF"/>
              </a:buClr>
              <a:buSzPct val="85000"/>
              <a:buChar char="✦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defTabSz="821531">
              <a:spcBef>
                <a:spcPts val="3300"/>
              </a:spcBef>
              <a:buClr>
                <a:srgbClr val="0433FF"/>
              </a:buClr>
              <a:buSzPct val="130000"/>
              <a:buFont typeface="Lucida Grande"/>
              <a:buChar char="‣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defTabSz="821531">
              <a:spcBef>
                <a:spcPts val="3300"/>
              </a:spcBef>
              <a:buClr>
                <a:srgbClr val="0433FF"/>
              </a:buClr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8254" y="13126130"/>
            <a:ext cx="607492" cy="614097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3200">
                <a:solidFill>
                  <a:schemeClr val="accent3">
                    <a:hueOff val="929958"/>
                    <a:satOff val="10247"/>
                    <a:lumOff val="-24509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xfrm>
            <a:off x="3156803" y="135245"/>
            <a:ext cx="18070394" cy="1107283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idx="1"/>
          </p:nvPr>
        </p:nvSpPr>
        <p:spPr>
          <a:xfrm>
            <a:off x="3626868" y="1886765"/>
            <a:ext cx="17130264" cy="1091251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spcBef>
                <a:spcPts val="3300"/>
              </a:spcBef>
              <a:buClr>
                <a:srgbClr val="0433FF"/>
              </a:buClr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defTabSz="821531">
              <a:spcBef>
                <a:spcPts val="3300"/>
              </a:spcBef>
              <a:buClr>
                <a:srgbClr val="0433FF"/>
              </a:buClr>
              <a:buSzPct val="70000"/>
              <a:buChar char="★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defTabSz="821531">
              <a:spcBef>
                <a:spcPts val="3300"/>
              </a:spcBef>
              <a:buClr>
                <a:srgbClr val="0433FF"/>
              </a:buClr>
              <a:buSzPct val="85000"/>
              <a:buChar char="✦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defTabSz="821531">
              <a:spcBef>
                <a:spcPts val="3300"/>
              </a:spcBef>
              <a:buClr>
                <a:srgbClr val="0433FF"/>
              </a:buClr>
              <a:buSzPct val="130000"/>
              <a:buFont typeface="Lucida Grande"/>
              <a:buChar char="‣"/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defTabSz="821531">
              <a:spcBef>
                <a:spcPts val="3300"/>
              </a:spcBef>
              <a:buClr>
                <a:srgbClr val="0433FF"/>
              </a:buClr>
              <a:defRPr sz="42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688678" y="13085478"/>
            <a:ext cx="607492" cy="614097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32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1" name="QCD@pre-accelerators"/>
          <p:cNvSpPr txBox="1"/>
          <p:nvPr/>
        </p:nvSpPr>
        <p:spPr>
          <a:xfrm>
            <a:off x="3156487" y="13109328"/>
            <a:ext cx="434921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32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QCD@pre-accelerators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Text"/>
          <p:cNvSpPr txBox="1">
            <a:spLocks noGrp="1"/>
          </p:cNvSpPr>
          <p:nvPr>
            <p:ph type="title"/>
          </p:nvPr>
        </p:nvSpPr>
        <p:spPr>
          <a:xfrm>
            <a:off x="4816078" y="2303859"/>
            <a:ext cx="14733985" cy="2339579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66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1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51796" y="8072437"/>
            <a:ext cx="14662548" cy="1714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 algn="ctr" defTabSz="821531">
              <a:spcBef>
                <a:spcPts val="0"/>
              </a:spcBef>
              <a:buSzTx/>
              <a:buNone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821531">
              <a:spcBef>
                <a:spcPts val="0"/>
              </a:spcBef>
              <a:buSzTx/>
              <a:buNone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821531">
              <a:spcBef>
                <a:spcPts val="0"/>
              </a:spcBef>
              <a:buSzTx/>
              <a:buNone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821531">
              <a:spcBef>
                <a:spcPts val="0"/>
              </a:spcBef>
              <a:buSzTx/>
              <a:buNone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821531">
              <a:spcBef>
                <a:spcPts val="0"/>
              </a:spcBef>
              <a:buSzTx/>
              <a:buNone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4833937" y="4179093"/>
            <a:ext cx="14716126" cy="5357814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10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8933777" y="12751593"/>
            <a:ext cx="607493" cy="614097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32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1045210" anchor="t"/>
          <a:lstStyle>
            <a:lvl1pPr marL="1016000" indent="-698500">
              <a:defRPr sz="4200"/>
            </a:lvl1pPr>
            <a:lvl2pPr marL="1460500" indent="-698500">
              <a:defRPr sz="4200"/>
            </a:lvl2pPr>
            <a:lvl3pPr marL="1905000" indent="-698500">
              <a:defRPr sz="4200"/>
            </a:lvl3pPr>
            <a:lvl4pPr marL="2349500" indent="-698500">
              <a:defRPr sz="4200"/>
            </a:lvl4pPr>
            <a:lvl5pPr marL="2794000" indent="-698500">
              <a:defRPr sz="4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xfrm>
            <a:off x="1739900" y="1778000"/>
            <a:ext cx="20904200" cy="10147300"/>
          </a:xfrm>
          <a:prstGeom prst="rect">
            <a:avLst/>
          </a:prstGeom>
        </p:spPr>
        <p:txBody>
          <a:bodyPr/>
          <a:lstStyle>
            <a:lvl1pPr>
              <a:spcBef>
                <a:spcPts val="7300"/>
              </a:spcBef>
            </a:lvl1pPr>
            <a:lvl2pPr>
              <a:spcBef>
                <a:spcPts val="7300"/>
              </a:spcBef>
            </a:lvl2pPr>
            <a:lvl3pPr>
              <a:spcBef>
                <a:spcPts val="7300"/>
              </a:spcBef>
            </a:lvl3pPr>
            <a:lvl4pPr>
              <a:spcBef>
                <a:spcPts val="7300"/>
              </a:spcBef>
            </a:lvl4pPr>
            <a:lvl5pPr>
              <a:spcBef>
                <a:spcPts val="7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2489200" y="355600"/>
            <a:ext cx="19405600" cy="34417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1739900" y="4178300"/>
            <a:ext cx="20904200" cy="5359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Image"/>
          <p:cNvSpPr>
            <a:spLocks noGrp="1"/>
          </p:cNvSpPr>
          <p:nvPr>
            <p:ph type="pic" sz="half" idx="21"/>
          </p:nvPr>
        </p:nvSpPr>
        <p:spPr>
          <a:xfrm>
            <a:off x="6388100" y="2298700"/>
            <a:ext cx="11607800" cy="72009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1739900" y="10363200"/>
            <a:ext cx="20904200" cy="2387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Image"/>
          <p:cNvSpPr>
            <a:spLocks noGrp="1"/>
          </p:cNvSpPr>
          <p:nvPr>
            <p:ph type="pic" sz="half" idx="21"/>
          </p:nvPr>
        </p:nvSpPr>
        <p:spPr>
          <a:xfrm>
            <a:off x="6388100" y="2298700"/>
            <a:ext cx="11607800" cy="72009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1739900" y="10363200"/>
            <a:ext cx="20904200" cy="2387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Image"/>
          <p:cNvSpPr>
            <a:spLocks noGrp="1"/>
          </p:cNvSpPr>
          <p:nvPr>
            <p:ph type="pic" sz="quarter" idx="21"/>
          </p:nvPr>
        </p:nvSpPr>
        <p:spPr>
          <a:xfrm>
            <a:off x="15557500" y="2146300"/>
            <a:ext cx="6464300" cy="97028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1739900" y="2146300"/>
            <a:ext cx="12547600" cy="4635500"/>
          </a:xfrm>
          <a:prstGeom prst="rect">
            <a:avLst/>
          </a:prstGeom>
        </p:spPr>
        <p:txBody>
          <a:bodyPr anchor="b"/>
          <a:lstStyle>
            <a:lvl1pPr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39900" y="6896100"/>
            <a:ext cx="12547600" cy="4635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600"/>
            </a:lvl1pPr>
            <a:lvl2pPr marL="0" indent="0" algn="ctr">
              <a:spcBef>
                <a:spcPts val="0"/>
              </a:spcBef>
              <a:buSzTx/>
              <a:buNone/>
              <a:defRPr sz="4600"/>
            </a:lvl2pPr>
            <a:lvl3pPr marL="0" indent="0" algn="ctr">
              <a:spcBef>
                <a:spcPts val="0"/>
              </a:spcBef>
              <a:buSzTx/>
              <a:buNone/>
              <a:defRPr sz="4600"/>
            </a:lvl3pPr>
            <a:lvl4pPr marL="0" indent="0" algn="ctr">
              <a:spcBef>
                <a:spcPts val="0"/>
              </a:spcBef>
              <a:buSzTx/>
              <a:buNone/>
              <a:defRPr sz="4600"/>
            </a:lvl4pPr>
            <a:lvl5pPr marL="0" indent="0" algn="ctr">
              <a:spcBef>
                <a:spcPts val="0"/>
              </a:spcBef>
              <a:buSzTx/>
              <a:buNone/>
              <a:defRPr sz="4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739900" y="355600"/>
            <a:ext cx="20904200" cy="3441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739900" y="3898900"/>
            <a:ext cx="20904200" cy="854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9750" y="13093700"/>
            <a:ext cx="419100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11176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5621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20066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24511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8956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32512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36068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39624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4318000" marR="0" indent="-8001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171000"/>
        <a:buFontTx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pbc.web.cern.ch/fpc-mandate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rxiv.org/abs/1902.00260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2404.13814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outube.com/watch?v=fLlExLANhhM" TargetMode="Externa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image" Target="../media/image4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bc.web.cern.ch/" TargetMode="External"/><Relationship Id="rId7" Type="http://schemas.openxmlformats.org/officeDocument/2006/relationships/hyperlink" Target="https://indico.cern.ch/event/1369776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indico.cern.ch/event/1137276/" TargetMode="External"/><Relationship Id="rId5" Type="http://schemas.openxmlformats.org/officeDocument/2006/relationships/hyperlink" Target="https://indico.cern.ch/event/1089151/" TargetMode="External"/><Relationship Id="rId4" Type="http://schemas.openxmlformats.org/officeDocument/2006/relationships/hyperlink" Target="https://indico.cern.ch/event/1002356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doi.org/10.1103/PhysRevD.109.L031103" TargetMode="External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bc.web.cern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1.png"/><Relationship Id="rId4" Type="http://schemas.openxmlformats.org/officeDocument/2006/relationships/hyperlink" Target="https://indico.cern.ch/event/1369776/contributions/5795120/attachments/2826350/4937387/PBC_workshop_2024_Granados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bc.web.cern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commons.wikimedia.org/w/index.php?curid=462370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ommons.wikimedia.org/w/index.php?title=User:Matthieumarechal&amp;action=edit&amp;redlink=1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ushing the boundaries beyond colliders: progress and future of Physics Beyond Colliders"/>
          <p:cNvSpPr txBox="1">
            <a:spLocks noGrp="1"/>
          </p:cNvSpPr>
          <p:nvPr>
            <p:ph type="title"/>
          </p:nvPr>
        </p:nvSpPr>
        <p:spPr>
          <a:xfrm>
            <a:off x="2939098" y="3483270"/>
            <a:ext cx="18505804" cy="23395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r>
              <a:rPr dirty="0"/>
              <a:t>Physics Beyond Colliders</a:t>
            </a:r>
            <a:br>
              <a:rPr lang="en-US" dirty="0"/>
            </a:br>
            <a:r>
              <a:rPr lang="de-DE" dirty="0" err="1"/>
              <a:t>Enhancing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Scientific </a:t>
            </a:r>
            <a:r>
              <a:rPr lang="de-DE" dirty="0" err="1"/>
              <a:t>Diversity</a:t>
            </a:r>
            <a:r>
              <a:rPr lang="de-DE" dirty="0"/>
              <a:t> at CERN</a:t>
            </a:r>
            <a:endParaRPr dirty="0"/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" y="-9986"/>
            <a:ext cx="3457686" cy="3107049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ession 6 - Post-LS3 Diversity Programme…"/>
          <p:cNvSpPr txBox="1"/>
          <p:nvPr/>
        </p:nvSpPr>
        <p:spPr>
          <a:xfrm>
            <a:off x="2939098" y="5791667"/>
            <a:ext cx="18505805" cy="3810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/>
          <a:lstStyle/>
          <a:p>
            <a:pPr defTabSz="821531">
              <a:defRPr sz="55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defTabSz="821531">
              <a:defRPr sz="55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G. </a:t>
            </a:r>
            <a:r>
              <a:rPr dirty="0" err="1"/>
              <a:t>Arduini</a:t>
            </a:r>
            <a:r>
              <a:rPr dirty="0"/>
              <a:t>, </a:t>
            </a:r>
            <a:r>
              <a:rPr u="sng" dirty="0"/>
              <a:t>J. </a:t>
            </a:r>
            <a:r>
              <a:rPr u="sng" dirty="0" err="1"/>
              <a:t>Jaeckel</a:t>
            </a:r>
            <a:r>
              <a:rPr dirty="0"/>
              <a:t>, G. Schnell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959639-ADB6-E84D-8D67-6FDBA7273A77}"/>
              </a:ext>
            </a:extLst>
          </p:cNvPr>
          <p:cNvSpPr txBox="1"/>
          <p:nvPr/>
        </p:nvSpPr>
        <p:spPr>
          <a:xfrm>
            <a:off x="1483072" y="11028085"/>
            <a:ext cx="22089380" cy="26879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Most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Slides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adopted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and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adapted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from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Gunar Schnell ;-).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Thanks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!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dirty="0"/>
              <a:t>Pictures, partial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etc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talks</a:t>
            </a:r>
            <a:r>
              <a:rPr lang="de-DE" dirty="0"/>
              <a:t> at PBC Workshops, PBC </a:t>
            </a:r>
            <a:r>
              <a:rPr lang="de-DE" dirty="0" err="1"/>
              <a:t>reports</a:t>
            </a:r>
            <a:r>
              <a:rPr lang="de-DE" dirty="0"/>
              <a:t> etc..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dirty="0"/>
              <a:t>HUGE THANKS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everybody</a:t>
            </a:r>
            <a:r>
              <a:rPr lang="de-DE" dirty="0"/>
              <a:t>!</a:t>
            </a:r>
            <a:endParaRPr kumimoji="0" lang="de-DE" sz="5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pic>
        <p:nvPicPr>
          <p:cNvPr id="9" name="Picture 5" descr="Screen Shot 2012-10-15 at 4.23.36 PM.png">
            <a:extLst>
              <a:ext uri="{FF2B5EF4-FFF2-40B4-BE49-F238E27FC236}">
                <a16:creationId xmlns:a16="http://schemas.microsoft.com/office/drawing/2014/main" id="{8DCA0CD3-84B2-FE44-976D-C7CC38C4C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898" y="0"/>
            <a:ext cx="3848102" cy="175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0F18A-A302-BE4B-B35F-6DEE67B1F30D}"/>
              </a:ext>
            </a:extLst>
          </p:cNvPr>
          <p:cNvSpPr txBox="1"/>
          <p:nvPr/>
        </p:nvSpPr>
        <p:spPr bwMode="auto">
          <a:xfrm>
            <a:off x="20539138" y="1725764"/>
            <a:ext cx="3848102" cy="1231106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bIns="0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tx2"/>
                </a:solidFill>
                <a:latin typeface="Helvetica"/>
                <a:cs typeface="Helvetica"/>
              </a:rPr>
              <a:t>Heidelberg University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FPF, PBC and beyo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Recent developments/successes: </a:t>
            </a:r>
            <a:r>
              <a:rPr lang="en-US" dirty="0" err="1"/>
              <a:t>SHiP</a:t>
            </a:r>
            <a:endParaRPr dirty="0"/>
          </a:p>
        </p:txBody>
      </p:sp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057" y="13126130"/>
            <a:ext cx="403886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29" name="ECN3 decision in 2024:…"/>
          <p:cNvSpPr txBox="1"/>
          <p:nvPr/>
        </p:nvSpPr>
        <p:spPr>
          <a:xfrm>
            <a:off x="204241" y="1747338"/>
            <a:ext cx="12023323" cy="11724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ECN3 decision in 2024:</a:t>
            </a:r>
          </a:p>
          <a:p>
            <a:pPr marL="1562100" lvl="1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SHiP</a:t>
            </a:r>
            <a:r>
              <a:rPr dirty="0"/>
              <a:t> as a dedicated large-volume beam-dump experiment, among others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Searching for feebly interacting particles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Neutrino physics</a:t>
            </a:r>
          </a:p>
          <a:p>
            <a:pPr marL="1562100" lvl="1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Dominant for many FPC benchmark models</a:t>
            </a:r>
          </a:p>
          <a:p>
            <a:pPr lvl="1" indent="228600"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pic>
        <p:nvPicPr>
          <p:cNvPr id="230" name="eingesetztes-Bild.pdf" descr="eingesetztes-Bi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3210" y="2724004"/>
            <a:ext cx="7296635" cy="5393509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TextBox 10"/>
          <p:cNvSpPr txBox="1"/>
          <p:nvPr/>
        </p:nvSpPr>
        <p:spPr>
          <a:xfrm>
            <a:off x="15442158" y="1747338"/>
            <a:ext cx="9273878" cy="6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2800">
                <a:solidFill>
                  <a:srgbClr val="9411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dirty="0"/>
              <a:t>BC1</a:t>
            </a:r>
            <a:r>
              <a:rPr dirty="0"/>
              <a:t>: Dark photon visible decay to SM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65B2F2-3DBA-D741-AAC9-081E4EDE9A03}"/>
              </a:ext>
            </a:extLst>
          </p:cNvPr>
          <p:cNvSpPr txBox="1"/>
          <p:nvPr/>
        </p:nvSpPr>
        <p:spPr>
          <a:xfrm>
            <a:off x="1162124" y="13002841"/>
            <a:ext cx="342080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de-DE" sz="2000" dirty="0"/>
              <a:t>https://</a:t>
            </a:r>
            <a:r>
              <a:rPr lang="de-DE" sz="2000" dirty="0" err="1"/>
              <a:t>arxiv.org</a:t>
            </a:r>
            <a:r>
              <a:rPr lang="de-DE" sz="2000" dirty="0"/>
              <a:t>/</a:t>
            </a:r>
            <a:r>
              <a:rPr lang="de-DE" sz="2000" dirty="0" err="1"/>
              <a:t>pdf</a:t>
            </a:r>
            <a:r>
              <a:rPr lang="de-DE" sz="2000" dirty="0"/>
              <a:t>/2310.17726</a:t>
            </a:r>
            <a:endParaRPr kumimoji="0" lang="de-DE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73EECA-F5CF-6B49-BEC5-3733D9CBB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534" y="6707990"/>
            <a:ext cx="9273878" cy="7032238"/>
          </a:xfrm>
          <a:prstGeom prst="rect">
            <a:avLst/>
          </a:prstGeom>
        </p:spPr>
      </p:pic>
      <p:sp>
        <p:nvSpPr>
          <p:cNvPr id="10" name="TextBox 10">
            <a:extLst>
              <a:ext uri="{FF2B5EF4-FFF2-40B4-BE49-F238E27FC236}">
                <a16:creationId xmlns:a16="http://schemas.microsoft.com/office/drawing/2014/main" id="{68460540-CDBF-8348-8159-1A8751D41A05}"/>
              </a:ext>
            </a:extLst>
          </p:cNvPr>
          <p:cNvSpPr txBox="1"/>
          <p:nvPr/>
        </p:nvSpPr>
        <p:spPr>
          <a:xfrm>
            <a:off x="3999445" y="12965204"/>
            <a:ext cx="9273878" cy="615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2800">
                <a:solidFill>
                  <a:srgbClr val="9411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dirty="0"/>
              <a:t>BC</a:t>
            </a:r>
            <a:r>
              <a:rPr lang="en-US" b="1" dirty="0"/>
              <a:t>9</a:t>
            </a:r>
            <a:r>
              <a:rPr dirty="0"/>
              <a:t>:</a:t>
            </a:r>
            <a:r>
              <a:rPr lang="en-US" dirty="0"/>
              <a:t> ALP coupled to photons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FPF, PBC and beyo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Recent developments/successes: </a:t>
            </a:r>
            <a:r>
              <a:rPr lang="en-US" dirty="0" err="1"/>
              <a:t>SHiP</a:t>
            </a:r>
            <a:endParaRPr dirty="0"/>
          </a:p>
        </p:txBody>
      </p:sp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057" y="13126130"/>
            <a:ext cx="403886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29" name="ECN3 decision in 2024:…"/>
          <p:cNvSpPr txBox="1"/>
          <p:nvPr/>
        </p:nvSpPr>
        <p:spPr>
          <a:xfrm>
            <a:off x="204241" y="1747338"/>
            <a:ext cx="12023323" cy="11724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ECN3 decision in 2024:</a:t>
            </a:r>
          </a:p>
          <a:p>
            <a:pPr marL="1562100" lvl="1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SHiP</a:t>
            </a:r>
            <a:r>
              <a:rPr dirty="0"/>
              <a:t> as a dedicated large-volume beam-dump experiment, among others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Searching for feebly interacting particles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Neutrino physics</a:t>
            </a:r>
          </a:p>
          <a:p>
            <a:pPr marL="1562100" lvl="1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Dominant for many FPC benchmark models</a:t>
            </a:r>
          </a:p>
          <a:p>
            <a:pPr lvl="1" indent="228600"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pic>
        <p:nvPicPr>
          <p:cNvPr id="230" name="eingesetztes-Bild.pdf" descr="eingesetztes-Bi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3210" y="2724004"/>
            <a:ext cx="7296635" cy="5393509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TextBox 10"/>
          <p:cNvSpPr txBox="1"/>
          <p:nvPr/>
        </p:nvSpPr>
        <p:spPr>
          <a:xfrm>
            <a:off x="15442158" y="1747338"/>
            <a:ext cx="9273878" cy="6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2800">
                <a:solidFill>
                  <a:srgbClr val="9411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dirty="0"/>
              <a:t>BC1</a:t>
            </a:r>
            <a:r>
              <a:rPr dirty="0"/>
              <a:t>: Dark photon visible decay to SM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65B2F2-3DBA-D741-AAC9-081E4EDE9A03}"/>
              </a:ext>
            </a:extLst>
          </p:cNvPr>
          <p:cNvSpPr txBox="1"/>
          <p:nvPr/>
        </p:nvSpPr>
        <p:spPr>
          <a:xfrm>
            <a:off x="1162124" y="13002841"/>
            <a:ext cx="342080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de-DE" sz="2000" dirty="0"/>
              <a:t>https://</a:t>
            </a:r>
            <a:r>
              <a:rPr lang="de-DE" sz="2000" dirty="0" err="1"/>
              <a:t>arxiv.org</a:t>
            </a:r>
            <a:r>
              <a:rPr lang="de-DE" sz="2000" dirty="0"/>
              <a:t>/</a:t>
            </a:r>
            <a:r>
              <a:rPr lang="de-DE" sz="2000" dirty="0" err="1"/>
              <a:t>pdf</a:t>
            </a:r>
            <a:r>
              <a:rPr lang="de-DE" sz="2000" dirty="0"/>
              <a:t>/2310.17726</a:t>
            </a:r>
            <a:endParaRPr kumimoji="0" lang="de-DE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73EECA-F5CF-6B49-BEC5-3733D9CBB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534" y="6707990"/>
            <a:ext cx="9273878" cy="7032238"/>
          </a:xfrm>
          <a:prstGeom prst="rect">
            <a:avLst/>
          </a:prstGeom>
        </p:spPr>
      </p:pic>
      <p:sp>
        <p:nvSpPr>
          <p:cNvPr id="10" name="TextBox 10">
            <a:extLst>
              <a:ext uri="{FF2B5EF4-FFF2-40B4-BE49-F238E27FC236}">
                <a16:creationId xmlns:a16="http://schemas.microsoft.com/office/drawing/2014/main" id="{68460540-CDBF-8348-8159-1A8751D41A05}"/>
              </a:ext>
            </a:extLst>
          </p:cNvPr>
          <p:cNvSpPr txBox="1"/>
          <p:nvPr/>
        </p:nvSpPr>
        <p:spPr>
          <a:xfrm>
            <a:off x="3999445" y="12965204"/>
            <a:ext cx="9273878" cy="615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2800">
                <a:solidFill>
                  <a:srgbClr val="9411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dirty="0"/>
              <a:t>BC</a:t>
            </a:r>
            <a:r>
              <a:rPr lang="en-US" b="1" dirty="0"/>
              <a:t>9</a:t>
            </a:r>
            <a:r>
              <a:rPr dirty="0"/>
              <a:t>:</a:t>
            </a:r>
            <a:r>
              <a:rPr lang="en-US" dirty="0"/>
              <a:t> ALP coupled to photons</a:t>
            </a:r>
            <a:endParaRPr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CD4A00-0AB1-CE41-B676-94AC3FB7A6E8}"/>
              </a:ext>
            </a:extLst>
          </p:cNvPr>
          <p:cNvCxnSpPr>
            <a:cxnSpLocks/>
          </p:cNvCxnSpPr>
          <p:nvPr/>
        </p:nvCxnSpPr>
        <p:spPr>
          <a:xfrm flipH="1">
            <a:off x="13691286" y="11176700"/>
            <a:ext cx="2439872" cy="389224"/>
          </a:xfrm>
          <a:prstGeom prst="straightConnector1">
            <a:avLst/>
          </a:prstGeom>
          <a:noFill/>
          <a:ln w="127000" cap="flat">
            <a:solidFill>
              <a:srgbClr val="FF0000">
                <a:alpha val="75000"/>
              </a:srgb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A8B73A3-7EA0-FC41-91CE-8775738FBFCB}"/>
              </a:ext>
            </a:extLst>
          </p:cNvPr>
          <p:cNvSpPr txBox="1"/>
          <p:nvPr/>
        </p:nvSpPr>
        <p:spPr>
          <a:xfrm>
            <a:off x="15837003" y="10458241"/>
            <a:ext cx="8879033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Discovery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would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point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to</a:t>
            </a:r>
            <a:endParaRPr kumimoji="0" lang="de-DE" sz="5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new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TeV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scale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physics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6439806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mall selection out of many PBC ideas/projects"/>
          <p:cNvSpPr txBox="1">
            <a:spLocks noGrp="1"/>
          </p:cNvSpPr>
          <p:nvPr>
            <p:ph type="title" idx="4294967295"/>
          </p:nvPr>
        </p:nvSpPr>
        <p:spPr>
          <a:xfrm>
            <a:off x="3156803" y="6304359"/>
            <a:ext cx="18070394" cy="1107282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dirty="0"/>
              <a:t>Things going on and plans</a:t>
            </a:r>
            <a:endParaRPr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AF459-2A9B-DC44-AFB0-A1E1D2002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European </a:t>
            </a:r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Update 2026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04E86-1E3D-5A4F-B5D6-C9D9179B60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00" indent="0">
              <a:buNone/>
            </a:pPr>
            <a:r>
              <a:rPr lang="en-US" dirty="0"/>
              <a:t>PBC input </a:t>
            </a:r>
          </a:p>
          <a:p>
            <a:pPr marL="317500" indent="0">
              <a:buNone/>
            </a:pPr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/pdf/2505.00947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50C8A3-1D4B-2342-904C-EA6BAB515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29" y="3978228"/>
            <a:ext cx="10439400" cy="81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2699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mall selection out of many PBC ideas/projects"/>
          <p:cNvSpPr txBox="1">
            <a:spLocks noGrp="1"/>
          </p:cNvSpPr>
          <p:nvPr>
            <p:ph type="title" idx="4294967295"/>
          </p:nvPr>
        </p:nvSpPr>
        <p:spPr>
          <a:xfrm>
            <a:off x="3156803" y="6304359"/>
            <a:ext cx="18070394" cy="1107282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small selection out of many </a:t>
            </a:r>
            <a:br>
              <a:rPr lang="en-US" dirty="0"/>
            </a:br>
            <a:r>
              <a:rPr dirty="0"/>
              <a:t>PBC ideas/projects</a:t>
            </a:r>
            <a:r>
              <a:rPr lang="en-US" dirty="0"/>
              <a:t>/things going on</a:t>
            </a:r>
            <a:endParaRPr dirty="0"/>
          </a:p>
        </p:txBody>
      </p:sp>
      <p:sp>
        <p:nvSpPr>
          <p:cNvPr id="403" name="apologies to all those I could not cover"/>
          <p:cNvSpPr txBox="1"/>
          <p:nvPr/>
        </p:nvSpPr>
        <p:spPr>
          <a:xfrm>
            <a:off x="6926218" y="8476561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apologies to all those I </a:t>
            </a:r>
            <a:r>
              <a:rPr lang="en-US" dirty="0"/>
              <a:t>do not </a:t>
            </a:r>
            <a:r>
              <a:rPr dirty="0"/>
              <a:t>cover</a:t>
            </a:r>
          </a:p>
        </p:txBody>
      </p:sp>
    </p:spTree>
    <p:extLst>
      <p:ext uri="{BB962C8B-B14F-4D97-AF65-F5344CB8AC3E}">
        <p14:creationId xmlns:p14="http://schemas.microsoft.com/office/powerpoint/2010/main" val="141321101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he energy frontier"/>
          <p:cNvSpPr txBox="1">
            <a:spLocks noGrp="1"/>
          </p:cNvSpPr>
          <p:nvPr>
            <p:ph type="title" idx="4294967295"/>
          </p:nvPr>
        </p:nvSpPr>
        <p:spPr>
          <a:xfrm>
            <a:off x="3156803" y="6304359"/>
            <a:ext cx="18070394" cy="1107282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dirty="0"/>
              <a:t>FPC/BSM-</a:t>
            </a:r>
            <a:r>
              <a:rPr lang="en-US" dirty="0" err="1"/>
              <a:t>Pheno</a:t>
            </a:r>
            <a:r>
              <a:rPr lang="en-US" dirty="0"/>
              <a:t>/Theory</a:t>
            </a:r>
            <a:endParaRPr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Feebly Interacting Particle Physics Cen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chemeClr val="accent5">
                    <a:satOff val="-8700"/>
                    <a:lumOff val="-21853"/>
                  </a:schemeClr>
                </a:solidFill>
              </a:rPr>
              <a:t>F</a:t>
            </a:r>
            <a:r>
              <a:t>eebly </a:t>
            </a:r>
            <a:r>
              <a:rPr b="1">
                <a:solidFill>
                  <a:schemeClr val="accent5">
                    <a:satOff val="-8700"/>
                    <a:lumOff val="-21853"/>
                  </a:schemeClr>
                </a:solidFill>
              </a:rPr>
              <a:t>I</a:t>
            </a:r>
            <a:r>
              <a:t>nteracting </a:t>
            </a:r>
            <a:r>
              <a:rPr b="1">
                <a:solidFill>
                  <a:schemeClr val="accent5">
                    <a:satOff val="-8700"/>
                    <a:lumOff val="-21853"/>
                  </a:schemeClr>
                </a:solidFill>
              </a:rPr>
              <a:t>P</a:t>
            </a:r>
            <a:r>
              <a:t>article Physics Center</a:t>
            </a:r>
          </a:p>
        </p:txBody>
      </p:sp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377" name="dark sector marked by myriad (plethora?) of BSM scenarios…"/>
          <p:cNvSpPr txBox="1">
            <a:spLocks noGrp="1"/>
          </p:cNvSpPr>
          <p:nvPr>
            <p:ph type="body" sz="half" idx="1"/>
          </p:nvPr>
        </p:nvSpPr>
        <p:spPr>
          <a:xfrm>
            <a:off x="12495746" y="2722417"/>
            <a:ext cx="10995197" cy="10815873"/>
          </a:xfrm>
          <a:prstGeom prst="rect">
            <a:avLst/>
          </a:prstGeom>
        </p:spPr>
        <p:txBody>
          <a:bodyPr/>
          <a:lstStyle/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dark sector marked by myriad of BSM scenarios</a:t>
            </a:r>
          </a:p>
          <a:p>
            <a:pPr marL="1454469" lvl="1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u="sng" dirty="0">
                <a:hlinkClick r:id="rId2"/>
              </a:rPr>
              <a:t>FIP Physics Center</a:t>
            </a:r>
            <a:r>
              <a:rPr dirty="0"/>
              <a:t> (FPC)</a:t>
            </a:r>
          </a:p>
          <a:p>
            <a:pPr marL="1454469" lvl="1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development of (existing) benchmarks and improving the calculation of experimental signals</a:t>
            </a:r>
          </a:p>
        </p:txBody>
      </p:sp>
      <p:grpSp>
        <p:nvGrpSpPr>
          <p:cNvPr id="380" name="Group"/>
          <p:cNvGrpSpPr/>
          <p:nvPr/>
        </p:nvGrpSpPr>
        <p:grpSpPr>
          <a:xfrm>
            <a:off x="1622898" y="2722417"/>
            <a:ext cx="9952575" cy="10381257"/>
            <a:chOff x="0" y="0"/>
            <a:chExt cx="10966760" cy="11454077"/>
          </a:xfrm>
        </p:grpSpPr>
        <p:pic>
          <p:nvPicPr>
            <p:cNvPr id="378" name="eingesetztes-Bild.pdf" descr="eingesetztes-Bild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0843604" cy="114000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9" name="Rectangle"/>
            <p:cNvSpPr/>
            <p:nvPr/>
          </p:nvSpPr>
          <p:spPr>
            <a:xfrm>
              <a:off x="4726564" y="11026889"/>
              <a:ext cx="6240197" cy="4271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81" name="[R. Alemany et al., CERN-PBC-REPORT-2018-003, arXiv:1902.00260]"/>
          <p:cNvSpPr txBox="1"/>
          <p:nvPr/>
        </p:nvSpPr>
        <p:spPr>
          <a:xfrm>
            <a:off x="6642100" y="12830558"/>
            <a:ext cx="6598157" cy="528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799" marR="57799" algn="l" defTabSz="1295400">
              <a:defRPr sz="1400" b="1">
                <a:solidFill>
                  <a:schemeClr val="accent1">
                    <a:hueOff val="328198"/>
                    <a:lumOff val="-10185"/>
                  </a:schemeClr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[</a:t>
            </a:r>
            <a:r>
              <a:rPr u="sng">
                <a:hlinkClick r:id="rId4"/>
              </a:rPr>
              <a:t>R. Alemany et al., CERN-PBC-REPORT-2018-003, arXiv:1902.00260</a:t>
            </a:r>
            <a: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7543505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Feebly Interacting Particle Physics Cen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F</a:t>
            </a:r>
            <a:r>
              <a:rPr dirty="0"/>
              <a:t>eebly </a:t>
            </a:r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I</a:t>
            </a:r>
            <a:r>
              <a:rPr dirty="0"/>
              <a:t>nteracting </a:t>
            </a:r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P</a:t>
            </a:r>
            <a:r>
              <a:rPr dirty="0"/>
              <a:t>article Physics Center</a:t>
            </a:r>
          </a:p>
        </p:txBody>
      </p:sp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12D27-2ECC-DD48-8447-39A4EBC51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53443" y="1401744"/>
            <a:ext cx="17130264" cy="10912511"/>
          </a:xfrm>
        </p:spPr>
        <p:txBody>
          <a:bodyPr/>
          <a:lstStyle/>
          <a:p>
            <a:pPr marL="317500" indent="0">
              <a:buNone/>
            </a:pPr>
            <a:r>
              <a:rPr lang="de-DE" dirty="0" err="1"/>
              <a:t>Sensitivities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Benchmark </a:t>
            </a:r>
            <a:r>
              <a:rPr lang="de-DE" dirty="0" err="1"/>
              <a:t>models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61028-07FE-DF47-A203-CC5A7A795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455" y="2054403"/>
            <a:ext cx="10881000" cy="108172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1B6F4-972D-2641-86B8-0A336430B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4443" y="2447600"/>
            <a:ext cx="9977612" cy="100258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720078-9F26-304D-89C9-F7CE5087DF31}"/>
              </a:ext>
            </a:extLst>
          </p:cNvPr>
          <p:cNvSpPr txBox="1"/>
          <p:nvPr/>
        </p:nvSpPr>
        <p:spPr>
          <a:xfrm>
            <a:off x="21238993" y="13164584"/>
            <a:ext cx="276197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arxiv.org</a:t>
            </a:r>
            <a:r>
              <a:rPr lang="en-US" sz="1600" dirty="0"/>
              <a:t>/pdf/2505.00947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5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13388881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Feebly Interacting Particle Physics Center"/>
          <p:cNvSpPr txBox="1">
            <a:spLocks noGrp="1"/>
          </p:cNvSpPr>
          <p:nvPr>
            <p:ph type="title"/>
          </p:nvPr>
        </p:nvSpPr>
        <p:spPr>
          <a:xfrm>
            <a:off x="0" y="444677"/>
            <a:ext cx="24383999" cy="1107283"/>
          </a:xfrm>
          <a:prstGeom prst="rect">
            <a:avLst/>
          </a:prstGeom>
        </p:spPr>
        <p:txBody>
          <a:bodyPr/>
          <a:lstStyle/>
          <a:p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F</a:t>
            </a:r>
            <a:r>
              <a:rPr dirty="0"/>
              <a:t>eebly </a:t>
            </a:r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I</a:t>
            </a:r>
            <a:r>
              <a:rPr dirty="0"/>
              <a:t>nteracting </a:t>
            </a:r>
            <a:r>
              <a:rPr b="1" dirty="0">
                <a:solidFill>
                  <a:schemeClr val="accent5">
                    <a:satOff val="-8700"/>
                    <a:lumOff val="-21853"/>
                  </a:schemeClr>
                </a:solidFill>
              </a:rPr>
              <a:t>P</a:t>
            </a:r>
            <a:r>
              <a:rPr dirty="0"/>
              <a:t>article Physics Center</a:t>
            </a:r>
            <a:r>
              <a:rPr lang="en-US" dirty="0"/>
              <a:t> + BSM Working group</a:t>
            </a:r>
            <a:br>
              <a:rPr lang="en-US" dirty="0"/>
            </a:br>
            <a:r>
              <a:rPr lang="en-US" dirty="0" err="1"/>
              <a:t>Convenors</a:t>
            </a:r>
            <a:r>
              <a:rPr lang="en-US" dirty="0"/>
              <a:t>: Felix </a:t>
            </a:r>
            <a:r>
              <a:rPr lang="en-US" dirty="0" err="1"/>
              <a:t>Kahlhoefer</a:t>
            </a:r>
            <a:r>
              <a:rPr lang="en-US" dirty="0"/>
              <a:t> + Torben Ferber</a:t>
            </a:r>
            <a:endParaRPr dirty="0"/>
          </a:p>
        </p:txBody>
      </p:sp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377" name="dark sector marked by myriad (plethora?) of BSM scenarios…"/>
          <p:cNvSpPr txBox="1">
            <a:spLocks noGrp="1"/>
          </p:cNvSpPr>
          <p:nvPr>
            <p:ph type="body" sz="half" idx="1"/>
          </p:nvPr>
        </p:nvSpPr>
        <p:spPr>
          <a:xfrm>
            <a:off x="893057" y="2542929"/>
            <a:ext cx="23151507" cy="10815873"/>
          </a:xfrm>
          <a:prstGeom prst="rect">
            <a:avLst/>
          </a:prstGeom>
        </p:spPr>
        <p:txBody>
          <a:bodyPr/>
          <a:lstStyle/>
          <a:p>
            <a:pPr marL="317500" indent="0">
              <a:buClr>
                <a:schemeClr val="accent2">
                  <a:hueOff val="376120"/>
                  <a:satOff val="8681"/>
                  <a:lumOff val="-26383"/>
                </a:schemeClr>
              </a:buClr>
              <a:buNone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“Showcase Models”</a:t>
            </a:r>
          </a:p>
          <a:p>
            <a:pPr marL="317500" indent="0">
              <a:buClr>
                <a:schemeClr val="accent2">
                  <a:hueOff val="376120"/>
                  <a:satOff val="8681"/>
                  <a:lumOff val="-26383"/>
                </a:schemeClr>
              </a:buClr>
              <a:buNone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							</a:t>
            </a:r>
            <a:r>
              <a:rPr lang="en-US" dirty="0">
                <a:sym typeface="Wingdings" pitchFamily="2" charset="2"/>
              </a:rPr>
              <a:t> Adapted to highlight capabilities of specific Experiments</a:t>
            </a:r>
            <a:endParaRPr lang="en-US" dirty="0"/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endParaRPr lang="en-US" dirty="0"/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Examples: Quirks (</a:t>
            </a:r>
            <a:r>
              <a:rPr lang="en-US" dirty="0">
                <a:hlinkClick r:id="rId2"/>
              </a:rPr>
              <a:t>https://arxiv.org/abs/2404.13814</a:t>
            </a:r>
            <a:r>
              <a:rPr lang="en-US" dirty="0"/>
              <a:t>)</a:t>
            </a:r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endParaRPr lang="en-US" dirty="0"/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endParaRPr lang="en-US" dirty="0"/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endParaRPr lang="en-US" dirty="0"/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General Long Lived Particles</a:t>
            </a:r>
            <a:endParaRPr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D186854-1F71-5E4A-81B9-23023C1BD43C}"/>
              </a:ext>
            </a:extLst>
          </p:cNvPr>
          <p:cNvSpPr/>
          <p:nvPr/>
        </p:nvSpPr>
        <p:spPr>
          <a:xfrm>
            <a:off x="15336982" y="5985164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BEC168D-3AB9-E648-B666-287F00329F93}"/>
              </a:ext>
            </a:extLst>
          </p:cNvPr>
          <p:cNvSpPr/>
          <p:nvPr/>
        </p:nvSpPr>
        <p:spPr>
          <a:xfrm>
            <a:off x="15336982" y="7587183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1ED62B7-252A-6D4A-9C6E-CAB174EDAC8E}"/>
              </a:ext>
            </a:extLst>
          </p:cNvPr>
          <p:cNvCxnSpPr>
            <a:cxnSpLocks/>
            <a:stCxn id="2" idx="4"/>
            <a:endCxn id="11" idx="0"/>
          </p:cNvCxnSpPr>
          <p:nvPr/>
        </p:nvCxnSpPr>
        <p:spPr>
          <a:xfrm>
            <a:off x="15773400" y="6712527"/>
            <a:ext cx="0" cy="874656"/>
          </a:xfrm>
          <a:prstGeom prst="line">
            <a:avLst/>
          </a:prstGeom>
          <a:noFill/>
          <a:ln w="127000" cap="flat">
            <a:solidFill>
              <a:srgbClr val="FF0000">
                <a:alpha val="75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8F2FE50-0890-1A49-828E-C8267D493C52}"/>
              </a:ext>
            </a:extLst>
          </p:cNvPr>
          <p:cNvSpPr/>
          <p:nvPr/>
        </p:nvSpPr>
        <p:spPr>
          <a:xfrm>
            <a:off x="18084301" y="6281732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3AA832E-83FC-7849-A563-072B5544D7EB}"/>
              </a:ext>
            </a:extLst>
          </p:cNvPr>
          <p:cNvSpPr/>
          <p:nvPr/>
        </p:nvSpPr>
        <p:spPr>
          <a:xfrm>
            <a:off x="18084301" y="7290616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E1A9B9-0C21-D949-98AA-B246FC6A4B93}"/>
              </a:ext>
            </a:extLst>
          </p:cNvPr>
          <p:cNvCxnSpPr>
            <a:cxnSpLocks/>
            <a:stCxn id="18" idx="4"/>
            <a:endCxn id="19" idx="0"/>
          </p:cNvCxnSpPr>
          <p:nvPr/>
        </p:nvCxnSpPr>
        <p:spPr>
          <a:xfrm>
            <a:off x="18520719" y="7009095"/>
            <a:ext cx="0" cy="281521"/>
          </a:xfrm>
          <a:prstGeom prst="line">
            <a:avLst/>
          </a:prstGeom>
          <a:noFill/>
          <a:ln w="127000" cap="flat">
            <a:solidFill>
              <a:srgbClr val="FF0000">
                <a:alpha val="75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2C37368-287E-D248-87A2-CE1F9FBAF3B6}"/>
              </a:ext>
            </a:extLst>
          </p:cNvPr>
          <p:cNvSpPr/>
          <p:nvPr/>
        </p:nvSpPr>
        <p:spPr>
          <a:xfrm>
            <a:off x="20872903" y="5985164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6ADD3D5-ED47-0341-BBAA-33CADF629EE4}"/>
              </a:ext>
            </a:extLst>
          </p:cNvPr>
          <p:cNvSpPr/>
          <p:nvPr/>
        </p:nvSpPr>
        <p:spPr>
          <a:xfrm>
            <a:off x="20872903" y="7587183"/>
            <a:ext cx="872836" cy="727363"/>
          </a:xfrm>
          <a:prstGeom prst="ellipse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F14DC3D-2C07-9845-8495-79ECF037395D}"/>
              </a:ext>
            </a:extLst>
          </p:cNvPr>
          <p:cNvCxnSpPr>
            <a:cxnSpLocks/>
            <a:stCxn id="21" idx="4"/>
            <a:endCxn id="22" idx="0"/>
          </p:cNvCxnSpPr>
          <p:nvPr/>
        </p:nvCxnSpPr>
        <p:spPr>
          <a:xfrm>
            <a:off x="21309321" y="6712527"/>
            <a:ext cx="0" cy="874656"/>
          </a:xfrm>
          <a:prstGeom prst="line">
            <a:avLst/>
          </a:prstGeom>
          <a:noFill/>
          <a:ln w="127000" cap="flat">
            <a:solidFill>
              <a:srgbClr val="FF0000">
                <a:alpha val="75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F3C7AC7-228D-2B41-80C4-27916716FF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400" y="8521638"/>
            <a:ext cx="8218440" cy="50665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3051F9-2780-1542-B298-B1A6002E87CE}"/>
              </a:ext>
            </a:extLst>
          </p:cNvPr>
          <p:cNvSpPr txBox="1"/>
          <p:nvPr/>
        </p:nvSpPr>
        <p:spPr>
          <a:xfrm>
            <a:off x="4962850" y="13007133"/>
            <a:ext cx="19468471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From</a:t>
            </a:r>
            <a:r>
              <a:rPr kumimoji="0" lang="de-DE" sz="2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Talk </a:t>
            </a:r>
            <a:r>
              <a:rPr kumimoji="0" lang="de-DE" sz="2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by</a:t>
            </a:r>
            <a:r>
              <a:rPr kumimoji="0" lang="de-DE" sz="2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David Curtin</a:t>
            </a:r>
          </a:p>
          <a:p>
            <a:r>
              <a:rPr lang="de-DE" sz="2000" dirty="0"/>
              <a:t>https://</a:t>
            </a:r>
            <a:r>
              <a:rPr lang="de-DE" sz="2000" dirty="0" err="1"/>
              <a:t>indico.cern.ch</a:t>
            </a:r>
            <a:r>
              <a:rPr lang="de-DE" sz="2000" dirty="0"/>
              <a:t>/</a:t>
            </a:r>
            <a:r>
              <a:rPr lang="de-DE" sz="2000" dirty="0" err="1"/>
              <a:t>event</a:t>
            </a:r>
            <a:r>
              <a:rPr lang="de-DE" sz="2000" dirty="0"/>
              <a:t>/1468126/</a:t>
            </a:r>
            <a:r>
              <a:rPr lang="de-DE" sz="2000" dirty="0" err="1"/>
              <a:t>contributions</a:t>
            </a:r>
            <a:r>
              <a:rPr lang="de-DE" sz="2000" dirty="0"/>
              <a:t>/6181428/</a:t>
            </a:r>
            <a:r>
              <a:rPr lang="de-DE" sz="2000" dirty="0" err="1"/>
              <a:t>attachments</a:t>
            </a:r>
            <a:r>
              <a:rPr lang="de-DE" sz="2000" dirty="0"/>
              <a:t>/2953681/5192784/2024.10.23%20MATHUSLA40%20Curtin%20Joint%20BSM_FPC%20bi-weekly%20meeting.pdf</a:t>
            </a:r>
            <a:endParaRPr kumimoji="0" lang="de-DE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8864624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B84F6-1069-4C4B-91D4-CFF9FFF88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interplay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facility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5DD64-437E-E24E-8CF4-BE19CEF2BF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BDBF5F-169C-B046-950E-C2BB04CD2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12" y="2139138"/>
            <a:ext cx="12681061" cy="113406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9F286E-9BBF-D54B-9C6B-B07CA9ABDB10}"/>
              </a:ext>
            </a:extLst>
          </p:cNvPr>
          <p:cNvSpPr txBox="1"/>
          <p:nvPr/>
        </p:nvSpPr>
        <p:spPr>
          <a:xfrm>
            <a:off x="17323500" y="13238328"/>
            <a:ext cx="3433632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de-DE" sz="2000" dirty="0"/>
              <a:t>https://</a:t>
            </a:r>
            <a:r>
              <a:rPr lang="de-DE" sz="2000" dirty="0" err="1"/>
              <a:t>arxiv.org</a:t>
            </a:r>
            <a:r>
              <a:rPr lang="de-DE" sz="2000" dirty="0"/>
              <a:t>/</a:t>
            </a:r>
            <a:r>
              <a:rPr lang="de-DE" sz="2000" dirty="0" err="1"/>
              <a:t>abs</a:t>
            </a:r>
            <a:r>
              <a:rPr lang="de-DE" sz="2000" dirty="0"/>
              <a:t>/2505.00947</a:t>
            </a:r>
            <a:endParaRPr kumimoji="0" lang="de-DE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AC77FA-67D3-0445-9489-C8463C90244C}"/>
              </a:ext>
            </a:extLst>
          </p:cNvPr>
          <p:cNvCxnSpPr>
            <a:cxnSpLocks/>
          </p:cNvCxnSpPr>
          <p:nvPr/>
        </p:nvCxnSpPr>
        <p:spPr>
          <a:xfrm flipH="1" flipV="1">
            <a:off x="4399005" y="4992130"/>
            <a:ext cx="10330250" cy="3459892"/>
          </a:xfrm>
          <a:prstGeom prst="straightConnector1">
            <a:avLst/>
          </a:prstGeom>
          <a:noFill/>
          <a:ln w="127000" cap="flat">
            <a:solidFill>
              <a:srgbClr val="FF0000">
                <a:alpha val="75000"/>
              </a:srgb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0E1342C-6B89-AD4C-A4EF-195D69FF635F}"/>
              </a:ext>
            </a:extLst>
          </p:cNvPr>
          <p:cNvSpPr txBox="1"/>
          <p:nvPr/>
        </p:nvSpPr>
        <p:spPr>
          <a:xfrm>
            <a:off x="14543135" y="8452022"/>
            <a:ext cx="8879033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Could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provide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motivation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for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new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TeV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scale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searches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55075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hysics Beyond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Physics Beyond Colliders</a:t>
            </a:r>
          </a:p>
        </p:txBody>
      </p:sp>
      <p:sp>
        <p:nvSpPr>
          <p:cNvPr id="172" name="exploratory study launched in 2016…"/>
          <p:cNvSpPr txBox="1">
            <a:spLocks noGrp="1"/>
          </p:cNvSpPr>
          <p:nvPr>
            <p:ph type="body" sz="half" idx="1"/>
          </p:nvPr>
        </p:nvSpPr>
        <p:spPr>
          <a:xfrm>
            <a:off x="13349808" y="1767991"/>
            <a:ext cx="11034191" cy="10815873"/>
          </a:xfrm>
          <a:prstGeom prst="rect">
            <a:avLst/>
          </a:prstGeom>
        </p:spPr>
        <p:txBody>
          <a:bodyPr/>
          <a:lstStyle/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exploratory study launched in 2016</a:t>
            </a:r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provide input for the future of CERN:</a:t>
            </a:r>
          </a:p>
          <a:p>
            <a:pPr marL="1454469" lvl="1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b="1" dirty="0">
                <a:solidFill>
                  <a:srgbClr val="FF0000"/>
                </a:solidFill>
              </a:rPr>
              <a:t>enrich &amp; diversify scientific program</a:t>
            </a:r>
          </a:p>
          <a:p>
            <a:pPr marL="1454469" lvl="1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exploit the unique opportunities offered by CERN’s accelerator complex &amp; scientific infrastructure</a:t>
            </a:r>
          </a:p>
          <a:p>
            <a:pPr marL="1454469" lvl="1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complement the laboratory’s collider program (LHC, HL-LHC and possible future colliders) </a:t>
            </a:r>
          </a:p>
          <a:p>
            <a:pPr marL="1009969" indent="-692469"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dirty="0"/>
              <a:t>input to the 2020 ESPP update process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grpSp>
        <p:nvGrpSpPr>
          <p:cNvPr id="176" name="Image"/>
          <p:cNvGrpSpPr/>
          <p:nvPr/>
        </p:nvGrpSpPr>
        <p:grpSpPr>
          <a:xfrm>
            <a:off x="896401" y="3297960"/>
            <a:ext cx="11355441" cy="6742690"/>
            <a:chOff x="0" y="0"/>
            <a:chExt cx="11355439" cy="6742688"/>
          </a:xfrm>
        </p:grpSpPr>
        <p:pic>
          <p:nvPicPr>
            <p:cNvPr id="175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900" y="139700"/>
              <a:ext cx="10923640" cy="618388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4" name="Image" descr="Imag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1355440" cy="6742689"/>
            </a:xfrm>
            <a:prstGeom prst="rect">
              <a:avLst/>
            </a:prstGeom>
            <a:effectLst/>
          </p:spPr>
        </p:pic>
      </p:grpSp>
      <p:sp>
        <p:nvSpPr>
          <p:cNvPr id="177" name="Group"/>
          <p:cNvSpPr txBox="1"/>
          <p:nvPr/>
        </p:nvSpPr>
        <p:spPr>
          <a:xfrm>
            <a:off x="3328351" y="10569572"/>
            <a:ext cx="6491541" cy="279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pPr defTabSz="914400">
              <a:defRPr sz="3200" b="1" i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Report is a good source of information for many of the projects discussed here</a:t>
            </a:r>
          </a:p>
          <a:p>
            <a:pPr defTabSz="914400">
              <a:defRPr sz="3200" b="1" i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defTabSz="914400">
              <a:defRPr sz="3200" b="1" i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about O(30) different projects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he energy frontier"/>
          <p:cNvSpPr txBox="1">
            <a:spLocks noGrp="1"/>
          </p:cNvSpPr>
          <p:nvPr>
            <p:ph type="title" idx="4294967295"/>
          </p:nvPr>
        </p:nvSpPr>
        <p:spPr>
          <a:xfrm>
            <a:off x="3156803" y="6304359"/>
            <a:ext cx="18070394" cy="1107282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the energy frontier</a:t>
            </a:r>
          </a:p>
        </p:txBody>
      </p:sp>
      <p:sp>
        <p:nvSpPr>
          <p:cNvPr id="406" name="selected exemplary projects"/>
          <p:cNvSpPr txBox="1"/>
          <p:nvPr/>
        </p:nvSpPr>
        <p:spPr>
          <a:xfrm>
            <a:off x="13667432" y="12578159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selected exemplary projects</a:t>
            </a:r>
          </a:p>
        </p:txBody>
      </p:sp>
    </p:spTree>
    <p:extLst>
      <p:ext uri="{BB962C8B-B14F-4D97-AF65-F5344CB8AC3E}">
        <p14:creationId xmlns:p14="http://schemas.microsoft.com/office/powerpoint/2010/main" val="163570228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LHC energies:…"/>
          <p:cNvSpPr txBox="1">
            <a:spLocks noGrp="1"/>
          </p:cNvSpPr>
          <p:nvPr>
            <p:ph type="title" idx="4294967295"/>
          </p:nvPr>
        </p:nvSpPr>
        <p:spPr>
          <a:xfrm>
            <a:off x="3156803" y="4918785"/>
            <a:ext cx="18070394" cy="3878430"/>
          </a:xfrm>
          <a:prstGeom prst="rect">
            <a:avLst/>
          </a:prstGeom>
        </p:spPr>
        <p:txBody>
          <a:bodyPr lIns="71437" tIns="71437" rIns="71437" bIns="71437"/>
          <a:lstStyle/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LHC energies:</a:t>
            </a:r>
          </a:p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defTabSz="821531">
              <a:defRPr sz="5600">
                <a:solidFill>
                  <a:schemeClr val="accent5">
                    <a:satOff val="-8700"/>
                    <a:lumOff val="-2185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dedicated long-lived particle (LLP) detectors</a:t>
            </a:r>
          </a:p>
        </p:txBody>
      </p:sp>
      <p:sp>
        <p:nvSpPr>
          <p:cNvPr id="409" name="selected exemplary examples"/>
          <p:cNvSpPr txBox="1"/>
          <p:nvPr/>
        </p:nvSpPr>
        <p:spPr>
          <a:xfrm>
            <a:off x="13667432" y="12578159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selected exemplary examples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412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0" y="3227409"/>
            <a:ext cx="8229599" cy="4320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" name="Picture 4" descr="Picture 4"/>
          <p:cNvPicPr>
            <a:picLocks noChangeAspect="1"/>
          </p:cNvPicPr>
          <p:nvPr/>
        </p:nvPicPr>
        <p:blipFill>
          <a:blip r:embed="rId3">
            <a:alphaModFix amt="30426"/>
          </a:blip>
          <a:stretch>
            <a:fillRect/>
          </a:stretch>
        </p:blipFill>
        <p:spPr>
          <a:xfrm>
            <a:off x="-28074" y="-143"/>
            <a:ext cx="24496042" cy="1371614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Picture 11" descr="Picture 11"/>
          <p:cNvPicPr>
            <a:picLocks noChangeAspect="1"/>
          </p:cNvPicPr>
          <p:nvPr/>
        </p:nvPicPr>
        <p:blipFill>
          <a:blip r:embed="rId4"/>
          <a:srcRect l="28657" t="28053" r="13239" b="29308"/>
          <a:stretch>
            <a:fillRect/>
          </a:stretch>
        </p:blipFill>
        <p:spPr>
          <a:xfrm>
            <a:off x="9686520" y="5507402"/>
            <a:ext cx="8595884" cy="4141119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TextBox 12"/>
          <p:cNvSpPr txBox="1"/>
          <p:nvPr/>
        </p:nvSpPr>
        <p:spPr>
          <a:xfrm>
            <a:off x="3954056" y="7521575"/>
            <a:ext cx="4958716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5000" b="1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MATHUSLA</a:t>
            </a:r>
          </a:p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CMS surface </a:t>
            </a:r>
          </a:p>
        </p:txBody>
      </p:sp>
      <p:sp>
        <p:nvSpPr>
          <p:cNvPr id="416" name="TextBox 13"/>
          <p:cNvSpPr txBox="1"/>
          <p:nvPr/>
        </p:nvSpPr>
        <p:spPr>
          <a:xfrm>
            <a:off x="19056185" y="8687210"/>
            <a:ext cx="5132135" cy="246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5000" b="1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ANUBIS</a:t>
            </a:r>
          </a:p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 ATLAS access shaft</a:t>
            </a:r>
          </a:p>
        </p:txBody>
      </p:sp>
      <p:sp>
        <p:nvSpPr>
          <p:cNvPr id="417" name="TextBox 14"/>
          <p:cNvSpPr txBox="1"/>
          <p:nvPr/>
        </p:nvSpPr>
        <p:spPr>
          <a:xfrm>
            <a:off x="9628230" y="9711662"/>
            <a:ext cx="6495797" cy="901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800" b="1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CODEX-b </a:t>
            </a:r>
            <a:r>
              <a:rPr b="0"/>
              <a:t>in LHCb hall</a:t>
            </a:r>
          </a:p>
        </p:txBody>
      </p:sp>
      <p:sp>
        <p:nvSpPr>
          <p:cNvPr id="418" name="TextBox 15"/>
          <p:cNvSpPr txBox="1"/>
          <p:nvPr/>
        </p:nvSpPr>
        <p:spPr>
          <a:xfrm>
            <a:off x="251712" y="11271340"/>
            <a:ext cx="17326900" cy="1689101"/>
          </a:xfrm>
          <a:prstGeom prst="rect">
            <a:avLst/>
          </a:prstGeom>
          <a:solidFill>
            <a:srgbClr val="EBEBEB">
              <a:alpha val="61198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3 detectors of similar concept:</a:t>
            </a:r>
          </a:p>
          <a:p>
            <a:pPr algn="l" defTabSz="1828800">
              <a:defRPr sz="5000" i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demonstrators and detailed simulations ongoing during run3</a:t>
            </a:r>
          </a:p>
        </p:txBody>
      </p:sp>
      <p:pic>
        <p:nvPicPr>
          <p:cNvPr id="419" name="Picture 10" descr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6185" y="304687"/>
            <a:ext cx="5132133" cy="8382523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Text Box 2"/>
          <p:cNvSpPr txBox="1"/>
          <p:nvPr/>
        </p:nvSpPr>
        <p:spPr>
          <a:xfrm>
            <a:off x="200907" y="137644"/>
            <a:ext cx="18371354" cy="1890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b="1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Proposed large-angle L</a:t>
            </a:r>
            <a:r>
              <a:rPr b="0"/>
              <a:t>ong</a:t>
            </a:r>
            <a:r>
              <a:t>L</a:t>
            </a:r>
            <a:r>
              <a:rPr b="0"/>
              <a:t>ived</a:t>
            </a:r>
            <a:r>
              <a:t>P</a:t>
            </a:r>
            <a:r>
              <a:rPr b="0"/>
              <a:t>articles</a:t>
            </a:r>
            <a:r>
              <a:t> @ HL-LHC </a:t>
            </a:r>
          </a:p>
        </p:txBody>
      </p:sp>
      <p:sp>
        <p:nvSpPr>
          <p:cNvPr id="421" name="search for GeV scale LLPs with lifetimes O(100m)"/>
          <p:cNvSpPr txBox="1"/>
          <p:nvPr/>
        </p:nvSpPr>
        <p:spPr>
          <a:xfrm>
            <a:off x="200795" y="1505125"/>
            <a:ext cx="14074776" cy="1607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search for GeV scale LLPs with lifetimes O(100m)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Picture 19" descr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264" y="4736731"/>
            <a:ext cx="7363907" cy="4748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Picture 4" descr="Picture 4"/>
          <p:cNvPicPr>
            <a:picLocks noChangeAspect="1"/>
          </p:cNvPicPr>
          <p:nvPr/>
        </p:nvPicPr>
        <p:blipFill>
          <a:blip r:embed="rId3">
            <a:alphaModFix amt="30426"/>
          </a:blip>
          <a:stretch>
            <a:fillRect/>
          </a:stretch>
        </p:blipFill>
        <p:spPr>
          <a:xfrm>
            <a:off x="-28074" y="-143"/>
            <a:ext cx="24496042" cy="13716142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426" name="TextBox 7"/>
          <p:cNvSpPr txBox="1"/>
          <p:nvPr/>
        </p:nvSpPr>
        <p:spPr>
          <a:xfrm>
            <a:off x="183107" y="1377183"/>
            <a:ext cx="8229603" cy="1613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4800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pioneered in run 3 by FASER/SND@LHC/milliQan</a:t>
            </a:r>
          </a:p>
        </p:txBody>
      </p:sp>
      <p:sp>
        <p:nvSpPr>
          <p:cNvPr id="427" name="TextBox 11"/>
          <p:cNvSpPr txBox="1"/>
          <p:nvPr/>
        </p:nvSpPr>
        <p:spPr>
          <a:xfrm>
            <a:off x="16928786" y="1411345"/>
            <a:ext cx="7363907" cy="245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FASER: Dark photons &amp; TeV neutrinos</a:t>
            </a:r>
          </a:p>
          <a:p>
            <a:pPr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480m from ATLAS IP</a:t>
            </a:r>
          </a:p>
        </p:txBody>
      </p:sp>
      <p:sp>
        <p:nvSpPr>
          <p:cNvPr id="428" name="TextBox 12"/>
          <p:cNvSpPr txBox="1"/>
          <p:nvPr/>
        </p:nvSpPr>
        <p:spPr>
          <a:xfrm>
            <a:off x="13973852" y="10783614"/>
            <a:ext cx="992060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SND@LHC: TeV neutrinos</a:t>
            </a:r>
            <a:r>
              <a:rPr i="1"/>
              <a:t> </a:t>
            </a:r>
          </a:p>
          <a:p>
            <a:pPr algn="r"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s</a:t>
            </a:r>
            <a:r>
              <a:t>lightly off axis opposite to FASER</a:t>
            </a:r>
          </a:p>
        </p:txBody>
      </p:sp>
      <p:sp>
        <p:nvSpPr>
          <p:cNvPr id="429" name="TextBox 13"/>
          <p:cNvSpPr txBox="1"/>
          <p:nvPr/>
        </p:nvSpPr>
        <p:spPr>
          <a:xfrm>
            <a:off x="2944684" y="10239289"/>
            <a:ext cx="908113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milliQan: milli-charged particles</a:t>
            </a:r>
          </a:p>
          <a:p>
            <a:pPr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33m from CMS IP</a:t>
            </a:r>
          </a:p>
        </p:txBody>
      </p:sp>
      <p:sp>
        <p:nvSpPr>
          <p:cNvPr id="430" name="Text Box 2"/>
          <p:cNvSpPr txBox="1"/>
          <p:nvPr/>
        </p:nvSpPr>
        <p:spPr>
          <a:xfrm>
            <a:off x="200907" y="137644"/>
            <a:ext cx="9444585" cy="1038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b="1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</a:t>
            </a:r>
            <a:r>
              <a:rPr b="0"/>
              <a:t>ong</a:t>
            </a:r>
            <a:r>
              <a:t>L</a:t>
            </a:r>
            <a:r>
              <a:rPr b="0"/>
              <a:t>ived</a:t>
            </a:r>
            <a:r>
              <a:t>P</a:t>
            </a:r>
            <a:r>
              <a:rPr b="0"/>
              <a:t>articles</a:t>
            </a:r>
            <a:r>
              <a:t> @ LHC </a:t>
            </a:r>
          </a:p>
        </p:txBody>
      </p:sp>
      <p:pic>
        <p:nvPicPr>
          <p:cNvPr id="431" name="Picture 15" descr="Picture 15"/>
          <p:cNvPicPr>
            <a:picLocks noChangeAspect="1"/>
          </p:cNvPicPr>
          <p:nvPr/>
        </p:nvPicPr>
        <p:blipFill>
          <a:blip r:embed="rId4"/>
          <a:srcRect l="7308"/>
          <a:stretch>
            <a:fillRect/>
          </a:stretch>
        </p:blipFill>
        <p:spPr>
          <a:xfrm>
            <a:off x="10938522" y="608234"/>
            <a:ext cx="6001577" cy="476424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Picture 21" descr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6436" y="6390459"/>
            <a:ext cx="6240197" cy="445589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extBox 14"/>
          <p:cNvSpPr txBox="1"/>
          <p:nvPr/>
        </p:nvSpPr>
        <p:spPr>
          <a:xfrm>
            <a:off x="393370" y="8830509"/>
            <a:ext cx="1280059" cy="733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>
                <a:solidFill>
                  <a:srgbClr val="FFFFFF"/>
                </a:solidFill>
                <a:latin typeface="Big Caslon Medium"/>
                <a:ea typeface="Big Caslon Medium"/>
                <a:cs typeface="Big Caslon Medium"/>
                <a:sym typeface="Big Caslon Medium"/>
              </a:defRPr>
            </a:lvl1pPr>
          </a:lstStyle>
          <a:p>
            <a:r>
              <a:t>CMS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Picture 19" descr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264" y="4736731"/>
            <a:ext cx="7363907" cy="4748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Picture 4" descr="Picture 4"/>
          <p:cNvPicPr>
            <a:picLocks noChangeAspect="1"/>
          </p:cNvPicPr>
          <p:nvPr/>
        </p:nvPicPr>
        <p:blipFill>
          <a:blip r:embed="rId3">
            <a:alphaModFix amt="30426"/>
          </a:blip>
          <a:stretch>
            <a:fillRect/>
          </a:stretch>
        </p:blipFill>
        <p:spPr>
          <a:xfrm>
            <a:off x="-28074" y="-143"/>
            <a:ext cx="24496042" cy="13716142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426" name="TextBox 7"/>
          <p:cNvSpPr txBox="1"/>
          <p:nvPr/>
        </p:nvSpPr>
        <p:spPr>
          <a:xfrm>
            <a:off x="183107" y="1377183"/>
            <a:ext cx="8229603" cy="1613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4800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pioneered in run 3 by FASER/SND@LHC/milliQan</a:t>
            </a:r>
          </a:p>
        </p:txBody>
      </p:sp>
      <p:sp>
        <p:nvSpPr>
          <p:cNvPr id="427" name="TextBox 11"/>
          <p:cNvSpPr txBox="1"/>
          <p:nvPr/>
        </p:nvSpPr>
        <p:spPr>
          <a:xfrm>
            <a:off x="16928786" y="1411345"/>
            <a:ext cx="7363907" cy="245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FASER: Dark photons &amp; TeV neutrinos</a:t>
            </a:r>
          </a:p>
          <a:p>
            <a:pPr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480m from ATLAS IP</a:t>
            </a:r>
          </a:p>
        </p:txBody>
      </p:sp>
      <p:sp>
        <p:nvSpPr>
          <p:cNvPr id="428" name="TextBox 12"/>
          <p:cNvSpPr txBox="1"/>
          <p:nvPr/>
        </p:nvSpPr>
        <p:spPr>
          <a:xfrm>
            <a:off x="13973852" y="10783614"/>
            <a:ext cx="992060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SND@LHC: TeV neutrinos</a:t>
            </a:r>
            <a:r>
              <a:rPr i="1"/>
              <a:t> </a:t>
            </a:r>
          </a:p>
          <a:p>
            <a:pPr algn="r"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s</a:t>
            </a:r>
            <a:r>
              <a:t>lightly off axis opposite to FASER</a:t>
            </a:r>
          </a:p>
        </p:txBody>
      </p:sp>
      <p:sp>
        <p:nvSpPr>
          <p:cNvPr id="429" name="TextBox 13"/>
          <p:cNvSpPr txBox="1"/>
          <p:nvPr/>
        </p:nvSpPr>
        <p:spPr>
          <a:xfrm>
            <a:off x="2944684" y="10239289"/>
            <a:ext cx="908113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5000">
                <a:solidFill>
                  <a:srgbClr val="0054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milliQan: milli-charged particles</a:t>
            </a:r>
          </a:p>
          <a:p>
            <a:pPr defTabSz="1828800">
              <a:defRPr sz="5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33m from CMS IP</a:t>
            </a:r>
          </a:p>
        </p:txBody>
      </p:sp>
      <p:sp>
        <p:nvSpPr>
          <p:cNvPr id="430" name="Text Box 2"/>
          <p:cNvSpPr txBox="1"/>
          <p:nvPr/>
        </p:nvSpPr>
        <p:spPr>
          <a:xfrm>
            <a:off x="200907" y="137644"/>
            <a:ext cx="9444585" cy="1038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b="1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</a:t>
            </a:r>
            <a:r>
              <a:rPr b="0"/>
              <a:t>ong</a:t>
            </a:r>
            <a:r>
              <a:t>L</a:t>
            </a:r>
            <a:r>
              <a:rPr b="0"/>
              <a:t>ived</a:t>
            </a:r>
            <a:r>
              <a:t>P</a:t>
            </a:r>
            <a:r>
              <a:rPr b="0"/>
              <a:t>articles</a:t>
            </a:r>
            <a:r>
              <a:t> @ LHC </a:t>
            </a:r>
          </a:p>
        </p:txBody>
      </p:sp>
      <p:pic>
        <p:nvPicPr>
          <p:cNvPr id="431" name="Picture 15" descr="Picture 15"/>
          <p:cNvPicPr>
            <a:picLocks noChangeAspect="1"/>
          </p:cNvPicPr>
          <p:nvPr/>
        </p:nvPicPr>
        <p:blipFill>
          <a:blip r:embed="rId4"/>
          <a:srcRect l="7308"/>
          <a:stretch>
            <a:fillRect/>
          </a:stretch>
        </p:blipFill>
        <p:spPr>
          <a:xfrm>
            <a:off x="10938522" y="608234"/>
            <a:ext cx="6001577" cy="476424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Picture 21" descr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6436" y="6390459"/>
            <a:ext cx="6240197" cy="445589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extBox 14"/>
          <p:cNvSpPr txBox="1"/>
          <p:nvPr/>
        </p:nvSpPr>
        <p:spPr>
          <a:xfrm>
            <a:off x="393370" y="8830509"/>
            <a:ext cx="1280059" cy="733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>
                <a:solidFill>
                  <a:srgbClr val="FFFFFF"/>
                </a:solidFill>
                <a:latin typeface="Big Caslon Medium"/>
                <a:ea typeface="Big Caslon Medium"/>
                <a:cs typeface="Big Caslon Medium"/>
                <a:sym typeface="Big Caslon Medium"/>
              </a:defRPr>
            </a:lvl1pPr>
          </a:lstStyle>
          <a:p>
            <a:r>
              <a:t>CMS</a:t>
            </a:r>
          </a:p>
        </p:txBody>
      </p:sp>
      <p:grpSp>
        <p:nvGrpSpPr>
          <p:cNvPr id="436" name="Group"/>
          <p:cNvGrpSpPr/>
          <p:nvPr/>
        </p:nvGrpSpPr>
        <p:grpSpPr>
          <a:xfrm>
            <a:off x="3299260" y="229790"/>
            <a:ext cx="18313030" cy="13002449"/>
            <a:chOff x="0" y="0"/>
            <a:chExt cx="18313029" cy="13002448"/>
          </a:xfrm>
        </p:grpSpPr>
        <p:pic>
          <p:nvPicPr>
            <p:cNvPr id="434" name="Image" descr="Image">
              <a:hlinkClick r:id="rId6"/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0" y="0"/>
              <a:ext cx="18171324" cy="13002449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</p:pic>
        <p:sp>
          <p:nvSpPr>
            <p:cNvPr id="435" name="Felix Kling,  Neutrinos@CERN workshop Jan. 24, 2025"/>
            <p:cNvSpPr txBox="1"/>
            <p:nvPr/>
          </p:nvSpPr>
          <p:spPr>
            <a:xfrm rot="16200000">
              <a:off x="14650375" y="3470377"/>
              <a:ext cx="6596177" cy="7291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>
                <a:defRPr sz="2100">
                  <a:solidFill>
                    <a:srgbClr val="5B5854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Felix Kling,  Neutrinos@CERN workshop Jan. 24, 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21585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roposed LHC far-forward LLP detectors for HL-LH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Proposed LHC far-forward LLP detectors for HL-LHC</a:t>
            </a:r>
          </a:p>
        </p:txBody>
      </p:sp>
      <p:sp>
        <p:nvSpPr>
          <p:cNvPr id="439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440" name="TextBox 8"/>
          <p:cNvSpPr txBox="1"/>
          <p:nvPr/>
        </p:nvSpPr>
        <p:spPr>
          <a:xfrm>
            <a:off x="-20691" y="9422651"/>
            <a:ext cx="8760619" cy="3560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3700" b="1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</a:t>
            </a:r>
            <a:r>
              <a:rPr b="0"/>
              <a:t>orward</a:t>
            </a:r>
            <a:r>
              <a:t> P</a:t>
            </a:r>
            <a:r>
              <a:rPr b="0"/>
              <a:t>hysics</a:t>
            </a:r>
            <a:r>
              <a:t> F</a:t>
            </a:r>
            <a:r>
              <a:rPr b="0"/>
              <a:t>acility</a:t>
            </a:r>
          </a:p>
          <a:p>
            <a:pPr defTabSz="1828800">
              <a:defRPr sz="3700" b="1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b="0"/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dedicated underground cavern </a:t>
            </a:r>
            <a:br/>
            <a:r>
              <a:t>aimed at maximizing the HL-LHC</a:t>
            </a:r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physics reach in the </a:t>
            </a:r>
            <a:r>
              <a:rPr b="1"/>
              <a:t>forward</a:t>
            </a:r>
            <a:r>
              <a:t> </a:t>
            </a:r>
            <a:r>
              <a:rPr b="1"/>
              <a:t>region</a:t>
            </a:r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(LLPs, ν’s &amp; QCD)</a:t>
            </a:r>
          </a:p>
        </p:txBody>
      </p:sp>
      <p:pic>
        <p:nvPicPr>
          <p:cNvPr id="441" name="eingesetztes-Bild.pdf" descr="eingesetztes-Bi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8147" y="8573464"/>
            <a:ext cx="5347706" cy="5088729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  <p:pic>
        <p:nvPicPr>
          <p:cNvPr id="442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4002" y="1764620"/>
            <a:ext cx="10682866" cy="6638365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FPF White Paper (429 pp, 392 authors +  endorsers representing over 200 institutes)  J. Phys. G 3, 030501 (2023), arXiv: 2203.05090."/>
          <p:cNvSpPr txBox="1"/>
          <p:nvPr/>
        </p:nvSpPr>
        <p:spPr>
          <a:xfrm>
            <a:off x="15644071" y="10778884"/>
            <a:ext cx="8236192" cy="2529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457200">
              <a:spcBef>
                <a:spcPts val="1200"/>
              </a:spcBef>
              <a:defRPr sz="3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FPF White Paper (429 pp, 392 authors + </a:t>
            </a:r>
            <a:br/>
            <a:r>
              <a:t>endorsers representing over 200 institutes) </a:t>
            </a:r>
            <a:br/>
            <a:r>
              <a:t>J. Phys. G 3, 030501 (2023), arXiv: 2203.05090. </a:t>
            </a:r>
            <a:br/>
            <a:endParaRPr/>
          </a:p>
        </p:txBody>
      </p:sp>
      <p:pic>
        <p:nvPicPr>
          <p:cNvPr id="444" name="Straight Arrow Connector 17" descr="Straight Arrow Connector 1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3261373">
            <a:off x="6725337" y="3941143"/>
            <a:ext cx="7641864" cy="366847"/>
          </a:xfrm>
          <a:prstGeom prst="rect">
            <a:avLst/>
          </a:prstGeom>
        </p:spPr>
      </p:pic>
      <p:pic>
        <p:nvPicPr>
          <p:cNvPr id="446" name="Straight Arrow Connector 17" descr="Straight Arrow Connector 1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0174462">
            <a:off x="7613893" y="8190256"/>
            <a:ext cx="5848760" cy="366847"/>
          </a:xfrm>
          <a:prstGeom prst="rect">
            <a:avLst/>
          </a:prstGeom>
        </p:spPr>
      </p:pic>
      <p:sp>
        <p:nvSpPr>
          <p:cNvPr id="448" name="Rounded Rectangle"/>
          <p:cNvSpPr/>
          <p:nvPr/>
        </p:nvSpPr>
        <p:spPr>
          <a:xfrm>
            <a:off x="13477282" y="6588171"/>
            <a:ext cx="1326827" cy="1311657"/>
          </a:xfrm>
          <a:prstGeom prst="roundRect">
            <a:avLst>
              <a:gd name="adj" fmla="val 15000"/>
            </a:avLst>
          </a:prstGeom>
          <a:ln w="76200">
            <a:solidFill>
              <a:srgbClr val="FF33CC"/>
            </a:solidFill>
            <a:miter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45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758" y="1652697"/>
            <a:ext cx="6119911" cy="73597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" grpId="2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roposed LHC far-forward LLP detectors for HL-LH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Proposed LHC far-forward LLP detectors for HL-LHC</a:t>
            </a:r>
          </a:p>
        </p:txBody>
      </p:sp>
      <p:sp>
        <p:nvSpPr>
          <p:cNvPr id="439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440" name="TextBox 8"/>
          <p:cNvSpPr txBox="1"/>
          <p:nvPr/>
        </p:nvSpPr>
        <p:spPr>
          <a:xfrm>
            <a:off x="-20691" y="9422651"/>
            <a:ext cx="8760619" cy="3560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3700" b="1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</a:t>
            </a:r>
            <a:r>
              <a:rPr b="0"/>
              <a:t>orward</a:t>
            </a:r>
            <a:r>
              <a:t> P</a:t>
            </a:r>
            <a:r>
              <a:rPr b="0"/>
              <a:t>hysics</a:t>
            </a:r>
            <a:r>
              <a:t> F</a:t>
            </a:r>
            <a:r>
              <a:rPr b="0"/>
              <a:t>acility</a:t>
            </a:r>
          </a:p>
          <a:p>
            <a:pPr defTabSz="1828800">
              <a:defRPr sz="3700" b="1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b="0"/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dedicated underground cavern </a:t>
            </a:r>
            <a:br/>
            <a:r>
              <a:t>aimed at maximizing the HL-LHC</a:t>
            </a:r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physics reach in the </a:t>
            </a:r>
            <a:r>
              <a:rPr b="1"/>
              <a:t>forward</a:t>
            </a:r>
            <a:r>
              <a:t> </a:t>
            </a:r>
            <a:r>
              <a:rPr b="1"/>
              <a:t>region</a:t>
            </a:r>
          </a:p>
          <a:p>
            <a:pPr defTabSz="1828800">
              <a:defRPr sz="37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(LLPs, ν’s &amp; QCD)</a:t>
            </a:r>
          </a:p>
        </p:txBody>
      </p:sp>
      <p:pic>
        <p:nvPicPr>
          <p:cNvPr id="441" name="eingesetztes-Bild.pdf" descr="eingesetztes-Bi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8147" y="8573464"/>
            <a:ext cx="5347706" cy="5088729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  <p:pic>
        <p:nvPicPr>
          <p:cNvPr id="442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4002" y="1764620"/>
            <a:ext cx="10682866" cy="6638365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FPF White Paper (429 pp, 392 authors +  endorsers representing over 200 institutes)  J. Phys. G 3, 030501 (2023), arXiv: 2203.05090."/>
          <p:cNvSpPr txBox="1"/>
          <p:nvPr/>
        </p:nvSpPr>
        <p:spPr>
          <a:xfrm>
            <a:off x="15644071" y="10778884"/>
            <a:ext cx="8236192" cy="2529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457200">
              <a:spcBef>
                <a:spcPts val="1200"/>
              </a:spcBef>
              <a:defRPr sz="3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FPF White Paper (429 pp, 392 authors + </a:t>
            </a:r>
            <a:br/>
            <a:r>
              <a:t>endorsers representing over 200 institutes) </a:t>
            </a:r>
            <a:br/>
            <a:r>
              <a:t>J. Phys. G 3, 030501 (2023), arXiv: 2203.05090. </a:t>
            </a:r>
            <a:br/>
            <a:endParaRPr/>
          </a:p>
        </p:txBody>
      </p:sp>
      <p:pic>
        <p:nvPicPr>
          <p:cNvPr id="444" name="Straight Arrow Connector 17" descr="Straight Arrow Connector 1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3261373">
            <a:off x="6725337" y="3941143"/>
            <a:ext cx="7641864" cy="366847"/>
          </a:xfrm>
          <a:prstGeom prst="rect">
            <a:avLst/>
          </a:prstGeom>
        </p:spPr>
      </p:pic>
      <p:pic>
        <p:nvPicPr>
          <p:cNvPr id="446" name="Straight Arrow Connector 17" descr="Straight Arrow Connector 1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0174462">
            <a:off x="7613893" y="8190256"/>
            <a:ext cx="5848760" cy="366847"/>
          </a:xfrm>
          <a:prstGeom prst="rect">
            <a:avLst/>
          </a:prstGeom>
        </p:spPr>
      </p:pic>
      <p:sp>
        <p:nvSpPr>
          <p:cNvPr id="448" name="Rounded Rectangle"/>
          <p:cNvSpPr/>
          <p:nvPr/>
        </p:nvSpPr>
        <p:spPr>
          <a:xfrm>
            <a:off x="13477282" y="6588171"/>
            <a:ext cx="1326827" cy="1311657"/>
          </a:xfrm>
          <a:prstGeom prst="roundRect">
            <a:avLst>
              <a:gd name="adj" fmla="val 15000"/>
            </a:avLst>
          </a:prstGeom>
          <a:ln w="76200">
            <a:solidFill>
              <a:srgbClr val="FF33CC"/>
            </a:solidFill>
            <a:miter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455" name="Group"/>
          <p:cNvGrpSpPr/>
          <p:nvPr/>
        </p:nvGrpSpPr>
        <p:grpSpPr>
          <a:xfrm>
            <a:off x="6549655" y="8857178"/>
            <a:ext cx="17594731" cy="4378851"/>
            <a:chOff x="-108956" y="-187289"/>
            <a:chExt cx="17594730" cy="4378850"/>
          </a:xfrm>
        </p:grpSpPr>
        <p:pic>
          <p:nvPicPr>
            <p:cNvPr id="449" name="Picture 14" descr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2603310" y="675812"/>
              <a:ext cx="14882465" cy="35157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0" name="TextBox 22"/>
            <p:cNvSpPr/>
            <p:nvPr/>
          </p:nvSpPr>
          <p:spPr>
            <a:xfrm>
              <a:off x="4813349" y="21305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>
                  <a:solidFill>
                    <a:schemeClr val="accent1">
                      <a:hueOff val="328198"/>
                      <a:lumOff val="-10185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FLArE</a:t>
              </a:r>
            </a:p>
          </p:txBody>
        </p:sp>
        <p:sp>
          <p:nvSpPr>
            <p:cNvPr id="451" name="TextBox 23"/>
            <p:cNvSpPr/>
            <p:nvPr/>
          </p:nvSpPr>
          <p:spPr>
            <a:xfrm>
              <a:off x="10129142" y="21305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>
                  <a:solidFill>
                    <a:schemeClr val="accent1">
                      <a:hueOff val="328198"/>
                      <a:lumOff val="-10185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FASER(𝜈)2</a:t>
              </a:r>
            </a:p>
          </p:txBody>
        </p:sp>
        <p:pic>
          <p:nvPicPr>
            <p:cNvPr id="452" name="Straight Arrow Connector 19" descr="Straight Arrow Connector 19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45800">
              <a:off x="-107997" y="192059"/>
              <a:ext cx="2848345" cy="401378"/>
            </a:xfrm>
            <a:prstGeom prst="rect">
              <a:avLst/>
            </a:prstGeom>
            <a:effectLst/>
          </p:spPr>
        </p:pic>
        <p:sp>
          <p:nvSpPr>
            <p:cNvPr id="454" name="TextBox 24"/>
            <p:cNvSpPr/>
            <p:nvPr/>
          </p:nvSpPr>
          <p:spPr>
            <a:xfrm>
              <a:off x="14282871" y="21305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>
                  <a:solidFill>
                    <a:schemeClr val="accent1">
                      <a:hueOff val="328198"/>
                      <a:lumOff val="-10185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FORMOSA</a:t>
              </a:r>
            </a:p>
          </p:txBody>
        </p:sp>
      </p:grpSp>
      <p:pic>
        <p:nvPicPr>
          <p:cNvPr id="456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1758" y="1652697"/>
            <a:ext cx="6119911" cy="73597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TextBox 5" descr="TextBox 5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3404971" y="6183549"/>
            <a:ext cx="17574058" cy="1242468"/>
          </a:xfrm>
          <a:prstGeom prst="rect">
            <a:avLst/>
          </a:prstGeom>
          <a:effectLst>
            <a:outerShdw blurRad="190500" dist="38100" dir="5400000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95790965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one step downward in c.m. energy:…"/>
          <p:cNvSpPr txBox="1">
            <a:spLocks noGrp="1"/>
          </p:cNvSpPr>
          <p:nvPr>
            <p:ph type="title" idx="4294967295"/>
          </p:nvPr>
        </p:nvSpPr>
        <p:spPr>
          <a:xfrm>
            <a:off x="3156803" y="4918785"/>
            <a:ext cx="18070394" cy="3878430"/>
          </a:xfrm>
          <a:prstGeom prst="rect">
            <a:avLst/>
          </a:prstGeom>
        </p:spPr>
        <p:txBody>
          <a:bodyPr lIns="71437" tIns="71437" rIns="71437" bIns="71437"/>
          <a:lstStyle/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one step downward in c.m. energy:</a:t>
            </a:r>
          </a:p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defTabSz="821531">
              <a:defRPr sz="5600">
                <a:solidFill>
                  <a:schemeClr val="accent5">
                    <a:satOff val="-8700"/>
                    <a:lumOff val="-2185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LHC Fixed-Target (LHC-FT)</a:t>
            </a:r>
          </a:p>
        </p:txBody>
      </p:sp>
      <p:sp>
        <p:nvSpPr>
          <p:cNvPr id="481" name="selected exemplary projects"/>
          <p:cNvSpPr txBox="1"/>
          <p:nvPr/>
        </p:nvSpPr>
        <p:spPr>
          <a:xfrm>
            <a:off x="13667432" y="12578159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selected exemplary projects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LHC Fixed Target (ga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LHC Fixed Target (gas)</a:t>
            </a:r>
          </a:p>
        </p:txBody>
      </p:sp>
      <p:sp>
        <p:nvSpPr>
          <p:cNvPr id="4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493" name="x-Q2_protonPDF-PBC.pdf" descr="x-Q2_protonPDF-PBC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4984" y="2855037"/>
            <a:ext cx="10944997" cy="8641781"/>
          </a:xfrm>
          <a:prstGeom prst="rect">
            <a:avLst/>
          </a:prstGeom>
          <a:ln w="12700">
            <a:miter lim="400000"/>
          </a:ln>
        </p:spPr>
      </p:pic>
      <p:sp>
        <p:nvSpPr>
          <p:cNvPr id="495" name="fixed-target setup using LHC beam in unique  kinematic domain…"/>
          <p:cNvSpPr txBox="1"/>
          <p:nvPr/>
        </p:nvSpPr>
        <p:spPr>
          <a:xfrm>
            <a:off x="258073" y="1886765"/>
            <a:ext cx="14295485" cy="10912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fixed-target setup using LHC beam in unique </a:t>
            </a:r>
            <a:br/>
            <a:r>
              <a:t>kinematic domain</a:t>
            </a:r>
          </a:p>
          <a:p>
            <a:pPr marL="1562100" lvl="1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large forward boost provides access to </a:t>
            </a:r>
            <a:br/>
            <a:r>
              <a:rPr b="1"/>
              <a:t>very high x</a:t>
            </a:r>
            <a:r>
              <a:t> at sufficiently large scale</a:t>
            </a:r>
          </a:p>
          <a:p>
            <a:pPr marL="1562100" lvl="1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large luminosities, wide range of probes </a:t>
            </a:r>
          </a:p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installation of SMOG2@LHCb during LS2</a:t>
            </a:r>
          </a:p>
          <a:p>
            <a:pPr marL="1562100" lvl="1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simultaneous running</a:t>
            </a:r>
            <a:r>
              <a:t> in FT &amp; collider mode</a:t>
            </a:r>
          </a:p>
        </p:txBody>
      </p:sp>
      <p:sp>
        <p:nvSpPr>
          <p:cNvPr id="496" name="proton PDF data sets"/>
          <p:cNvSpPr txBox="1"/>
          <p:nvPr/>
        </p:nvSpPr>
        <p:spPr>
          <a:xfrm>
            <a:off x="19748320" y="2518708"/>
            <a:ext cx="4467302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821531">
              <a:defRPr sz="3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proton PDF data sets</a:t>
            </a:r>
          </a:p>
        </p:txBody>
      </p:sp>
      <p:pic>
        <p:nvPicPr>
          <p:cNvPr id="8" name="Content Placeholder 8" descr="Content Placeholder 8">
            <a:extLst>
              <a:ext uri="{FF2B5EF4-FFF2-40B4-BE49-F238E27FC236}">
                <a16:creationId xmlns:a16="http://schemas.microsoft.com/office/drawing/2014/main" id="{F143ADCD-41F2-E04C-A583-7C229AA281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1" r="29329"/>
          <a:stretch>
            <a:fillRect/>
          </a:stretch>
        </p:blipFill>
        <p:spPr>
          <a:xfrm>
            <a:off x="2981447" y="8481649"/>
            <a:ext cx="7424089" cy="49515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LHC Fixed Target (crystal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/>
          </a:lstStyle>
          <a:p>
            <a:r>
              <a:t>LHC Fixed Target (crystals)</a:t>
            </a:r>
          </a:p>
        </p:txBody>
      </p:sp>
      <p:sp>
        <p:nvSpPr>
          <p:cNvPr id="5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5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716" y="8661849"/>
            <a:ext cx="11902634" cy="5017255"/>
          </a:xfrm>
          <a:prstGeom prst="rect">
            <a:avLst/>
          </a:prstGeom>
          <a:ln w="12700">
            <a:miter lim="400000"/>
          </a:ln>
        </p:spPr>
      </p:pic>
      <p:pic>
        <p:nvPicPr>
          <p:cNvPr id="521" name="mag-mom-Lambda_c.pdf" descr="mag-mom-Lambda_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3407" y="-111257"/>
            <a:ext cx="12790476" cy="8953333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[EPJ C77 (2017) 828]"/>
          <p:cNvSpPr txBox="1"/>
          <p:nvPr/>
        </p:nvSpPr>
        <p:spPr>
          <a:xfrm>
            <a:off x="21411803" y="13194202"/>
            <a:ext cx="2774671" cy="477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[EPJ C77 (2017) 828]</a:t>
            </a:r>
          </a:p>
        </p:txBody>
      </p:sp>
      <p:pic>
        <p:nvPicPr>
          <p:cNvPr id="52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061" y="8313750"/>
            <a:ext cx="12565655" cy="4880452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  <p:sp>
        <p:nvSpPr>
          <p:cNvPr id="524" name="magnetic (and electric) dipole moments of many short-lived particles (heavy baryons, τ) poorly constrained…"/>
          <p:cNvSpPr txBox="1"/>
          <p:nvPr/>
        </p:nvSpPr>
        <p:spPr>
          <a:xfrm>
            <a:off x="258073" y="1886765"/>
            <a:ext cx="15462118" cy="10912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magnetic (and electric) dipole moments of many short-lived particles (heavy baryons, </a:t>
            </a:r>
            <a:r>
              <a:rPr dirty="0" err="1"/>
              <a:t>τ</a:t>
            </a:r>
            <a:r>
              <a:rPr dirty="0"/>
              <a:t>) poorly constrained</a:t>
            </a:r>
          </a:p>
          <a:p>
            <a:pPr marL="1562100" lvl="1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e.g. spread in theory predictions for </a:t>
            </a:r>
            <a:r>
              <a:rPr dirty="0" err="1"/>
              <a:t>Λ</a:t>
            </a:r>
            <a:r>
              <a:rPr baseline="-5999" dirty="0" err="1"/>
              <a:t>c</a:t>
            </a:r>
            <a:r>
              <a:rPr dirty="0"/>
              <a:t> </a:t>
            </a:r>
          </a:p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benchmarks for modern heavy-quark effective theory </a:t>
            </a:r>
          </a:p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exploit intense fields inside bent crystals for measurement at LHC</a:t>
            </a:r>
            <a:endParaRPr lang="en-US" dirty="0"/>
          </a:p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FontTx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dirty="0"/>
              <a:t>TWOCRYST &amp; ALADDIN @ LHC IR3</a:t>
            </a:r>
          </a:p>
          <a:p>
            <a:pPr marL="1117600" indent="-800100" algn="l" defTabSz="821531">
              <a:spcBef>
                <a:spcPts val="33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Content Placeholder 9"/>
          <p:cNvGrpSpPr/>
          <p:nvPr/>
        </p:nvGrpSpPr>
        <p:grpSpPr>
          <a:xfrm>
            <a:off x="1325520" y="2361521"/>
            <a:ext cx="11840262" cy="7638896"/>
            <a:chOff x="0" y="0"/>
            <a:chExt cx="11840261" cy="7638894"/>
          </a:xfrm>
        </p:grpSpPr>
        <p:sp>
          <p:nvSpPr>
            <p:cNvPr id="187" name="Rectangle"/>
            <p:cNvSpPr/>
            <p:nvPr/>
          </p:nvSpPr>
          <p:spPr>
            <a:xfrm>
              <a:off x="0" y="0"/>
              <a:ext cx="11840262" cy="76388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188" name="image2.png" descr="image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840262" cy="76388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0" name="Physics Beyond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Physics Beyond Colliders</a:t>
            </a:r>
          </a:p>
        </p:txBody>
      </p:sp>
      <p:sp>
        <p:nvSpPr>
          <p:cNvPr id="191" name="organization and follow-up of activities  documented on https://pbc.web.cern.ch/"/>
          <p:cNvSpPr txBox="1"/>
          <p:nvPr/>
        </p:nvSpPr>
        <p:spPr>
          <a:xfrm>
            <a:off x="1388792" y="11119411"/>
            <a:ext cx="10083547" cy="1356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organization and follow-up of activities </a:t>
            </a:r>
            <a:br/>
            <a:r>
              <a:t>documented on </a:t>
            </a:r>
            <a:r>
              <a:rPr u="sng">
                <a:hlinkClick r:id="rId3"/>
              </a:rPr>
              <a:t>https://pbc.web.cern.ch/</a:t>
            </a:r>
            <a:r>
              <a:t> </a:t>
            </a:r>
          </a:p>
        </p:txBody>
      </p:sp>
      <p:sp>
        <p:nvSpPr>
          <p:cNvPr id="1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93" name="2021++:"/>
          <p:cNvSpPr txBox="1"/>
          <p:nvPr/>
        </p:nvSpPr>
        <p:spPr>
          <a:xfrm>
            <a:off x="459904" y="1874923"/>
            <a:ext cx="3098917" cy="72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1009969" indent="-692469" algn="l" defTabSz="821531">
              <a:spcBef>
                <a:spcPts val="33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2021++:</a:t>
            </a:r>
          </a:p>
        </p:txBody>
      </p:sp>
      <p:sp>
        <p:nvSpPr>
          <p:cNvPr id="196" name="2020 Update of ESPP…"/>
          <p:cNvSpPr txBox="1">
            <a:spLocks noGrp="1"/>
          </p:cNvSpPr>
          <p:nvPr>
            <p:ph type="body" sz="half" idx="1"/>
          </p:nvPr>
        </p:nvSpPr>
        <p:spPr>
          <a:xfrm>
            <a:off x="13349809" y="1513991"/>
            <a:ext cx="10966255" cy="11989541"/>
          </a:xfrm>
          <a:prstGeom prst="rect">
            <a:avLst/>
          </a:prstGeom>
        </p:spPr>
        <p:txBody>
          <a:bodyPr/>
          <a:lstStyle/>
          <a:p>
            <a:pPr marL="1009969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t>2020 Update of ESPP</a:t>
            </a:r>
          </a:p>
          <a:p>
            <a:pPr marL="1009969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t>updated mandate taking into account ESPP recommendations: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t>increase synergies with cosmology, astroparticle, nuclear, and atomic physics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t>strengthen collaboration of CERN with large National Laboratories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t>act as central forum of exchanges between theorists and experimentalists</a:t>
            </a:r>
          </a:p>
          <a:p>
            <a:pPr marL="1009969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 sz="2600">
                <a:solidFill>
                  <a:schemeClr val="accent5">
                    <a:satOff val="-10854"/>
                    <a:lumOff val="-10463"/>
                  </a:schemeClr>
                </a:solidFill>
              </a:defRPr>
            </a:pPr>
            <a:r>
              <a:t>Post-EPPSU PBC events: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2600">
                <a:solidFill>
                  <a:schemeClr val="accent5">
                    <a:satOff val="-10854"/>
                    <a:lumOff val="-10463"/>
                  </a:schemeClr>
                </a:solidFill>
              </a:defRPr>
            </a:pPr>
            <a:r>
              <a:rPr u="sng">
                <a:hlinkClick r:id="rId4"/>
              </a:rPr>
              <a:t>March 2021: first post-EPPSU workshop</a:t>
            </a:r>
            <a:r>
              <a:t>: relaunch of PBC activities after EPPSU recommendations</a:t>
            </a:r>
          </a:p>
          <a:p>
            <a:pPr marL="1190671" lvl="1" indent="-428671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>
                <a:solidFill>
                  <a:schemeClr val="accent5">
                    <a:satOff val="-10854"/>
                    <a:lumOff val="-10463"/>
                  </a:schemeClr>
                </a:solidFill>
              </a:defRPr>
            </a:pPr>
            <a:r>
              <a:rPr sz="2600" u="sng">
                <a:hlinkClick r:id="rId5"/>
              </a:rPr>
              <a:t>December 2021: general working group meeting</a:t>
            </a:r>
            <a:r>
              <a:rPr sz="2600"/>
              <a:t>: PBC updated organization and projects status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2600">
                <a:solidFill>
                  <a:schemeClr val="accent5">
                    <a:satOff val="-10854"/>
                    <a:lumOff val="-10463"/>
                  </a:schemeClr>
                </a:solidFill>
              </a:defRPr>
            </a:pPr>
            <a:r>
              <a:rPr u="sng">
                <a:hlinkClick r:id="rId6"/>
              </a:rPr>
              <a:t>November 2022: PBC annual workshop</a:t>
            </a:r>
            <a:r>
              <a:t>: focus on consolidations and preparations for post-LS3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2600">
                <a:solidFill>
                  <a:schemeClr val="accent5">
                    <a:satOff val="-10854"/>
                    <a:lumOff val="-10463"/>
                  </a:schemeClr>
                </a:solidFill>
              </a:defRPr>
            </a:pPr>
            <a:r>
              <a:rPr u="sng">
                <a:hlinkClick r:id="rId7"/>
              </a:rPr>
              <a:t>March 2024: PBC annual workshop</a:t>
            </a:r>
            <a:r>
              <a:t>: focus on preparations for post-LS3 and upcoming ESPP update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one more step downward in energy:…"/>
          <p:cNvSpPr txBox="1">
            <a:spLocks noGrp="1"/>
          </p:cNvSpPr>
          <p:nvPr>
            <p:ph type="title" idx="4294967295"/>
          </p:nvPr>
        </p:nvSpPr>
        <p:spPr>
          <a:xfrm>
            <a:off x="3156803" y="4918785"/>
            <a:ext cx="18070394" cy="3878430"/>
          </a:xfrm>
          <a:prstGeom prst="rect">
            <a:avLst/>
          </a:prstGeom>
        </p:spPr>
        <p:txBody>
          <a:bodyPr lIns="71437" tIns="71437" rIns="71437" bIns="71437"/>
          <a:lstStyle/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one more step downward in energy:</a:t>
            </a:r>
          </a:p>
          <a:p>
            <a: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defTabSz="821531">
              <a:defRPr sz="5600">
                <a:solidFill>
                  <a:schemeClr val="accent5">
                    <a:satOff val="-8700"/>
                    <a:lumOff val="-2185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SPS Fixed-Target (FT@SPS)</a:t>
            </a:r>
          </a:p>
        </p:txBody>
      </p:sp>
      <p:sp>
        <p:nvSpPr>
          <p:cNvPr id="550" name="selected exemplary projects"/>
          <p:cNvSpPr txBox="1"/>
          <p:nvPr/>
        </p:nvSpPr>
        <p:spPr>
          <a:xfrm>
            <a:off x="13667432" y="12578159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selected exemplary projects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eingesetzter-Film.png" descr="eingesetzter-Fil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77" y="575385"/>
            <a:ext cx="18110824" cy="12565230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CERN accelerator complex"/>
          <p:cNvSpPr txBox="1">
            <a:spLocks noGrp="1"/>
          </p:cNvSpPr>
          <p:nvPr>
            <p:ph type="title"/>
          </p:nvPr>
        </p:nvSpPr>
        <p:spPr>
          <a:xfrm>
            <a:off x="5950803" y="135245"/>
            <a:ext cx="18070394" cy="1107283"/>
          </a:xfrm>
          <a:prstGeom prst="rect">
            <a:avLst/>
          </a:prstGeom>
        </p:spPr>
        <p:txBody>
          <a:bodyPr/>
          <a:lstStyle>
            <a:lvl1pPr algn="r"/>
          </a:lstStyle>
          <a:p>
            <a:r>
              <a:t>CERN accelerator complex</a:t>
            </a:r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957511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115F8-F37A-2E4E-BC04-F6BF40ED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5E52D-6320-8A46-9292-7D4C37FD37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4F397-E076-B142-9857-F0BE210B8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03" y="376365"/>
            <a:ext cx="23394086" cy="1277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74410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CD8A0-B7A8-7246-A518-1386D8995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6B10A-726F-F240-97F3-E58B27A1B4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BFF379-DE44-8544-9CB1-28C6316A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53" y="135244"/>
            <a:ext cx="22894152" cy="1241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05096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Espace réservé du numéro de diapositive 3"/>
          <p:cNvSpPr txBox="1">
            <a:spLocks noGrp="1"/>
          </p:cNvSpPr>
          <p:nvPr>
            <p:ph type="sldNum" sz="quarter" idx="2"/>
          </p:nvPr>
        </p:nvSpPr>
        <p:spPr>
          <a:xfrm>
            <a:off x="11988740" y="13126130"/>
            <a:ext cx="406520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34</a:t>
            </a:fld>
            <a:endParaRPr/>
          </a:p>
        </p:txBody>
      </p:sp>
      <p:pic>
        <p:nvPicPr>
          <p:cNvPr id="55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401" y="2167661"/>
            <a:ext cx="19149101" cy="9373795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TextBox 12"/>
          <p:cNvSpPr txBox="1"/>
          <p:nvPr/>
        </p:nvSpPr>
        <p:spPr>
          <a:xfrm>
            <a:off x="13089762" y="1737433"/>
            <a:ext cx="10847309" cy="192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 b="1" u="sng">
                <a:solidFill>
                  <a:schemeClr val="accent1">
                    <a:hueOff val="328198"/>
                    <a:lumOff val="-1018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EHN1</a:t>
            </a:r>
            <a:r>
              <a:rPr sz="3600" b="0" u="none"/>
              <a:t>: large surface hall with multi-purpose low-I beams </a:t>
            </a:r>
          </a:p>
          <a:p>
            <a:pPr algn="l" defTabSz="1828800">
              <a:defRPr sz="3600" b="1">
                <a:solidFill>
                  <a:schemeClr val="accent5">
                    <a:satOff val="-10854"/>
                    <a:lumOff val="-1046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QCD: NA60++ and NA61/SHINE</a:t>
            </a:r>
          </a:p>
          <a:p>
            <a:pPr algn="l" defTabSz="1828800">
              <a:defRPr sz="3600" b="1">
                <a:solidFill>
                  <a:schemeClr val="accent5">
                    <a:satOff val="-10854"/>
                    <a:lumOff val="-1046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BSM: NA64(e,h)</a:t>
            </a:r>
          </a:p>
        </p:txBody>
      </p:sp>
      <p:sp>
        <p:nvSpPr>
          <p:cNvPr id="555" name="TextBox 13"/>
          <p:cNvSpPr txBox="1"/>
          <p:nvPr/>
        </p:nvSpPr>
        <p:spPr>
          <a:xfrm>
            <a:off x="16999977" y="3650104"/>
            <a:ext cx="7066083" cy="192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 b="1" u="sng">
                <a:solidFill>
                  <a:schemeClr val="accent1">
                    <a:hueOff val="328198"/>
                    <a:lumOff val="-1018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ECN3</a:t>
            </a:r>
            <a:r>
              <a:rPr sz="3600" b="0" u="none"/>
              <a:t>: unique underground hall </a:t>
            </a:r>
          </a:p>
          <a:p>
            <a:pPr algn="l" defTabSz="1828800">
              <a:defRPr sz="3600">
                <a:solidFill>
                  <a:schemeClr val="accent1">
                    <a:hueOff val="328198"/>
                    <a:lumOff val="-1018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for high-I hadron beams </a:t>
            </a:r>
          </a:p>
          <a:p>
            <a:pPr algn="l" defTabSz="1828800">
              <a:defRPr sz="3600" b="1">
                <a:solidFill>
                  <a:schemeClr val="accent5">
                    <a:satOff val="-10854"/>
                    <a:lumOff val="-1046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BSM: NA62(K</a:t>
            </a:r>
            <a:r>
              <a:rPr baseline="31000"/>
              <a:t>+</a:t>
            </a:r>
            <a:r>
              <a:t>, BD), SHiP(BD), TauFV</a:t>
            </a:r>
          </a:p>
        </p:txBody>
      </p:sp>
      <p:sp>
        <p:nvSpPr>
          <p:cNvPr id="556" name="Straight Arrow Connector 14"/>
          <p:cNvSpPr/>
          <p:nvPr/>
        </p:nvSpPr>
        <p:spPr>
          <a:xfrm flipH="1">
            <a:off x="11960772" y="2842172"/>
            <a:ext cx="1037551" cy="1828801"/>
          </a:xfrm>
          <a:prstGeom prst="line">
            <a:avLst/>
          </a:prstGeom>
          <a:ln w="76200">
            <a:solidFill>
              <a:srgbClr val="002060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7" name="Straight Arrow Connector 17"/>
          <p:cNvSpPr/>
          <p:nvPr/>
        </p:nvSpPr>
        <p:spPr>
          <a:xfrm>
            <a:off x="17815148" y="5491342"/>
            <a:ext cx="367748" cy="2626805"/>
          </a:xfrm>
          <a:prstGeom prst="line">
            <a:avLst/>
          </a:prstGeom>
          <a:ln w="76200">
            <a:solidFill>
              <a:srgbClr val="002060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8" name="TextBox 22"/>
          <p:cNvSpPr txBox="1"/>
          <p:nvPr/>
        </p:nvSpPr>
        <p:spPr>
          <a:xfrm>
            <a:off x="9390326" y="9729750"/>
            <a:ext cx="6131317" cy="2481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 b="1" u="sng">
                <a:solidFill>
                  <a:schemeClr val="accent1">
                    <a:hueOff val="328198"/>
                    <a:lumOff val="-1018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EHN2</a:t>
            </a:r>
            <a:r>
              <a:rPr sz="3600" b="0" u="none"/>
              <a:t>: surface hall with unique </a:t>
            </a:r>
          </a:p>
          <a:p>
            <a:pPr algn="l" defTabSz="1828800">
              <a:defRPr sz="3600">
                <a:solidFill>
                  <a:schemeClr val="accent1">
                    <a:hueOff val="328198"/>
                    <a:lumOff val="-1018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high-E/high-I µ beam </a:t>
            </a:r>
            <a:endParaRPr b="1">
              <a:solidFill>
                <a:srgbClr val="FF33CC"/>
              </a:solidFill>
            </a:endParaRPr>
          </a:p>
          <a:p>
            <a:pPr algn="l" defTabSz="1828800">
              <a:defRPr sz="3600" b="1">
                <a:solidFill>
                  <a:schemeClr val="accent5">
                    <a:satOff val="-10854"/>
                    <a:lumOff val="-1046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QCD: AMBER, MUonE</a:t>
            </a:r>
          </a:p>
          <a:p>
            <a:pPr algn="l" defTabSz="1828800">
              <a:defRPr sz="3600" b="1">
                <a:solidFill>
                  <a:schemeClr val="accent5">
                    <a:satOff val="-10854"/>
                    <a:lumOff val="-1046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BSM: NA64(µ)</a:t>
            </a:r>
          </a:p>
        </p:txBody>
      </p:sp>
      <p:sp>
        <p:nvSpPr>
          <p:cNvPr id="559" name="Straight Arrow Connector 23"/>
          <p:cNvSpPr/>
          <p:nvPr/>
        </p:nvSpPr>
        <p:spPr>
          <a:xfrm flipV="1">
            <a:off x="14689616" y="9537182"/>
            <a:ext cx="4481251" cy="1255631"/>
          </a:xfrm>
          <a:prstGeom prst="line">
            <a:avLst/>
          </a:prstGeom>
          <a:ln w="76200">
            <a:solidFill>
              <a:srgbClr val="002060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560" name="Image 6" descr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91" y="7449528"/>
            <a:ext cx="8025818" cy="4577819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Oval 7"/>
          <p:cNvSpPr/>
          <p:nvPr/>
        </p:nvSpPr>
        <p:spPr>
          <a:xfrm>
            <a:off x="2632281" y="7902164"/>
            <a:ext cx="2176434" cy="1259281"/>
          </a:xfrm>
          <a:prstGeom prst="ellipse">
            <a:avLst/>
          </a:prstGeom>
          <a:ln w="76200">
            <a:solidFill>
              <a:srgbClr val="FF33CC"/>
            </a:solidFill>
            <a:miter/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2" name="Straight Arrow Connector 10"/>
          <p:cNvSpPr/>
          <p:nvPr/>
        </p:nvSpPr>
        <p:spPr>
          <a:xfrm flipV="1">
            <a:off x="4489981" y="6989469"/>
            <a:ext cx="2297911" cy="1097113"/>
          </a:xfrm>
          <a:prstGeom prst="line">
            <a:avLst/>
          </a:prstGeom>
          <a:ln w="76200">
            <a:solidFill>
              <a:srgbClr val="FF33CC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3" name="The „work horse“ of FT@SPS: the SPS North Are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„work horse“ of FT@SPS: the SPS North Area </a:t>
            </a:r>
          </a:p>
        </p:txBody>
      </p:sp>
      <p:sp>
        <p:nvSpPr>
          <p:cNvPr id="564" name="Consolidation of the NA provides an opportunity for new experimental projects"/>
          <p:cNvSpPr txBox="1"/>
          <p:nvPr/>
        </p:nvSpPr>
        <p:spPr>
          <a:xfrm>
            <a:off x="2320665" y="12361678"/>
            <a:ext cx="20270639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defTabSz="1828800">
              <a:defRPr sz="4800" b="1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Consolidation of the NA provides an opportunity for new experimental projects </a:t>
            </a:r>
            <a:r>
              <a:rPr sz="4000" i="0"/>
              <a:t> 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MUonE (new idea introduced within PBC)"/>
          <p:cNvSpPr txBox="1">
            <a:spLocks noGrp="1"/>
          </p:cNvSpPr>
          <p:nvPr>
            <p:ph type="title"/>
          </p:nvPr>
        </p:nvSpPr>
        <p:spPr>
          <a:xfrm>
            <a:off x="486102" y="135245"/>
            <a:ext cx="20741095" cy="1107283"/>
          </a:xfrm>
          <a:prstGeom prst="rect">
            <a:avLst/>
          </a:prstGeom>
        </p:spPr>
        <p:txBody>
          <a:bodyPr/>
          <a:lstStyle/>
          <a:p>
            <a:pPr algn="l"/>
            <a:r>
              <a:rPr b="1"/>
              <a:t>MUonE</a:t>
            </a:r>
            <a:r>
              <a:t> (new idea introduced within PBC)</a:t>
            </a:r>
          </a:p>
        </p:txBody>
      </p:sp>
      <p:sp>
        <p:nvSpPr>
          <p:cNvPr id="626" name="Espace réservé du numéro de diapositive 3"/>
          <p:cNvSpPr txBox="1">
            <a:spLocks noGrp="1"/>
          </p:cNvSpPr>
          <p:nvPr>
            <p:ph type="sldNum" sz="quarter" idx="2"/>
          </p:nvPr>
        </p:nvSpPr>
        <p:spPr>
          <a:xfrm>
            <a:off x="11888231" y="13126130"/>
            <a:ext cx="607538" cy="678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/>
          <a:lstStyle>
            <a:lvl1pPr defTabSz="18288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35</a:t>
            </a:fld>
            <a:endParaRPr/>
          </a:p>
        </p:txBody>
      </p:sp>
      <p:grpSp>
        <p:nvGrpSpPr>
          <p:cNvPr id="631" name="Group"/>
          <p:cNvGrpSpPr/>
          <p:nvPr/>
        </p:nvGrpSpPr>
        <p:grpSpPr>
          <a:xfrm>
            <a:off x="177669" y="6261441"/>
            <a:ext cx="24073570" cy="6492262"/>
            <a:chOff x="0" y="0"/>
            <a:chExt cx="24073568" cy="6492260"/>
          </a:xfrm>
        </p:grpSpPr>
        <p:pic>
          <p:nvPicPr>
            <p:cNvPr id="627" name="Picture 30" descr="Picture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732" y="1423866"/>
              <a:ext cx="23658837" cy="29630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8" name="Picture 31" descr="Picture 3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7020850" y="4157722"/>
              <a:ext cx="9338155" cy="23345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9" name="TextBox 48"/>
            <p:cNvSpPr txBox="1"/>
            <p:nvPr/>
          </p:nvSpPr>
          <p:spPr>
            <a:xfrm>
              <a:off x="0" y="0"/>
              <a:ext cx="12616995" cy="13878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algn="l" defTabSz="1828800">
                <a:defRPr sz="4000" i="1">
                  <a:solidFill>
                    <a:schemeClr val="accent2">
                      <a:hueOff val="376120"/>
                      <a:satOff val="8681"/>
                      <a:lumOff val="-2638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very challenging experimentally: </a:t>
              </a:r>
            </a:p>
            <a:p>
              <a:pPr algn="l" defTabSz="1828800">
                <a:defRPr sz="4000" i="1">
                  <a:solidFill>
                    <a:schemeClr val="accent2">
                      <a:hueOff val="376120"/>
                      <a:satOff val="8681"/>
                      <a:lumOff val="-2638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10</a:t>
              </a:r>
              <a:r>
                <a:rPr baseline="30799"/>
                <a:t>-5</a:t>
              </a:r>
              <a:r>
                <a:t> (relative) precision required on cross-section </a:t>
              </a:r>
            </a:p>
          </p:txBody>
        </p:sp>
        <p:pic>
          <p:nvPicPr>
            <p:cNvPr id="630" name="TextBox 59" descr="TextBox 59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141414" y="4785198"/>
              <a:ext cx="6774226" cy="1664412"/>
            </a:xfrm>
            <a:prstGeom prst="rect">
              <a:avLst/>
            </a:prstGeom>
            <a:effectLst>
              <a:outerShdw blurRad="190500" dist="8455" dir="5400000" rotWithShape="0">
                <a:srgbClr val="000000"/>
              </a:outerShdw>
            </a:effectLst>
          </p:spPr>
        </p:pic>
      </p:grpSp>
      <p:grpSp>
        <p:nvGrpSpPr>
          <p:cNvPr id="634" name="Group"/>
          <p:cNvGrpSpPr/>
          <p:nvPr/>
        </p:nvGrpSpPr>
        <p:grpSpPr>
          <a:xfrm>
            <a:off x="9531395" y="9618340"/>
            <a:ext cx="6411272" cy="1201881"/>
            <a:chOff x="0" y="0"/>
            <a:chExt cx="6411270" cy="1201880"/>
          </a:xfrm>
        </p:grpSpPr>
        <p:sp>
          <p:nvSpPr>
            <p:cNvPr id="632" name="Straight Connector 50"/>
            <p:cNvSpPr/>
            <p:nvPr/>
          </p:nvSpPr>
          <p:spPr>
            <a:xfrm flipH="1">
              <a:off x="0" y="0"/>
              <a:ext cx="2336200" cy="120188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dash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33" name="Straight Connector 51"/>
            <p:cNvSpPr/>
            <p:nvPr/>
          </p:nvSpPr>
          <p:spPr>
            <a:xfrm>
              <a:off x="3950688" y="0"/>
              <a:ext cx="2460583" cy="120188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dash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pic>
        <p:nvPicPr>
          <p:cNvPr id="635" name="Picture 7" descr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6672" y="273050"/>
            <a:ext cx="9734567" cy="7210898"/>
          </a:xfrm>
          <a:prstGeom prst="rect">
            <a:avLst/>
          </a:prstGeom>
          <a:ln w="12700">
            <a:miter lim="400000"/>
          </a:ln>
        </p:spPr>
      </p:pic>
      <p:pic>
        <p:nvPicPr>
          <p:cNvPr id="63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0670" y="1321626"/>
            <a:ext cx="3437335" cy="2680199"/>
          </a:xfrm>
          <a:prstGeom prst="rect">
            <a:avLst/>
          </a:prstGeom>
          <a:ln w="12700">
            <a:miter lim="400000"/>
          </a:ln>
        </p:spPr>
      </p:pic>
      <p:sp>
        <p:nvSpPr>
          <p:cNvPr id="637" name="ZoneTexte 9"/>
          <p:cNvSpPr txBox="1"/>
          <p:nvPr/>
        </p:nvSpPr>
        <p:spPr>
          <a:xfrm>
            <a:off x="18217413" y="3254161"/>
            <a:ext cx="5616449" cy="76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360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(g-2)</a:t>
            </a:r>
            <a:r>
              <a:rPr baseline="-16555"/>
              <a:t>μ</a:t>
            </a:r>
            <a:r>
              <a:t> recent measurement</a:t>
            </a:r>
          </a:p>
        </p:txBody>
      </p:sp>
      <p:grpSp>
        <p:nvGrpSpPr>
          <p:cNvPr id="645" name="Group"/>
          <p:cNvGrpSpPr/>
          <p:nvPr/>
        </p:nvGrpSpPr>
        <p:grpSpPr>
          <a:xfrm>
            <a:off x="173318" y="1304127"/>
            <a:ext cx="18941996" cy="4686243"/>
            <a:chOff x="0" y="0"/>
            <a:chExt cx="18941995" cy="4686242"/>
          </a:xfrm>
        </p:grpSpPr>
        <p:sp>
          <p:nvSpPr>
            <p:cNvPr id="638" name="ZoneTexte 15"/>
            <p:cNvSpPr txBox="1"/>
            <p:nvPr/>
          </p:nvSpPr>
          <p:spPr>
            <a:xfrm>
              <a:off x="9468" y="321164"/>
              <a:ext cx="7796967" cy="2055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algn="l" defTabSz="1828800">
                <a:defRPr sz="4000">
                  <a:solidFill>
                    <a:schemeClr val="accent5">
                      <a:satOff val="-10854"/>
                      <a:lumOff val="-1046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direct measurement of </a:t>
              </a:r>
            </a:p>
            <a:p>
              <a:pPr algn="l" defTabSz="1828800">
                <a:defRPr sz="4000">
                  <a:solidFill>
                    <a:schemeClr val="accent5">
                      <a:satOff val="-10854"/>
                      <a:lumOff val="-1046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HVP contribution to (g-2)</a:t>
              </a:r>
              <a:r>
                <a:rPr baseline="-17399"/>
                <a:t>µ</a:t>
              </a:r>
            </a:p>
            <a:p>
              <a:pPr algn="l" defTabSz="1828800">
                <a:defRPr sz="4000">
                  <a:solidFill>
                    <a:schemeClr val="accent5">
                      <a:satOff val="-10854"/>
                      <a:lumOff val="-1046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with μ-e elastic scattering</a:t>
              </a:r>
            </a:p>
          </p:txBody>
        </p:sp>
        <p:sp>
          <p:nvSpPr>
            <p:cNvPr id="639" name="TextBox 39"/>
            <p:cNvSpPr txBox="1"/>
            <p:nvPr/>
          </p:nvSpPr>
          <p:spPr>
            <a:xfrm>
              <a:off x="0" y="3099352"/>
              <a:ext cx="11830619" cy="13878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algn="l" defTabSz="1828800">
                <a:defRPr sz="4000">
                  <a:solidFill>
                    <a:srgbClr val="70AD47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>
                  <a:solidFill>
                    <a:srgbClr val="9A958E"/>
                  </a:solidFill>
                </a:rPr>
                <a:t>complementary to predictions based on</a:t>
              </a:r>
              <a:r>
                <a:t> dispersion relation with e</a:t>
              </a:r>
              <a:r>
                <a:rPr baseline="30799"/>
                <a:t>+</a:t>
              </a:r>
              <a:r>
                <a:t>e</a:t>
              </a:r>
              <a:r>
                <a:rPr baseline="30799"/>
                <a:t>-</a:t>
              </a:r>
              <a:r>
                <a:t> data </a:t>
              </a:r>
              <a:r>
                <a:rPr>
                  <a:solidFill>
                    <a:srgbClr val="9A958E"/>
                  </a:solidFill>
                </a:rPr>
                <a:t>and on</a:t>
              </a:r>
              <a:r>
                <a:t> </a:t>
              </a:r>
              <a:r>
                <a:rPr>
                  <a:solidFill>
                    <a:srgbClr val="F5C242"/>
                  </a:solidFill>
                </a:rPr>
                <a:t>lattice QCD</a:t>
              </a:r>
            </a:p>
          </p:txBody>
        </p:sp>
        <p:sp>
          <p:nvSpPr>
            <p:cNvPr id="640" name="Straight Arrow Connector 28"/>
            <p:cNvSpPr/>
            <p:nvPr/>
          </p:nvSpPr>
          <p:spPr>
            <a:xfrm>
              <a:off x="12441589" y="3777033"/>
              <a:ext cx="6500407" cy="909210"/>
            </a:xfrm>
            <a:prstGeom prst="line">
              <a:avLst/>
            </a:prstGeom>
            <a:noFill/>
            <a:ln w="76200" cap="flat">
              <a:solidFill>
                <a:srgbClr val="0070C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41" name="Straight Arrow Connector 32"/>
            <p:cNvSpPr/>
            <p:nvPr/>
          </p:nvSpPr>
          <p:spPr>
            <a:xfrm flipV="1">
              <a:off x="12464640" y="3468487"/>
              <a:ext cx="5912722" cy="170239"/>
            </a:xfrm>
            <a:prstGeom prst="line">
              <a:avLst/>
            </a:prstGeom>
            <a:noFill/>
            <a:ln w="76200" cap="flat">
              <a:solidFill>
                <a:srgbClr val="FFC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642" name="Image" descr="Image"/>
            <p:cNvPicPr>
              <a:picLocks noChangeAspect="1"/>
            </p:cNvPicPr>
            <p:nvPr/>
          </p:nvPicPr>
          <p:blipFill>
            <a:blip r:embed="rId7"/>
            <a:srcRect r="67874" b="8878"/>
            <a:stretch>
              <a:fillRect/>
            </a:stretch>
          </p:blipFill>
          <p:spPr>
            <a:xfrm>
              <a:off x="6094447" y="74899"/>
              <a:ext cx="3387606" cy="24362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3" name="Image" descr="Image"/>
            <p:cNvPicPr>
              <a:picLocks noChangeAspect="1"/>
            </p:cNvPicPr>
            <p:nvPr/>
          </p:nvPicPr>
          <p:blipFill>
            <a:blip r:embed="rId7"/>
            <a:srcRect l="41761" r="41761" b="19567"/>
            <a:stretch>
              <a:fillRect/>
            </a:stretch>
          </p:blipFill>
          <p:spPr>
            <a:xfrm>
              <a:off x="9568169" y="0"/>
              <a:ext cx="1737370" cy="21504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44" name="Straight Arrow Connector 40"/>
            <p:cNvSpPr/>
            <p:nvPr/>
          </p:nvSpPr>
          <p:spPr>
            <a:xfrm flipV="1">
              <a:off x="12451209" y="2166530"/>
              <a:ext cx="2724000" cy="1344897"/>
            </a:xfrm>
            <a:prstGeom prst="line">
              <a:avLst/>
            </a:prstGeom>
            <a:noFill/>
            <a:ln w="76200" cap="flat">
              <a:solidFill>
                <a:srgbClr val="70AD47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647" name="Rectangle"/>
          <p:cNvSpPr/>
          <p:nvPr/>
        </p:nvSpPr>
        <p:spPr>
          <a:xfrm>
            <a:off x="14920310" y="3909314"/>
            <a:ext cx="8980284" cy="26801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650" name="Group"/>
          <p:cNvGrpSpPr/>
          <p:nvPr/>
        </p:nvGrpSpPr>
        <p:grpSpPr>
          <a:xfrm>
            <a:off x="11956204" y="2354797"/>
            <a:ext cx="2167866" cy="2024686"/>
            <a:chOff x="0" y="0"/>
            <a:chExt cx="2167865" cy="2024684"/>
          </a:xfrm>
        </p:grpSpPr>
        <p:sp>
          <p:nvSpPr>
            <p:cNvPr id="648" name="Triangle"/>
            <p:cNvSpPr/>
            <p:nvPr/>
          </p:nvSpPr>
          <p:spPr>
            <a:xfrm>
              <a:off x="0" y="0"/>
              <a:ext cx="2167866" cy="1201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49" name="Rectangle"/>
            <p:cNvSpPr/>
            <p:nvPr/>
          </p:nvSpPr>
          <p:spPr>
            <a:xfrm>
              <a:off x="445575" y="1025260"/>
              <a:ext cx="1529075" cy="99942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9865119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NA60++ &amp;  NA61/SHINE"/>
          <p:cNvSpPr txBox="1"/>
          <p:nvPr/>
        </p:nvSpPr>
        <p:spPr>
          <a:xfrm>
            <a:off x="3156803" y="135245"/>
            <a:ext cx="21058767" cy="1107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5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NA60++ &amp;  NA61/SHINE</a:t>
            </a:r>
          </a:p>
        </p:txBody>
      </p:sp>
      <p:pic>
        <p:nvPicPr>
          <p:cNvPr id="653" name="Group" descr="Gro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86" y="483016"/>
            <a:ext cx="12255790" cy="12348755"/>
          </a:xfrm>
          <a:prstGeom prst="rect">
            <a:avLst/>
          </a:prstGeom>
          <a:ln w="12700">
            <a:miter lim="400000"/>
          </a:ln>
        </p:spPr>
      </p:pic>
      <p:sp>
        <p:nvSpPr>
          <p:cNvPr id="6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057" y="13126130"/>
            <a:ext cx="403886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grpSp>
        <p:nvGrpSpPr>
          <p:cNvPr id="661" name="Group"/>
          <p:cNvGrpSpPr/>
          <p:nvPr/>
        </p:nvGrpSpPr>
        <p:grpSpPr>
          <a:xfrm>
            <a:off x="2885149" y="2288678"/>
            <a:ext cx="20423365" cy="10749157"/>
            <a:chOff x="-381000" y="-779610"/>
            <a:chExt cx="20423363" cy="10749155"/>
          </a:xfrm>
        </p:grpSpPr>
        <p:pic>
          <p:nvPicPr>
            <p:cNvPr id="655" name="PhaseStructurePhulished.pdf" descr="PhaseStructurePhulished.pd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851583" y="-779611"/>
              <a:ext cx="11190781" cy="87039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58" name="Group"/>
            <p:cNvGrpSpPr/>
            <p:nvPr/>
          </p:nvGrpSpPr>
          <p:grpSpPr>
            <a:xfrm>
              <a:off x="-381000" y="513072"/>
              <a:ext cx="4681331" cy="3316127"/>
              <a:chOff x="0" y="-62727"/>
              <a:chExt cx="4681330" cy="3316125"/>
            </a:xfrm>
          </p:grpSpPr>
          <p:sp>
            <p:nvSpPr>
              <p:cNvPr id="656" name="Shape"/>
              <p:cNvSpPr/>
              <p:nvPr/>
            </p:nvSpPr>
            <p:spPr>
              <a:xfrm rot="18600000">
                <a:off x="1213487" y="210823"/>
                <a:ext cx="1878600" cy="24970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23" h="19638" extrusionOk="0">
                    <a:moveTo>
                      <a:pt x="15696" y="2926"/>
                    </a:moveTo>
                    <a:cubicBezTo>
                      <a:pt x="19805" y="6788"/>
                      <a:pt x="20411" y="13005"/>
                      <a:pt x="17050" y="16812"/>
                    </a:cubicBezTo>
                    <a:cubicBezTo>
                      <a:pt x="13689" y="20619"/>
                      <a:pt x="7634" y="20574"/>
                      <a:pt x="3526" y="16712"/>
                    </a:cubicBezTo>
                    <a:cubicBezTo>
                      <a:pt x="-583" y="12850"/>
                      <a:pt x="-1189" y="6633"/>
                      <a:pt x="2172" y="2826"/>
                    </a:cubicBezTo>
                    <a:cubicBezTo>
                      <a:pt x="5533" y="-981"/>
                      <a:pt x="11588" y="-936"/>
                      <a:pt x="15696" y="292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54109">
                      <a:alpha val="27266"/>
                    </a:srgbClr>
                  </a:gs>
                  <a:gs pos="100000">
                    <a:srgbClr val="70BF41">
                      <a:alpha val="27266"/>
                    </a:srgbClr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>
                <a:outerShdw blurRad="25400" dist="25400" dir="2388334" rotWithShape="0">
                  <a:srgbClr val="000000">
                    <a:alpha val="52569"/>
                  </a:srgbClr>
                </a:outerShdw>
              </a:effectLst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821531">
                  <a:defRPr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57" name="CEP/new physics"/>
              <p:cNvSpPr txBox="1"/>
              <p:nvPr/>
            </p:nvSpPr>
            <p:spPr>
              <a:xfrm>
                <a:off x="0" y="2475372"/>
                <a:ext cx="4681331" cy="7780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1437" tIns="71437" rIns="71437" bIns="71437" numCol="1" anchor="ctr">
                <a:noAutofit/>
              </a:bodyPr>
              <a:lstStyle>
                <a:lvl1pPr defTabSz="821531">
                  <a:defRPr sz="2400" b="1">
                    <a:solidFill>
                      <a:srgbClr val="0B5D18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t>CEP/new physics</a:t>
                </a:r>
              </a:p>
            </p:txBody>
          </p:sp>
        </p:grpSp>
        <p:sp>
          <p:nvSpPr>
            <p:cNvPr id="659" name="compilation of state-of-the-art…"/>
            <p:cNvSpPr txBox="1"/>
            <p:nvPr/>
          </p:nvSpPr>
          <p:spPr>
            <a:xfrm>
              <a:off x="9990463" y="8074231"/>
              <a:ext cx="9845334" cy="18953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3600">
                  <a:solidFill>
                    <a:srgbClr val="0B5D18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compilation of state-of-the-art </a:t>
              </a:r>
            </a:p>
            <a:p>
              <a:pPr defTabSz="821531">
                <a:defRPr sz="3600">
                  <a:solidFill>
                    <a:srgbClr val="0B5D18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lattice &amp; functional QCD </a:t>
              </a:r>
            </a:p>
            <a:p>
              <a:pPr defTabSz="821531">
                <a:defRPr sz="3600">
                  <a:solidFill>
                    <a:srgbClr val="0B5D18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phase structure results </a:t>
              </a:r>
            </a:p>
          </p:txBody>
        </p:sp>
        <p:sp>
          <p:nvSpPr>
            <p:cNvPr id="660" name="Shape"/>
            <p:cNvSpPr/>
            <p:nvPr/>
          </p:nvSpPr>
          <p:spPr>
            <a:xfrm rot="18600000">
              <a:off x="15289454" y="1782515"/>
              <a:ext cx="1164956" cy="1550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6" h="19512" extrusionOk="0">
                  <a:moveTo>
                    <a:pt x="16420" y="2644"/>
                  </a:moveTo>
                  <a:cubicBezTo>
                    <a:pt x="20351" y="6333"/>
                    <a:pt x="20553" y="12507"/>
                    <a:pt x="16871" y="16434"/>
                  </a:cubicBezTo>
                  <a:cubicBezTo>
                    <a:pt x="13188" y="20362"/>
                    <a:pt x="7017" y="20556"/>
                    <a:pt x="3086" y="16868"/>
                  </a:cubicBezTo>
                  <a:cubicBezTo>
                    <a:pt x="-845" y="13179"/>
                    <a:pt x="-1047" y="7005"/>
                    <a:pt x="2635" y="3078"/>
                  </a:cubicBezTo>
                  <a:cubicBezTo>
                    <a:pt x="6318" y="-850"/>
                    <a:pt x="12489" y="-1044"/>
                    <a:pt x="16420" y="264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54109">
                    <a:alpha val="27266"/>
                  </a:srgbClr>
                </a:gs>
                <a:gs pos="100000">
                  <a:srgbClr val="70BF41">
                    <a:alpha val="27266"/>
                  </a:srgbClr>
                </a:gs>
              </a:gsLst>
              <a:lin ang="10800000" scaled="0"/>
            </a:gradFill>
            <a:ln w="12700" cap="flat">
              <a:noFill/>
              <a:miter lim="400000"/>
            </a:ln>
            <a:effectLst>
              <a:outerShdw blurRad="25400" dist="25400" dir="2388334" rotWithShape="0">
                <a:srgbClr val="000000">
                  <a:alpha val="52569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27B0445-DB5B-B847-8B1D-43BB911660E1}"/>
              </a:ext>
            </a:extLst>
          </p:cNvPr>
          <p:cNvSpPr txBox="1"/>
          <p:nvPr/>
        </p:nvSpPr>
        <p:spPr>
          <a:xfrm>
            <a:off x="20722626" y="10526587"/>
            <a:ext cx="3492944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de-DE" sz="1600" dirty="0"/>
              <a:t>See also https://</a:t>
            </a:r>
            <a:r>
              <a:rPr lang="de-DE" sz="1600" dirty="0" err="1"/>
              <a:t>arxiv.org</a:t>
            </a:r>
            <a:r>
              <a:rPr lang="de-DE" sz="1600" dirty="0"/>
              <a:t>/</a:t>
            </a:r>
            <a:r>
              <a:rPr lang="de-DE" sz="1600" dirty="0" err="1"/>
              <a:t>pdf</a:t>
            </a:r>
            <a:r>
              <a:rPr lang="de-DE" sz="1600" dirty="0"/>
              <a:t>/1909.02991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" grpId="1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057" y="13126130"/>
            <a:ext cx="403886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664" name="Line"/>
          <p:cNvSpPr/>
          <p:nvPr/>
        </p:nvSpPr>
        <p:spPr>
          <a:xfrm>
            <a:off x="10426762" y="7462832"/>
            <a:ext cx="1289587" cy="1"/>
          </a:xfrm>
          <a:prstGeom prst="line">
            <a:avLst/>
          </a:prstGeom>
          <a:ln w="889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5" name="Line"/>
          <p:cNvSpPr/>
          <p:nvPr/>
        </p:nvSpPr>
        <p:spPr>
          <a:xfrm>
            <a:off x="9612858" y="4663931"/>
            <a:ext cx="2167978" cy="1"/>
          </a:xfrm>
          <a:prstGeom prst="line">
            <a:avLst/>
          </a:prstGeom>
          <a:ln w="889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6" name="Rectangle"/>
          <p:cNvSpPr/>
          <p:nvPr/>
        </p:nvSpPr>
        <p:spPr>
          <a:xfrm>
            <a:off x="9803878" y="4147564"/>
            <a:ext cx="1785938" cy="3655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7" name="Rectangle"/>
          <p:cNvSpPr/>
          <p:nvPr/>
        </p:nvSpPr>
        <p:spPr>
          <a:xfrm>
            <a:off x="10178587" y="6972282"/>
            <a:ext cx="1785938" cy="3655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8" name="NA60+"/>
          <p:cNvSpPr txBox="1"/>
          <p:nvPr/>
        </p:nvSpPr>
        <p:spPr>
          <a:xfrm>
            <a:off x="10584677" y="4094046"/>
            <a:ext cx="973758" cy="409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1800" b="1">
                <a:solidFill>
                  <a:srgbClr val="861001"/>
                </a:solidFill>
              </a:defRPr>
            </a:lvl1pPr>
          </a:lstStyle>
          <a:p>
            <a:r>
              <a:t>NA60+</a:t>
            </a:r>
          </a:p>
        </p:txBody>
      </p:sp>
      <p:sp>
        <p:nvSpPr>
          <p:cNvPr id="669" name="NA61/SHINE++"/>
          <p:cNvSpPr txBox="1"/>
          <p:nvPr/>
        </p:nvSpPr>
        <p:spPr>
          <a:xfrm>
            <a:off x="10173830" y="6932426"/>
            <a:ext cx="2029917" cy="409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1800" b="1">
                <a:solidFill>
                  <a:srgbClr val="861001"/>
                </a:solidFill>
              </a:defRPr>
            </a:lvl1pPr>
          </a:lstStyle>
          <a:p>
            <a:r>
              <a:t>NA61/SHINE++</a:t>
            </a:r>
          </a:p>
        </p:txBody>
      </p:sp>
      <p:grpSp>
        <p:nvGrpSpPr>
          <p:cNvPr id="673" name="Group"/>
          <p:cNvGrpSpPr/>
          <p:nvPr/>
        </p:nvGrpSpPr>
        <p:grpSpPr>
          <a:xfrm>
            <a:off x="3606415" y="1233912"/>
            <a:ext cx="16401779" cy="10881311"/>
            <a:chOff x="0" y="0"/>
            <a:chExt cx="16401777" cy="10881310"/>
          </a:xfrm>
        </p:grpSpPr>
        <p:pic>
          <p:nvPicPr>
            <p:cNvPr id="670" name="Group" descr="Grou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5164746" cy="108813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1" name="[T. Galatyuk, A982 (2019) update 2021; CBM, EPJA 53 3 (2017) 60]"/>
            <p:cNvSpPr/>
            <p:nvPr/>
          </p:nvSpPr>
          <p:spPr>
            <a:xfrm>
              <a:off x="9906384" y="7173487"/>
              <a:ext cx="6495393" cy="10314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 marL="81280" marR="81280" algn="l" defTabSz="1821656">
                <a:defRPr sz="1800">
                  <a:solidFill>
                    <a:schemeClr val="accent1">
                      <a:hueOff val="328198"/>
                      <a:lumOff val="-10185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/>
                <a:t>[T. </a:t>
              </a:r>
              <a:r>
                <a:rPr dirty="0" err="1"/>
                <a:t>Galatyuk</a:t>
              </a:r>
              <a:r>
                <a:rPr dirty="0"/>
                <a:t>, A982 (2019) update 2021; CBM, EPJA 53 3 (2017) 60]</a:t>
              </a:r>
            </a:p>
          </p:txBody>
        </p:sp>
        <p:sp>
          <p:nvSpPr>
            <p:cNvPr id="672" name="Rectangle"/>
            <p:cNvSpPr/>
            <p:nvPr/>
          </p:nvSpPr>
          <p:spPr>
            <a:xfrm>
              <a:off x="4220143" y="467484"/>
              <a:ext cx="2789592" cy="8891753"/>
            </a:xfrm>
            <a:prstGeom prst="rect">
              <a:avLst/>
            </a:prstGeom>
            <a:gradFill flip="none" rotWithShape="1">
              <a:gsLst>
                <a:gs pos="0">
                  <a:srgbClr val="70BF41">
                    <a:alpha val="19541"/>
                  </a:srgbClr>
                </a:gs>
                <a:gs pos="100000">
                  <a:srgbClr val="00882B">
                    <a:alpha val="19541"/>
                  </a:srgb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674" name="CEP/new physics"/>
          <p:cNvSpPr txBox="1"/>
          <p:nvPr/>
        </p:nvSpPr>
        <p:spPr>
          <a:xfrm>
            <a:off x="7807607" y="1164638"/>
            <a:ext cx="2689988" cy="502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 b="1">
                <a:solidFill>
                  <a:srgbClr val="0B5D1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CEP/new physics</a:t>
            </a:r>
          </a:p>
        </p:txBody>
      </p:sp>
      <p:sp>
        <p:nvSpPr>
          <p:cNvPr id="675" name="Need full coverage"/>
          <p:cNvSpPr txBox="1"/>
          <p:nvPr/>
        </p:nvSpPr>
        <p:spPr>
          <a:xfrm>
            <a:off x="7824819" y="11251944"/>
            <a:ext cx="2875916" cy="502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 b="1">
                <a:solidFill>
                  <a:srgbClr val="86100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Need full coverage</a:t>
            </a:r>
          </a:p>
        </p:txBody>
      </p:sp>
      <p:pic>
        <p:nvPicPr>
          <p:cNvPr id="676" name="Group" descr="Group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703275" y="10003058"/>
            <a:ext cx="5119004" cy="458556"/>
          </a:xfrm>
          <a:prstGeom prst="rect">
            <a:avLst/>
          </a:prstGeom>
        </p:spPr>
      </p:pic>
      <p:pic>
        <p:nvPicPr>
          <p:cNvPr id="678" name="Group" descr="Group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738994" y="1805605"/>
            <a:ext cx="5119004" cy="458556"/>
          </a:xfrm>
          <a:prstGeom prst="rect">
            <a:avLst/>
          </a:prstGeom>
        </p:spPr>
      </p:pic>
      <p:sp>
        <p:nvSpPr>
          <p:cNvPr id="680" name="NA60++ &amp;  NA61/SHINE"/>
          <p:cNvSpPr txBox="1"/>
          <p:nvPr/>
        </p:nvSpPr>
        <p:spPr>
          <a:xfrm>
            <a:off x="3156803" y="135245"/>
            <a:ext cx="21058767" cy="1107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5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NA60++ &amp;  NA61/SHINE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4" name="Image 12" descr="Image 12"/>
          <p:cNvPicPr>
            <a:picLocks noChangeAspect="1"/>
          </p:cNvPicPr>
          <p:nvPr/>
        </p:nvPicPr>
        <p:blipFill>
          <a:blip r:embed="rId2"/>
          <a:srcRect l="16993" t="7447"/>
          <a:stretch>
            <a:fillRect/>
          </a:stretch>
        </p:blipFill>
        <p:spPr>
          <a:xfrm>
            <a:off x="17237886" y="126048"/>
            <a:ext cx="7004595" cy="4986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5" name="Image 14" descr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76" y="233813"/>
            <a:ext cx="6871075" cy="2468850"/>
          </a:xfrm>
          <a:prstGeom prst="rect">
            <a:avLst/>
          </a:prstGeom>
          <a:ln w="12700">
            <a:miter lim="400000"/>
          </a:ln>
        </p:spPr>
      </p:pic>
      <p:sp>
        <p:nvSpPr>
          <p:cNvPr id="916" name="TextBox 4"/>
          <p:cNvSpPr txBox="1"/>
          <p:nvPr/>
        </p:nvSpPr>
        <p:spPr>
          <a:xfrm>
            <a:off x="103127" y="2825202"/>
            <a:ext cx="17249996" cy="2644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NA64(e)</a:t>
            </a:r>
            <a:r>
              <a:t>: cheap electron beam-dump setup implemented in 2015 on H4</a:t>
            </a:r>
            <a:br/>
            <a:r>
              <a:t>               e</a:t>
            </a:r>
            <a:r>
              <a:rPr baseline="31999"/>
              <a:t>-</a:t>
            </a:r>
            <a:r>
              <a:t> test beam, now permanent; optimized for invisible production</a:t>
            </a:r>
          </a:p>
          <a:p>
            <a:pPr algn="l" defTabSz="1828800">
              <a:defRPr sz="4000" b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              currently leading the field for a wide range of dark photons!</a:t>
            </a:r>
            <a:br/>
            <a:endParaRPr/>
          </a:p>
        </p:txBody>
      </p:sp>
      <p:sp>
        <p:nvSpPr>
          <p:cNvPr id="929" name="BeamDump@SPS: NA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/>
              <a:t>B</a:t>
            </a:r>
            <a:r>
              <a:t>eam</a:t>
            </a:r>
            <a:r>
              <a:rPr b="1"/>
              <a:t>D</a:t>
            </a:r>
            <a:r>
              <a:t>ump@SPS: NA64</a:t>
            </a:r>
          </a:p>
        </p:txBody>
      </p:sp>
      <p:grpSp>
        <p:nvGrpSpPr>
          <p:cNvPr id="932" name="Group"/>
          <p:cNvGrpSpPr/>
          <p:nvPr/>
        </p:nvGrpSpPr>
        <p:grpSpPr>
          <a:xfrm>
            <a:off x="2927573" y="6060444"/>
            <a:ext cx="9379609" cy="6960502"/>
            <a:chOff x="0" y="0"/>
            <a:chExt cx="9379609" cy="6960501"/>
          </a:xfrm>
        </p:grpSpPr>
        <p:pic>
          <p:nvPicPr>
            <p:cNvPr id="930" name="eingesetztes-Bild.pdf" descr="eingesetztes-Bild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8622855" cy="69605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31" name="[NA64, Phys. Rev. D109 (2024) L031103]"/>
            <p:cNvSpPr txBox="1"/>
            <p:nvPr/>
          </p:nvSpPr>
          <p:spPr>
            <a:xfrm rot="16200000">
              <a:off x="6039955" y="2512055"/>
              <a:ext cx="5697243" cy="982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r" defTabSz="457200">
                <a:spcBef>
                  <a:spcPts val="1200"/>
                </a:spcBef>
                <a:defRPr sz="2400">
                  <a:solidFill>
                    <a:schemeClr val="accent2">
                      <a:hueOff val="376120"/>
                      <a:satOff val="8681"/>
                      <a:lumOff val="-2638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[</a:t>
              </a:r>
              <a:r>
                <a:rPr u="sng">
                  <a:hlinkClick r:id="rId5"/>
                </a:rPr>
                <a:t>NA64, Phys. Rev. D109 (2024) L031103</a:t>
              </a:r>
              <a:r>
                <a:t>]</a:t>
              </a:r>
            </a:p>
          </p:txBody>
        </p:sp>
      </p:grpSp>
      <p:sp>
        <p:nvSpPr>
          <p:cNvPr id="933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934" name="➠ aiming for 2-3 × e- beam intensity (1.5 × 10^7 EoT/spill) post-LS3"/>
          <p:cNvSpPr txBox="1"/>
          <p:nvPr/>
        </p:nvSpPr>
        <p:spPr>
          <a:xfrm>
            <a:off x="173521" y="4948762"/>
            <a:ext cx="15587666" cy="70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828800">
              <a:defRPr sz="4000" b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solidFill>
                  <a:schemeClr val="accent1">
                    <a:hueOff val="328198"/>
                    <a:lumOff val="-10185"/>
                  </a:schemeClr>
                </a:solidFill>
              </a:rPr>
              <a:t>➠ aiming for 2-3 × e</a:t>
            </a:r>
            <a:r>
              <a:rPr b="0" baseline="31999">
                <a:solidFill>
                  <a:schemeClr val="accent1">
                    <a:hueOff val="328198"/>
                    <a:lumOff val="-10185"/>
                  </a:schemeClr>
                </a:solidFill>
              </a:rPr>
              <a:t>-</a:t>
            </a:r>
            <a:r>
              <a:rPr b="0">
                <a:solidFill>
                  <a:schemeClr val="accent1">
                    <a:hueOff val="328198"/>
                    <a:lumOff val="-10185"/>
                  </a:schemeClr>
                </a:solidFill>
              </a:rPr>
              <a:t> beam intensity (1.5 × 10^7 EoT/spill) </a:t>
            </a:r>
            <a:r>
              <a:rPr>
                <a:solidFill>
                  <a:schemeClr val="accent1">
                    <a:hueOff val="328198"/>
                    <a:lumOff val="-10185"/>
                  </a:schemeClr>
                </a:solidFill>
              </a:rPr>
              <a:t>post-LS3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4" name="Image 12" descr="Image 12"/>
          <p:cNvPicPr>
            <a:picLocks noChangeAspect="1"/>
          </p:cNvPicPr>
          <p:nvPr/>
        </p:nvPicPr>
        <p:blipFill>
          <a:blip r:embed="rId2"/>
          <a:srcRect l="16993" t="7447"/>
          <a:stretch>
            <a:fillRect/>
          </a:stretch>
        </p:blipFill>
        <p:spPr>
          <a:xfrm>
            <a:off x="17237886" y="126048"/>
            <a:ext cx="7004595" cy="4986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5" name="Image 14" descr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76" y="233813"/>
            <a:ext cx="6871075" cy="2468850"/>
          </a:xfrm>
          <a:prstGeom prst="rect">
            <a:avLst/>
          </a:prstGeom>
          <a:ln w="12700">
            <a:miter lim="400000"/>
          </a:ln>
        </p:spPr>
      </p:pic>
      <p:sp>
        <p:nvSpPr>
          <p:cNvPr id="916" name="TextBox 4"/>
          <p:cNvSpPr txBox="1"/>
          <p:nvPr/>
        </p:nvSpPr>
        <p:spPr>
          <a:xfrm>
            <a:off x="103127" y="2825202"/>
            <a:ext cx="17249996" cy="2644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NA64(e)</a:t>
            </a:r>
            <a:r>
              <a:t>: cheap electron beam-dump setup implemented in 2015 on H4</a:t>
            </a:r>
            <a:br/>
            <a:r>
              <a:t>               e</a:t>
            </a:r>
            <a:r>
              <a:rPr baseline="31999"/>
              <a:t>-</a:t>
            </a:r>
            <a:r>
              <a:t> test beam, now permanent; optimized for invisible production</a:t>
            </a:r>
          </a:p>
          <a:p>
            <a:pPr algn="l" defTabSz="1828800">
              <a:defRPr sz="4000" b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              currently leading the field for a wide range of dark photons!</a:t>
            </a:r>
            <a:br/>
            <a:endParaRPr/>
          </a:p>
        </p:txBody>
      </p:sp>
      <p:grpSp>
        <p:nvGrpSpPr>
          <p:cNvPr id="928" name="Group"/>
          <p:cNvGrpSpPr/>
          <p:nvPr/>
        </p:nvGrpSpPr>
        <p:grpSpPr>
          <a:xfrm>
            <a:off x="142239" y="5412434"/>
            <a:ext cx="24330434" cy="7689250"/>
            <a:chOff x="-260595" y="0"/>
            <a:chExt cx="24330433" cy="7689249"/>
          </a:xfrm>
        </p:grpSpPr>
        <p:grpSp>
          <p:nvGrpSpPr>
            <p:cNvPr id="926" name="Group"/>
            <p:cNvGrpSpPr/>
            <p:nvPr/>
          </p:nvGrpSpPr>
          <p:grpSpPr>
            <a:xfrm>
              <a:off x="-1" y="0"/>
              <a:ext cx="24069839" cy="7689250"/>
              <a:chOff x="0" y="0"/>
              <a:chExt cx="24069837" cy="7689249"/>
            </a:xfrm>
          </p:grpSpPr>
          <p:grpSp>
            <p:nvGrpSpPr>
              <p:cNvPr id="924" name="Group"/>
              <p:cNvGrpSpPr/>
              <p:nvPr/>
            </p:nvGrpSpPr>
            <p:grpSpPr>
              <a:xfrm>
                <a:off x="-1" y="0"/>
                <a:ext cx="23422744" cy="7689250"/>
                <a:chOff x="0" y="0"/>
                <a:chExt cx="23422741" cy="7689249"/>
              </a:xfrm>
            </p:grpSpPr>
            <p:pic>
              <p:nvPicPr>
                <p:cNvPr id="917" name="Image 2" descr="Image 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5790" y="1671235"/>
                  <a:ext cx="12688349" cy="326946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918" name="ZoneTexte 19"/>
                <p:cNvSpPr txBox="1"/>
                <p:nvPr/>
              </p:nvSpPr>
              <p:spPr>
                <a:xfrm>
                  <a:off x="5882334" y="5630833"/>
                  <a:ext cx="6537284" cy="205841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t">
                  <a:spAutoFit/>
                </a:bodyPr>
                <a:lstStyle/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rPr b="1"/>
                    <a:t>μ beams</a:t>
                  </a:r>
                  <a:r>
                    <a:t>:</a:t>
                  </a:r>
                </a:p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test of (g-2)</a:t>
                  </a:r>
                  <a:r>
                    <a:rPr baseline="-15500"/>
                    <a:t>µ</a:t>
                  </a:r>
                  <a:r>
                    <a:t> interpretations </a:t>
                  </a:r>
                </a:p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and µ-coupled dark sector</a:t>
                  </a:r>
                </a:p>
              </p:txBody>
            </p:sp>
            <p:sp>
              <p:nvSpPr>
                <p:cNvPr id="919" name="ZoneTexte 19"/>
                <p:cNvSpPr txBox="1"/>
                <p:nvPr/>
              </p:nvSpPr>
              <p:spPr>
                <a:xfrm>
                  <a:off x="14284146" y="5654962"/>
                  <a:ext cx="8259065" cy="201015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t">
                  <a:spAutoFit/>
                </a:bodyPr>
                <a:lstStyle/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rPr b="1"/>
                    <a:t>hadron beams</a:t>
                  </a:r>
                  <a:r>
                    <a:t>:</a:t>
                  </a:r>
                </a:p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meson decays to invisible particles </a:t>
                  </a:r>
                </a:p>
                <a:p>
                  <a:pPr algn="l" defTabSz="1828800">
                    <a:defRPr sz="4000">
                      <a:solidFill>
                        <a:schemeClr val="accent2">
                          <a:hueOff val="376120"/>
                          <a:satOff val="8681"/>
                          <a:lumOff val="-26383"/>
                        </a:schemeClr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and leptophobic dark sector </a:t>
                  </a:r>
                </a:p>
              </p:txBody>
            </p:sp>
            <p:pic>
              <p:nvPicPr>
                <p:cNvPr id="920" name="Picture 11" descr="Picture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0" y="5401883"/>
                  <a:ext cx="4931249" cy="226724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grpSp>
              <p:nvGrpSpPr>
                <p:cNvPr id="923" name="Group 22"/>
                <p:cNvGrpSpPr/>
                <p:nvPr/>
              </p:nvGrpSpPr>
              <p:grpSpPr>
                <a:xfrm>
                  <a:off x="13404614" y="-1"/>
                  <a:ext cx="10018128" cy="5355313"/>
                  <a:chOff x="0" y="0"/>
                  <a:chExt cx="10018127" cy="5355311"/>
                </a:xfrm>
              </p:grpSpPr>
              <p:pic>
                <p:nvPicPr>
                  <p:cNvPr id="921" name="Picture 16" descr="Picture 16"/>
                  <p:cNvPicPr>
                    <a:picLocks noChangeAspect="1"/>
                  </p:cNvPicPr>
                  <p:nvPr/>
                </p:nvPicPr>
                <p:blipFill>
                  <a:blip r:embed="rId6"/>
                  <a:srcRect t="2506" r="9213"/>
                  <a:stretch>
                    <a:fillRect/>
                  </a:stretch>
                </p:blipFill>
                <p:spPr>
                  <a:xfrm>
                    <a:off x="470746" y="0"/>
                    <a:ext cx="9547382" cy="5355312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sp>
                <p:nvSpPr>
                  <p:cNvPr id="922" name="TextBox 18"/>
                  <p:cNvSpPr txBox="1"/>
                  <p:nvPr/>
                </p:nvSpPr>
                <p:spPr>
                  <a:xfrm>
                    <a:off x="0" y="4333830"/>
                    <a:ext cx="1686913" cy="627381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none" lIns="91439" tIns="91439" rIns="91439" bIns="91439" numCol="1" anchor="t">
                    <a:spAutoFit/>
                  </a:bodyPr>
                  <a:lstStyle>
                    <a:lvl1pPr algn="l" defTabSz="1828800">
                      <a:defRPr sz="2800">
                        <a:latin typeface="Calibri"/>
                        <a:ea typeface="Calibri"/>
                        <a:cs typeface="Calibri"/>
                        <a:sym typeface="Calibri"/>
                      </a:defRPr>
                    </a:lvl1pPr>
                  </a:lstStyle>
                  <a:p>
                    <a:r>
                      <a:t>p 200 GeV</a:t>
                    </a:r>
                  </a:p>
                </p:txBody>
              </p:sp>
            </p:grpSp>
          </p:grpSp>
          <p:pic>
            <p:nvPicPr>
              <p:cNvPr id="925" name="Picture 21" descr="Picture 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46422" y="3748535"/>
                <a:ext cx="4623416" cy="25875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927" name="TextBox 7"/>
            <p:cNvSpPr txBox="1"/>
            <p:nvPr/>
          </p:nvSpPr>
          <p:spPr>
            <a:xfrm>
              <a:off x="-260596" y="231263"/>
              <a:ext cx="16588233" cy="7904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4000" u="sng">
                  <a:solidFill>
                    <a:schemeClr val="accent2">
                      <a:hueOff val="376120"/>
                      <a:satOff val="8681"/>
                      <a:lumOff val="-2638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b="1" u="none"/>
                <a:t>NA64(μ,h)</a:t>
              </a:r>
              <a:r>
                <a:rPr u="none"/>
                <a:t>: </a:t>
              </a:r>
              <a:r>
                <a:t>proposed</a:t>
              </a:r>
              <a:r>
                <a:rPr u="none"/>
                <a:t> extensions of the method to other types of beams:</a:t>
              </a:r>
            </a:p>
          </p:txBody>
        </p:sp>
      </p:grpSp>
      <p:sp>
        <p:nvSpPr>
          <p:cNvPr id="929" name="BeamDump@SPS: NA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/>
              <a:t>B</a:t>
            </a:r>
            <a:r>
              <a:t>eam</a:t>
            </a:r>
            <a:r>
              <a:rPr b="1"/>
              <a:t>D</a:t>
            </a:r>
            <a:r>
              <a:t>ump@SPS: NA64</a:t>
            </a:r>
          </a:p>
        </p:txBody>
      </p:sp>
      <p:sp>
        <p:nvSpPr>
          <p:cNvPr id="933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39</a:t>
            </a:fld>
            <a:endParaRPr/>
          </a:p>
        </p:txBody>
      </p:sp>
      <p:sp>
        <p:nvSpPr>
          <p:cNvPr id="934" name="➠ aiming for 2-3 × e- beam intensity (1.5 × 10^7 EoT/spill) post-LS3"/>
          <p:cNvSpPr txBox="1"/>
          <p:nvPr/>
        </p:nvSpPr>
        <p:spPr>
          <a:xfrm>
            <a:off x="173521" y="4948762"/>
            <a:ext cx="15587666" cy="70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828800">
              <a:defRPr sz="4000" b="1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solidFill>
                  <a:schemeClr val="accent1">
                    <a:hueOff val="328198"/>
                    <a:lumOff val="-10185"/>
                  </a:schemeClr>
                </a:solidFill>
              </a:rPr>
              <a:t>➠ aiming for 2-3 × e</a:t>
            </a:r>
            <a:r>
              <a:rPr b="0" baseline="31999">
                <a:solidFill>
                  <a:schemeClr val="accent1">
                    <a:hueOff val="328198"/>
                    <a:lumOff val="-10185"/>
                  </a:schemeClr>
                </a:solidFill>
              </a:rPr>
              <a:t>-</a:t>
            </a:r>
            <a:r>
              <a:rPr b="0">
                <a:solidFill>
                  <a:schemeClr val="accent1">
                    <a:hueOff val="328198"/>
                    <a:lumOff val="-10185"/>
                  </a:schemeClr>
                </a:solidFill>
              </a:rPr>
              <a:t> beam intensity (1.5 × 10^7 EoT/spill) </a:t>
            </a:r>
            <a:r>
              <a:rPr>
                <a:solidFill>
                  <a:schemeClr val="accent1">
                    <a:hueOff val="328198"/>
                    <a:lumOff val="-10185"/>
                  </a:schemeClr>
                </a:solidFill>
              </a:rPr>
              <a:t>post-LS3</a:t>
            </a:r>
          </a:p>
        </p:txBody>
      </p:sp>
    </p:spTree>
    <p:extLst>
      <p:ext uri="{BB962C8B-B14F-4D97-AF65-F5344CB8AC3E}">
        <p14:creationId xmlns:p14="http://schemas.microsoft.com/office/powerpoint/2010/main" val="57552495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Content Placeholder 9"/>
          <p:cNvGrpSpPr/>
          <p:nvPr/>
        </p:nvGrpSpPr>
        <p:grpSpPr>
          <a:xfrm>
            <a:off x="1325520" y="2361521"/>
            <a:ext cx="11840262" cy="7638896"/>
            <a:chOff x="0" y="0"/>
            <a:chExt cx="11840261" cy="7638894"/>
          </a:xfrm>
        </p:grpSpPr>
        <p:sp>
          <p:nvSpPr>
            <p:cNvPr id="187" name="Rectangle"/>
            <p:cNvSpPr/>
            <p:nvPr/>
          </p:nvSpPr>
          <p:spPr>
            <a:xfrm>
              <a:off x="0" y="0"/>
              <a:ext cx="11840262" cy="76388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188" name="image2.png" descr="image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840262" cy="76388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0" name="Physics Beyond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Physics Beyond Colliders</a:t>
            </a:r>
          </a:p>
        </p:txBody>
      </p:sp>
      <p:sp>
        <p:nvSpPr>
          <p:cNvPr id="191" name="organization and follow-up of activities  documented on https://pbc.web.cern.ch/"/>
          <p:cNvSpPr txBox="1"/>
          <p:nvPr/>
        </p:nvSpPr>
        <p:spPr>
          <a:xfrm>
            <a:off x="1388792" y="11119411"/>
            <a:ext cx="10083547" cy="1356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organization and follow-up of activities </a:t>
            </a:r>
            <a:br/>
            <a:r>
              <a:t>documented on </a:t>
            </a:r>
            <a:r>
              <a:rPr u="sng">
                <a:hlinkClick r:id="rId3"/>
              </a:rPr>
              <a:t>https://pbc.web.cern.ch/</a:t>
            </a:r>
            <a:r>
              <a:t> </a:t>
            </a:r>
          </a:p>
        </p:txBody>
      </p:sp>
      <p:sp>
        <p:nvSpPr>
          <p:cNvPr id="1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93" name="2021++:"/>
          <p:cNvSpPr txBox="1"/>
          <p:nvPr/>
        </p:nvSpPr>
        <p:spPr>
          <a:xfrm>
            <a:off x="459904" y="1874923"/>
            <a:ext cx="3098917" cy="72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1009969" indent="-692469" algn="l" defTabSz="821531">
              <a:spcBef>
                <a:spcPts val="33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2021++:</a:t>
            </a:r>
          </a:p>
        </p:txBody>
      </p:sp>
      <p:sp>
        <p:nvSpPr>
          <p:cNvPr id="196" name="2020 Update of ESPP…"/>
          <p:cNvSpPr txBox="1">
            <a:spLocks noGrp="1"/>
          </p:cNvSpPr>
          <p:nvPr>
            <p:ph type="body" sz="half" idx="1"/>
          </p:nvPr>
        </p:nvSpPr>
        <p:spPr>
          <a:xfrm>
            <a:off x="13349809" y="1513991"/>
            <a:ext cx="10966255" cy="11989541"/>
          </a:xfrm>
          <a:prstGeom prst="rect">
            <a:avLst/>
          </a:prstGeom>
        </p:spPr>
        <p:txBody>
          <a:bodyPr/>
          <a:lstStyle/>
          <a:p>
            <a:pPr marL="1009969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Physics working groups 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Physics case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Experimental realization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Comparison to experiments worldwide</a:t>
            </a:r>
            <a:endParaRPr dirty="0"/>
          </a:p>
        </p:txBody>
      </p:sp>
      <p:pic>
        <p:nvPicPr>
          <p:cNvPr id="11" name="Oval Oval" descr="Oval Oval">
            <a:extLst>
              <a:ext uri="{FF2B5EF4-FFF2-40B4-BE49-F238E27FC236}">
                <a16:creationId xmlns:a16="http://schemas.microsoft.com/office/drawing/2014/main" id="{4EB71B95-D163-FC41-938C-BC3F98BE059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135583" y="2036618"/>
            <a:ext cx="7336756" cy="405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58412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Double-click to edit"/>
          <p:cNvSpPr txBox="1">
            <a:spLocks noGrp="1"/>
          </p:cNvSpPr>
          <p:nvPr>
            <p:ph type="body" idx="1"/>
          </p:nvPr>
        </p:nvSpPr>
        <p:spPr>
          <a:xfrm>
            <a:off x="2991868" y="1886765"/>
            <a:ext cx="17130264" cy="10912511"/>
          </a:xfrm>
          <a:prstGeom prst="rect">
            <a:avLst/>
          </a:prstGeom>
        </p:spPr>
        <p:txBody>
          <a:bodyPr lIns="91439" tIns="91439" rIns="91439" bIns="91439">
            <a:normAutofit/>
          </a:bodyPr>
          <a:lstStyle/>
          <a:p>
            <a:pPr marL="342900" indent="-342900" defTabSz="1828800">
              <a:lnSpc>
                <a:spcPct val="90000"/>
              </a:lnSpc>
              <a:spcBef>
                <a:spcPts val="2000"/>
              </a:spcBef>
              <a:buClrTx/>
              <a:buSzPct val="100000"/>
              <a:buFont typeface="Arial"/>
              <a:defRPr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943" name="Image 6" descr="Image 6"/>
          <p:cNvPicPr>
            <a:picLocks noChangeAspect="1"/>
          </p:cNvPicPr>
          <p:nvPr/>
        </p:nvPicPr>
        <p:blipFill>
          <a:blip r:embed="rId2"/>
          <a:srcRect l="1929" r="16527"/>
          <a:stretch>
            <a:fillRect/>
          </a:stretch>
        </p:blipFill>
        <p:spPr>
          <a:xfrm>
            <a:off x="876170" y="1699228"/>
            <a:ext cx="19763202" cy="9538252"/>
          </a:xfrm>
          <a:prstGeom prst="rect">
            <a:avLst/>
          </a:prstGeom>
          <a:ln w="12700">
            <a:miter lim="400000"/>
          </a:ln>
        </p:spPr>
      </p:pic>
      <p:sp>
        <p:nvSpPr>
          <p:cNvPr id="944" name="ZoneTexte 10"/>
          <p:cNvSpPr txBox="1"/>
          <p:nvPr/>
        </p:nvSpPr>
        <p:spPr>
          <a:xfrm>
            <a:off x="14799231" y="97549"/>
            <a:ext cx="9488323" cy="233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r" defTabSz="1828800">
              <a:defRPr sz="48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state-of-the-art dual spectrometer</a:t>
            </a:r>
          </a:p>
          <a:p>
            <a:pPr algn="r" defTabSz="1828800">
              <a:defRPr sz="48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hidden particle searches </a:t>
            </a:r>
            <a:br/>
            <a:r>
              <a:t>with 15+ years program</a:t>
            </a:r>
          </a:p>
        </p:txBody>
      </p:sp>
      <p:sp>
        <p:nvSpPr>
          <p:cNvPr id="945" name="ZoneTexte 16"/>
          <p:cNvSpPr txBox="1"/>
          <p:nvPr/>
        </p:nvSpPr>
        <p:spPr>
          <a:xfrm>
            <a:off x="8264655" y="2412875"/>
            <a:ext cx="6584697" cy="204571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high-precision spectrometer</a:t>
            </a:r>
          </a:p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DM scattering</a:t>
            </a:r>
          </a:p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+ ν</a:t>
            </a:r>
            <a:r>
              <a:rPr baseline="-15500"/>
              <a:t>τ</a:t>
            </a:r>
            <a:r>
              <a:t> physics</a:t>
            </a:r>
          </a:p>
        </p:txBody>
      </p:sp>
      <p:sp>
        <p:nvSpPr>
          <p:cNvPr id="946" name="ZoneTexte 17"/>
          <p:cNvSpPr txBox="1"/>
          <p:nvPr/>
        </p:nvSpPr>
        <p:spPr>
          <a:xfrm>
            <a:off x="20685955" y="4792255"/>
            <a:ext cx="3516885" cy="138785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spectrometer</a:t>
            </a:r>
          </a:p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DM decays</a:t>
            </a:r>
          </a:p>
        </p:txBody>
      </p:sp>
      <p:sp>
        <p:nvSpPr>
          <p:cNvPr id="947" name="ZoneTexte 18"/>
          <p:cNvSpPr txBox="1"/>
          <p:nvPr/>
        </p:nvSpPr>
        <p:spPr>
          <a:xfrm>
            <a:off x="14529135" y="5036754"/>
            <a:ext cx="2285327" cy="1173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32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DM </a:t>
            </a:r>
          </a:p>
          <a:p>
            <a:pPr defTabSz="1828800">
              <a:defRPr sz="32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decay vessel</a:t>
            </a:r>
          </a:p>
        </p:txBody>
      </p:sp>
      <p:sp>
        <p:nvSpPr>
          <p:cNvPr id="948" name="Ellipse 21"/>
          <p:cNvSpPr/>
          <p:nvPr/>
        </p:nvSpPr>
        <p:spPr>
          <a:xfrm>
            <a:off x="17836853" y="3894647"/>
            <a:ext cx="2708689" cy="3183073"/>
          </a:xfrm>
          <a:prstGeom prst="ellipse">
            <a:avLst/>
          </a:prstGeom>
          <a:ln w="762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49" name="Ellipse 23"/>
          <p:cNvSpPr/>
          <p:nvPr/>
        </p:nvSpPr>
        <p:spPr>
          <a:xfrm>
            <a:off x="10367780" y="4884613"/>
            <a:ext cx="1978705" cy="2490549"/>
          </a:xfrm>
          <a:prstGeom prst="ellipse">
            <a:avLst/>
          </a:prstGeom>
          <a:ln w="762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50" name="ZoneTexte 24"/>
          <p:cNvSpPr txBox="1"/>
          <p:nvPr/>
        </p:nvSpPr>
        <p:spPr>
          <a:xfrm>
            <a:off x="6018415" y="7981670"/>
            <a:ext cx="3921761" cy="138785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active magnetic </a:t>
            </a:r>
          </a:p>
          <a:p>
            <a:pPr defTabSz="1828800">
              <a:defRPr sz="4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muon filter</a:t>
            </a:r>
          </a:p>
        </p:txBody>
      </p:sp>
      <p:pic>
        <p:nvPicPr>
          <p:cNvPr id="951" name="Picture 5" descr="Picture 5"/>
          <p:cNvPicPr>
            <a:picLocks noChangeAspect="1"/>
          </p:cNvPicPr>
          <p:nvPr/>
        </p:nvPicPr>
        <p:blipFill>
          <a:blip r:embed="rId3"/>
          <a:srcRect t="60663" r="15676" b="9956"/>
          <a:stretch>
            <a:fillRect/>
          </a:stretch>
        </p:blipFill>
        <p:spPr>
          <a:xfrm>
            <a:off x="864240" y="9564304"/>
            <a:ext cx="17709906" cy="3572935"/>
          </a:xfrm>
          <a:prstGeom prst="rect">
            <a:avLst/>
          </a:prstGeom>
          <a:ln w="12700">
            <a:miter lim="400000"/>
          </a:ln>
        </p:spPr>
      </p:pic>
      <p:sp>
        <p:nvSpPr>
          <p:cNvPr id="952" name="TextBox 4"/>
          <p:cNvSpPr txBox="1"/>
          <p:nvPr/>
        </p:nvSpPr>
        <p:spPr>
          <a:xfrm>
            <a:off x="9076796" y="10124937"/>
            <a:ext cx="242889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SHiP@ECN3</a:t>
            </a:r>
          </a:p>
        </p:txBody>
      </p:sp>
      <p:sp>
        <p:nvSpPr>
          <p:cNvPr id="953" name="ZoneTexte 20"/>
          <p:cNvSpPr txBox="1"/>
          <p:nvPr/>
        </p:nvSpPr>
        <p:spPr>
          <a:xfrm>
            <a:off x="18051650" y="10047309"/>
            <a:ext cx="6392149" cy="260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defRPr sz="4000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relocation to ECN3 and </a:t>
            </a:r>
          </a:p>
          <a:p>
            <a:pPr defTabSz="1828800">
              <a:defRPr sz="4000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re-optimization studied </a:t>
            </a:r>
          </a:p>
          <a:p>
            <a:pPr defTabSz="1828800">
              <a:defRPr sz="4000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within PBC to reduce overall BDF/SHiP cost</a:t>
            </a:r>
          </a:p>
        </p:txBody>
      </p:sp>
      <p:sp>
        <p:nvSpPr>
          <p:cNvPr id="954" name="Espace réservé du numéro de diapositive 3"/>
          <p:cNvSpPr txBox="1"/>
          <p:nvPr/>
        </p:nvSpPr>
        <p:spPr>
          <a:xfrm>
            <a:off x="11988740" y="13126130"/>
            <a:ext cx="406520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40</a:t>
            </a:fld>
            <a:endParaRPr/>
          </a:p>
        </p:txBody>
      </p:sp>
      <p:sp>
        <p:nvSpPr>
          <p:cNvPr id="955" name="BD@SPS: BDF/SHiP@ECN3"/>
          <p:cNvSpPr txBox="1">
            <a:spLocks noGrp="1"/>
          </p:cNvSpPr>
          <p:nvPr>
            <p:ph type="title"/>
          </p:nvPr>
        </p:nvSpPr>
        <p:spPr>
          <a:xfrm>
            <a:off x="126320" y="135245"/>
            <a:ext cx="21100877" cy="1107283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BD@SPS: BDF/SHiP@ECN3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R&amp;D for longer-term future PBC facilities &amp; other (outside) projects"/>
          <p:cNvSpPr txBox="1">
            <a:spLocks noGrp="1"/>
          </p:cNvSpPr>
          <p:nvPr>
            <p:ph type="title" idx="4294967295"/>
          </p:nvPr>
        </p:nvSpPr>
        <p:spPr>
          <a:xfrm>
            <a:off x="773871" y="4918785"/>
            <a:ext cx="22836258" cy="3878430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R&amp;D for longer-term future PBC facilities &amp; other (outside) projects</a:t>
            </a:r>
          </a:p>
        </p:txBody>
      </p:sp>
      <p:sp>
        <p:nvSpPr>
          <p:cNvPr id="970" name="selected exemplary projects"/>
          <p:cNvSpPr txBox="1"/>
          <p:nvPr/>
        </p:nvSpPr>
        <p:spPr>
          <a:xfrm>
            <a:off x="13667432" y="12578159"/>
            <a:ext cx="10531564" cy="1107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r" defTabSz="821531">
              <a:defRPr sz="44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selected exemplary projects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24" y="236225"/>
            <a:ext cx="5791816" cy="4640541"/>
          </a:xfrm>
          <a:prstGeom prst="rect">
            <a:avLst/>
          </a:prstGeom>
          <a:ln w="12700">
            <a:miter lim="400000"/>
          </a:ln>
        </p:spPr>
      </p:pic>
      <p:sp>
        <p:nvSpPr>
          <p:cNvPr id="973" name="ZoneTexte 6"/>
          <p:cNvSpPr txBox="1"/>
          <p:nvPr/>
        </p:nvSpPr>
        <p:spPr>
          <a:xfrm>
            <a:off x="8104301" y="2377088"/>
            <a:ext cx="13688569" cy="2010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0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BabyIAXO precursor approved and in construction at DESY</a:t>
            </a:r>
            <a:endParaRPr i="1">
              <a:solidFill>
                <a:srgbClr val="FF33CC"/>
              </a:solidFill>
            </a:endParaRPr>
          </a:p>
          <a:p>
            <a:pPr defTabSz="1828800">
              <a:defRPr sz="4000" b="1" i="1">
                <a:solidFill>
                  <a:srgbClr val="FF6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with CERN PBC support to magnet design</a:t>
            </a:r>
          </a:p>
          <a:p>
            <a:pPr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unique physics reach for ALPs searches</a:t>
            </a:r>
          </a:p>
        </p:txBody>
      </p:sp>
      <p:sp>
        <p:nvSpPr>
          <p:cNvPr id="974" name="Text Box 2"/>
          <p:cNvSpPr txBox="1"/>
          <p:nvPr/>
        </p:nvSpPr>
        <p:spPr>
          <a:xfrm>
            <a:off x="8927065" y="15482431"/>
            <a:ext cx="13211444" cy="1910081"/>
          </a:xfrm>
          <a:prstGeom prst="rect">
            <a:avLst/>
          </a:prstGeom>
          <a:solidFill>
            <a:srgbClr val="FFFF9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INTERNATIONAL AXION OBSERVATORY</a:t>
            </a:r>
            <a:endParaRPr sz="6400">
              <a:latin typeface="Arial"/>
              <a:ea typeface="Arial"/>
              <a:cs typeface="Arial"/>
              <a:sym typeface="Arial"/>
            </a:endParaRPr>
          </a:p>
          <a:p>
            <a:pPr defTabSz="1828800">
              <a:defRPr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(axion helioscope successor of CAST@CERN)</a:t>
            </a:r>
          </a:p>
        </p:txBody>
      </p:sp>
      <p:pic>
        <p:nvPicPr>
          <p:cNvPr id="975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117" y="4966623"/>
            <a:ext cx="8856179" cy="8375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976" name="Picture 8" descr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9612" y="4805829"/>
            <a:ext cx="11512167" cy="8852552"/>
          </a:xfrm>
          <a:prstGeom prst="rect">
            <a:avLst/>
          </a:prstGeom>
          <a:ln w="12700">
            <a:miter lim="400000"/>
          </a:ln>
        </p:spPr>
      </p:pic>
      <p:sp>
        <p:nvSpPr>
          <p:cNvPr id="977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42</a:t>
            </a:fld>
            <a:endParaRPr/>
          </a:p>
        </p:txBody>
      </p:sp>
      <p:sp>
        <p:nvSpPr>
          <p:cNvPr id="978" name="International Axion Observatory"/>
          <p:cNvSpPr txBox="1">
            <a:spLocks noGrp="1"/>
          </p:cNvSpPr>
          <p:nvPr>
            <p:ph type="title"/>
          </p:nvPr>
        </p:nvSpPr>
        <p:spPr>
          <a:xfrm>
            <a:off x="126320" y="135245"/>
            <a:ext cx="24019293" cy="1107283"/>
          </a:xfrm>
          <a:prstGeom prst="rect">
            <a:avLst/>
          </a:prstGeom>
        </p:spPr>
        <p:txBody>
          <a:bodyPr/>
          <a:lstStyle>
            <a:lvl1pPr algn="r"/>
          </a:lstStyle>
          <a:p>
            <a:r>
              <a:t>International Axion Observatory</a:t>
            </a:r>
          </a:p>
        </p:txBody>
      </p:sp>
      <p:sp>
        <p:nvSpPr>
          <p:cNvPr id="979" name="(axion helioscope successor of CAST@CERN)"/>
          <p:cNvSpPr txBox="1"/>
          <p:nvPr/>
        </p:nvSpPr>
        <p:spPr>
          <a:xfrm>
            <a:off x="13667739" y="1124711"/>
            <a:ext cx="1051052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(axion helioscope successor of CAST@CERN)</a:t>
            </a:r>
          </a:p>
        </p:txBody>
      </p:sp>
      <p:sp>
        <p:nvSpPr>
          <p:cNvPr id="980" name="BabyIAXO"/>
          <p:cNvSpPr txBox="1"/>
          <p:nvPr/>
        </p:nvSpPr>
        <p:spPr>
          <a:xfrm>
            <a:off x="8569314" y="12562582"/>
            <a:ext cx="2814982" cy="771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1828800">
              <a:defRPr sz="4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BabyIAXO</a:t>
            </a:r>
          </a:p>
        </p:txBody>
      </p:sp>
      <p:sp>
        <p:nvSpPr>
          <p:cNvPr id="981" name="IAXO"/>
          <p:cNvSpPr txBox="1"/>
          <p:nvPr/>
        </p:nvSpPr>
        <p:spPr>
          <a:xfrm>
            <a:off x="278400" y="303290"/>
            <a:ext cx="1469391" cy="771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1828800">
              <a:defRPr sz="4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IAXO</a:t>
            </a:r>
          </a:p>
        </p:txBody>
      </p:sp>
      <p:pic>
        <p:nvPicPr>
          <p:cNvPr id="982" name="eingesetztes-Bild.pdf" descr="eingesetztes-Bild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231" y="114615"/>
            <a:ext cx="6031859" cy="17070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7ACF2-8E34-3046-8725-A41636795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FLASH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A0D208-3EC4-FB4B-B839-F7AB479F6C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C9DDEE-C744-C445-8E83-515A28F1F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244" y="1886765"/>
            <a:ext cx="9308956" cy="86821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538D2D-C827-2140-B2F9-DB36B516C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55" y="1687028"/>
            <a:ext cx="14630689" cy="8267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1DA69E-84AC-0B43-B29D-F68FAB87A398}"/>
              </a:ext>
            </a:extLst>
          </p:cNvPr>
          <p:cNvSpPr txBox="1"/>
          <p:nvPr/>
        </p:nvSpPr>
        <p:spPr>
          <a:xfrm>
            <a:off x="1252589" y="13022953"/>
            <a:ext cx="1197282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kumimoji="0" lang="de-DE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Claudio </a:t>
            </a:r>
            <a:r>
              <a:rPr kumimoji="0" lang="de-DE" sz="4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Gatti</a:t>
            </a:r>
            <a:r>
              <a:rPr lang="de-DE" sz="1600" dirty="0"/>
              <a:t>; https://</a:t>
            </a:r>
            <a:r>
              <a:rPr lang="de-DE" sz="1600" dirty="0" err="1"/>
              <a:t>indico.cern.ch</a:t>
            </a:r>
            <a:r>
              <a:rPr lang="de-DE" sz="1600" dirty="0"/>
              <a:t>/</a:t>
            </a:r>
            <a:r>
              <a:rPr lang="de-DE" sz="1600" dirty="0" err="1"/>
              <a:t>event</a:t>
            </a:r>
            <a:r>
              <a:rPr lang="de-DE" sz="1600" dirty="0"/>
              <a:t>/1369776/</a:t>
            </a:r>
            <a:r>
              <a:rPr lang="de-DE" sz="1600" dirty="0" err="1"/>
              <a:t>contributions</a:t>
            </a:r>
            <a:r>
              <a:rPr lang="de-DE" sz="1600" dirty="0"/>
              <a:t>/5795140/</a:t>
            </a:r>
            <a:r>
              <a:rPr lang="de-DE" sz="1600" dirty="0" err="1"/>
              <a:t>attachments</a:t>
            </a:r>
            <a:r>
              <a:rPr lang="de-DE" sz="1600" dirty="0"/>
              <a:t>/2827617/4940174/PBC-</a:t>
            </a:r>
            <a:r>
              <a:rPr lang="de-DE" sz="1600" dirty="0" err="1"/>
              <a:t>CGatti.pdf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D18C66-7C46-FD4C-97EB-6C5564C2F93A}"/>
              </a:ext>
            </a:extLst>
          </p:cNvPr>
          <p:cNvSpPr txBox="1"/>
          <p:nvPr/>
        </p:nvSpPr>
        <p:spPr>
          <a:xfrm>
            <a:off x="14611770" y="11201904"/>
            <a:ext cx="9327875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Also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use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for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gravitational</a:t>
            </a:r>
            <a:r>
              <a:rPr kumimoji="0" lang="de-DE" sz="5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 </a:t>
            </a:r>
            <a:r>
              <a:rPr kumimoji="0" lang="de-DE" sz="5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rPr>
              <a:t>waves</a:t>
            </a:r>
            <a:endParaRPr kumimoji="0" lang="de-DE" sz="5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939907014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TextBox 4"/>
          <p:cNvSpPr txBox="1"/>
          <p:nvPr/>
        </p:nvSpPr>
        <p:spPr>
          <a:xfrm>
            <a:off x="10169447" y="11552853"/>
            <a:ext cx="13003321" cy="790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</a:t>
            </a:r>
            <a:r>
              <a:rPr b="1"/>
              <a:t>100m</a:t>
            </a:r>
            <a:r>
              <a:t> </a:t>
            </a:r>
            <a:r>
              <a:rPr b="1"/>
              <a:t>A</a:t>
            </a:r>
            <a:r>
              <a:t>tom </a:t>
            </a:r>
            <a:r>
              <a:rPr b="1"/>
              <a:t>I</a:t>
            </a:r>
            <a:r>
              <a:t>nterferometer in LHC access shaft PX46</a:t>
            </a:r>
          </a:p>
        </p:txBody>
      </p:sp>
      <p:sp>
        <p:nvSpPr>
          <p:cNvPr id="985" name="AION-100@CER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/>
              <a:t>AION-100</a:t>
            </a:r>
            <a:r>
              <a:t>@CERN</a:t>
            </a:r>
          </a:p>
        </p:txBody>
      </p:sp>
      <p:sp>
        <p:nvSpPr>
          <p:cNvPr id="986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44</a:t>
            </a:fld>
            <a:endParaRPr/>
          </a:p>
        </p:txBody>
      </p:sp>
      <p:grpSp>
        <p:nvGrpSpPr>
          <p:cNvPr id="991" name="Group"/>
          <p:cNvGrpSpPr/>
          <p:nvPr/>
        </p:nvGrpSpPr>
        <p:grpSpPr>
          <a:xfrm>
            <a:off x="10305788" y="2618890"/>
            <a:ext cx="13234195" cy="8040934"/>
            <a:chOff x="0" y="0"/>
            <a:chExt cx="13234193" cy="8040932"/>
          </a:xfrm>
        </p:grpSpPr>
        <p:pic>
          <p:nvPicPr>
            <p:cNvPr id="987" name="Picture 15" descr="Picture 15"/>
            <p:cNvPicPr>
              <a:picLocks noChangeAspect="1"/>
            </p:cNvPicPr>
            <p:nvPr/>
          </p:nvPicPr>
          <p:blipFill>
            <a:blip r:embed="rId2"/>
            <a:srcRect l="13883" r="14978"/>
            <a:stretch>
              <a:fillRect/>
            </a:stretch>
          </p:blipFill>
          <p:spPr>
            <a:xfrm>
              <a:off x="0" y="0"/>
              <a:ext cx="6785381" cy="80409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88" name="Picture 17" descr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5430" y="225631"/>
              <a:ext cx="6148764" cy="71576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89" name="Straight Arrow Connector 1"/>
            <p:cNvSpPr/>
            <p:nvPr/>
          </p:nvSpPr>
          <p:spPr>
            <a:xfrm flipH="1">
              <a:off x="4347451" y="1072341"/>
              <a:ext cx="1" cy="4956987"/>
            </a:xfrm>
            <a:prstGeom prst="line">
              <a:avLst/>
            </a:prstGeom>
            <a:noFill/>
            <a:ln w="38100" cap="flat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1400">
                  <a:solidFill>
                    <a:srgbClr val="0033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90" name="TextBox 3"/>
            <p:cNvSpPr txBox="1"/>
            <p:nvPr/>
          </p:nvSpPr>
          <p:spPr>
            <a:xfrm>
              <a:off x="4900411" y="4123421"/>
              <a:ext cx="1204955" cy="9468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algn="l" defTabSz="914400">
                <a:defRPr sz="2000" b="1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Depth</a:t>
              </a:r>
              <a:endParaRPr>
                <a:solidFill>
                  <a:srgbClr val="000000"/>
                </a:solidFill>
              </a:endParaRPr>
            </a:p>
            <a:p>
              <a:pPr algn="l" defTabSz="914400">
                <a:defRPr sz="2000" b="1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143 m</a:t>
              </a:r>
            </a:p>
          </p:txBody>
        </p:sp>
      </p:grpSp>
      <p:grpSp>
        <p:nvGrpSpPr>
          <p:cNvPr id="995" name="Group"/>
          <p:cNvGrpSpPr/>
          <p:nvPr/>
        </p:nvGrpSpPr>
        <p:grpSpPr>
          <a:xfrm>
            <a:off x="86731" y="2369209"/>
            <a:ext cx="8231596" cy="10679137"/>
            <a:chOff x="0" y="0"/>
            <a:chExt cx="8231594" cy="10679135"/>
          </a:xfrm>
        </p:grpSpPr>
        <p:pic>
          <p:nvPicPr>
            <p:cNvPr id="992" name="Picture 13" descr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0235" y="0"/>
              <a:ext cx="5151898" cy="9107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93" name="TextBox 14"/>
            <p:cNvSpPr txBox="1"/>
            <p:nvPr/>
          </p:nvSpPr>
          <p:spPr>
            <a:xfrm>
              <a:off x="6233" y="9113462"/>
              <a:ext cx="8225362" cy="156567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3400">
                  <a:solidFill>
                    <a:srgbClr val="5B5854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Coupled atom sources have a larger potential for measurement of gravitational waves and dark matter</a:t>
              </a:r>
            </a:p>
          </p:txBody>
        </p:sp>
        <p:pic>
          <p:nvPicPr>
            <p:cNvPr id="994" name="Picture 5" descr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188457"/>
              <a:ext cx="3689903" cy="75513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96" name="AION-10 in Oxford"/>
          <p:cNvSpPr txBox="1"/>
          <p:nvPr/>
        </p:nvSpPr>
        <p:spPr>
          <a:xfrm>
            <a:off x="2357727" y="2427968"/>
            <a:ext cx="3689605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914400">
              <a:defRPr sz="340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0000"/>
                </a:solidFill>
              </a:rPr>
              <a:t>AION-10 in Oxford</a:t>
            </a:r>
          </a:p>
        </p:txBody>
      </p:sp>
      <p:sp>
        <p:nvSpPr>
          <p:cNvPr id="997" name="TextBox 4"/>
          <p:cNvSpPr txBox="1"/>
          <p:nvPr/>
        </p:nvSpPr>
        <p:spPr>
          <a:xfrm>
            <a:off x="564624" y="1084072"/>
            <a:ext cx="23254752" cy="77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towards gravitational wave detection in a new frequency range and searches for ultralight scalars</a:t>
            </a:r>
          </a:p>
        </p:txBody>
      </p:sp>
      <p:sp>
        <p:nvSpPr>
          <p:cNvPr id="998" name="Arrow"/>
          <p:cNvSpPr/>
          <p:nvPr/>
        </p:nvSpPr>
        <p:spPr>
          <a:xfrm>
            <a:off x="8070629" y="6223000"/>
            <a:ext cx="1876429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F8D7D6"/>
              </a:gs>
              <a:gs pos="100000">
                <a:srgbClr val="42426E"/>
              </a:gs>
            </a:gsLst>
            <a:lin ang="10931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TextBox 1"/>
          <p:cNvGrpSpPr/>
          <p:nvPr/>
        </p:nvGrpSpPr>
        <p:grpSpPr>
          <a:xfrm>
            <a:off x="7687435" y="9635410"/>
            <a:ext cx="8897062" cy="1640434"/>
            <a:chOff x="0" y="0"/>
            <a:chExt cx="8897060" cy="1640433"/>
          </a:xfrm>
        </p:grpSpPr>
        <p:sp>
          <p:nvSpPr>
            <p:cNvPr id="1043" name="TextBox 1"/>
            <p:cNvSpPr txBox="1"/>
            <p:nvPr/>
          </p:nvSpPr>
          <p:spPr>
            <a:xfrm>
              <a:off x="38100" y="38099"/>
              <a:ext cx="8820862" cy="1564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defTabSz="1828800">
                <a:defRPr sz="4400">
                  <a:solidFill>
                    <a:schemeClr val="accent5">
                      <a:satOff val="-10854"/>
                      <a:lumOff val="-1046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location and implementation </a:t>
              </a:r>
            </a:p>
            <a:p>
              <a:pPr defTabSz="1828800">
                <a:defRPr sz="4400">
                  <a:solidFill>
                    <a:schemeClr val="accent5">
                      <a:satOff val="-10854"/>
                      <a:lumOff val="-1046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at CERN (or outside?) under study</a:t>
              </a:r>
            </a:p>
          </p:txBody>
        </p:sp>
        <p:pic>
          <p:nvPicPr>
            <p:cNvPr id="1042" name="TextBox 1" descr="TextBox 1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897061" cy="1640434"/>
            </a:xfrm>
            <a:prstGeom prst="rect">
              <a:avLst/>
            </a:prstGeom>
            <a:effectLst/>
          </p:spPr>
        </p:pic>
      </p:grpSp>
      <p:sp>
        <p:nvSpPr>
          <p:cNvPr id="1045" name="ZoneTexte 12"/>
          <p:cNvSpPr txBox="1"/>
          <p:nvPr/>
        </p:nvSpPr>
        <p:spPr>
          <a:xfrm>
            <a:off x="13677841" y="3384599"/>
            <a:ext cx="10642141" cy="199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200" u="sng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ENUBET</a:t>
            </a:r>
            <a:r>
              <a:rPr u="none"/>
              <a:t>:</a:t>
            </a:r>
          </a:p>
          <a:p>
            <a:pPr marL="685800" indent="-685800" algn="l" defTabSz="1828800">
              <a:buSzPct val="100000"/>
              <a:buFont typeface="Arial"/>
              <a:buChar char="•"/>
              <a:defRPr sz="38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ν</a:t>
            </a:r>
            <a:r>
              <a:rPr baseline="-15999"/>
              <a:t>e</a:t>
            </a:r>
            <a:r>
              <a:t> beam monitored from K decays</a:t>
            </a:r>
          </a:p>
          <a:p>
            <a:pPr marL="685800" indent="-685800" algn="l" defTabSz="1828800">
              <a:buSzPct val="100000"/>
              <a:buFont typeface="Arial"/>
              <a:buChar char="•"/>
              <a:defRPr sz="38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prototyping performed at Neutrino Platform</a:t>
            </a:r>
          </a:p>
        </p:txBody>
      </p:sp>
      <p:sp>
        <p:nvSpPr>
          <p:cNvPr id="1046" name="ZoneTexte 12"/>
          <p:cNvSpPr txBox="1"/>
          <p:nvPr/>
        </p:nvSpPr>
        <p:spPr>
          <a:xfrm>
            <a:off x="1334936" y="3384599"/>
            <a:ext cx="14787436" cy="199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200" u="sng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NuTAG</a:t>
            </a:r>
            <a:r>
              <a:rPr u="none"/>
              <a:t>:</a:t>
            </a:r>
          </a:p>
          <a:p>
            <a:pPr marL="685800" indent="-685800" algn="l" defTabSz="1828800">
              <a:buSzPct val="100000"/>
              <a:buFont typeface="Arial"/>
              <a:buChar char="•"/>
              <a:defRPr sz="38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ν</a:t>
            </a:r>
            <a:r>
              <a:rPr baseline="-15999"/>
              <a:t>µ</a:t>
            </a:r>
            <a:r>
              <a:t> beam with (E</a:t>
            </a:r>
            <a:r>
              <a:rPr baseline="-15999"/>
              <a:t>ν</a:t>
            </a:r>
            <a:r>
              <a:t>,θ</a:t>
            </a:r>
            <a:r>
              <a:rPr baseline="-15999"/>
              <a:t>ν</a:t>
            </a:r>
            <a:r>
              <a:t>,φ</a:t>
            </a:r>
            <a:r>
              <a:rPr baseline="-15999"/>
              <a:t>ν</a:t>
            </a:r>
            <a:r>
              <a:t>) tagged from individual</a:t>
            </a:r>
            <a:br/>
            <a:r>
              <a:t>π decays with HL-LHC silicon trackers</a:t>
            </a:r>
          </a:p>
        </p:txBody>
      </p:sp>
      <p:sp>
        <p:nvSpPr>
          <p:cNvPr id="1047" name="TextBox 1"/>
          <p:cNvSpPr txBox="1"/>
          <p:nvPr/>
        </p:nvSpPr>
        <p:spPr>
          <a:xfrm>
            <a:off x="3049079" y="1393889"/>
            <a:ext cx="18285842" cy="1437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Recent new ideas of monitored &amp; tagged neutrino beams being investigated</a:t>
            </a:r>
          </a:p>
          <a:p>
            <a:pPr defTabSz="1828800"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neutrino precision measurements and next generation LBL projects</a:t>
            </a:r>
          </a:p>
        </p:txBody>
      </p:sp>
      <p:sp>
        <p:nvSpPr>
          <p:cNvPr id="1048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45</a:t>
            </a:fld>
            <a:endParaRPr/>
          </a:p>
        </p:txBody>
      </p:sp>
      <p:sp>
        <p:nvSpPr>
          <p:cNvPr id="1049" name="Novel neutrino beams"/>
          <p:cNvSpPr txBox="1">
            <a:spLocks noGrp="1"/>
          </p:cNvSpPr>
          <p:nvPr>
            <p:ph type="title"/>
          </p:nvPr>
        </p:nvSpPr>
        <p:spPr>
          <a:xfrm>
            <a:off x="126320" y="135245"/>
            <a:ext cx="24019293" cy="1107283"/>
          </a:xfrm>
          <a:prstGeom prst="rect">
            <a:avLst/>
          </a:prstGeom>
        </p:spPr>
        <p:txBody>
          <a:bodyPr/>
          <a:lstStyle/>
          <a:p>
            <a:r>
              <a:t>Novel neutrino beams</a:t>
            </a:r>
          </a:p>
        </p:txBody>
      </p:sp>
      <p:pic>
        <p:nvPicPr>
          <p:cNvPr id="1050" name="Straight Arrow Connector 19" descr="Straight Arrow Connector 19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81893">
            <a:off x="6232832" y="5717432"/>
            <a:ext cx="4330700" cy="401377"/>
          </a:xfrm>
          <a:prstGeom prst="rect">
            <a:avLst/>
          </a:prstGeom>
        </p:spPr>
      </p:pic>
      <p:sp>
        <p:nvSpPr>
          <p:cNvPr id="1052" name="PBC-SBN"/>
          <p:cNvSpPr txBox="1"/>
          <p:nvPr/>
        </p:nvSpPr>
        <p:spPr>
          <a:xfrm>
            <a:off x="10821795" y="5998024"/>
            <a:ext cx="2514067" cy="72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1828800">
              <a:defRPr sz="4200" u="sng">
                <a:solidFill>
                  <a:srgbClr val="9411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PBC-SBN</a:t>
            </a:r>
          </a:p>
        </p:txBody>
      </p:sp>
      <p:pic>
        <p:nvPicPr>
          <p:cNvPr id="1053" name="Straight Arrow Connector 19" descr="Straight Arrow Connector 1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9733169">
            <a:off x="13548512" y="5723964"/>
            <a:ext cx="2690780" cy="401377"/>
          </a:xfrm>
          <a:prstGeom prst="rect">
            <a:avLst/>
          </a:prstGeom>
        </p:spPr>
      </p:pic>
      <p:sp>
        <p:nvSpPr>
          <p:cNvPr id="1055" name="PBC instrumental in study of beamline reducing the required pot to a few 2x10^18 pot/y from few 10^19 pot/y"/>
          <p:cNvSpPr txBox="1"/>
          <p:nvPr/>
        </p:nvSpPr>
        <p:spPr>
          <a:xfrm>
            <a:off x="524915" y="7228748"/>
            <a:ext cx="23222103" cy="647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1828800">
              <a:defRPr sz="3700">
                <a:solidFill>
                  <a:schemeClr val="accent5">
                    <a:satOff val="-10854"/>
                    <a:lumOff val="-1046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PBC instrumental in study of beamline reducing the required pot to a few 2x10^18 pot/y from few 10^19 pot/y</a:t>
            </a:r>
          </a:p>
        </p:txBody>
      </p:sp>
      <p:pic>
        <p:nvPicPr>
          <p:cNvPr id="1056" name="eingesetztes-Bild.pdf" descr="eingesetztes-Bild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0612" y="8177689"/>
            <a:ext cx="18982776" cy="4874281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1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ZoneTexte 7"/>
          <p:cNvSpPr txBox="1"/>
          <p:nvPr/>
        </p:nvSpPr>
        <p:spPr>
          <a:xfrm>
            <a:off x="964644" y="9066996"/>
            <a:ext cx="8645552" cy="1808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Important milestone reached within PBC </a:t>
            </a:r>
          </a:p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with successful acceleration and storage </a:t>
            </a:r>
          </a:p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of Partially Stripped Ions in LHC</a:t>
            </a:r>
          </a:p>
        </p:txBody>
      </p:sp>
      <p:sp>
        <p:nvSpPr>
          <p:cNvPr id="1059" name="Connecteur droit avec flèche 10"/>
          <p:cNvSpPr/>
          <p:nvPr/>
        </p:nvSpPr>
        <p:spPr>
          <a:xfrm>
            <a:off x="3904736" y="4202615"/>
            <a:ext cx="692665" cy="775785"/>
          </a:xfrm>
          <a:prstGeom prst="line">
            <a:avLst/>
          </a:prstGeom>
          <a:ln w="76200">
            <a:solidFill>
              <a:srgbClr val="FF33CC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0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69" y="2080384"/>
            <a:ext cx="8307901" cy="6967309"/>
          </a:xfrm>
          <a:prstGeom prst="rect">
            <a:avLst/>
          </a:prstGeom>
          <a:ln w="12700">
            <a:miter lim="400000"/>
          </a:ln>
        </p:spPr>
      </p:pic>
      <p:sp>
        <p:nvSpPr>
          <p:cNvPr id="1061" name="TextBox 15"/>
          <p:cNvSpPr txBox="1"/>
          <p:nvPr/>
        </p:nvSpPr>
        <p:spPr>
          <a:xfrm>
            <a:off x="2484308" y="4188692"/>
            <a:ext cx="6084593" cy="77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Stored PSI with boost γ</a:t>
            </a:r>
          </a:p>
        </p:txBody>
      </p:sp>
      <p:sp>
        <p:nvSpPr>
          <p:cNvPr id="1062" name="TextBox 16"/>
          <p:cNvSpPr txBox="1"/>
          <p:nvPr/>
        </p:nvSpPr>
        <p:spPr>
          <a:xfrm>
            <a:off x="1533403" y="7290497"/>
            <a:ext cx="4364737" cy="1402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Laser beam       </a:t>
            </a:r>
            <a:r>
              <a:rPr b="1"/>
              <a:t>→</a:t>
            </a:r>
          </a:p>
          <a:p>
            <a:pPr algn="r" defTabSz="1828800">
              <a:defRPr sz="4000" b="1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4γ</a:t>
            </a:r>
            <a:r>
              <a:rPr baseline="31000"/>
              <a:t>2</a:t>
            </a:r>
          </a:p>
        </p:txBody>
      </p:sp>
      <p:sp>
        <p:nvSpPr>
          <p:cNvPr id="1063" name="TextBox 17"/>
          <p:cNvSpPr txBox="1"/>
          <p:nvPr/>
        </p:nvSpPr>
        <p:spPr>
          <a:xfrm>
            <a:off x="6658049" y="7239697"/>
            <a:ext cx="2746757" cy="77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γ-ray beam</a:t>
            </a:r>
          </a:p>
        </p:txBody>
      </p:sp>
      <p:sp>
        <p:nvSpPr>
          <p:cNvPr id="1064" name="ZoneTexte 12"/>
          <p:cNvSpPr txBox="1"/>
          <p:nvPr/>
        </p:nvSpPr>
        <p:spPr>
          <a:xfrm>
            <a:off x="834161" y="1365808"/>
            <a:ext cx="9584437" cy="7161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36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Goal of 10</a:t>
            </a:r>
            <a:r>
              <a:rPr baseline="31000"/>
              <a:t>7</a:t>
            </a:r>
            <a:r>
              <a:t> intensity gain vs. existing facilities</a:t>
            </a:r>
          </a:p>
        </p:txBody>
      </p:sp>
      <p:sp>
        <p:nvSpPr>
          <p:cNvPr id="1065" name="Espace réservé du numéro de diapositive 3"/>
          <p:cNvSpPr txBox="1"/>
          <p:nvPr/>
        </p:nvSpPr>
        <p:spPr>
          <a:xfrm>
            <a:off x="11988740" y="13126130"/>
            <a:ext cx="406520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1066" name="Gamma Factory"/>
          <p:cNvSpPr txBox="1">
            <a:spLocks noGrp="1"/>
          </p:cNvSpPr>
          <p:nvPr>
            <p:ph type="title"/>
          </p:nvPr>
        </p:nvSpPr>
        <p:spPr>
          <a:xfrm>
            <a:off x="126320" y="135245"/>
            <a:ext cx="24019293" cy="1107283"/>
          </a:xfrm>
          <a:prstGeom prst="rect">
            <a:avLst/>
          </a:prstGeom>
        </p:spPr>
        <p:txBody>
          <a:bodyPr/>
          <a:lstStyle/>
          <a:p>
            <a:r>
              <a:t>Gamma Factory</a:t>
            </a:r>
          </a:p>
        </p:txBody>
      </p:sp>
      <p:pic>
        <p:nvPicPr>
          <p:cNvPr id="1067" name="eingesetztes-Bild.pdf" descr="eingesetztes-Bil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0433" y="2022036"/>
            <a:ext cx="11437637" cy="10307784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  <p:sp>
        <p:nvSpPr>
          <p:cNvPr id="1068" name="[E. Granados @ 5th PBC Annual Workshop]"/>
          <p:cNvSpPr txBox="1"/>
          <p:nvPr/>
        </p:nvSpPr>
        <p:spPr>
          <a:xfrm>
            <a:off x="16273575" y="1359281"/>
            <a:ext cx="5791857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799" marR="57799" algn="r" defTabSz="1295400">
              <a:defRPr sz="2000" b="1">
                <a:solidFill>
                  <a:schemeClr val="accent1">
                    <a:hueOff val="328198"/>
                    <a:lumOff val="-10185"/>
                  </a:schemeClr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[</a:t>
            </a:r>
            <a:r>
              <a:rPr u="sng">
                <a:hlinkClick r:id="rId4"/>
              </a:rPr>
              <a:t>E. Granados @ 5th PBC Annual Workshop</a:t>
            </a:r>
            <a:r>
              <a:t>]</a:t>
            </a:r>
          </a:p>
        </p:txBody>
      </p:sp>
      <p:pic>
        <p:nvPicPr>
          <p:cNvPr id="1069" name="eingesetztes-Bild.pdf" descr="eingesetztes-Bild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0623" y="22630"/>
            <a:ext cx="6322379" cy="1663320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ZoneTexte 7"/>
          <p:cNvSpPr txBox="1"/>
          <p:nvPr/>
        </p:nvSpPr>
        <p:spPr>
          <a:xfrm>
            <a:off x="964644" y="9066996"/>
            <a:ext cx="8645552" cy="1820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important milestone reached within PBC </a:t>
            </a:r>
          </a:p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with successful acceleration and storage </a:t>
            </a:r>
          </a:p>
          <a:p>
            <a:pPr defTabSz="1828800">
              <a:defRPr sz="3600">
                <a:solidFill>
                  <a:srgbClr val="008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of </a:t>
            </a:r>
            <a:r>
              <a:rPr b="1"/>
              <a:t>P</a:t>
            </a:r>
            <a:r>
              <a:t>artially </a:t>
            </a:r>
            <a:r>
              <a:rPr b="1"/>
              <a:t>S</a:t>
            </a:r>
            <a:r>
              <a:t>tripped </a:t>
            </a:r>
            <a:r>
              <a:rPr b="1"/>
              <a:t>I</a:t>
            </a:r>
            <a:r>
              <a:t>ons in LHC</a:t>
            </a:r>
          </a:p>
        </p:txBody>
      </p:sp>
      <p:sp>
        <p:nvSpPr>
          <p:cNvPr id="1087" name="ZoneTexte 9"/>
          <p:cNvSpPr txBox="1"/>
          <p:nvPr/>
        </p:nvSpPr>
        <p:spPr>
          <a:xfrm>
            <a:off x="282260" y="11298423"/>
            <a:ext cx="24150683" cy="13123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228600" indent="-228600" algn="l" defTabSz="1828800">
              <a:buClr>
                <a:schemeClr val="accent1">
                  <a:hueOff val="328198"/>
                  <a:lumOff val="-10185"/>
                </a:schemeClr>
              </a:buClr>
              <a:buSzPct val="100000"/>
              <a:buChar char="➡"/>
              <a:defRPr sz="38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</a:t>
            </a:r>
            <a:r>
              <a:rPr>
                <a:solidFill>
                  <a:schemeClr val="accent1">
                    <a:hueOff val="328198"/>
                    <a:lumOff val="-10185"/>
                  </a:schemeClr>
                </a:solidFill>
              </a:rPr>
              <a:t>Validation of main building blocks for a PoP experiment ongoing</a:t>
            </a:r>
            <a:r>
              <a:t> </a:t>
            </a:r>
            <a:r>
              <a:rPr>
                <a:solidFill>
                  <a:schemeClr val="accent5">
                    <a:satOff val="-10854"/>
                    <a:lumOff val="-10463"/>
                  </a:schemeClr>
                </a:solidFill>
              </a:rPr>
              <a:t>in collaboration with IJCLab</a:t>
            </a:r>
          </a:p>
          <a:p>
            <a:pPr marL="228600" indent="-228600" algn="l" defTabSz="1828800">
              <a:buClr>
                <a:schemeClr val="accent1">
                  <a:hueOff val="328198"/>
                  <a:lumOff val="-10185"/>
                </a:schemeClr>
              </a:buClr>
              <a:buSzPct val="100000"/>
              <a:buChar char="➡"/>
              <a:defRPr sz="3800">
                <a:solidFill>
                  <a:schemeClr val="accent1">
                    <a:hueOff val="328198"/>
                    <a:lumOff val="-1018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Simulations of transverse emittance cooling for Xe ion beams encouraging: up to </a:t>
            </a:r>
            <a:r>
              <a:rPr>
                <a:solidFill>
                  <a:schemeClr val="accent5">
                    <a:satOff val="-10854"/>
                    <a:lumOff val="-10463"/>
                  </a:schemeClr>
                </a:solidFill>
              </a:rPr>
              <a:t>20% lumi increase</a:t>
            </a:r>
            <a:r>
              <a:t> at LHC</a:t>
            </a:r>
          </a:p>
        </p:txBody>
      </p:sp>
      <p:sp>
        <p:nvSpPr>
          <p:cNvPr id="1088" name="Connecteur droit avec flèche 10"/>
          <p:cNvSpPr/>
          <p:nvPr/>
        </p:nvSpPr>
        <p:spPr>
          <a:xfrm>
            <a:off x="3904736" y="4202615"/>
            <a:ext cx="692665" cy="775785"/>
          </a:xfrm>
          <a:prstGeom prst="line">
            <a:avLst/>
          </a:prstGeom>
          <a:ln w="76200">
            <a:solidFill>
              <a:srgbClr val="FF33CC"/>
            </a:solidFill>
            <a:miter/>
            <a:tailEnd type="triangle"/>
          </a:ln>
        </p:spPr>
        <p:txBody>
          <a:bodyPr tIns="91439" bIns="91439"/>
          <a:lstStyle/>
          <a:p>
            <a:pPr algn="l" defTabSz="18288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08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69" y="2080384"/>
            <a:ext cx="8307901" cy="6967309"/>
          </a:xfrm>
          <a:prstGeom prst="rect">
            <a:avLst/>
          </a:prstGeom>
          <a:ln w="12700">
            <a:miter lim="400000"/>
          </a:ln>
        </p:spPr>
      </p:pic>
      <p:sp>
        <p:nvSpPr>
          <p:cNvPr id="1090" name="TextBox 15"/>
          <p:cNvSpPr txBox="1"/>
          <p:nvPr/>
        </p:nvSpPr>
        <p:spPr>
          <a:xfrm>
            <a:off x="2484308" y="4188692"/>
            <a:ext cx="6084593" cy="77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Stored PSI with boost γ</a:t>
            </a:r>
          </a:p>
        </p:txBody>
      </p:sp>
      <p:sp>
        <p:nvSpPr>
          <p:cNvPr id="1091" name="TextBox 16"/>
          <p:cNvSpPr txBox="1"/>
          <p:nvPr/>
        </p:nvSpPr>
        <p:spPr>
          <a:xfrm>
            <a:off x="1533403" y="7290497"/>
            <a:ext cx="4364737" cy="1390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Laser beam       →</a:t>
            </a:r>
          </a:p>
          <a:p>
            <a:pPr algn="r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4γ</a:t>
            </a:r>
            <a:r>
              <a:rPr baseline="31000"/>
              <a:t>2</a:t>
            </a:r>
          </a:p>
        </p:txBody>
      </p:sp>
      <p:sp>
        <p:nvSpPr>
          <p:cNvPr id="1092" name="TextBox 17"/>
          <p:cNvSpPr txBox="1"/>
          <p:nvPr/>
        </p:nvSpPr>
        <p:spPr>
          <a:xfrm>
            <a:off x="6658049" y="7239697"/>
            <a:ext cx="2746757" cy="77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sz="4000">
                <a:solidFill>
                  <a:srgbClr val="C9C3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γ-ray beam</a:t>
            </a:r>
          </a:p>
        </p:txBody>
      </p:sp>
      <p:sp>
        <p:nvSpPr>
          <p:cNvPr id="1093" name="ZoneTexte 12"/>
          <p:cNvSpPr txBox="1"/>
          <p:nvPr/>
        </p:nvSpPr>
        <p:spPr>
          <a:xfrm>
            <a:off x="834161" y="1365808"/>
            <a:ext cx="9584437" cy="7161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800">
              <a:defRPr sz="3600" i="1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Goal of 10</a:t>
            </a:r>
            <a:r>
              <a:rPr baseline="31000"/>
              <a:t>7</a:t>
            </a:r>
            <a:r>
              <a:t> intensity gain vs. existing facilities</a:t>
            </a:r>
          </a:p>
        </p:txBody>
      </p:sp>
      <p:sp>
        <p:nvSpPr>
          <p:cNvPr id="1094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47</a:t>
            </a:fld>
            <a:endParaRPr/>
          </a:p>
        </p:txBody>
      </p:sp>
      <p:sp>
        <p:nvSpPr>
          <p:cNvPr id="1095" name="Gamma Factory"/>
          <p:cNvSpPr txBox="1">
            <a:spLocks noGrp="1"/>
          </p:cNvSpPr>
          <p:nvPr>
            <p:ph type="title"/>
          </p:nvPr>
        </p:nvSpPr>
        <p:spPr>
          <a:xfrm>
            <a:off x="126320" y="135245"/>
            <a:ext cx="24019293" cy="1107283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    Gamma Factory</a:t>
            </a:r>
          </a:p>
        </p:txBody>
      </p:sp>
      <p:sp>
        <p:nvSpPr>
          <p:cNvPr id="1096" name="ZoneTexte 8"/>
          <p:cNvSpPr txBox="1"/>
          <p:nvPr/>
        </p:nvSpPr>
        <p:spPr>
          <a:xfrm>
            <a:off x="12748513" y="9066996"/>
            <a:ext cx="8945373" cy="1387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4000">
                <a:solidFill>
                  <a:srgbClr val="FF6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proof-of-principle experiment with</a:t>
            </a:r>
          </a:p>
          <a:p>
            <a:pPr defTabSz="1828800">
              <a:defRPr sz="4000">
                <a:solidFill>
                  <a:srgbClr val="FF6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full configuration in preparation at SPS</a:t>
            </a:r>
          </a:p>
        </p:txBody>
      </p:sp>
      <p:pic>
        <p:nvPicPr>
          <p:cNvPr id="1097" name="Picture 11" descr="Picture 11"/>
          <p:cNvPicPr>
            <a:picLocks noChangeAspect="1"/>
          </p:cNvPicPr>
          <p:nvPr/>
        </p:nvPicPr>
        <p:blipFill>
          <a:blip r:embed="rId3"/>
          <a:srcRect l="4298" t="12432" r="23890" b="27020"/>
          <a:stretch>
            <a:fillRect/>
          </a:stretch>
        </p:blipFill>
        <p:spPr>
          <a:xfrm>
            <a:off x="12248232" y="2609651"/>
            <a:ext cx="11079598" cy="6408368"/>
          </a:xfrm>
          <a:prstGeom prst="rect">
            <a:avLst/>
          </a:prstGeom>
          <a:ln w="12700">
            <a:miter lim="400000"/>
          </a:ln>
        </p:spPr>
      </p:pic>
      <p:sp>
        <p:nvSpPr>
          <p:cNvPr id="1098" name="Oval 14"/>
          <p:cNvSpPr/>
          <p:nvPr/>
        </p:nvSpPr>
        <p:spPr>
          <a:xfrm>
            <a:off x="14268632" y="3758124"/>
            <a:ext cx="7038758" cy="3611829"/>
          </a:xfrm>
          <a:prstGeom prst="ellipse">
            <a:avLst/>
          </a:prstGeom>
          <a:ln w="76200">
            <a:solidFill>
              <a:srgbClr val="FFFF00"/>
            </a:solidFill>
            <a:miter/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1099" name="eingesetztes-Bild.pdf" descr="eingesetztes-Bild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1759" y="-334146"/>
            <a:ext cx="12680883" cy="33361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summary"/>
          <p:cNvSpPr txBox="1">
            <a:spLocks noGrp="1"/>
          </p:cNvSpPr>
          <p:nvPr>
            <p:ph type="title" idx="4294967295"/>
          </p:nvPr>
        </p:nvSpPr>
        <p:spPr>
          <a:xfrm>
            <a:off x="2384337" y="4918785"/>
            <a:ext cx="19615326" cy="3878430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56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summary</a:t>
            </a: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AION-100@CER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/>
              <a:t>PBC and what is going on</a:t>
            </a:r>
            <a:endParaRPr dirty="0"/>
          </a:p>
        </p:txBody>
      </p:sp>
      <p:sp>
        <p:nvSpPr>
          <p:cNvPr id="1023" name="Espace réservé du numéro de diapositive 3"/>
          <p:cNvSpPr txBox="1"/>
          <p:nvPr/>
        </p:nvSpPr>
        <p:spPr>
          <a:xfrm>
            <a:off x="11888231" y="13126130"/>
            <a:ext cx="60753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49</a:t>
            </a:fld>
            <a:endParaRPr/>
          </a:p>
        </p:txBody>
      </p:sp>
      <p:sp>
        <p:nvSpPr>
          <p:cNvPr id="1024" name="MoU signed (at present, 53 Institutes from Europe, America and Asia)…"/>
          <p:cNvSpPr txBox="1"/>
          <p:nvPr/>
        </p:nvSpPr>
        <p:spPr>
          <a:xfrm>
            <a:off x="-49547" y="1592672"/>
            <a:ext cx="24384001" cy="1340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dirty="0" err="1"/>
              <a:t>Exploring</a:t>
            </a:r>
            <a:r>
              <a:rPr lang="de-DE" dirty="0"/>
              <a:t> </a:t>
            </a:r>
            <a:r>
              <a:rPr lang="de-DE" dirty="0" err="1"/>
              <a:t>broad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scenarios</a:t>
            </a:r>
            <a:endParaRPr lang="de-DE" dirty="0"/>
          </a:p>
          <a:p>
            <a:pPr marL="1117600" indent="-80010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dirty="0" err="1"/>
              <a:t>Exploit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 at CERN, incl. </a:t>
            </a:r>
            <a:r>
              <a:rPr lang="de-DE" dirty="0" err="1"/>
              <a:t>technological</a:t>
            </a:r>
            <a:r>
              <a:rPr lang="de-DE" dirty="0"/>
              <a:t> </a:t>
            </a:r>
            <a:r>
              <a:rPr lang="de-DE" dirty="0" err="1"/>
              <a:t>expertise</a:t>
            </a:r>
            <a:endParaRPr lang="de-DE" dirty="0"/>
          </a:p>
          <a:p>
            <a:pPr marL="1117600" indent="-80010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dirty="0"/>
              <a:t>Initial </a:t>
            </a:r>
            <a:r>
              <a:rPr lang="de-DE" dirty="0" err="1"/>
              <a:t>portal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ideas</a:t>
            </a:r>
            <a:r>
              <a:rPr lang="de-DE" dirty="0"/>
              <a:t>, </a:t>
            </a:r>
            <a:r>
              <a:rPr lang="de-DE" dirty="0" err="1"/>
              <a:t>facilitating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supporting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relevance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feasibility</a:t>
            </a:r>
            <a:r>
              <a:rPr lang="de-DE" dirty="0"/>
              <a:t> in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submission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/>
              <a:t>committees</a:t>
            </a:r>
            <a:r>
              <a:rPr lang="de-DE" dirty="0"/>
              <a:t> </a:t>
            </a:r>
          </a:p>
          <a:p>
            <a:pPr marL="1117600" indent="-80010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Loads </a:t>
            </a:r>
            <a:r>
              <a:rPr lang="de-DE" sz="5500" b="1" dirty="0" err="1"/>
              <a:t>of</a:t>
            </a:r>
            <a:r>
              <a:rPr lang="de-DE" sz="5500" b="1" dirty="0"/>
              <a:t> Cool </a:t>
            </a:r>
            <a:r>
              <a:rPr lang="de-DE" sz="5500" b="1" dirty="0" err="1"/>
              <a:t>Physics</a:t>
            </a:r>
            <a:endParaRPr lang="de-DE" sz="5500" b="1" dirty="0"/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				- </a:t>
            </a:r>
            <a:r>
              <a:rPr lang="de-DE" sz="5500" b="1" dirty="0" err="1"/>
              <a:t>Feebly</a:t>
            </a:r>
            <a:r>
              <a:rPr lang="de-DE" sz="5500" b="1" dirty="0"/>
              <a:t> </a:t>
            </a:r>
            <a:r>
              <a:rPr lang="de-DE" sz="5500" b="1" dirty="0" err="1"/>
              <a:t>Interacting</a:t>
            </a:r>
            <a:r>
              <a:rPr lang="de-DE" sz="5500" b="1" dirty="0"/>
              <a:t> </a:t>
            </a:r>
            <a:r>
              <a:rPr lang="de-DE" sz="5500" b="1" dirty="0" err="1"/>
              <a:t>Particles</a:t>
            </a:r>
            <a:endParaRPr lang="de-DE" sz="5500" b="1" dirty="0"/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				- Long </a:t>
            </a:r>
            <a:r>
              <a:rPr lang="de-DE" sz="5500" b="1" dirty="0" err="1"/>
              <a:t>Lived</a:t>
            </a:r>
            <a:r>
              <a:rPr lang="de-DE" sz="5500" b="1" dirty="0"/>
              <a:t> </a:t>
            </a:r>
            <a:r>
              <a:rPr lang="de-DE" sz="5500" b="1" dirty="0" err="1"/>
              <a:t>Particles</a:t>
            </a:r>
            <a:endParaRPr lang="de-DE" sz="5500" b="1" dirty="0"/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				- </a:t>
            </a:r>
            <a:r>
              <a:rPr lang="de-DE" sz="5500" b="1" dirty="0" err="1"/>
              <a:t>Novel</a:t>
            </a:r>
            <a:r>
              <a:rPr lang="de-DE" sz="5500" b="1" dirty="0"/>
              <a:t> </a:t>
            </a:r>
            <a:r>
              <a:rPr lang="de-DE" sz="5500" b="1" dirty="0" err="1"/>
              <a:t>Phases</a:t>
            </a:r>
            <a:r>
              <a:rPr lang="de-DE" sz="5500" b="1" dirty="0"/>
              <a:t> </a:t>
            </a:r>
            <a:r>
              <a:rPr lang="de-DE" sz="5500" b="1" dirty="0" err="1"/>
              <a:t>of</a:t>
            </a:r>
            <a:r>
              <a:rPr lang="de-DE" sz="5500" b="1" dirty="0"/>
              <a:t> QCD</a:t>
            </a:r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				- </a:t>
            </a:r>
            <a:r>
              <a:rPr lang="de-DE" sz="5500" b="1" dirty="0" err="1"/>
              <a:t>Novel</a:t>
            </a:r>
            <a:r>
              <a:rPr lang="de-DE" sz="5500" b="1" dirty="0"/>
              <a:t> Tools </a:t>
            </a:r>
            <a:r>
              <a:rPr lang="de-DE" sz="5500" b="1" dirty="0" err="1"/>
              <a:t>for</a:t>
            </a:r>
            <a:r>
              <a:rPr lang="de-DE" sz="5500" b="1" dirty="0"/>
              <a:t> Discovery </a:t>
            </a:r>
            <a:r>
              <a:rPr lang="de-DE" sz="5500" b="1" dirty="0" err="1"/>
              <a:t>Physics</a:t>
            </a:r>
            <a:endParaRPr lang="de-DE" sz="5500" b="1" dirty="0"/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				- May </a:t>
            </a:r>
            <a:r>
              <a:rPr lang="de-DE" sz="5500" b="1" dirty="0" err="1"/>
              <a:t>provide</a:t>
            </a:r>
            <a:r>
              <a:rPr lang="de-DE" sz="5500" b="1" dirty="0"/>
              <a:t> </a:t>
            </a:r>
            <a:r>
              <a:rPr lang="de-DE" sz="5500" b="1" dirty="0" err="1"/>
              <a:t>guidance</a:t>
            </a:r>
            <a:r>
              <a:rPr lang="de-DE" sz="5500" b="1" dirty="0"/>
              <a:t> </a:t>
            </a:r>
            <a:r>
              <a:rPr lang="de-DE" sz="5500" b="1" dirty="0" err="1"/>
              <a:t>what</a:t>
            </a:r>
            <a:r>
              <a:rPr lang="de-DE" sz="5500" b="1" dirty="0"/>
              <a:t> </a:t>
            </a:r>
            <a:r>
              <a:rPr lang="de-DE" sz="5500" b="1" dirty="0" err="1"/>
              <a:t>future</a:t>
            </a:r>
            <a:r>
              <a:rPr lang="de-DE" sz="5500" b="1" dirty="0"/>
              <a:t> </a:t>
            </a:r>
            <a:r>
              <a:rPr lang="de-DE" sz="5500" b="1" dirty="0" err="1"/>
              <a:t>physics</a:t>
            </a:r>
            <a:r>
              <a:rPr lang="de-DE" sz="5500" b="1" dirty="0"/>
              <a:t> </a:t>
            </a:r>
            <a:r>
              <a:rPr lang="de-DE" sz="5500" b="1" dirty="0" err="1"/>
              <a:t>to</a:t>
            </a:r>
            <a:r>
              <a:rPr lang="de-DE" sz="5500" b="1" dirty="0"/>
              <a:t> </a:t>
            </a:r>
            <a:r>
              <a:rPr lang="de-DE" sz="5500" b="1" dirty="0" err="1"/>
              <a:t>explore</a:t>
            </a:r>
            <a:endParaRPr lang="de-DE" sz="5500" b="1" dirty="0"/>
          </a:p>
          <a:p>
            <a:pPr marL="1174750" lvl="4" indent="-85725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Font typeface="Arial" panose="020B0604020202020204" pitchFamily="34" charset="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sz="5500" b="1" dirty="0"/>
              <a:t>Diverse </a:t>
            </a:r>
            <a:r>
              <a:rPr lang="de-DE" sz="5500" b="1" dirty="0" err="1"/>
              <a:t>physics</a:t>
            </a:r>
            <a:r>
              <a:rPr lang="de-DE" sz="5500" b="1" dirty="0"/>
              <a:t> </a:t>
            </a:r>
            <a:r>
              <a:rPr lang="de-DE" sz="5500" b="1" dirty="0" err="1"/>
              <a:t>program</a:t>
            </a:r>
            <a:r>
              <a:rPr lang="de-DE" sz="5500" b="1" dirty="0"/>
              <a:t> </a:t>
            </a:r>
            <a:r>
              <a:rPr lang="de-DE" sz="5500" b="1" dirty="0" err="1"/>
              <a:t>important</a:t>
            </a:r>
            <a:r>
              <a:rPr lang="de-DE" sz="5500" b="1" dirty="0"/>
              <a:t> </a:t>
            </a:r>
            <a:r>
              <a:rPr lang="de-DE" sz="5500" b="1" dirty="0" err="1"/>
              <a:t>for</a:t>
            </a:r>
            <a:r>
              <a:rPr lang="de-DE" sz="5500" b="1" dirty="0"/>
              <a:t> </a:t>
            </a:r>
            <a:r>
              <a:rPr lang="de-DE" sz="5500" b="1" dirty="0" err="1"/>
              <a:t>health</a:t>
            </a:r>
            <a:r>
              <a:rPr lang="de-DE" sz="5500" b="1" dirty="0"/>
              <a:t> </a:t>
            </a:r>
            <a:r>
              <a:rPr lang="de-DE" sz="5500" b="1" dirty="0" err="1"/>
              <a:t>and</a:t>
            </a:r>
            <a:r>
              <a:rPr lang="de-DE" sz="5500" b="1" dirty="0"/>
              <a:t> </a:t>
            </a:r>
            <a:r>
              <a:rPr lang="de-DE" sz="5500" b="1" dirty="0" err="1"/>
              <a:t>long</a:t>
            </a:r>
            <a:r>
              <a:rPr lang="de-DE" sz="5500" b="1" dirty="0"/>
              <a:t>-term </a:t>
            </a:r>
            <a:r>
              <a:rPr lang="de-DE" sz="5500" b="1" dirty="0" err="1"/>
              <a:t>viability</a:t>
            </a:r>
            <a:r>
              <a:rPr lang="de-DE" sz="5500" b="1" dirty="0"/>
              <a:t> </a:t>
            </a:r>
            <a:r>
              <a:rPr lang="de-DE" sz="5500" b="1" dirty="0">
                <a:sym typeface="Wingdings" pitchFamily="2" charset="2"/>
              </a:rPr>
              <a:t></a:t>
            </a:r>
            <a:r>
              <a:rPr lang="de-DE" sz="5500" b="1" dirty="0"/>
              <a:t> </a:t>
            </a:r>
            <a:r>
              <a:rPr lang="de-DE" sz="5500" b="1" dirty="0" err="1"/>
              <a:t>opportunities</a:t>
            </a:r>
            <a:r>
              <a:rPr lang="de-DE" sz="5500" b="1" dirty="0"/>
              <a:t> </a:t>
            </a:r>
            <a:r>
              <a:rPr lang="de-DE" sz="5500" b="1" dirty="0" err="1"/>
              <a:t>for</a:t>
            </a:r>
            <a:r>
              <a:rPr lang="de-DE" sz="5500" b="1" dirty="0"/>
              <a:t> </a:t>
            </a:r>
            <a:r>
              <a:rPr lang="de-DE" sz="5500" b="1" dirty="0" err="1"/>
              <a:t>the</a:t>
            </a:r>
            <a:r>
              <a:rPr lang="de-DE" sz="5500" b="1" dirty="0"/>
              <a:t> </a:t>
            </a:r>
            <a:r>
              <a:rPr lang="de-DE" sz="5500" b="1" dirty="0" err="1"/>
              <a:t>next</a:t>
            </a:r>
            <a:r>
              <a:rPr lang="de-DE" sz="5500" b="1" dirty="0"/>
              <a:t> </a:t>
            </a:r>
            <a:r>
              <a:rPr lang="de-DE" sz="5500" b="1" dirty="0" err="1"/>
              <a:t>generation</a:t>
            </a:r>
            <a:endParaRPr lang="de-DE" sz="5500" b="1" dirty="0"/>
          </a:p>
          <a:p>
            <a:pPr marL="317500" lvl="3" indent="0" algn="l" defTabSz="821531">
              <a:spcBef>
                <a:spcPts val="22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de-DE" sz="6000" b="1" dirty="0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C4AF2F08-860B-4246-8257-0ED7D0A78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6674" y="-80324"/>
            <a:ext cx="2592117" cy="232925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740548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Content Placeholder 9"/>
          <p:cNvGrpSpPr/>
          <p:nvPr/>
        </p:nvGrpSpPr>
        <p:grpSpPr>
          <a:xfrm>
            <a:off x="1325520" y="2361521"/>
            <a:ext cx="11840262" cy="7638896"/>
            <a:chOff x="0" y="0"/>
            <a:chExt cx="11840261" cy="7638894"/>
          </a:xfrm>
        </p:grpSpPr>
        <p:sp>
          <p:nvSpPr>
            <p:cNvPr id="187" name="Rectangle"/>
            <p:cNvSpPr/>
            <p:nvPr/>
          </p:nvSpPr>
          <p:spPr>
            <a:xfrm>
              <a:off x="0" y="0"/>
              <a:ext cx="11840262" cy="763889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188" name="image2.png" descr="image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840262" cy="76388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0" name="Physics Beyond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Physics Beyond Colliders</a:t>
            </a:r>
          </a:p>
        </p:txBody>
      </p:sp>
      <p:sp>
        <p:nvSpPr>
          <p:cNvPr id="191" name="organization and follow-up of activities  documented on https://pbc.web.cern.ch/"/>
          <p:cNvSpPr txBox="1"/>
          <p:nvPr/>
        </p:nvSpPr>
        <p:spPr>
          <a:xfrm>
            <a:off x="1388792" y="11119411"/>
            <a:ext cx="10083547" cy="1356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organization and follow-up of activities </a:t>
            </a:r>
            <a:br/>
            <a:r>
              <a:t>documented on </a:t>
            </a:r>
            <a:r>
              <a:rPr u="sng">
                <a:hlinkClick r:id="rId3"/>
              </a:rPr>
              <a:t>https://pbc.web.cern.ch/</a:t>
            </a:r>
            <a:r>
              <a:t> </a:t>
            </a:r>
          </a:p>
        </p:txBody>
      </p:sp>
      <p:sp>
        <p:nvSpPr>
          <p:cNvPr id="1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93" name="2021++:"/>
          <p:cNvSpPr txBox="1"/>
          <p:nvPr/>
        </p:nvSpPr>
        <p:spPr>
          <a:xfrm>
            <a:off x="459904" y="1874923"/>
            <a:ext cx="3098917" cy="72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1009969" indent="-692469" algn="l" defTabSz="821531">
              <a:spcBef>
                <a:spcPts val="33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2021++:</a:t>
            </a:r>
          </a:p>
        </p:txBody>
      </p:sp>
      <p:sp>
        <p:nvSpPr>
          <p:cNvPr id="196" name="2020 Update of ESPP…"/>
          <p:cNvSpPr txBox="1">
            <a:spLocks noGrp="1"/>
          </p:cNvSpPr>
          <p:nvPr>
            <p:ph type="body" sz="half" idx="1"/>
          </p:nvPr>
        </p:nvSpPr>
        <p:spPr>
          <a:xfrm>
            <a:off x="13349809" y="1513991"/>
            <a:ext cx="10966255" cy="11989541"/>
          </a:xfrm>
          <a:prstGeom prst="rect">
            <a:avLst/>
          </a:prstGeom>
        </p:spPr>
        <p:txBody>
          <a:bodyPr/>
          <a:lstStyle/>
          <a:p>
            <a:pPr marL="1009969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Accelerator and Technical WG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Develop realization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Location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Engineering</a:t>
            </a:r>
          </a:p>
          <a:p>
            <a:pPr marL="1454469" lvl="1" indent="-692469">
              <a:spcBef>
                <a:spcPts val="12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pPr>
            <a:r>
              <a:rPr lang="en-US" dirty="0"/>
              <a:t>Integration</a:t>
            </a:r>
            <a:endParaRPr dirty="0"/>
          </a:p>
        </p:txBody>
      </p:sp>
      <p:pic>
        <p:nvPicPr>
          <p:cNvPr id="11" name="Oval Oval" descr="Oval Oval">
            <a:extLst>
              <a:ext uri="{FF2B5EF4-FFF2-40B4-BE49-F238E27FC236}">
                <a16:creationId xmlns:a16="http://schemas.microsoft.com/office/drawing/2014/main" id="{4EB71B95-D163-FC41-938C-BC3F98BE059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89709" y="4572000"/>
            <a:ext cx="13944599" cy="654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3872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roup"/>
          <p:cNvGrpSpPr/>
          <p:nvPr/>
        </p:nvGrpSpPr>
        <p:grpSpPr>
          <a:xfrm>
            <a:off x="8861304" y="1048621"/>
            <a:ext cx="12290933" cy="11999058"/>
            <a:chOff x="0" y="0"/>
            <a:chExt cx="12290931" cy="11999057"/>
          </a:xfrm>
        </p:grpSpPr>
        <p:pic>
          <p:nvPicPr>
            <p:cNvPr id="307" name="BSM Landscape.pdf" descr="BSM Landscape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290932" cy="103609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10" name="ZoneTexte 9"/>
            <p:cNvGrpSpPr/>
            <p:nvPr/>
          </p:nvGrpSpPr>
          <p:grpSpPr>
            <a:xfrm>
              <a:off x="1405473" y="11084352"/>
              <a:ext cx="10220485" cy="914706"/>
              <a:chOff x="0" y="0"/>
              <a:chExt cx="10220484" cy="914704"/>
            </a:xfrm>
          </p:grpSpPr>
          <p:sp>
            <p:nvSpPr>
              <p:cNvPr id="309" name="ZoneTexte 9"/>
              <p:cNvSpPr txBox="1"/>
              <p:nvPr/>
            </p:nvSpPr>
            <p:spPr>
              <a:xfrm>
                <a:off x="50800" y="50800"/>
                <a:ext cx="10118885" cy="813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defTabSz="914400">
                  <a:defRPr sz="4200">
                    <a:solidFill>
                      <a:schemeClr val="accent2">
                        <a:hueOff val="376119"/>
                        <a:satOff val="3650"/>
                        <a:lumOff val="-13970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t>40+ orders of magnitude to cover!</a:t>
                </a:r>
              </a:p>
            </p:txBody>
          </p:sp>
          <p:pic>
            <p:nvPicPr>
              <p:cNvPr id="308" name="ZoneTexte 9" descr="ZoneTexte 9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0220485" cy="914705"/>
              </a:xfrm>
              <a:prstGeom prst="rect">
                <a:avLst/>
              </a:prstGeom>
              <a:effectLst/>
            </p:spPr>
          </p:pic>
        </p:grpSp>
      </p:grpSp>
      <p:sp>
        <p:nvSpPr>
          <p:cNvPr id="312" name="Complementarity to LHC: BS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Physics Beyond the Standard Model (</a:t>
            </a:r>
            <a:r>
              <a:rPr dirty="0"/>
              <a:t>BSM</a:t>
            </a:r>
            <a:r>
              <a:rPr lang="en-US" dirty="0"/>
              <a:t>/FPC)</a:t>
            </a:r>
            <a:endParaRPr dirty="0"/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326" name="Group"/>
          <p:cNvGrpSpPr/>
          <p:nvPr/>
        </p:nvGrpSpPr>
        <p:grpSpPr>
          <a:xfrm>
            <a:off x="2970819" y="1223542"/>
            <a:ext cx="21248526" cy="7828021"/>
            <a:chOff x="0" y="0"/>
            <a:chExt cx="21248525" cy="7828020"/>
          </a:xfrm>
        </p:grpSpPr>
        <p:grpSp>
          <p:nvGrpSpPr>
            <p:cNvPr id="317" name="Group"/>
            <p:cNvGrpSpPr/>
            <p:nvPr/>
          </p:nvGrpSpPr>
          <p:grpSpPr>
            <a:xfrm>
              <a:off x="16757165" y="3080425"/>
              <a:ext cx="4491361" cy="4747596"/>
              <a:chOff x="-58428" y="-137991"/>
              <a:chExt cx="4491360" cy="4747594"/>
            </a:xfrm>
          </p:grpSpPr>
          <p:pic>
            <p:nvPicPr>
              <p:cNvPr id="314" name="Connecteur droit avec flèche 11" descr="Connecteur droit avec flèche 11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1365159">
                <a:off x="-17217" y="15624"/>
                <a:ext cx="1931881" cy="662802"/>
              </a:xfrm>
              <a:prstGeom prst="rect">
                <a:avLst/>
              </a:prstGeom>
              <a:effectLst/>
            </p:spPr>
          </p:pic>
          <p:sp>
            <p:nvSpPr>
              <p:cNvPr id="316" name="ZoneTexte 13"/>
              <p:cNvSpPr txBox="1"/>
              <p:nvPr/>
            </p:nvSpPr>
            <p:spPr>
              <a:xfrm>
                <a:off x="1256443" y="906547"/>
                <a:ext cx="3176489" cy="37030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high-precision &amp; </a:t>
                </a:r>
              </a:p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rare processes</a:t>
                </a:r>
              </a:p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experiments extend reach of high-E colliders</a:t>
                </a:r>
              </a:p>
            </p:txBody>
          </p:sp>
        </p:grpSp>
        <p:grpSp>
          <p:nvGrpSpPr>
            <p:cNvPr id="321" name="Group"/>
            <p:cNvGrpSpPr/>
            <p:nvPr/>
          </p:nvGrpSpPr>
          <p:grpSpPr>
            <a:xfrm>
              <a:off x="0" y="0"/>
              <a:ext cx="8986729" cy="2547440"/>
              <a:chOff x="0" y="0"/>
              <a:chExt cx="8986729" cy="2547439"/>
            </a:xfrm>
          </p:grpSpPr>
          <p:pic>
            <p:nvPicPr>
              <p:cNvPr id="318" name="Connecteur droit avec flèche 11" descr="Connecteur droit avec flèche 11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130255">
                <a:off x="5306497" y="1308120"/>
                <a:ext cx="3672395" cy="657745"/>
              </a:xfrm>
              <a:prstGeom prst="rect">
                <a:avLst/>
              </a:prstGeom>
              <a:effectLst/>
            </p:spPr>
          </p:pic>
          <p:sp>
            <p:nvSpPr>
              <p:cNvPr id="320" name="ZoneTexte 13"/>
              <p:cNvSpPr txBox="1"/>
              <p:nvPr/>
            </p:nvSpPr>
            <p:spPr>
              <a:xfrm>
                <a:off x="0" y="0"/>
                <a:ext cx="6412943" cy="25474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EDM &amp; non-accelerator</a:t>
                </a:r>
              </a:p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projects cover</a:t>
                </a:r>
              </a:p>
              <a:p>
                <a:pPr defTabSz="914400">
                  <a:defRPr sz="30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the very low-mass domain</a:t>
                </a:r>
              </a:p>
            </p:txBody>
          </p:sp>
        </p:grpSp>
        <p:grpSp>
          <p:nvGrpSpPr>
            <p:cNvPr id="325" name="Group"/>
            <p:cNvGrpSpPr/>
            <p:nvPr/>
          </p:nvGrpSpPr>
          <p:grpSpPr>
            <a:xfrm>
              <a:off x="9389319" y="3269075"/>
              <a:ext cx="5023646" cy="2848308"/>
              <a:chOff x="0" y="-167120"/>
              <a:chExt cx="5023645" cy="2848307"/>
            </a:xfrm>
          </p:grpSpPr>
          <p:sp>
            <p:nvSpPr>
              <p:cNvPr id="322" name="ZoneTexte 13"/>
              <p:cNvSpPr/>
              <p:nvPr/>
            </p:nvSpPr>
            <p:spPr>
              <a:xfrm>
                <a:off x="0" y="2630274"/>
                <a:ext cx="5023646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9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SPS beam dumps </a:t>
                </a:r>
                <a:br/>
                <a:r>
                  <a:t>probe specific</a:t>
                </a:r>
              </a:p>
              <a:p>
                <a:pPr defTabSz="914400">
                  <a:defRPr sz="2900" b="1" i="1">
                    <a:solidFill>
                      <a:schemeClr val="accent5">
                        <a:satOff val="-10854"/>
                        <a:lumOff val="-10463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MeV—GeV domain</a:t>
                </a:r>
              </a:p>
            </p:txBody>
          </p:sp>
          <p:pic>
            <p:nvPicPr>
              <p:cNvPr id="323" name="Connecteur droit avec flèche 11" descr="Connecteur droit avec flèche 11"/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8237103">
                <a:off x="2170048" y="1038420"/>
                <a:ext cx="3139354" cy="437227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350" name="Group"/>
          <p:cNvGrpSpPr/>
          <p:nvPr/>
        </p:nvGrpSpPr>
        <p:grpSpPr>
          <a:xfrm>
            <a:off x="191802" y="7265239"/>
            <a:ext cx="8146265" cy="4526665"/>
            <a:chOff x="0" y="-89802"/>
            <a:chExt cx="8146263" cy="4526664"/>
          </a:xfrm>
        </p:grpSpPr>
        <p:grpSp>
          <p:nvGrpSpPr>
            <p:cNvPr id="331" name="Group"/>
            <p:cNvGrpSpPr/>
            <p:nvPr/>
          </p:nvGrpSpPr>
          <p:grpSpPr>
            <a:xfrm>
              <a:off x="1208307" y="1973935"/>
              <a:ext cx="2455298" cy="2462928"/>
              <a:chOff x="-242156" y="-89802"/>
              <a:chExt cx="2455296" cy="2462926"/>
            </a:xfrm>
          </p:grpSpPr>
          <p:pic>
            <p:nvPicPr>
              <p:cNvPr id="327" name="Line Line" descr="Line Line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8900000">
                <a:off x="-320371" y="1182307"/>
                <a:ext cx="1951106" cy="586955"/>
              </a:xfrm>
              <a:prstGeom prst="rect">
                <a:avLst/>
              </a:prstGeom>
              <a:effectLst/>
            </p:spPr>
          </p:pic>
          <p:pic>
            <p:nvPicPr>
              <p:cNvPr id="329" name="Line Line" descr="Line Line"/>
              <p:cNvPicPr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8900000">
                <a:off x="960294" y="391945"/>
                <a:ext cx="1415195" cy="127001"/>
              </a:xfrm>
              <a:prstGeom prst="rect">
                <a:avLst/>
              </a:prstGeom>
              <a:effectLst/>
            </p:spPr>
          </p:pic>
        </p:grpSp>
        <p:grpSp>
          <p:nvGrpSpPr>
            <p:cNvPr id="336" name="Group"/>
            <p:cNvGrpSpPr/>
            <p:nvPr/>
          </p:nvGrpSpPr>
          <p:grpSpPr>
            <a:xfrm flipH="1">
              <a:off x="1360662" y="-89803"/>
              <a:ext cx="2455297" cy="2462927"/>
              <a:chOff x="-242156" y="-89802"/>
              <a:chExt cx="2455296" cy="2462926"/>
            </a:xfrm>
          </p:grpSpPr>
          <p:pic>
            <p:nvPicPr>
              <p:cNvPr id="332" name="Line Line" descr="Line Line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8900000">
                <a:off x="-320371" y="1182307"/>
                <a:ext cx="1951106" cy="586955"/>
              </a:xfrm>
              <a:prstGeom prst="rect">
                <a:avLst/>
              </a:prstGeom>
              <a:effectLst/>
            </p:spPr>
          </p:pic>
          <p:pic>
            <p:nvPicPr>
              <p:cNvPr id="334" name="Line Line" descr="Line Line"/>
              <p:cNvPicPr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8900000">
                <a:off x="960294" y="391945"/>
                <a:ext cx="1415195" cy="127001"/>
              </a:xfrm>
              <a:prstGeom prst="rect">
                <a:avLst/>
              </a:prstGeom>
              <a:effectLst/>
            </p:spPr>
          </p:pic>
        </p:grpSp>
        <p:grpSp>
          <p:nvGrpSpPr>
            <p:cNvPr id="341" name="Group"/>
            <p:cNvGrpSpPr/>
            <p:nvPr/>
          </p:nvGrpSpPr>
          <p:grpSpPr>
            <a:xfrm rot="8100000" flipH="1">
              <a:off x="3670317" y="854410"/>
              <a:ext cx="2455298" cy="2462927"/>
              <a:chOff x="-242156" y="-89802"/>
              <a:chExt cx="2455296" cy="2462926"/>
            </a:xfrm>
          </p:grpSpPr>
          <p:pic>
            <p:nvPicPr>
              <p:cNvPr id="337" name="Line Line" descr="Line Line"/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8900000">
                <a:off x="-320371" y="1182307"/>
                <a:ext cx="1951106" cy="586955"/>
              </a:xfrm>
              <a:prstGeom prst="rect">
                <a:avLst/>
              </a:prstGeom>
              <a:effectLst/>
            </p:spPr>
          </p:pic>
          <p:pic>
            <p:nvPicPr>
              <p:cNvPr id="339" name="Line Line" descr="Line Line"/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8900000">
                <a:off x="960294" y="391945"/>
                <a:ext cx="1415195" cy="127001"/>
              </a:xfrm>
              <a:prstGeom prst="rect">
                <a:avLst/>
              </a:prstGeom>
              <a:effectLst/>
            </p:spPr>
          </p:pic>
        </p:grpSp>
        <p:grpSp>
          <p:nvGrpSpPr>
            <p:cNvPr id="344" name="Group"/>
            <p:cNvGrpSpPr/>
            <p:nvPr/>
          </p:nvGrpSpPr>
          <p:grpSpPr>
            <a:xfrm rot="8100000" flipH="1">
              <a:off x="3952440" y="1057143"/>
              <a:ext cx="2106894" cy="2106894"/>
              <a:chOff x="0" y="0"/>
              <a:chExt cx="2106893" cy="2106893"/>
            </a:xfrm>
          </p:grpSpPr>
          <p:sp>
            <p:nvSpPr>
              <p:cNvPr id="342" name="Line"/>
              <p:cNvSpPr/>
              <p:nvPr/>
            </p:nvSpPr>
            <p:spPr>
              <a:xfrm flipV="1">
                <a:off x="-1" y="817057"/>
                <a:ext cx="1289838" cy="1289837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28198"/>
                    <a:lumOff val="-10185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3" name="Line"/>
              <p:cNvSpPr/>
              <p:nvPr/>
            </p:nvSpPr>
            <p:spPr>
              <a:xfrm flipV="1">
                <a:off x="729641" y="0"/>
                <a:ext cx="1377253" cy="1377252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28198"/>
                    <a:lumOff val="-10185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45" name="SM  particle"/>
            <p:cNvSpPr txBox="1"/>
            <p:nvPr/>
          </p:nvSpPr>
          <p:spPr>
            <a:xfrm>
              <a:off x="0" y="1185086"/>
              <a:ext cx="2763346" cy="1816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60000"/>
                </a:lnSpc>
                <a:defRPr>
                  <a:solidFill>
                    <a:srgbClr val="5B5854"/>
                  </a:solidFill>
                  <a:latin typeface="Handwriting - Dakota"/>
                  <a:ea typeface="Handwriting - Dakota"/>
                  <a:cs typeface="Handwriting - Dakota"/>
                  <a:sym typeface="Handwriting - Dakota"/>
                </a:defRPr>
              </a:pPr>
              <a:r>
                <a:t>SM </a:t>
              </a:r>
              <a:br/>
              <a:r>
                <a:t>particle</a:t>
              </a:r>
            </a:p>
          </p:txBody>
        </p:sp>
        <p:sp>
          <p:nvSpPr>
            <p:cNvPr id="346" name="BSM  particle"/>
            <p:cNvSpPr txBox="1"/>
            <p:nvPr/>
          </p:nvSpPr>
          <p:spPr>
            <a:xfrm>
              <a:off x="5382917" y="1120594"/>
              <a:ext cx="2763347" cy="1816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60000"/>
                </a:lnSpc>
                <a:defRPr>
                  <a:solidFill>
                    <a:srgbClr val="FF2600"/>
                  </a:solidFill>
                  <a:latin typeface="Handwriting - Dakota"/>
                  <a:ea typeface="Handwriting - Dakota"/>
                  <a:cs typeface="Handwriting - Dakota"/>
                  <a:sym typeface="Handwriting - Dakota"/>
                </a:defRPr>
              </a:pPr>
              <a:r>
                <a:t>BSM </a:t>
              </a:r>
              <a:br/>
              <a:r>
                <a:t>particle</a:t>
              </a:r>
            </a:p>
          </p:txBody>
        </p:sp>
        <p:grpSp>
          <p:nvGrpSpPr>
            <p:cNvPr id="349" name="Oval"/>
            <p:cNvGrpSpPr/>
            <p:nvPr/>
          </p:nvGrpSpPr>
          <p:grpSpPr>
            <a:xfrm>
              <a:off x="3389096" y="1975456"/>
              <a:ext cx="252927" cy="244471"/>
              <a:chOff x="0" y="0"/>
              <a:chExt cx="252926" cy="244470"/>
            </a:xfrm>
          </p:grpSpPr>
          <p:sp>
            <p:nvSpPr>
              <p:cNvPr id="348" name="Oval"/>
              <p:cNvSpPr/>
              <p:nvPr/>
            </p:nvSpPr>
            <p:spPr>
              <a:xfrm>
                <a:off x="38100" y="38100"/>
                <a:ext cx="176727" cy="168271"/>
              </a:xfrm>
              <a:prstGeom prst="ellipse">
                <a:avLst/>
              </a:prstGeom>
              <a:solidFill>
                <a:schemeClr val="accent1">
                  <a:hueOff val="328198"/>
                  <a:lumOff val="-10185"/>
                </a:schemeClr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pic>
            <p:nvPicPr>
              <p:cNvPr id="347" name="Oval Oval" descr="Oval Oval"/>
              <p:cNvPicPr>
                <a:picLocks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0" y="0"/>
                <a:ext cx="252927" cy="244471"/>
              </a:xfrm>
              <a:prstGeom prst="rect">
                <a:avLst/>
              </a:prstGeom>
              <a:effectLst/>
            </p:spPr>
          </p:pic>
        </p:grpSp>
      </p:grpSp>
      <p:sp>
        <p:nvSpPr>
          <p:cNvPr id="351" name="Oval"/>
          <p:cNvSpPr/>
          <p:nvPr/>
        </p:nvSpPr>
        <p:spPr>
          <a:xfrm>
            <a:off x="3424647" y="9185974"/>
            <a:ext cx="480510" cy="512314"/>
          </a:xfrm>
          <a:prstGeom prst="ellipse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2" name="Oval"/>
          <p:cNvSpPr/>
          <p:nvPr/>
        </p:nvSpPr>
        <p:spPr>
          <a:xfrm>
            <a:off x="8839939" y="7651372"/>
            <a:ext cx="188156" cy="200610"/>
          </a:xfrm>
          <a:prstGeom prst="ellipse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cxnSp>
        <p:nvCxnSpPr>
          <p:cNvPr id="353" name="Connection Line"/>
          <p:cNvCxnSpPr>
            <a:stCxn id="352" idx="0"/>
            <a:endCxn id="351" idx="0"/>
          </p:cNvCxnSpPr>
          <p:nvPr/>
        </p:nvCxnSpPr>
        <p:spPr>
          <a:xfrm flipH="1">
            <a:off x="3664901" y="7751676"/>
            <a:ext cx="5269117" cy="1690455"/>
          </a:xfrm>
          <a:prstGeom prst="straightConnector1">
            <a:avLst/>
          </a:prstGeom>
          <a:ln w="76200" cap="rnd">
            <a:solidFill>
              <a:schemeClr val="accent5">
                <a:alpha val="75000"/>
              </a:schemeClr>
            </a:solidFill>
            <a:miter lim="400000"/>
            <a:headEnd type="stealth"/>
            <a:tailEnd type="stealth"/>
          </a:ln>
        </p:spPr>
      </p:cxnSp>
      <p:sp>
        <p:nvSpPr>
          <p:cNvPr id="354" name="Oval"/>
          <p:cNvSpPr/>
          <p:nvPr/>
        </p:nvSpPr>
        <p:spPr>
          <a:xfrm>
            <a:off x="6388296" y="9767534"/>
            <a:ext cx="480510" cy="512314"/>
          </a:xfrm>
          <a:prstGeom prst="ellipse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5" name="Oval"/>
          <p:cNvSpPr/>
          <p:nvPr/>
        </p:nvSpPr>
        <p:spPr>
          <a:xfrm>
            <a:off x="12346375" y="11016115"/>
            <a:ext cx="480511" cy="512314"/>
          </a:xfrm>
          <a:prstGeom prst="ellipse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cxnSp>
        <p:nvCxnSpPr>
          <p:cNvPr id="356" name="Connection Line"/>
          <p:cNvCxnSpPr>
            <a:stCxn id="355" idx="0"/>
            <a:endCxn id="354" idx="0"/>
          </p:cNvCxnSpPr>
          <p:nvPr/>
        </p:nvCxnSpPr>
        <p:spPr>
          <a:xfrm flipH="1" flipV="1">
            <a:off x="6628550" y="10023691"/>
            <a:ext cx="5958081" cy="1248582"/>
          </a:xfrm>
          <a:prstGeom prst="straightConnector1">
            <a:avLst/>
          </a:prstGeom>
          <a:ln w="76200" cap="rnd">
            <a:solidFill>
              <a:schemeClr val="accent5">
                <a:alpha val="75000"/>
              </a:schemeClr>
            </a:solidFill>
            <a:miter lim="400000"/>
            <a:headEnd type="stealth"/>
            <a:tailEnd type="stealth"/>
          </a:ln>
        </p:spPr>
      </p:cxn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omplementarity to LHC: QC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Understanding </a:t>
            </a:r>
            <a:r>
              <a:rPr dirty="0"/>
              <a:t>QCD</a:t>
            </a:r>
            <a:r>
              <a:rPr lang="en-US" dirty="0"/>
              <a:t> (QCD)</a:t>
            </a:r>
            <a:endParaRPr dirty="0"/>
          </a:p>
        </p:txBody>
      </p:sp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233" y="13126130"/>
            <a:ext cx="381534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248" name="(typical) material phases:"/>
          <p:cNvSpPr txBox="1"/>
          <p:nvPr/>
        </p:nvSpPr>
        <p:spPr>
          <a:xfrm>
            <a:off x="459904" y="1874923"/>
            <a:ext cx="7022074" cy="72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1009969" indent="-692469" algn="l" defTabSz="821531">
              <a:spcBef>
                <a:spcPts val="3300"/>
              </a:spcBef>
              <a:buClr>
                <a:schemeClr val="accent2">
                  <a:hueOff val="376120"/>
                  <a:satOff val="8681"/>
                  <a:lumOff val="-26383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(typical) material phases:</a:t>
            </a:r>
          </a:p>
        </p:txBody>
      </p:sp>
      <p:grpSp>
        <p:nvGrpSpPr>
          <p:cNvPr id="252" name="Group"/>
          <p:cNvGrpSpPr/>
          <p:nvPr/>
        </p:nvGrpSpPr>
        <p:grpSpPr>
          <a:xfrm>
            <a:off x="1373970" y="2945038"/>
            <a:ext cx="6886885" cy="2409193"/>
            <a:chOff x="0" y="0"/>
            <a:chExt cx="6886884" cy="2409192"/>
          </a:xfrm>
        </p:grpSpPr>
        <p:sp>
          <p:nvSpPr>
            <p:cNvPr id="249" name="ZoneTexte 9"/>
            <p:cNvSpPr txBox="1"/>
            <p:nvPr/>
          </p:nvSpPr>
          <p:spPr>
            <a:xfrm>
              <a:off x="0" y="0"/>
              <a:ext cx="6886885" cy="550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sz="3000" b="1" i="1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anomalous behaviour of water</a:t>
              </a:r>
            </a:p>
          </p:txBody>
        </p:sp>
        <p:pic>
          <p:nvPicPr>
            <p:cNvPr id="250" name="Connecteur droit avec flèche 11" descr="Connecteur droit avec flèche 11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927642">
              <a:off x="2558919" y="1218550"/>
              <a:ext cx="1899544" cy="437227"/>
            </a:xfrm>
            <a:prstGeom prst="rect">
              <a:avLst/>
            </a:prstGeom>
            <a:effectLst/>
          </p:spPr>
        </p:pic>
      </p:grpSp>
      <p:grpSp>
        <p:nvGrpSpPr>
          <p:cNvPr id="258" name="Group"/>
          <p:cNvGrpSpPr/>
          <p:nvPr/>
        </p:nvGrpSpPr>
        <p:grpSpPr>
          <a:xfrm>
            <a:off x="14213793" y="1874923"/>
            <a:ext cx="10296646" cy="10830854"/>
            <a:chOff x="0" y="0"/>
            <a:chExt cx="10296646" cy="10830852"/>
          </a:xfrm>
        </p:grpSpPr>
        <p:pic>
          <p:nvPicPr>
            <p:cNvPr id="253" name="PhaseStructure.png" descr="PhaseStructure.png"/>
            <p:cNvPicPr>
              <a:picLocks noChangeAspect="1"/>
            </p:cNvPicPr>
            <p:nvPr/>
          </p:nvPicPr>
          <p:blipFill>
            <a:blip r:embed="rId3"/>
            <a:srcRect t="9351"/>
            <a:stretch>
              <a:fillRect/>
            </a:stretch>
          </p:blipFill>
          <p:spPr>
            <a:xfrm>
              <a:off x="0" y="1853241"/>
              <a:ext cx="9829187" cy="89776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4" name="QCD phases:"/>
            <p:cNvSpPr txBox="1"/>
            <p:nvPr/>
          </p:nvSpPr>
          <p:spPr>
            <a:xfrm>
              <a:off x="245978" y="0"/>
              <a:ext cx="4306002" cy="72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1009969" indent="-692469" algn="l" defTabSz="821531">
                <a:spcBef>
                  <a:spcPts val="3300"/>
                </a:spcBef>
                <a:buClr>
                  <a:schemeClr val="accent2">
                    <a:hueOff val="376120"/>
                    <a:satOff val="8681"/>
                    <a:lumOff val="-26383"/>
                  </a:schemeClr>
                </a:buClr>
                <a:buSzPct val="171000"/>
                <a:buChar char="•"/>
                <a:defRPr sz="4200">
                  <a:solidFill>
                    <a:schemeClr val="accent2">
                      <a:hueOff val="376120"/>
                      <a:satOff val="8681"/>
                      <a:lumOff val="-26383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QCD phases:</a:t>
              </a:r>
            </a:p>
          </p:txBody>
        </p:sp>
        <p:sp>
          <p:nvSpPr>
            <p:cNvPr id="255" name="ZoneTexte 15"/>
            <p:cNvSpPr txBox="1"/>
            <p:nvPr/>
          </p:nvSpPr>
          <p:spPr>
            <a:xfrm>
              <a:off x="4146311" y="652284"/>
              <a:ext cx="6150336" cy="1068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defTabSz="914400">
                <a:defRPr sz="3000" b="1" i="1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Unique reach of LHC-FT &amp; SPS </a:t>
              </a:r>
            </a:p>
            <a:p>
              <a:pPr defTabSz="914400">
                <a:defRPr sz="3000" b="1" i="1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in transition region to high-µ</a:t>
              </a:r>
              <a:r>
                <a:rPr baseline="-18666"/>
                <a:t>B</a:t>
              </a:r>
            </a:p>
          </p:txBody>
        </p:sp>
        <p:pic>
          <p:nvPicPr>
            <p:cNvPr id="256" name="Connecteur droit avec flèche 11" descr="Connecteur droit avec flèche 11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7176810">
              <a:off x="2805625" y="2346179"/>
              <a:ext cx="2390226" cy="437227"/>
            </a:xfrm>
            <a:prstGeom prst="rect">
              <a:avLst/>
            </a:prstGeom>
            <a:effectLst/>
          </p:spPr>
        </p:pic>
      </p:grpSp>
      <p:grpSp>
        <p:nvGrpSpPr>
          <p:cNvPr id="261" name="Group"/>
          <p:cNvGrpSpPr/>
          <p:nvPr/>
        </p:nvGrpSpPr>
        <p:grpSpPr>
          <a:xfrm>
            <a:off x="1441541" y="3781749"/>
            <a:ext cx="9807479" cy="8197572"/>
            <a:chOff x="0" y="0"/>
            <a:chExt cx="9807477" cy="8197570"/>
          </a:xfrm>
        </p:grpSpPr>
        <p:pic>
          <p:nvPicPr>
            <p:cNvPr id="259" name="Phase-diag2.svg" descr="Phase-diag2.sv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9807478" cy="81975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0" name="By Matthieumarechal, CC BY-SA 3.0"/>
            <p:cNvSpPr txBox="1"/>
            <p:nvPr/>
          </p:nvSpPr>
          <p:spPr>
            <a:xfrm>
              <a:off x="561580" y="7612854"/>
              <a:ext cx="3844824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>
                <a:defRPr sz="1800">
                  <a:solidFill>
                    <a:srgbClr val="5B5854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By </a:t>
              </a:r>
              <a:r>
                <a:rPr u="sng">
                  <a:hlinkClick r:id="rId6"/>
                </a:rPr>
                <a:t>Matthieumarechal</a:t>
              </a:r>
              <a:r>
                <a:t>, </a:t>
              </a:r>
              <a:r>
                <a:rPr u="sng">
                  <a:hlinkClick r:id="rId7"/>
                </a:rPr>
                <a:t>CC BY-SA 3.0</a:t>
              </a:r>
            </a:p>
          </p:txBody>
        </p: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AF459-2A9B-DC44-AFB0-A1E1D2002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Not </a:t>
            </a:r>
            <a:r>
              <a:rPr lang="de-DE" dirty="0" err="1"/>
              <a:t>entirely</a:t>
            </a:r>
            <a:r>
              <a:rPr lang="de-DE" dirty="0"/>
              <a:t> </a:t>
            </a:r>
            <a:r>
              <a:rPr lang="de-DE" dirty="0" err="1"/>
              <a:t>disconnected</a:t>
            </a:r>
            <a:r>
              <a:rPr lang="de-DE" dirty="0"/>
              <a:t>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04E86-1E3D-5A4F-B5D6-C9D9179B60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can also have crucial impact on BSM searches, e.g.</a:t>
            </a:r>
          </a:p>
          <a:p>
            <a:pPr lvl="1"/>
            <a:r>
              <a:rPr lang="en-US" dirty="0"/>
              <a:t>mu-e scattering </a:t>
            </a:r>
          </a:p>
          <a:p>
            <a:pPr marL="762000" lvl="1" indent="0">
              <a:buNone/>
            </a:pPr>
            <a:r>
              <a:rPr lang="en-US" dirty="0">
                <a:sym typeface="Wingdings"/>
              </a:rPr>
              <a:t>			</a:t>
            </a:r>
            <a:r>
              <a:rPr lang="en-US" dirty="0"/>
              <a:t> determine hadronic vacuum polarization</a:t>
            </a:r>
          </a:p>
          <a:p>
            <a:pPr marL="762000" lvl="1" indent="0">
              <a:buNone/>
            </a:pPr>
            <a:r>
              <a:rPr lang="en-US" dirty="0"/>
              <a:t>			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essential for (g-2)</a:t>
            </a:r>
            <a:r>
              <a:rPr lang="en-US" baseline="-25000" dirty="0">
                <a:latin typeface="cmmi10"/>
                <a:ea typeface="cmmi10"/>
                <a:cs typeface="cmmi10"/>
              </a:rPr>
              <a:t>¹</a:t>
            </a:r>
          </a:p>
          <a:p>
            <a:pPr marL="762000" lvl="1" indent="0">
              <a:buNone/>
            </a:pPr>
            <a:endParaRPr lang="en-US" baseline="-25000" dirty="0">
              <a:latin typeface="cmmi10"/>
              <a:ea typeface="cmmi10"/>
              <a:cs typeface="cmmi10"/>
            </a:endParaRPr>
          </a:p>
          <a:p>
            <a:pPr lvl="1"/>
            <a:r>
              <a:rPr lang="en-US" dirty="0">
                <a:ea typeface="cmmi10"/>
                <a:cs typeface="cmmi10"/>
              </a:rPr>
              <a:t>Fixed target measurements with LHC beam </a:t>
            </a:r>
          </a:p>
          <a:p>
            <a:pPr marL="762000" lvl="1" indent="0">
              <a:buNone/>
            </a:pPr>
            <a:r>
              <a:rPr lang="en-US" dirty="0">
                <a:ea typeface="cmmi10"/>
                <a:cs typeface="cmmi10"/>
                <a:sym typeface="Wingdings"/>
              </a:rPr>
              <a:t>			</a:t>
            </a:r>
            <a:r>
              <a:rPr lang="en-US" dirty="0">
                <a:ea typeface="cmmi10"/>
                <a:cs typeface="cmmi10"/>
              </a:rPr>
              <a:t> PDF’s for collider searches</a:t>
            </a:r>
            <a:endParaRPr lang="de-DE" dirty="0">
              <a:ea typeface="cmmi10"/>
              <a:cs typeface="cmmi10"/>
            </a:endParaRPr>
          </a:p>
          <a:p>
            <a:pPr marL="762000" lvl="1" indent="0">
              <a:buNone/>
            </a:pPr>
            <a:r>
              <a:rPr lang="de-DE" dirty="0"/>
              <a:t>			</a:t>
            </a:r>
            <a:r>
              <a:rPr lang="de-DE" dirty="0">
                <a:sym typeface="Wingdings" pitchFamily="2" charset="2"/>
              </a:rPr>
              <a:t> IMPACT LHC BSM SEARCHES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30255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PF, PBC and beyo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Recent developments/successes: </a:t>
            </a:r>
            <a:r>
              <a:rPr lang="en-US" dirty="0" err="1"/>
              <a:t>SHiP</a:t>
            </a:r>
            <a:endParaRPr dirty="0"/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057" y="13126130"/>
            <a:ext cx="403886" cy="61409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224" name="ECN3 decision in 2024:…"/>
          <p:cNvSpPr txBox="1"/>
          <p:nvPr/>
        </p:nvSpPr>
        <p:spPr>
          <a:xfrm>
            <a:off x="204241" y="1747338"/>
            <a:ext cx="12023323" cy="11724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/>
          <a:p>
            <a:pPr marL="1117600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71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ECN3 decision in 2024:</a:t>
            </a:r>
          </a:p>
          <a:p>
            <a:pPr marL="1562100" lvl="1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SHiP as a dedicated large-volume beam-dump experiment, among others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Searching for feebly interacting particles</a:t>
            </a:r>
          </a:p>
          <a:p>
            <a:pPr marL="2006600" lvl="2" indent="-800100" algn="l" defTabSz="821531">
              <a:spcBef>
                <a:spcPts val="2400"/>
              </a:spcBef>
              <a:buClr>
                <a:schemeClr val="accent1">
                  <a:hueOff val="328198"/>
                  <a:lumOff val="-10185"/>
                </a:schemeClr>
              </a:buClr>
              <a:buSzPct val="130000"/>
              <a:buChar char="•"/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Neutrino physics</a:t>
            </a:r>
          </a:p>
          <a:p>
            <a:pPr lvl="1" indent="228600"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algn="l" defTabSz="821531">
              <a:spcBef>
                <a:spcPts val="2400"/>
              </a:spcBef>
              <a:defRPr sz="4200">
                <a:solidFill>
                  <a:schemeClr val="accent2">
                    <a:hueOff val="376120"/>
                    <a:satOff val="8681"/>
                    <a:lumOff val="-2638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225" name="eingesetztes-Bild.pdf" descr="eingesetztes-Bi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4456" y="1879391"/>
            <a:ext cx="8158975" cy="37084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Gill Sans"/>
        <a:ea typeface="Gill Sans"/>
        <a:cs typeface="Gill Sans"/>
      </a:majorFont>
      <a:minorFont>
        <a:latin typeface="Futura"/>
        <a:ea typeface="Futura"/>
        <a:cs typeface="Futur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5"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Gill Sans"/>
        <a:ea typeface="Gill Sans"/>
        <a:cs typeface="Gill Sans"/>
      </a:majorFont>
      <a:minorFont>
        <a:latin typeface="Futura"/>
        <a:ea typeface="Futura"/>
        <a:cs typeface="Futur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5"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15479</TotalTime>
  <Words>1892</Words>
  <Application>Microsoft Macintosh PowerPoint</Application>
  <PresentationFormat>Custom</PresentationFormat>
  <Paragraphs>368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9" baseType="lpstr">
      <vt:lpstr>Arial</vt:lpstr>
      <vt:lpstr>Big Caslon Medium</vt:lpstr>
      <vt:lpstr>Calibri</vt:lpstr>
      <vt:lpstr>cmmi10</vt:lpstr>
      <vt:lpstr>Gill Sans</vt:lpstr>
      <vt:lpstr>Handwriting - Dakota</vt:lpstr>
      <vt:lpstr>Helvetica</vt:lpstr>
      <vt:lpstr>Helvetica Neue</vt:lpstr>
      <vt:lpstr>Lucida Grande</vt:lpstr>
      <vt:lpstr>New_Template8</vt:lpstr>
      <vt:lpstr>Physics Beyond Colliders Enhancing the Scientific Diversity at CERN</vt:lpstr>
      <vt:lpstr>Physics Beyond Colliders</vt:lpstr>
      <vt:lpstr>Physics Beyond Colliders</vt:lpstr>
      <vt:lpstr>Physics Beyond Colliders</vt:lpstr>
      <vt:lpstr>Physics Beyond Colliders</vt:lpstr>
      <vt:lpstr>Physics Beyond the Standard Model (BSM/FPC)</vt:lpstr>
      <vt:lpstr>Understanding QCD (QCD)</vt:lpstr>
      <vt:lpstr>Not entirely disconnected!</vt:lpstr>
      <vt:lpstr>Recent developments/successes: SHiP</vt:lpstr>
      <vt:lpstr>Recent developments/successes: SHiP</vt:lpstr>
      <vt:lpstr>Recent developments/successes: SHiP</vt:lpstr>
      <vt:lpstr>Things going on and plans</vt:lpstr>
      <vt:lpstr>European Strategy for Particle Physics Update 2026</vt:lpstr>
      <vt:lpstr>small selection out of many  PBC ideas/projects/things going on</vt:lpstr>
      <vt:lpstr>FPC/BSM-Pheno/Theory</vt:lpstr>
      <vt:lpstr>Feebly Interacting Particle Physics Center</vt:lpstr>
      <vt:lpstr>Feebly Interacting Particle Physics Center</vt:lpstr>
      <vt:lpstr>Feebly Interacting Particle Physics Center + BSM Working group Convenors: Felix Kahlhoefer + Torben Ferber</vt:lpstr>
      <vt:lpstr>Possible interplay with high energy facility</vt:lpstr>
      <vt:lpstr>the energy frontier</vt:lpstr>
      <vt:lpstr>LHC energies:  dedicated long-lived particle (LLP) detectors</vt:lpstr>
      <vt:lpstr>PowerPoint Presentation</vt:lpstr>
      <vt:lpstr>PowerPoint Presentation</vt:lpstr>
      <vt:lpstr>PowerPoint Presentation</vt:lpstr>
      <vt:lpstr>Proposed LHC far-forward LLP detectors for HL-LHC</vt:lpstr>
      <vt:lpstr>Proposed LHC far-forward LLP detectors for HL-LHC</vt:lpstr>
      <vt:lpstr>one step downward in c.m. energy:  LHC Fixed-Target (LHC-FT)</vt:lpstr>
      <vt:lpstr>LHC Fixed Target (gas)</vt:lpstr>
      <vt:lpstr>LHC Fixed Target (crystals)</vt:lpstr>
      <vt:lpstr>one more step downward in energy:  SPS Fixed-Target (FT@SPS)</vt:lpstr>
      <vt:lpstr>CERN accelerator complex</vt:lpstr>
      <vt:lpstr>PowerPoint Presentation</vt:lpstr>
      <vt:lpstr>PowerPoint Presentation</vt:lpstr>
      <vt:lpstr>The „work horse“ of FT@SPS: the SPS North Area </vt:lpstr>
      <vt:lpstr>MUonE (new idea introduced within PBC)</vt:lpstr>
      <vt:lpstr>PowerPoint Presentation</vt:lpstr>
      <vt:lpstr>PowerPoint Presentation</vt:lpstr>
      <vt:lpstr>BeamDump@SPS: NA64</vt:lpstr>
      <vt:lpstr>BeamDump@SPS: NA64</vt:lpstr>
      <vt:lpstr>BD@SPS: BDF/SHiP@ECN3</vt:lpstr>
      <vt:lpstr>R&amp;D for longer-term future PBC facilities &amp; other (outside) projects</vt:lpstr>
      <vt:lpstr>International Axion Observatory</vt:lpstr>
      <vt:lpstr>FLASH</vt:lpstr>
      <vt:lpstr>AION-100@CERN</vt:lpstr>
      <vt:lpstr>Novel neutrino beams</vt:lpstr>
      <vt:lpstr>Gamma Factory</vt:lpstr>
      <vt:lpstr>    Gamma Factory</vt:lpstr>
      <vt:lpstr>summary</vt:lpstr>
      <vt:lpstr>PBC and what is going 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Pushing the boundaries beyond colliders: progress and future of Physics Beyond Colliders</dc:title>
  <cp:lastModifiedBy>Microsoft Office User</cp:lastModifiedBy>
  <cp:revision>45</cp:revision>
  <cp:lastPrinted>2025-05-15T06:15:59Z</cp:lastPrinted>
  <dcterms:modified xsi:type="dcterms:W3CDTF">2025-05-15T09:31:04Z</dcterms:modified>
</cp:coreProperties>
</file>