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812" r:id="rId2"/>
    <p:sldId id="814" r:id="rId3"/>
    <p:sldId id="811" r:id="rId4"/>
    <p:sldId id="815" r:id="rId5"/>
    <p:sldId id="786" r:id="rId6"/>
    <p:sldId id="785" r:id="rId7"/>
    <p:sldId id="787" r:id="rId8"/>
    <p:sldId id="806" r:id="rId9"/>
    <p:sldId id="772" r:id="rId10"/>
    <p:sldId id="686" r:id="rId11"/>
    <p:sldId id="767" r:id="rId12"/>
    <p:sldId id="771" r:id="rId13"/>
    <p:sldId id="788" r:id="rId14"/>
    <p:sldId id="791" r:id="rId15"/>
    <p:sldId id="789" r:id="rId16"/>
    <p:sldId id="807" r:id="rId17"/>
    <p:sldId id="808" r:id="rId18"/>
    <p:sldId id="792" r:id="rId19"/>
    <p:sldId id="793" r:id="rId20"/>
    <p:sldId id="794" r:id="rId21"/>
    <p:sldId id="383" r:id="rId22"/>
    <p:sldId id="795" r:id="rId23"/>
    <p:sldId id="796" r:id="rId24"/>
    <p:sldId id="797" r:id="rId25"/>
    <p:sldId id="798" r:id="rId26"/>
    <p:sldId id="389" r:id="rId27"/>
    <p:sldId id="440" r:id="rId28"/>
    <p:sldId id="800" r:id="rId29"/>
    <p:sldId id="411" r:id="rId30"/>
    <p:sldId id="801" r:id="rId31"/>
    <p:sldId id="819" r:id="rId32"/>
    <p:sldId id="816" r:id="rId33"/>
    <p:sldId id="818" r:id="rId34"/>
    <p:sldId id="820" r:id="rId35"/>
    <p:sldId id="821" r:id="rId36"/>
    <p:sldId id="822" r:id="rId37"/>
    <p:sldId id="824" r:id="rId38"/>
    <p:sldId id="823" r:id="rId39"/>
    <p:sldId id="825" r:id="rId40"/>
    <p:sldId id="457" r:id="rId41"/>
    <p:sldId id="827" r:id="rId42"/>
    <p:sldId id="826" r:id="rId4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D3D9B"/>
    <a:srgbClr val="0000FF"/>
    <a:srgbClr val="800040"/>
    <a:srgbClr val="941651"/>
    <a:srgbClr val="AB7942"/>
    <a:srgbClr val="008040"/>
    <a:srgbClr val="91F4E4"/>
    <a:srgbClr val="000080"/>
    <a:srgbClr val="CD34E6"/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54" autoAdjust="0"/>
    <p:restoredTop sz="95270" autoAdjust="0"/>
  </p:normalViewPr>
  <p:slideViewPr>
    <p:cSldViewPr snapToGrid="0" snapToObjects="1">
      <p:cViewPr>
        <p:scale>
          <a:sx n="140" d="100"/>
          <a:sy n="140" d="100"/>
        </p:scale>
        <p:origin x="328" y="2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12T16:58:44.021"/>
    </inkml:context>
    <inkml:brush xml:id="br0">
      <inkml:brushProperty name="width" value="0.3" units="cm"/>
      <inkml:brushProperty name="height" value="0.6" units="cm"/>
      <inkml:brushProperty name="color" value="#941100"/>
      <inkml:brushProperty name="tip" value="rectangle"/>
      <inkml:brushProperty name="rasterOp" value="maskPen"/>
    </inkml:brush>
  </inkml:definitions>
  <inkml:trace contextRef="#ctx0" brushRef="#br0">0 0 16383,'0'0'0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8EFF3-B12A-534E-9786-EDC03FA3AAC4}" type="datetimeFigureOut">
              <a:rPr lang="en-US" smtClean="0"/>
              <a:t>8/30/25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29314-762E-604A-BFFA-76080E586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03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E06B6-7126-6E47-9024-AB3CB8DAFB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391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38227-A082-4790-94FB-AF437923433B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005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38227-A082-4790-94FB-AF437923433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342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29314-762E-604A-BFFA-76080E586FF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9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29314-762E-604A-BFFA-76080E586F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0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29314-762E-604A-BFFA-76080E586F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012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29314-762E-604A-BFFA-76080E586F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518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29314-762E-604A-BFFA-76080E586F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84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229314-762E-604A-BFFA-76080E586F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397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sz="1200" b="0" dirty="0"/>
              </a:p>
              <a:p>
                <a:r>
                  <a:rPr lang="en-US" sz="1200" b="0" dirty="0"/>
                  <a:t>Confinement </a:t>
                </a:r>
                <a:r>
                  <a:rPr lang="en-US" sz="1200" b="0" i="0">
                    <a:latin typeface="Cambria Math" panose="02040503050406030204" pitchFamily="18" charset="0"/>
                  </a:rPr>
                  <a:t>→ </a:t>
                </a:r>
                <a:r>
                  <a:rPr lang="en-US" sz="1200" b="0" dirty="0"/>
                  <a:t> Bound system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38227-A082-4790-94FB-AF437923433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699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38227-A082-4790-94FB-AF437923433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51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Goes to smallest possible Q_0</a:t>
            </a:r>
          </a:p>
          <a:p>
            <a:r>
              <a:rPr lang="en-US" dirty="0"/>
              <a:t>Lowest case 1 GeV when partonic model suspicious</a:t>
            </a:r>
          </a:p>
          <a:p>
            <a:r>
              <a:rPr lang="en-US" dirty="0"/>
              <a:t>Whenever partonic </a:t>
            </a:r>
          </a:p>
          <a:p>
            <a:endParaRPr lang="en-US" dirty="0"/>
          </a:p>
          <a:p>
            <a:r>
              <a:rPr lang="en-US" dirty="0"/>
              <a:t>Q_0 once low that partonic model is valid ratio </a:t>
            </a:r>
          </a:p>
          <a:p>
            <a:r>
              <a:rPr lang="en-US" dirty="0"/>
              <a:t>Universal number: ¼</a:t>
            </a:r>
          </a:p>
          <a:p>
            <a:r>
              <a:rPr lang="en-US" dirty="0"/>
              <a:t>System for </a:t>
            </a:r>
          </a:p>
          <a:p>
            <a:r>
              <a:rPr lang="en-US" dirty="0"/>
              <a:t>Check at smallest. Seems universal</a:t>
            </a:r>
          </a:p>
          <a:p>
            <a:endParaRPr lang="en-US" dirty="0"/>
          </a:p>
          <a:p>
            <a:r>
              <a:rPr lang="en-US" dirty="0"/>
              <a:t>IF ask: ¼ from residual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38227-A082-4790-94FB-AF437923433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14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9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83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92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92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4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17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94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9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82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1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9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2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35"/>
            <a:ext cx="5111751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21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59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69"/>
            <a:ext cx="5486400" cy="425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7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52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41913-0D10-F649-BC75-0354B5081E8A}" type="datetimeFigureOut">
              <a:rPr lang="en-US" smtClean="0"/>
              <a:t>8/30/25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6A54E-66CE-9B48-9F8B-FB3DF41E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83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image" Target="../media/image30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emf"/><Relationship Id="rId5" Type="http://schemas.openxmlformats.org/officeDocument/2006/relationships/image" Target="../media/image25.emf"/><Relationship Id="rId4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47.emf"/><Relationship Id="rId7" Type="http://schemas.openxmlformats.org/officeDocument/2006/relationships/image" Target="../media/image51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emf"/><Relationship Id="rId9" Type="http://schemas.openxmlformats.org/officeDocument/2006/relationships/image" Target="../media/image5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png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50.emf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7" Type="http://schemas.openxmlformats.org/officeDocument/2006/relationships/image" Target="../media/image61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emf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7" Type="http://schemas.openxmlformats.org/officeDocument/2006/relationships/image" Target="../media/image84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4" Type="http://schemas.openxmlformats.org/officeDocument/2006/relationships/image" Target="../media/image81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emf"/><Relationship Id="rId5" Type="http://schemas.openxmlformats.org/officeDocument/2006/relationships/image" Target="../media/image92.emf"/><Relationship Id="rId4" Type="http://schemas.openxmlformats.org/officeDocument/2006/relationships/image" Target="../media/image9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3" Type="http://schemas.openxmlformats.org/officeDocument/2006/relationships/image" Target="../media/image96.emf"/><Relationship Id="rId7" Type="http://schemas.openxmlformats.org/officeDocument/2006/relationships/image" Target="../media/image100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emf"/><Relationship Id="rId5" Type="http://schemas.openxmlformats.org/officeDocument/2006/relationships/image" Target="../media/image98.emf"/><Relationship Id="rId4" Type="http://schemas.openxmlformats.org/officeDocument/2006/relationships/image" Target="../media/image9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327BB"/>
            </a:gs>
            <a:gs pos="100000">
              <a:srgbClr val="2327BB">
                <a:gamma/>
                <a:shade val="46275"/>
                <a:invGamma/>
              </a:srgb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201444" y="1534711"/>
            <a:ext cx="4507965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60" dirty="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+mj-lt"/>
              </a:rPr>
              <a:t>                      Misak Sargsian</a:t>
            </a:r>
          </a:p>
          <a:p>
            <a:r>
              <a:rPr lang="en-US" sz="2160" dirty="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+mj-lt"/>
              </a:rPr>
              <a:t>Florida International University, Miami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43057" y="133286"/>
            <a:ext cx="7625481" cy="978729"/>
          </a:xfrm>
          <a:prstGeom prst="rect">
            <a:avLst/>
          </a:prstGeom>
          <a:solidFill>
            <a:srgbClr val="011893"/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288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The Pion Parton Distribution Puzzle in </a:t>
            </a:r>
          </a:p>
          <a:p>
            <a:r>
              <a:rPr lang="en-US" sz="288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         the Valence Region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067" y="2519053"/>
            <a:ext cx="1188720" cy="10314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82035" y="3926745"/>
            <a:ext cx="614752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2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Chalkboard"/>
                <a:cs typeface="Chalkboard"/>
              </a:rPr>
              <a:t>                          </a:t>
            </a:r>
            <a:endParaRPr lang="en-US" sz="1620" dirty="0">
              <a:ln>
                <a:solidFill>
                  <a:srgbClr val="FFFFFF"/>
                </a:solidFill>
              </a:ln>
              <a:solidFill>
                <a:schemeClr val="bg1"/>
              </a:solidFill>
              <a:latin typeface="Chalkboard"/>
              <a:cs typeface="Chalkboar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BE3866-CEFD-AD6F-E973-FFE2234E552A}"/>
              </a:ext>
            </a:extLst>
          </p:cNvPr>
          <p:cNvSpPr txBox="1"/>
          <p:nvPr/>
        </p:nvSpPr>
        <p:spPr>
          <a:xfrm>
            <a:off x="1225391" y="4644610"/>
            <a:ext cx="669321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20" dirty="0">
                <a:solidFill>
                  <a:schemeClr val="bg1"/>
                </a:solidFill>
                <a:latin typeface="Chalkboard" panose="03050602040202020205" pitchFamily="66" charset="77"/>
              </a:rPr>
              <a:t>IWHSS-25 &amp;QCD-N’25, San Sebastian, 01-05 September 2025</a:t>
            </a:r>
            <a:endParaRPr lang="en-US" sz="1620" dirty="0">
              <a:ln>
                <a:solidFill>
                  <a:srgbClr val="FFFFFF"/>
                </a:solidFill>
              </a:ln>
              <a:solidFill>
                <a:schemeClr val="bg1"/>
              </a:solidFill>
              <a:latin typeface="Chalkboard"/>
              <a:cs typeface="Chalkboar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D175F3-FF95-2E6D-8707-1EC59953802E}"/>
              </a:ext>
            </a:extLst>
          </p:cNvPr>
          <p:cNvSpPr txBox="1"/>
          <p:nvPr/>
        </p:nvSpPr>
        <p:spPr>
          <a:xfrm>
            <a:off x="0" y="3987266"/>
            <a:ext cx="3691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FFFF00"/>
                </a:solidFill>
              </a:rPr>
              <a:t>* Chris Leon, Alan Sosa, Joseph </a:t>
            </a:r>
            <a:r>
              <a:rPr lang="en-US" sz="1600" i="1" dirty="0" err="1">
                <a:solidFill>
                  <a:srgbClr val="FFFF00"/>
                </a:solidFill>
              </a:rPr>
              <a:t>Maerovitz</a:t>
            </a:r>
            <a:endParaRPr lang="en-US" sz="16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584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91CEE83-CE96-BB42-B9CC-4E504189A9FD}"/>
              </a:ext>
            </a:extLst>
          </p:cNvPr>
          <p:cNvSpPr/>
          <p:nvPr/>
        </p:nvSpPr>
        <p:spPr>
          <a:xfrm>
            <a:off x="113295" y="140049"/>
            <a:ext cx="8917410" cy="4863402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ty</a:t>
            </a:r>
          </a:p>
        </p:txBody>
      </p:sp>
      <p:pic>
        <p:nvPicPr>
          <p:cNvPr id="27" name="Picture 26" descr="A screenshot of a map&#10;&#10;Description automatically generated">
            <a:extLst>
              <a:ext uri="{FF2B5EF4-FFF2-40B4-BE49-F238E27FC236}">
                <a16:creationId xmlns:a16="http://schemas.microsoft.com/office/drawing/2014/main" id="{17F51AE7-D8F6-294D-8F96-A49A2AD82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79" y="1698170"/>
            <a:ext cx="7831363" cy="29363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53C2F2C-A741-7945-B067-D92829CD32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264" y="323257"/>
            <a:ext cx="5619792" cy="1316333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540A073-E310-9F40-895D-A9C4D2693525}"/>
              </a:ext>
            </a:extLst>
          </p:cNvPr>
          <p:cNvCxnSpPr>
            <a:cxnSpLocks/>
          </p:cNvCxnSpPr>
          <p:nvPr/>
        </p:nvCxnSpPr>
        <p:spPr>
          <a:xfrm>
            <a:off x="5436158" y="2351315"/>
            <a:ext cx="0" cy="19108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1A9CA78-9BFB-5E43-BDBE-0E3AA518B4F7}"/>
              </a:ext>
            </a:extLst>
          </p:cNvPr>
          <p:cNvCxnSpPr>
            <a:cxnSpLocks/>
          </p:cNvCxnSpPr>
          <p:nvPr/>
        </p:nvCxnSpPr>
        <p:spPr>
          <a:xfrm>
            <a:off x="4752870" y="4262174"/>
            <a:ext cx="68328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194C105-3940-6146-B509-737A21BEF15D}"/>
              </a:ext>
            </a:extLst>
          </p:cNvPr>
          <p:cNvSpPr txBox="1"/>
          <p:nvPr/>
        </p:nvSpPr>
        <p:spPr>
          <a:xfrm>
            <a:off x="5158678" y="4369292"/>
            <a:ext cx="5549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</a:rPr>
              <a:t>x</a:t>
            </a:r>
            <a:r>
              <a:rPr lang="en-US" sz="1200" baseline="-25000" dirty="0" err="1">
                <a:solidFill>
                  <a:srgbClr val="0000FF"/>
                </a:solidFill>
              </a:rPr>
              <a:t>p</a:t>
            </a:r>
            <a:r>
              <a:rPr lang="en-US" sz="1200" dirty="0">
                <a:solidFill>
                  <a:srgbClr val="0000FF"/>
                </a:solidFill>
              </a:rPr>
              <a:t>(Q</a:t>
            </a:r>
            <a:r>
              <a:rPr lang="en-US" sz="1200" baseline="30000" dirty="0">
                <a:solidFill>
                  <a:srgbClr val="0000FF"/>
                </a:solidFill>
              </a:rPr>
              <a:t>2</a:t>
            </a:r>
            <a:r>
              <a:rPr lang="en-US" sz="1200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B80ED98-D756-0A47-910B-2DAF7F778302}"/>
              </a:ext>
            </a:extLst>
          </p:cNvPr>
          <p:cNvSpPr txBox="1"/>
          <p:nvPr/>
        </p:nvSpPr>
        <p:spPr>
          <a:xfrm>
            <a:off x="5436158" y="2042498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h(x,Q2) = </a:t>
            </a:r>
            <a:r>
              <a:rPr lang="en-US" sz="1200" dirty="0" err="1">
                <a:solidFill>
                  <a:srgbClr val="FF0000"/>
                </a:solidFill>
              </a:rPr>
              <a:t>x</a:t>
            </a:r>
            <a:r>
              <a:rPr lang="en-US" sz="1200" baseline="-25000" dirty="0" err="1">
                <a:solidFill>
                  <a:srgbClr val="FF0000"/>
                </a:solidFill>
              </a:rPr>
              <a:t>p</a:t>
            </a:r>
            <a:r>
              <a:rPr lang="en-US" sz="1200" dirty="0" err="1">
                <a:solidFill>
                  <a:srgbClr val="FF0000"/>
                </a:solidFill>
              </a:rPr>
              <a:t>q</a:t>
            </a:r>
            <a:r>
              <a:rPr lang="en-US" sz="1200" baseline="-25000" dirty="0" err="1">
                <a:solidFill>
                  <a:srgbClr val="FF0000"/>
                </a:solidFill>
              </a:rPr>
              <a:t>v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BBE92D1-CCB2-C94D-9B31-7B2F6C68C99B}"/>
              </a:ext>
            </a:extLst>
          </p:cNvPr>
          <p:cNvCxnSpPr>
            <a:cxnSpLocks/>
          </p:cNvCxnSpPr>
          <p:nvPr/>
        </p:nvCxnSpPr>
        <p:spPr>
          <a:xfrm>
            <a:off x="3136232" y="1187116"/>
            <a:ext cx="2144685" cy="113238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515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screenshot of a map&#10;&#10;Description automatically generated">
            <a:extLst>
              <a:ext uri="{FF2B5EF4-FFF2-40B4-BE49-F238E27FC236}">
                <a16:creationId xmlns:a16="http://schemas.microsoft.com/office/drawing/2014/main" id="{17F51AE7-D8F6-294D-8F96-A49A2AD82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136" y="0"/>
            <a:ext cx="6842590" cy="1797758"/>
          </a:xfrm>
          <a:prstGeom prst="rect">
            <a:avLst/>
          </a:prstGeom>
        </p:spPr>
      </p:pic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A9624765-B72D-5249-A691-172AEB9D0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610" y="1911960"/>
            <a:ext cx="7925548" cy="340156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F7F18B8-03DD-9E4F-8B54-C609FC5F6B0B}"/>
              </a:ext>
            </a:extLst>
          </p:cNvPr>
          <p:cNvCxnSpPr>
            <a:cxnSpLocks/>
          </p:cNvCxnSpPr>
          <p:nvPr/>
        </p:nvCxnSpPr>
        <p:spPr>
          <a:xfrm flipH="1">
            <a:off x="2794571" y="898879"/>
            <a:ext cx="2270589" cy="224501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42F5995-D441-B0E1-93DE-BA8C252866E6}"/>
              </a:ext>
            </a:extLst>
          </p:cNvPr>
          <p:cNvSpPr txBox="1"/>
          <p:nvPr/>
        </p:nvSpPr>
        <p:spPr>
          <a:xfrm>
            <a:off x="7594919" y="1005840"/>
            <a:ext cx="1560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SU3 Symmetry</a:t>
            </a:r>
          </a:p>
        </p:txBody>
      </p:sp>
    </p:spTree>
    <p:extLst>
      <p:ext uri="{BB962C8B-B14F-4D97-AF65-F5344CB8AC3E}">
        <p14:creationId xmlns:p14="http://schemas.microsoft.com/office/powerpoint/2010/main" val="1263354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550BE34-C2B8-49B8-8519-67A8CAD51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A7457DD9-5A45-400A-AB4B-4B4EDECA2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812" y="273843"/>
            <a:ext cx="8375585" cy="1566988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E60A24-863D-854B-976E-B9C0C3754C8C}"/>
              </a:ext>
            </a:extLst>
          </p:cNvPr>
          <p:cNvSpPr/>
          <p:nvPr/>
        </p:nvSpPr>
        <p:spPr>
          <a:xfrm>
            <a:off x="785059" y="440116"/>
            <a:ext cx="2670189" cy="1234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kern="12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Main assumptions of the model</a:t>
            </a:r>
            <a:endParaRPr lang="en-US" sz="2400" kern="1200" dirty="0">
              <a:solidFill>
                <a:srgbClr val="FF0000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1CF7D6-A660-431A-B0BB-140A0D555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806" y="793304"/>
            <a:ext cx="96012" cy="5280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70A85B-3810-4F95-97B0-CBF4CCDB3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182656" y="1050479"/>
            <a:ext cx="1097280" cy="13716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3F731D-FE18-4F4D-BAC9-EF9F6FAA7EA2}"/>
              </a:ext>
            </a:extLst>
          </p:cNvPr>
          <p:cNvSpPr/>
          <p:nvPr/>
        </p:nvSpPr>
        <p:spPr>
          <a:xfrm>
            <a:off x="3716091" y="465718"/>
            <a:ext cx="5012097" cy="1234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1600" dirty="0"/>
              <a:t>Dynamics: The main assumption is that the mean field, two- and three- quark short-range correlations define the dynamics of the valence quarks   in the range of  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1600" dirty="0"/>
              <a:t>0.1 ≤ x ≤ 1.</a:t>
            </a:r>
            <a:endParaRPr lang="en-US" sz="1600" dirty="0">
              <a:effectLst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DCFDAB-5ED1-E949-B8B5-6836A948A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38" y="2216085"/>
            <a:ext cx="8373618" cy="228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952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5AAB326-49D2-DB43-B54F-2264E494C299}"/>
              </a:ext>
            </a:extLst>
          </p:cNvPr>
          <p:cNvSpPr/>
          <p:nvPr/>
        </p:nvSpPr>
        <p:spPr>
          <a:xfrm>
            <a:off x="0" y="137369"/>
            <a:ext cx="3531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Valence Quarks in the Hadron:</a:t>
            </a:r>
            <a:endParaRPr lang="en-US" b="1" dirty="0">
              <a:solidFill>
                <a:srgbClr val="000000"/>
              </a:solidFill>
              <a:effectLst/>
              <a:highlight>
                <a:srgbClr val="FFFF00"/>
              </a:highlight>
              <a:latin typeface="Helvetica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FCE227-37FF-8A4A-904E-15CA37F4E271}"/>
              </a:ext>
            </a:extLst>
          </p:cNvPr>
          <p:cNvSpPr/>
          <p:nvPr/>
        </p:nvSpPr>
        <p:spPr>
          <a:xfrm>
            <a:off x="0" y="526851"/>
            <a:ext cx="9245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- The model assumes an existence of  almost </a:t>
            </a:r>
            <a:r>
              <a:rPr lang="en-US" i="1" dirty="0">
                <a:solidFill>
                  <a:srgbClr val="0000FF"/>
                </a:solidFill>
                <a:latin typeface="Helvetica" pitchFamily="2" charset="0"/>
              </a:rPr>
              <a:t>massless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 valence quark cluster </a:t>
            </a:r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V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  in the nucleon. </a:t>
            </a:r>
          </a:p>
          <a:p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- The cluster is compact with the transverse separation between any </a:t>
            </a:r>
            <a:r>
              <a:rPr lang="en-US" dirty="0" err="1">
                <a:solidFill>
                  <a:srgbClr val="000000"/>
                </a:solidFill>
                <a:latin typeface="Helvetica" pitchFamily="2" charset="0"/>
              </a:rPr>
              <a:t>qq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, </a:t>
            </a:r>
            <a:endParaRPr lang="en-US" dirty="0">
              <a:solidFill>
                <a:srgbClr val="FF0000"/>
              </a:solidFill>
              <a:latin typeface="Helvetica" pitchFamily="2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- Valence quark system defines the baryonic number but not necessarily  the  </a:t>
            </a:r>
            <a:r>
              <a:rPr lang="en-US" dirty="0">
                <a:solidFill>
                  <a:srgbClr val="0000FF"/>
                </a:solidFill>
                <a:latin typeface="Helvetica" pitchFamily="2" charset="0"/>
              </a:rPr>
              <a:t>total  </a:t>
            </a:r>
          </a:p>
          <a:p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   </a:t>
            </a:r>
            <a:r>
              <a:rPr lang="en-US" dirty="0">
                <a:solidFill>
                  <a:srgbClr val="0000FF"/>
                </a:solidFill>
                <a:latin typeface="Helvetica" pitchFamily="2" charset="0"/>
              </a:rPr>
              <a:t>isospin  of the nucleon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. It can have total total isospin, I</a:t>
            </a:r>
            <a:r>
              <a:rPr lang="en-US" baseline="-25000" dirty="0">
                <a:solidFill>
                  <a:srgbClr val="000000"/>
                </a:solidFill>
                <a:latin typeface="Helvetica" pitchFamily="2" charset="0"/>
              </a:rPr>
              <a:t>V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 = 1/2  or  3/2  each of them</a:t>
            </a:r>
          </a:p>
          <a:p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  corresponding to the different excitations or masses of the residual nucleon system. </a:t>
            </a:r>
          </a:p>
          <a:p>
            <a:r>
              <a:rPr lang="en-US" i="1" dirty="0">
                <a:solidFill>
                  <a:srgbClr val="000000"/>
                </a:solidFill>
                <a:latin typeface="Helvetica" pitchFamily="2" charset="0"/>
              </a:rPr>
              <a:t>  (For the </a:t>
            </a:r>
            <a:r>
              <a:rPr lang="en-US" i="1" dirty="0">
                <a:solidFill>
                  <a:srgbClr val="0000FF"/>
                </a:solidFill>
                <a:latin typeface="Helvetica" pitchFamily="2" charset="0"/>
              </a:rPr>
              <a:t>lowest mass </a:t>
            </a:r>
            <a:r>
              <a:rPr lang="en-US" i="1" dirty="0">
                <a:solidFill>
                  <a:srgbClr val="000000"/>
                </a:solidFill>
                <a:latin typeface="Helvetica" pitchFamily="2" charset="0"/>
              </a:rPr>
              <a:t>of the recoil system one expects  the </a:t>
            </a:r>
            <a:r>
              <a:rPr lang="en-US" i="1" dirty="0">
                <a:solidFill>
                  <a:srgbClr val="0000FF"/>
                </a:solidFill>
                <a:latin typeface="Helvetica" pitchFamily="2" charset="0"/>
              </a:rPr>
              <a:t>3q system </a:t>
            </a:r>
            <a:r>
              <a:rPr lang="en-US" i="1" dirty="0">
                <a:solidFill>
                  <a:srgbClr val="000000"/>
                </a:solidFill>
                <a:latin typeface="Helvetica" pitchFamily="2" charset="0"/>
              </a:rPr>
              <a:t>to have the </a:t>
            </a:r>
            <a:r>
              <a:rPr lang="en-US" i="1" dirty="0">
                <a:solidFill>
                  <a:srgbClr val="0000FF"/>
                </a:solidFill>
                <a:latin typeface="Helvetica" pitchFamily="2" charset="0"/>
              </a:rPr>
              <a:t>same</a:t>
            </a:r>
          </a:p>
          <a:p>
            <a:r>
              <a:rPr lang="en-US" i="1" dirty="0">
                <a:solidFill>
                  <a:srgbClr val="000000"/>
                </a:solidFill>
                <a:latin typeface="Helvetica" pitchFamily="2" charset="0"/>
              </a:rPr>
              <a:t>  </a:t>
            </a:r>
            <a:r>
              <a:rPr lang="en-US" i="1" dirty="0">
                <a:solidFill>
                  <a:srgbClr val="0000FF"/>
                </a:solidFill>
                <a:latin typeface="Helvetica" pitchFamily="2" charset="0"/>
              </a:rPr>
              <a:t>isospin and its projection that </a:t>
            </a:r>
            <a:r>
              <a:rPr lang="en-US" i="1" dirty="0">
                <a:solidFill>
                  <a:srgbClr val="0000FF"/>
                </a:solidFill>
              </a:rPr>
              <a:t>the considered  nucleon has</a:t>
            </a:r>
            <a:r>
              <a:rPr lang="en-US" i="1" dirty="0"/>
              <a:t>.)</a:t>
            </a:r>
          </a:p>
          <a:p>
            <a:endParaRPr lang="en-US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554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617F03B-058D-A14D-AECD-A3D2E7C0CF98}"/>
              </a:ext>
            </a:extLst>
          </p:cNvPr>
          <p:cNvSpPr/>
          <p:nvPr/>
        </p:nvSpPr>
        <p:spPr>
          <a:xfrm>
            <a:off x="0" y="0"/>
            <a:ext cx="91440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  Residual Structure: </a:t>
            </a:r>
          </a:p>
          <a:p>
            <a:endParaRPr lang="en-US" sz="1700" dirty="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en-US" sz="1700" dirty="0">
                <a:solidFill>
                  <a:srgbClr val="000000"/>
                </a:solidFill>
                <a:latin typeface="Helvetica" pitchFamily="2" charset="0"/>
              </a:rPr>
              <a:t>- Introducing residual structure of the hadron with the </a:t>
            </a:r>
            <a:r>
              <a:rPr lang="en-US" sz="1700" i="1" dirty="0">
                <a:solidFill>
                  <a:srgbClr val="0000FF"/>
                </a:solidFill>
                <a:latin typeface="Helvetica" pitchFamily="2" charset="0"/>
              </a:rPr>
              <a:t>spectrum of mass</a:t>
            </a:r>
            <a:r>
              <a:rPr lang="en-US" sz="1700" dirty="0">
                <a:solidFill>
                  <a:srgbClr val="0000FF"/>
                </a:solidFill>
                <a:latin typeface="Helvetica" pitchFamily="2" charset="0"/>
              </a:rPr>
              <a:t>, </a:t>
            </a:r>
            <a:r>
              <a:rPr lang="en-US" sz="1700" dirty="0" err="1">
                <a:solidFill>
                  <a:srgbClr val="FF0000"/>
                </a:solidFill>
                <a:latin typeface="Helvetica" pitchFamily="2" charset="0"/>
              </a:rPr>
              <a:t>m</a:t>
            </a:r>
            <a:r>
              <a:rPr lang="en-US" sz="1700" baseline="-25000" dirty="0" err="1">
                <a:solidFill>
                  <a:srgbClr val="FF0000"/>
                </a:solidFill>
                <a:latin typeface="Helvetica" pitchFamily="2" charset="0"/>
              </a:rPr>
              <a:t>R</a:t>
            </a:r>
            <a:r>
              <a:rPr lang="en-US" sz="1700" dirty="0">
                <a:solidFill>
                  <a:srgbClr val="FF0000"/>
                </a:solidFill>
                <a:latin typeface="Helvetica" pitchFamily="2" charset="0"/>
              </a:rPr>
              <a:t> </a:t>
            </a:r>
            <a:r>
              <a:rPr lang="en-US" sz="1700" dirty="0">
                <a:solidFill>
                  <a:srgbClr val="0000FF"/>
                </a:solidFill>
                <a:latin typeface="Helvetica" pitchFamily="2" charset="0"/>
              </a:rPr>
              <a:t> </a:t>
            </a:r>
            <a:r>
              <a:rPr lang="en-US" sz="1700" dirty="0">
                <a:solidFill>
                  <a:srgbClr val="000000"/>
                </a:solidFill>
                <a:latin typeface="Helvetica" pitchFamily="2" charset="0"/>
              </a:rPr>
              <a:t>- </a:t>
            </a:r>
          </a:p>
          <a:p>
            <a:r>
              <a:rPr lang="en-US" sz="1700" dirty="0">
                <a:solidFill>
                  <a:srgbClr val="000000"/>
                </a:solidFill>
                <a:latin typeface="Helvetica" pitchFamily="2" charset="0"/>
              </a:rPr>
              <a:t>    spectral function formalism in the description of the hadron structure. </a:t>
            </a:r>
          </a:p>
          <a:p>
            <a:endParaRPr lang="en-US" sz="1700" dirty="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en-US" sz="1700" dirty="0">
                <a:solidFill>
                  <a:srgbClr val="000000"/>
                </a:solidFill>
                <a:latin typeface="Helvetica" pitchFamily="2" charset="0"/>
              </a:rPr>
              <a:t>- The model assumes a certain </a:t>
            </a:r>
            <a:r>
              <a:rPr lang="en-US" sz="1700" dirty="0">
                <a:solidFill>
                  <a:srgbClr val="FF0000"/>
                </a:solidFill>
                <a:latin typeface="Helvetica" pitchFamily="2" charset="0"/>
              </a:rPr>
              <a:t>universality</a:t>
            </a:r>
            <a:r>
              <a:rPr lang="en-US" sz="1700" dirty="0">
                <a:solidFill>
                  <a:srgbClr val="0000FF"/>
                </a:solidFill>
                <a:latin typeface="Helvetica" pitchFamily="2" charset="0"/>
              </a:rPr>
              <a:t> </a:t>
            </a:r>
            <a:r>
              <a:rPr lang="en-US" sz="1700" dirty="0">
                <a:solidFill>
                  <a:srgbClr val="000000"/>
                </a:solidFill>
                <a:latin typeface="Helvetica" pitchFamily="2" charset="0"/>
              </a:rPr>
              <a:t>of the  </a:t>
            </a:r>
            <a:r>
              <a:rPr lang="en-US" sz="1700" i="1" dirty="0">
                <a:solidFill>
                  <a:srgbClr val="0000FF"/>
                </a:solidFill>
                <a:latin typeface="Helvetica" pitchFamily="2" charset="0"/>
              </a:rPr>
              <a:t>residual structure</a:t>
            </a:r>
            <a:r>
              <a:rPr lang="en-US" sz="1700" dirty="0">
                <a:solidFill>
                  <a:srgbClr val="0000FF"/>
                </a:solidFill>
                <a:latin typeface="Helvetica" pitchFamily="2" charset="0"/>
              </a:rPr>
              <a:t>, R</a:t>
            </a:r>
            <a:r>
              <a:rPr lang="en-US" sz="1700" dirty="0">
                <a:solidFill>
                  <a:srgbClr val="000000"/>
                </a:solidFill>
                <a:latin typeface="Helvetica" pitchFamily="2" charset="0"/>
              </a:rPr>
              <a:t>,  entering in </a:t>
            </a:r>
          </a:p>
          <a:p>
            <a:r>
              <a:rPr lang="en-US" sz="1700" dirty="0">
                <a:solidFill>
                  <a:srgbClr val="000000"/>
                </a:solidFill>
                <a:latin typeface="Helvetica" pitchFamily="2" charset="0"/>
              </a:rPr>
              <a:t>   all  other mechanisms of generation of  valence quark distribution.</a:t>
            </a:r>
          </a:p>
          <a:p>
            <a:endParaRPr lang="en-US" sz="1700" dirty="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en-US" sz="1700" dirty="0">
                <a:solidFill>
                  <a:srgbClr val="000000"/>
                </a:solidFill>
                <a:latin typeface="Helvetica" pitchFamily="2" charset="0"/>
              </a:rPr>
              <a:t>- This universality is reflected in the fact that one can fix its main properties within </a:t>
            </a:r>
          </a:p>
          <a:p>
            <a:r>
              <a:rPr lang="en-US" sz="1700" dirty="0">
                <a:solidFill>
                  <a:srgbClr val="000000"/>
                </a:solidFill>
                <a:latin typeface="Helvetica" pitchFamily="2" charset="0"/>
              </a:rPr>
              <a:t>  mean field  and apply  it in the calculation of 2q- and 3q- correlation contributions.  </a:t>
            </a:r>
          </a:p>
          <a:p>
            <a:endParaRPr lang="en-US" sz="1700" dirty="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en-US" sz="1700" dirty="0">
                <a:solidFill>
                  <a:srgbClr val="000000"/>
                </a:solidFill>
                <a:latin typeface="Helvetica" pitchFamily="2" charset="0"/>
              </a:rPr>
              <a:t>-The mass spectrum of the residual system is continuous  and effectively </a:t>
            </a:r>
            <a:r>
              <a:rPr lang="en-US" sz="1700" i="1" dirty="0">
                <a:solidFill>
                  <a:srgbClr val="0000FF"/>
                </a:solidFill>
                <a:latin typeface="Helvetica" pitchFamily="2" charset="0"/>
              </a:rPr>
              <a:t>depends</a:t>
            </a:r>
          </a:p>
          <a:p>
            <a:r>
              <a:rPr lang="en-US" sz="1700" dirty="0">
                <a:solidFill>
                  <a:srgbClr val="000000"/>
                </a:solidFill>
                <a:latin typeface="Helvetica" pitchFamily="2" charset="0"/>
              </a:rPr>
              <a:t>  on whether u- or d- valence quarks are probed in the nucleon.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D01BF2-AB33-E74C-85FF-803F4CB02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3461651"/>
            <a:ext cx="8940800" cy="7260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4EDEBF-5F64-5E4D-8B7B-905F895B63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522" y="4450649"/>
            <a:ext cx="1943100" cy="2921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386064-590D-5D45-A9B3-F248842F07CD}"/>
              </a:ext>
            </a:extLst>
          </p:cNvPr>
          <p:cNvSpPr txBox="1"/>
          <p:nvPr/>
        </p:nvSpPr>
        <p:spPr>
          <a:xfrm>
            <a:off x="203200" y="4412033"/>
            <a:ext cx="12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proton:</a:t>
            </a:r>
          </a:p>
        </p:txBody>
      </p:sp>
    </p:spTree>
    <p:extLst>
      <p:ext uri="{BB962C8B-B14F-4D97-AF65-F5344CB8AC3E}">
        <p14:creationId xmlns:p14="http://schemas.microsoft.com/office/powerpoint/2010/main" val="2216920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DDAFFC3-B80E-144F-AD1E-D440F86B8E17}"/>
              </a:ext>
            </a:extLst>
          </p:cNvPr>
          <p:cNvSpPr txBox="1"/>
          <p:nvPr/>
        </p:nvSpPr>
        <p:spPr>
          <a:xfrm>
            <a:off x="174171" y="116114"/>
            <a:ext cx="5451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highlight>
                  <a:srgbClr val="FFFF00"/>
                </a:highlight>
              </a:rPr>
              <a:t>Mean-Field Model of Valence Quark Distributions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34A0F-5319-E145-A94A-D3D444F2D566}"/>
              </a:ext>
            </a:extLst>
          </p:cNvPr>
          <p:cNvSpPr txBox="1"/>
          <p:nvPr/>
        </p:nvSpPr>
        <p:spPr>
          <a:xfrm>
            <a:off x="57128" y="540425"/>
            <a:ext cx="873989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The valence 3q system occupies a region of  ~0.6Fm and is described by mutually coupled </a:t>
            </a:r>
          </a:p>
          <a:p>
            <a:r>
              <a:rPr lang="en-US" dirty="0"/>
              <a:t>three-dimensional harmonic oscillators, thus satisfying confinement condition. </a:t>
            </a:r>
          </a:p>
          <a:p>
            <a:r>
              <a:rPr lang="en-US" dirty="0"/>
              <a:t>- The valence system does not define the  total radius of the nucleon.</a:t>
            </a:r>
          </a:p>
          <a:p>
            <a:r>
              <a:rPr lang="en-US" dirty="0"/>
              <a:t>- Valence quarks are almost massless  with the invariant energy characterizing its</a:t>
            </a:r>
          </a:p>
          <a:p>
            <a:r>
              <a:rPr lang="en-US" dirty="0"/>
              <a:t>   virtuality</a:t>
            </a:r>
          </a:p>
          <a:p>
            <a:r>
              <a:rPr lang="en-US" dirty="0"/>
              <a:t>- The residual  system generates the mean field and occupies  a volume  less or equal to  </a:t>
            </a:r>
          </a:p>
          <a:p>
            <a:r>
              <a:rPr lang="en-US" dirty="0"/>
              <a:t>  the hadronic volume.</a:t>
            </a:r>
          </a:p>
        </p:txBody>
      </p:sp>
      <p:pic>
        <p:nvPicPr>
          <p:cNvPr id="14" name="Picture 13" descr="Diagram, schematic&#10;&#10;Description automatically generated">
            <a:extLst>
              <a:ext uri="{FF2B5EF4-FFF2-40B4-BE49-F238E27FC236}">
                <a16:creationId xmlns:a16="http://schemas.microsoft.com/office/drawing/2014/main" id="{492F407E-20DA-0E47-AFFD-05DD3258C7D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63" y="2720865"/>
            <a:ext cx="640080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376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DDAFFC3-B80E-144F-AD1E-D440F86B8E17}"/>
              </a:ext>
            </a:extLst>
          </p:cNvPr>
          <p:cNvSpPr txBox="1"/>
          <p:nvPr/>
        </p:nvSpPr>
        <p:spPr>
          <a:xfrm>
            <a:off x="287111" y="56222"/>
            <a:ext cx="3080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Light-Front Wave Functions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34A0F-5319-E145-A94A-D3D444F2D566}"/>
              </a:ext>
            </a:extLst>
          </p:cNvPr>
          <p:cNvSpPr txBox="1"/>
          <p:nvPr/>
        </p:nvSpPr>
        <p:spPr>
          <a:xfrm>
            <a:off x="174171" y="474775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14" name="Picture 13" descr="Diagram, schematic&#10;&#10;Description automatically generated">
            <a:extLst>
              <a:ext uri="{FF2B5EF4-FFF2-40B4-BE49-F238E27FC236}">
                <a16:creationId xmlns:a16="http://schemas.microsoft.com/office/drawing/2014/main" id="{492F407E-20DA-0E47-AFFD-05DD3258C7D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776235" y="116114"/>
            <a:ext cx="3080653" cy="10228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DE20C9-91A2-2F49-9E0E-06D57AB435DD}"/>
                  </a:ext>
                </a:extLst>
              </p:cNvPr>
              <p:cNvSpPr txBox="1"/>
              <p:nvPr/>
            </p:nvSpPr>
            <p:spPr>
              <a:xfrm>
                <a:off x="500743" y="1201665"/>
                <a:ext cx="8298997" cy="22563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𝐻𝑎𝑑𝑟𝑜𝑛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 described as </a:t>
                </a:r>
                <a:r>
                  <a:rPr lang="en-US" dirty="0" err="1"/>
                  <a:t>Fock</a:t>
                </a:r>
                <a:r>
                  <a:rPr lang="en-US" dirty="0"/>
                  <a:t> expansion in Light Front Wave Functions: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𝐻𝑎𝑑𝑟𝑜𝑛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 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nary>
                            <m:naryPr>
                              <m:subHide m:val="on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 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⟩</m:t>
                          </m:r>
                        </m:e>
                      </m:nary>
                      <m:r>
                        <a:rPr lang="en-US" i="1" smtClean="0">
                          <a:latin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sz="2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subHide m:val="on"/>
                        <m:sup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</m:sSub>
                          </m:e>
                        </m:d>
                      </m:e>
                    </m:nary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d>
                      <m:dPr>
                        <m:begChr m:val="|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subHide m:val="on"/>
                        <m:sup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</m:acc>
                              </m:sub>
                            </m:sSub>
                          </m:e>
                        </m:d>
                      </m:e>
                    </m:nary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acc>
                          <m:accPr>
                            <m:chr m:val="̅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d>
                      <m:dPr>
                        <m:begChr m:val="|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  <m:r>
                          <a:rPr lang="en-US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en-US" sz="2000" i="1" dirty="0">
                  <a:solidFill>
                    <a:schemeClr val="accent6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subHide m:val="on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,1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  <m:r>
                        <a:rPr lang="en-US" i="1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DE20C9-91A2-2F49-9E0E-06D57AB435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43" y="1201665"/>
                <a:ext cx="8298997" cy="2256323"/>
              </a:xfrm>
              <a:prstGeom prst="rect">
                <a:avLst/>
              </a:prstGeom>
              <a:blipFill>
                <a:blip r:embed="rId3"/>
                <a:stretch>
                  <a:fillRect t="-25140" b="-72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2A8A7713-F28D-6549-8F73-D3D371A95380}"/>
              </a:ext>
            </a:extLst>
          </p:cNvPr>
          <p:cNvSpPr txBox="1"/>
          <p:nvPr/>
        </p:nvSpPr>
        <p:spPr>
          <a:xfrm>
            <a:off x="292954" y="360649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Infinite set of coupled integral equations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A8C21E-BD88-EA48-B769-2BC101DA18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737" y="4166250"/>
            <a:ext cx="7180051" cy="75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90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DDAFFC3-B80E-144F-AD1E-D440F86B8E17}"/>
              </a:ext>
            </a:extLst>
          </p:cNvPr>
          <p:cNvSpPr txBox="1"/>
          <p:nvPr/>
        </p:nvSpPr>
        <p:spPr>
          <a:xfrm>
            <a:off x="287111" y="56222"/>
            <a:ext cx="5111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Phenomenological Light-Front Wave Functions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34A0F-5319-E145-A94A-D3D444F2D566}"/>
              </a:ext>
            </a:extLst>
          </p:cNvPr>
          <p:cNvSpPr txBox="1"/>
          <p:nvPr/>
        </p:nvSpPr>
        <p:spPr>
          <a:xfrm>
            <a:off x="174171" y="474775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14" name="Picture 13" descr="Diagram, schematic&#10;&#10;Description automatically generated">
            <a:extLst>
              <a:ext uri="{FF2B5EF4-FFF2-40B4-BE49-F238E27FC236}">
                <a16:creationId xmlns:a16="http://schemas.microsoft.com/office/drawing/2014/main" id="{492F407E-20DA-0E47-AFFD-05DD3258C7D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638799" y="116114"/>
            <a:ext cx="3218089" cy="13861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FDF914-F0FE-CF4A-B81F-2B17C6FAA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71" y="2176059"/>
            <a:ext cx="7917680" cy="249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007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DDAFFC3-B80E-144F-AD1E-D440F86B8E17}"/>
              </a:ext>
            </a:extLst>
          </p:cNvPr>
          <p:cNvSpPr txBox="1"/>
          <p:nvPr/>
        </p:nvSpPr>
        <p:spPr>
          <a:xfrm>
            <a:off x="174171" y="116114"/>
            <a:ext cx="5241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Reference Frame, Kinematics and Structure Function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8EA01B-0AA1-814F-8F1D-139A32340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78" y="722148"/>
            <a:ext cx="4574722" cy="3693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1FB0D5-B4C2-E447-A6F7-575C712B5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729" y="652094"/>
            <a:ext cx="2387600" cy="330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6995F3-77A0-3F4B-95FB-C602622DD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471" y="1354585"/>
            <a:ext cx="5459186" cy="6105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7AC3D9-8D47-8B49-93C1-B372DC384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171" y="2101911"/>
            <a:ext cx="8367486" cy="530213"/>
          </a:xfrm>
          <a:prstGeom prst="rect">
            <a:avLst/>
          </a:prstGeom>
        </p:spPr>
      </p:pic>
      <p:pic>
        <p:nvPicPr>
          <p:cNvPr id="9" name="Picture 8" descr="Diagram, schematic&#10;&#10;Description automatically generated">
            <a:extLst>
              <a:ext uri="{FF2B5EF4-FFF2-40B4-BE49-F238E27FC236}">
                <a16:creationId xmlns:a16="http://schemas.microsoft.com/office/drawing/2014/main" id="{BD1DED35-419D-B14C-8623-E19F19BDA012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74171" y="2914527"/>
            <a:ext cx="3091543" cy="12578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FF03FB-3CD5-7A49-9D4F-698BB224DC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64" y="4309234"/>
            <a:ext cx="8367486" cy="530213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658C153-99FF-81FA-AAA5-3A7D5A7FD4D2}"/>
              </a:ext>
            </a:extLst>
          </p:cNvPr>
          <p:cNvSpPr/>
          <p:nvPr/>
        </p:nvSpPr>
        <p:spPr>
          <a:xfrm>
            <a:off x="5669280" y="485446"/>
            <a:ext cx="2612571" cy="6060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678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DDAFFC3-B80E-144F-AD1E-D440F86B8E17}"/>
              </a:ext>
            </a:extLst>
          </p:cNvPr>
          <p:cNvSpPr txBox="1"/>
          <p:nvPr/>
        </p:nvSpPr>
        <p:spPr>
          <a:xfrm>
            <a:off x="174171" y="116114"/>
            <a:ext cx="3824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Calculation of the scattering amplitude</a:t>
            </a:r>
          </a:p>
        </p:txBody>
      </p:sp>
      <p:pic>
        <p:nvPicPr>
          <p:cNvPr id="9" name="Picture 8" descr="Diagram, schematic&#10;&#10;Description automatically generated">
            <a:extLst>
              <a:ext uri="{FF2B5EF4-FFF2-40B4-BE49-F238E27FC236}">
                <a16:creationId xmlns:a16="http://schemas.microsoft.com/office/drawing/2014/main" id="{BD1DED35-419D-B14C-8623-E19F19BDA012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145451" y="116114"/>
            <a:ext cx="3091543" cy="9289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F7678A-2222-684C-880E-E25352068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314" y="1261394"/>
            <a:ext cx="8505371" cy="7628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69F057-D1F3-D240-987F-262896AEE9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998" y="2240643"/>
            <a:ext cx="7009773" cy="15419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BB34F43-5091-D646-8B94-40E17A67CC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742" y="4069040"/>
            <a:ext cx="8302171" cy="732916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495D42-27D8-3E42-23B0-0127C876548B}"/>
              </a:ext>
            </a:extLst>
          </p:cNvPr>
          <p:cNvSpPr/>
          <p:nvPr/>
        </p:nvSpPr>
        <p:spPr>
          <a:xfrm>
            <a:off x="174171" y="3998962"/>
            <a:ext cx="8447314" cy="873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03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7CECB57-0C15-134D-D5D9-CFD95BAF76D6}"/>
              </a:ext>
            </a:extLst>
          </p:cNvPr>
          <p:cNvSpPr txBox="1"/>
          <p:nvPr/>
        </p:nvSpPr>
        <p:spPr>
          <a:xfrm>
            <a:off x="1874520" y="100584"/>
            <a:ext cx="3458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Dual Nature of Pion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A82131-F119-AC42-6660-38D1042A4558}"/>
              </a:ext>
            </a:extLst>
          </p:cNvPr>
          <p:cNvSpPr txBox="1"/>
          <p:nvPr/>
        </p:nvSpPr>
        <p:spPr>
          <a:xfrm>
            <a:off x="292608" y="1033272"/>
            <a:ext cx="7502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- Pion is a Goldstone particle of spontaneously broken chiral symmetry of QCD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E0CD2B-81C6-1CF4-068A-4743774F9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080" y="1673606"/>
            <a:ext cx="2440432" cy="466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FA150D-C093-4043-5886-BAD585B3CCA6}"/>
              </a:ext>
            </a:extLst>
          </p:cNvPr>
          <p:cNvSpPr txBox="1"/>
          <p:nvPr/>
        </p:nvSpPr>
        <p:spPr>
          <a:xfrm>
            <a:off x="214797" y="2828283"/>
            <a:ext cx="7658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- Pion contains valence quarks, see quarks and gluons which can be probed in </a:t>
            </a:r>
          </a:p>
          <a:p>
            <a:r>
              <a:rPr lang="en-US" dirty="0">
                <a:solidFill>
                  <a:srgbClr val="0000FF"/>
                </a:solidFill>
              </a:rPr>
              <a:t>   Deep Inelastic Processes by extracting their distribution functions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0FF9E7-9FC0-C796-CCE8-0F7B5E218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4520" y="4029851"/>
            <a:ext cx="25527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6326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DDAFFC3-B80E-144F-AD1E-D440F86B8E17}"/>
              </a:ext>
            </a:extLst>
          </p:cNvPr>
          <p:cNvSpPr txBox="1"/>
          <p:nvPr/>
        </p:nvSpPr>
        <p:spPr>
          <a:xfrm>
            <a:off x="174171" y="116114"/>
            <a:ext cx="4022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highlight>
                  <a:srgbClr val="FFFF00"/>
                </a:highlight>
              </a:rPr>
              <a:t>Calculation of the Structure Function</a:t>
            </a:r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D87263A4-1E25-4F48-A628-E657A0F6E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116" y="223263"/>
            <a:ext cx="3860800" cy="9959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BD9027-AC83-9748-A3C7-E6849A1171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859" y="1349026"/>
            <a:ext cx="8418284" cy="6166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F0EF48-2483-DE44-9BD4-425279245E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859" y="3609731"/>
            <a:ext cx="8244114" cy="13105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2A6A1F-7F09-AD45-A2F5-2BB3A48105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9330" y="2571749"/>
            <a:ext cx="5459186" cy="56275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4D7BA67B-A7A0-8AC2-CA17-D592CD30554F}"/>
              </a:ext>
            </a:extLst>
          </p:cNvPr>
          <p:cNvSpPr/>
          <p:nvPr/>
        </p:nvSpPr>
        <p:spPr>
          <a:xfrm>
            <a:off x="1159330" y="2553714"/>
            <a:ext cx="5621860" cy="58079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3134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A0AE1-8555-412C-8C1A-0998BF69F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89" y="147590"/>
            <a:ext cx="4678400" cy="65705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highlight>
                  <a:srgbClr val="FFFF00"/>
                </a:highlight>
              </a:rPr>
              <a:t>Model – Light Front Wave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8EAE47-4261-48F4-A208-900F4F598A9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99471" y="1061347"/>
                <a:ext cx="3788236" cy="3181360"/>
              </a:xfrm>
            </p:spPr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b>
                        <m:r>
                          <a:rPr lang="en-US" b="1" i="1">
                            <a:solidFill>
                              <a:srgbClr val="21B14B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b="1" i="1">
                            <a:solidFill>
                              <a:srgbClr val="21B14B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sub>
                    </m:sSub>
                    <m:r>
                      <a:rPr lang="en-US" b="1" i="1">
                        <a:solidFill>
                          <a:srgbClr val="21B14B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dirty="0"/>
                  <a:t>relativistic mutually-coupled  LF Harmonic </a:t>
                </a:r>
                <a:r>
                  <a:rPr lang="en-US" dirty="0" err="1"/>
                  <a:t>Oscilator</a:t>
                </a:r>
                <a:r>
                  <a:rPr lang="en-US" dirty="0"/>
                  <a:t> model</a:t>
                </a:r>
              </a:p>
              <a:p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b>
                        <m:r>
                          <a:rPr lang="en-US" b="1" i="1">
                            <a:solidFill>
                              <a:srgbClr val="3F48CC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en-US" b="1" i="1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0" dirty="0"/>
                  <a:t> use </a:t>
                </a:r>
                <a:r>
                  <a:rPr lang="en-US" dirty="0"/>
                  <a:t>Gaussian with non-relativistic kinematics </a:t>
                </a:r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8EAE47-4261-48F4-A208-900F4F598A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99471" y="1061347"/>
                <a:ext cx="3788236" cy="3181360"/>
              </a:xfrm>
              <a:blipFill>
                <a:blip r:embed="rId3"/>
                <a:stretch>
                  <a:fillRect l="-2341" t="-2381" b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3EB652-B802-469D-8BF4-DEDAA38C8DF0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014959" y="2870126"/>
                <a:ext cx="3907738" cy="198765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  <m:sub>
                          <m:r>
                            <a:rPr lang="en-US" sz="1800" b="1" i="1">
                              <a:solidFill>
                                <a:srgbClr val="21B14B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800" b="1" i="1">
                              <a:solidFill>
                                <a:srgbClr val="21B14B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</a:rPr>
                        <m:t>~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nary>
                                <m:naryPr>
                                  <m:chr m:val="∑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, ⊥</m:t>
                                          </m:r>
                                        </m:sub>
                                        <m:sup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p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/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nary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rad>
                        </m:e>
                      </m:func>
                    </m:oMath>
                  </m:oMathPara>
                </a14:m>
                <a:endParaRPr lang="en-US" sz="1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1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  <m:sub>
                          <m:r>
                            <a:rPr lang="en-US" sz="1800" b="1" i="1">
                              <a:solidFill>
                                <a:srgbClr val="3F48CC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  <m:r>
                            <a:rPr lang="en-US" sz="1800" b="1" i="1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n-US" sz="1800" i="1">
                          <a:solidFill>
                            <a:srgbClr val="CC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~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func>
                      <m:rad>
                        <m:radPr>
                          <m:degHide m:val="on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3EB652-B802-469D-8BF4-DEDAA38C8D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014959" y="2870126"/>
                <a:ext cx="3907738" cy="1987658"/>
              </a:xfrm>
              <a:blipFill>
                <a:blip r:embed="rId4"/>
                <a:stretch>
                  <a:fillRect t="-42038" b="-101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40FC63-5F03-4FA2-9A4E-008D46504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4C3E883-2588-4CD6-9D82-3C6CA22050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0981" y="910480"/>
            <a:ext cx="2035439" cy="122084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51361FA-6539-4882-8602-082652568D70}"/>
              </a:ext>
            </a:extLst>
          </p:cNvPr>
          <p:cNvSpPr txBox="1"/>
          <p:nvPr/>
        </p:nvSpPr>
        <p:spPr>
          <a:xfrm>
            <a:off x="6273006" y="863311"/>
            <a:ext cx="1810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q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33769F-830B-4AE5-B3DA-0770408893D9}"/>
              </a:ext>
            </a:extLst>
          </p:cNvPr>
          <p:cNvSpPr txBox="1"/>
          <p:nvPr/>
        </p:nvSpPr>
        <p:spPr>
          <a:xfrm>
            <a:off x="6977909" y="1854323"/>
            <a:ext cx="1810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q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57037-84CF-479F-BC1B-33CC313C847A}"/>
              </a:ext>
            </a:extLst>
          </p:cNvPr>
          <p:cNvSpPr txBox="1"/>
          <p:nvPr/>
        </p:nvSpPr>
        <p:spPr>
          <a:xfrm>
            <a:off x="7691125" y="867947"/>
            <a:ext cx="1810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q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E6000B4-4B1B-45CC-B8DF-2B6277DE4075}"/>
              </a:ext>
            </a:extLst>
          </p:cNvPr>
          <p:cNvSpPr/>
          <p:nvPr/>
        </p:nvSpPr>
        <p:spPr>
          <a:xfrm>
            <a:off x="7877293" y="1529914"/>
            <a:ext cx="638057" cy="72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solidFill>
                  <a:schemeClr val="bg1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16621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CB75B6-D4FA-2740-9AD6-436A44237569}"/>
              </a:ext>
            </a:extLst>
          </p:cNvPr>
          <p:cNvSpPr txBox="1"/>
          <p:nvPr/>
        </p:nvSpPr>
        <p:spPr>
          <a:xfrm>
            <a:off x="0" y="136834"/>
            <a:ext cx="2657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highlight>
                  <a:srgbClr val="FFFF00"/>
                </a:highlight>
              </a:rPr>
              <a:t>Modeling Wave Functions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9F83F4-1642-CC4C-B0FB-AB2C077B072B}"/>
              </a:ext>
            </a:extLst>
          </p:cNvPr>
          <p:cNvSpPr txBox="1"/>
          <p:nvPr/>
        </p:nvSpPr>
        <p:spPr>
          <a:xfrm>
            <a:off x="0" y="569046"/>
            <a:ext cx="3666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Wave function of 3q valence system: </a:t>
            </a:r>
          </a:p>
        </p:txBody>
      </p:sp>
      <p:pic>
        <p:nvPicPr>
          <p:cNvPr id="7" name="Picture 6" descr="A picture containing text, traffic light, silhouette, vector graphics&#10;&#10;Description automatically generated">
            <a:extLst>
              <a:ext uri="{FF2B5EF4-FFF2-40B4-BE49-F238E27FC236}">
                <a16:creationId xmlns:a16="http://schemas.microsoft.com/office/drawing/2014/main" id="{B39E26A4-1616-6244-9D68-0338A5A98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543" y="321500"/>
            <a:ext cx="1190171" cy="9369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DD43A0-D26F-D242-97DA-57E3425819A9}"/>
              </a:ext>
            </a:extLst>
          </p:cNvPr>
          <p:cNvSpPr txBox="1"/>
          <p:nvPr/>
        </p:nvSpPr>
        <p:spPr>
          <a:xfrm>
            <a:off x="3505247" y="580573"/>
            <a:ext cx="394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Relativistic coupled Harmonic Oscillator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7115A3-AEFA-8E46-859F-A3E85E828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286" y="1152070"/>
            <a:ext cx="7010400" cy="25418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B6CAE8-873E-1440-9AF2-170A44C115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1371" y="1690007"/>
            <a:ext cx="2004928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78101D-BA06-1344-89F1-E449D7F5AD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6643" y="2305050"/>
            <a:ext cx="1193800" cy="533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D80FF76-C158-3B44-ABF3-194B6E4E95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243" y="3875209"/>
            <a:ext cx="7099300" cy="55880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7B00B55-400D-8AC1-2EBF-91F7A645F4FB}"/>
              </a:ext>
            </a:extLst>
          </p:cNvPr>
          <p:cNvSpPr/>
          <p:nvPr/>
        </p:nvSpPr>
        <p:spPr>
          <a:xfrm>
            <a:off x="405566" y="3693907"/>
            <a:ext cx="7564541" cy="8690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1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CB75B6-D4FA-2740-9AD6-436A44237569}"/>
              </a:ext>
            </a:extLst>
          </p:cNvPr>
          <p:cNvSpPr txBox="1"/>
          <p:nvPr/>
        </p:nvSpPr>
        <p:spPr>
          <a:xfrm>
            <a:off x="0" y="60356"/>
            <a:ext cx="4981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highlight>
                  <a:srgbClr val="FFFF00"/>
                </a:highlight>
              </a:rPr>
              <a:t>Modeling Cluster-Residual Nucleon Wave Functions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9F83F4-1642-CC4C-B0FB-AB2C077B072B}"/>
              </a:ext>
            </a:extLst>
          </p:cNvPr>
          <p:cNvSpPr txBox="1"/>
          <p:nvPr/>
        </p:nvSpPr>
        <p:spPr>
          <a:xfrm>
            <a:off x="0" y="569046"/>
            <a:ext cx="308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Wave function of V-R   system: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DD43A0-D26F-D242-97DA-57E3425819A9}"/>
              </a:ext>
            </a:extLst>
          </p:cNvPr>
          <p:cNvSpPr txBox="1"/>
          <p:nvPr/>
        </p:nvSpPr>
        <p:spPr>
          <a:xfrm>
            <a:off x="3078838" y="569046"/>
            <a:ext cx="2585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 in a Gaussian form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FBA84E-6514-8543-9C91-E1F9B3E2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43" y="1147555"/>
            <a:ext cx="5124468" cy="3693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D41E30-9FB7-0844-B559-64E375B55C67}"/>
              </a:ext>
            </a:extLst>
          </p:cNvPr>
          <p:cNvSpPr txBox="1"/>
          <p:nvPr/>
        </p:nvSpPr>
        <p:spPr>
          <a:xfrm>
            <a:off x="290286" y="1886857"/>
            <a:ext cx="5385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x</a:t>
            </a:r>
            <a:r>
              <a:rPr lang="en-US" baseline="-25000" dirty="0" err="1"/>
              <a:t>R</a:t>
            </a:r>
            <a:r>
              <a:rPr lang="en-US" dirty="0"/>
              <a:t> – light-cone momentum fraction of the recoil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0E9F8F-3DE3-3C4A-B6DC-16E79675B2DD}"/>
              </a:ext>
            </a:extLst>
          </p:cNvPr>
          <p:cNvSpPr txBox="1"/>
          <p:nvPr/>
        </p:nvSpPr>
        <p:spPr>
          <a:xfrm>
            <a:off x="290286" y="2387084"/>
            <a:ext cx="5577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R</a:t>
            </a:r>
            <a:r>
              <a:rPr lang="en-US" dirty="0"/>
              <a:t> – relative momentum between CMs of V and R system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A9786E-03A7-954C-AB64-7F379846C437}"/>
              </a:ext>
            </a:extLst>
          </p:cNvPr>
          <p:cNvSpPr txBox="1"/>
          <p:nvPr/>
        </p:nvSpPr>
        <p:spPr>
          <a:xfrm>
            <a:off x="145143" y="3100079"/>
            <a:ext cx="680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Considering a non-relativistic approximation for  recoil system </a:t>
            </a:r>
            <a:r>
              <a:rPr lang="en-US" dirty="0" err="1"/>
              <a:t>p</a:t>
            </a:r>
            <a:r>
              <a:rPr lang="en-US" baseline="-25000" dirty="0" err="1"/>
              <a:t>R</a:t>
            </a:r>
            <a:r>
              <a:rPr lang="en-US" dirty="0"/>
              <a:t> &lt;</a:t>
            </a:r>
            <a:r>
              <a:rPr lang="en-US" dirty="0" err="1"/>
              <a:t>m</a:t>
            </a:r>
            <a:r>
              <a:rPr lang="en-US" baseline="-25000" dirty="0" err="1"/>
              <a:t>R</a:t>
            </a:r>
            <a:r>
              <a:rPr lang="en-US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FB4D25F-41A1-CF42-9984-602E2BB36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571" y="3600306"/>
            <a:ext cx="2235200" cy="24130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1B26D02-A6D3-EF25-459B-448C5B67828F}"/>
              </a:ext>
            </a:extLst>
          </p:cNvPr>
          <p:cNvSpPr/>
          <p:nvPr/>
        </p:nvSpPr>
        <p:spPr>
          <a:xfrm>
            <a:off x="95715" y="985498"/>
            <a:ext cx="5291830" cy="6826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421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3C1F664-008E-3445-908A-31452E0C5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42" y="271445"/>
            <a:ext cx="8244114" cy="13105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2EACFE-C30B-A34D-A287-87D660A28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13" y="2459264"/>
            <a:ext cx="8708571" cy="17491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0BC9771-CD7A-0A4E-AC3D-7ACE1E06B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713" y="4432300"/>
            <a:ext cx="3848100" cy="26670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00A44E9-5F84-F54A-A112-E67F4895C1CB}"/>
              </a:ext>
            </a:extLst>
          </p:cNvPr>
          <p:cNvSpPr/>
          <p:nvPr/>
        </p:nvSpPr>
        <p:spPr>
          <a:xfrm>
            <a:off x="152400" y="4291263"/>
            <a:ext cx="3992479" cy="58079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4FE9120-AF66-DD88-041B-7240D7099A6D}"/>
              </a:ext>
            </a:extLst>
          </p:cNvPr>
          <p:cNvSpPr/>
          <p:nvPr/>
        </p:nvSpPr>
        <p:spPr>
          <a:xfrm>
            <a:off x="152400" y="2367374"/>
            <a:ext cx="8892746" cy="13105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6370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9BEE32-822F-F242-BBEB-0AE6EDB28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03" y="114300"/>
            <a:ext cx="7162800" cy="825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2C8236-A26E-FC49-9F9B-CDC744BC4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03" y="939800"/>
            <a:ext cx="2581729" cy="4064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E0361A-A23F-AB41-A288-777D3A47BE03}"/>
              </a:ext>
            </a:extLst>
          </p:cNvPr>
          <p:cNvSpPr/>
          <p:nvPr/>
        </p:nvSpPr>
        <p:spPr>
          <a:xfrm>
            <a:off x="90715" y="1474648"/>
            <a:ext cx="3813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Qualitative Features of the Model</a:t>
            </a:r>
            <a:endParaRPr lang="en-US" b="1" dirty="0">
              <a:solidFill>
                <a:srgbClr val="000000"/>
              </a:solidFill>
              <a:effectLst/>
              <a:highlight>
                <a:srgbClr val="FFFF00"/>
              </a:highlight>
              <a:latin typeface="Helvetica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8123AC-B746-3A48-9AFE-ECA1A8F8789D}"/>
              </a:ext>
            </a:extLst>
          </p:cNvPr>
          <p:cNvSpPr txBox="1"/>
          <p:nvPr/>
        </p:nvSpPr>
        <p:spPr>
          <a:xfrm>
            <a:off x="72857" y="1946590"/>
            <a:ext cx="554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Evaluating the integral at the maximum of exponent: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BEC0A3-F910-2043-93D1-CD64EC412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8037" y="2009441"/>
            <a:ext cx="2946400" cy="304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833E1B3-06D0-434E-9EDD-B69ACC6AEF9C}"/>
              </a:ext>
            </a:extLst>
          </p:cNvPr>
          <p:cNvSpPr txBox="1"/>
          <p:nvPr/>
        </p:nvSpPr>
        <p:spPr>
          <a:xfrm>
            <a:off x="90715" y="2467456"/>
            <a:ext cx="1275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this case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383A0EC-1CB6-E549-AB6D-4D4B07FBFB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7135" y="2479975"/>
            <a:ext cx="4724400" cy="4699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33F17E-BA94-444A-9BDC-43915AE53BE9}"/>
              </a:ext>
            </a:extLst>
          </p:cNvPr>
          <p:cNvSpPr txBox="1"/>
          <p:nvPr/>
        </p:nvSpPr>
        <p:spPr>
          <a:xfrm>
            <a:off x="124109" y="3133141"/>
            <a:ext cx="157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which peaks at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D85475E-5245-B44D-B2FF-454A217E59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5050" y="3200400"/>
            <a:ext cx="1663700" cy="304800"/>
          </a:xfrm>
          <a:prstGeom prst="rect">
            <a:avLst/>
          </a:prstGeom>
        </p:spPr>
      </p:pic>
      <p:pic>
        <p:nvPicPr>
          <p:cNvPr id="18" name="Picture 17" descr="Chart, histogram&#10;&#10;Description automatically generated">
            <a:extLst>
              <a:ext uri="{FF2B5EF4-FFF2-40B4-BE49-F238E27FC236}">
                <a16:creationId xmlns:a16="http://schemas.microsoft.com/office/drawing/2014/main" id="{ABE1CC0D-0308-764A-8C6A-0CD163902E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0144" y="3078976"/>
            <a:ext cx="2977098" cy="178538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9E7BDAB-5E35-2046-B4D4-49D704A1C08D}"/>
              </a:ext>
            </a:extLst>
          </p:cNvPr>
          <p:cNvSpPr txBox="1"/>
          <p:nvPr/>
        </p:nvSpPr>
        <p:spPr>
          <a:xfrm>
            <a:off x="79901" y="4139685"/>
            <a:ext cx="2977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In the model: </a:t>
            </a:r>
            <a:r>
              <a:rPr lang="en-US" dirty="0" err="1">
                <a:highlight>
                  <a:srgbClr val="FFFF00"/>
                </a:highlight>
              </a:rPr>
              <a:t>m</a:t>
            </a:r>
            <a:r>
              <a:rPr lang="en-US" baseline="-25000" dirty="0" err="1">
                <a:highlight>
                  <a:srgbClr val="FFFF00"/>
                </a:highlight>
              </a:rPr>
              <a:t>R</a:t>
            </a:r>
            <a:r>
              <a:rPr lang="en-US" dirty="0">
                <a:highlight>
                  <a:srgbClr val="FFFF00"/>
                </a:highlight>
              </a:rPr>
              <a:t>(u) &lt; </a:t>
            </a:r>
            <a:r>
              <a:rPr lang="en-US" dirty="0" err="1">
                <a:highlight>
                  <a:srgbClr val="FFFF00"/>
                </a:highlight>
              </a:rPr>
              <a:t>m</a:t>
            </a:r>
            <a:r>
              <a:rPr lang="en-US" baseline="-25000" dirty="0" err="1">
                <a:highlight>
                  <a:srgbClr val="FFFF00"/>
                </a:highlight>
              </a:rPr>
              <a:t>R</a:t>
            </a:r>
            <a:r>
              <a:rPr lang="en-US" dirty="0">
                <a:highlight>
                  <a:srgbClr val="FFFF00"/>
                </a:highlight>
              </a:rPr>
              <a:t>(d):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227C8E8-59F4-5E40-877C-E24A22EE41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2158" y="3685143"/>
            <a:ext cx="4184197" cy="3312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F3C59CC-F0F9-314D-B02B-EC55D16E31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0003" y="4672878"/>
            <a:ext cx="1701800" cy="292100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9CF9135-A9F8-E148-A136-836F7F3F810B}"/>
              </a:ext>
            </a:extLst>
          </p:cNvPr>
          <p:cNvSpPr/>
          <p:nvPr/>
        </p:nvSpPr>
        <p:spPr>
          <a:xfrm>
            <a:off x="1459298" y="2406212"/>
            <a:ext cx="4920075" cy="58079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3B83478-368B-BC4D-9475-9958B1CF3056}"/>
              </a:ext>
            </a:extLst>
          </p:cNvPr>
          <p:cNvSpPr/>
          <p:nvPr/>
        </p:nvSpPr>
        <p:spPr>
          <a:xfrm>
            <a:off x="1699156" y="3146877"/>
            <a:ext cx="1974591" cy="4283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4D181C4-44A3-74C3-5E25-D24189AC0B70}"/>
              </a:ext>
            </a:extLst>
          </p:cNvPr>
          <p:cNvSpPr/>
          <p:nvPr/>
        </p:nvSpPr>
        <p:spPr>
          <a:xfrm>
            <a:off x="124109" y="52934"/>
            <a:ext cx="7461753" cy="8868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0AEDF15C-E384-089C-C72A-7420A09A2759}"/>
              </a:ext>
            </a:extLst>
          </p:cNvPr>
          <p:cNvSpPr/>
          <p:nvPr/>
        </p:nvSpPr>
        <p:spPr>
          <a:xfrm>
            <a:off x="72857" y="3648610"/>
            <a:ext cx="4563151" cy="4283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367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6E374-B64A-452E-AEF4-B43ECC7F3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969" y="78504"/>
            <a:ext cx="3970421" cy="40920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highlight>
                  <a:srgbClr val="FFFF00"/>
                </a:highlight>
              </a:rPr>
              <a:t>Nucleon – Valence q Peak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C0BEC-BFD3-4A90-9027-66FA6B59A8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839935"/>
            <a:ext cx="5021036" cy="422566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4FE37-66B8-418B-AF70-C8166C23E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FD20568-E070-4BE8-9D66-176B42DBB5E2}"/>
                  </a:ext>
                </a:extLst>
              </p:cNvPr>
              <p:cNvSpPr txBox="1"/>
              <p:nvPr/>
            </p:nvSpPr>
            <p:spPr>
              <a:xfrm>
                <a:off x="1600128" y="1306220"/>
                <a:ext cx="2575397" cy="75232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1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n-US" sz="2100" b="1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1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1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1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sz="2100" b="1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1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1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100" b="1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100" b="1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b="1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2100" b="1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100" b="1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b="1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2100" b="1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100" b="1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35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FD20568-E070-4BE8-9D66-176B42DBB5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128" y="1306220"/>
                <a:ext cx="2575397" cy="752322"/>
              </a:xfrm>
              <a:prstGeom prst="rect">
                <a:avLst/>
              </a:prstGeom>
              <a:blipFill>
                <a:blip r:embed="rId3"/>
                <a:stretch>
                  <a:fillRect b="-163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C3720077-D79D-44A3-AFF6-EE7B810DFA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072" r="2256"/>
          <a:stretch/>
        </p:blipFill>
        <p:spPr>
          <a:xfrm>
            <a:off x="5493345" y="2549321"/>
            <a:ext cx="3178348" cy="24208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7CEAB8-4B20-4CBD-8950-C2FB8994C0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0000"/>
          <a:stretch/>
        </p:blipFill>
        <p:spPr>
          <a:xfrm>
            <a:off x="5387484" y="33041"/>
            <a:ext cx="3404931" cy="24208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D88C1869-CCF0-46E1-A5D4-90D365E5BC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0212" y="676604"/>
                <a:ext cx="4741375" cy="4225667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sz="2100" dirty="0"/>
              </a:p>
              <a:p>
                <a:pPr marL="0" indent="0">
                  <a:buNone/>
                </a:pPr>
                <a:endParaRPr lang="en-US" sz="2100" dirty="0"/>
              </a:p>
              <a:p>
                <a:pPr marL="0" indent="0">
                  <a:buNone/>
                </a:pPr>
                <a:endParaRPr lang="en-US" sz="2100" dirty="0"/>
              </a:p>
              <a:p>
                <a:pPr marL="0" indent="0">
                  <a:buNone/>
                </a:pPr>
                <a:endParaRPr lang="en-US" sz="2100" dirty="0"/>
              </a:p>
              <a:p>
                <a:endParaRPr lang="en-US" sz="2100" dirty="0"/>
              </a:p>
              <a:p>
                <a:r>
                  <a:rPr lang="en-US" sz="2100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100" dirty="0"/>
                  <a:t>  </a:t>
                </a:r>
                <a14:m>
                  <m:oMath xmlns:m="http://schemas.openxmlformats.org/officeDocument/2006/math">
                    <m:r>
                      <a:rPr lang="en-US" sz="2100" i="1" dirty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≈0.2</m:t>
                    </m:r>
                  </m:oMath>
                </a14:m>
                <a:endParaRPr lang="en-US" sz="2100" dirty="0"/>
              </a:p>
              <a:p>
                <a:r>
                  <a:rPr lang="en-US" sz="2100" dirty="0"/>
                  <a:t>Massless valence quarks</a:t>
                </a:r>
              </a:p>
              <a:p>
                <a:endParaRPr lang="en-US" sz="2100" dirty="0"/>
              </a:p>
              <a:p>
                <a:r>
                  <a:rPr lang="en-US" sz="2100" dirty="0"/>
                  <a:t>Different from diquark (Close &amp; Thomas (1988)):</a:t>
                </a:r>
              </a:p>
              <a:p>
                <a:pPr marL="0" indent="0" algn="ctr">
                  <a:buNone/>
                </a:pPr>
                <a:r>
                  <a:rPr lang="en-US" sz="2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100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=1−</m:t>
                    </m:r>
                    <m:f>
                      <m:fPr>
                        <m:ctrlPr>
                          <a:rPr lang="en-US" sz="21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1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1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𝑑𝑞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1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1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endParaRPr lang="en-US" sz="21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𝑑𝑞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≈800 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r>
                  <a:rPr lang="en-US" sz="21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100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endParaRPr lang="en-US" sz="2100" dirty="0">
                  <a:solidFill>
                    <a:schemeClr val="accent2"/>
                  </a:solidFill>
                </a:endParaRPr>
              </a:p>
              <a:p>
                <a:endParaRPr lang="en-US" sz="2100" dirty="0"/>
              </a:p>
              <a:p>
                <a:endParaRPr lang="en-US" sz="2100" dirty="0"/>
              </a:p>
              <a:p>
                <a:pPr marL="0" indent="0">
                  <a:buNone/>
                </a:pPr>
                <a:endParaRPr lang="en-US" sz="2100" dirty="0"/>
              </a:p>
              <a:p>
                <a:pPr marL="0" indent="0">
                  <a:buNone/>
                </a:pPr>
                <a:endParaRPr lang="en-US" sz="2100" dirty="0"/>
              </a:p>
              <a:p>
                <a:pPr marL="0" indent="0">
                  <a:buNone/>
                </a:pPr>
                <a:endParaRPr lang="en-US" sz="2100" dirty="0"/>
              </a:p>
              <a:p>
                <a:pPr marL="0" indent="0">
                  <a:buNone/>
                </a:pPr>
                <a:endParaRPr lang="en-US" sz="2100" dirty="0"/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D88C1869-CCF0-46E1-A5D4-90D365E5BC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212" y="676604"/>
                <a:ext cx="4741375" cy="4225667"/>
              </a:xfrm>
              <a:prstGeom prst="rect">
                <a:avLst/>
              </a:prstGeom>
              <a:blipFill>
                <a:blip r:embed="rId5"/>
                <a:stretch>
                  <a:fillRect l="-13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573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BCD20-FB60-404E-AC5B-310DE4309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79" y="96927"/>
            <a:ext cx="2991853" cy="428392"/>
          </a:xfrm>
        </p:spPr>
        <p:txBody>
          <a:bodyPr>
            <a:normAutofit/>
          </a:bodyPr>
          <a:lstStyle/>
          <a:p>
            <a:r>
              <a:rPr lang="en-US" sz="2000" b="1" dirty="0">
                <a:highlight>
                  <a:srgbClr val="FFFF00"/>
                </a:highlight>
              </a:rPr>
              <a:t>Possible Universal Limit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BEE82C-0AFE-4E58-BB14-229B0E2B46D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265579" y="839935"/>
                <a:ext cx="3183474" cy="3792788"/>
              </a:xfrm>
            </p:spPr>
            <p:txBody>
              <a:bodyPr>
                <a:normAutofit/>
              </a:bodyPr>
              <a:lstStyle/>
              <a:p>
                <a:endParaRPr lang="en-US" dirty="0"/>
              </a:p>
              <a:p>
                <a:r>
                  <a:rPr lang="en-US" sz="2000" dirty="0"/>
                  <a:t>Tested against PDF sets</a:t>
                </a:r>
              </a:p>
              <a:p>
                <a:endParaRPr lang="en-US" dirty="0"/>
              </a:p>
              <a:p>
                <a:r>
                  <a:rPr lang="en-US" sz="2000" dirty="0"/>
                  <a:t>Test at lowest starting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sz="2000" dirty="0"/>
                  <a:t>Universal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=1/4</m:t>
                    </m:r>
                  </m:oMath>
                </a14:m>
                <a:r>
                  <a:rPr lang="en-US" sz="2000" dirty="0"/>
                  <a:t> limit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BEE82C-0AFE-4E58-BB14-229B0E2B46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65579" y="839935"/>
                <a:ext cx="3183474" cy="3792788"/>
              </a:xfrm>
              <a:blipFill>
                <a:blip r:embed="rId3"/>
                <a:stretch>
                  <a:fillRect l="-19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&#10;&#10;Description automatically generated with medium confidence">
            <a:extLst>
              <a:ext uri="{FF2B5EF4-FFF2-40B4-BE49-F238E27FC236}">
                <a16:creationId xmlns:a16="http://schemas.microsoft.com/office/drawing/2014/main" id="{C0487496-771E-4C65-9FA7-EE689B7878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578331" y="839935"/>
            <a:ext cx="5300090" cy="318371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A8C07-75AB-4FA2-A992-7FA8050B1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3AA3657-6A6F-43D3-9707-9ED944D8BC7D}"/>
              </a:ext>
            </a:extLst>
          </p:cNvPr>
          <p:cNvSpPr txBox="1">
            <a:spLocks/>
          </p:cNvSpPr>
          <p:nvPr/>
        </p:nvSpPr>
        <p:spPr>
          <a:xfrm>
            <a:off x="4888006" y="4150661"/>
            <a:ext cx="4168589" cy="273844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/>
              <a:t>Leon, C. and Sargsian, M. </a:t>
            </a:r>
            <a:r>
              <a:rPr lang="en-US" sz="1500" dirty="0">
                <a:solidFill>
                  <a:srgbClr val="333333"/>
                </a:solidFill>
                <a:latin typeface="-apple-system"/>
              </a:rPr>
              <a:t> </a:t>
            </a:r>
            <a:r>
              <a:rPr lang="en-US" sz="1500" b="1" i="1" dirty="0">
                <a:solidFill>
                  <a:srgbClr val="3F48CC"/>
                </a:solidFill>
                <a:latin typeface="-apple-system"/>
              </a:rPr>
              <a:t>Eur. Phys. J. C</a:t>
            </a:r>
            <a:r>
              <a:rPr lang="en-US" sz="1500" b="1" dirty="0">
                <a:solidFill>
                  <a:srgbClr val="3F48CC"/>
                </a:solidFill>
                <a:latin typeface="-apple-system"/>
              </a:rPr>
              <a:t> 82, 309 (2022)</a:t>
            </a:r>
            <a:endParaRPr lang="en-US" sz="1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28FA56-CFDE-43B0-3EE9-AB064D8E93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8331" y="220519"/>
            <a:ext cx="1663700" cy="304800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1D79A20-D489-2CD0-743C-7362F21F51E8}"/>
              </a:ext>
            </a:extLst>
          </p:cNvPr>
          <p:cNvSpPr/>
          <p:nvPr/>
        </p:nvSpPr>
        <p:spPr>
          <a:xfrm>
            <a:off x="3422885" y="158723"/>
            <a:ext cx="1974591" cy="4283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94B3C87-07F1-57EF-4AE0-07653BACD33B}"/>
                  </a:ext>
                </a:extLst>
              </p:cNvPr>
              <p:cNvSpPr txBox="1"/>
              <p:nvPr/>
            </p:nvSpPr>
            <p:spPr>
              <a:xfrm>
                <a:off x="5698156" y="177545"/>
                <a:ext cx="2988644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Universal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=1/4</m:t>
                    </m:r>
                  </m:oMath>
                </a14:m>
                <a:r>
                  <a:rPr lang="en-US" sz="1800" dirty="0"/>
                  <a:t> limit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94B3C87-07F1-57EF-4AE0-07653BACD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156" y="177545"/>
                <a:ext cx="2988644" cy="390748"/>
              </a:xfrm>
              <a:prstGeom prst="rect">
                <a:avLst/>
              </a:prstGeom>
              <a:blipFill>
                <a:blip r:embed="rId6"/>
                <a:stretch>
                  <a:fillRect l="-1695" t="-3125"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84583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5B060F6-B9EC-6342-9DCC-451B4019A9CF}"/>
              </a:ext>
            </a:extLst>
          </p:cNvPr>
          <p:cNvSpPr/>
          <p:nvPr/>
        </p:nvSpPr>
        <p:spPr>
          <a:xfrm>
            <a:off x="189225" y="189984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highlight>
                  <a:srgbClr val="FFFF00"/>
                </a:highlight>
                <a:latin typeface="Helvetica" pitchFamily="2" charset="0"/>
              </a:rPr>
              <a:t>Numerical Estimates: </a:t>
            </a:r>
            <a:endParaRPr lang="en-US" b="1" dirty="0">
              <a:solidFill>
                <a:srgbClr val="000000"/>
              </a:solidFill>
              <a:effectLst/>
              <a:highlight>
                <a:srgbClr val="FFFF00"/>
              </a:highlight>
              <a:latin typeface="Helvetica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2AB7D5-BA0C-A74C-AC38-71B2C0340C6D}"/>
              </a:ext>
            </a:extLst>
          </p:cNvPr>
          <p:cNvSpPr/>
          <p:nvPr/>
        </p:nvSpPr>
        <p:spPr>
          <a:xfrm>
            <a:off x="2618095" y="189984"/>
            <a:ext cx="4057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choosing the parameters of the model</a:t>
            </a:r>
            <a:endParaRPr lang="en-US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D6B0F1-59A3-8B4D-9EA0-ADE83847BA4D}"/>
              </a:ext>
            </a:extLst>
          </p:cNvPr>
          <p:cNvSpPr/>
          <p:nvPr/>
        </p:nvSpPr>
        <p:spPr>
          <a:xfrm>
            <a:off x="189224" y="662801"/>
            <a:ext cx="7913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the model has five parameters A</a:t>
            </a:r>
            <a:r>
              <a:rPr lang="en-US" baseline="-25000" dirty="0">
                <a:solidFill>
                  <a:srgbClr val="000000"/>
                </a:solidFill>
                <a:latin typeface="Helvetica" pitchFamily="2" charset="0"/>
              </a:rPr>
              <a:t>V,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 B</a:t>
            </a:r>
            <a:r>
              <a:rPr lang="en-US" baseline="-25000" dirty="0">
                <a:solidFill>
                  <a:srgbClr val="000000"/>
                </a:solidFill>
                <a:latin typeface="Helvetica" pitchFamily="2" charset="0"/>
              </a:rPr>
              <a:t>V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, A</a:t>
            </a:r>
            <a:r>
              <a:rPr lang="en-US" baseline="-25000" dirty="0">
                <a:solidFill>
                  <a:srgbClr val="000000"/>
                </a:solidFill>
                <a:latin typeface="Helvetica" pitchFamily="2" charset="0"/>
              </a:rPr>
              <a:t>R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, B</a:t>
            </a:r>
            <a:r>
              <a:rPr lang="en-US" baseline="-25000" dirty="0">
                <a:solidFill>
                  <a:srgbClr val="000000"/>
                </a:solidFill>
                <a:latin typeface="Helvetica" pitchFamily="2" charset="0"/>
              </a:rPr>
              <a:t>R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 and </a:t>
            </a:r>
            <a:r>
              <a:rPr lang="en-US" dirty="0" err="1">
                <a:solidFill>
                  <a:srgbClr val="000000"/>
                </a:solidFill>
                <a:latin typeface="Helvetica" pitchFamily="2" charset="0"/>
              </a:rPr>
              <a:t>m</a:t>
            </a:r>
            <a:r>
              <a:rPr lang="en-US" baseline="-25000" dirty="0" err="1">
                <a:solidFill>
                  <a:srgbClr val="000000"/>
                </a:solidFill>
                <a:latin typeface="Helvetica" pitchFamily="2" charset="0"/>
              </a:rPr>
              <a:t>R</a:t>
            </a:r>
            <a:r>
              <a:rPr lang="en-US" dirty="0" err="1">
                <a:solidFill>
                  <a:srgbClr val="000000"/>
                </a:solidFill>
                <a:latin typeface="Helvetica" pitchFamily="2" charset="0"/>
              </a:rPr>
              <a:t>.</a:t>
            </a:r>
            <a:endParaRPr lang="en-US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5BC018E-9B4B-D049-80F5-47CECA412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24" y="1119327"/>
            <a:ext cx="7861300" cy="1066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532958-A2B4-4448-811C-7D06F6BB7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24" y="2395972"/>
            <a:ext cx="7861300" cy="889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F6384FC-F309-B046-81F2-7365E7FA9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224" y="3508740"/>
            <a:ext cx="7099300" cy="2413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C1D7309-95E8-2141-AFE4-779E8FD051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8916" y="3405643"/>
            <a:ext cx="1443216" cy="406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79ACFCD-E15B-BA40-9D28-02629E277A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224" y="4318337"/>
            <a:ext cx="7861300" cy="2413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2646BE4-E3C9-5B4C-A6B9-51279482A6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2599" y="4364886"/>
            <a:ext cx="558800" cy="148201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EF6DF9F-5DCF-CA9E-E09E-872375B94CE0}"/>
              </a:ext>
            </a:extLst>
          </p:cNvPr>
          <p:cNvSpPr/>
          <p:nvPr/>
        </p:nvSpPr>
        <p:spPr>
          <a:xfrm>
            <a:off x="943276" y="3009115"/>
            <a:ext cx="6959065" cy="27585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23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7EBF6-CB6B-45AE-8F8F-698F336DD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79" y="187070"/>
            <a:ext cx="4468911" cy="857250"/>
          </a:xfrm>
        </p:spPr>
        <p:txBody>
          <a:bodyPr>
            <a:normAutofit/>
          </a:bodyPr>
          <a:lstStyle/>
          <a:p>
            <a:r>
              <a:rPr lang="en-US" sz="3200" dirty="0">
                <a:highlight>
                  <a:srgbClr val="FFFF00"/>
                </a:highlight>
              </a:rPr>
              <a:t>Nucleon - Fitting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2231BE-BD50-44A7-8DE0-9F77D43C367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endParaRPr lang="en-US" dirty="0"/>
              </a:p>
              <a:p>
                <a:r>
                  <a:rPr lang="en-US" dirty="0"/>
                  <a:t>Fit at peak to CT14lo and minimizes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– Soft dominates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dirty="0"/>
                  <a:t> fits well at high x 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correlations important, less Soft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2231BE-BD50-44A7-8DE0-9F77D43C36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1881" r="-1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5AA249-4544-4B45-BE06-27F3CE7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E3E7FB3-EC92-415A-8E6C-968B74640B29}"/>
              </a:ext>
            </a:extLst>
          </p:cNvPr>
          <p:cNvGrpSpPr/>
          <p:nvPr/>
        </p:nvGrpSpPr>
        <p:grpSpPr>
          <a:xfrm>
            <a:off x="5602303" y="243811"/>
            <a:ext cx="3206962" cy="3792787"/>
            <a:chOff x="7469737" y="325082"/>
            <a:chExt cx="3716415" cy="484895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33B9BD2-439D-446F-9538-83976FB626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78205" y="2827826"/>
              <a:ext cx="3575677" cy="234620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9120841-9FD1-426A-B185-A39A5CB5B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69737" y="325082"/>
              <a:ext cx="3716415" cy="2356918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C905B3D-4D8E-480C-8910-5BD0BA51172C}"/>
                </a:ext>
              </a:extLst>
            </p:cNvPr>
            <p:cNvSpPr txBox="1"/>
            <p:nvPr/>
          </p:nvSpPr>
          <p:spPr>
            <a:xfrm>
              <a:off x="9772649" y="439994"/>
              <a:ext cx="1149350" cy="944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       - </a:t>
              </a:r>
              <a:r>
                <a:rPr lang="en-US" sz="1050" dirty="0">
                  <a:solidFill>
                    <a:schemeClr val="accent1"/>
                  </a:solidFill>
                </a:rPr>
                <a:t>CT14lo</a:t>
              </a:r>
            </a:p>
            <a:p>
              <a:r>
                <a:rPr lang="en-US" sz="1050" dirty="0"/>
                <a:t>       - </a:t>
              </a:r>
              <a:r>
                <a:rPr lang="en-US" sz="1050" dirty="0">
                  <a:solidFill>
                    <a:srgbClr val="FF0000"/>
                  </a:solidFill>
                </a:rPr>
                <a:t>Model</a:t>
              </a:r>
            </a:p>
            <a:p>
              <a:endParaRPr lang="en-US" sz="1050" dirty="0"/>
            </a:p>
            <a:p>
              <a:endParaRPr lang="en-US" sz="1050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FDD414F-0859-4BC7-AB2B-C8A2705A75EA}"/>
                </a:ext>
              </a:extLst>
            </p:cNvPr>
            <p:cNvSpPr/>
            <p:nvPr/>
          </p:nvSpPr>
          <p:spPr>
            <a:xfrm>
              <a:off x="9880600" y="520700"/>
              <a:ext cx="133350" cy="1463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65B9E57-3BA5-4F21-BD90-2C69899CE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36150" y="812800"/>
              <a:ext cx="18415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430FC8BD-6446-4906-BF4F-FF0DCB43E0C6}"/>
              </a:ext>
            </a:extLst>
          </p:cNvPr>
          <p:cNvSpPr txBox="1">
            <a:spLocks/>
          </p:cNvSpPr>
          <p:nvPr/>
        </p:nvSpPr>
        <p:spPr>
          <a:xfrm>
            <a:off x="4888006" y="4150661"/>
            <a:ext cx="4168589" cy="273844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/>
              <a:t>Leon, C. and Sargsian, M. </a:t>
            </a:r>
            <a:r>
              <a:rPr lang="en-US" sz="1500" dirty="0">
                <a:solidFill>
                  <a:srgbClr val="333333"/>
                </a:solidFill>
                <a:latin typeface="-apple-system"/>
              </a:rPr>
              <a:t> </a:t>
            </a:r>
            <a:r>
              <a:rPr lang="en-US" sz="1500" b="1" i="1" dirty="0">
                <a:solidFill>
                  <a:srgbClr val="3F48CC"/>
                </a:solidFill>
                <a:latin typeface="-apple-system"/>
              </a:rPr>
              <a:t>Eur. Phys. J. C</a:t>
            </a:r>
            <a:r>
              <a:rPr lang="en-US" sz="1500" b="1" dirty="0">
                <a:solidFill>
                  <a:srgbClr val="3F48CC"/>
                </a:solidFill>
                <a:latin typeface="-apple-system"/>
              </a:rPr>
              <a:t> 82, 309 (2022)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73131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3E1DAC3-CCAB-B8D6-656F-5CD81ECB4A10}"/>
              </a:ext>
            </a:extLst>
          </p:cNvPr>
          <p:cNvSpPr txBox="1"/>
          <p:nvPr/>
        </p:nvSpPr>
        <p:spPr>
          <a:xfrm>
            <a:off x="2742653" y="7766"/>
            <a:ext cx="1829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Pion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539FF4-E02E-09AB-C930-22DBC10BC2A1}"/>
              </a:ext>
            </a:extLst>
          </p:cNvPr>
          <p:cNvSpPr txBox="1"/>
          <p:nvPr/>
        </p:nvSpPr>
        <p:spPr>
          <a:xfrm>
            <a:off x="570059" y="593191"/>
            <a:ext cx="1472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high x limit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BBC6C8-5DED-1E2C-66B6-407D1E040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635" y="777857"/>
            <a:ext cx="5929401" cy="1519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8F71CA-708D-BD2A-2471-B1AB60EFD7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8250" y="2507464"/>
            <a:ext cx="4127500" cy="2929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98AF82-2C18-9F97-B640-5B9D13BCBE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4981" y="3012562"/>
            <a:ext cx="1984548" cy="2981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4E5422-1911-B8BC-B691-FD47EF10E6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049" y="3414028"/>
            <a:ext cx="2471315" cy="1971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7563C6-3825-89B6-9BC7-77111B851A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7387" y="3414027"/>
            <a:ext cx="2276061" cy="1971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30FCD29-E9B4-77E5-F0B5-3246F5E92492}"/>
              </a:ext>
            </a:extLst>
          </p:cNvPr>
          <p:cNvSpPr txBox="1"/>
          <p:nvPr/>
        </p:nvSpPr>
        <p:spPr>
          <a:xfrm>
            <a:off x="431443" y="4546150"/>
            <a:ext cx="2311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Extracted from the fit: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2300A5A-02B2-9B3E-ABBA-EC2788D7E9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3921" y="4585611"/>
            <a:ext cx="938886" cy="26259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A18D35-B2F3-ED06-0E51-53BA074C7F2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81848" y="4585611"/>
            <a:ext cx="2235200" cy="26259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6873204-CEA3-0EFC-A3C6-11321BA868E4}"/>
              </a:ext>
            </a:extLst>
          </p:cNvPr>
          <p:cNvSpPr txBox="1"/>
          <p:nvPr/>
        </p:nvSpPr>
        <p:spPr>
          <a:xfrm>
            <a:off x="4136412" y="4478874"/>
            <a:ext cx="630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CA49FDA-7180-03C2-DEDC-3FB8566D0677}"/>
              </a:ext>
            </a:extLst>
          </p:cNvPr>
          <p:cNvCxnSpPr/>
          <p:nvPr/>
        </p:nvCxnSpPr>
        <p:spPr>
          <a:xfrm>
            <a:off x="4758408" y="925000"/>
            <a:ext cx="0" cy="12252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6994BEA-C18F-7AD9-7E6A-0C02CA2B8A3B}"/>
              </a:ext>
            </a:extLst>
          </p:cNvPr>
          <p:cNvCxnSpPr/>
          <p:nvPr/>
        </p:nvCxnSpPr>
        <p:spPr>
          <a:xfrm>
            <a:off x="7513320" y="777857"/>
            <a:ext cx="0" cy="12252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473873B-6495-1749-11F2-1C1071448E56}"/>
              </a:ext>
            </a:extLst>
          </p:cNvPr>
          <p:cNvCxnSpPr/>
          <p:nvPr/>
        </p:nvCxnSpPr>
        <p:spPr>
          <a:xfrm>
            <a:off x="4093464" y="962523"/>
            <a:ext cx="0" cy="12252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06BA7B7-490A-0945-6B96-64879179C9C1}"/>
              </a:ext>
            </a:extLst>
          </p:cNvPr>
          <p:cNvCxnSpPr/>
          <p:nvPr/>
        </p:nvCxnSpPr>
        <p:spPr>
          <a:xfrm>
            <a:off x="1300190" y="1144758"/>
            <a:ext cx="0" cy="12252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EBF0AD7-C19F-CCC9-2F48-5E118ABC7FB8}"/>
              </a:ext>
            </a:extLst>
          </p:cNvPr>
          <p:cNvSpPr txBox="1"/>
          <p:nvPr/>
        </p:nvSpPr>
        <p:spPr>
          <a:xfrm>
            <a:off x="4136412" y="7864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18C847-DAD7-05D2-2DD8-80F5717906A1}"/>
              </a:ext>
            </a:extLst>
          </p:cNvPr>
          <p:cNvSpPr txBox="1"/>
          <p:nvPr/>
        </p:nvSpPr>
        <p:spPr>
          <a:xfrm>
            <a:off x="7531762" y="6736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69B291-F4BD-4231-43A6-B98BAD1E5963}"/>
              </a:ext>
            </a:extLst>
          </p:cNvPr>
          <p:cNvSpPr txBox="1"/>
          <p:nvPr/>
        </p:nvSpPr>
        <p:spPr>
          <a:xfrm>
            <a:off x="250822" y="2676033"/>
            <a:ext cx="19592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Farrar, Jackson PRL 1979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B3BBAA-E23E-D33F-6B83-5068367BEB8E}"/>
              </a:ext>
            </a:extLst>
          </p:cNvPr>
          <p:cNvSpPr txBox="1"/>
          <p:nvPr/>
        </p:nvSpPr>
        <p:spPr>
          <a:xfrm>
            <a:off x="5381848" y="4057866"/>
            <a:ext cx="2913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Barry, Ji, Sato, </a:t>
            </a:r>
            <a:r>
              <a:rPr lang="en-US" sz="1400" dirty="0" err="1">
                <a:solidFill>
                  <a:srgbClr val="00B050"/>
                </a:solidFill>
              </a:rPr>
              <a:t>Melnitchouk</a:t>
            </a:r>
            <a:r>
              <a:rPr lang="en-US" sz="1400" dirty="0">
                <a:solidFill>
                  <a:srgbClr val="00B050"/>
                </a:solidFill>
              </a:rPr>
              <a:t>, PRL 2021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D2990F-ABB0-459A-9475-8FB28C0205D5}"/>
              </a:ext>
            </a:extLst>
          </p:cNvPr>
          <p:cNvSpPr txBox="1"/>
          <p:nvPr/>
        </p:nvSpPr>
        <p:spPr>
          <a:xfrm>
            <a:off x="431185" y="4194899"/>
            <a:ext cx="2913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Barry, Sato, </a:t>
            </a:r>
            <a:r>
              <a:rPr lang="en-US" sz="1400" dirty="0" err="1">
                <a:solidFill>
                  <a:srgbClr val="00B050"/>
                </a:solidFill>
              </a:rPr>
              <a:t>Melnitchouk</a:t>
            </a:r>
            <a:r>
              <a:rPr lang="en-US" sz="1400" dirty="0">
                <a:solidFill>
                  <a:srgbClr val="00B050"/>
                </a:solidFill>
              </a:rPr>
              <a:t>, Ji, PRL 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7D05DED-2C7B-7D41-2AAE-EC3DECA6458F}"/>
              </a:ext>
            </a:extLst>
          </p:cNvPr>
          <p:cNvSpPr txBox="1"/>
          <p:nvPr/>
        </p:nvSpPr>
        <p:spPr>
          <a:xfrm>
            <a:off x="250822" y="2940659"/>
            <a:ext cx="2000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Berger Brodsky PRL 1979</a:t>
            </a:r>
          </a:p>
        </p:txBody>
      </p:sp>
    </p:spTree>
    <p:extLst>
      <p:ext uri="{BB962C8B-B14F-4D97-AF65-F5344CB8AC3E}">
        <p14:creationId xmlns:p14="http://schemas.microsoft.com/office/powerpoint/2010/main" val="36730095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79C9C3-01E8-9346-B276-5006554C1835}"/>
              </a:ext>
            </a:extLst>
          </p:cNvPr>
          <p:cNvSpPr txBox="1"/>
          <p:nvPr/>
        </p:nvSpPr>
        <p:spPr>
          <a:xfrm>
            <a:off x="0" y="270097"/>
            <a:ext cx="8413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Once parameters are fixed we can evaluate the strength of the missing high momentum </a:t>
            </a:r>
          </a:p>
          <a:p>
            <a:r>
              <a:rPr lang="en-US" dirty="0">
                <a:highlight>
                  <a:srgbClr val="FFFF00"/>
                </a:highlight>
              </a:rPr>
              <a:t>component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AB845D-0707-D34A-8EA7-2EA838449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92" y="1230704"/>
            <a:ext cx="7861300" cy="1041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75FD31-0578-0742-B953-CDC2AD1EF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92" y="2735153"/>
            <a:ext cx="7861300" cy="133350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945201A-5E29-E09D-BE48-C03CF7B16116}"/>
              </a:ext>
            </a:extLst>
          </p:cNvPr>
          <p:cNvSpPr/>
          <p:nvPr/>
        </p:nvSpPr>
        <p:spPr>
          <a:xfrm>
            <a:off x="4453128" y="3739060"/>
            <a:ext cx="384048" cy="347472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ACBA3C-B22F-D88C-B7D1-831C0473C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2752" y="3852753"/>
            <a:ext cx="3048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440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327BB"/>
            </a:gs>
            <a:gs pos="100000">
              <a:srgbClr val="2327BB">
                <a:gamma/>
                <a:shade val="46275"/>
                <a:invGamma/>
              </a:srgb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8122" y="49018"/>
            <a:ext cx="7647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“Calculation of Pion valence PDF” </a:t>
            </a:r>
            <a:r>
              <a:rPr lang="en-US" sz="2400" b="1" dirty="0">
                <a:solidFill>
                  <a:srgbClr val="66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18122" y="3639578"/>
            <a:ext cx="8463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endParaRPr lang="en-US" b="1" i="1" baseline="-25000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A9EFF8-F316-894D-8045-534C7E44EDF2}"/>
              </a:ext>
            </a:extLst>
          </p:cNvPr>
          <p:cNvSpPr txBox="1"/>
          <p:nvPr/>
        </p:nvSpPr>
        <p:spPr>
          <a:xfrm>
            <a:off x="7236823" y="47722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F1CE1B5-ADD7-0C57-7032-03D2164A7F6B}"/>
              </a:ext>
            </a:extLst>
          </p:cNvPr>
          <p:cNvSpPr/>
          <p:nvPr/>
        </p:nvSpPr>
        <p:spPr>
          <a:xfrm>
            <a:off x="118122" y="781743"/>
            <a:ext cx="3540379" cy="226259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D74C55-E62D-1B47-5796-59610A2A1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51" y="900487"/>
            <a:ext cx="3203702" cy="20958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7B1F070-B543-AD72-0CED-0A792554E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756" y="484835"/>
            <a:ext cx="4951456" cy="521181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54723C-58B2-AAC3-BCAD-F70FEC16875A}"/>
              </a:ext>
            </a:extLst>
          </p:cNvPr>
          <p:cNvSpPr/>
          <p:nvPr/>
        </p:nvSpPr>
        <p:spPr>
          <a:xfrm>
            <a:off x="4305406" y="1074222"/>
            <a:ext cx="3373002" cy="2095871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59E8A65-EE48-5B03-B501-FD3A9E7959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1139" y="1314172"/>
            <a:ext cx="3459372" cy="1710834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1E3E32C-9DCB-BDD0-EF24-1A7575BF6E20}"/>
              </a:ext>
            </a:extLst>
          </p:cNvPr>
          <p:cNvSpPr/>
          <p:nvPr/>
        </p:nvSpPr>
        <p:spPr>
          <a:xfrm>
            <a:off x="4376510" y="3322628"/>
            <a:ext cx="3176938" cy="892715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A4D175-46E1-2671-148E-6AC93099B2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3313" y="3531751"/>
            <a:ext cx="2757188" cy="523384"/>
          </a:xfrm>
          <a:prstGeom prst="rect">
            <a:avLst/>
          </a:prstGeom>
        </p:spPr>
      </p:pic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80919A4-D1BE-2F60-3AD7-89EDB6E9C444}"/>
              </a:ext>
            </a:extLst>
          </p:cNvPr>
          <p:cNvSpPr/>
          <p:nvPr/>
        </p:nvSpPr>
        <p:spPr>
          <a:xfrm>
            <a:off x="285499" y="3163077"/>
            <a:ext cx="3373002" cy="1877085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D5B177A-A67A-D483-3083-F9382ED8A9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214" y="3322628"/>
            <a:ext cx="2819770" cy="163341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EA8B68B-BE62-9E23-FFE8-D362942C9FF8}"/>
              </a:ext>
            </a:extLst>
          </p:cNvPr>
          <p:cNvSpPr txBox="1"/>
          <p:nvPr/>
        </p:nvSpPr>
        <p:spPr>
          <a:xfrm>
            <a:off x="4711011" y="4702263"/>
            <a:ext cx="3366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00B050"/>
                </a:solidFill>
              </a:rPr>
              <a:t>Maerovitz</a:t>
            </a:r>
            <a:r>
              <a:rPr lang="en-US" sz="1400" dirty="0">
                <a:solidFill>
                  <a:srgbClr val="00B050"/>
                </a:solidFill>
              </a:rPr>
              <a:t>, Leon, Sosa, Sargsian, </a:t>
            </a:r>
            <a:r>
              <a:rPr lang="en-US" sz="1400" dirty="0" err="1">
                <a:solidFill>
                  <a:srgbClr val="00B050"/>
                </a:solidFill>
              </a:rPr>
              <a:t>ArXiV</a:t>
            </a:r>
            <a:r>
              <a:rPr lang="en-US" sz="1400" dirty="0">
                <a:solidFill>
                  <a:srgbClr val="00B050"/>
                </a:solidFill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30922366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6883EA7-51EA-DF80-B94C-0BC1930C8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92" y="181036"/>
            <a:ext cx="7452360" cy="10329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EFA73C-AD10-68B4-B747-A19CD944A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92" y="2090553"/>
            <a:ext cx="6382512" cy="11162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B6DA6F-583C-F738-1A32-854F530196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310" y="1338326"/>
            <a:ext cx="6591300" cy="6279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070B39-DF29-B141-FDC3-D10A310242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562" y="3377828"/>
            <a:ext cx="7242048" cy="9640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F8FA79-253D-79E4-84FA-A28D354904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563" y="4610778"/>
            <a:ext cx="2675382" cy="226398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D9D4F-1934-5E01-14B4-FF5A5127FC37}"/>
              </a:ext>
            </a:extLst>
          </p:cNvPr>
          <p:cNvSpPr/>
          <p:nvPr/>
        </p:nvSpPr>
        <p:spPr>
          <a:xfrm>
            <a:off x="204197" y="3261515"/>
            <a:ext cx="7452360" cy="11162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973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7EA98F-CA7B-3BD4-8329-1509190DD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68" y="324866"/>
            <a:ext cx="7747000" cy="13393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D4FA98-E7E0-809F-15C7-43BA84B79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82" y="1917446"/>
            <a:ext cx="7772400" cy="497795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C491C71-6D54-9B53-B4A2-DE8AEB91A820}"/>
              </a:ext>
            </a:extLst>
          </p:cNvPr>
          <p:cNvSpPr/>
          <p:nvPr/>
        </p:nvSpPr>
        <p:spPr>
          <a:xfrm>
            <a:off x="1155173" y="905256"/>
            <a:ext cx="3169939" cy="83210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11784E5-CAB0-2663-C153-D32023356708}"/>
              </a:ext>
            </a:extLst>
          </p:cNvPr>
          <p:cNvSpPr/>
          <p:nvPr/>
        </p:nvSpPr>
        <p:spPr>
          <a:xfrm>
            <a:off x="4325112" y="868680"/>
            <a:ext cx="3968496" cy="86868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904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30D53B5-8079-072A-BAE8-754D0A02107F}"/>
              </a:ext>
            </a:extLst>
          </p:cNvPr>
          <p:cNvSpPr txBox="1"/>
          <p:nvPr/>
        </p:nvSpPr>
        <p:spPr>
          <a:xfrm>
            <a:off x="1443349" y="45421"/>
            <a:ext cx="4898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highlight>
                  <a:srgbClr val="FFFF00"/>
                </a:highlight>
              </a:rPr>
              <a:t>Two-Body Light-Front Wave Functions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937D83-F5A9-AE8F-E335-6E2EB9C9C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92" y="815340"/>
            <a:ext cx="4936744" cy="495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E6A1D1-61AD-A044-1A5B-B8E4D22E5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92" y="1465484"/>
            <a:ext cx="6446520" cy="1478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913AC8C-10EA-6754-C07C-979235B57C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300" y="3121120"/>
            <a:ext cx="3501644" cy="3078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AD62413-8FAD-DEE8-F9AA-88AF0C4652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8928" y="3157696"/>
            <a:ext cx="2406396" cy="2347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9B2FB2-1455-F984-37A5-09D12D845F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192" y="3991324"/>
            <a:ext cx="3330702" cy="307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60590A9-B9E7-08DD-F80E-F7775027EC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87952" y="3991324"/>
            <a:ext cx="3624834" cy="307880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0D29249-1C54-051E-4F35-F11194FB9769}"/>
              </a:ext>
            </a:extLst>
          </p:cNvPr>
          <p:cNvSpPr/>
          <p:nvPr/>
        </p:nvSpPr>
        <p:spPr>
          <a:xfrm>
            <a:off x="320548" y="3729212"/>
            <a:ext cx="3501644" cy="83210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BB330F4-0FE5-4E5B-8A17-2BF0508D4D59}"/>
              </a:ext>
            </a:extLst>
          </p:cNvPr>
          <p:cNvSpPr/>
          <p:nvPr/>
        </p:nvSpPr>
        <p:spPr>
          <a:xfrm>
            <a:off x="4123944" y="3692636"/>
            <a:ext cx="3968496" cy="86868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0628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03C214-0D90-13ED-8386-9BC1C711F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92" y="0"/>
            <a:ext cx="7534656" cy="41330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306B4D-B4CA-ADAF-5864-734C08194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88" y="4133088"/>
            <a:ext cx="6958584" cy="6277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CB4CC2-AE5F-5359-2718-4FBC1966DBBB}"/>
              </a:ext>
            </a:extLst>
          </p:cNvPr>
          <p:cNvSpPr txBox="1"/>
          <p:nvPr/>
        </p:nvSpPr>
        <p:spPr>
          <a:xfrm>
            <a:off x="4581146" y="4666472"/>
            <a:ext cx="2465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Diffuse Residual System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3746C-E9C1-2582-A38A-21F571FDE785}"/>
              </a:ext>
            </a:extLst>
          </p:cNvPr>
          <p:cNvCxnSpPr>
            <a:cxnSpLocks/>
          </p:cNvCxnSpPr>
          <p:nvPr/>
        </p:nvCxnSpPr>
        <p:spPr>
          <a:xfrm>
            <a:off x="2404872" y="4542028"/>
            <a:ext cx="11887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0CE083-145D-1308-29A3-536026943E48}"/>
              </a:ext>
            </a:extLst>
          </p:cNvPr>
          <p:cNvCxnSpPr>
            <a:cxnSpLocks/>
          </p:cNvCxnSpPr>
          <p:nvPr/>
        </p:nvCxnSpPr>
        <p:spPr>
          <a:xfrm>
            <a:off x="3300984" y="4805418"/>
            <a:ext cx="8321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6772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1C5CDB-30A5-6EAF-5E8E-F4D31040A54E}"/>
              </a:ext>
            </a:extLst>
          </p:cNvPr>
          <p:cNvSpPr txBox="1"/>
          <p:nvPr/>
        </p:nvSpPr>
        <p:spPr>
          <a:xfrm>
            <a:off x="4645152" y="4946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CB4CC2-AE5F-5359-2718-4FBC1966DBBB}"/>
              </a:ext>
            </a:extLst>
          </p:cNvPr>
          <p:cNvSpPr txBox="1"/>
          <p:nvPr/>
        </p:nvSpPr>
        <p:spPr>
          <a:xfrm>
            <a:off x="4645152" y="2470642"/>
            <a:ext cx="2412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highlight>
                  <a:srgbClr val="FFFF00"/>
                </a:highlight>
              </a:rPr>
              <a:t>Feynman Mechanism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D19437-D96D-2FBD-4E1A-A71D036F0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49" y="393192"/>
            <a:ext cx="4379051" cy="19613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A44646-58DD-1BB8-631A-59232AAAA7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393192"/>
            <a:ext cx="3877055" cy="19613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98FB16-9051-9E1D-ADF5-B9702D1BD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680" y="2535174"/>
            <a:ext cx="1371600" cy="304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08B4A6-7D4D-49CD-486C-5689DAE9288D}"/>
              </a:ext>
            </a:extLst>
          </p:cNvPr>
          <p:cNvSpPr txBox="1"/>
          <p:nvPr/>
        </p:nvSpPr>
        <p:spPr>
          <a:xfrm>
            <a:off x="5641978" y="4655296"/>
            <a:ext cx="188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Hard Contribution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B8A0D7-D17C-850D-E2DC-29ACD2323D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3474" y="2598674"/>
            <a:ext cx="10414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066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1C5CDB-30A5-6EAF-5E8E-F4D31040A54E}"/>
              </a:ext>
            </a:extLst>
          </p:cNvPr>
          <p:cNvSpPr txBox="1"/>
          <p:nvPr/>
        </p:nvSpPr>
        <p:spPr>
          <a:xfrm>
            <a:off x="4645152" y="4946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A44646-58DD-1BB8-631A-59232AAAA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09" y="304278"/>
            <a:ext cx="2825496" cy="19613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08B4A6-7D4D-49CD-486C-5689DAE9288D}"/>
              </a:ext>
            </a:extLst>
          </p:cNvPr>
          <p:cNvSpPr txBox="1"/>
          <p:nvPr/>
        </p:nvSpPr>
        <p:spPr>
          <a:xfrm>
            <a:off x="5093471" y="119612"/>
            <a:ext cx="188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Hard Contribution</a:t>
            </a:r>
          </a:p>
        </p:txBody>
      </p:sp>
      <p:pic>
        <p:nvPicPr>
          <p:cNvPr id="3" name="Picture 2" descr="A diagram of a circuit&#10;&#10;Description automatically generated">
            <a:extLst>
              <a:ext uri="{FF2B5EF4-FFF2-40B4-BE49-F238E27FC236}">
                <a16:creationId xmlns:a16="http://schemas.microsoft.com/office/drawing/2014/main" id="{158C1603-78E3-1D98-5F03-A312CB6F1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883" y="915783"/>
            <a:ext cx="1680645" cy="73837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EA4899-F366-06D4-D5A3-6BCD0144DA26}"/>
              </a:ext>
            </a:extLst>
          </p:cNvPr>
          <p:cNvCxnSpPr/>
          <p:nvPr/>
        </p:nvCxnSpPr>
        <p:spPr>
          <a:xfrm>
            <a:off x="4736592" y="731520"/>
            <a:ext cx="0" cy="1271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93751A7-9182-D049-1083-FFE256B64F8B}"/>
              </a:ext>
            </a:extLst>
          </p:cNvPr>
          <p:cNvCxnSpPr/>
          <p:nvPr/>
        </p:nvCxnSpPr>
        <p:spPr>
          <a:xfrm>
            <a:off x="6754368" y="731520"/>
            <a:ext cx="0" cy="1271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3A3CF28-3785-C3E4-7DAF-08A630173333}"/>
              </a:ext>
            </a:extLst>
          </p:cNvPr>
          <p:cNvSpPr txBox="1"/>
          <p:nvPr/>
        </p:nvSpPr>
        <p:spPr>
          <a:xfrm>
            <a:off x="6867144" y="7132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6B5D43-18BC-DA50-BFB9-B79FB61ECDAF}"/>
              </a:ext>
            </a:extLst>
          </p:cNvPr>
          <p:cNvSpPr txBox="1"/>
          <p:nvPr/>
        </p:nvSpPr>
        <p:spPr>
          <a:xfrm>
            <a:off x="2606607" y="2663608"/>
            <a:ext cx="2422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To Conserve Unitarity</a:t>
            </a:r>
          </a:p>
        </p:txBody>
      </p:sp>
      <p:pic>
        <p:nvPicPr>
          <p:cNvPr id="16" name="Picture 15" descr="A diagram of a wave&#10;&#10;Description automatically generated with medium confidence">
            <a:extLst>
              <a:ext uri="{FF2B5EF4-FFF2-40B4-BE49-F238E27FC236}">
                <a16:creationId xmlns:a16="http://schemas.microsoft.com/office/drawing/2014/main" id="{9211469C-2D7C-5E95-B5AD-1809059E21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7519" y="3600950"/>
            <a:ext cx="3886455" cy="1165217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08284E-899B-6D7B-FED2-D01B73245A9E}"/>
              </a:ext>
            </a:extLst>
          </p:cNvPr>
          <p:cNvCxnSpPr/>
          <p:nvPr/>
        </p:nvCxnSpPr>
        <p:spPr>
          <a:xfrm>
            <a:off x="1450848" y="3600950"/>
            <a:ext cx="0" cy="1271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7A3D0D-CF49-0F3E-CB0A-F5029CB3C113}"/>
              </a:ext>
            </a:extLst>
          </p:cNvPr>
          <p:cNvCxnSpPr/>
          <p:nvPr/>
        </p:nvCxnSpPr>
        <p:spPr>
          <a:xfrm>
            <a:off x="5670205" y="3548050"/>
            <a:ext cx="0" cy="1271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4DF7741-23FE-0D48-81AC-4E7CB0BC0365}"/>
              </a:ext>
            </a:extLst>
          </p:cNvPr>
          <p:cNvSpPr txBox="1"/>
          <p:nvPr/>
        </p:nvSpPr>
        <p:spPr>
          <a:xfrm>
            <a:off x="5779008" y="35204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5EA631-2DAC-917C-CE1A-8A70AF3F5A46}"/>
              </a:ext>
            </a:extLst>
          </p:cNvPr>
          <p:cNvSpPr txBox="1"/>
          <p:nvPr/>
        </p:nvSpPr>
        <p:spPr>
          <a:xfrm>
            <a:off x="3490705" y="418355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76138AC-37B1-A4F4-98D4-99CE408DBD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7222" y="1227328"/>
            <a:ext cx="850900" cy="2794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2E82742-C3D1-0786-97DE-4F03B12D83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0528" y="4138168"/>
            <a:ext cx="1841500" cy="2921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657D03A-8224-080C-0D37-D8FD01CA94B0}"/>
              </a:ext>
            </a:extLst>
          </p:cNvPr>
          <p:cNvSpPr txBox="1"/>
          <p:nvPr/>
        </p:nvSpPr>
        <p:spPr>
          <a:xfrm>
            <a:off x="7343437" y="362188"/>
            <a:ext cx="80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Before</a:t>
            </a:r>
          </a:p>
        </p:txBody>
      </p:sp>
    </p:spTree>
    <p:extLst>
      <p:ext uri="{BB962C8B-B14F-4D97-AF65-F5344CB8AC3E}">
        <p14:creationId xmlns:p14="http://schemas.microsoft.com/office/powerpoint/2010/main" val="36953343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1C5CDB-30A5-6EAF-5E8E-F4D31040A54E}"/>
              </a:ext>
            </a:extLst>
          </p:cNvPr>
          <p:cNvSpPr txBox="1"/>
          <p:nvPr/>
        </p:nvSpPr>
        <p:spPr>
          <a:xfrm>
            <a:off x="4645152" y="4946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342978-1FD1-2AE2-B3C9-262EC2A1A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340" y="502158"/>
            <a:ext cx="2413000" cy="381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DFEC6E-FC97-19C9-203E-9F2FECFEB130}"/>
              </a:ext>
            </a:extLst>
          </p:cNvPr>
          <p:cNvSpPr txBox="1"/>
          <p:nvPr/>
        </p:nvSpPr>
        <p:spPr>
          <a:xfrm>
            <a:off x="0" y="0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87A293-47EB-A942-7DAD-3E91C06583D9}"/>
              </a:ext>
            </a:extLst>
          </p:cNvPr>
          <p:cNvSpPr txBox="1"/>
          <p:nvPr/>
        </p:nvSpPr>
        <p:spPr>
          <a:xfrm>
            <a:off x="4873525" y="594360"/>
            <a:ext cx="27906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- Diffuse Residual System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C2765D-6325-518E-9D14-561FEB725504}"/>
              </a:ext>
            </a:extLst>
          </p:cNvPr>
          <p:cNvSpPr txBox="1"/>
          <p:nvPr/>
        </p:nvSpPr>
        <p:spPr>
          <a:xfrm>
            <a:off x="4873525" y="1258824"/>
            <a:ext cx="4140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- Highly Virtual Valence Quark Cluster </a:t>
            </a:r>
          </a:p>
        </p:txBody>
      </p:sp>
    </p:spTree>
    <p:extLst>
      <p:ext uri="{BB962C8B-B14F-4D97-AF65-F5344CB8AC3E}">
        <p14:creationId xmlns:p14="http://schemas.microsoft.com/office/powerpoint/2010/main" val="8792035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1C5CDB-30A5-6EAF-5E8E-F4D31040A54E}"/>
              </a:ext>
            </a:extLst>
          </p:cNvPr>
          <p:cNvSpPr txBox="1"/>
          <p:nvPr/>
        </p:nvSpPr>
        <p:spPr>
          <a:xfrm>
            <a:off x="4645152" y="4946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6B5D43-18BC-DA50-BFB9-B79FB61ECDAF}"/>
              </a:ext>
            </a:extLst>
          </p:cNvPr>
          <p:cNvSpPr txBox="1"/>
          <p:nvPr/>
        </p:nvSpPr>
        <p:spPr>
          <a:xfrm>
            <a:off x="1764081" y="64062"/>
            <a:ext cx="3701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Some Empirical Observation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C01CC7-2F01-1840-618C-F88BF4DBEF8E}"/>
              </a:ext>
            </a:extLst>
          </p:cNvPr>
          <p:cNvSpPr txBox="1"/>
          <p:nvPr/>
        </p:nvSpPr>
        <p:spPr>
          <a:xfrm>
            <a:off x="1033272" y="978209"/>
            <a:ext cx="5273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valence quarks in nucleon peak at </a:t>
            </a:r>
            <a:r>
              <a:rPr lang="en-US" sz="2800" dirty="0">
                <a:solidFill>
                  <a:srgbClr val="0000FF"/>
                </a:solidFill>
              </a:rPr>
              <a:t>¼</a:t>
            </a:r>
            <a:r>
              <a:rPr lang="en-US" sz="2800" dirty="0"/>
              <a:t> </a:t>
            </a:r>
            <a:r>
              <a:rPr lang="en-US" dirty="0"/>
              <a:t>  - this requires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50ACF3-933A-1E6F-6AB9-25AD87972B0E}"/>
              </a:ext>
            </a:extLst>
          </p:cNvPr>
          <p:cNvSpPr txBox="1"/>
          <p:nvPr/>
        </p:nvSpPr>
        <p:spPr>
          <a:xfrm>
            <a:off x="1033272" y="1907667"/>
            <a:ext cx="505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valence quarks in pion  peak at </a:t>
            </a:r>
            <a:r>
              <a:rPr lang="en-US" b="1" dirty="0">
                <a:solidFill>
                  <a:srgbClr val="0000FF"/>
                </a:solidFill>
              </a:rPr>
              <a:t>1/2</a:t>
            </a:r>
            <a:r>
              <a:rPr lang="en-US" dirty="0"/>
              <a:t>   - this requires 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FA57669-E2B9-3C5E-5C41-7E45F48B4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494" y="1907667"/>
            <a:ext cx="2133600" cy="2921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8259558-C98E-11A4-7946-A54595118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616" y="922282"/>
            <a:ext cx="2184400" cy="3048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330094C-61BB-7B22-EC4C-6DC6CFFB5143}"/>
              </a:ext>
            </a:extLst>
          </p:cNvPr>
          <p:cNvSpPr txBox="1"/>
          <p:nvPr/>
        </p:nvSpPr>
        <p:spPr>
          <a:xfrm>
            <a:off x="72344" y="2941804"/>
            <a:ext cx="2835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But then what is observed is</a:t>
            </a:r>
          </a:p>
          <a:p>
            <a:r>
              <a:rPr lang="en-US" dirty="0">
                <a:solidFill>
                  <a:srgbClr val="0000FF"/>
                </a:solidFill>
              </a:rPr>
              <a:t>          “experimentally”: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4D4AC8B-0E97-92A7-1855-0C41963962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7943" y="3001351"/>
            <a:ext cx="2387600" cy="3048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1263715-BCDF-59A0-1597-423189508989}"/>
              </a:ext>
            </a:extLst>
          </p:cNvPr>
          <p:cNvSpPr txBox="1"/>
          <p:nvPr/>
        </p:nvSpPr>
        <p:spPr>
          <a:xfrm>
            <a:off x="5731142" y="2969085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8156994-EB7E-0EAB-2B85-3FB789C46E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3416" y="2969085"/>
            <a:ext cx="2336800" cy="2921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72A9C57-D74B-4479-2460-0216F8777E1F}"/>
              </a:ext>
            </a:extLst>
          </p:cNvPr>
          <p:cNvSpPr txBox="1"/>
          <p:nvPr/>
        </p:nvSpPr>
        <p:spPr>
          <a:xfrm>
            <a:off x="393192" y="4005072"/>
            <a:ext cx="2825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Somehow peak positions of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785B5A8-CE44-D2A9-4496-A447290D1F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7302" y="4034790"/>
            <a:ext cx="774700" cy="2667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6201E9E-B18D-362B-E099-60876A2B4E58}"/>
              </a:ext>
            </a:extLst>
          </p:cNvPr>
          <p:cNvSpPr txBox="1"/>
          <p:nvPr/>
        </p:nvSpPr>
        <p:spPr>
          <a:xfrm>
            <a:off x="4250243" y="3983474"/>
            <a:ext cx="423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03033E0-C052-31F2-06DA-5A1511BE6A3D}"/>
              </a:ext>
            </a:extLst>
          </p:cNvPr>
          <p:cNvSpPr txBox="1"/>
          <p:nvPr/>
        </p:nvSpPr>
        <p:spPr>
          <a:xfrm>
            <a:off x="393192" y="4465189"/>
            <a:ext cx="3562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Define the asymptotic behavior  at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BD28DF5-7133-E381-9DD1-FC4A358EFE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79743" y="4072890"/>
            <a:ext cx="800100" cy="1905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5C5D563-C96E-51CE-FF18-EA8D7272B8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49593" y="4479183"/>
            <a:ext cx="660400" cy="17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077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function&#10;&#10;Description automatically generated">
            <a:extLst>
              <a:ext uri="{FF2B5EF4-FFF2-40B4-BE49-F238E27FC236}">
                <a16:creationId xmlns:a16="http://schemas.microsoft.com/office/drawing/2014/main" id="{A2871A4E-BDCB-CC4C-14CB-9960A41F9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0432"/>
            <a:ext cx="4053385" cy="30980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1980AB-CE55-609B-E7BC-7EB1062D3C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2751" y="1380744"/>
            <a:ext cx="4053385" cy="2743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5BD130-C60C-55DB-470C-D6071EB14C39}"/>
              </a:ext>
            </a:extLst>
          </p:cNvPr>
          <p:cNvSpPr txBox="1"/>
          <p:nvPr/>
        </p:nvSpPr>
        <p:spPr>
          <a:xfrm>
            <a:off x="2103652" y="118872"/>
            <a:ext cx="3899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Uniqueness of valence quarks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D57FF6-8898-4C5F-C0FD-A491ACDDF3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5626" y="4478786"/>
            <a:ext cx="21971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106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07275-C405-4762-8683-4F2B20EFD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694" y="107898"/>
            <a:ext cx="1387642" cy="499874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Outlook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C35FCD-ACA1-4224-AB2D-AC15509020C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275584" y="724280"/>
                <a:ext cx="6884168" cy="3160134"/>
              </a:xfrm>
            </p:spPr>
            <p:txBody>
              <a:bodyPr>
                <a:normAutofit fontScale="25000" lnSpcReduction="20000"/>
              </a:bodyPr>
              <a:lstStyle/>
              <a:p>
                <a:pPr marL="0" indent="0">
                  <a:buNone/>
                </a:pPr>
                <a:endParaRPr lang="en-US" sz="6400" dirty="0"/>
              </a:p>
              <a:p>
                <a:r>
                  <a:rPr lang="en-US" sz="6400" dirty="0">
                    <a:solidFill>
                      <a:srgbClr val="0000FF"/>
                    </a:solidFill>
                  </a:rPr>
                  <a:t>Add </a:t>
                </a:r>
                <a:r>
                  <a:rPr lang="en-US" sz="6400" dirty="0" err="1">
                    <a:solidFill>
                      <a:srgbClr val="0000FF"/>
                    </a:solidFill>
                  </a:rPr>
                  <a:t>qq</a:t>
                </a:r>
                <a:r>
                  <a:rPr lang="en-US" sz="6400" dirty="0">
                    <a:solidFill>
                      <a:srgbClr val="0000FF"/>
                    </a:solidFill>
                  </a:rPr>
                  <a:t> and </a:t>
                </a:r>
                <a:r>
                  <a:rPr lang="en-US" sz="6400" dirty="0" err="1">
                    <a:solidFill>
                      <a:srgbClr val="0000FF"/>
                    </a:solidFill>
                  </a:rPr>
                  <a:t>qqq</a:t>
                </a:r>
                <a:r>
                  <a:rPr lang="en-US" sz="6400" dirty="0">
                    <a:solidFill>
                      <a:srgbClr val="0000FF"/>
                    </a:solidFill>
                  </a:rPr>
                  <a:t> correlations</a:t>
                </a:r>
                <a:endParaRPr lang="en-US" sz="6400" dirty="0"/>
              </a:p>
              <a:p>
                <a:r>
                  <a:rPr lang="en-US" sz="6400" dirty="0">
                    <a:solidFill>
                      <a:srgbClr val="0000FF"/>
                    </a:solidFill>
                  </a:rPr>
                  <a:t>Check Universality of residual state wave function</a:t>
                </a:r>
                <a:endParaRPr lang="en-US" sz="6400" dirty="0"/>
              </a:p>
              <a:p>
                <a:r>
                  <a:rPr lang="en-US" sz="6400" dirty="0">
                    <a:solidFill>
                      <a:srgbClr val="0000FF"/>
                    </a:solidFill>
                  </a:rPr>
                  <a:t>With LFWF parameters fitted from PDFs, check validity by calculating predictions for other processes</a:t>
                </a:r>
                <a:endParaRPr lang="en-US" sz="6400" dirty="0"/>
              </a:p>
              <a:p>
                <a:r>
                  <a:rPr lang="en-US" sz="6400" dirty="0">
                    <a:solidFill>
                      <a:srgbClr val="0000FF"/>
                    </a:solidFill>
                  </a:rPr>
                  <a:t>Predictions for TMDs GPDs</a:t>
                </a:r>
              </a:p>
              <a:p>
                <a:endParaRPr lang="en-US" sz="7200" dirty="0">
                  <a:solidFill>
                    <a:srgbClr val="0000FF"/>
                  </a:solidFill>
                </a:endParaRPr>
              </a:p>
              <a:p>
                <a:r>
                  <a:rPr lang="en-US" sz="7200" dirty="0">
                    <a:solidFill>
                      <a:srgbClr val="0000FF"/>
                    </a:solidFill>
                  </a:rPr>
                  <a:t>It seems the model reproduces pion data</a:t>
                </a:r>
              </a:p>
              <a:p>
                <a:r>
                  <a:rPr lang="en-US" sz="7200" dirty="0">
                    <a:solidFill>
                      <a:srgbClr val="0000FF"/>
                    </a:solidFill>
                  </a:rPr>
                  <a:t>Indicates a diffuse character of pion</a:t>
                </a:r>
              </a:p>
              <a:p>
                <a:r>
                  <a:rPr lang="en-US" sz="7200" dirty="0">
                    <a:solidFill>
                      <a:srgbClr val="0000FF"/>
                    </a:solidFill>
                  </a:rPr>
                  <a:t>Can Reconcile two pictures of pion</a:t>
                </a:r>
              </a:p>
              <a:p>
                <a:r>
                  <a:rPr lang="en-US" sz="7200" dirty="0">
                    <a:solidFill>
                      <a:srgbClr val="0000FF"/>
                    </a:solidFill>
                  </a:rPr>
                  <a:t>Any chance to measure PDF of a non-Goldstone meson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C35FCD-ACA1-4224-AB2D-AC15509020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75584" y="724280"/>
                <a:ext cx="6884168" cy="3160134"/>
              </a:xfrm>
              <a:blipFill>
                <a:blip r:embed="rId3"/>
                <a:stretch>
                  <a:fillRect l="-5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5A7BA3-82B4-4A9C-9B51-3A45645EE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3DAB45-A63F-2F9D-8D64-B843C8ACB8AB}"/>
              </a:ext>
            </a:extLst>
          </p:cNvPr>
          <p:cNvSpPr txBox="1"/>
          <p:nvPr/>
        </p:nvSpPr>
        <p:spPr>
          <a:xfrm>
            <a:off x="187694" y="555672"/>
            <a:ext cx="790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Based on phenomenological wave functions -&gt; Spectral Function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198C1E-60B5-3EC9-DA8A-7791B988BC5F}"/>
              </a:ext>
            </a:extLst>
          </p:cNvPr>
          <p:cNvSpPr txBox="1"/>
          <p:nvPr/>
        </p:nvSpPr>
        <p:spPr>
          <a:xfrm>
            <a:off x="304801" y="439794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 Other explanations  why </a:t>
            </a:r>
            <a:r>
              <a:rPr lang="en-US" dirty="0" err="1">
                <a:solidFill>
                  <a:srgbClr val="FF0000"/>
                </a:solidFill>
              </a:rPr>
              <a:t>x</a:t>
            </a:r>
            <a:r>
              <a:rPr lang="en-US" baseline="-25000" dirty="0" err="1">
                <a:solidFill>
                  <a:srgbClr val="FF0000"/>
                </a:solidFill>
              </a:rPr>
              <a:t>p</a:t>
            </a:r>
            <a:r>
              <a:rPr lang="en-US" dirty="0">
                <a:solidFill>
                  <a:srgbClr val="FF0000"/>
                </a:solidFill>
              </a:rPr>
              <a:t> = 1/4  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471FE9-1EDC-18ED-9ADD-E96F3E99013F}"/>
              </a:ext>
            </a:extLst>
          </p:cNvPr>
          <p:cNvSpPr txBox="1"/>
          <p:nvPr/>
        </p:nvSpPr>
        <p:spPr>
          <a:xfrm>
            <a:off x="187694" y="3699748"/>
            <a:ext cx="790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It seems there is a relation between peak position of </a:t>
            </a:r>
            <a:r>
              <a:rPr lang="en-US" dirty="0" err="1">
                <a:solidFill>
                  <a:srgbClr val="0000FF"/>
                </a:solidFill>
                <a:latin typeface="Helvetica" pitchFamily="2" charset="0"/>
              </a:rPr>
              <a:t>xf</a:t>
            </a:r>
            <a:r>
              <a:rPr lang="en-US" baseline="-25000" dirty="0" err="1">
                <a:solidFill>
                  <a:srgbClr val="0000FF"/>
                </a:solidFill>
                <a:latin typeface="Helvetica" pitchFamily="2" charset="0"/>
              </a:rPr>
              <a:t>V</a:t>
            </a:r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 and </a:t>
            </a:r>
            <a:r>
              <a:rPr lang="en-US" dirty="0" err="1">
                <a:solidFill>
                  <a:srgbClr val="0000FF"/>
                </a:solidFill>
                <a:latin typeface="Helvetica" pitchFamily="2" charset="0"/>
              </a:rPr>
              <a:t>f</a:t>
            </a:r>
            <a:r>
              <a:rPr lang="en-US" baseline="-25000" dirty="0" err="1">
                <a:solidFill>
                  <a:srgbClr val="0000FF"/>
                </a:solidFill>
                <a:latin typeface="Helvetica" pitchFamily="2" charset="0"/>
              </a:rPr>
              <a:t>V</a:t>
            </a:r>
            <a:r>
              <a:rPr lang="en-US" dirty="0">
                <a:solidFill>
                  <a:srgbClr val="0000FF"/>
                </a:solidFill>
                <a:latin typeface="Helvetica" pitchFamily="2" charset="0"/>
              </a:rPr>
              <a:t> at x    1</a:t>
            </a:r>
            <a:endParaRPr lang="en-US" dirty="0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ECF1EB-E661-91E8-AA97-3B1B19731A68}"/>
              </a:ext>
            </a:extLst>
          </p:cNvPr>
          <p:cNvCxnSpPr/>
          <p:nvPr/>
        </p:nvCxnSpPr>
        <p:spPr>
          <a:xfrm>
            <a:off x="7363968" y="3884414"/>
            <a:ext cx="16459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4194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 descr="Chart&#10;&#10;Description automatically generated with low confidence">
            <a:extLst>
              <a:ext uri="{FF2B5EF4-FFF2-40B4-BE49-F238E27FC236}">
                <a16:creationId xmlns:a16="http://schemas.microsoft.com/office/drawing/2014/main" id="{1A3A6C1B-8F9C-570E-2898-DB0D35DB5F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62" r="50531"/>
          <a:stretch/>
        </p:blipFill>
        <p:spPr>
          <a:xfrm>
            <a:off x="2484763" y="332306"/>
            <a:ext cx="3835610" cy="2353577"/>
          </a:xfrm>
          <a:prstGeom prst="rect">
            <a:avLst/>
          </a:prstGeom>
        </p:spPr>
      </p:pic>
      <p:pic>
        <p:nvPicPr>
          <p:cNvPr id="3" name="Content Placeholder 6" descr="Chart&#10;&#10;Description automatically generated with low confidence">
            <a:extLst>
              <a:ext uri="{FF2B5EF4-FFF2-40B4-BE49-F238E27FC236}">
                <a16:creationId xmlns:a16="http://schemas.microsoft.com/office/drawing/2014/main" id="{185F127D-0693-00F0-E71D-B86C43CDDF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532" r="7665"/>
          <a:stretch/>
        </p:blipFill>
        <p:spPr>
          <a:xfrm>
            <a:off x="2520039" y="2810661"/>
            <a:ext cx="3765058" cy="200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1511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1C5CDB-30A5-6EAF-5E8E-F4D31040A54E}"/>
              </a:ext>
            </a:extLst>
          </p:cNvPr>
          <p:cNvSpPr txBox="1"/>
          <p:nvPr/>
        </p:nvSpPr>
        <p:spPr>
          <a:xfrm>
            <a:off x="4645152" y="4946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066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6616" y="0"/>
            <a:ext cx="8630768" cy="8925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    Valence quarks in the hadron</a:t>
            </a:r>
          </a:p>
          <a:p>
            <a:r>
              <a:rPr lang="en-US" sz="2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      at medium to high x: 0.1 &lt; x &lt; 1</a:t>
            </a:r>
          </a:p>
        </p:txBody>
      </p:sp>
      <p:pic>
        <p:nvPicPr>
          <p:cNvPr id="3" name="Picture 2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A7D89040-7F15-1B42-8DBC-4A0F7C6B2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29" y="1355958"/>
            <a:ext cx="3612947" cy="3160890"/>
          </a:xfrm>
          <a:prstGeom prst="rect">
            <a:avLst/>
          </a:prstGeom>
        </p:spPr>
      </p:pic>
      <p:pic>
        <p:nvPicPr>
          <p:cNvPr id="6" name="Picture 5" descr="Schematic&#10;&#10;Description automatically generated">
            <a:extLst>
              <a:ext uri="{FF2B5EF4-FFF2-40B4-BE49-F238E27FC236}">
                <a16:creationId xmlns:a16="http://schemas.microsoft.com/office/drawing/2014/main" id="{380C303C-9037-2A44-A203-E50E08FD6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4609" y="1309511"/>
            <a:ext cx="3745794" cy="316089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465C39E-A7C3-41D6-AAE9-228753851C9A}"/>
                  </a:ext>
                </a:extLst>
              </p14:cNvPr>
              <p14:cNvContentPartPr/>
              <p14:nvPr/>
            </p14:nvContentPartPr>
            <p14:xfrm>
              <a:off x="224931" y="10095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465C39E-A7C3-41D6-AAE9-228753851C9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0931" y="-7046"/>
                <a:ext cx="108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0150B8F-E591-9D9E-71BF-310896226618}"/>
              </a:ext>
            </a:extLst>
          </p:cNvPr>
          <p:cNvSpPr txBox="1"/>
          <p:nvPr/>
        </p:nvSpPr>
        <p:spPr>
          <a:xfrm>
            <a:off x="6510953" y="2221208"/>
            <a:ext cx="1111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Mean Field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2EB37A-8AC3-C538-3185-749E0A5AD10B}"/>
              </a:ext>
            </a:extLst>
          </p:cNvPr>
          <p:cNvSpPr txBox="1"/>
          <p:nvPr/>
        </p:nvSpPr>
        <p:spPr>
          <a:xfrm>
            <a:off x="5854520" y="3261357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Mean Field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333C8C-0E08-9B38-32BA-8BBACF4939A8}"/>
              </a:ext>
            </a:extLst>
          </p:cNvPr>
          <p:cNvSpPr txBox="1"/>
          <p:nvPr/>
        </p:nvSpPr>
        <p:spPr>
          <a:xfrm rot="17959690">
            <a:off x="4966427" y="2456980"/>
            <a:ext cx="1231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Mean Field</a:t>
            </a:r>
          </a:p>
        </p:txBody>
      </p:sp>
    </p:spTree>
    <p:extLst>
      <p:ext uri="{BB962C8B-B14F-4D97-AF65-F5344CB8AC3E}">
        <p14:creationId xmlns:p14="http://schemas.microsoft.com/office/powerpoint/2010/main" val="1909352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9225" y="73246"/>
            <a:ext cx="8630768" cy="461665"/>
          </a:xfrm>
          <a:prstGeom prst="rect">
            <a:avLst/>
          </a:prstGeom>
          <a:solidFill>
            <a:srgbClr val="0000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Motivation: Valence quarks in the hadrons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118122" y="724440"/>
            <a:ext cx="90258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66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Valence quarks play a unique role in QCD dynamics of the hadrons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70" y="1700121"/>
            <a:ext cx="90258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They represent “effective fermions” whose number is conserved with complex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  interaction among themselves and with hadronic environment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235967"/>
            <a:ext cx="4928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- They define baryonic number of hadrons: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18122" y="4299192"/>
            <a:ext cx="8380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B0F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Short range interaction among three valence quarks responsible to</a:t>
            </a:r>
          </a:p>
          <a:p>
            <a:r>
              <a:rPr lang="en-US" b="1" dirty="0">
                <a:solidFill>
                  <a:srgbClr val="00B0F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the generation of high x distribution of PDFs</a:t>
            </a:r>
          </a:p>
          <a:p>
            <a:r>
              <a:rPr lang="en-US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endParaRPr lang="en-US" b="1" i="1" baseline="-25000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3A66F4-77B0-B841-A000-A94EA4A12B86}"/>
              </a:ext>
            </a:extLst>
          </p:cNvPr>
          <p:cNvSpPr/>
          <p:nvPr/>
        </p:nvSpPr>
        <p:spPr>
          <a:xfrm>
            <a:off x="-1" y="2453498"/>
            <a:ext cx="90013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Because of their conserved number  “quantum mechanics can be applied” 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introducing concept of mean-field interaction with the hadronic environment 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8B6DA3-6525-DB49-84BF-7B10CFC7A4B2}"/>
              </a:ext>
            </a:extLst>
          </p:cNvPr>
          <p:cNvSpPr/>
          <p:nvPr/>
        </p:nvSpPr>
        <p:spPr>
          <a:xfrm>
            <a:off x="0" y="3292249"/>
            <a:ext cx="80935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Quantum mechanically, this becomes a problem of fermions in the </a:t>
            </a:r>
          </a:p>
          <a:p>
            <a:r>
              <a:rPr lang="en-US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</a:rPr>
              <a:t>  strong external field </a:t>
            </a:r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</a:rPr>
              <a:t>– (see e g. Migdal Fermions in the Strong Field)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6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91CEE83-CE96-BB42-B9CC-4E504189A9FD}"/>
              </a:ext>
            </a:extLst>
          </p:cNvPr>
          <p:cNvSpPr/>
          <p:nvPr/>
        </p:nvSpPr>
        <p:spPr>
          <a:xfrm>
            <a:off x="113295" y="140049"/>
            <a:ext cx="8917410" cy="4863402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ty</a:t>
            </a:r>
          </a:p>
        </p:txBody>
      </p:sp>
      <p:pic>
        <p:nvPicPr>
          <p:cNvPr id="27" name="Picture 26" descr="A screenshot of a map&#10;&#10;Description automatically generated">
            <a:extLst>
              <a:ext uri="{FF2B5EF4-FFF2-40B4-BE49-F238E27FC236}">
                <a16:creationId xmlns:a16="http://schemas.microsoft.com/office/drawing/2014/main" id="{17F51AE7-D8F6-294D-8F96-A49A2AD82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06" y="926422"/>
            <a:ext cx="8322987" cy="397512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540A073-E310-9F40-895D-A9C4D2693525}"/>
              </a:ext>
            </a:extLst>
          </p:cNvPr>
          <p:cNvCxnSpPr>
            <a:cxnSpLocks/>
          </p:cNvCxnSpPr>
          <p:nvPr/>
        </p:nvCxnSpPr>
        <p:spPr>
          <a:xfrm>
            <a:off x="5698940" y="1829327"/>
            <a:ext cx="20002" cy="25512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1A9CA78-9BFB-5E43-BDBE-0E3AA518B4F7}"/>
              </a:ext>
            </a:extLst>
          </p:cNvPr>
          <p:cNvCxnSpPr>
            <a:cxnSpLocks/>
          </p:cNvCxnSpPr>
          <p:nvPr/>
        </p:nvCxnSpPr>
        <p:spPr>
          <a:xfrm>
            <a:off x="4942128" y="4405414"/>
            <a:ext cx="74883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194C105-3940-6146-B509-737A21BEF15D}"/>
              </a:ext>
            </a:extLst>
          </p:cNvPr>
          <p:cNvSpPr txBox="1"/>
          <p:nvPr/>
        </p:nvSpPr>
        <p:spPr>
          <a:xfrm>
            <a:off x="5413478" y="4502961"/>
            <a:ext cx="5549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</a:rPr>
              <a:t>x</a:t>
            </a:r>
            <a:r>
              <a:rPr lang="en-US" sz="1200" baseline="-25000" dirty="0" err="1">
                <a:solidFill>
                  <a:srgbClr val="0000FF"/>
                </a:solidFill>
              </a:rPr>
              <a:t>p</a:t>
            </a:r>
            <a:r>
              <a:rPr lang="en-US" sz="1200" dirty="0">
                <a:solidFill>
                  <a:srgbClr val="0000FF"/>
                </a:solidFill>
              </a:rPr>
              <a:t>(Q</a:t>
            </a:r>
            <a:r>
              <a:rPr lang="en-US" sz="1200" baseline="30000" dirty="0">
                <a:solidFill>
                  <a:srgbClr val="0000FF"/>
                </a:solidFill>
              </a:rPr>
              <a:t>2</a:t>
            </a:r>
            <a:r>
              <a:rPr lang="en-US" sz="1200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B80ED98-D756-0A47-910B-2DAF7F778302}"/>
              </a:ext>
            </a:extLst>
          </p:cNvPr>
          <p:cNvSpPr txBox="1"/>
          <p:nvPr/>
        </p:nvSpPr>
        <p:spPr>
          <a:xfrm>
            <a:off x="5186584" y="1410952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h(x,Q2) = </a:t>
            </a:r>
            <a:r>
              <a:rPr lang="en-US" sz="1200" dirty="0" err="1">
                <a:solidFill>
                  <a:srgbClr val="FF0000"/>
                </a:solidFill>
              </a:rPr>
              <a:t>x</a:t>
            </a:r>
            <a:r>
              <a:rPr lang="en-US" sz="1200" baseline="-25000" dirty="0" err="1">
                <a:solidFill>
                  <a:srgbClr val="FF0000"/>
                </a:solidFill>
              </a:rPr>
              <a:t>p</a:t>
            </a:r>
            <a:r>
              <a:rPr lang="en-US" sz="1200" dirty="0" err="1">
                <a:solidFill>
                  <a:srgbClr val="FF0000"/>
                </a:solidFill>
              </a:rPr>
              <a:t>q</a:t>
            </a:r>
            <a:r>
              <a:rPr lang="en-US" sz="1200" baseline="-25000" dirty="0" err="1">
                <a:solidFill>
                  <a:srgbClr val="FF0000"/>
                </a:solidFill>
              </a:rPr>
              <a:t>v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D51C718-2EB1-C347-B6C7-FD44D9E32EAD}"/>
              </a:ext>
            </a:extLst>
          </p:cNvPr>
          <p:cNvSpPr/>
          <p:nvPr/>
        </p:nvSpPr>
        <p:spPr>
          <a:xfrm>
            <a:off x="547851" y="289405"/>
            <a:ext cx="8048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Treating the </a:t>
            </a:r>
            <a:r>
              <a:rPr lang="en-US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height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 of the </a:t>
            </a:r>
            <a:r>
              <a:rPr lang="en-US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peak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 h(x</a:t>
            </a:r>
            <a:r>
              <a:rPr lang="en-US" b="1" baseline="-250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p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,Q</a:t>
            </a:r>
            <a:r>
              <a:rPr lang="en-US" b="1" baseline="300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2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) and </a:t>
            </a:r>
            <a:r>
              <a:rPr lang="en-US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position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 of the peak </a:t>
            </a:r>
            <a:r>
              <a:rPr lang="en-US" b="1" dirty="0" err="1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x</a:t>
            </a:r>
            <a:r>
              <a:rPr lang="en-US" b="1" baseline="-25000" dirty="0" err="1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p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 as </a:t>
            </a:r>
            <a:r>
              <a:rPr lang="en-US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“physical observables”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769907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91CEE83-CE96-BB42-B9CC-4E504189A9FD}"/>
              </a:ext>
            </a:extLst>
          </p:cNvPr>
          <p:cNvSpPr/>
          <p:nvPr/>
        </p:nvSpPr>
        <p:spPr>
          <a:xfrm>
            <a:off x="195500" y="52972"/>
            <a:ext cx="8917410" cy="4863402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 </a:t>
            </a:r>
            <a:endParaRPr lang="en-US" sz="2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D51C718-2EB1-C347-B6C7-FD44D9E32EAD}"/>
              </a:ext>
            </a:extLst>
          </p:cNvPr>
          <p:cNvSpPr/>
          <p:nvPr/>
        </p:nvSpPr>
        <p:spPr>
          <a:xfrm>
            <a:off x="547851" y="289405"/>
            <a:ext cx="8048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Treating the </a:t>
            </a:r>
            <a:r>
              <a:rPr lang="en-US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height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 of the </a:t>
            </a:r>
            <a:r>
              <a:rPr lang="en-US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peak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 h(x</a:t>
            </a:r>
            <a:r>
              <a:rPr lang="en-US" b="1" baseline="-250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p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,Q</a:t>
            </a:r>
            <a:r>
              <a:rPr lang="en-US" b="1" baseline="30000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2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) and </a:t>
            </a:r>
            <a:r>
              <a:rPr lang="en-US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position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 of the peak </a:t>
            </a:r>
            <a:r>
              <a:rPr lang="en-US" b="1" dirty="0" err="1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x</a:t>
            </a:r>
            <a:r>
              <a:rPr lang="en-US" b="1" baseline="-25000" dirty="0" err="1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p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 as </a:t>
            </a:r>
            <a:r>
              <a:rPr lang="en-US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“physical observables”</a:t>
            </a:r>
            <a:r>
              <a:rPr lang="en-US" b="1" dirty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Chalkboard"/>
                <a:cs typeface="Chalkboard"/>
              </a:rPr>
              <a:t>:                           </a:t>
            </a:r>
          </a:p>
        </p:txBody>
      </p:sp>
      <p:pic>
        <p:nvPicPr>
          <p:cNvPr id="10" name="Content Placeholder 6" descr="Chart&#10;&#10;Description automatically generated with low confidence">
            <a:extLst>
              <a:ext uri="{FF2B5EF4-FFF2-40B4-BE49-F238E27FC236}">
                <a16:creationId xmlns:a16="http://schemas.microsoft.com/office/drawing/2014/main" id="{481482C8-9DEF-244B-9A6F-967C37C926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62" r="50531"/>
          <a:stretch/>
        </p:blipFill>
        <p:spPr>
          <a:xfrm>
            <a:off x="293820" y="851290"/>
            <a:ext cx="3835610" cy="2353577"/>
          </a:xfrm>
          <a:prstGeom prst="rect">
            <a:avLst/>
          </a:prstGeom>
        </p:spPr>
      </p:pic>
      <p:pic>
        <p:nvPicPr>
          <p:cNvPr id="11" name="Content Placeholder 6" descr="Chart&#10;&#10;Description automatically generated with low confidence">
            <a:extLst>
              <a:ext uri="{FF2B5EF4-FFF2-40B4-BE49-F238E27FC236}">
                <a16:creationId xmlns:a16="http://schemas.microsoft.com/office/drawing/2014/main" id="{2F601499-EE00-B54D-86CF-F9B1B4059A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532" r="7665"/>
          <a:stretch/>
        </p:blipFill>
        <p:spPr>
          <a:xfrm>
            <a:off x="494121" y="2915841"/>
            <a:ext cx="3765058" cy="20005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723EA9-323E-0C40-948A-FBE33AAF18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247"/>
          <a:stretch/>
        </p:blipFill>
        <p:spPr>
          <a:xfrm>
            <a:off x="4959918" y="935736"/>
            <a:ext cx="2830770" cy="22691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59F789B-1D51-0146-8443-DB32678D36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606" r="9147"/>
          <a:stretch/>
        </p:blipFill>
        <p:spPr>
          <a:xfrm>
            <a:off x="5056953" y="2915841"/>
            <a:ext cx="2980801" cy="196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48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4597" y="103338"/>
            <a:ext cx="76476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“New Approaches” </a:t>
            </a:r>
            <a:r>
              <a:rPr lang="en-US" sz="2000" b="1" dirty="0">
                <a:solidFill>
                  <a:srgbClr val="66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in modeling valence quark dynamics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9862" y="3592306"/>
            <a:ext cx="86092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</a:rPr>
              <a:t>We introduce concept of </a:t>
            </a:r>
            <a:r>
              <a:rPr lang="en-US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</a:rPr>
              <a:t>“residual hadronic system” </a:t>
            </a:r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</a:rPr>
              <a:t>as a </a:t>
            </a:r>
            <a:r>
              <a:rPr lang="en-US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</a:rPr>
              <a:t>composite part 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</a:rPr>
              <a:t>  of the light-front wave function of valence quarks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607" y="1134590"/>
            <a:ext cx="89846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In general the peaking property of bound Fermi-system  is a  hallmark for 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mean-field dynamics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18122" y="3639578"/>
            <a:ext cx="8463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endParaRPr lang="en-US" b="1" i="1" baseline="-25000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A3C5D1-007B-2549-9E9B-8ABFE4C083D2}"/>
              </a:ext>
            </a:extLst>
          </p:cNvPr>
          <p:cNvSpPr/>
          <p:nvPr/>
        </p:nvSpPr>
        <p:spPr>
          <a:xfrm>
            <a:off x="0" y="2248584"/>
            <a:ext cx="90085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Our assumption is that the peaking feature of valence quark distributions 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is due to interaction of valence quarks in the strong mean field generated by 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“residual hadronic system”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A9EFF8-F316-894D-8045-534C7E44EDF2}"/>
              </a:ext>
            </a:extLst>
          </p:cNvPr>
          <p:cNvSpPr txBox="1"/>
          <p:nvPr/>
        </p:nvSpPr>
        <p:spPr>
          <a:xfrm>
            <a:off x="7236823" y="47722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830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25975</TotalTime>
  <Words>1395</Words>
  <Application>Microsoft Macintosh PowerPoint</Application>
  <PresentationFormat>On-screen Show (16:9)</PresentationFormat>
  <Paragraphs>256</Paragraphs>
  <Slides>42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-apple-system</vt:lpstr>
      <vt:lpstr>Arial</vt:lpstr>
      <vt:lpstr>Calibri</vt:lpstr>
      <vt:lpstr>Cambria Math</vt:lpstr>
      <vt:lpstr>Chalkboard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Model – Light Front Wave Functions</vt:lpstr>
      <vt:lpstr>PowerPoint Presentation</vt:lpstr>
      <vt:lpstr>PowerPoint Presentation</vt:lpstr>
      <vt:lpstr>PowerPoint Presentation</vt:lpstr>
      <vt:lpstr>PowerPoint Presentation</vt:lpstr>
      <vt:lpstr>Nucleon – Valence q Peak</vt:lpstr>
      <vt:lpstr>Possible Universal Limit</vt:lpstr>
      <vt:lpstr>PowerPoint Presentation</vt:lpstr>
      <vt:lpstr>Nucleon - Fitting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Outlook</vt:lpstr>
      <vt:lpstr>PowerPoint Presentation</vt:lpstr>
      <vt:lpstr>PowerPoint Presentation</vt:lpstr>
    </vt:vector>
  </TitlesOfParts>
  <Company>Florida International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Misak Sargsian</dc:creator>
  <cp:lastModifiedBy>Misak Sargsian</cp:lastModifiedBy>
  <cp:revision>564</cp:revision>
  <cp:lastPrinted>2016-12-02T21:39:43Z</cp:lastPrinted>
  <dcterms:created xsi:type="dcterms:W3CDTF">2013-06-11T04:22:18Z</dcterms:created>
  <dcterms:modified xsi:type="dcterms:W3CDTF">2025-09-01T14:29:45Z</dcterms:modified>
</cp:coreProperties>
</file>