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
  </p:notesMasterIdLst>
  <p:handoutMasterIdLst>
    <p:handoutMasterId r:id="rId11"/>
  </p:handoutMasterIdLst>
  <p:sldIdLst>
    <p:sldId id="355" r:id="rId2"/>
    <p:sldId id="589" r:id="rId3"/>
    <p:sldId id="608" r:id="rId4"/>
    <p:sldId id="610" r:id="rId5"/>
    <p:sldId id="611" r:id="rId6"/>
    <p:sldId id="609" r:id="rId7"/>
    <p:sldId id="612" r:id="rId8"/>
    <p:sldId id="613" r:id="rId9"/>
  </p:sldIdLst>
  <p:sldSz cx="9144000" cy="6858000" type="screen4x3"/>
  <p:notesSz cx="6797675" cy="9928225"/>
  <p:defaultTextStyle>
    <a:defPPr>
      <a:defRPr lang="en-US"/>
    </a:defPPr>
    <a:lvl1pPr algn="l" rtl="0" eaLnBrk="0" fontAlgn="base" hangingPunct="0">
      <a:spcBef>
        <a:spcPct val="0"/>
      </a:spcBef>
      <a:spcAft>
        <a:spcPct val="0"/>
      </a:spcAft>
      <a:defRPr sz="2000" b="1" kern="1200">
        <a:solidFill>
          <a:schemeClr val="tx1"/>
        </a:solidFill>
        <a:latin typeface="Arial"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AB"/>
    <a:srgbClr val="CC0000"/>
    <a:srgbClr val="99FF33"/>
    <a:srgbClr val="66FFFF"/>
    <a:srgbClr val="00FF00"/>
    <a:srgbClr val="FF3300"/>
    <a:srgbClr val="3333FF"/>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36" autoAdjust="0"/>
    <p:restoredTop sz="94612" autoAdjust="0"/>
  </p:normalViewPr>
  <p:slideViewPr>
    <p:cSldViewPr>
      <p:cViewPr>
        <p:scale>
          <a:sx n="80" d="100"/>
          <a:sy n="80" d="100"/>
        </p:scale>
        <p:origin x="-566"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6978" name="Rectangle 2"/>
          <p:cNvSpPr>
            <a:spLocks noGrp="1" noChangeArrowheads="1"/>
          </p:cNvSpPr>
          <p:nvPr>
            <p:ph type="hdr" sz="quarter"/>
          </p:nvPr>
        </p:nvSpPr>
        <p:spPr bwMode="auto">
          <a:xfrm>
            <a:off x="0" y="0"/>
            <a:ext cx="2949391" cy="465808"/>
          </a:xfrm>
          <a:prstGeom prst="rect">
            <a:avLst/>
          </a:prstGeom>
          <a:noFill/>
          <a:ln w="9525">
            <a:noFill/>
            <a:miter lim="800000"/>
            <a:headEnd/>
            <a:tailEnd/>
          </a:ln>
          <a:effectLst/>
        </p:spPr>
        <p:txBody>
          <a:bodyPr vert="horz" wrap="square" lIns="92071" tIns="46036" rIns="92071" bIns="46036" numCol="1" anchor="t" anchorCtr="0" compatLnSpc="1">
            <a:prstTxWarp prst="textNoShape">
              <a:avLst/>
            </a:prstTxWarp>
          </a:bodyPr>
          <a:lstStyle>
            <a:lvl1pPr defTabSz="919560">
              <a:defRPr sz="1200"/>
            </a:lvl1pPr>
          </a:lstStyle>
          <a:p>
            <a:endParaRPr lang="en-US"/>
          </a:p>
        </p:txBody>
      </p:sp>
      <p:sp>
        <p:nvSpPr>
          <p:cNvPr id="126979" name="Rectangle 3"/>
          <p:cNvSpPr>
            <a:spLocks noGrp="1" noChangeArrowheads="1"/>
          </p:cNvSpPr>
          <p:nvPr>
            <p:ph type="dt" sz="quarter" idx="1"/>
          </p:nvPr>
        </p:nvSpPr>
        <p:spPr bwMode="auto">
          <a:xfrm>
            <a:off x="3854682" y="0"/>
            <a:ext cx="2949391" cy="465808"/>
          </a:xfrm>
          <a:prstGeom prst="rect">
            <a:avLst/>
          </a:prstGeom>
          <a:noFill/>
          <a:ln w="9525">
            <a:noFill/>
            <a:miter lim="800000"/>
            <a:headEnd/>
            <a:tailEnd/>
          </a:ln>
          <a:effectLst/>
        </p:spPr>
        <p:txBody>
          <a:bodyPr vert="horz" wrap="square" lIns="92071" tIns="46036" rIns="92071" bIns="46036" numCol="1" anchor="t" anchorCtr="0" compatLnSpc="1">
            <a:prstTxWarp prst="textNoShape">
              <a:avLst/>
            </a:prstTxWarp>
          </a:bodyPr>
          <a:lstStyle>
            <a:lvl1pPr algn="r" defTabSz="919560">
              <a:defRPr sz="1200"/>
            </a:lvl1pPr>
          </a:lstStyle>
          <a:p>
            <a:endParaRPr lang="en-US"/>
          </a:p>
        </p:txBody>
      </p:sp>
      <p:sp>
        <p:nvSpPr>
          <p:cNvPr id="126980" name="Rectangle 4"/>
          <p:cNvSpPr>
            <a:spLocks noGrp="1" noChangeArrowheads="1"/>
          </p:cNvSpPr>
          <p:nvPr>
            <p:ph type="ftr" sz="quarter" idx="2"/>
          </p:nvPr>
        </p:nvSpPr>
        <p:spPr bwMode="auto">
          <a:xfrm>
            <a:off x="0" y="9468776"/>
            <a:ext cx="2949391" cy="465808"/>
          </a:xfrm>
          <a:prstGeom prst="rect">
            <a:avLst/>
          </a:prstGeom>
          <a:noFill/>
          <a:ln w="9525">
            <a:noFill/>
            <a:miter lim="800000"/>
            <a:headEnd/>
            <a:tailEnd/>
          </a:ln>
          <a:effectLst/>
        </p:spPr>
        <p:txBody>
          <a:bodyPr vert="horz" wrap="square" lIns="92071" tIns="46036" rIns="92071" bIns="46036" numCol="1" anchor="b" anchorCtr="0" compatLnSpc="1">
            <a:prstTxWarp prst="textNoShape">
              <a:avLst/>
            </a:prstTxWarp>
          </a:bodyPr>
          <a:lstStyle>
            <a:lvl1pPr defTabSz="919560">
              <a:defRPr sz="1200"/>
            </a:lvl1pPr>
          </a:lstStyle>
          <a:p>
            <a:endParaRPr lang="en-US"/>
          </a:p>
        </p:txBody>
      </p:sp>
      <p:sp>
        <p:nvSpPr>
          <p:cNvPr id="126981" name="Rectangle 5"/>
          <p:cNvSpPr>
            <a:spLocks noGrp="1" noChangeArrowheads="1"/>
          </p:cNvSpPr>
          <p:nvPr>
            <p:ph type="sldNum" sz="quarter" idx="3"/>
          </p:nvPr>
        </p:nvSpPr>
        <p:spPr bwMode="auto">
          <a:xfrm>
            <a:off x="3854682" y="9468776"/>
            <a:ext cx="2949391" cy="465808"/>
          </a:xfrm>
          <a:prstGeom prst="rect">
            <a:avLst/>
          </a:prstGeom>
          <a:noFill/>
          <a:ln w="9525">
            <a:noFill/>
            <a:miter lim="800000"/>
            <a:headEnd/>
            <a:tailEnd/>
          </a:ln>
          <a:effectLst/>
        </p:spPr>
        <p:txBody>
          <a:bodyPr vert="horz" wrap="square" lIns="92071" tIns="46036" rIns="92071" bIns="46036" numCol="1" anchor="b" anchorCtr="0" compatLnSpc="1">
            <a:prstTxWarp prst="textNoShape">
              <a:avLst/>
            </a:prstTxWarp>
          </a:bodyPr>
          <a:lstStyle>
            <a:lvl1pPr algn="r" defTabSz="919560">
              <a:defRPr sz="1200"/>
            </a:lvl1pPr>
          </a:lstStyle>
          <a:p>
            <a:fld id="{58AD079A-1EDA-4395-94BD-0A57A0F1BF55}"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6" name="Rectangle 2"/>
          <p:cNvSpPr>
            <a:spLocks noGrp="1" noRot="1" noChangeAspect="1" noChangeArrowheads="1" noTextEdit="1"/>
          </p:cNvSpPr>
          <p:nvPr>
            <p:ph type="sldImg"/>
          </p:nvPr>
        </p:nvSpPr>
        <p:spPr bwMode="auto">
          <a:xfrm>
            <a:off x="917575" y="746125"/>
            <a:ext cx="4962525" cy="3721100"/>
          </a:xfrm>
          <a:prstGeom prst="rect">
            <a:avLst/>
          </a:prstGeom>
          <a:noFill/>
          <a:ln>
            <a:solidFill>
              <a:srgbClr val="000000"/>
            </a:solidFill>
            <a:miter lim="800000"/>
            <a:headEnd/>
            <a:tailEnd/>
          </a:ln>
        </p:spPr>
      </p:sp>
      <p:sp>
        <p:nvSpPr>
          <p:cNvPr id="379907" name="Rectangle 3"/>
          <p:cNvSpPr>
            <a:spLocks noGrp="1" noChangeArrowheads="1"/>
          </p:cNvSpPr>
          <p:nvPr>
            <p:ph type="body" idx="1"/>
          </p:nvPr>
        </p:nvSpPr>
        <p:spPr bwMode="auto">
          <a:xfrm>
            <a:off x="679768" y="4715311"/>
            <a:ext cx="5438140" cy="4467304"/>
          </a:xfrm>
          <a:prstGeom prst="rect">
            <a:avLst/>
          </a:prstGeom>
          <a:noFill/>
          <a:ln>
            <a:miter lim="800000"/>
            <a:headEnd/>
            <a:tailEnd/>
          </a:ln>
        </p:spPr>
        <p:txBody>
          <a:bodyPr lIns="93274" tIns="46637" rIns="93274" bIns="46637"/>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8914" name="Rectangle 2"/>
          <p:cNvSpPr>
            <a:spLocks noGrp="1" noRot="1" noChangeAspect="1" noChangeArrowheads="1" noTextEdit="1"/>
          </p:cNvSpPr>
          <p:nvPr>
            <p:ph type="sldImg"/>
          </p:nvPr>
        </p:nvSpPr>
        <p:spPr bwMode="auto">
          <a:xfrm>
            <a:off x="917575" y="744538"/>
            <a:ext cx="4962525" cy="3722687"/>
          </a:xfrm>
          <a:prstGeom prst="rect">
            <a:avLst/>
          </a:prstGeom>
          <a:noFill/>
          <a:ln>
            <a:solidFill>
              <a:srgbClr val="000000"/>
            </a:solidFill>
            <a:miter lim="800000"/>
            <a:headEnd/>
            <a:tailEnd/>
          </a:ln>
        </p:spPr>
      </p:sp>
      <p:sp>
        <p:nvSpPr>
          <p:cNvPr id="678915" name="Rectangle 3"/>
          <p:cNvSpPr>
            <a:spLocks noGrp="1" noChangeArrowheads="1"/>
          </p:cNvSpPr>
          <p:nvPr>
            <p:ph type="body" idx="1"/>
          </p:nvPr>
        </p:nvSpPr>
        <p:spPr bwMode="auto">
          <a:xfrm>
            <a:off x="679768" y="4715311"/>
            <a:ext cx="5438140" cy="4468894"/>
          </a:xfrm>
          <a:prstGeom prst="rect">
            <a:avLst/>
          </a:prstGeom>
          <a:noFill/>
          <a:ln>
            <a:miter lim="800000"/>
            <a:headEnd/>
            <a:tailEnd/>
          </a:ln>
        </p:spPr>
        <p:txBody>
          <a:bodyPr lIns="91797" tIns="45898" rIns="91797" bIns="45898"/>
          <a:lstStyle/>
          <a:p>
            <a:r>
              <a:rPr lang="en-GB"/>
              <a:t>How must be spaced the gaps? How should they be connected to the source of the wave? How many quadrupoles should we have?</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184CC463-4C6B-4ED4-93F1-AA8FC19265F9}"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B13A13E6-5960-48F6-911F-888333877FBA}"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1750" y="381000"/>
            <a:ext cx="1695450" cy="5257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95400" y="381000"/>
            <a:ext cx="493395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EAD5DF9F-21CC-44A3-8B6A-AFDAA87262B2}" type="slidenum">
              <a:rPr lang="en-GB"/>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828800" y="381000"/>
            <a:ext cx="5867400" cy="762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295400" y="1752600"/>
            <a:ext cx="33147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62500" y="1752600"/>
            <a:ext cx="33147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1295400" y="3771900"/>
            <a:ext cx="33147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762500" y="3771900"/>
            <a:ext cx="33147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1295400" y="6096000"/>
            <a:ext cx="2438400" cy="457200"/>
          </a:xfrm>
        </p:spPr>
        <p:txBody>
          <a:bodyPr/>
          <a:lstStyle>
            <a:lvl1pPr>
              <a:defRPr/>
            </a:lvl1pPr>
          </a:lstStyle>
          <a:p>
            <a:endParaRPr lang="en-GB"/>
          </a:p>
        </p:txBody>
      </p:sp>
      <p:sp>
        <p:nvSpPr>
          <p:cNvPr id="8" name="Footer Placeholder 7"/>
          <p:cNvSpPr>
            <a:spLocks noGrp="1"/>
          </p:cNvSpPr>
          <p:nvPr>
            <p:ph type="ftr" sz="quarter" idx="11"/>
          </p:nvPr>
        </p:nvSpPr>
        <p:spPr>
          <a:xfrm>
            <a:off x="8153400" y="6172200"/>
            <a:ext cx="457200" cy="381000"/>
          </a:xfrm>
        </p:spPr>
        <p:txBody>
          <a:bodyPr/>
          <a:lstStyle>
            <a:lvl1pPr>
              <a:defRPr/>
            </a:lvl1pPr>
          </a:lstStyle>
          <a:p>
            <a:fld id="{BD9D8813-6767-432D-A27A-F0364A0200E4}" type="slidenum">
              <a:rPr lang="en-GB"/>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828800" y="381000"/>
            <a:ext cx="5867400" cy="762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295400" y="1752600"/>
            <a:ext cx="33147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62500" y="1752600"/>
            <a:ext cx="33147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62500" y="3771900"/>
            <a:ext cx="33147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1295400" y="6096000"/>
            <a:ext cx="2438400" cy="457200"/>
          </a:xfrm>
        </p:spPr>
        <p:txBody>
          <a:bodyPr/>
          <a:lstStyle>
            <a:lvl1pPr>
              <a:defRPr/>
            </a:lvl1pPr>
          </a:lstStyle>
          <a:p>
            <a:endParaRPr lang="en-GB"/>
          </a:p>
        </p:txBody>
      </p:sp>
      <p:sp>
        <p:nvSpPr>
          <p:cNvPr id="7" name="Footer Placeholder 6"/>
          <p:cNvSpPr>
            <a:spLocks noGrp="1"/>
          </p:cNvSpPr>
          <p:nvPr>
            <p:ph type="ftr" sz="quarter" idx="11"/>
          </p:nvPr>
        </p:nvSpPr>
        <p:spPr>
          <a:xfrm>
            <a:off x="8153400" y="6172200"/>
            <a:ext cx="457200" cy="381000"/>
          </a:xfrm>
        </p:spPr>
        <p:txBody>
          <a:bodyPr/>
          <a:lstStyle>
            <a:lvl1pPr>
              <a:defRPr/>
            </a:lvl1pPr>
          </a:lstStyle>
          <a:p>
            <a:fld id="{981124ED-3301-48CD-B099-9DCE795F8DEA}"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106FA32B-435A-4D97-9164-A8DA6170CA2B}"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5A409711-1565-4C37-8FAF-9E3FCE003657}"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95400" y="1752600"/>
            <a:ext cx="33147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2500" y="1752600"/>
            <a:ext cx="33147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fld id="{8F73332E-B1C4-49A0-BFBD-17491EAFEEF7}"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fld id="{CBF02680-6B82-4471-B780-9805212BD49C}"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fld id="{EB996D84-0222-4F55-83D2-C4FDBB2E5B0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fld id="{523E5061-BB6A-4999-AC0A-6E8BB25261C6}"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fld id="{F5316DC2-E1B7-4698-A94C-C7CB92604C60}"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fld id="{48E9C205-575B-4DFE-B115-89D8DBB5550C}"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1295400" y="6096000"/>
            <a:ext cx="24384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b="0">
                <a:latin typeface="Times New Roman" pitchFamily="18" charset="0"/>
              </a:defRPr>
            </a:lvl1pPr>
          </a:lstStyle>
          <a:p>
            <a:endParaRPr lang="en-GB"/>
          </a:p>
        </p:txBody>
      </p:sp>
      <p:sp>
        <p:nvSpPr>
          <p:cNvPr id="1027" name="Rectangle 3"/>
          <p:cNvSpPr>
            <a:spLocks noGrp="1" noChangeArrowheads="1"/>
          </p:cNvSpPr>
          <p:nvPr>
            <p:ph type="ftr" sz="quarter" idx="3"/>
          </p:nvPr>
        </p:nvSpPr>
        <p:spPr bwMode="auto">
          <a:xfrm>
            <a:off x="8153400" y="6172200"/>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b="0">
                <a:latin typeface="Times New Roman" pitchFamily="18" charset="0"/>
              </a:defRPr>
            </a:lvl1pPr>
          </a:lstStyle>
          <a:p>
            <a:fld id="{49EAAB42-70D7-44A1-B020-735B894F1E63}" type="slidenum">
              <a:rPr lang="en-GB"/>
              <a:pPr/>
              <a:t>‹#›</a:t>
            </a:fld>
            <a:endParaRPr lang="en-GB"/>
          </a:p>
        </p:txBody>
      </p:sp>
      <p:sp>
        <p:nvSpPr>
          <p:cNvPr id="1029" name="Rectangle 5"/>
          <p:cNvSpPr>
            <a:spLocks noGrp="1" noChangeArrowheads="1"/>
          </p:cNvSpPr>
          <p:nvPr>
            <p:ph type="title"/>
          </p:nvPr>
        </p:nvSpPr>
        <p:spPr bwMode="auto">
          <a:xfrm>
            <a:off x="1524000" y="381000"/>
            <a:ext cx="6172200" cy="762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Slide Title</a:t>
            </a:r>
          </a:p>
        </p:txBody>
      </p:sp>
      <p:sp>
        <p:nvSpPr>
          <p:cNvPr id="1030" name="Rectangle 6"/>
          <p:cNvSpPr>
            <a:spLocks noGrp="1" noChangeArrowheads="1"/>
          </p:cNvSpPr>
          <p:nvPr>
            <p:ph type="body" idx="1"/>
          </p:nvPr>
        </p:nvSpPr>
        <p:spPr bwMode="auto">
          <a:xfrm>
            <a:off x="1295400" y="1752600"/>
            <a:ext cx="6781800" cy="3886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Line 23"/>
          <p:cNvSpPr>
            <a:spLocks noChangeShapeType="1"/>
          </p:cNvSpPr>
          <p:nvPr/>
        </p:nvSpPr>
        <p:spPr bwMode="auto">
          <a:xfrm>
            <a:off x="533400" y="1295400"/>
            <a:ext cx="8153400" cy="0"/>
          </a:xfrm>
          <a:prstGeom prst="line">
            <a:avLst/>
          </a:prstGeom>
          <a:noFill/>
          <a:ln w="38100">
            <a:solidFill>
              <a:schemeClr val="hlink"/>
            </a:solidFill>
            <a:round/>
            <a:headEnd type="none" w="sm" len="sm"/>
            <a:tailEnd type="none" w="sm" len="sm"/>
          </a:ln>
          <a:effectLst/>
        </p:spPr>
        <p:txBody>
          <a:bodyPr/>
          <a:lstStyle/>
          <a:p>
            <a:endParaRPr lang="en-US"/>
          </a:p>
        </p:txBody>
      </p:sp>
      <p:pic>
        <p:nvPicPr>
          <p:cNvPr id="9" name="Picture 19" descr="Logo-Linac"/>
          <p:cNvPicPr>
            <a:picLocks noChangeAspect="1" noChangeArrowheads="1"/>
          </p:cNvPicPr>
          <p:nvPr userDrawn="1"/>
        </p:nvPicPr>
        <p:blipFill>
          <a:blip r:embed="rId15" cstate="print"/>
          <a:srcRect/>
          <a:stretch>
            <a:fillRect/>
          </a:stretch>
        </p:blipFill>
        <p:spPr bwMode="auto">
          <a:xfrm>
            <a:off x="609600" y="381000"/>
            <a:ext cx="787400" cy="800100"/>
          </a:xfrm>
          <a:prstGeom prst="rect">
            <a:avLst/>
          </a:prstGeom>
          <a:noFill/>
        </p:spPr>
      </p:pic>
      <p:pic>
        <p:nvPicPr>
          <p:cNvPr id="10" name="Picture 16" descr="cern_logo"/>
          <p:cNvPicPr>
            <a:picLocks noChangeAspect="1" noChangeArrowheads="1"/>
          </p:cNvPicPr>
          <p:nvPr userDrawn="1"/>
        </p:nvPicPr>
        <p:blipFill>
          <a:blip r:embed="rId16" cstate="print"/>
          <a:srcRect/>
          <a:stretch>
            <a:fillRect/>
          </a:stretch>
        </p:blipFill>
        <p:spPr bwMode="auto">
          <a:xfrm>
            <a:off x="7848600" y="381000"/>
            <a:ext cx="795338" cy="795338"/>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dt="0"/>
  <p:txStyles>
    <p:titleStyle>
      <a:lvl1pPr algn="ctr" rtl="0" eaLnBrk="0" fontAlgn="base" hangingPunct="0">
        <a:lnSpc>
          <a:spcPct val="90000"/>
        </a:lnSpc>
        <a:spcBef>
          <a:spcPct val="0"/>
        </a:spcBef>
        <a:spcAft>
          <a:spcPct val="0"/>
        </a:spcAft>
        <a:defRPr sz="3600">
          <a:solidFill>
            <a:srgbClr val="FF0000"/>
          </a:solidFill>
          <a:latin typeface="+mj-lt"/>
          <a:ea typeface="+mj-ea"/>
          <a:cs typeface="+mj-cs"/>
        </a:defRPr>
      </a:lvl1pPr>
      <a:lvl2pPr algn="ctr" rtl="0" eaLnBrk="0" fontAlgn="base" hangingPunct="0">
        <a:lnSpc>
          <a:spcPct val="90000"/>
        </a:lnSpc>
        <a:spcBef>
          <a:spcPct val="0"/>
        </a:spcBef>
        <a:spcAft>
          <a:spcPct val="0"/>
        </a:spcAft>
        <a:defRPr sz="3600">
          <a:solidFill>
            <a:srgbClr val="FF0000"/>
          </a:solidFill>
          <a:latin typeface="Comic Sans MS" pitchFamily="66" charset="0"/>
        </a:defRPr>
      </a:lvl2pPr>
      <a:lvl3pPr algn="ctr" rtl="0" eaLnBrk="0" fontAlgn="base" hangingPunct="0">
        <a:lnSpc>
          <a:spcPct val="90000"/>
        </a:lnSpc>
        <a:spcBef>
          <a:spcPct val="0"/>
        </a:spcBef>
        <a:spcAft>
          <a:spcPct val="0"/>
        </a:spcAft>
        <a:defRPr sz="3600">
          <a:solidFill>
            <a:srgbClr val="FF0000"/>
          </a:solidFill>
          <a:latin typeface="Comic Sans MS" pitchFamily="66" charset="0"/>
        </a:defRPr>
      </a:lvl3pPr>
      <a:lvl4pPr algn="ctr" rtl="0" eaLnBrk="0" fontAlgn="base" hangingPunct="0">
        <a:lnSpc>
          <a:spcPct val="90000"/>
        </a:lnSpc>
        <a:spcBef>
          <a:spcPct val="0"/>
        </a:spcBef>
        <a:spcAft>
          <a:spcPct val="0"/>
        </a:spcAft>
        <a:defRPr sz="3600">
          <a:solidFill>
            <a:srgbClr val="FF0000"/>
          </a:solidFill>
          <a:latin typeface="Comic Sans MS" pitchFamily="66" charset="0"/>
        </a:defRPr>
      </a:lvl4pPr>
      <a:lvl5pPr algn="ctr" rtl="0" eaLnBrk="0" fontAlgn="base" hangingPunct="0">
        <a:lnSpc>
          <a:spcPct val="90000"/>
        </a:lnSpc>
        <a:spcBef>
          <a:spcPct val="0"/>
        </a:spcBef>
        <a:spcAft>
          <a:spcPct val="0"/>
        </a:spcAft>
        <a:defRPr sz="3600">
          <a:solidFill>
            <a:srgbClr val="FF0000"/>
          </a:solidFill>
          <a:latin typeface="Comic Sans MS" pitchFamily="66" charset="0"/>
        </a:defRPr>
      </a:lvl5pPr>
      <a:lvl6pPr marL="457200" algn="ctr" rtl="0" eaLnBrk="0" fontAlgn="base" hangingPunct="0">
        <a:lnSpc>
          <a:spcPct val="90000"/>
        </a:lnSpc>
        <a:spcBef>
          <a:spcPct val="0"/>
        </a:spcBef>
        <a:spcAft>
          <a:spcPct val="0"/>
        </a:spcAft>
        <a:defRPr sz="3600">
          <a:solidFill>
            <a:srgbClr val="FF0000"/>
          </a:solidFill>
          <a:latin typeface="Comic Sans MS" pitchFamily="66" charset="0"/>
        </a:defRPr>
      </a:lvl6pPr>
      <a:lvl7pPr marL="914400" algn="ctr" rtl="0" eaLnBrk="0" fontAlgn="base" hangingPunct="0">
        <a:lnSpc>
          <a:spcPct val="90000"/>
        </a:lnSpc>
        <a:spcBef>
          <a:spcPct val="0"/>
        </a:spcBef>
        <a:spcAft>
          <a:spcPct val="0"/>
        </a:spcAft>
        <a:defRPr sz="3600">
          <a:solidFill>
            <a:srgbClr val="FF0000"/>
          </a:solidFill>
          <a:latin typeface="Comic Sans MS" pitchFamily="66" charset="0"/>
        </a:defRPr>
      </a:lvl7pPr>
      <a:lvl8pPr marL="1371600" algn="ctr" rtl="0" eaLnBrk="0" fontAlgn="base" hangingPunct="0">
        <a:lnSpc>
          <a:spcPct val="90000"/>
        </a:lnSpc>
        <a:spcBef>
          <a:spcPct val="0"/>
        </a:spcBef>
        <a:spcAft>
          <a:spcPct val="0"/>
        </a:spcAft>
        <a:defRPr sz="3600">
          <a:solidFill>
            <a:srgbClr val="FF0000"/>
          </a:solidFill>
          <a:latin typeface="Comic Sans MS" pitchFamily="66" charset="0"/>
        </a:defRPr>
      </a:lvl8pPr>
      <a:lvl9pPr marL="1828800" algn="ctr" rtl="0" eaLnBrk="0" fontAlgn="base" hangingPunct="0">
        <a:lnSpc>
          <a:spcPct val="90000"/>
        </a:lnSpc>
        <a:spcBef>
          <a:spcPct val="0"/>
        </a:spcBef>
        <a:spcAft>
          <a:spcPct val="0"/>
        </a:spcAft>
        <a:defRPr sz="3600">
          <a:solidFill>
            <a:srgbClr val="FF0000"/>
          </a:solidFill>
          <a:latin typeface="Comic Sans MS" pitchFamily="66" charset="0"/>
        </a:defRPr>
      </a:lvl9pPr>
    </p:titleStyle>
    <p:bodyStyle>
      <a:lvl1pPr marL="292100" indent="-292100" algn="l" rtl="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effectLst>
            <a:outerShdw blurRad="38100" dist="38100" dir="2700000" algn="tl">
              <a:srgbClr val="C0C0C0"/>
            </a:outerShdw>
          </a:effectLst>
          <a:latin typeface="+mn-lt"/>
          <a:ea typeface="+mn-ea"/>
          <a:cs typeface="+mn-cs"/>
        </a:defRPr>
      </a:lvl1pPr>
      <a:lvl2pPr marL="635000" indent="-228600" algn="l" rtl="0" eaLnBrk="0" fontAlgn="base" hangingPunct="0">
        <a:lnSpc>
          <a:spcPct val="90000"/>
        </a:lnSpc>
        <a:spcBef>
          <a:spcPct val="30000"/>
        </a:spcBef>
        <a:spcAft>
          <a:spcPct val="0"/>
        </a:spcAft>
        <a:buClr>
          <a:schemeClr val="hlink"/>
        </a:buClr>
        <a:buSzPct val="70000"/>
        <a:buFont typeface="Wingdings" pitchFamily="2" charset="2"/>
        <a:buChar char="n"/>
        <a:defRPr b="1">
          <a:solidFill>
            <a:schemeClr val="tx1"/>
          </a:solidFill>
          <a:latin typeface="+mn-lt"/>
        </a:defRPr>
      </a:lvl2pPr>
      <a:lvl3pPr marL="1143000" indent="-2413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600200" indent="-22860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defRPr>
      </a:lvl4pPr>
      <a:lvl5pPr marL="1828800" algn="l" rtl="0" eaLnBrk="0" fontAlgn="base" hangingPunct="0">
        <a:lnSpc>
          <a:spcPct val="90000"/>
        </a:lnSpc>
        <a:spcBef>
          <a:spcPct val="30000"/>
        </a:spcBef>
        <a:spcAft>
          <a:spcPct val="0"/>
        </a:spcAft>
        <a:defRPr sz="1400" b="1">
          <a:solidFill>
            <a:srgbClr val="0000FF"/>
          </a:solidFill>
          <a:latin typeface="+mn-lt"/>
        </a:defRPr>
      </a:lvl5pPr>
      <a:lvl6pPr marL="2286000" algn="l" rtl="0" eaLnBrk="0" fontAlgn="base" hangingPunct="0">
        <a:lnSpc>
          <a:spcPct val="90000"/>
        </a:lnSpc>
        <a:spcBef>
          <a:spcPct val="30000"/>
        </a:spcBef>
        <a:spcAft>
          <a:spcPct val="0"/>
        </a:spcAft>
        <a:defRPr sz="1400" b="1">
          <a:solidFill>
            <a:srgbClr val="0000FF"/>
          </a:solidFill>
          <a:latin typeface="+mn-lt"/>
        </a:defRPr>
      </a:lvl6pPr>
      <a:lvl7pPr marL="2743200" algn="l" rtl="0" eaLnBrk="0" fontAlgn="base" hangingPunct="0">
        <a:lnSpc>
          <a:spcPct val="90000"/>
        </a:lnSpc>
        <a:spcBef>
          <a:spcPct val="30000"/>
        </a:spcBef>
        <a:spcAft>
          <a:spcPct val="0"/>
        </a:spcAft>
        <a:defRPr sz="1400" b="1">
          <a:solidFill>
            <a:srgbClr val="0000FF"/>
          </a:solidFill>
          <a:latin typeface="+mn-lt"/>
        </a:defRPr>
      </a:lvl7pPr>
      <a:lvl8pPr marL="3200400" algn="l" rtl="0" eaLnBrk="0" fontAlgn="base" hangingPunct="0">
        <a:lnSpc>
          <a:spcPct val="90000"/>
        </a:lnSpc>
        <a:spcBef>
          <a:spcPct val="30000"/>
        </a:spcBef>
        <a:spcAft>
          <a:spcPct val="0"/>
        </a:spcAft>
        <a:defRPr sz="1400" b="1">
          <a:solidFill>
            <a:srgbClr val="0000FF"/>
          </a:solidFill>
          <a:latin typeface="+mn-lt"/>
        </a:defRPr>
      </a:lvl8pPr>
      <a:lvl9pPr marL="3657600"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notesSlide" Target="../notesSlides/notesSlide2.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2.gif"/><Relationship Id="rId5" Type="http://schemas.openxmlformats.org/officeDocument/2006/relationships/hyperlink" Target="https://project-linac4.web.cern.ch/project-linac4/Files/Layout%20DTL%20(21-09-10).pdf" TargetMode="External"/><Relationship Id="rId4" Type="http://schemas.openxmlformats.org/officeDocument/2006/relationships/image" Target="../media/image11.emf"/></Relationships>
</file>

<file path=ppt/slides/_rels/slide4.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hyperlink" Target="http://epubs.cclrc.ac.uk/bitstream/3705/CARE-Report-08-071-HIPPI.pdf" TargetMode="External"/><Relationship Id="rId5" Type="http://schemas.openxmlformats.org/officeDocument/2006/relationships/hyperlink" Target="http://epubs.cclrc.ac.uk/work-details?w=50501" TargetMode="External"/><Relationship Id="rId4" Type="http://schemas.openxmlformats.org/officeDocument/2006/relationships/hyperlink" Target="http://epubs.cclrc.ac.uk/search?st=browse-by-person&amp;pid=2143"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5139" name="Picture 35" descr="http://cdsweb.cern.ch/record/969303/files/7902525X.jpg"/>
          <p:cNvPicPr>
            <a:picLocks noChangeAspect="1" noChangeArrowheads="1"/>
          </p:cNvPicPr>
          <p:nvPr/>
        </p:nvPicPr>
        <p:blipFill>
          <a:blip r:embed="rId3" cstate="print">
            <a:duotone>
              <a:schemeClr val="bg2">
                <a:shade val="45000"/>
                <a:satMod val="135000"/>
              </a:schemeClr>
              <a:prstClr val="white"/>
            </a:duotone>
          </a:blip>
          <a:srcRect/>
          <a:stretch>
            <a:fillRect/>
          </a:stretch>
        </p:blipFill>
        <p:spPr bwMode="auto">
          <a:xfrm>
            <a:off x="0" y="1295400"/>
            <a:ext cx="9144000" cy="5562600"/>
          </a:xfrm>
          <a:prstGeom prst="rect">
            <a:avLst/>
          </a:prstGeom>
          <a:noFill/>
        </p:spPr>
      </p:pic>
      <p:sp>
        <p:nvSpPr>
          <p:cNvPr id="5" name="Rectangle 4"/>
          <p:cNvSpPr txBox="1">
            <a:spLocks noChangeArrowheads="1"/>
          </p:cNvSpPr>
          <p:nvPr/>
        </p:nvSpPr>
        <p:spPr bwMode="auto">
          <a:xfrm>
            <a:off x="0" y="1524000"/>
            <a:ext cx="5943600" cy="24384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lang="en-US" sz="4400" kern="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ea typeface="+mj-ea"/>
                <a:cs typeface="+mj-cs"/>
              </a:rPr>
              <a:t>DTL Mini Workshop</a:t>
            </a:r>
          </a:p>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4400" b="1" i="0" u="none" strike="noStrike" kern="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t>Introduction </a:t>
            </a:r>
            <a:r>
              <a:rPr kumimoji="0" lang="en-US" sz="3600" b="1" i="0" u="none" strike="noStrike" kern="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t/>
            </a:r>
            <a:br>
              <a:rPr kumimoji="0" lang="en-US" sz="3600" b="1" i="0" u="none" strike="noStrike" kern="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br>
            <a:r>
              <a:rPr kumimoji="0" lang="en-US" sz="1600" b="1" i="0" u="none" strike="noStrike" kern="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t/>
            </a:r>
            <a:br>
              <a:rPr kumimoji="0" lang="en-US" sz="1600" b="1" i="0" u="none" strike="noStrike" kern="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br>
            <a:r>
              <a:rPr kumimoji="0" lang="en-US" sz="2400" b="1" i="0" u="none" strike="noStrike" kern="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t>MV, 12.09.2011</a:t>
            </a:r>
            <a:r>
              <a:rPr kumimoji="0" lang="en-US" sz="3600" b="1" i="0" u="none" strike="noStrike" kern="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t> </a:t>
            </a:r>
            <a:endParaRPr kumimoji="0" lang="en-US" sz="3600" b="1" i="0" u="none" strike="noStrike" kern="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endParaRPr>
          </a:p>
        </p:txBody>
      </p:sp>
      <p:sp>
        <p:nvSpPr>
          <p:cNvPr id="7" name="TextBox 6"/>
          <p:cNvSpPr txBox="1"/>
          <p:nvPr/>
        </p:nvSpPr>
        <p:spPr>
          <a:xfrm>
            <a:off x="228600" y="6324600"/>
            <a:ext cx="8734122" cy="369332"/>
          </a:xfrm>
          <a:prstGeom prst="rect">
            <a:avLst/>
          </a:prstGeom>
          <a:noFill/>
        </p:spPr>
        <p:txBody>
          <a:bodyPr wrap="none" rtlCol="0">
            <a:spAutoFit/>
          </a:bodyPr>
          <a:lstStyle/>
          <a:p>
            <a:r>
              <a:rPr lang="en-US" sz="1800" dirty="0" smtClean="0"/>
              <a:t>Welcome to all participants (CERN and external) from the Linac4 management</a:t>
            </a:r>
            <a:endParaRPr lang="en-US" sz="1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7890" name="Rectangle 2"/>
          <p:cNvSpPr>
            <a:spLocks noGrp="1" noChangeArrowheads="1"/>
          </p:cNvSpPr>
          <p:nvPr>
            <p:ph type="title"/>
          </p:nvPr>
        </p:nvSpPr>
        <p:spPr/>
        <p:txBody>
          <a:bodyPr/>
          <a:lstStyle/>
          <a:p>
            <a:r>
              <a:rPr lang="en-GB" sz="3200" dirty="0" smtClean="0"/>
              <a:t>Accelerating structure architecture</a:t>
            </a:r>
            <a:endParaRPr lang="en-US" sz="3200" dirty="0"/>
          </a:p>
        </p:txBody>
      </p:sp>
      <p:sp>
        <p:nvSpPr>
          <p:cNvPr id="677892" name="Line 4"/>
          <p:cNvSpPr>
            <a:spLocks noChangeShapeType="1"/>
          </p:cNvSpPr>
          <p:nvPr/>
        </p:nvSpPr>
        <p:spPr bwMode="auto">
          <a:xfrm>
            <a:off x="4191000" y="2743200"/>
            <a:ext cx="4800600" cy="0"/>
          </a:xfrm>
          <a:prstGeom prst="line">
            <a:avLst/>
          </a:prstGeom>
          <a:noFill/>
          <a:ln w="12700">
            <a:solidFill>
              <a:schemeClr val="tx1"/>
            </a:solidFill>
            <a:prstDash val="dash"/>
            <a:round/>
            <a:headEnd type="none" w="sm" len="sm"/>
            <a:tailEnd type="triangle" w="med" len="med"/>
          </a:ln>
          <a:effectLst/>
        </p:spPr>
        <p:txBody>
          <a:bodyPr/>
          <a:lstStyle/>
          <a:p>
            <a:endParaRPr lang="en-US"/>
          </a:p>
        </p:txBody>
      </p:sp>
      <p:pic>
        <p:nvPicPr>
          <p:cNvPr id="677904" name="Picture 16"/>
          <p:cNvPicPr>
            <a:picLocks noChangeAspect="1" noChangeArrowheads="1"/>
          </p:cNvPicPr>
          <p:nvPr/>
        </p:nvPicPr>
        <p:blipFill>
          <a:blip r:embed="rId4" cstate="print"/>
          <a:srcRect/>
          <a:stretch>
            <a:fillRect/>
          </a:stretch>
        </p:blipFill>
        <p:spPr bwMode="auto">
          <a:xfrm flipH="1">
            <a:off x="4724400" y="2209800"/>
            <a:ext cx="269875" cy="1066800"/>
          </a:xfrm>
          <a:prstGeom prst="rect">
            <a:avLst/>
          </a:prstGeom>
          <a:noFill/>
          <a:ln w="12700">
            <a:noFill/>
            <a:miter lim="800000"/>
            <a:headEnd type="none" w="sm" len="sm"/>
            <a:tailEnd type="none" w="sm" len="sm"/>
          </a:ln>
          <a:effectLst/>
        </p:spPr>
      </p:pic>
      <p:pic>
        <p:nvPicPr>
          <p:cNvPr id="677905" name="Picture 17"/>
          <p:cNvPicPr>
            <a:picLocks noChangeAspect="1" noChangeArrowheads="1"/>
          </p:cNvPicPr>
          <p:nvPr/>
        </p:nvPicPr>
        <p:blipFill>
          <a:blip r:embed="rId4" cstate="print"/>
          <a:srcRect/>
          <a:stretch>
            <a:fillRect/>
          </a:stretch>
        </p:blipFill>
        <p:spPr bwMode="auto">
          <a:xfrm flipH="1">
            <a:off x="5410200" y="2209800"/>
            <a:ext cx="269875" cy="1066800"/>
          </a:xfrm>
          <a:prstGeom prst="rect">
            <a:avLst/>
          </a:prstGeom>
          <a:noFill/>
          <a:ln w="12700">
            <a:noFill/>
            <a:miter lim="800000"/>
            <a:headEnd type="none" w="sm" len="sm"/>
            <a:tailEnd type="none" w="sm" len="sm"/>
          </a:ln>
          <a:effectLst/>
        </p:spPr>
      </p:pic>
      <p:pic>
        <p:nvPicPr>
          <p:cNvPr id="677906" name="Picture 18"/>
          <p:cNvPicPr>
            <a:picLocks noChangeAspect="1" noChangeArrowheads="1"/>
          </p:cNvPicPr>
          <p:nvPr/>
        </p:nvPicPr>
        <p:blipFill>
          <a:blip r:embed="rId4" cstate="print"/>
          <a:srcRect/>
          <a:stretch>
            <a:fillRect/>
          </a:stretch>
        </p:blipFill>
        <p:spPr bwMode="auto">
          <a:xfrm flipH="1">
            <a:off x="6096000" y="2209800"/>
            <a:ext cx="269875" cy="1066800"/>
          </a:xfrm>
          <a:prstGeom prst="rect">
            <a:avLst/>
          </a:prstGeom>
          <a:noFill/>
          <a:ln w="12700">
            <a:noFill/>
            <a:miter lim="800000"/>
            <a:headEnd type="none" w="sm" len="sm"/>
            <a:tailEnd type="none" w="sm" len="sm"/>
          </a:ln>
          <a:effectLst/>
        </p:spPr>
      </p:pic>
      <p:pic>
        <p:nvPicPr>
          <p:cNvPr id="677907" name="Picture 19"/>
          <p:cNvPicPr>
            <a:picLocks noChangeAspect="1" noChangeArrowheads="1"/>
          </p:cNvPicPr>
          <p:nvPr/>
        </p:nvPicPr>
        <p:blipFill>
          <a:blip r:embed="rId4" cstate="print"/>
          <a:srcRect/>
          <a:stretch>
            <a:fillRect/>
          </a:stretch>
        </p:blipFill>
        <p:spPr bwMode="auto">
          <a:xfrm flipH="1">
            <a:off x="6781800" y="2209800"/>
            <a:ext cx="269875" cy="1066800"/>
          </a:xfrm>
          <a:prstGeom prst="rect">
            <a:avLst/>
          </a:prstGeom>
          <a:noFill/>
          <a:ln w="12700">
            <a:noFill/>
            <a:miter lim="800000"/>
            <a:headEnd type="none" w="sm" len="sm"/>
            <a:tailEnd type="none" w="sm" len="sm"/>
          </a:ln>
          <a:effectLst/>
        </p:spPr>
      </p:pic>
      <p:pic>
        <p:nvPicPr>
          <p:cNvPr id="677908" name="Picture 20"/>
          <p:cNvPicPr>
            <a:picLocks noChangeAspect="1" noChangeArrowheads="1"/>
          </p:cNvPicPr>
          <p:nvPr/>
        </p:nvPicPr>
        <p:blipFill>
          <a:blip r:embed="rId4" cstate="print"/>
          <a:srcRect/>
          <a:stretch>
            <a:fillRect/>
          </a:stretch>
        </p:blipFill>
        <p:spPr bwMode="auto">
          <a:xfrm flipH="1">
            <a:off x="7467600" y="2209800"/>
            <a:ext cx="269875" cy="1066800"/>
          </a:xfrm>
          <a:prstGeom prst="rect">
            <a:avLst/>
          </a:prstGeom>
          <a:noFill/>
          <a:ln w="12700">
            <a:noFill/>
            <a:miter lim="800000"/>
            <a:headEnd type="none" w="sm" len="sm"/>
            <a:tailEnd type="none" w="sm" len="sm"/>
          </a:ln>
          <a:effectLst/>
        </p:spPr>
      </p:pic>
      <p:pic>
        <p:nvPicPr>
          <p:cNvPr id="677909" name="Picture 21"/>
          <p:cNvPicPr>
            <a:picLocks noChangeAspect="1" noChangeArrowheads="1"/>
          </p:cNvPicPr>
          <p:nvPr/>
        </p:nvPicPr>
        <p:blipFill>
          <a:blip r:embed="rId4" cstate="print"/>
          <a:srcRect/>
          <a:stretch>
            <a:fillRect/>
          </a:stretch>
        </p:blipFill>
        <p:spPr bwMode="auto">
          <a:xfrm flipH="1">
            <a:off x="8153400" y="2209800"/>
            <a:ext cx="269875" cy="1066800"/>
          </a:xfrm>
          <a:prstGeom prst="rect">
            <a:avLst/>
          </a:prstGeom>
          <a:noFill/>
          <a:ln w="12700">
            <a:noFill/>
            <a:miter lim="800000"/>
            <a:headEnd type="none" w="sm" len="sm"/>
            <a:tailEnd type="none" w="sm" len="sm"/>
          </a:ln>
          <a:effectLst/>
        </p:spPr>
      </p:pic>
      <p:sp>
        <p:nvSpPr>
          <p:cNvPr id="677914" name="Line 26"/>
          <p:cNvSpPr>
            <a:spLocks noChangeShapeType="1"/>
          </p:cNvSpPr>
          <p:nvPr/>
        </p:nvSpPr>
        <p:spPr bwMode="auto">
          <a:xfrm>
            <a:off x="5562600" y="3352800"/>
            <a:ext cx="685800" cy="0"/>
          </a:xfrm>
          <a:prstGeom prst="line">
            <a:avLst/>
          </a:prstGeom>
          <a:noFill/>
          <a:ln w="12700">
            <a:solidFill>
              <a:schemeClr val="tx1"/>
            </a:solidFill>
            <a:round/>
            <a:headEnd type="triangle" w="med" len="med"/>
            <a:tailEnd type="triangle" w="med" len="med"/>
          </a:ln>
          <a:effectLst/>
        </p:spPr>
        <p:txBody>
          <a:bodyPr/>
          <a:lstStyle/>
          <a:p>
            <a:endParaRPr lang="en-US"/>
          </a:p>
        </p:txBody>
      </p:sp>
      <p:pic>
        <p:nvPicPr>
          <p:cNvPr id="677917" name="Picture 29"/>
          <p:cNvPicPr>
            <a:picLocks noChangeAspect="1" noChangeArrowheads="1"/>
          </p:cNvPicPr>
          <p:nvPr/>
        </p:nvPicPr>
        <p:blipFill>
          <a:blip r:embed="rId5" cstate="print"/>
          <a:srcRect/>
          <a:stretch>
            <a:fillRect/>
          </a:stretch>
        </p:blipFill>
        <p:spPr bwMode="auto">
          <a:xfrm>
            <a:off x="4724400" y="1828800"/>
            <a:ext cx="265113" cy="495300"/>
          </a:xfrm>
          <a:prstGeom prst="rect">
            <a:avLst/>
          </a:prstGeom>
          <a:noFill/>
          <a:ln w="12700">
            <a:noFill/>
            <a:miter lim="800000"/>
            <a:headEnd type="none" w="sm" len="sm"/>
            <a:tailEnd type="none" w="sm" len="sm"/>
          </a:ln>
          <a:effectLst/>
        </p:spPr>
      </p:pic>
      <p:pic>
        <p:nvPicPr>
          <p:cNvPr id="677918" name="Picture 30"/>
          <p:cNvPicPr>
            <a:picLocks noChangeAspect="1" noChangeArrowheads="1"/>
          </p:cNvPicPr>
          <p:nvPr/>
        </p:nvPicPr>
        <p:blipFill>
          <a:blip r:embed="rId5" cstate="print"/>
          <a:srcRect/>
          <a:stretch>
            <a:fillRect/>
          </a:stretch>
        </p:blipFill>
        <p:spPr bwMode="auto">
          <a:xfrm>
            <a:off x="5410200" y="1828800"/>
            <a:ext cx="265113" cy="495300"/>
          </a:xfrm>
          <a:prstGeom prst="rect">
            <a:avLst/>
          </a:prstGeom>
          <a:noFill/>
          <a:ln w="12700">
            <a:noFill/>
            <a:miter lim="800000"/>
            <a:headEnd type="none" w="sm" len="sm"/>
            <a:tailEnd type="none" w="sm" len="sm"/>
          </a:ln>
          <a:effectLst/>
        </p:spPr>
      </p:pic>
      <p:pic>
        <p:nvPicPr>
          <p:cNvPr id="677919" name="Picture 31"/>
          <p:cNvPicPr>
            <a:picLocks noChangeAspect="1" noChangeArrowheads="1"/>
          </p:cNvPicPr>
          <p:nvPr/>
        </p:nvPicPr>
        <p:blipFill>
          <a:blip r:embed="rId5" cstate="print"/>
          <a:srcRect/>
          <a:stretch>
            <a:fillRect/>
          </a:stretch>
        </p:blipFill>
        <p:spPr bwMode="auto">
          <a:xfrm>
            <a:off x="6096000" y="1828800"/>
            <a:ext cx="265113" cy="495300"/>
          </a:xfrm>
          <a:prstGeom prst="rect">
            <a:avLst/>
          </a:prstGeom>
          <a:noFill/>
          <a:ln w="12700">
            <a:noFill/>
            <a:miter lim="800000"/>
            <a:headEnd type="none" w="sm" len="sm"/>
            <a:tailEnd type="none" w="sm" len="sm"/>
          </a:ln>
          <a:effectLst/>
        </p:spPr>
      </p:pic>
      <p:pic>
        <p:nvPicPr>
          <p:cNvPr id="677920" name="Picture 32"/>
          <p:cNvPicPr>
            <a:picLocks noChangeAspect="1" noChangeArrowheads="1"/>
          </p:cNvPicPr>
          <p:nvPr/>
        </p:nvPicPr>
        <p:blipFill>
          <a:blip r:embed="rId5" cstate="print"/>
          <a:srcRect/>
          <a:stretch>
            <a:fillRect/>
          </a:stretch>
        </p:blipFill>
        <p:spPr bwMode="auto">
          <a:xfrm>
            <a:off x="6781800" y="1828800"/>
            <a:ext cx="265113" cy="495300"/>
          </a:xfrm>
          <a:prstGeom prst="rect">
            <a:avLst/>
          </a:prstGeom>
          <a:noFill/>
          <a:ln w="12700">
            <a:noFill/>
            <a:miter lim="800000"/>
            <a:headEnd type="none" w="sm" len="sm"/>
            <a:tailEnd type="none" w="sm" len="sm"/>
          </a:ln>
          <a:effectLst/>
        </p:spPr>
      </p:pic>
      <p:pic>
        <p:nvPicPr>
          <p:cNvPr id="677921" name="Picture 33"/>
          <p:cNvPicPr>
            <a:picLocks noChangeAspect="1" noChangeArrowheads="1"/>
          </p:cNvPicPr>
          <p:nvPr/>
        </p:nvPicPr>
        <p:blipFill>
          <a:blip r:embed="rId5" cstate="print"/>
          <a:srcRect/>
          <a:stretch>
            <a:fillRect/>
          </a:stretch>
        </p:blipFill>
        <p:spPr bwMode="auto">
          <a:xfrm>
            <a:off x="7467600" y="1828800"/>
            <a:ext cx="265113" cy="495300"/>
          </a:xfrm>
          <a:prstGeom prst="rect">
            <a:avLst/>
          </a:prstGeom>
          <a:noFill/>
          <a:ln w="12700">
            <a:noFill/>
            <a:miter lim="800000"/>
            <a:headEnd type="none" w="sm" len="sm"/>
            <a:tailEnd type="none" w="sm" len="sm"/>
          </a:ln>
          <a:effectLst/>
        </p:spPr>
      </p:pic>
      <p:pic>
        <p:nvPicPr>
          <p:cNvPr id="677922" name="Picture 34"/>
          <p:cNvPicPr>
            <a:picLocks noChangeAspect="1" noChangeArrowheads="1"/>
          </p:cNvPicPr>
          <p:nvPr/>
        </p:nvPicPr>
        <p:blipFill>
          <a:blip r:embed="rId5" cstate="print"/>
          <a:srcRect/>
          <a:stretch>
            <a:fillRect/>
          </a:stretch>
        </p:blipFill>
        <p:spPr bwMode="auto">
          <a:xfrm>
            <a:off x="8153400" y="1828800"/>
            <a:ext cx="265113" cy="495300"/>
          </a:xfrm>
          <a:prstGeom prst="rect">
            <a:avLst/>
          </a:prstGeom>
          <a:noFill/>
          <a:ln w="12700">
            <a:noFill/>
            <a:miter lim="800000"/>
            <a:headEnd type="none" w="sm" len="sm"/>
            <a:tailEnd type="none" w="sm" len="sm"/>
          </a:ln>
          <a:effectLst/>
        </p:spPr>
      </p:pic>
      <p:sp>
        <p:nvSpPr>
          <p:cNvPr id="677924" name="Text Box 36"/>
          <p:cNvSpPr txBox="1">
            <a:spLocks noChangeArrowheads="1"/>
          </p:cNvSpPr>
          <p:nvPr/>
        </p:nvSpPr>
        <p:spPr bwMode="auto">
          <a:xfrm>
            <a:off x="5715000" y="2971800"/>
            <a:ext cx="325438" cy="396875"/>
          </a:xfrm>
          <a:prstGeom prst="rect">
            <a:avLst/>
          </a:prstGeom>
          <a:noFill/>
          <a:ln w="12700">
            <a:noFill/>
            <a:miter lim="800000"/>
            <a:headEnd type="none" w="sm" len="sm"/>
            <a:tailEnd type="none" w="sm" len="sm"/>
          </a:ln>
          <a:effectLst/>
        </p:spPr>
        <p:txBody>
          <a:bodyPr wrap="none">
            <a:spAutoFit/>
          </a:bodyPr>
          <a:lstStyle/>
          <a:p>
            <a:r>
              <a:rPr lang="en-GB" b="0" i="1"/>
              <a:t>d</a:t>
            </a:r>
            <a:endParaRPr lang="en-US" b="0" i="1"/>
          </a:p>
        </p:txBody>
      </p:sp>
      <p:sp>
        <p:nvSpPr>
          <p:cNvPr id="677953" name="Line 65"/>
          <p:cNvSpPr>
            <a:spLocks noChangeShapeType="1"/>
          </p:cNvSpPr>
          <p:nvPr/>
        </p:nvSpPr>
        <p:spPr bwMode="auto">
          <a:xfrm>
            <a:off x="3200400" y="5181600"/>
            <a:ext cx="3429000" cy="0"/>
          </a:xfrm>
          <a:prstGeom prst="line">
            <a:avLst/>
          </a:prstGeom>
          <a:noFill/>
          <a:ln w="12700">
            <a:solidFill>
              <a:schemeClr val="tx1"/>
            </a:solidFill>
            <a:prstDash val="dash"/>
            <a:round/>
            <a:headEnd type="none" w="sm" len="sm"/>
            <a:tailEnd type="triangle" w="med" len="med"/>
          </a:ln>
          <a:effectLst/>
        </p:spPr>
        <p:txBody>
          <a:bodyPr/>
          <a:lstStyle/>
          <a:p>
            <a:endParaRPr lang="en-US"/>
          </a:p>
        </p:txBody>
      </p:sp>
      <p:pic>
        <p:nvPicPr>
          <p:cNvPr id="677954" name="Picture 66"/>
          <p:cNvPicPr>
            <a:picLocks noChangeAspect="1" noChangeArrowheads="1"/>
          </p:cNvPicPr>
          <p:nvPr/>
        </p:nvPicPr>
        <p:blipFill>
          <a:blip r:embed="rId4" cstate="print"/>
          <a:srcRect/>
          <a:stretch>
            <a:fillRect/>
          </a:stretch>
        </p:blipFill>
        <p:spPr bwMode="auto">
          <a:xfrm flipH="1">
            <a:off x="3429000" y="4648200"/>
            <a:ext cx="269875" cy="1066800"/>
          </a:xfrm>
          <a:prstGeom prst="rect">
            <a:avLst/>
          </a:prstGeom>
          <a:noFill/>
          <a:ln w="12700">
            <a:noFill/>
            <a:miter lim="800000"/>
            <a:headEnd type="none" w="sm" len="sm"/>
            <a:tailEnd type="none" w="sm" len="sm"/>
          </a:ln>
          <a:effectLst/>
        </p:spPr>
      </p:pic>
      <p:pic>
        <p:nvPicPr>
          <p:cNvPr id="677955" name="Picture 67"/>
          <p:cNvPicPr>
            <a:picLocks noChangeAspect="1" noChangeArrowheads="1"/>
          </p:cNvPicPr>
          <p:nvPr/>
        </p:nvPicPr>
        <p:blipFill>
          <a:blip r:embed="rId4" cstate="print"/>
          <a:srcRect/>
          <a:stretch>
            <a:fillRect/>
          </a:stretch>
        </p:blipFill>
        <p:spPr bwMode="auto">
          <a:xfrm flipH="1">
            <a:off x="3733800" y="4648200"/>
            <a:ext cx="269875" cy="1066800"/>
          </a:xfrm>
          <a:prstGeom prst="rect">
            <a:avLst/>
          </a:prstGeom>
          <a:noFill/>
          <a:ln w="12700">
            <a:noFill/>
            <a:miter lim="800000"/>
            <a:headEnd type="none" w="sm" len="sm"/>
            <a:tailEnd type="none" w="sm" len="sm"/>
          </a:ln>
          <a:effectLst/>
        </p:spPr>
      </p:pic>
      <p:pic>
        <p:nvPicPr>
          <p:cNvPr id="677956" name="Picture 68"/>
          <p:cNvPicPr>
            <a:picLocks noChangeAspect="1" noChangeArrowheads="1"/>
          </p:cNvPicPr>
          <p:nvPr/>
        </p:nvPicPr>
        <p:blipFill>
          <a:blip r:embed="rId4" cstate="print"/>
          <a:srcRect/>
          <a:stretch>
            <a:fillRect/>
          </a:stretch>
        </p:blipFill>
        <p:spPr bwMode="auto">
          <a:xfrm flipH="1">
            <a:off x="4114800" y="4648200"/>
            <a:ext cx="269875" cy="1066800"/>
          </a:xfrm>
          <a:prstGeom prst="rect">
            <a:avLst/>
          </a:prstGeom>
          <a:noFill/>
          <a:ln w="12700">
            <a:noFill/>
            <a:miter lim="800000"/>
            <a:headEnd type="none" w="sm" len="sm"/>
            <a:tailEnd type="none" w="sm" len="sm"/>
          </a:ln>
          <a:effectLst/>
        </p:spPr>
      </p:pic>
      <p:pic>
        <p:nvPicPr>
          <p:cNvPr id="677957" name="Picture 69"/>
          <p:cNvPicPr>
            <a:picLocks noChangeAspect="1" noChangeArrowheads="1"/>
          </p:cNvPicPr>
          <p:nvPr/>
        </p:nvPicPr>
        <p:blipFill>
          <a:blip r:embed="rId4" cstate="print"/>
          <a:srcRect/>
          <a:stretch>
            <a:fillRect/>
          </a:stretch>
        </p:blipFill>
        <p:spPr bwMode="auto">
          <a:xfrm flipH="1">
            <a:off x="4648200" y="4648200"/>
            <a:ext cx="269875" cy="1066800"/>
          </a:xfrm>
          <a:prstGeom prst="rect">
            <a:avLst/>
          </a:prstGeom>
          <a:noFill/>
          <a:ln w="12700">
            <a:noFill/>
            <a:miter lim="800000"/>
            <a:headEnd type="none" w="sm" len="sm"/>
            <a:tailEnd type="none" w="sm" len="sm"/>
          </a:ln>
          <a:effectLst/>
        </p:spPr>
      </p:pic>
      <p:pic>
        <p:nvPicPr>
          <p:cNvPr id="677958" name="Picture 70"/>
          <p:cNvPicPr>
            <a:picLocks noChangeAspect="1" noChangeArrowheads="1"/>
          </p:cNvPicPr>
          <p:nvPr/>
        </p:nvPicPr>
        <p:blipFill>
          <a:blip r:embed="rId4" cstate="print"/>
          <a:srcRect/>
          <a:stretch>
            <a:fillRect/>
          </a:stretch>
        </p:blipFill>
        <p:spPr bwMode="auto">
          <a:xfrm flipH="1">
            <a:off x="5334000" y="4648200"/>
            <a:ext cx="269875" cy="1066800"/>
          </a:xfrm>
          <a:prstGeom prst="rect">
            <a:avLst/>
          </a:prstGeom>
          <a:noFill/>
          <a:ln w="12700">
            <a:noFill/>
            <a:miter lim="800000"/>
            <a:headEnd type="none" w="sm" len="sm"/>
            <a:tailEnd type="none" w="sm" len="sm"/>
          </a:ln>
          <a:effectLst/>
        </p:spPr>
      </p:pic>
      <p:pic>
        <p:nvPicPr>
          <p:cNvPr id="677959" name="Picture 71"/>
          <p:cNvPicPr>
            <a:picLocks noChangeAspect="1" noChangeArrowheads="1"/>
          </p:cNvPicPr>
          <p:nvPr/>
        </p:nvPicPr>
        <p:blipFill>
          <a:blip r:embed="rId4" cstate="print"/>
          <a:srcRect/>
          <a:stretch>
            <a:fillRect/>
          </a:stretch>
        </p:blipFill>
        <p:spPr bwMode="auto">
          <a:xfrm flipH="1">
            <a:off x="6096000" y="4648200"/>
            <a:ext cx="269875" cy="1066800"/>
          </a:xfrm>
          <a:prstGeom prst="rect">
            <a:avLst/>
          </a:prstGeom>
          <a:noFill/>
          <a:ln w="12700">
            <a:noFill/>
            <a:miter lim="800000"/>
            <a:headEnd type="none" w="sm" len="sm"/>
            <a:tailEnd type="none" w="sm" len="sm"/>
          </a:ln>
          <a:effectLst/>
        </p:spPr>
      </p:pic>
      <p:pic>
        <p:nvPicPr>
          <p:cNvPr id="677966" name="Picture 78"/>
          <p:cNvPicPr>
            <a:picLocks noChangeAspect="1" noChangeArrowheads="1"/>
          </p:cNvPicPr>
          <p:nvPr/>
        </p:nvPicPr>
        <p:blipFill>
          <a:blip r:embed="rId5" cstate="print"/>
          <a:srcRect/>
          <a:stretch>
            <a:fillRect/>
          </a:stretch>
        </p:blipFill>
        <p:spPr bwMode="auto">
          <a:xfrm>
            <a:off x="4567238" y="4114800"/>
            <a:ext cx="346075" cy="762000"/>
          </a:xfrm>
          <a:prstGeom prst="rect">
            <a:avLst/>
          </a:prstGeom>
          <a:noFill/>
          <a:ln w="12700">
            <a:noFill/>
            <a:miter lim="800000"/>
            <a:headEnd type="none" w="sm" len="sm"/>
            <a:tailEnd type="none" w="sm" len="sm"/>
          </a:ln>
          <a:effectLst/>
        </p:spPr>
      </p:pic>
      <p:pic>
        <p:nvPicPr>
          <p:cNvPr id="677971" name="Picture 83"/>
          <p:cNvPicPr>
            <a:picLocks noChangeAspect="1" noChangeArrowheads="1"/>
          </p:cNvPicPr>
          <p:nvPr/>
        </p:nvPicPr>
        <p:blipFill>
          <a:blip r:embed="rId6" cstate="print"/>
          <a:srcRect/>
          <a:stretch>
            <a:fillRect/>
          </a:stretch>
        </p:blipFill>
        <p:spPr bwMode="auto">
          <a:xfrm>
            <a:off x="3505200" y="4495800"/>
            <a:ext cx="381000" cy="196850"/>
          </a:xfrm>
          <a:prstGeom prst="rect">
            <a:avLst/>
          </a:prstGeom>
          <a:noFill/>
          <a:ln w="12700">
            <a:noFill/>
            <a:miter lim="800000"/>
            <a:headEnd type="none" w="sm" len="sm"/>
            <a:tailEnd type="none" w="sm" len="sm"/>
          </a:ln>
          <a:effectLst/>
        </p:spPr>
      </p:pic>
      <p:pic>
        <p:nvPicPr>
          <p:cNvPr id="677972" name="Picture 84"/>
          <p:cNvPicPr>
            <a:picLocks noChangeAspect="1" noChangeArrowheads="1"/>
          </p:cNvPicPr>
          <p:nvPr/>
        </p:nvPicPr>
        <p:blipFill>
          <a:blip r:embed="rId6" cstate="print"/>
          <a:srcRect/>
          <a:stretch>
            <a:fillRect/>
          </a:stretch>
        </p:blipFill>
        <p:spPr bwMode="auto">
          <a:xfrm>
            <a:off x="3886200" y="4495800"/>
            <a:ext cx="381000" cy="196850"/>
          </a:xfrm>
          <a:prstGeom prst="rect">
            <a:avLst/>
          </a:prstGeom>
          <a:noFill/>
          <a:ln w="12700">
            <a:noFill/>
            <a:miter lim="800000"/>
            <a:headEnd type="none" w="sm" len="sm"/>
            <a:tailEnd type="none" w="sm" len="sm"/>
          </a:ln>
          <a:effectLst/>
        </p:spPr>
      </p:pic>
      <p:pic>
        <p:nvPicPr>
          <p:cNvPr id="677973" name="Picture 85"/>
          <p:cNvPicPr>
            <a:picLocks noChangeAspect="1" noChangeArrowheads="1"/>
          </p:cNvPicPr>
          <p:nvPr/>
        </p:nvPicPr>
        <p:blipFill>
          <a:blip r:embed="rId6" cstate="print"/>
          <a:srcRect/>
          <a:stretch>
            <a:fillRect/>
          </a:stretch>
        </p:blipFill>
        <p:spPr bwMode="auto">
          <a:xfrm>
            <a:off x="4267200" y="4456113"/>
            <a:ext cx="457200" cy="236537"/>
          </a:xfrm>
          <a:prstGeom prst="rect">
            <a:avLst/>
          </a:prstGeom>
          <a:noFill/>
          <a:ln w="12700">
            <a:noFill/>
            <a:miter lim="800000"/>
            <a:headEnd type="none" w="sm" len="sm"/>
            <a:tailEnd type="none" w="sm" len="sm"/>
          </a:ln>
          <a:effectLst/>
        </p:spPr>
      </p:pic>
      <p:pic>
        <p:nvPicPr>
          <p:cNvPr id="677974" name="Picture 86"/>
          <p:cNvPicPr>
            <a:picLocks noChangeAspect="1" noChangeArrowheads="1"/>
          </p:cNvPicPr>
          <p:nvPr/>
        </p:nvPicPr>
        <p:blipFill>
          <a:blip r:embed="rId6" cstate="print"/>
          <a:srcRect/>
          <a:stretch>
            <a:fillRect/>
          </a:stretch>
        </p:blipFill>
        <p:spPr bwMode="auto">
          <a:xfrm>
            <a:off x="4876800" y="4419600"/>
            <a:ext cx="609600" cy="228600"/>
          </a:xfrm>
          <a:prstGeom prst="rect">
            <a:avLst/>
          </a:prstGeom>
          <a:noFill/>
          <a:ln w="12700">
            <a:noFill/>
            <a:miter lim="800000"/>
            <a:headEnd type="none" w="sm" len="sm"/>
            <a:tailEnd type="none" w="sm" len="sm"/>
          </a:ln>
          <a:effectLst/>
        </p:spPr>
      </p:pic>
      <p:pic>
        <p:nvPicPr>
          <p:cNvPr id="677975" name="Picture 87"/>
          <p:cNvPicPr>
            <a:picLocks noChangeAspect="1" noChangeArrowheads="1"/>
          </p:cNvPicPr>
          <p:nvPr/>
        </p:nvPicPr>
        <p:blipFill>
          <a:blip r:embed="rId6" cstate="print"/>
          <a:srcRect/>
          <a:stretch>
            <a:fillRect/>
          </a:stretch>
        </p:blipFill>
        <p:spPr bwMode="auto">
          <a:xfrm>
            <a:off x="5486400" y="4419600"/>
            <a:ext cx="762000" cy="228600"/>
          </a:xfrm>
          <a:prstGeom prst="rect">
            <a:avLst/>
          </a:prstGeom>
          <a:noFill/>
          <a:ln w="12700">
            <a:noFill/>
            <a:miter lim="800000"/>
            <a:headEnd type="none" w="sm" len="sm"/>
            <a:tailEnd type="none" w="sm" len="sm"/>
          </a:ln>
          <a:effectLst/>
        </p:spPr>
      </p:pic>
      <p:sp>
        <p:nvSpPr>
          <p:cNvPr id="677976" name="Text Box 88"/>
          <p:cNvSpPr txBox="1">
            <a:spLocks noChangeArrowheads="1"/>
          </p:cNvSpPr>
          <p:nvPr/>
        </p:nvSpPr>
        <p:spPr bwMode="auto">
          <a:xfrm>
            <a:off x="1981200" y="2286000"/>
            <a:ext cx="1257300" cy="641350"/>
          </a:xfrm>
          <a:prstGeom prst="rect">
            <a:avLst/>
          </a:prstGeom>
          <a:noFill/>
          <a:ln w="12700">
            <a:noFill/>
            <a:miter lim="800000"/>
            <a:headEnd type="none" w="sm" len="sm"/>
            <a:tailEnd type="none" w="sm" len="sm"/>
          </a:ln>
          <a:effectLst/>
        </p:spPr>
        <p:txBody>
          <a:bodyPr wrap="none">
            <a:spAutoFit/>
          </a:bodyPr>
          <a:lstStyle/>
          <a:p>
            <a:r>
              <a:rPr lang="en-GB" sz="1800" i="1" dirty="0">
                <a:solidFill>
                  <a:schemeClr val="hlink"/>
                </a:solidFill>
              </a:rPr>
              <a:t>d = const.</a:t>
            </a:r>
          </a:p>
          <a:p>
            <a:r>
              <a:rPr lang="en-GB" sz="1800" i="1" dirty="0">
                <a:solidFill>
                  <a:schemeClr val="hlink"/>
                </a:solidFill>
                <a:latin typeface="Symbol" pitchFamily="18" charset="2"/>
              </a:rPr>
              <a:t>f </a:t>
            </a:r>
            <a:r>
              <a:rPr lang="en-GB" sz="1800" i="1" dirty="0">
                <a:solidFill>
                  <a:schemeClr val="hlink"/>
                </a:solidFill>
              </a:rPr>
              <a:t>variable</a:t>
            </a:r>
            <a:endParaRPr lang="en-US" sz="1800" i="1" dirty="0">
              <a:solidFill>
                <a:schemeClr val="hlink"/>
              </a:solidFill>
            </a:endParaRPr>
          </a:p>
        </p:txBody>
      </p:sp>
      <p:sp>
        <p:nvSpPr>
          <p:cNvPr id="677977" name="Text Box 89"/>
          <p:cNvSpPr txBox="1">
            <a:spLocks noChangeArrowheads="1"/>
          </p:cNvSpPr>
          <p:nvPr/>
        </p:nvSpPr>
        <p:spPr bwMode="auto">
          <a:xfrm>
            <a:off x="1981200" y="4876800"/>
            <a:ext cx="1250950" cy="641350"/>
          </a:xfrm>
          <a:prstGeom prst="rect">
            <a:avLst/>
          </a:prstGeom>
          <a:noFill/>
          <a:ln w="12700">
            <a:noFill/>
            <a:miter lim="800000"/>
            <a:headEnd type="none" w="sm" len="sm"/>
            <a:tailEnd type="none" w="sm" len="sm"/>
          </a:ln>
          <a:effectLst/>
        </p:spPr>
        <p:txBody>
          <a:bodyPr wrap="none">
            <a:spAutoFit/>
          </a:bodyPr>
          <a:lstStyle/>
          <a:p>
            <a:r>
              <a:rPr lang="en-GB" sz="1800" i="1" dirty="0">
                <a:solidFill>
                  <a:schemeClr val="hlink"/>
                </a:solidFill>
                <a:latin typeface="Symbol" pitchFamily="18" charset="2"/>
              </a:rPr>
              <a:t>f </a:t>
            </a:r>
            <a:r>
              <a:rPr lang="en-GB" sz="1800" i="1" dirty="0">
                <a:solidFill>
                  <a:schemeClr val="hlink"/>
                </a:solidFill>
              </a:rPr>
              <a:t>= const.</a:t>
            </a:r>
          </a:p>
          <a:p>
            <a:r>
              <a:rPr lang="en-GB" sz="1800" i="1" dirty="0">
                <a:solidFill>
                  <a:schemeClr val="hlink"/>
                </a:solidFill>
              </a:rPr>
              <a:t>d variable</a:t>
            </a:r>
            <a:endParaRPr lang="en-US" sz="1800" i="1" dirty="0">
              <a:solidFill>
                <a:schemeClr val="hlink"/>
              </a:solidFill>
            </a:endParaRPr>
          </a:p>
        </p:txBody>
      </p:sp>
      <p:sp>
        <p:nvSpPr>
          <p:cNvPr id="677978" name="Line 90"/>
          <p:cNvSpPr>
            <a:spLocks noChangeShapeType="1"/>
          </p:cNvSpPr>
          <p:nvPr/>
        </p:nvSpPr>
        <p:spPr bwMode="auto">
          <a:xfrm>
            <a:off x="4267200" y="5788025"/>
            <a:ext cx="533400" cy="0"/>
          </a:xfrm>
          <a:prstGeom prst="line">
            <a:avLst/>
          </a:prstGeom>
          <a:noFill/>
          <a:ln w="12700">
            <a:solidFill>
              <a:schemeClr val="tx1"/>
            </a:solidFill>
            <a:round/>
            <a:headEnd type="triangle" w="med" len="med"/>
            <a:tailEnd type="triangle" w="med" len="med"/>
          </a:ln>
          <a:effectLst/>
        </p:spPr>
        <p:txBody>
          <a:bodyPr/>
          <a:lstStyle/>
          <a:p>
            <a:endParaRPr lang="en-US"/>
          </a:p>
        </p:txBody>
      </p:sp>
      <p:sp>
        <p:nvSpPr>
          <p:cNvPr id="677979" name="Text Box 91"/>
          <p:cNvSpPr txBox="1">
            <a:spLocks noChangeArrowheads="1"/>
          </p:cNvSpPr>
          <p:nvPr/>
        </p:nvSpPr>
        <p:spPr bwMode="auto">
          <a:xfrm>
            <a:off x="4114800" y="5791200"/>
            <a:ext cx="1447800" cy="336550"/>
          </a:xfrm>
          <a:prstGeom prst="rect">
            <a:avLst/>
          </a:prstGeom>
          <a:noFill/>
          <a:ln w="12700">
            <a:noFill/>
            <a:miter lim="800000"/>
            <a:headEnd type="none" w="sm" len="sm"/>
            <a:tailEnd type="none" w="sm" len="sm"/>
          </a:ln>
          <a:effectLst/>
        </p:spPr>
        <p:txBody>
          <a:bodyPr>
            <a:spAutoFit/>
          </a:bodyPr>
          <a:lstStyle/>
          <a:p>
            <a:r>
              <a:rPr lang="en-GB" sz="1600" b="0" i="1"/>
              <a:t>d </a:t>
            </a:r>
            <a:r>
              <a:rPr lang="en-GB" sz="1600" b="0" i="1">
                <a:sym typeface="Symbol" pitchFamily="18" charset="2"/>
              </a:rPr>
              <a:t> </a:t>
            </a:r>
            <a:r>
              <a:rPr lang="en-GB" sz="1600" b="0" i="1">
                <a:latin typeface="Symbol" pitchFamily="18" charset="2"/>
              </a:rPr>
              <a:t>bl</a:t>
            </a:r>
            <a:endParaRPr lang="en-US" sz="1600" b="0" i="1"/>
          </a:p>
        </p:txBody>
      </p:sp>
      <p:graphicFrame>
        <p:nvGraphicFramePr>
          <p:cNvPr id="677989" name="Object 101"/>
          <p:cNvGraphicFramePr>
            <a:graphicFrameLocks noChangeAspect="1"/>
          </p:cNvGraphicFramePr>
          <p:nvPr>
            <p:ph sz="half" idx="1"/>
          </p:nvPr>
        </p:nvGraphicFramePr>
        <p:xfrm>
          <a:off x="152400" y="3581400"/>
          <a:ext cx="1219200" cy="758825"/>
        </p:xfrm>
        <a:graphic>
          <a:graphicData uri="http://schemas.openxmlformats.org/presentationml/2006/ole">
            <p:oleObj spid="_x0000_s759810" name="Equation" r:id="rId7" imgW="672840" imgH="419040" progId="Equation.3">
              <p:embed/>
            </p:oleObj>
          </a:graphicData>
        </a:graphic>
      </p:graphicFrame>
      <p:sp>
        <p:nvSpPr>
          <p:cNvPr id="677991" name="Text Box 103"/>
          <p:cNvSpPr txBox="1">
            <a:spLocks noChangeArrowheads="1"/>
          </p:cNvSpPr>
          <p:nvPr/>
        </p:nvSpPr>
        <p:spPr bwMode="auto">
          <a:xfrm>
            <a:off x="152400" y="6119336"/>
            <a:ext cx="8991600" cy="738664"/>
          </a:xfrm>
          <a:prstGeom prst="rect">
            <a:avLst/>
          </a:prstGeom>
          <a:noFill/>
          <a:ln w="12700">
            <a:noFill/>
            <a:miter lim="800000"/>
            <a:headEnd type="none" w="sm" len="sm"/>
            <a:tailEnd type="none" w="sm" len="sm"/>
          </a:ln>
          <a:effectLst/>
        </p:spPr>
        <p:txBody>
          <a:bodyPr wrap="square">
            <a:spAutoFit/>
          </a:bodyPr>
          <a:lstStyle/>
          <a:p>
            <a:r>
              <a:rPr lang="en-GB" sz="1400" dirty="0">
                <a:solidFill>
                  <a:schemeClr val="hlink"/>
                </a:solidFill>
              </a:rPr>
              <a:t>Coupled cell </a:t>
            </a:r>
            <a:r>
              <a:rPr lang="en-GB" sz="1400" dirty="0" smtClean="0">
                <a:solidFill>
                  <a:schemeClr val="hlink"/>
                </a:solidFill>
              </a:rPr>
              <a:t>cavities</a:t>
            </a:r>
            <a:r>
              <a:rPr lang="en-GB" sz="1400" b="0" i="1" dirty="0" smtClean="0"/>
              <a:t> - a </a:t>
            </a:r>
            <a:r>
              <a:rPr lang="en-GB" sz="1400" b="0" i="1" dirty="0"/>
              <a:t>single RF source feeds a large number of cells (up to </a:t>
            </a:r>
            <a:r>
              <a:rPr lang="en-GB" sz="1400" b="0" i="1" dirty="0">
                <a:cs typeface="Arial" charset="0"/>
              </a:rPr>
              <a:t>~</a:t>
            </a:r>
            <a:r>
              <a:rPr lang="en-GB" sz="1400" b="0" i="1" dirty="0"/>
              <a:t>100</a:t>
            </a:r>
            <a:r>
              <a:rPr lang="en-GB" sz="1400" b="0" i="1" dirty="0" smtClean="0"/>
              <a:t>!) - </a:t>
            </a:r>
            <a:r>
              <a:rPr lang="en-GB" sz="1400" b="0" i="1" dirty="0"/>
              <a:t>the phase between adjacent cells is </a:t>
            </a:r>
            <a:r>
              <a:rPr lang="en-GB" sz="1400" b="0" i="1" dirty="0" smtClean="0"/>
              <a:t>defined </a:t>
            </a:r>
            <a:r>
              <a:rPr lang="en-GB" sz="1400" b="0" i="1" dirty="0"/>
              <a:t>by the </a:t>
            </a:r>
            <a:r>
              <a:rPr lang="en-GB" sz="1400" b="0" i="1" dirty="0" smtClean="0"/>
              <a:t>coupling and the </a:t>
            </a:r>
            <a:r>
              <a:rPr lang="en-GB" sz="1400" b="0" i="1" dirty="0"/>
              <a:t>distance between cells increases to keep synchronism </a:t>
            </a:r>
            <a:r>
              <a:rPr lang="en-GB" sz="1400" b="0" i="1" dirty="0" smtClean="0"/>
              <a:t>. </a:t>
            </a:r>
            <a:r>
              <a:rPr lang="en-GB" sz="1400" b="0" i="1" dirty="0"/>
              <a:t>Once the geometry is defined, it can accelerate only one type of ion for a given energy range. Effective but not flexible.   </a:t>
            </a:r>
            <a:endParaRPr lang="en-US" sz="1800" b="0" dirty="0"/>
          </a:p>
        </p:txBody>
      </p:sp>
      <p:sp>
        <p:nvSpPr>
          <p:cNvPr id="56" name="Bent Arrow 55"/>
          <p:cNvSpPr/>
          <p:nvPr/>
        </p:nvSpPr>
        <p:spPr bwMode="auto">
          <a:xfrm>
            <a:off x="762000" y="2514600"/>
            <a:ext cx="1066800" cy="990600"/>
          </a:xfrm>
          <a:prstGeom prst="bentArrow">
            <a:avLst>
              <a:gd name="adj1" fmla="val 10714"/>
              <a:gd name="adj2" fmla="val 9971"/>
              <a:gd name="adj3" fmla="val 12500"/>
              <a:gd name="adj4" fmla="val 55060"/>
            </a:avLst>
          </a:prstGeom>
          <a:solidFill>
            <a:schemeClr val="accent1">
              <a:lumMod val="60000"/>
              <a:lumOff val="4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
        <p:nvSpPr>
          <p:cNvPr id="57" name="Bent Arrow 56"/>
          <p:cNvSpPr/>
          <p:nvPr/>
        </p:nvSpPr>
        <p:spPr bwMode="auto">
          <a:xfrm rot="10800000" flipH="1">
            <a:off x="762000" y="4419600"/>
            <a:ext cx="1066800" cy="990600"/>
          </a:xfrm>
          <a:prstGeom prst="bentArrow">
            <a:avLst>
              <a:gd name="adj1" fmla="val 10714"/>
              <a:gd name="adj2" fmla="val 9971"/>
              <a:gd name="adj3" fmla="val 12500"/>
              <a:gd name="adj4" fmla="val 55060"/>
            </a:avLst>
          </a:prstGeom>
          <a:solidFill>
            <a:schemeClr val="accent1">
              <a:lumMod val="60000"/>
              <a:lumOff val="4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
        <p:nvSpPr>
          <p:cNvPr id="41" name="TextBox 40"/>
          <p:cNvSpPr txBox="1"/>
          <p:nvPr/>
        </p:nvSpPr>
        <p:spPr>
          <a:xfrm>
            <a:off x="6705600" y="4495800"/>
            <a:ext cx="2286000" cy="1384995"/>
          </a:xfrm>
          <a:prstGeom prst="rect">
            <a:avLst/>
          </a:prstGeom>
          <a:noFill/>
          <a:ln>
            <a:solidFill>
              <a:srgbClr val="0000CC"/>
            </a:solidFill>
          </a:ln>
        </p:spPr>
        <p:txBody>
          <a:bodyPr wrap="square" rtlCol="0">
            <a:spAutoFit/>
          </a:bodyPr>
          <a:lstStyle/>
          <a:p>
            <a:r>
              <a:rPr lang="en-US" sz="1400" b="0" i="1" dirty="0" smtClean="0">
                <a:latin typeface="+mj-lt"/>
              </a:rPr>
              <a:t>Better, but 2 problems:</a:t>
            </a:r>
          </a:p>
          <a:p>
            <a:pPr marL="342900" indent="-342900">
              <a:buAutoNum type="arabicPeriod"/>
            </a:pPr>
            <a:r>
              <a:rPr lang="en-US" sz="1400" b="0" i="1" dirty="0" smtClean="0">
                <a:latin typeface="+mj-lt"/>
              </a:rPr>
              <a:t>create a </a:t>
            </a:r>
            <a:r>
              <a:rPr lang="en-US" sz="1400" i="1" dirty="0" smtClean="0">
                <a:solidFill>
                  <a:srgbClr val="FF0000"/>
                </a:solidFill>
                <a:latin typeface="+mj-lt"/>
              </a:rPr>
              <a:t>“coupling”;</a:t>
            </a:r>
          </a:p>
          <a:p>
            <a:pPr marL="342900" indent="-342900">
              <a:buAutoNum type="arabicPeriod"/>
            </a:pPr>
            <a:r>
              <a:rPr lang="en-US" sz="1400" b="0" i="1" dirty="0" smtClean="0">
                <a:latin typeface="+mj-lt"/>
              </a:rPr>
              <a:t>create a mechanical and RF structure with increasing cell length.</a:t>
            </a:r>
          </a:p>
        </p:txBody>
      </p:sp>
      <p:sp>
        <p:nvSpPr>
          <p:cNvPr id="42" name="Text Box 75"/>
          <p:cNvSpPr txBox="1">
            <a:spLocks noChangeArrowheads="1"/>
          </p:cNvSpPr>
          <p:nvPr/>
        </p:nvSpPr>
        <p:spPr bwMode="auto">
          <a:xfrm>
            <a:off x="304800" y="1371600"/>
            <a:ext cx="8534400" cy="584775"/>
          </a:xfrm>
          <a:prstGeom prst="rect">
            <a:avLst/>
          </a:prstGeom>
          <a:noFill/>
          <a:ln w="12700">
            <a:noFill/>
            <a:miter lim="800000"/>
            <a:headEnd type="none" w="sm" len="sm"/>
            <a:tailEnd type="none" w="sm" len="sm"/>
          </a:ln>
          <a:effectLst/>
        </p:spPr>
        <p:txBody>
          <a:bodyPr wrap="square">
            <a:spAutoFit/>
          </a:bodyPr>
          <a:lstStyle/>
          <a:p>
            <a:r>
              <a:rPr lang="en-US" sz="1600" b="0" dirty="0" smtClean="0"/>
              <a:t>When </a:t>
            </a:r>
            <a:r>
              <a:rPr lang="en-US" sz="1600" b="0" dirty="0" smtClean="0">
                <a:latin typeface="Symbol" pitchFamily="18" charset="2"/>
              </a:rPr>
              <a:t>b</a:t>
            </a:r>
            <a:r>
              <a:rPr lang="en-US" sz="1600" b="0" dirty="0" smtClean="0"/>
              <a:t> increases during acceleration, either the phase difference between cavities </a:t>
            </a:r>
            <a:r>
              <a:rPr lang="en-GB" sz="1600" b="0" i="1" dirty="0" err="1" smtClean="0">
                <a:latin typeface="Symbol" pitchFamily="18" charset="2"/>
              </a:rPr>
              <a:t>D</a:t>
            </a:r>
            <a:r>
              <a:rPr lang="en-GB" sz="1600" b="0" i="1" dirty="0" err="1" smtClean="0">
                <a:latin typeface="Symbol" pitchFamily="18" charset="2"/>
                <a:sym typeface="Symbol" pitchFamily="18" charset="2"/>
              </a:rPr>
              <a:t>f</a:t>
            </a:r>
            <a:r>
              <a:rPr lang="en-GB" sz="1600" b="0" dirty="0" smtClean="0">
                <a:latin typeface="Symbol" pitchFamily="18" charset="2"/>
                <a:sym typeface="Symbol" pitchFamily="18" charset="2"/>
              </a:rPr>
              <a:t>  </a:t>
            </a:r>
            <a:r>
              <a:rPr lang="en-US" sz="1600" b="0" dirty="0" smtClean="0"/>
              <a:t>must decrease or their distance </a:t>
            </a:r>
            <a:r>
              <a:rPr lang="en-US" sz="1600" b="0" i="1" dirty="0" smtClean="0"/>
              <a:t>d</a:t>
            </a:r>
            <a:r>
              <a:rPr lang="en-US" sz="1600" b="0" dirty="0" smtClean="0"/>
              <a:t> must increase.</a:t>
            </a:r>
            <a:endParaRPr lang="en-US" sz="1600" b="0" dirty="0"/>
          </a:p>
        </p:txBody>
      </p:sp>
      <p:sp>
        <p:nvSpPr>
          <p:cNvPr id="43" name="Text Box 103"/>
          <p:cNvSpPr txBox="1">
            <a:spLocks noChangeArrowheads="1"/>
          </p:cNvSpPr>
          <p:nvPr/>
        </p:nvSpPr>
        <p:spPr bwMode="auto">
          <a:xfrm>
            <a:off x="1905000" y="3352800"/>
            <a:ext cx="7239000" cy="738664"/>
          </a:xfrm>
          <a:prstGeom prst="rect">
            <a:avLst/>
          </a:prstGeom>
          <a:noFill/>
          <a:ln w="12700">
            <a:noFill/>
            <a:miter lim="800000"/>
            <a:headEnd type="none" w="sm" len="sm"/>
            <a:tailEnd type="none" w="sm" len="sm"/>
          </a:ln>
          <a:effectLst/>
        </p:spPr>
        <p:txBody>
          <a:bodyPr wrap="square">
            <a:spAutoFit/>
          </a:bodyPr>
          <a:lstStyle/>
          <a:p>
            <a:r>
              <a:rPr lang="en-GB" sz="1400" dirty="0" smtClean="0">
                <a:solidFill>
                  <a:schemeClr val="hlink"/>
                </a:solidFill>
              </a:rPr>
              <a:t>Individual cavities</a:t>
            </a:r>
            <a:r>
              <a:rPr lang="en-GB" sz="1400" b="0" i="1" dirty="0" smtClean="0"/>
              <a:t> – distance between cavities constant, each cavity fed by an individual RF source, phase of each cavity adjusted to keep synchronism, used for linacs required to operate with different ions or at different energies. Flexible but expensive! </a:t>
            </a:r>
            <a:endParaRPr lang="en-US" sz="1800" b="0" dirty="0"/>
          </a:p>
        </p:txBody>
      </p:sp>
      <p:pic>
        <p:nvPicPr>
          <p:cNvPr id="44" name="Picture 15"/>
          <p:cNvPicPr>
            <a:picLocks noChangeAspect="1" noChangeArrowheads="1"/>
          </p:cNvPicPr>
          <p:nvPr/>
        </p:nvPicPr>
        <p:blipFill>
          <a:blip r:embed="rId8" cstate="print"/>
          <a:srcRect/>
          <a:stretch>
            <a:fillRect/>
          </a:stretch>
        </p:blipFill>
        <p:spPr bwMode="auto">
          <a:xfrm>
            <a:off x="5105400" y="2514600"/>
            <a:ext cx="192088" cy="430213"/>
          </a:xfrm>
          <a:prstGeom prst="rect">
            <a:avLst/>
          </a:prstGeom>
          <a:noFill/>
          <a:ln w="12700">
            <a:noFill/>
            <a:miter lim="800000"/>
            <a:headEnd type="none" w="sm" len="sm"/>
            <a:tailEnd type="none" w="sm" len="sm"/>
          </a:ln>
          <a:effectLst/>
        </p:spPr>
      </p:pic>
      <p:pic>
        <p:nvPicPr>
          <p:cNvPr id="45" name="Picture 15"/>
          <p:cNvPicPr>
            <a:picLocks noChangeAspect="1" noChangeArrowheads="1"/>
          </p:cNvPicPr>
          <p:nvPr/>
        </p:nvPicPr>
        <p:blipFill>
          <a:blip r:embed="rId8" cstate="print"/>
          <a:srcRect/>
          <a:stretch>
            <a:fillRect/>
          </a:stretch>
        </p:blipFill>
        <p:spPr bwMode="auto">
          <a:xfrm>
            <a:off x="5791200" y="2514600"/>
            <a:ext cx="192088" cy="430213"/>
          </a:xfrm>
          <a:prstGeom prst="rect">
            <a:avLst/>
          </a:prstGeom>
          <a:noFill/>
          <a:ln w="12700">
            <a:noFill/>
            <a:miter lim="800000"/>
            <a:headEnd type="none" w="sm" len="sm"/>
            <a:tailEnd type="none" w="sm" len="sm"/>
          </a:ln>
          <a:effectLst/>
        </p:spPr>
      </p:pic>
      <p:pic>
        <p:nvPicPr>
          <p:cNvPr id="46" name="Picture 15"/>
          <p:cNvPicPr>
            <a:picLocks noChangeAspect="1" noChangeArrowheads="1"/>
          </p:cNvPicPr>
          <p:nvPr/>
        </p:nvPicPr>
        <p:blipFill>
          <a:blip r:embed="rId8" cstate="print"/>
          <a:srcRect/>
          <a:stretch>
            <a:fillRect/>
          </a:stretch>
        </p:blipFill>
        <p:spPr bwMode="auto">
          <a:xfrm>
            <a:off x="6477000" y="2514600"/>
            <a:ext cx="192088" cy="430213"/>
          </a:xfrm>
          <a:prstGeom prst="rect">
            <a:avLst/>
          </a:prstGeom>
          <a:noFill/>
          <a:ln w="12700">
            <a:noFill/>
            <a:miter lim="800000"/>
            <a:headEnd type="none" w="sm" len="sm"/>
            <a:tailEnd type="none" w="sm" len="sm"/>
          </a:ln>
          <a:effectLst/>
        </p:spPr>
      </p:pic>
      <p:pic>
        <p:nvPicPr>
          <p:cNvPr id="47" name="Picture 15"/>
          <p:cNvPicPr>
            <a:picLocks noChangeAspect="1" noChangeArrowheads="1"/>
          </p:cNvPicPr>
          <p:nvPr/>
        </p:nvPicPr>
        <p:blipFill>
          <a:blip r:embed="rId8" cstate="print"/>
          <a:srcRect/>
          <a:stretch>
            <a:fillRect/>
          </a:stretch>
        </p:blipFill>
        <p:spPr bwMode="auto">
          <a:xfrm>
            <a:off x="7162800" y="2514600"/>
            <a:ext cx="192088" cy="430213"/>
          </a:xfrm>
          <a:prstGeom prst="rect">
            <a:avLst/>
          </a:prstGeom>
          <a:noFill/>
          <a:ln w="12700">
            <a:noFill/>
            <a:miter lim="800000"/>
            <a:headEnd type="none" w="sm" len="sm"/>
            <a:tailEnd type="none" w="sm" len="sm"/>
          </a:ln>
          <a:effectLst/>
        </p:spPr>
      </p:pic>
      <p:pic>
        <p:nvPicPr>
          <p:cNvPr id="48" name="Picture 15"/>
          <p:cNvPicPr>
            <a:picLocks noChangeAspect="1" noChangeArrowheads="1"/>
          </p:cNvPicPr>
          <p:nvPr/>
        </p:nvPicPr>
        <p:blipFill>
          <a:blip r:embed="rId8" cstate="print"/>
          <a:srcRect/>
          <a:stretch>
            <a:fillRect/>
          </a:stretch>
        </p:blipFill>
        <p:spPr bwMode="auto">
          <a:xfrm>
            <a:off x="7848600" y="2514600"/>
            <a:ext cx="192088" cy="430213"/>
          </a:xfrm>
          <a:prstGeom prst="rect">
            <a:avLst/>
          </a:prstGeom>
          <a:noFill/>
          <a:ln w="12700">
            <a:noFill/>
            <a:miter lim="800000"/>
            <a:headEnd type="none" w="sm" len="sm"/>
            <a:tailEnd type="none" w="sm" len="sm"/>
          </a:ln>
          <a:effectLst/>
        </p:spPr>
      </p:pic>
      <p:pic>
        <p:nvPicPr>
          <p:cNvPr id="49" name="Picture 15"/>
          <p:cNvPicPr>
            <a:picLocks noChangeAspect="1" noChangeArrowheads="1"/>
          </p:cNvPicPr>
          <p:nvPr/>
        </p:nvPicPr>
        <p:blipFill>
          <a:blip r:embed="rId8" cstate="print"/>
          <a:srcRect/>
          <a:stretch>
            <a:fillRect/>
          </a:stretch>
        </p:blipFill>
        <p:spPr bwMode="auto">
          <a:xfrm>
            <a:off x="3657600" y="4953000"/>
            <a:ext cx="192088" cy="430213"/>
          </a:xfrm>
          <a:prstGeom prst="rect">
            <a:avLst/>
          </a:prstGeom>
          <a:noFill/>
          <a:ln w="12700">
            <a:noFill/>
            <a:miter lim="800000"/>
            <a:headEnd type="none" w="sm" len="sm"/>
            <a:tailEnd type="none" w="sm" len="sm"/>
          </a:ln>
          <a:effectLst/>
        </p:spPr>
      </p:pic>
      <p:pic>
        <p:nvPicPr>
          <p:cNvPr id="50" name="Picture 15"/>
          <p:cNvPicPr>
            <a:picLocks noChangeAspect="1" noChangeArrowheads="1"/>
          </p:cNvPicPr>
          <p:nvPr/>
        </p:nvPicPr>
        <p:blipFill>
          <a:blip r:embed="rId8" cstate="print"/>
          <a:srcRect/>
          <a:stretch>
            <a:fillRect/>
          </a:stretch>
        </p:blipFill>
        <p:spPr bwMode="auto">
          <a:xfrm>
            <a:off x="3962400" y="4953000"/>
            <a:ext cx="192088" cy="430213"/>
          </a:xfrm>
          <a:prstGeom prst="rect">
            <a:avLst/>
          </a:prstGeom>
          <a:noFill/>
          <a:ln w="12700">
            <a:noFill/>
            <a:miter lim="800000"/>
            <a:headEnd type="none" w="sm" len="sm"/>
            <a:tailEnd type="none" w="sm" len="sm"/>
          </a:ln>
          <a:effectLst/>
        </p:spPr>
      </p:pic>
      <p:pic>
        <p:nvPicPr>
          <p:cNvPr id="51" name="Picture 15"/>
          <p:cNvPicPr>
            <a:picLocks noChangeAspect="1" noChangeArrowheads="1"/>
          </p:cNvPicPr>
          <p:nvPr/>
        </p:nvPicPr>
        <p:blipFill>
          <a:blip r:embed="rId8" cstate="print"/>
          <a:srcRect/>
          <a:stretch>
            <a:fillRect/>
          </a:stretch>
        </p:blipFill>
        <p:spPr bwMode="auto">
          <a:xfrm>
            <a:off x="4419600" y="4953000"/>
            <a:ext cx="192088" cy="430213"/>
          </a:xfrm>
          <a:prstGeom prst="rect">
            <a:avLst/>
          </a:prstGeom>
          <a:noFill/>
          <a:ln w="12700">
            <a:noFill/>
            <a:miter lim="800000"/>
            <a:headEnd type="none" w="sm" len="sm"/>
            <a:tailEnd type="none" w="sm" len="sm"/>
          </a:ln>
          <a:effectLst/>
        </p:spPr>
      </p:pic>
      <p:pic>
        <p:nvPicPr>
          <p:cNvPr id="52" name="Picture 15"/>
          <p:cNvPicPr>
            <a:picLocks noChangeAspect="1" noChangeArrowheads="1"/>
          </p:cNvPicPr>
          <p:nvPr/>
        </p:nvPicPr>
        <p:blipFill>
          <a:blip r:embed="rId8" cstate="print"/>
          <a:srcRect/>
          <a:stretch>
            <a:fillRect/>
          </a:stretch>
        </p:blipFill>
        <p:spPr bwMode="auto">
          <a:xfrm>
            <a:off x="5029200" y="4953000"/>
            <a:ext cx="192088" cy="430213"/>
          </a:xfrm>
          <a:prstGeom prst="rect">
            <a:avLst/>
          </a:prstGeom>
          <a:noFill/>
          <a:ln w="12700">
            <a:noFill/>
            <a:miter lim="800000"/>
            <a:headEnd type="none" w="sm" len="sm"/>
            <a:tailEnd type="none" w="sm" len="sm"/>
          </a:ln>
          <a:effectLst/>
        </p:spPr>
      </p:pic>
      <p:pic>
        <p:nvPicPr>
          <p:cNvPr id="53" name="Picture 15"/>
          <p:cNvPicPr>
            <a:picLocks noChangeAspect="1" noChangeArrowheads="1"/>
          </p:cNvPicPr>
          <p:nvPr/>
        </p:nvPicPr>
        <p:blipFill>
          <a:blip r:embed="rId8" cstate="print"/>
          <a:srcRect/>
          <a:stretch>
            <a:fillRect/>
          </a:stretch>
        </p:blipFill>
        <p:spPr bwMode="auto">
          <a:xfrm>
            <a:off x="5791200" y="4953000"/>
            <a:ext cx="192088" cy="430213"/>
          </a:xfrm>
          <a:prstGeom prst="rect">
            <a:avLst/>
          </a:prstGeom>
          <a:noFill/>
          <a:ln w="12700">
            <a:noFill/>
            <a:miter lim="800000"/>
            <a:headEnd type="none" w="sm" len="sm"/>
            <a:tailEnd type="none" w="sm" len="sm"/>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two main options</a:t>
            </a:r>
            <a:endParaRPr lang="en-US" dirty="0"/>
          </a:p>
        </p:txBody>
      </p:sp>
      <p:sp>
        <p:nvSpPr>
          <p:cNvPr id="4" name="Footer Placeholder 3"/>
          <p:cNvSpPr>
            <a:spLocks noGrp="1"/>
          </p:cNvSpPr>
          <p:nvPr>
            <p:ph type="ftr" sz="quarter" idx="11"/>
          </p:nvPr>
        </p:nvSpPr>
        <p:spPr>
          <a:xfrm>
            <a:off x="8229600" y="6172200"/>
            <a:ext cx="457200" cy="381000"/>
          </a:xfrm>
        </p:spPr>
        <p:txBody>
          <a:bodyPr/>
          <a:lstStyle/>
          <a:p>
            <a:fld id="{106FA32B-435A-4D97-9164-A8DA6170CA2B}" type="slidenum">
              <a:rPr lang="en-GB" smtClean="0"/>
              <a:pPr/>
              <a:t>3</a:t>
            </a:fld>
            <a:endParaRPr lang="en-GB"/>
          </a:p>
        </p:txBody>
      </p:sp>
      <p:pic>
        <p:nvPicPr>
          <p:cNvPr id="5" name="Picture 3"/>
          <p:cNvPicPr>
            <a:picLocks noChangeAspect="1"/>
          </p:cNvPicPr>
          <p:nvPr/>
        </p:nvPicPr>
        <p:blipFill>
          <a:blip r:embed="rId2" cstate="print"/>
          <a:srcRect/>
          <a:stretch>
            <a:fillRect/>
          </a:stretch>
        </p:blipFill>
        <p:spPr bwMode="auto">
          <a:xfrm>
            <a:off x="2743200" y="1905000"/>
            <a:ext cx="2477729" cy="1600200"/>
          </a:xfrm>
          <a:prstGeom prst="rect">
            <a:avLst/>
          </a:prstGeom>
          <a:noFill/>
          <a:ln w="9525">
            <a:noFill/>
            <a:miter lim="800000"/>
            <a:headEnd/>
            <a:tailEnd/>
          </a:ln>
        </p:spPr>
      </p:pic>
      <p:sp>
        <p:nvSpPr>
          <p:cNvPr id="8" name="TextBox 7"/>
          <p:cNvSpPr txBox="1"/>
          <p:nvPr/>
        </p:nvSpPr>
        <p:spPr>
          <a:xfrm>
            <a:off x="5410200" y="1600200"/>
            <a:ext cx="3505200" cy="1938992"/>
          </a:xfrm>
          <a:prstGeom prst="rect">
            <a:avLst/>
          </a:prstGeom>
          <a:noFill/>
        </p:spPr>
        <p:txBody>
          <a:bodyPr wrap="square" rtlCol="0">
            <a:spAutoFit/>
          </a:bodyPr>
          <a:lstStyle/>
          <a:p>
            <a:pPr marL="342900" indent="-342900"/>
            <a:r>
              <a:rPr lang="en-US" sz="1800" b="0" dirty="0" smtClean="0"/>
              <a:t>Sequence of short (1 or 2-gap) cavities, usually superconducting, spaced by quadrupoles.</a:t>
            </a:r>
          </a:p>
          <a:p>
            <a:r>
              <a:rPr lang="en-US" sz="1600" b="0" i="1" dirty="0" smtClean="0">
                <a:solidFill>
                  <a:srgbClr val="FF0000"/>
                </a:solidFill>
              </a:rPr>
              <a:t>high cost (many RF systems &amp; cav.) </a:t>
            </a:r>
          </a:p>
          <a:p>
            <a:r>
              <a:rPr lang="en-US" sz="1600" b="0" i="1" dirty="0" smtClean="0">
                <a:solidFill>
                  <a:schemeClr val="accent6"/>
                </a:solidFill>
              </a:rPr>
              <a:t>can reach CW operation</a:t>
            </a:r>
          </a:p>
          <a:p>
            <a:r>
              <a:rPr lang="en-US" sz="1600" b="0" i="1" dirty="0" smtClean="0">
                <a:solidFill>
                  <a:schemeClr val="accent6"/>
                </a:solidFill>
              </a:rPr>
              <a:t>flexible (different ions possible)     </a:t>
            </a:r>
            <a:endParaRPr lang="en-US" sz="1600" b="0" i="1" dirty="0">
              <a:solidFill>
                <a:schemeClr val="accent6"/>
              </a:solidFill>
            </a:endParaRPr>
          </a:p>
        </p:txBody>
      </p:sp>
      <p:pic>
        <p:nvPicPr>
          <p:cNvPr id="9" name="Picture 3"/>
          <p:cNvPicPr>
            <a:picLocks noChangeAspect="1"/>
          </p:cNvPicPr>
          <p:nvPr/>
        </p:nvPicPr>
        <p:blipFill>
          <a:blip r:embed="rId3" cstate="print"/>
          <a:srcRect t="6198" r="16280"/>
          <a:stretch>
            <a:fillRect/>
          </a:stretch>
        </p:blipFill>
        <p:spPr bwMode="auto">
          <a:xfrm>
            <a:off x="0" y="1447800"/>
            <a:ext cx="2743200" cy="2306638"/>
          </a:xfrm>
          <a:prstGeom prst="rect">
            <a:avLst/>
          </a:prstGeom>
          <a:noFill/>
          <a:ln w="9525">
            <a:noFill/>
            <a:miter lim="800000"/>
            <a:headEnd/>
            <a:tailEnd/>
          </a:ln>
        </p:spPr>
      </p:pic>
      <p:pic>
        <p:nvPicPr>
          <p:cNvPr id="10" name="Picture 29"/>
          <p:cNvPicPr>
            <a:picLocks noChangeAspect="1" noChangeArrowheads="1"/>
          </p:cNvPicPr>
          <p:nvPr/>
        </p:nvPicPr>
        <p:blipFill>
          <a:blip r:embed="rId4" cstate="print"/>
          <a:srcRect/>
          <a:stretch>
            <a:fillRect/>
          </a:stretch>
        </p:blipFill>
        <p:spPr bwMode="auto">
          <a:xfrm>
            <a:off x="1" y="4191000"/>
            <a:ext cx="2971799" cy="2113777"/>
          </a:xfrm>
          <a:prstGeom prst="rect">
            <a:avLst/>
          </a:prstGeom>
          <a:noFill/>
          <a:ln w="9525">
            <a:noFill/>
            <a:miter lim="800000"/>
            <a:headEnd/>
            <a:tailEnd/>
          </a:ln>
          <a:effectLst/>
        </p:spPr>
      </p:pic>
      <p:sp>
        <p:nvSpPr>
          <p:cNvPr id="11" name="TextBox 10"/>
          <p:cNvSpPr txBox="1"/>
          <p:nvPr/>
        </p:nvSpPr>
        <p:spPr>
          <a:xfrm>
            <a:off x="5943600" y="3886200"/>
            <a:ext cx="2971800" cy="2154436"/>
          </a:xfrm>
          <a:prstGeom prst="rect">
            <a:avLst/>
          </a:prstGeom>
          <a:noFill/>
        </p:spPr>
        <p:txBody>
          <a:bodyPr wrap="square" rtlCol="0">
            <a:spAutoFit/>
          </a:bodyPr>
          <a:lstStyle/>
          <a:p>
            <a:pPr marL="342900" indent="-342900"/>
            <a:r>
              <a:rPr lang="en-US" sz="1800" b="0" dirty="0" smtClean="0"/>
              <a:t>Drift Tube Linac (sequence of drift tubes with quadrupoles).</a:t>
            </a:r>
          </a:p>
          <a:p>
            <a:r>
              <a:rPr lang="en-US" sz="1600" b="0" i="1" dirty="0" smtClean="0">
                <a:solidFill>
                  <a:schemeClr val="accent6"/>
                </a:solidFill>
              </a:rPr>
              <a:t>lower cost (high-power RF 	system) </a:t>
            </a:r>
          </a:p>
          <a:p>
            <a:r>
              <a:rPr lang="en-US" sz="1600" b="0" i="1" dirty="0" smtClean="0">
                <a:solidFill>
                  <a:srgbClr val="FFFF00"/>
                </a:solidFill>
              </a:rPr>
              <a:t>simple only to duty cycle </a:t>
            </a:r>
            <a:r>
              <a:rPr lang="en-US" sz="1600" b="0" i="1" dirty="0" smtClean="0">
                <a:solidFill>
                  <a:srgbClr val="FFFF00"/>
                </a:solidFill>
                <a:latin typeface="Comic Sans MS"/>
              </a:rPr>
              <a:t>~20% (then cost goes up)</a:t>
            </a:r>
            <a:r>
              <a:rPr lang="en-US" sz="1600" b="0" i="1" dirty="0" smtClean="0">
                <a:solidFill>
                  <a:srgbClr val="FFFF00"/>
                </a:solidFill>
              </a:rPr>
              <a:t> </a:t>
            </a:r>
          </a:p>
          <a:p>
            <a:r>
              <a:rPr lang="en-US" sz="1600" b="0" i="1" dirty="0" smtClean="0">
                <a:solidFill>
                  <a:srgbClr val="FF0000"/>
                </a:solidFill>
              </a:rPr>
              <a:t>not flexible (only 1 particle)     </a:t>
            </a:r>
            <a:endParaRPr lang="en-US" sz="1600" b="0" i="1" dirty="0">
              <a:solidFill>
                <a:srgbClr val="FF0000"/>
              </a:solidFill>
            </a:endParaRPr>
          </a:p>
        </p:txBody>
      </p:sp>
      <p:pic>
        <p:nvPicPr>
          <p:cNvPr id="12" name="Picture 2" descr="https://project-linac4.web.cern.ch/project-linac4/Files/logo-DTL.gif">
            <a:hlinkClick r:id="rId5"/>
          </p:cNvPr>
          <p:cNvPicPr>
            <a:picLocks noChangeAspect="1" noChangeArrowheads="1"/>
          </p:cNvPicPr>
          <p:nvPr/>
        </p:nvPicPr>
        <p:blipFill>
          <a:blip r:embed="rId6" cstate="print"/>
          <a:srcRect l="23170"/>
          <a:stretch>
            <a:fillRect/>
          </a:stretch>
        </p:blipFill>
        <p:spPr bwMode="auto">
          <a:xfrm>
            <a:off x="2971800" y="4572000"/>
            <a:ext cx="2590800" cy="1205544"/>
          </a:xfrm>
          <a:prstGeom prst="rect">
            <a:avLst/>
          </a:prstGeom>
          <a:noFill/>
        </p:spPr>
      </p:pic>
      <p:sp>
        <p:nvSpPr>
          <p:cNvPr id="13" name="TextBox 12"/>
          <p:cNvSpPr txBox="1"/>
          <p:nvPr/>
        </p:nvSpPr>
        <p:spPr>
          <a:xfrm>
            <a:off x="5029200" y="1600200"/>
            <a:ext cx="397866" cy="400110"/>
          </a:xfrm>
          <a:prstGeom prst="rect">
            <a:avLst/>
          </a:prstGeom>
          <a:noFill/>
        </p:spPr>
        <p:txBody>
          <a:bodyPr wrap="none" rtlCol="0">
            <a:spAutoFit/>
          </a:bodyPr>
          <a:lstStyle/>
          <a:p>
            <a:r>
              <a:rPr lang="en-US" dirty="0" smtClean="0"/>
              <a:t>1.</a:t>
            </a:r>
            <a:endParaRPr lang="en-US" dirty="0"/>
          </a:p>
        </p:txBody>
      </p:sp>
      <p:sp>
        <p:nvSpPr>
          <p:cNvPr id="14" name="TextBox 13"/>
          <p:cNvSpPr txBox="1"/>
          <p:nvPr/>
        </p:nvSpPr>
        <p:spPr>
          <a:xfrm>
            <a:off x="5105400" y="3810000"/>
            <a:ext cx="397866" cy="400110"/>
          </a:xfrm>
          <a:prstGeom prst="rect">
            <a:avLst/>
          </a:prstGeom>
          <a:noFill/>
        </p:spPr>
        <p:txBody>
          <a:bodyPr wrap="none" rtlCol="0">
            <a:spAutoFit/>
          </a:bodyPr>
          <a:lstStyle/>
          <a:p>
            <a:r>
              <a:rPr lang="en-US" dirty="0" smtClean="0"/>
              <a:t>2.</a:t>
            </a:r>
            <a:endParaRPr lang="en-US" dirty="0"/>
          </a:p>
        </p:txBody>
      </p:sp>
      <p:sp>
        <p:nvSpPr>
          <p:cNvPr id="15" name="TextBox 14"/>
          <p:cNvSpPr txBox="1"/>
          <p:nvPr/>
        </p:nvSpPr>
        <p:spPr>
          <a:xfrm>
            <a:off x="304800" y="6400800"/>
            <a:ext cx="8430641" cy="369332"/>
          </a:xfrm>
          <a:prstGeom prst="rect">
            <a:avLst/>
          </a:prstGeom>
          <a:noFill/>
        </p:spPr>
        <p:txBody>
          <a:bodyPr wrap="none" rtlCol="0">
            <a:spAutoFit/>
          </a:bodyPr>
          <a:lstStyle/>
          <a:p>
            <a:r>
              <a:rPr lang="en-US" sz="1800" b="0" dirty="0" smtClean="0"/>
              <a:t>For the Linac4/SPL section between 3 and 50 MeV, the DTL is the logical choice. </a:t>
            </a:r>
            <a:endParaRPr lang="en-US" sz="1800" b="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a:spLocks noGrp="1"/>
          </p:cNvSpPr>
          <p:nvPr>
            <p:ph type="sldNum" sz="quarter" idx="10"/>
          </p:nvPr>
        </p:nvSpPr>
        <p:spPr/>
        <p:txBody>
          <a:bodyPr/>
          <a:lstStyle/>
          <a:p>
            <a:fld id="{E6296C94-C5DD-40C4-92A6-7AAB82A03D1D}" type="slidenum">
              <a:rPr lang="en-US"/>
              <a:pPr/>
              <a:t>4</a:t>
            </a:fld>
            <a:endParaRPr lang="en-US"/>
          </a:p>
        </p:txBody>
      </p:sp>
      <p:sp>
        <p:nvSpPr>
          <p:cNvPr id="839684" name="Rectangle 4"/>
          <p:cNvSpPr>
            <a:spLocks noGrp="1" noChangeArrowheads="1"/>
          </p:cNvSpPr>
          <p:nvPr>
            <p:ph type="title"/>
          </p:nvPr>
        </p:nvSpPr>
        <p:spPr/>
        <p:txBody>
          <a:bodyPr/>
          <a:lstStyle/>
          <a:p>
            <a:r>
              <a:rPr lang="en-US"/>
              <a:t>TE mode: CH-DTL</a:t>
            </a:r>
          </a:p>
        </p:txBody>
      </p:sp>
      <p:pic>
        <p:nvPicPr>
          <p:cNvPr id="839685" name="Picture 5"/>
          <p:cNvPicPr>
            <a:picLocks noChangeAspect="1" noChangeArrowheads="1"/>
          </p:cNvPicPr>
          <p:nvPr/>
        </p:nvPicPr>
        <p:blipFill>
          <a:blip r:embed="rId2" cstate="print"/>
          <a:srcRect t="9502" b="57008"/>
          <a:stretch>
            <a:fillRect/>
          </a:stretch>
        </p:blipFill>
        <p:spPr bwMode="auto">
          <a:xfrm>
            <a:off x="309563" y="5221288"/>
            <a:ext cx="3208337" cy="1000125"/>
          </a:xfrm>
          <a:prstGeom prst="rect">
            <a:avLst/>
          </a:prstGeom>
          <a:noFill/>
          <a:ln w="9525">
            <a:noFill/>
            <a:miter lim="800000"/>
            <a:headEnd/>
            <a:tailEnd/>
          </a:ln>
        </p:spPr>
      </p:pic>
      <p:pic>
        <p:nvPicPr>
          <p:cNvPr id="839686" name="Picture 6" descr="201"/>
          <p:cNvPicPr>
            <a:picLocks noChangeAspect="1" noChangeArrowheads="1"/>
          </p:cNvPicPr>
          <p:nvPr/>
        </p:nvPicPr>
        <p:blipFill>
          <a:blip r:embed="rId3" cstate="print"/>
          <a:srcRect/>
          <a:stretch>
            <a:fillRect/>
          </a:stretch>
        </p:blipFill>
        <p:spPr bwMode="auto">
          <a:xfrm>
            <a:off x="304800" y="1371600"/>
            <a:ext cx="5962650" cy="3608388"/>
          </a:xfrm>
          <a:prstGeom prst="rect">
            <a:avLst/>
          </a:prstGeom>
          <a:noFill/>
        </p:spPr>
      </p:pic>
      <p:pic>
        <p:nvPicPr>
          <p:cNvPr id="839687" name="Picture 7"/>
          <p:cNvPicPr>
            <a:picLocks noChangeAspect="1" noChangeArrowheads="1"/>
          </p:cNvPicPr>
          <p:nvPr/>
        </p:nvPicPr>
        <p:blipFill>
          <a:blip r:embed="rId2" cstate="print"/>
          <a:srcRect t="63344"/>
          <a:stretch>
            <a:fillRect/>
          </a:stretch>
        </p:blipFill>
        <p:spPr bwMode="auto">
          <a:xfrm>
            <a:off x="3508375" y="5146675"/>
            <a:ext cx="2933700" cy="1001713"/>
          </a:xfrm>
          <a:prstGeom prst="rect">
            <a:avLst/>
          </a:prstGeom>
          <a:noFill/>
          <a:ln w="9525">
            <a:noFill/>
            <a:miter lim="800000"/>
            <a:headEnd/>
            <a:tailEnd/>
          </a:ln>
        </p:spPr>
      </p:pic>
      <p:sp>
        <p:nvSpPr>
          <p:cNvPr id="839690" name="Rectangle 10"/>
          <p:cNvSpPr>
            <a:spLocks noChangeArrowheads="1"/>
          </p:cNvSpPr>
          <p:nvPr/>
        </p:nvSpPr>
        <p:spPr bwMode="auto">
          <a:xfrm>
            <a:off x="6400800" y="1371600"/>
            <a:ext cx="2590800" cy="3810000"/>
          </a:xfrm>
          <a:prstGeom prst="rect">
            <a:avLst/>
          </a:prstGeom>
          <a:noFill/>
          <a:ln w="9525">
            <a:noFill/>
            <a:miter lim="800000"/>
            <a:headEnd/>
            <a:tailEnd/>
          </a:ln>
          <a:effectLst/>
        </p:spPr>
        <p:txBody>
          <a:bodyPr lIns="92075" tIns="46038" rIns="92075" bIns="46038"/>
          <a:lstStyle/>
          <a:p>
            <a:pPr marL="180975" indent="-180975" eaLnBrk="1" hangingPunct="1">
              <a:buClr>
                <a:schemeClr val="accent1"/>
              </a:buClr>
              <a:buSzPct val="70000"/>
              <a:buFont typeface="Symbol" pitchFamily="18" charset="2"/>
              <a:buNone/>
            </a:pPr>
            <a:r>
              <a:rPr lang="en-US" sz="1600">
                <a:latin typeface="Comic Sans MS" pitchFamily="66" charset="0"/>
                <a:sym typeface="Symbol" pitchFamily="18" charset="2"/>
              </a:rPr>
              <a:t>Interdigital-H Structure</a:t>
            </a:r>
          </a:p>
          <a:p>
            <a:pPr marL="180975" indent="-180975" eaLnBrk="1" hangingPunct="1">
              <a:buClr>
                <a:schemeClr val="accent1"/>
              </a:buClr>
              <a:buSzPct val="70000"/>
              <a:buFont typeface="Symbol" pitchFamily="18" charset="2"/>
              <a:buNone/>
            </a:pPr>
            <a:r>
              <a:rPr lang="en-US" sz="1600">
                <a:latin typeface="Comic Sans MS" pitchFamily="66" charset="0"/>
                <a:sym typeface="Symbol" pitchFamily="18" charset="2"/>
              </a:rPr>
              <a:t>Operates in TE110 mode</a:t>
            </a:r>
          </a:p>
          <a:p>
            <a:pPr marL="180975" indent="-180975" eaLnBrk="1" hangingPunct="1">
              <a:buClr>
                <a:schemeClr val="accent1"/>
              </a:buClr>
              <a:buSzPct val="70000"/>
              <a:buFont typeface="Symbol" pitchFamily="18" charset="2"/>
              <a:buNone/>
            </a:pPr>
            <a:r>
              <a:rPr lang="en-US" sz="1600">
                <a:latin typeface="Comic Sans MS" pitchFamily="66" charset="0"/>
                <a:sym typeface="Symbol" pitchFamily="18" charset="2"/>
              </a:rPr>
              <a:t>Transverse E-field “deflected” by adding drift tubes</a:t>
            </a:r>
          </a:p>
          <a:p>
            <a:pPr marL="180975" indent="-180975" eaLnBrk="1" hangingPunct="1">
              <a:buClr>
                <a:schemeClr val="accent1"/>
              </a:buClr>
              <a:buSzPct val="70000"/>
              <a:buFont typeface="Symbol" pitchFamily="18" charset="2"/>
              <a:buNone/>
            </a:pPr>
            <a:r>
              <a:rPr lang="en-US" sz="1600">
                <a:latin typeface="Comic Sans MS" pitchFamily="66" charset="0"/>
                <a:sym typeface="Symbol" pitchFamily="18" charset="2"/>
              </a:rPr>
              <a:t>Used for ions, </a:t>
            </a:r>
            <a:r>
              <a:rPr lang="en-US" sz="1600">
                <a:latin typeface="Symbol" pitchFamily="18" charset="2"/>
                <a:sym typeface="Symbol" pitchFamily="18" charset="2"/>
              </a:rPr>
              <a:t>b</a:t>
            </a:r>
            <a:r>
              <a:rPr lang="en-US" sz="1600">
                <a:latin typeface="Comic Sans MS" pitchFamily="66" charset="0"/>
                <a:sym typeface="Symbol" pitchFamily="18" charset="2"/>
              </a:rPr>
              <a:t>&lt;0.3</a:t>
            </a:r>
          </a:p>
          <a:p>
            <a:pPr marL="180975" indent="-180975" eaLnBrk="1" hangingPunct="1">
              <a:buClr>
                <a:schemeClr val="accent1"/>
              </a:buClr>
              <a:buSzPct val="70000"/>
              <a:buFont typeface="Symbol" pitchFamily="18" charset="2"/>
              <a:buNone/>
            </a:pPr>
            <a:endParaRPr lang="en-US" sz="1600">
              <a:latin typeface="Comic Sans MS" pitchFamily="66" charset="0"/>
              <a:sym typeface="Symbol" pitchFamily="18" charset="2"/>
            </a:endParaRPr>
          </a:p>
          <a:p>
            <a:pPr marL="180975" indent="-180975" eaLnBrk="1" hangingPunct="1">
              <a:buClr>
                <a:schemeClr val="accent1"/>
              </a:buClr>
              <a:buSzPct val="70000"/>
              <a:buFont typeface="Symbol" pitchFamily="18" charset="2"/>
              <a:buNone/>
            </a:pPr>
            <a:r>
              <a:rPr lang="en-US" sz="1600">
                <a:latin typeface="Comic Sans MS" pitchFamily="66" charset="0"/>
                <a:sym typeface="Symbol" pitchFamily="18" charset="2"/>
              </a:rPr>
              <a:t>CH Structure operates in TE210, used for protons at </a:t>
            </a:r>
            <a:r>
              <a:rPr lang="en-US" sz="1600">
                <a:latin typeface="Symbol" pitchFamily="18" charset="2"/>
                <a:sym typeface="Symbol" pitchFamily="18" charset="2"/>
              </a:rPr>
              <a:t>b</a:t>
            </a:r>
            <a:r>
              <a:rPr lang="en-US" sz="1600">
                <a:latin typeface="Comic Sans MS" pitchFamily="66" charset="0"/>
                <a:sym typeface="Symbol" pitchFamily="18" charset="2"/>
              </a:rPr>
              <a:t>&lt;0.6</a:t>
            </a:r>
          </a:p>
          <a:p>
            <a:pPr marL="180975" indent="-180975" eaLnBrk="1" hangingPunct="1">
              <a:buClr>
                <a:schemeClr val="accent1"/>
              </a:buClr>
              <a:buSzPct val="70000"/>
              <a:buFont typeface="Symbol" pitchFamily="18" charset="2"/>
              <a:buNone/>
            </a:pPr>
            <a:endParaRPr lang="en-US" sz="1600">
              <a:latin typeface="Comic Sans MS" pitchFamily="66" charset="0"/>
              <a:sym typeface="Symbol" pitchFamily="18" charset="2"/>
            </a:endParaRPr>
          </a:p>
          <a:p>
            <a:pPr marL="180975" indent="-180975" eaLnBrk="1" hangingPunct="1">
              <a:buClr>
                <a:schemeClr val="accent1"/>
              </a:buClr>
              <a:buSzPct val="70000"/>
              <a:buFont typeface="Symbol" pitchFamily="18" charset="2"/>
              <a:buNone/>
            </a:pPr>
            <a:r>
              <a:rPr lang="en-US" sz="1600">
                <a:latin typeface="Comic Sans MS" pitchFamily="66" charset="0"/>
                <a:sym typeface="Symbol" pitchFamily="18" charset="2"/>
              </a:rPr>
              <a:t>High ZT</a:t>
            </a:r>
            <a:r>
              <a:rPr lang="en-US" sz="1600" baseline="30000">
                <a:latin typeface="Comic Sans MS" pitchFamily="66" charset="0"/>
                <a:sym typeface="Symbol" pitchFamily="18" charset="2"/>
              </a:rPr>
              <a:t>2</a:t>
            </a:r>
            <a:r>
              <a:rPr lang="en-US" sz="1600">
                <a:latin typeface="Comic Sans MS" pitchFamily="66" charset="0"/>
                <a:sym typeface="Symbol" pitchFamily="18" charset="2"/>
              </a:rPr>
              <a:t> but more difficult beam dynamics (no space for quads in drift tubes)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3300" name="Rectangle 4"/>
          <p:cNvSpPr>
            <a:spLocks noGrp="1" noChangeArrowheads="1"/>
          </p:cNvSpPr>
          <p:nvPr>
            <p:ph type="title"/>
          </p:nvPr>
        </p:nvSpPr>
        <p:spPr/>
        <p:txBody>
          <a:bodyPr/>
          <a:lstStyle/>
          <a:p>
            <a:r>
              <a:rPr lang="en-US" dirty="0" smtClean="0"/>
              <a:t>CH used only in FAIR</a:t>
            </a:r>
            <a:endParaRPr lang="en-US" dirty="0"/>
          </a:p>
        </p:txBody>
      </p:sp>
      <p:sp>
        <p:nvSpPr>
          <p:cNvPr id="823302" name="Text Box 6"/>
          <p:cNvSpPr txBox="1">
            <a:spLocks noChangeArrowheads="1"/>
          </p:cNvSpPr>
          <p:nvPr/>
        </p:nvSpPr>
        <p:spPr bwMode="auto">
          <a:xfrm>
            <a:off x="152400" y="1524000"/>
            <a:ext cx="8840946" cy="646331"/>
          </a:xfrm>
          <a:prstGeom prst="rect">
            <a:avLst/>
          </a:prstGeom>
          <a:noFill/>
          <a:ln w="9525">
            <a:noFill/>
            <a:miter lim="800000"/>
            <a:headEnd/>
            <a:tailEnd/>
          </a:ln>
          <a:effectLst/>
        </p:spPr>
        <p:txBody>
          <a:bodyPr wrap="none">
            <a:spAutoFit/>
          </a:bodyPr>
          <a:lstStyle/>
          <a:p>
            <a:r>
              <a:rPr lang="en-US" sz="1800" b="0" dirty="0"/>
              <a:t>Comparing the 2 most recent linac projects (SNS and JPARC) </a:t>
            </a:r>
          </a:p>
          <a:p>
            <a:r>
              <a:rPr lang="en-US" sz="1800" b="0" dirty="0"/>
              <a:t>and the 2 European linacs in construction or close to construction (Linac4 and FAIR):</a:t>
            </a:r>
          </a:p>
        </p:txBody>
      </p:sp>
      <p:pic>
        <p:nvPicPr>
          <p:cNvPr id="823304" name="Picture 8"/>
          <p:cNvPicPr>
            <a:picLocks noChangeAspect="1" noChangeArrowheads="1"/>
          </p:cNvPicPr>
          <p:nvPr/>
        </p:nvPicPr>
        <p:blipFill>
          <a:blip r:embed="rId2" cstate="print"/>
          <a:srcRect r="4614"/>
          <a:stretch>
            <a:fillRect/>
          </a:stretch>
        </p:blipFill>
        <p:spPr bwMode="auto">
          <a:xfrm>
            <a:off x="152400" y="2590800"/>
            <a:ext cx="7391400" cy="2497138"/>
          </a:xfrm>
          <a:prstGeom prst="rect">
            <a:avLst/>
          </a:prstGeom>
          <a:noFill/>
          <a:ln w="12700">
            <a:noFill/>
            <a:miter lim="800000"/>
            <a:headEnd type="none" w="sm" len="sm"/>
            <a:tailEnd type="none" w="sm" len="sm"/>
          </a:ln>
          <a:effectLst/>
        </p:spPr>
      </p:pic>
      <p:sp>
        <p:nvSpPr>
          <p:cNvPr id="823305" name="Text Box 9"/>
          <p:cNvSpPr txBox="1">
            <a:spLocks noChangeArrowheads="1"/>
          </p:cNvSpPr>
          <p:nvPr/>
        </p:nvSpPr>
        <p:spPr bwMode="auto">
          <a:xfrm>
            <a:off x="685800" y="5410200"/>
            <a:ext cx="7554312" cy="646331"/>
          </a:xfrm>
          <a:prstGeom prst="rect">
            <a:avLst/>
          </a:prstGeom>
          <a:noFill/>
          <a:ln w="9525">
            <a:noFill/>
            <a:miter lim="800000"/>
            <a:headEnd/>
            <a:tailEnd/>
          </a:ln>
          <a:effectLst/>
        </p:spPr>
        <p:txBody>
          <a:bodyPr wrap="none">
            <a:spAutoFit/>
          </a:bodyPr>
          <a:lstStyle/>
          <a:p>
            <a:r>
              <a:rPr lang="en-US" sz="1800" b="0" dirty="0"/>
              <a:t>Common features: 	all designs normal conducting, </a:t>
            </a:r>
          </a:p>
          <a:p>
            <a:r>
              <a:rPr lang="en-US" sz="1800" b="0" dirty="0"/>
              <a:t>			sequence of different accelerating structures </a:t>
            </a:r>
          </a:p>
        </p:txBody>
      </p:sp>
      <p:sp>
        <p:nvSpPr>
          <p:cNvPr id="823306" name="Text Box 10"/>
          <p:cNvSpPr txBox="1">
            <a:spLocks noChangeArrowheads="1"/>
          </p:cNvSpPr>
          <p:nvPr/>
        </p:nvSpPr>
        <p:spPr bwMode="auto">
          <a:xfrm>
            <a:off x="7620000" y="2590800"/>
            <a:ext cx="1100138" cy="2432050"/>
          </a:xfrm>
          <a:prstGeom prst="rect">
            <a:avLst/>
          </a:prstGeom>
          <a:noFill/>
          <a:ln w="9525">
            <a:noFill/>
            <a:miter lim="800000"/>
            <a:headEnd/>
            <a:tailEnd/>
          </a:ln>
          <a:effectLst/>
        </p:spPr>
        <p:txBody>
          <a:bodyPr wrap="none">
            <a:spAutoFit/>
          </a:bodyPr>
          <a:lstStyle/>
          <a:p>
            <a:r>
              <a:rPr lang="en-US" sz="1400"/>
              <a:t>402 MHz</a:t>
            </a:r>
          </a:p>
          <a:p>
            <a:r>
              <a:rPr lang="en-US" sz="1400"/>
              <a:t>1.4mA avg.</a:t>
            </a:r>
          </a:p>
          <a:p>
            <a:endParaRPr lang="en-US" sz="1400"/>
          </a:p>
          <a:p>
            <a:r>
              <a:rPr lang="en-US" sz="1400"/>
              <a:t>325 MHz</a:t>
            </a:r>
          </a:p>
          <a:p>
            <a:r>
              <a:rPr lang="en-US" sz="1400"/>
              <a:t>0.7mA avg.</a:t>
            </a:r>
          </a:p>
          <a:p>
            <a:endParaRPr lang="en-US" sz="1400"/>
          </a:p>
          <a:p>
            <a:r>
              <a:rPr lang="en-US" sz="1400"/>
              <a:t>352 MHz</a:t>
            </a:r>
          </a:p>
          <a:p>
            <a:r>
              <a:rPr lang="en-US" sz="1400"/>
              <a:t>0.02-2.4mA</a:t>
            </a:r>
          </a:p>
          <a:p>
            <a:endParaRPr lang="en-US" sz="1400"/>
          </a:p>
          <a:p>
            <a:r>
              <a:rPr lang="en-US" sz="1400"/>
              <a:t>325 MHz</a:t>
            </a:r>
          </a:p>
          <a:p>
            <a:r>
              <a:rPr lang="en-US" sz="1400"/>
              <a:t>5 </a:t>
            </a:r>
            <a:r>
              <a:rPr lang="en-US" sz="1400">
                <a:latin typeface="Symbol" pitchFamily="18" charset="2"/>
              </a:rPr>
              <a:t>m</a:t>
            </a:r>
            <a:r>
              <a:rPr lang="en-US" sz="1400"/>
              <a:t>A avg.</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 DTL and CH</a:t>
            </a:r>
            <a:endParaRPr lang="en-US" dirty="0"/>
          </a:p>
        </p:txBody>
      </p:sp>
      <p:sp>
        <p:nvSpPr>
          <p:cNvPr id="4" name="Footer Placeholder 3"/>
          <p:cNvSpPr>
            <a:spLocks noGrp="1"/>
          </p:cNvSpPr>
          <p:nvPr>
            <p:ph type="ftr" sz="quarter" idx="11"/>
          </p:nvPr>
        </p:nvSpPr>
        <p:spPr/>
        <p:txBody>
          <a:bodyPr/>
          <a:lstStyle/>
          <a:p>
            <a:fld id="{106FA32B-435A-4D97-9164-A8DA6170CA2B}" type="slidenum">
              <a:rPr lang="en-GB" smtClean="0"/>
              <a:pPr/>
              <a:t>6</a:t>
            </a:fld>
            <a:endParaRPr lang="en-GB"/>
          </a:p>
        </p:txBody>
      </p:sp>
      <p:pic>
        <p:nvPicPr>
          <p:cNvPr id="5" name="Chart 1"/>
          <p:cNvPicPr>
            <a:picLocks noChangeArrowheads="1"/>
          </p:cNvPicPr>
          <p:nvPr/>
        </p:nvPicPr>
        <p:blipFill>
          <a:blip r:embed="rId2" cstate="print"/>
          <a:srcRect/>
          <a:stretch>
            <a:fillRect/>
          </a:stretch>
        </p:blipFill>
        <p:spPr bwMode="auto">
          <a:xfrm>
            <a:off x="304800" y="1371600"/>
            <a:ext cx="4495800" cy="2743200"/>
          </a:xfrm>
          <a:prstGeom prst="rect">
            <a:avLst/>
          </a:prstGeom>
          <a:noFill/>
          <a:ln w="9525">
            <a:noFill/>
            <a:miter lim="800000"/>
            <a:headEnd/>
            <a:tailEnd/>
          </a:ln>
        </p:spPr>
      </p:pic>
      <p:pic>
        <p:nvPicPr>
          <p:cNvPr id="6" name="Picture 5"/>
          <p:cNvPicPr>
            <a:picLocks noChangeAspect="1" noChangeArrowheads="1"/>
          </p:cNvPicPr>
          <p:nvPr/>
        </p:nvPicPr>
        <p:blipFill>
          <a:blip r:embed="rId3" cstate="print"/>
          <a:srcRect b="56292"/>
          <a:stretch>
            <a:fillRect/>
          </a:stretch>
        </p:blipFill>
        <p:spPr bwMode="auto">
          <a:xfrm>
            <a:off x="228600" y="4419600"/>
            <a:ext cx="7086600" cy="2189163"/>
          </a:xfrm>
          <a:prstGeom prst="rect">
            <a:avLst/>
          </a:prstGeom>
          <a:noFill/>
          <a:ln w="9525">
            <a:noFill/>
            <a:miter lim="800000"/>
            <a:headEnd/>
            <a:tailEnd/>
          </a:ln>
          <a:effectLst/>
        </p:spPr>
      </p:pic>
      <p:sp>
        <p:nvSpPr>
          <p:cNvPr id="7" name="TextBox 6"/>
          <p:cNvSpPr txBox="1"/>
          <p:nvPr/>
        </p:nvSpPr>
        <p:spPr>
          <a:xfrm>
            <a:off x="6858000" y="5103674"/>
            <a:ext cx="2286000" cy="1938992"/>
          </a:xfrm>
          <a:prstGeom prst="rect">
            <a:avLst/>
          </a:prstGeom>
          <a:noFill/>
        </p:spPr>
        <p:txBody>
          <a:bodyPr wrap="square" rtlCol="0">
            <a:spAutoFit/>
          </a:bodyPr>
          <a:lstStyle/>
          <a:p>
            <a:r>
              <a:rPr lang="en-US" sz="1200" b="0" dirty="0" smtClean="0"/>
              <a:t>From:</a:t>
            </a:r>
          </a:p>
          <a:p>
            <a:r>
              <a:rPr lang="en-US" sz="1200" b="0" dirty="0" smtClean="0"/>
              <a:t>Eds. </a:t>
            </a:r>
            <a:r>
              <a:rPr lang="en-US" sz="1200" b="0" i="1" dirty="0" smtClean="0">
                <a:hlinkClick r:id="rId4" action="ppaction://hlinkfile"/>
              </a:rPr>
              <a:t>C Plostinar</a:t>
            </a:r>
            <a:r>
              <a:rPr lang="en-US" sz="1200" b="0" dirty="0" smtClean="0"/>
              <a:t> </a:t>
            </a:r>
            <a:br>
              <a:rPr lang="en-US" sz="1200" b="0" dirty="0" smtClean="0"/>
            </a:br>
            <a:r>
              <a:rPr lang="en-US" sz="1200" b="0" dirty="0" smtClean="0">
                <a:hlinkClick r:id="rId5" action="ppaction://hlinkfile"/>
              </a:rPr>
              <a:t>Comparative Assessment of HIPPI Normal Conducting Structures</a:t>
            </a:r>
            <a:r>
              <a:rPr lang="en-US" sz="1200" b="0" dirty="0" smtClean="0"/>
              <a:t> </a:t>
            </a:r>
            <a:br>
              <a:rPr lang="en-US" sz="1200" b="0" dirty="0" smtClean="0"/>
            </a:br>
            <a:r>
              <a:rPr lang="en-US" sz="1200" b="0" dirty="0" smtClean="0"/>
              <a:t>CARE-Report-2008-071-HIPPI</a:t>
            </a:r>
          </a:p>
          <a:p>
            <a:r>
              <a:rPr lang="en-US" sz="1200" b="0" i="1" dirty="0" smtClean="0">
                <a:hlinkClick r:id="rId6"/>
              </a:rPr>
              <a:t>http://epubs.cclrc.ac.uk/bitstream/3705/CARE-Report-08-071-HIPPI.pdf</a:t>
            </a:r>
            <a:endParaRPr lang="en-US" sz="1200" b="0" i="1" dirty="0" smtClean="0"/>
          </a:p>
          <a:p>
            <a:endParaRPr lang="en-US" sz="1200" b="0" dirty="0"/>
          </a:p>
        </p:txBody>
      </p:sp>
      <p:sp>
        <p:nvSpPr>
          <p:cNvPr id="8" name="Oval 7"/>
          <p:cNvSpPr/>
          <p:nvPr/>
        </p:nvSpPr>
        <p:spPr bwMode="auto">
          <a:xfrm>
            <a:off x="5257800" y="5105400"/>
            <a:ext cx="533400" cy="1600200"/>
          </a:xfrm>
          <a:prstGeom prst="ellipse">
            <a:avLst/>
          </a:prstGeom>
          <a:no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
        <p:nvSpPr>
          <p:cNvPr id="9" name="TextBox 8"/>
          <p:cNvSpPr txBox="1"/>
          <p:nvPr/>
        </p:nvSpPr>
        <p:spPr>
          <a:xfrm>
            <a:off x="4953000" y="1600200"/>
            <a:ext cx="4038600" cy="2308324"/>
          </a:xfrm>
          <a:prstGeom prst="rect">
            <a:avLst/>
          </a:prstGeom>
          <a:noFill/>
        </p:spPr>
        <p:txBody>
          <a:bodyPr wrap="square" rtlCol="0">
            <a:spAutoFit/>
          </a:bodyPr>
          <a:lstStyle/>
          <a:p>
            <a:pPr marL="342900" indent="-342900">
              <a:buAutoNum type="arabicPeriod"/>
            </a:pPr>
            <a:r>
              <a:rPr lang="en-US" sz="1600" b="0" dirty="0" smtClean="0"/>
              <a:t>The </a:t>
            </a:r>
            <a:r>
              <a:rPr lang="en-US" sz="1600" b="0" dirty="0" smtClean="0">
                <a:solidFill>
                  <a:srgbClr val="FF0000"/>
                </a:solidFill>
              </a:rPr>
              <a:t>shunt impedance </a:t>
            </a:r>
            <a:r>
              <a:rPr lang="en-US" sz="1600" b="0" dirty="0" smtClean="0"/>
              <a:t>of the CH-DTL is higher, but only below 20 MeV.</a:t>
            </a:r>
          </a:p>
          <a:p>
            <a:pPr marL="342900" indent="-342900">
              <a:buAutoNum type="arabicPeriod"/>
            </a:pPr>
            <a:r>
              <a:rPr lang="en-US" sz="1600" b="0" dirty="0" smtClean="0"/>
              <a:t>The </a:t>
            </a:r>
            <a:r>
              <a:rPr lang="en-US" sz="1600" b="0" dirty="0" smtClean="0">
                <a:solidFill>
                  <a:srgbClr val="FF0000"/>
                </a:solidFill>
              </a:rPr>
              <a:t>special beam dynamics </a:t>
            </a:r>
            <a:r>
              <a:rPr lang="en-US" sz="1600" b="0" dirty="0" smtClean="0"/>
              <a:t>used to overcome the fact that the tubes have no quadrupole (KONUS) leads to higher emittance growth, more sensitivity to errors and probably some beam loss when errors are present, inacceptable for high duty cycle.  </a:t>
            </a:r>
            <a:endParaRPr lang="en-US" sz="1600" b="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 last candidate</a:t>
            </a:r>
            <a:endParaRPr lang="en-US" dirty="0"/>
          </a:p>
        </p:txBody>
      </p:sp>
      <p:sp>
        <p:nvSpPr>
          <p:cNvPr id="4" name="Footer Placeholder 3"/>
          <p:cNvSpPr>
            <a:spLocks noGrp="1"/>
          </p:cNvSpPr>
          <p:nvPr>
            <p:ph type="ftr" sz="quarter" idx="11"/>
          </p:nvPr>
        </p:nvSpPr>
        <p:spPr/>
        <p:txBody>
          <a:bodyPr/>
          <a:lstStyle/>
          <a:p>
            <a:fld id="{106FA32B-435A-4D97-9164-A8DA6170CA2B}" type="slidenum">
              <a:rPr lang="en-GB" smtClean="0"/>
              <a:pPr/>
              <a:t>7</a:t>
            </a:fld>
            <a:endParaRPr lang="en-GB"/>
          </a:p>
        </p:txBody>
      </p:sp>
      <p:sp>
        <p:nvSpPr>
          <p:cNvPr id="5" name="TextBox 4"/>
          <p:cNvSpPr txBox="1"/>
          <p:nvPr/>
        </p:nvSpPr>
        <p:spPr>
          <a:xfrm>
            <a:off x="533400" y="1524000"/>
            <a:ext cx="8229600" cy="923330"/>
          </a:xfrm>
          <a:prstGeom prst="rect">
            <a:avLst/>
          </a:prstGeom>
          <a:noFill/>
        </p:spPr>
        <p:txBody>
          <a:bodyPr wrap="square" rtlCol="0">
            <a:spAutoFit/>
          </a:bodyPr>
          <a:lstStyle/>
          <a:p>
            <a:r>
              <a:rPr lang="en-US" sz="1800" b="0" dirty="0" smtClean="0"/>
              <a:t>Nice poster at IPAC11 from S. </a:t>
            </a:r>
            <a:r>
              <a:rPr lang="en-US" sz="1800" b="0" dirty="0" err="1" smtClean="0"/>
              <a:t>Kurennoy</a:t>
            </a:r>
            <a:r>
              <a:rPr lang="en-US" sz="1800" b="0" dirty="0" smtClean="0"/>
              <a:t> (LANL) on an IH design with PMQs inside drift tubes (the best of two worlds, high shunt impedance and clean FODO dynamics?). </a:t>
            </a:r>
            <a:endParaRPr lang="en-US" sz="1800" b="0" dirty="0"/>
          </a:p>
        </p:txBody>
      </p:sp>
      <p:pic>
        <p:nvPicPr>
          <p:cNvPr id="872450" name="Picture 2"/>
          <p:cNvPicPr>
            <a:picLocks noChangeAspect="1" noChangeArrowheads="1"/>
          </p:cNvPicPr>
          <p:nvPr/>
        </p:nvPicPr>
        <p:blipFill>
          <a:blip r:embed="rId2" cstate="print"/>
          <a:srcRect/>
          <a:stretch>
            <a:fillRect/>
          </a:stretch>
        </p:blipFill>
        <p:spPr bwMode="auto">
          <a:xfrm>
            <a:off x="457200" y="2819400"/>
            <a:ext cx="4343400" cy="2479306"/>
          </a:xfrm>
          <a:prstGeom prst="rect">
            <a:avLst/>
          </a:prstGeom>
          <a:noFill/>
          <a:ln w="9525">
            <a:noFill/>
            <a:miter lim="800000"/>
            <a:headEnd/>
            <a:tailEnd/>
          </a:ln>
        </p:spPr>
      </p:pic>
      <p:sp>
        <p:nvSpPr>
          <p:cNvPr id="8" name="TextBox 7"/>
          <p:cNvSpPr txBox="1"/>
          <p:nvPr/>
        </p:nvSpPr>
        <p:spPr>
          <a:xfrm>
            <a:off x="5181600" y="2209800"/>
            <a:ext cx="3505200" cy="4278094"/>
          </a:xfrm>
          <a:prstGeom prst="rect">
            <a:avLst/>
          </a:prstGeom>
          <a:noFill/>
        </p:spPr>
        <p:txBody>
          <a:bodyPr wrap="square" rtlCol="0">
            <a:spAutoFit/>
          </a:bodyPr>
          <a:lstStyle/>
          <a:p>
            <a:r>
              <a:rPr lang="en-US" sz="1600" b="0" dirty="0" smtClean="0">
                <a:latin typeface="+mj-lt"/>
              </a:rPr>
              <a:t>At the moment, it does not look like a possible candidate for replacing the DTL:</a:t>
            </a:r>
          </a:p>
          <a:p>
            <a:endParaRPr lang="en-US" sz="700" b="0" dirty="0" smtClean="0">
              <a:latin typeface="+mj-lt"/>
            </a:endParaRPr>
          </a:p>
          <a:p>
            <a:pPr marL="342900" indent="-342900">
              <a:buAutoNum type="arabicPeriod"/>
            </a:pPr>
            <a:r>
              <a:rPr lang="en-US" sz="1600" b="0" dirty="0" smtClean="0">
                <a:latin typeface="+mj-lt"/>
              </a:rPr>
              <a:t>Length of 1</a:t>
            </a:r>
            <a:r>
              <a:rPr lang="en-US" sz="1600" b="0" baseline="30000" dirty="0" smtClean="0">
                <a:latin typeface="+mj-lt"/>
              </a:rPr>
              <a:t>st</a:t>
            </a:r>
            <a:r>
              <a:rPr lang="en-US" sz="1600" b="0" dirty="0" smtClean="0">
                <a:latin typeface="+mj-lt"/>
              </a:rPr>
              <a:t> drift tube (3 MeV, 352 MHz) is 0.5*</a:t>
            </a:r>
            <a:r>
              <a:rPr lang="en-US" sz="1600" b="0" dirty="0" err="1" smtClean="0">
                <a:latin typeface="Symbol" pitchFamily="18" charset="2"/>
              </a:rPr>
              <a:t>bl</a:t>
            </a:r>
            <a:r>
              <a:rPr lang="en-US" sz="1600" b="0" dirty="0" smtClean="0">
                <a:latin typeface="+mj-lt"/>
              </a:rPr>
              <a:t>/2 ≈ 17 mm </a:t>
            </a:r>
            <a:r>
              <a:rPr lang="en-US" sz="1600" b="0" dirty="0" smtClean="0">
                <a:latin typeface="Arial"/>
                <a:cs typeface="Arial"/>
              </a:rPr>
              <a:t>→ </a:t>
            </a:r>
            <a:r>
              <a:rPr lang="en-US" sz="1600" b="0" dirty="0" smtClean="0">
                <a:latin typeface="+mj-lt"/>
                <a:cs typeface="Arial"/>
              </a:rPr>
              <a:t>the 1</a:t>
            </a:r>
            <a:r>
              <a:rPr lang="en-US" sz="1600" b="0" baseline="30000" dirty="0" smtClean="0">
                <a:latin typeface="+mj-lt"/>
                <a:cs typeface="Arial"/>
              </a:rPr>
              <a:t>st</a:t>
            </a:r>
            <a:r>
              <a:rPr lang="en-US" sz="1600" b="0" dirty="0" smtClean="0">
                <a:latin typeface="+mj-lt"/>
                <a:cs typeface="Arial"/>
              </a:rPr>
              <a:t> </a:t>
            </a:r>
            <a:r>
              <a:rPr lang="en-US" sz="1600" b="0" dirty="0" smtClean="0">
                <a:latin typeface="+mj-lt"/>
              </a:rPr>
              <a:t> PMQ would be about 15 mm long, with 20 mm aperture … no way.</a:t>
            </a:r>
          </a:p>
          <a:p>
            <a:pPr marL="342900" indent="-342900">
              <a:buAutoNum type="arabicPeriod"/>
            </a:pPr>
            <a:r>
              <a:rPr lang="en-US" sz="1600" b="0" dirty="0" smtClean="0">
                <a:latin typeface="+mj-lt"/>
              </a:rPr>
              <a:t>The shunt impedance with large diameter drift tubes is lower, probably higher than DTL only in the first </a:t>
            </a:r>
            <a:r>
              <a:rPr lang="en-US" sz="1600" b="0" dirty="0" err="1" smtClean="0">
                <a:latin typeface="+mj-lt"/>
              </a:rPr>
              <a:t>MeV’s</a:t>
            </a:r>
            <a:r>
              <a:rPr lang="en-US" sz="1600" b="0" dirty="0" smtClean="0">
                <a:latin typeface="+mj-lt"/>
              </a:rPr>
              <a:t> (up to 10 MeV?).</a:t>
            </a:r>
          </a:p>
          <a:p>
            <a:pPr marL="342900" indent="-342900">
              <a:buAutoNum type="arabicPeriod"/>
            </a:pPr>
            <a:r>
              <a:rPr lang="en-US" sz="1600" b="0" dirty="0" smtClean="0">
                <a:latin typeface="+mj-lt"/>
              </a:rPr>
              <a:t>Drift tubes with quadrupoles need to be more precisely  aligned than for the pure IH.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Linac4 DTL R&amp;D</a:t>
            </a:r>
            <a:endParaRPr lang="en-US" dirty="0"/>
          </a:p>
        </p:txBody>
      </p:sp>
      <p:sp>
        <p:nvSpPr>
          <p:cNvPr id="4" name="Footer Placeholder 3"/>
          <p:cNvSpPr>
            <a:spLocks noGrp="1"/>
          </p:cNvSpPr>
          <p:nvPr>
            <p:ph type="ftr" sz="quarter" idx="11"/>
          </p:nvPr>
        </p:nvSpPr>
        <p:spPr/>
        <p:txBody>
          <a:bodyPr/>
          <a:lstStyle/>
          <a:p>
            <a:fld id="{106FA32B-435A-4D97-9164-A8DA6170CA2B}" type="slidenum">
              <a:rPr lang="en-GB" smtClean="0"/>
              <a:pPr/>
              <a:t>8</a:t>
            </a:fld>
            <a:endParaRPr lang="en-GB"/>
          </a:p>
        </p:txBody>
      </p:sp>
      <p:sp>
        <p:nvSpPr>
          <p:cNvPr id="5" name="TextBox 4"/>
          <p:cNvSpPr txBox="1"/>
          <p:nvPr/>
        </p:nvSpPr>
        <p:spPr>
          <a:xfrm>
            <a:off x="228600" y="1752600"/>
            <a:ext cx="8686799" cy="3600986"/>
          </a:xfrm>
          <a:prstGeom prst="rect">
            <a:avLst/>
          </a:prstGeom>
          <a:noFill/>
        </p:spPr>
        <p:txBody>
          <a:bodyPr wrap="square" rtlCol="0">
            <a:spAutoFit/>
          </a:bodyPr>
          <a:lstStyle/>
          <a:p>
            <a:pPr marL="342900" indent="-342900">
              <a:spcBef>
                <a:spcPts val="1200"/>
              </a:spcBef>
              <a:buAutoNum type="arabicPeriod"/>
            </a:pPr>
            <a:r>
              <a:rPr lang="en-US" sz="1800" b="0" dirty="0" smtClean="0"/>
              <a:t>DTL development project started with ITEP Moscow and VNIIEF </a:t>
            </a:r>
            <a:r>
              <a:rPr lang="en-US" sz="1800" b="0" dirty="0" err="1" smtClean="0"/>
              <a:t>Sarov</a:t>
            </a:r>
            <a:r>
              <a:rPr lang="en-US" sz="1800" b="0" dirty="0" smtClean="0"/>
              <a:t> on 1.2.2005: construction of a prototype to be sent to CERN for evaluation, to be completed by 31.1.2007 (2 years). 		    		                </a:t>
            </a:r>
            <a:r>
              <a:rPr lang="en-US" sz="1800" b="0" i="1" dirty="0" smtClean="0"/>
              <a:t>In September 2011, 6 years and 8 months later, the prototype is not yet finished</a:t>
            </a:r>
            <a:r>
              <a:rPr lang="en-US" sz="1800" b="0" dirty="0" smtClean="0"/>
              <a:t>.</a:t>
            </a:r>
          </a:p>
          <a:p>
            <a:pPr marL="342900" indent="-342900">
              <a:spcBef>
                <a:spcPts val="1200"/>
              </a:spcBef>
              <a:buAutoNum type="arabicPeriod"/>
            </a:pPr>
            <a:r>
              <a:rPr lang="en-US" sz="1800" b="0" dirty="0" smtClean="0"/>
              <a:t>In parallel, start a “DTL Task Force”, with a 1</a:t>
            </a:r>
            <a:r>
              <a:rPr lang="en-US" sz="1800" b="0" baseline="30000" dirty="0" smtClean="0"/>
              <a:t>st</a:t>
            </a:r>
            <a:r>
              <a:rPr lang="en-US" sz="1800" b="0" dirty="0" smtClean="0"/>
              <a:t> meeting on 2.12.2004. Idea was to gather CERN experts to develop an alternative design.</a:t>
            </a:r>
          </a:p>
          <a:p>
            <a:pPr marL="342900" indent="-342900">
              <a:spcBef>
                <a:spcPts val="1200"/>
              </a:spcBef>
              <a:buAutoNum type="arabicPeriod"/>
            </a:pPr>
            <a:r>
              <a:rPr lang="en-US" sz="1800" b="0" dirty="0" smtClean="0"/>
              <a:t>After a long discussion on the main features of the design, the mechanical team started to work actively on the drawing board in 2007. Outcome was the design of the prototype.</a:t>
            </a:r>
          </a:p>
          <a:p>
            <a:pPr marL="342900" indent="-342900">
              <a:spcBef>
                <a:spcPts val="1200"/>
              </a:spcBef>
              <a:buAutoNum type="arabicPeriod"/>
            </a:pPr>
            <a:r>
              <a:rPr lang="en-US" sz="1800" b="0" dirty="0" smtClean="0"/>
              <a:t>The prototype parts were provided by INFN (2008); the prototype was assembled and fully tested at CERN in 2009.     </a:t>
            </a:r>
            <a:endParaRPr lang="en-US" sz="1800" b="0" dirty="0"/>
          </a:p>
        </p:txBody>
      </p:sp>
    </p:spTree>
  </p:cSld>
  <p:clrMapOvr>
    <a:masterClrMapping/>
  </p:clrMapOvr>
</p:sld>
</file>

<file path=ppt/theme/theme1.xml><?xml version="1.0" encoding="utf-8"?>
<a:theme xmlns:a="http://schemas.openxmlformats.org/drawingml/2006/main" name="Paper Presentation">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lnDef>
  </a:objectDefaults>
  <a:extraClrSchemeLst>
    <a:extraClrScheme>
      <a:clrScheme name="Paper Presentat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Z:\P32\MSO97PRO\Template\CERN\Paper Presentation.pot</Template>
  <TotalTime>93920</TotalTime>
  <Words>644</Words>
  <Application>Microsoft Office PowerPoint</Application>
  <PresentationFormat>On-screen Show (4:3)</PresentationFormat>
  <Paragraphs>77</Paragraphs>
  <Slides>8</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0" baseType="lpstr">
      <vt:lpstr>Paper Presentation</vt:lpstr>
      <vt:lpstr>Equation</vt:lpstr>
      <vt:lpstr>Slide 1</vt:lpstr>
      <vt:lpstr>Accelerating structure architecture</vt:lpstr>
      <vt:lpstr>The two main options</vt:lpstr>
      <vt:lpstr>TE mode: CH-DTL</vt:lpstr>
      <vt:lpstr>CH used only in FAIR</vt:lpstr>
      <vt:lpstr>Comparing DTL and CH</vt:lpstr>
      <vt:lpstr>One last candidate</vt:lpstr>
      <vt:lpstr>History of Linac4 DTL R&amp;D</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Garoby</dc:creator>
  <cp:lastModifiedBy>vretenar</cp:lastModifiedBy>
  <cp:revision>714</cp:revision>
  <cp:lastPrinted>2001-05-09T17:05:16Z</cp:lastPrinted>
  <dcterms:created xsi:type="dcterms:W3CDTF">1998-05-29T07:41:06Z</dcterms:created>
  <dcterms:modified xsi:type="dcterms:W3CDTF">2011-09-12T16:33:51Z</dcterms:modified>
</cp:coreProperties>
</file>