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7" r:id="rId4"/>
    <p:sldId id="260" r:id="rId5"/>
    <p:sldId id="261" r:id="rId6"/>
    <p:sldId id="262" r:id="rId7"/>
    <p:sldId id="282" r:id="rId8"/>
    <p:sldId id="273" r:id="rId9"/>
    <p:sldId id="295" r:id="rId10"/>
    <p:sldId id="290" r:id="rId11"/>
    <p:sldId id="291" r:id="rId12"/>
    <p:sldId id="289" r:id="rId13"/>
    <p:sldId id="293" r:id="rId14"/>
    <p:sldId id="294" r:id="rId15"/>
    <p:sldId id="296" r:id="rId16"/>
    <p:sldId id="297" r:id="rId17"/>
    <p:sldId id="298" r:id="rId18"/>
    <p:sldId id="333" r:id="rId19"/>
    <p:sldId id="299" r:id="rId20"/>
    <p:sldId id="300" r:id="rId21"/>
    <p:sldId id="332" r:id="rId22"/>
    <p:sldId id="329" r:id="rId23"/>
    <p:sldId id="302" r:id="rId24"/>
    <p:sldId id="303" r:id="rId25"/>
    <p:sldId id="331" r:id="rId26"/>
    <p:sldId id="334" r:id="rId27"/>
    <p:sldId id="330" r:id="rId28"/>
    <p:sldId id="266" r:id="rId29"/>
    <p:sldId id="259" r:id="rId30"/>
    <p:sldId id="265" r:id="rId31"/>
    <p:sldId id="292" r:id="rId3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07D02-90A6-482D-AE69-2F786201CCD3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8E530-1BF5-42B3-AAF6-0E095450E6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DTL: Basic Considerations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4088" y="5949280"/>
            <a:ext cx="3344416" cy="62562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</a:t>
            </a:r>
            <a:r>
              <a:rPr lang="en-US" dirty="0" smtClean="0"/>
              <a:t>. Comunian &amp; F. </a:t>
            </a:r>
            <a:r>
              <a:rPr lang="en-US" dirty="0" err="1" smtClean="0"/>
              <a:t>Grespan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5157192"/>
            <a:ext cx="3231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J. Stovall, for the help!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570"/>
            <a:ext cx="8813334" cy="16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89746"/>
            <a:ext cx="8813334" cy="16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73922"/>
            <a:ext cx="8813334" cy="16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58098"/>
            <a:ext cx="8813334" cy="16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899592" y="144016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1772816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31840" y="3573016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31840" y="5085184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4624"/>
            <a:ext cx="8866668" cy="147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8866668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284984"/>
            <a:ext cx="8928992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5044225"/>
            <a:ext cx="8866668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92080" y="548680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1844824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92080" y="3573016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5517232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3"/>
            <a:ext cx="8813334" cy="157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8813334" cy="157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996952"/>
            <a:ext cx="8813334" cy="180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653136"/>
            <a:ext cx="8813334" cy="180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43608" y="0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1484784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2996952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4581128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666" y="116632"/>
            <a:ext cx="8913334" cy="153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666" y="1556792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0666" y="3172017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666" y="4797152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20072" y="476672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2204864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20072" y="3645024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5373216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31857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116233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948264" y="620688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2060848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4437112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48264" y="5301208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504" y="836712"/>
          <a:ext cx="8784976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1728192"/>
                <a:gridCol w="1584176"/>
                <a:gridCol w="1552724"/>
                <a:gridCol w="16156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Lattice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FODO </a:t>
                      </a:r>
                      <a:r>
                        <a:rPr lang="en-US" baseline="0" dirty="0" smtClean="0"/>
                        <a:t> Const.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FODO Equip.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FFDD Const.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FFDD</a:t>
                      </a:r>
                      <a:r>
                        <a:rPr lang="en-US" baseline="0" dirty="0" smtClean="0"/>
                        <a:t> Equip. 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PMQ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 PMQ [T/m]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72 - 31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45.5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51.5 - 22.5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Emit(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 increase [%]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Emit(z) increase [%]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Halo(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0" dirty="0" smtClean="0"/>
                        <a:t> increase</a:t>
                      </a:r>
                      <a:r>
                        <a:rPr lang="en-US" dirty="0" smtClean="0"/>
                        <a:t> [%]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Halo(z) increase [%]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4077072"/>
            <a:ext cx="8494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The Equipartitioned design show less emittance and halo increase.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764704"/>
            <a:ext cx="3571429" cy="3043500"/>
            <a:chOff x="0" y="25460"/>
            <a:chExt cx="3571429" cy="3043500"/>
          </a:xfrm>
        </p:grpSpPr>
        <p:pic>
          <p:nvPicPr>
            <p:cNvPr id="5325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31817"/>
              <a:ext cx="3571429" cy="2737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39552" y="25460"/>
              <a:ext cx="2529860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FODO const. G</a:t>
              </a:r>
              <a:r>
                <a:rPr lang="it-IT" sz="1400" dirty="0" smtClean="0"/>
                <a:t> </a:t>
              </a:r>
            </a:p>
            <a:p>
              <a:r>
                <a:rPr lang="it-IT" sz="1400" dirty="0" err="1" smtClean="0"/>
                <a:t>Emit</a:t>
              </a:r>
              <a:r>
                <a:rPr lang="it-IT" sz="1400" dirty="0" smtClean="0"/>
                <a:t> [82%] = 8.7326 </a:t>
              </a:r>
              <a:r>
                <a:rPr lang="it-IT" sz="1400" dirty="0" err="1" smtClean="0"/>
                <a:t>Pi.deg.MeV</a:t>
              </a:r>
              <a:endParaRPr lang="en-US" sz="1400" b="1" dirty="0"/>
            </a:p>
          </p:txBody>
        </p:sp>
      </p:grpSp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4076233"/>
            <a:ext cx="3571429" cy="273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55576" y="3769876"/>
            <a:ext cx="2661306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FODO Equip. G</a:t>
            </a:r>
            <a:r>
              <a:rPr lang="it-IT" sz="1400" dirty="0" smtClean="0"/>
              <a:t> </a:t>
            </a:r>
          </a:p>
          <a:p>
            <a:r>
              <a:rPr lang="it-IT" sz="1400" dirty="0" err="1" smtClean="0"/>
              <a:t>Emit</a:t>
            </a:r>
            <a:r>
              <a:rPr lang="it-IT" sz="1400" dirty="0" smtClean="0"/>
              <a:t> [78%] = 11.1151  </a:t>
            </a:r>
            <a:r>
              <a:rPr lang="it-IT" sz="1400" dirty="0" err="1" smtClean="0"/>
              <a:t>Pi.deg.MeV</a:t>
            </a:r>
            <a:endParaRPr lang="en-US" sz="1400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5292080" y="745540"/>
            <a:ext cx="3571429" cy="3043500"/>
            <a:chOff x="4860032" y="97468"/>
            <a:chExt cx="3571429" cy="3043500"/>
          </a:xfrm>
        </p:grpSpPr>
        <p:pic>
          <p:nvPicPr>
            <p:cNvPr id="5325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60032" y="403825"/>
              <a:ext cx="3571429" cy="2737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5652120" y="97468"/>
              <a:ext cx="2569934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FFDD const. G</a:t>
              </a:r>
              <a:r>
                <a:rPr lang="it-IT" sz="1400" dirty="0" smtClean="0"/>
                <a:t> </a:t>
              </a:r>
            </a:p>
            <a:p>
              <a:r>
                <a:rPr lang="it-IT" sz="1400" dirty="0" err="1" smtClean="0"/>
                <a:t>Emit</a:t>
              </a:r>
              <a:r>
                <a:rPr lang="it-IT" sz="1400" dirty="0" smtClean="0"/>
                <a:t> [84%] = 8.7523  </a:t>
              </a:r>
              <a:r>
                <a:rPr lang="it-IT" sz="1400" dirty="0" err="1" smtClean="0"/>
                <a:t>Pi.deg.MeV</a:t>
              </a:r>
              <a:endParaRPr lang="en-US" sz="1400" b="1" dirty="0"/>
            </a:p>
          </p:txBody>
        </p:sp>
      </p:grpSp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21051" y="4077072"/>
            <a:ext cx="3571429" cy="273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940152" y="3769876"/>
            <a:ext cx="2661306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FFDD Equip. G</a:t>
            </a:r>
            <a:r>
              <a:rPr lang="it-IT" sz="1400" dirty="0" smtClean="0"/>
              <a:t> </a:t>
            </a:r>
          </a:p>
          <a:p>
            <a:r>
              <a:rPr lang="it-IT" sz="1400" dirty="0" err="1" smtClean="0"/>
              <a:t>Emit</a:t>
            </a:r>
            <a:r>
              <a:rPr lang="it-IT" sz="1400" dirty="0" smtClean="0"/>
              <a:t> [73%] = 12.9853  </a:t>
            </a:r>
            <a:r>
              <a:rPr lang="it-IT" sz="1400" dirty="0" err="1" smtClean="0"/>
              <a:t>Pi.deg.MeV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95736" y="116632"/>
            <a:ext cx="4677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Longitudinal Acceptance of the DTL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69889" y="1053366"/>
            <a:ext cx="4358095" cy="2447642"/>
            <a:chOff x="35496" y="97468"/>
            <a:chExt cx="4358095" cy="2447642"/>
          </a:xfrm>
        </p:grpSpPr>
        <p:pic>
          <p:nvPicPr>
            <p:cNvPr id="5427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496" y="415586"/>
              <a:ext cx="4358095" cy="2129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381166" y="97468"/>
              <a:ext cx="3686778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FODO Const. G</a:t>
              </a:r>
              <a:r>
                <a:rPr lang="it-IT" sz="1400" dirty="0" smtClean="0"/>
                <a:t> </a:t>
              </a:r>
            </a:p>
            <a:p>
              <a:r>
                <a:rPr lang="nl-NL" sz="1400" dirty="0" err="1" smtClean="0"/>
                <a:t>X-Xp</a:t>
              </a:r>
              <a:r>
                <a:rPr lang="nl-NL" sz="1400" dirty="0" smtClean="0"/>
                <a:t> </a:t>
              </a:r>
              <a:r>
                <a:rPr lang="nl-NL" sz="1400" dirty="0" err="1" smtClean="0"/>
                <a:t>Emit</a:t>
              </a:r>
              <a:r>
                <a:rPr lang="nl-NL" sz="1400" dirty="0" smtClean="0"/>
                <a:t> [82%] = 9.2989  </a:t>
              </a:r>
              <a:r>
                <a:rPr lang="nl-NL" sz="1400" dirty="0" err="1" smtClean="0"/>
                <a:t>Pi.mm.mrad</a:t>
              </a:r>
              <a:r>
                <a:rPr lang="nl-NL" sz="1400" dirty="0" smtClean="0"/>
                <a:t> [ Norm. ]</a:t>
              </a:r>
              <a:endParaRPr lang="en-US" sz="1400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7504" y="4077072"/>
            <a:ext cx="4358095" cy="2417555"/>
            <a:chOff x="107504" y="4077072"/>
            <a:chExt cx="4358095" cy="2417555"/>
          </a:xfrm>
        </p:grpSpPr>
        <p:pic>
          <p:nvPicPr>
            <p:cNvPr id="5427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504" y="4365103"/>
              <a:ext cx="4358095" cy="2129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433810" y="4077072"/>
              <a:ext cx="3778150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FODO Equip. G</a:t>
              </a:r>
              <a:r>
                <a:rPr lang="it-IT" sz="1400" dirty="0" smtClean="0"/>
                <a:t> </a:t>
              </a:r>
            </a:p>
            <a:p>
              <a:r>
                <a:rPr lang="nl-NL" sz="1400" dirty="0" err="1" smtClean="0"/>
                <a:t>Y-Yp</a:t>
              </a:r>
              <a:r>
                <a:rPr lang="nl-NL" sz="1400" dirty="0" smtClean="0"/>
                <a:t> </a:t>
              </a:r>
              <a:r>
                <a:rPr lang="nl-NL" sz="1400" dirty="0" err="1" smtClean="0"/>
                <a:t>Emit</a:t>
              </a:r>
              <a:r>
                <a:rPr lang="nl-NL" sz="1400" dirty="0" smtClean="0"/>
                <a:t> [87%] = 10.0178  </a:t>
              </a:r>
              <a:r>
                <a:rPr lang="nl-NL" sz="1400" dirty="0" err="1" smtClean="0"/>
                <a:t>Pi.mm.mrad</a:t>
              </a:r>
              <a:r>
                <a:rPr lang="nl-NL" sz="1400" dirty="0" smtClean="0"/>
                <a:t> [ Norm. ]</a:t>
              </a:r>
              <a:endParaRPr lang="en-US" sz="14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44008" y="1064289"/>
            <a:ext cx="4358095" cy="2436719"/>
            <a:chOff x="4644008" y="169476"/>
            <a:chExt cx="4358095" cy="2436719"/>
          </a:xfrm>
        </p:grpSpPr>
        <p:pic>
          <p:nvPicPr>
            <p:cNvPr id="5427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4008" y="476671"/>
              <a:ext cx="4358095" cy="2129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4970314" y="169476"/>
              <a:ext cx="3778150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FFDD Const. G</a:t>
              </a:r>
              <a:r>
                <a:rPr lang="it-IT" sz="1400" dirty="0" smtClean="0"/>
                <a:t> </a:t>
              </a:r>
            </a:p>
            <a:p>
              <a:r>
                <a:rPr lang="nl-NL" sz="1400" dirty="0" err="1" smtClean="0"/>
                <a:t>X-Xp</a:t>
              </a:r>
              <a:r>
                <a:rPr lang="nl-NL" sz="1400" dirty="0" smtClean="0"/>
                <a:t> </a:t>
              </a:r>
              <a:r>
                <a:rPr lang="nl-NL" sz="1400" dirty="0" err="1" smtClean="0"/>
                <a:t>Emit</a:t>
              </a:r>
              <a:r>
                <a:rPr lang="nl-NL" sz="1400" dirty="0" smtClean="0"/>
                <a:t> [83%] = 12.3347  </a:t>
              </a:r>
              <a:r>
                <a:rPr lang="nl-NL" sz="1400" dirty="0" err="1" smtClean="0"/>
                <a:t>Pi.mm.mrad</a:t>
              </a:r>
              <a:r>
                <a:rPr lang="nl-NL" sz="1400" dirty="0" smtClean="0"/>
                <a:t> [ Norm. ]</a:t>
              </a:r>
              <a:endParaRPr lang="en-US" sz="1400" b="1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716016" y="4077072"/>
            <a:ext cx="4358095" cy="2436719"/>
            <a:chOff x="4716016" y="4201924"/>
            <a:chExt cx="4358095" cy="2436719"/>
          </a:xfrm>
        </p:grpSpPr>
        <p:pic>
          <p:nvPicPr>
            <p:cNvPr id="5427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16016" y="4509119"/>
              <a:ext cx="4358095" cy="21295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042322" y="4201924"/>
              <a:ext cx="3778150" cy="52322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FFDD Equip. G</a:t>
              </a:r>
              <a:r>
                <a:rPr lang="it-IT" sz="1400" dirty="0" smtClean="0"/>
                <a:t> </a:t>
              </a:r>
            </a:p>
            <a:p>
              <a:r>
                <a:rPr lang="nl-NL" sz="1400" dirty="0" err="1" smtClean="0"/>
                <a:t>Y-Yp</a:t>
              </a:r>
              <a:r>
                <a:rPr lang="nl-NL" sz="1400" dirty="0" smtClean="0"/>
                <a:t> </a:t>
              </a:r>
              <a:r>
                <a:rPr lang="nl-NL" sz="1400" dirty="0" err="1" smtClean="0"/>
                <a:t>Emit</a:t>
              </a:r>
              <a:r>
                <a:rPr lang="nl-NL" sz="1400" dirty="0" smtClean="0"/>
                <a:t> [82%] = 9.4390  </a:t>
              </a:r>
              <a:r>
                <a:rPr lang="nl-NL" sz="1400" dirty="0" err="1" smtClean="0"/>
                <a:t>Pi.mm.mrad</a:t>
              </a:r>
              <a:r>
                <a:rPr lang="nl-NL" sz="1400" dirty="0" smtClean="0"/>
                <a:t> [ Norm. ]</a:t>
              </a:r>
              <a:endParaRPr lang="en-US" sz="1400" b="1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195736" y="116632"/>
            <a:ext cx="4448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Transverse Acceptance of the DTL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Errors study on the DTL example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492896"/>
            <a:ext cx="87995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Magnetic center respect the geometrical center shake of +/- 0.2 mm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Yaw/pitch/Roll of  +/-1°=17mrad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Gradient error of +/-1%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All errors apply together with a Gaussian input beam distribution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100 DTL generated.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10^5 particles i.e. 1.4 W for particles.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6" name="Picture 10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54" y="4797152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5" name="Picture 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154" y="3212976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3" name="Picture 7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0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92080" y="260648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1988840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436096" y="3573016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5085184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6488668"/>
            <a:ext cx="675697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10^5 particles;10^2 DTL; Max Quad shake of X,Y ±0.2 mm; ±1°; ±1% 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parameters</a:t>
            </a:r>
          </a:p>
          <a:p>
            <a:r>
              <a:rPr lang="en-US" dirty="0" smtClean="0"/>
              <a:t>Design Method</a:t>
            </a:r>
          </a:p>
          <a:p>
            <a:r>
              <a:rPr lang="en-US" dirty="0" smtClean="0"/>
              <a:t>Design of PMQ, Field Law, Lattice </a:t>
            </a:r>
          </a:p>
          <a:p>
            <a:r>
              <a:rPr lang="en-US" dirty="0" smtClean="0"/>
              <a:t>Beam dynamics optimization</a:t>
            </a:r>
          </a:p>
          <a:p>
            <a:r>
              <a:rPr lang="en-US" dirty="0" smtClean="0"/>
              <a:t>Example of a FODO and FFDD DTL</a:t>
            </a:r>
          </a:p>
          <a:p>
            <a:r>
              <a:rPr lang="en-US" dirty="0" smtClean="0"/>
              <a:t>Conclusion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7" name="Picture 7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869160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0216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6632"/>
            <a:ext cx="8653334" cy="150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704404"/>
            <a:ext cx="8653334" cy="150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76256" y="908720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2276872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75381" y="4005064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5733256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6488668"/>
            <a:ext cx="379039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Quad shake of X,Y ±0.2 mm; ±1°; ±1%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0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496240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197048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44208" y="3717032"/>
            <a:ext cx="2242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G=130 W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5445224"/>
            <a:ext cx="284174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 max=1700 W</a:t>
            </a:r>
            <a:endParaRPr lang="en-US" b="1" dirty="0"/>
          </a:p>
        </p:txBody>
      </p:sp>
      <p:pic>
        <p:nvPicPr>
          <p:cNvPr id="62471" name="Picture 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44824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724128" y="2348880"/>
            <a:ext cx="278236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 max=434 W</a:t>
            </a:r>
            <a:endParaRPr lang="en-US" b="1" dirty="0"/>
          </a:p>
        </p:txBody>
      </p:sp>
      <p:pic>
        <p:nvPicPr>
          <p:cNvPr id="62472" name="Picture 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138" y="111864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796136" y="908720"/>
            <a:ext cx="264097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 max=65 W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3568" y="6021288"/>
            <a:ext cx="379039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Quad shake of X,Y ±0.2 mm; ±1°; ±1%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Steerers</a:t>
            </a:r>
            <a:r>
              <a:rPr lang="en-US" dirty="0" smtClean="0"/>
              <a:t> on FODO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864096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Using the empty space it has been put </a:t>
            </a:r>
            <a:r>
              <a:rPr lang="en-US" sz="2800" dirty="0" err="1" smtClean="0"/>
              <a:t>steerers</a:t>
            </a:r>
            <a:r>
              <a:rPr lang="en-US" sz="2800" dirty="0" smtClean="0"/>
              <a:t> X;Y almost at 90° phase advance apart for tank and 2 BPMs.</a:t>
            </a:r>
            <a:endParaRPr lang="en-US" sz="2800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 l="3254" t="18908" r="13765" b="12550"/>
          <a:stretch>
            <a:fillRect/>
          </a:stretch>
        </p:blipFill>
        <p:spPr bwMode="auto">
          <a:xfrm>
            <a:off x="4860032" y="2204864"/>
            <a:ext cx="3960440" cy="450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2708920"/>
            <a:ext cx="399635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8 </a:t>
            </a:r>
            <a:r>
              <a:rPr lang="en-US" sz="2800" dirty="0" err="1" smtClean="0"/>
              <a:t>Steerers</a:t>
            </a:r>
            <a:r>
              <a:rPr lang="en-US" sz="2800" dirty="0" smtClean="0"/>
              <a:t> for tank1</a:t>
            </a:r>
          </a:p>
          <a:p>
            <a:r>
              <a:rPr lang="en-US" sz="2800" dirty="0" smtClean="0"/>
              <a:t>4 </a:t>
            </a:r>
            <a:r>
              <a:rPr lang="en-US" sz="2800" dirty="0" err="1" smtClean="0"/>
              <a:t>steerers</a:t>
            </a:r>
            <a:r>
              <a:rPr lang="en-US" sz="2800" dirty="0" smtClean="0"/>
              <a:t> for tank 2 and 3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53334" cy="150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60388"/>
            <a:ext cx="8653334" cy="150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068960"/>
            <a:ext cx="8280920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504" y="6488668"/>
            <a:ext cx="315650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 with 32 </a:t>
            </a:r>
            <a:r>
              <a:rPr lang="en-US" b="1" dirty="0" err="1" smtClean="0"/>
              <a:t>steerers</a:t>
            </a:r>
            <a:endParaRPr lang="en-US" b="1" dirty="0"/>
          </a:p>
        </p:txBody>
      </p:sp>
      <p:pic>
        <p:nvPicPr>
          <p:cNvPr id="58373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797152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72000" y="3212976"/>
            <a:ext cx="1099468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Max=5 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6488668"/>
            <a:ext cx="318087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 with 32 </a:t>
            </a:r>
            <a:r>
              <a:rPr lang="en-US" b="1" dirty="0" err="1" smtClean="0"/>
              <a:t>steerers</a:t>
            </a:r>
            <a:endParaRPr lang="en-US" b="1" dirty="0"/>
          </a:p>
        </p:txBody>
      </p:sp>
      <p:pic>
        <p:nvPicPr>
          <p:cNvPr id="59400" name="Picture 8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1" name="Picture 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00808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2" name="Picture 10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284984"/>
            <a:ext cx="8352928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3" name="Picture 1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869160"/>
            <a:ext cx="8653334" cy="1660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851920" y="3573016"/>
            <a:ext cx="1216487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Max=14 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on DTL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FFDD and FODO almost same PMQ grad.</a:t>
            </a:r>
          </a:p>
          <a:p>
            <a:r>
              <a:rPr lang="en-US" dirty="0" smtClean="0"/>
              <a:t>FFDD better output emittance.</a:t>
            </a:r>
          </a:p>
          <a:p>
            <a:r>
              <a:rPr lang="en-US" dirty="0" smtClean="0"/>
              <a:t>Constant Grad. </a:t>
            </a:r>
            <a:r>
              <a:rPr lang="en-US" dirty="0" smtClean="0"/>
              <a:t>more </a:t>
            </a:r>
            <a:r>
              <a:rPr lang="en-US" dirty="0" smtClean="0"/>
              <a:t>“robust” respects to errors.</a:t>
            </a:r>
          </a:p>
          <a:p>
            <a:r>
              <a:rPr lang="en-US" dirty="0" smtClean="0"/>
              <a:t>FODO more flexible and at lower cost.</a:t>
            </a:r>
          </a:p>
          <a:p>
            <a:r>
              <a:rPr lang="en-US" dirty="0" err="1" smtClean="0"/>
              <a:t>Steerers</a:t>
            </a:r>
            <a:r>
              <a:rPr lang="en-US" dirty="0" smtClean="0"/>
              <a:t> on FODO reduce the losses by 1 order of magnitude.</a:t>
            </a:r>
          </a:p>
          <a:p>
            <a:r>
              <a:rPr lang="en-US" dirty="0" smtClean="0"/>
              <a:t>A possible solution with PMQ G=54 T/m -&gt; as Linac4 DTL tender.</a:t>
            </a:r>
          </a:p>
          <a:p>
            <a:r>
              <a:rPr lang="en-US" dirty="0" smtClean="0"/>
              <a:t>Space for </a:t>
            </a:r>
            <a:r>
              <a:rPr lang="en-US" dirty="0" err="1" smtClean="0"/>
              <a:t>steerers</a:t>
            </a:r>
            <a:r>
              <a:rPr lang="en-US" dirty="0" smtClean="0"/>
              <a:t> and BPM -&gt; low tolerance on PMQ and reduced intertank distance.</a:t>
            </a:r>
          </a:p>
          <a:p>
            <a:r>
              <a:rPr lang="en-US" dirty="0" smtClean="0"/>
              <a:t>No problem by losses -&gt; low tolerance on PMQ.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924944"/>
            <a:ext cx="822960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</p:spPr>
        <p:txBody>
          <a:bodyPr/>
          <a:lstStyle/>
          <a:p>
            <a:r>
              <a:rPr lang="en-US" dirty="0" smtClean="0"/>
              <a:t>Design Method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2703" y="1052736"/>
            <a:ext cx="89512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DTLFISH</a:t>
            </a:r>
            <a:r>
              <a:rPr lang="en-US" sz="2400" dirty="0" smtClean="0"/>
              <a:t>: design and optimization of the DTL shape from 3 to 50 MeV.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Worksheet</a:t>
            </a:r>
            <a:r>
              <a:rPr lang="en-US" sz="2400" dirty="0" smtClean="0"/>
              <a:t>: </a:t>
            </a:r>
            <a:r>
              <a:rPr lang="en-US" sz="2400" dirty="0" smtClean="0"/>
              <a:t>import of DTLFISH data and fit cell by cell.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Worksheet </a:t>
            </a:r>
            <a:r>
              <a:rPr lang="en-US" sz="2400" dirty="0" smtClean="0"/>
              <a:t>: </a:t>
            </a:r>
            <a:r>
              <a:rPr lang="en-US" sz="2400" dirty="0" smtClean="0"/>
              <a:t>Synch. Phase, PMQ, Lattice and E0, Es Fields design.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Worksheet </a:t>
            </a:r>
            <a:r>
              <a:rPr lang="en-US" sz="2400" dirty="0" smtClean="0"/>
              <a:t>: </a:t>
            </a:r>
            <a:r>
              <a:rPr lang="en-US" sz="2400" dirty="0" smtClean="0"/>
              <a:t>data for TraceWin cell by cell, including TTF’ and TTF’’.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TraceWin</a:t>
            </a:r>
            <a:r>
              <a:rPr lang="en-US" sz="2400" dirty="0" smtClean="0"/>
              <a:t>: Phase advance </a:t>
            </a:r>
            <a:r>
              <a:rPr lang="en-US" sz="2400" dirty="0" smtClean="0"/>
              <a:t>design and input matched conditions.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b="1" dirty="0" smtClean="0"/>
              <a:t>TraceWin</a:t>
            </a:r>
            <a:r>
              <a:rPr lang="en-US" sz="2400" dirty="0" smtClean="0"/>
              <a:t>: Errors study.</a:t>
            </a:r>
            <a:endParaRPr lang="en-US" sz="2400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 t="12014" r="38010" b="3892"/>
          <a:stretch>
            <a:fillRect/>
          </a:stretch>
        </p:blipFill>
        <p:spPr bwMode="auto">
          <a:xfrm>
            <a:off x="1979712" y="3501008"/>
            <a:ext cx="4248472" cy="309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 cstate="print"/>
          <a:srcRect r="75518"/>
          <a:stretch>
            <a:fillRect/>
          </a:stretch>
        </p:blipFill>
        <p:spPr bwMode="auto">
          <a:xfrm>
            <a:off x="179512" y="3329553"/>
            <a:ext cx="1368152" cy="336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573016"/>
            <a:ext cx="2304256" cy="2948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10"/>
          <p:cNvSpPr/>
          <p:nvPr/>
        </p:nvSpPr>
        <p:spPr>
          <a:xfrm>
            <a:off x="1403648" y="5085184"/>
            <a:ext cx="576064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6228184" y="5085184"/>
            <a:ext cx="576064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evolution on the DTL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712917"/>
            <a:ext cx="4104456" cy="345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92148"/>
            <a:ext cx="4392488" cy="355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83568" y="2492896"/>
            <a:ext cx="2279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UNIFORM Distribution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20072" y="2420888"/>
            <a:ext cx="2321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GAUSSIAN Distribution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6309320"/>
            <a:ext cx="6385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emittance increase depend from the input beam distribution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5842992" cy="4900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PMQ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88640"/>
            <a:ext cx="3240360" cy="2610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TL Designs\Quads\Quadrupole Magnet Options.jpg"/>
          <p:cNvPicPr>
            <a:picLocks noChangeAspect="1"/>
          </p:cNvPicPr>
          <p:nvPr/>
        </p:nvPicPr>
        <p:blipFill>
          <a:blip r:embed="rId3" cstate="print"/>
          <a:srcRect l="5333" t="17456" r="5333" b="6945"/>
          <a:stretch>
            <a:fillRect/>
          </a:stretch>
        </p:blipFill>
        <p:spPr bwMode="auto">
          <a:xfrm>
            <a:off x="3491880" y="3157169"/>
            <a:ext cx="5472608" cy="351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Program Files\Qualcomm\Eudora\attach\PN102461sn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126747"/>
            <a:ext cx="3384376" cy="2534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584" y="5661248"/>
            <a:ext cx="13502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CERN Linac4</a:t>
            </a:r>
          </a:p>
          <a:p>
            <a:r>
              <a:rPr lang="en-US" sz="1600" dirty="0" smtClean="0"/>
              <a:t>ID=22 mm</a:t>
            </a:r>
          </a:p>
          <a:p>
            <a:r>
              <a:rPr lang="en-US" sz="1600" dirty="0" smtClean="0"/>
              <a:t>L=45 mm</a:t>
            </a:r>
          </a:p>
          <a:p>
            <a:r>
              <a:rPr lang="en-US" sz="1600" dirty="0" err="1" smtClean="0"/>
              <a:t>Gmax</a:t>
            </a:r>
            <a:r>
              <a:rPr lang="en-US" sz="1600" dirty="0" smtClean="0"/>
              <a:t>=54 T/m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908720"/>
            <a:ext cx="568957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Difficult to housing the Quad on the first DTL cell.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least expensive type has rectangular PM pieces.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most performing is the Bullet shape.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Field clamp?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Bore aperture ID?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PMQ tolerance!!!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2708920"/>
            <a:ext cx="13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DTL Cell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DTL Parameters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8229600" cy="28083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Particles is proton.</a:t>
            </a:r>
          </a:p>
          <a:p>
            <a:r>
              <a:rPr lang="en-US" sz="1800" dirty="0" smtClean="0"/>
              <a:t> Input energy of 3 MeV. (</a:t>
            </a:r>
            <a:r>
              <a:rPr lang="el-GR" sz="1800" dirty="0" smtClean="0"/>
              <a:t>β</a:t>
            </a:r>
            <a:r>
              <a:rPr lang="it-IT" sz="1800" dirty="0" smtClean="0"/>
              <a:t>=0.0798)</a:t>
            </a:r>
            <a:endParaRPr lang="en-US" sz="1800" dirty="0" smtClean="0"/>
          </a:p>
          <a:p>
            <a:r>
              <a:rPr lang="en-US" sz="1800" dirty="0" smtClean="0"/>
              <a:t> Output energy of 50 MeV. (</a:t>
            </a:r>
            <a:r>
              <a:rPr lang="el-GR" sz="1800" dirty="0" smtClean="0"/>
              <a:t>β</a:t>
            </a:r>
            <a:r>
              <a:rPr lang="it-IT" sz="1800" dirty="0" smtClean="0"/>
              <a:t>=0.314)</a:t>
            </a:r>
            <a:endParaRPr lang="en-US" sz="1800" dirty="0" smtClean="0"/>
          </a:p>
          <a:p>
            <a:r>
              <a:rPr lang="en-US" sz="1800" dirty="0" smtClean="0"/>
              <a:t> Frequency is 352.2 </a:t>
            </a:r>
            <a:r>
              <a:rPr lang="en-US" sz="1800" dirty="0" err="1" smtClean="0"/>
              <a:t>MHz.</a:t>
            </a:r>
            <a:endParaRPr lang="en-US" sz="1800" dirty="0" smtClean="0"/>
          </a:p>
          <a:p>
            <a:r>
              <a:rPr lang="en-US" sz="1800" dirty="0" smtClean="0"/>
              <a:t> Current of 70 mA.</a:t>
            </a:r>
          </a:p>
          <a:p>
            <a:r>
              <a:rPr lang="en-US" sz="1800" dirty="0" smtClean="0"/>
              <a:t> Duty cycle 4%.</a:t>
            </a:r>
          </a:p>
          <a:p>
            <a:r>
              <a:rPr lang="en-US" sz="1800" dirty="0" smtClean="0"/>
              <a:t>Total peak power (SF*1.2+Beam) &lt; 6 MW.</a:t>
            </a:r>
          </a:p>
          <a:p>
            <a:r>
              <a:rPr lang="en-US" sz="1800" dirty="0" smtClean="0"/>
              <a:t> Total DTL length &lt;20 m (inter tanks space?).</a:t>
            </a:r>
          </a:p>
          <a:p>
            <a:endParaRPr lang="en-US" sz="1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79512" y="3789040"/>
            <a:ext cx="8712968" cy="2908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Input Transverse RMS emittance Norm. of 0.22 mmmrad. (output of RFQ+10% in the MEBT)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Input Longitudinal RMS emittance Norm. of 0.32 mmmrad (output of RFQ).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Input distribution Gaussian (5 sigma on size, i.e. a very large total emittance).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Simulation Code: TraceWin with a minimum of 10^5 particles (i.e. 1.4 W for particle).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Calculated matched input beam conditions.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Constant PMQ gradient or Equipartitioning.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PMQ size as Linac 4 PMQ tender.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56433"/>
            <a:ext cx="3609524" cy="18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56433"/>
            <a:ext cx="3609524" cy="18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5656" y="35332"/>
            <a:ext cx="7356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FODO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35332"/>
            <a:ext cx="9841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FFODDO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407381"/>
            <a:ext cx="3609524" cy="18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47664" y="2132856"/>
            <a:ext cx="6815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FFDD</a:t>
            </a:r>
            <a:endParaRPr lang="en-US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407381"/>
            <a:ext cx="3609524" cy="18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12160" y="2132856"/>
            <a:ext cx="8338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FFDDO</a:t>
            </a:r>
            <a:endParaRPr lang="en-US" dirty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4576913"/>
            <a:ext cx="3609524" cy="18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475656" y="4293096"/>
            <a:ext cx="5854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FDO</a:t>
            </a:r>
            <a:endParaRPr lang="en-US" dirty="0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6016" y="4590420"/>
            <a:ext cx="3609524" cy="18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084168" y="4302388"/>
            <a:ext cx="4331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6474822"/>
            <a:ext cx="5583773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Particles density plot for different focusing scheme along the DTL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2843808" y="0"/>
            <a:ext cx="221644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LATTICE DESIGN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546668" cy="15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98690"/>
            <a:ext cx="8546668" cy="15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2866"/>
            <a:ext cx="8546668" cy="15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011058"/>
            <a:ext cx="8546668" cy="15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11760" y="44624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1556792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3203684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83768" y="4869160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Maximum of 1.4 </a:t>
            </a:r>
            <a:r>
              <a:rPr lang="en-US" sz="1800" dirty="0" err="1" smtClean="0"/>
              <a:t>Ekp</a:t>
            </a:r>
            <a:r>
              <a:rPr lang="en-US" sz="1800" dirty="0"/>
              <a:t>?</a:t>
            </a:r>
            <a:r>
              <a:rPr lang="en-US" sz="1800" dirty="0" smtClean="0"/>
              <a:t> -&gt; limited By </a:t>
            </a:r>
            <a:r>
              <a:rPr lang="en-US" sz="1800" dirty="0" err="1" smtClean="0"/>
              <a:t>Moretti</a:t>
            </a:r>
            <a:r>
              <a:rPr lang="en-US" sz="1800" dirty="0" smtClean="0"/>
              <a:t> Criteria.</a:t>
            </a:r>
          </a:p>
          <a:p>
            <a:r>
              <a:rPr lang="en-US" sz="1800" dirty="0" smtClean="0"/>
              <a:t>Maximum of 2 MW power for Tanks. -&gt; From Klystron limit.</a:t>
            </a:r>
          </a:p>
          <a:p>
            <a:r>
              <a:rPr lang="en-US" sz="1800" dirty="0" smtClean="0"/>
              <a:t>Maximum RF Tank length of 7-8 m? -&gt; From RF tuning.</a:t>
            </a:r>
          </a:p>
          <a:p>
            <a:r>
              <a:rPr lang="en-US" sz="1800" dirty="0" smtClean="0"/>
              <a:t>Maximum PMQ field of 50-70 T/m? -&gt; From manufacturing. </a:t>
            </a:r>
          </a:p>
          <a:p>
            <a:r>
              <a:rPr lang="en-US" sz="1800" dirty="0" smtClean="0"/>
              <a:t>Maximum output emittance? -&gt; From SC Linac Acceptance.</a:t>
            </a:r>
          </a:p>
          <a:p>
            <a:r>
              <a:rPr lang="en-US" sz="1800" dirty="0" smtClean="0"/>
              <a:t>Maximum losses allowed? (1 W/m?) -&gt; From radioprotection.</a:t>
            </a:r>
          </a:p>
          <a:p>
            <a:r>
              <a:rPr lang="en-US" sz="1800" dirty="0" smtClean="0"/>
              <a:t>Maximize effective shunt impedance? -&gt; From Cell design and Field stabilization.</a:t>
            </a:r>
          </a:p>
          <a:p>
            <a:r>
              <a:rPr lang="en-US" sz="1800" dirty="0" smtClean="0"/>
              <a:t>Equipartitioned BD design? -&gt; SNS design rule.</a:t>
            </a:r>
          </a:p>
          <a:p>
            <a:r>
              <a:rPr lang="en-US" sz="1800" dirty="0" smtClean="0"/>
              <a:t>Field E0 ramping? -&gt; SNS yes, CERN no.</a:t>
            </a:r>
          </a:p>
          <a:p>
            <a:r>
              <a:rPr lang="en-US" sz="1800" dirty="0" smtClean="0"/>
              <a:t>Lattice? FFDD(CERN)? FODO? FFODDO(SNS)? O=space for steering/BPM.</a:t>
            </a:r>
          </a:p>
          <a:p>
            <a:r>
              <a:rPr lang="en-US" sz="1800" dirty="0" smtClean="0"/>
              <a:t>Intertank distance?  3</a:t>
            </a:r>
            <a:r>
              <a:rPr lang="el-GR" sz="1800" dirty="0" err="1" smtClean="0"/>
              <a:t>β</a:t>
            </a:r>
            <a:r>
              <a:rPr lang="el-GR" sz="1800" dirty="0" err="1" smtClean="0">
                <a:sym typeface="Symbol"/>
              </a:rPr>
              <a:t></a:t>
            </a:r>
            <a:r>
              <a:rPr lang="it-IT" sz="1800" dirty="0" smtClean="0">
                <a:sym typeface="Symbol"/>
              </a:rPr>
              <a:t>(CERN)? or 1</a:t>
            </a:r>
            <a:r>
              <a:rPr lang="el-GR" sz="1800" dirty="0" smtClean="0"/>
              <a:t> </a:t>
            </a:r>
            <a:r>
              <a:rPr lang="el-GR" sz="1800" dirty="0" err="1" smtClean="0"/>
              <a:t>β</a:t>
            </a:r>
            <a:r>
              <a:rPr lang="el-GR" sz="1800" dirty="0" err="1" smtClean="0">
                <a:sym typeface="Symbol"/>
              </a:rPr>
              <a:t></a:t>
            </a:r>
            <a:r>
              <a:rPr lang="it-IT" sz="1800" dirty="0" smtClean="0">
                <a:sym typeface="Symbol"/>
              </a:rPr>
              <a:t>(SNS)?</a:t>
            </a:r>
          </a:p>
          <a:p>
            <a:r>
              <a:rPr lang="en-US" sz="1800" dirty="0" smtClean="0">
                <a:sym typeface="Symbol"/>
              </a:rPr>
              <a:t>Maximum Mechanical module length? -&gt;2 m from manufacturing.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err="1" smtClean="0"/>
              <a:t>Moretti</a:t>
            </a:r>
            <a:r>
              <a:rPr lang="en-US" sz="3200" b="1" dirty="0" smtClean="0"/>
              <a:t> Criteria is more demanding respect to the Kilpatrick “Brave” factor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604664"/>
          </a:xfrm>
        </p:spPr>
        <p:txBody>
          <a:bodyPr/>
          <a:lstStyle/>
          <a:p>
            <a:r>
              <a:rPr lang="en-US" dirty="0" smtClean="0"/>
              <a:t>sparking in the region of collinear B &amp; E fields.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88840"/>
            <a:ext cx="47408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5143"/>
          <a:stretch>
            <a:fillRect/>
          </a:stretch>
        </p:blipFill>
        <p:spPr bwMode="auto">
          <a:xfrm>
            <a:off x="4788024" y="2060848"/>
            <a:ext cx="3984501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2376264" cy="178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TL Designs\Quads\CERN DT w-spots.JPG"/>
          <p:cNvPicPr>
            <a:picLocks noChangeAspect="1"/>
          </p:cNvPicPr>
          <p:nvPr/>
        </p:nvPicPr>
        <p:blipFill>
          <a:blip r:embed="rId5" cstate="print"/>
          <a:srcRect l="22050" r="18101" b="5598"/>
          <a:stretch>
            <a:fillRect/>
          </a:stretch>
        </p:blipFill>
        <p:spPr bwMode="auto">
          <a:xfrm>
            <a:off x="3059832" y="4365104"/>
            <a:ext cx="1630581" cy="193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23528" y="6165304"/>
            <a:ext cx="1457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Clamp effects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71800" y="6165304"/>
            <a:ext cx="23173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Sparking effects (@1.7kp)</a:t>
            </a:r>
          </a:p>
          <a:p>
            <a:r>
              <a:rPr lang="en-US" sz="1600" dirty="0" smtClean="0"/>
              <a:t> on Linac4 DTL prototype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6048672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Flat or Ramped Field E0?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761588"/>
            <a:ext cx="4464496" cy="597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499992" y="1484784"/>
            <a:ext cx="436279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idea is to model the longitudinal behavior </a:t>
            </a:r>
          </a:p>
          <a:p>
            <a:r>
              <a:rPr lang="en-US" sz="1600" dirty="0" smtClean="0"/>
              <a:t>of the field distribution with the goal of </a:t>
            </a:r>
          </a:p>
          <a:p>
            <a:r>
              <a:rPr lang="en-US" sz="1600" dirty="0" smtClean="0"/>
              <a:t>determining the dimensions of perturbations </a:t>
            </a:r>
          </a:p>
          <a:p>
            <a:r>
              <a:rPr lang="en-US" sz="1600" dirty="0" smtClean="0"/>
              <a:t>applied to the tank end walls that will pre-set </a:t>
            </a:r>
          </a:p>
          <a:p>
            <a:r>
              <a:rPr lang="en-US" sz="1600" dirty="0" smtClean="0"/>
              <a:t>the longitudinal field distribution to </a:t>
            </a:r>
          </a:p>
          <a:p>
            <a:r>
              <a:rPr lang="en-US" sz="1600" dirty="0" smtClean="0"/>
              <a:t>approximately that of the design.  </a:t>
            </a:r>
          </a:p>
          <a:p>
            <a:r>
              <a:rPr lang="en-US" sz="1600" dirty="0" smtClean="0"/>
              <a:t>Shapes of the individual drift tubes are </a:t>
            </a:r>
          </a:p>
          <a:p>
            <a:r>
              <a:rPr lang="en-US" sz="1600" dirty="0" smtClean="0"/>
              <a:t>the same as the design except for the face angles. 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5856" y="6165304"/>
            <a:ext cx="5347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 ramped solution is better in term of performance.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2548880"/>
          </a:xfrm>
        </p:spPr>
        <p:txBody>
          <a:bodyPr>
            <a:noAutofit/>
          </a:bodyPr>
          <a:lstStyle/>
          <a:p>
            <a:r>
              <a:rPr lang="en-US" sz="2800" dirty="0" smtClean="0"/>
              <a:t>FODO Lattice:</a:t>
            </a:r>
          </a:p>
          <a:p>
            <a:pPr lvl="1"/>
            <a:r>
              <a:rPr lang="en-US" sz="2000" dirty="0" smtClean="0"/>
              <a:t>Space inside DTL for steering and BPM.</a:t>
            </a:r>
          </a:p>
          <a:p>
            <a:pPr lvl="1"/>
            <a:r>
              <a:rPr lang="en-US" sz="2000" dirty="0" smtClean="0"/>
              <a:t>Optimizations of Shunt impedance by asymmetric cell.</a:t>
            </a:r>
          </a:p>
          <a:p>
            <a:pPr lvl="1"/>
            <a:r>
              <a:rPr lang="en-US" sz="2000" dirty="0" smtClean="0"/>
              <a:t>Reduce number of PMQ.</a:t>
            </a:r>
          </a:p>
          <a:p>
            <a:pPr lvl="1"/>
            <a:r>
              <a:rPr lang="en-US" sz="2000" dirty="0" smtClean="0"/>
              <a:t>High gradient of PMQ, from 54 T/m to 71 T/m.</a:t>
            </a:r>
          </a:p>
          <a:p>
            <a:r>
              <a:rPr lang="en-US" sz="2800" dirty="0" smtClean="0"/>
              <a:t>FFDD Lattice:</a:t>
            </a:r>
          </a:p>
          <a:p>
            <a:pPr lvl="1"/>
            <a:r>
              <a:rPr lang="en-US" sz="2000" dirty="0" smtClean="0"/>
              <a:t>No space inside DTL.</a:t>
            </a:r>
          </a:p>
          <a:p>
            <a:pPr lvl="1"/>
            <a:r>
              <a:rPr lang="en-US" sz="2000" dirty="0" smtClean="0"/>
              <a:t>Low gradient of PMQ.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3848" y="116632"/>
            <a:ext cx="572412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DTL Example</a:t>
            </a:r>
            <a:endParaRPr lang="en-US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80728"/>
            <a:ext cx="2348867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 t="7379" r="80000" b="4076"/>
          <a:stretch>
            <a:fillRect/>
          </a:stretch>
        </p:blipFill>
        <p:spPr bwMode="auto">
          <a:xfrm>
            <a:off x="4932040" y="1052736"/>
            <a:ext cx="1029462" cy="274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 t="7390" r="55488" b="3931"/>
          <a:stretch>
            <a:fillRect/>
          </a:stretch>
        </p:blipFill>
        <p:spPr bwMode="auto">
          <a:xfrm>
            <a:off x="6516216" y="1052736"/>
            <a:ext cx="2291171" cy="2749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92080" y="3933056"/>
            <a:ext cx="257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SF runs from 3 to 50 MeV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4293096"/>
            <a:ext cx="3352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collect and analysis on Excel </a:t>
            </a:r>
          </a:p>
          <a:p>
            <a:r>
              <a:rPr lang="en-US" dirty="0" smtClean="0"/>
              <a:t>Power by SF*1.25</a:t>
            </a:r>
            <a:endParaRPr lang="en-U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6632"/>
            <a:ext cx="2652886" cy="669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4048" y="5085184"/>
          <a:ext cx="3556000" cy="1323975"/>
        </p:xfrm>
        <a:graphic>
          <a:graphicData uri="http://schemas.openxmlformats.org/drawingml/2006/table">
            <a:tbl>
              <a:tblPr/>
              <a:tblGrid>
                <a:gridCol w="711200"/>
                <a:gridCol w="711200"/>
                <a:gridCol w="711200"/>
                <a:gridCol w="711200"/>
                <a:gridCol w="711200"/>
              </a:tblGrid>
              <a:tr h="20002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Design </a:t>
                      </a:r>
                      <a:r>
                        <a:rPr lang="it-IT" sz="1600" b="1" i="0" u="none" strike="noStrike" dirty="0" err="1">
                          <a:solidFill>
                            <a:srgbClr val="0000FF"/>
                          </a:solidFill>
                          <a:latin typeface="Arial"/>
                        </a:rPr>
                        <a:t>Summary</a:t>
                      </a:r>
                      <a:endParaRPr lang="it-IT" sz="1600" b="1" i="0" u="none" strike="noStrike" dirty="0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Tank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No of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Length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3366FF"/>
                          </a:solidFill>
                          <a:latin typeface="Arial"/>
                        </a:rPr>
                        <a:t>Wfinal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Power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fontAlgn="b"/>
                      <a:endParaRPr lang="it-IT" sz="1100" b="1" i="0" u="none" strike="noStrike">
                        <a:solidFill>
                          <a:srgbClr val="0000FF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Cells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3366FF"/>
                          </a:solidFill>
                          <a:latin typeface="Arial"/>
                        </a:rPr>
                        <a:t>Mev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MW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7.47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19.20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2.050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5.75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34.88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2.045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FF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5.93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2.072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Total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119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>
                          <a:latin typeface="Arial"/>
                        </a:rPr>
                        <a:t>19.15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1" i="0" u="none" strike="noStrike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1" i="0" u="none" strike="noStrike" dirty="0">
                          <a:latin typeface="Arial"/>
                        </a:rPr>
                        <a:t>6.17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54" y="44624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00808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429000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3162" y="5157192"/>
            <a:ext cx="8913334" cy="169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724128" y="332656"/>
            <a:ext cx="15706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const. G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372200" y="1916832"/>
            <a:ext cx="159505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FODO Equip. G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3645024"/>
            <a:ext cx="151304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const. G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64088" y="5373216"/>
            <a:ext cx="1537409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FFDD Equip. G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9362</TotalTime>
  <Words>1335</Words>
  <Application>Microsoft Office PowerPoint</Application>
  <PresentationFormat>On-screen Show (4:3)</PresentationFormat>
  <Paragraphs>249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DTL: Basic Considerations</vt:lpstr>
      <vt:lpstr>OutLine</vt:lpstr>
      <vt:lpstr>DTL Parameters</vt:lpstr>
      <vt:lpstr>Design method</vt:lpstr>
      <vt:lpstr>Moretti Criteria is more demanding respect to the Kilpatrick “Brave” factor</vt:lpstr>
      <vt:lpstr>Flat or Ramped Field E0?</vt:lpstr>
      <vt:lpstr>DTL Example</vt:lpstr>
      <vt:lpstr>DTL Example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Errors study on the DTL example</vt:lpstr>
      <vt:lpstr>Slide 19</vt:lpstr>
      <vt:lpstr>Slide 20</vt:lpstr>
      <vt:lpstr>Slide 21</vt:lpstr>
      <vt:lpstr>Steerers on FODO Lattice</vt:lpstr>
      <vt:lpstr>Slide 23</vt:lpstr>
      <vt:lpstr>Slide 24</vt:lpstr>
      <vt:lpstr>Conclusion on DTL example</vt:lpstr>
      <vt:lpstr>Thank you!</vt:lpstr>
      <vt:lpstr>Design Method</vt:lpstr>
      <vt:lpstr>Emittance evolution on the DTL</vt:lpstr>
      <vt:lpstr>PMQ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DTL for ESS</dc:title>
  <dc:creator>Comunian</dc:creator>
  <cp:lastModifiedBy>Comunian</cp:lastModifiedBy>
  <cp:revision>226</cp:revision>
  <dcterms:created xsi:type="dcterms:W3CDTF">2011-06-24T10:32:46Z</dcterms:created>
  <dcterms:modified xsi:type="dcterms:W3CDTF">2011-09-12T13:00:12Z</dcterms:modified>
</cp:coreProperties>
</file>