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4606" r:id="rId3"/>
    <p:sldId id="2132736291" r:id="rId4"/>
    <p:sldId id="4588" r:id="rId5"/>
    <p:sldId id="4579" r:id="rId6"/>
    <p:sldId id="4617" r:id="rId7"/>
    <p:sldId id="4624" r:id="rId8"/>
    <p:sldId id="2132736290" r:id="rId9"/>
    <p:sldId id="310" r:id="rId10"/>
    <p:sldId id="4623" r:id="rId11"/>
    <p:sldId id="4625" r:id="rId12"/>
    <p:sldId id="2132736292" r:id="rId13"/>
    <p:sldId id="2132736293" r:id="rId14"/>
    <p:sldId id="27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BBDF"/>
    <a:srgbClr val="425F37"/>
    <a:srgbClr val="2F2F2F"/>
    <a:srgbClr val="2D70FF"/>
    <a:srgbClr val="E15E32"/>
    <a:srgbClr val="0033A0"/>
    <a:srgbClr val="001F60"/>
    <a:srgbClr val="6E2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75408" autoAdjust="0"/>
  </p:normalViewPr>
  <p:slideViewPr>
    <p:cSldViewPr>
      <p:cViewPr varScale="1">
        <p:scale>
          <a:sx n="83" d="100"/>
          <a:sy n="83" d="100"/>
        </p:scale>
        <p:origin x="166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4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93A78-C2EC-35E9-B6A1-269F75BF4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990103-AFC4-EF87-C423-0B377FA026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0250AD-FDA0-E9EB-27DB-B0378CB356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ECEDF-9798-455A-9371-16DDEB1C9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13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FCABE-E893-AD34-54BF-A2FD258E3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411421-E313-99B0-7591-2AD782DE55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164A5A-606E-DD94-41F3-BE8F0F208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55F8F-BBF5-65F3-FA40-16A4747460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27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35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D724E-6AEA-C191-301A-9666117BD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740DE7-C00C-7E1E-D504-37018FB7A2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7787A1-995C-AEE1-D336-C1D277EAE9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2EC97-ED9D-F8B1-0A00-F926D5040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65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761A4-60FF-4A9F-6876-983912DCA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3F1814-26AF-389B-C49F-F2B3363A4B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5C5943-4A70-5C4A-4C2B-3105A45F85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AEFFD-A4A4-8BB4-235F-98E6969EB1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78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17D2C-6B27-32AA-B011-571EAFFFC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8FF2A3-6B69-373F-5DD3-B735A27DF8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61F0E1-64ED-34BC-CB70-09693A2563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C86B-22CD-A135-5175-81146F2F18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98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86D57-068C-DCD7-B894-9EC6B2F14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810D06-44FA-B7B1-B22A-04036684FA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0B7BA0-DF35-3D70-7239-E9DB28375E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AE310-E37D-5643-4B23-229512C77D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19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F43B4-29F6-514D-866D-801712DB9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8EF3BC-AD16-C748-91D8-39E4C82C53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239071-5F0C-B84F-428D-A1B100FFDE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B4885-DBCE-F350-AA69-ED51D394B4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85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3/26/2025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3/26/2025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3/26/2025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3/26/2025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3/26/2025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3/26/2025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21130/files/Document%20Management%20Landscape%20and%20Guidelines%201.0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263352" y="3140968"/>
            <a:ext cx="11664677" cy="936104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Supply Chain</a:t>
            </a:r>
            <a:br>
              <a:rPr lang="en-GB" dirty="0"/>
            </a:br>
            <a:r>
              <a:rPr lang="en-GB" dirty="0"/>
              <a:t>Q1 2025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0" y="6054213"/>
            <a:ext cx="11376026" cy="803787"/>
          </a:xfrm>
        </p:spPr>
        <p:txBody>
          <a:bodyPr/>
          <a:lstStyle/>
          <a:p>
            <a:pPr algn="l">
              <a:lnSpc>
                <a:spcPct val="100000"/>
              </a:lnSpc>
              <a:defRPr/>
            </a:pPr>
            <a:r>
              <a:rPr lang="fr-CH" dirty="0"/>
              <a:t>Lisa Bellini-Devictor</a:t>
            </a:r>
            <a:endParaRPr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27.03.2025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6D1BE-6A47-B9A3-B820-F8E3E8BFF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0782F7-6DEB-F33B-736C-95D0090AB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Initiatives Scoring/Priorities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58C87C-71E2-8A5A-2EA0-EE2B990E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52025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10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9B082D9-5A4F-E6B4-07BB-047FAAA607C2}"/>
              </a:ext>
            </a:extLst>
          </p:cNvPr>
          <p:cNvSpPr txBox="1">
            <a:spLocks/>
          </p:cNvSpPr>
          <p:nvPr/>
        </p:nvSpPr>
        <p:spPr bwMode="auto">
          <a:xfrm>
            <a:off x="24468" y="714612"/>
            <a:ext cx="12144672" cy="56667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r>
              <a:rPr lang="en-GB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1" algn="just"/>
            <a:endParaRPr lang="en-GB" sz="600" dirty="0">
              <a:solidFill>
                <a:schemeClr val="bg2">
                  <a:lumMod val="10000"/>
                </a:schemeClr>
              </a:solidFill>
            </a:endParaRPr>
          </a:p>
          <a:p>
            <a:pPr lvl="1" algn="just"/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C7000CE-8320-092D-D1ED-03470A8DC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932987"/>
            <a:ext cx="3002091" cy="23600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DC4F307-65B4-E116-8B94-78A757218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3650353"/>
            <a:ext cx="3158583" cy="228233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DC0DF30-D4AA-CBE7-C17A-B88B7A95C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8012" y="1700"/>
            <a:ext cx="6315956" cy="658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59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84C3E-669E-70BF-E75B-97EDA57A3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F411F9-2EC4-0ACC-B1FA-D75AE4CF5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4624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2025 - Strategic </a:t>
            </a:r>
            <a:r>
              <a:rPr lang="en-GB" sz="3200" dirty="0" err="1"/>
              <a:t>Pilars</a:t>
            </a:r>
            <a:r>
              <a:rPr lang="en-GB" sz="3200" dirty="0"/>
              <a:t> and Initiatives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455DF-93CE-430A-96E2-FCA4362DF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52025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11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B9E8415-F63A-ABB5-55CC-85568EA6B828}"/>
              </a:ext>
            </a:extLst>
          </p:cNvPr>
          <p:cNvSpPr txBox="1">
            <a:spLocks/>
          </p:cNvSpPr>
          <p:nvPr/>
        </p:nvSpPr>
        <p:spPr bwMode="auto">
          <a:xfrm>
            <a:off x="24468" y="714612"/>
            <a:ext cx="12144672" cy="56667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r>
              <a:rPr lang="en-GB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1" algn="just"/>
            <a:endParaRPr lang="en-GB" sz="600" dirty="0">
              <a:solidFill>
                <a:schemeClr val="bg2">
                  <a:lumMod val="10000"/>
                </a:schemeClr>
              </a:solidFill>
            </a:endParaRPr>
          </a:p>
          <a:p>
            <a:pPr lvl="1" algn="just"/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50B756E8-EDE0-279F-8F67-ABABF2E7D1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427059"/>
              </p:ext>
            </p:extLst>
          </p:nvPr>
        </p:nvGraphicFramePr>
        <p:xfrm>
          <a:off x="22860" y="804308"/>
          <a:ext cx="12144672" cy="4973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72336">
                  <a:extLst>
                    <a:ext uri="{9D8B030D-6E8A-4147-A177-3AD203B41FA5}">
                      <a16:colId xmlns:a16="http://schemas.microsoft.com/office/drawing/2014/main" val="1257742323"/>
                    </a:ext>
                  </a:extLst>
                </a:gridCol>
                <a:gridCol w="6072336">
                  <a:extLst>
                    <a:ext uri="{9D8B030D-6E8A-4147-A177-3AD203B41FA5}">
                      <a16:colId xmlns:a16="http://schemas.microsoft.com/office/drawing/2014/main" val="3110990367"/>
                    </a:ext>
                  </a:extLst>
                </a:gridCol>
              </a:tblGrid>
              <a:tr h="21290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COMMUNICATION</a:t>
                      </a:r>
                      <a:endParaRPr lang="fr-CH" sz="18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GET THE BASICS RIGHT</a:t>
                      </a:r>
                      <a:endParaRPr lang="fr-CH" sz="18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812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Purpose, Identity and Visibility of Supply Chain services: </a:t>
                      </a:r>
                    </a:p>
                    <a:p>
                      <a:pPr marL="742950" marR="0" lvl="1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Renovation of front desk area in B.73 / new showroom</a:t>
                      </a:r>
                    </a:p>
                    <a:p>
                      <a:pPr marL="742950" marR="0" lvl="1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Click and collect service</a:t>
                      </a:r>
                    </a:p>
                    <a:p>
                      <a:pPr marL="742950" marR="0" lvl="1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Guideline for customs</a:t>
                      </a:r>
                    </a:p>
                    <a:p>
                      <a:pPr marL="742950" marR="0" lvl="1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Standard presentations on customs and taxes at Bidders conferences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en-GB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Communication plan</a:t>
                      </a:r>
                      <a:r>
                        <a:rPr lang="en-GB" sz="18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: internal (team/group/Dept), CERN community/users, suppliers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a typeface="+mn-ea"/>
                          <a:cs typeface="+mn-cs"/>
                        </a:rPr>
                        <a:t>Document</a:t>
                      </a:r>
                      <a:r>
                        <a:rPr lang="en-GB" sz="18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ea typeface="+mn-ea"/>
                          <a:cs typeface="+mn-cs"/>
                        </a:rPr>
                        <a:t> Processes/standards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endParaRPr lang="en-GB" sz="1800" b="0" dirty="0">
                        <a:solidFill>
                          <a:schemeClr val="bg2">
                            <a:lumMod val="10000"/>
                          </a:schemeClr>
                        </a:solidFill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Roadmaps, Goal alignment 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endParaRPr lang="en-GB" sz="1800" b="0" dirty="0">
                        <a:solidFill>
                          <a:schemeClr val="bg2">
                            <a:lumMod val="10000"/>
                          </a:schemeClr>
                        </a:solidFill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a typeface="+mn-ea"/>
                          <a:cs typeface="+mn-cs"/>
                        </a:rPr>
                        <a:t>Reporting, KPI </a:t>
                      </a:r>
                      <a:r>
                        <a:rPr lang="en-GB" sz="18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ea typeface="+mn-ea"/>
                          <a:cs typeface="+mn-cs"/>
                        </a:rPr>
                        <a:t>: D</a:t>
                      </a:r>
                      <a:r>
                        <a:rPr lang="en-GB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ea typeface="+mn-ea"/>
                          <a:cs typeface="+mn-cs"/>
                        </a:rPr>
                        <a:t>ata extraction, Analytics, Visualization</a:t>
                      </a:r>
                      <a:endParaRPr lang="en-GB" sz="1800" b="0" dirty="0">
                        <a:solidFill>
                          <a:schemeClr val="bg2">
                            <a:lumMod val="10000"/>
                          </a:schemeClr>
                        </a:solidFill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endParaRPr lang="en-GB" sz="1800" b="0" dirty="0">
                        <a:solidFill>
                          <a:schemeClr val="bg2">
                            <a:lumMod val="10000"/>
                          </a:schemeClr>
                        </a:solidFill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Modernization of IT systems and tools</a:t>
                      </a:r>
                      <a:r>
                        <a:rPr lang="en-GB" sz="18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: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New stores catalogue,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EDH SHIP review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Import/Export ERP integration</a:t>
                      </a:r>
                    </a:p>
                    <a:p>
                      <a:pPr marL="457200" lvl="1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dirty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Continuous Improvement </a:t>
                      </a:r>
                      <a:endParaRPr lang="fr-CH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98142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600" dirty="0">
                          <a:solidFill>
                            <a:srgbClr val="425F37"/>
                          </a:solidFill>
                        </a:rPr>
                        <a:t>Minimize impact on environment initiatives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600" dirty="0">
                          <a:solidFill>
                            <a:srgbClr val="425F37"/>
                          </a:solidFill>
                        </a:rPr>
                        <a:t>Develop knowledge on environmental impact of SC activities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600" dirty="0">
                          <a:solidFill>
                            <a:srgbClr val="425F37"/>
                          </a:solidFill>
                        </a:rPr>
                        <a:t>Gather 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3674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GB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COVERED BY MERIT OBJECTIVES THROUGHOUT ALL SECTION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85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01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B229DF8-EE75-1189-E6FD-FFC9F9512FE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A472AB2-7FD9-93A2-925B-FFFD453FEB2D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263661" y="3140968"/>
            <a:ext cx="11664677" cy="936104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Document Management</a:t>
            </a:r>
            <a:br>
              <a:rPr lang="en-GB" dirty="0"/>
            </a:br>
            <a:r>
              <a:rPr lang="en-GB" dirty="0"/>
              <a:t>(general introduction)</a:t>
            </a:r>
            <a:br>
              <a:rPr lang="en-GB" dirty="0"/>
            </a:br>
            <a:endParaRPr lang="en-GB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F9B93B4-6B0F-0490-54C8-B6B0252D86BC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0" y="6054725"/>
            <a:ext cx="3648075" cy="803275"/>
          </a:xfrm>
        </p:spPr>
        <p:txBody>
          <a:bodyPr/>
          <a:lstStyle/>
          <a:p>
            <a:pPr algn="l">
              <a:lnSpc>
                <a:spcPct val="100000"/>
              </a:lnSpc>
              <a:defRPr/>
            </a:pPr>
            <a:r>
              <a:rPr lang="fr-CH" dirty="0"/>
              <a:t>Lisa Bellini-Devictor</a:t>
            </a:r>
            <a:endParaRPr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27.03.2025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3454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2B886-CC6B-694C-7CAF-BFD045812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094D36-D7BD-48E3-5F14-9C8A3FD08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4624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Tools Available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C8771-691B-D744-9BCD-6991F1A13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52025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13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10F4A85F-0F8D-7EE9-5126-B799CA9C3F81}"/>
              </a:ext>
            </a:extLst>
          </p:cNvPr>
          <p:cNvSpPr txBox="1">
            <a:spLocks/>
          </p:cNvSpPr>
          <p:nvPr/>
        </p:nvSpPr>
        <p:spPr bwMode="auto">
          <a:xfrm>
            <a:off x="119336" y="404664"/>
            <a:ext cx="6528048" cy="597666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2000" b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General Information on Document Management Systems at CERN can be found here : </a:t>
            </a:r>
            <a:endParaRPr lang="fr-CH" sz="2000" b="0" u="sng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Confluence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lvl="5" algn="just">
              <a:lnSpc>
                <a:spcPct val="90000"/>
              </a:lnSpc>
            </a:pP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CERN Box </a:t>
            </a:r>
          </a:p>
          <a:p>
            <a:pPr marL="342900" lvl="5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lvl="5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lvl="5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lvl="5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0" lvl="5" algn="just">
              <a:lnSpc>
                <a:spcPct val="90000"/>
              </a:lnSpc>
            </a:pP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0" lvl="5" algn="just">
              <a:lnSpc>
                <a:spcPct val="90000"/>
              </a:lnSpc>
            </a:pP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EDMS </a:t>
            </a:r>
            <a:r>
              <a:rPr lang="en-GB" sz="15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“</a:t>
            </a:r>
            <a:r>
              <a:rPr lang="en-GB" sz="1500" i="1" dirty="0">
                <a:solidFill>
                  <a:schemeClr val="bg2">
                    <a:lumMod val="10000"/>
                  </a:schemeClr>
                </a:solidFill>
              </a:rPr>
              <a:t>allows to store, manage, organise, and distribute large amounts of engineering information, covering as well the formalisation of the corresponding methodologies and supported procedures”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lvl="5" algn="just">
              <a:lnSpc>
                <a:spcPct val="90000"/>
              </a:lnSpc>
            </a:pPr>
            <a:r>
              <a:rPr lang="en-GB" sz="21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Service Now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1" algn="just"/>
            <a:endParaRPr lang="en-GB" sz="600" dirty="0">
              <a:solidFill>
                <a:schemeClr val="bg2">
                  <a:lumMod val="10000"/>
                </a:schemeClr>
              </a:solidFill>
            </a:endParaRPr>
          </a:p>
          <a:p>
            <a:pPr lvl="1" algn="just"/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012A50-6219-9B54-323E-82F95DC8A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122" y="1525510"/>
            <a:ext cx="4845299" cy="70488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66839F6-A18A-4583-878A-4DE43199F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8340" y="2590436"/>
            <a:ext cx="4794496" cy="115575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B17EDB9-5A25-B9B0-5052-2C2FF7AC716D}"/>
              </a:ext>
            </a:extLst>
          </p:cNvPr>
          <p:cNvSpPr txBox="1"/>
          <p:nvPr/>
        </p:nvSpPr>
        <p:spPr bwMode="auto">
          <a:xfrm>
            <a:off x="6647384" y="1525510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Will be reorganized to align with new structure and archive past/obsolete information By Mid-April (Lisa)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To be used for </a:t>
            </a: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sharing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factual information/documents, follow-up of projects, meetings presentations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B84E48B-0736-BA30-AD4C-39AAAF9FBCD3}"/>
              </a:ext>
            </a:extLst>
          </p:cNvPr>
          <p:cNvSpPr txBox="1"/>
          <p:nvPr/>
        </p:nvSpPr>
        <p:spPr bwMode="auto">
          <a:xfrm>
            <a:off x="6935416" y="620688"/>
            <a:ext cx="4129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u="sng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Document Management </a:t>
            </a:r>
            <a:r>
              <a:rPr lang="fr-CH" sz="1400" u="sng" dirty="0" err="1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Systems</a:t>
            </a:r>
            <a:r>
              <a:rPr lang="fr-CH" sz="1400" u="sng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fr-CH" sz="1400" u="sng" dirty="0" err="1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Landscape</a:t>
            </a:r>
            <a:r>
              <a:rPr lang="fr-CH" sz="1400" u="sng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 at CERN - CERN Document Server</a:t>
            </a:r>
            <a:endParaRPr lang="fr-CH" sz="1400" u="sng" dirty="0">
              <a:solidFill>
                <a:srgbClr val="2F549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fr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082024A-9A47-4CC8-4554-05906BA1C06A}"/>
              </a:ext>
            </a:extLst>
          </p:cNvPr>
          <p:cNvSpPr txBox="1"/>
          <p:nvPr/>
        </p:nvSpPr>
        <p:spPr bwMode="auto">
          <a:xfrm>
            <a:off x="6789710" y="4378384"/>
            <a:ext cx="5259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to be used for all approved official documents and/or requiring signature (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e.g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: PDP, Memos, technical data sheet but NOT for Standards and KB)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3E3D97-5E7B-5135-87D6-DD0D45DA4C4D}"/>
              </a:ext>
            </a:extLst>
          </p:cNvPr>
          <p:cNvSpPr txBox="1"/>
          <p:nvPr/>
        </p:nvSpPr>
        <p:spPr bwMode="auto">
          <a:xfrm>
            <a:off x="6812700" y="5664765"/>
            <a:ext cx="5259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to be used for Standards and KB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841B90-8BB6-5918-C729-A6C2EAFA71DD}"/>
              </a:ext>
            </a:extLst>
          </p:cNvPr>
          <p:cNvSpPr txBox="1"/>
          <p:nvPr/>
        </p:nvSpPr>
        <p:spPr bwMode="auto">
          <a:xfrm>
            <a:off x="6678836" y="2548272"/>
            <a:ext cx="5259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to be used for sharing files and for collaborative editing</a:t>
            </a:r>
          </a:p>
        </p:txBody>
      </p:sp>
    </p:spTree>
    <p:extLst>
      <p:ext uri="{BB962C8B-B14F-4D97-AF65-F5344CB8AC3E}">
        <p14:creationId xmlns:p14="http://schemas.microsoft.com/office/powerpoint/2010/main" val="1157738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B8327-558B-7E71-78B4-22E57440C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39B5A0-E2C6-EA89-42DA-FE3A72D6E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720" y="33102"/>
            <a:ext cx="8640960" cy="68522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75247CD-4C06-7B8D-B33F-BA1DD37AB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35" y="116632"/>
            <a:ext cx="2809705" cy="1368152"/>
          </a:xfrm>
        </p:spPr>
        <p:txBody>
          <a:bodyPr/>
          <a:lstStyle/>
          <a:p>
            <a:r>
              <a:rPr lang="fr-CH" dirty="0" err="1"/>
              <a:t>Org</a:t>
            </a:r>
            <a:r>
              <a:rPr lang="fr-CH" dirty="0"/>
              <a:t>-chart </a:t>
            </a:r>
            <a:br>
              <a:rPr lang="fr-CH" dirty="0"/>
            </a:br>
            <a:r>
              <a:rPr lang="fr-CH" dirty="0"/>
              <a:t>(</a:t>
            </a:r>
            <a:r>
              <a:rPr lang="fr-CH" dirty="0" err="1"/>
              <a:t>from</a:t>
            </a:r>
            <a:r>
              <a:rPr lang="fr-CH" dirty="0"/>
              <a:t> Q2)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C8FF2-BAFF-E237-5EE8-51411C3FA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601A44-CFAD-C2FD-E041-D09E83A05AD9}"/>
              </a:ext>
            </a:extLst>
          </p:cNvPr>
          <p:cNvCxnSpPr>
            <a:cxnSpLocks/>
          </p:cNvCxnSpPr>
          <p:nvPr/>
        </p:nvCxnSpPr>
        <p:spPr>
          <a:xfrm flipV="1">
            <a:off x="1703512" y="1151115"/>
            <a:ext cx="8064896" cy="511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3928B8B-0E98-A52F-EEFD-083C32F2BA5E}"/>
              </a:ext>
            </a:extLst>
          </p:cNvPr>
          <p:cNvSpPr txBox="1"/>
          <p:nvPr/>
        </p:nvSpPr>
        <p:spPr bwMode="auto">
          <a:xfrm>
            <a:off x="357064" y="1484784"/>
            <a:ext cx="3578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New unit </a:t>
            </a:r>
          </a:p>
          <a:p>
            <a:endParaRPr lang="fr-CH" dirty="0"/>
          </a:p>
          <a:p>
            <a:r>
              <a:rPr lang="fr-CH" dirty="0"/>
              <a:t>Change of unit </a:t>
            </a:r>
            <a:r>
              <a:rPr lang="fr-CH" dirty="0" err="1"/>
              <a:t>operational</a:t>
            </a:r>
            <a:r>
              <a:rPr lang="fr-CH" dirty="0"/>
              <a:t> lead : </a:t>
            </a:r>
          </a:p>
          <a:p>
            <a:pPr marL="285750" indent="-285750">
              <a:buFontTx/>
              <a:buChar char="-"/>
            </a:pPr>
            <a:r>
              <a:rPr lang="fr-CH" dirty="0"/>
              <a:t>Maggie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Logistics</a:t>
            </a:r>
            <a:r>
              <a:rPr lang="fr-CH" dirty="0">
                <a:sym typeface="Wingdings" panose="05000000000000000000" pitchFamily="2" charset="2"/>
              </a:rPr>
              <a:t> Ops</a:t>
            </a:r>
          </a:p>
          <a:p>
            <a:pPr marL="285750" indent="-285750">
              <a:buFontTx/>
              <a:buChar char="-"/>
            </a:pPr>
            <a:r>
              <a:rPr lang="fr-CH" dirty="0">
                <a:sym typeface="Wingdings" panose="05000000000000000000" pitchFamily="2" charset="2"/>
              </a:rPr>
              <a:t>Didier  </a:t>
            </a:r>
            <a:r>
              <a:rPr lang="fr-CH" dirty="0" err="1">
                <a:sym typeface="Wingdings" panose="05000000000000000000" pitchFamily="2" charset="2"/>
              </a:rPr>
              <a:t>Referencing</a:t>
            </a:r>
            <a:endParaRPr lang="fr-CH" dirty="0"/>
          </a:p>
          <a:p>
            <a:endParaRPr lang="fr-CH" dirty="0"/>
          </a:p>
          <a:p>
            <a:r>
              <a:rPr lang="fr-CH" dirty="0"/>
              <a:t>3 </a:t>
            </a:r>
            <a:r>
              <a:rPr lang="fr-CH" dirty="0" err="1"/>
              <a:t>GRADs</a:t>
            </a:r>
            <a:r>
              <a:rPr lang="fr-CH" dirty="0"/>
              <a:t> back </a:t>
            </a:r>
            <a:r>
              <a:rPr lang="fr-CH" dirty="0" err="1"/>
              <a:t>under</a:t>
            </a:r>
            <a:r>
              <a:rPr lang="fr-CH" dirty="0"/>
              <a:t> the </a:t>
            </a:r>
            <a:r>
              <a:rPr lang="fr-CH" dirty="0" err="1"/>
              <a:t>same</a:t>
            </a:r>
            <a:r>
              <a:rPr lang="fr-CH" dirty="0"/>
              <a:t> supervision (Maggie)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D71DB3-288E-DD3F-A087-A00E3303BDBC}"/>
              </a:ext>
            </a:extLst>
          </p:cNvPr>
          <p:cNvCxnSpPr>
            <a:cxnSpLocks/>
          </p:cNvCxnSpPr>
          <p:nvPr/>
        </p:nvCxnSpPr>
        <p:spPr>
          <a:xfrm>
            <a:off x="3791744" y="2612549"/>
            <a:ext cx="5760640" cy="2400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78A810-B8D6-E7C8-1942-3452D4490232}"/>
              </a:ext>
            </a:extLst>
          </p:cNvPr>
          <p:cNvCxnSpPr>
            <a:cxnSpLocks/>
          </p:cNvCxnSpPr>
          <p:nvPr/>
        </p:nvCxnSpPr>
        <p:spPr>
          <a:xfrm>
            <a:off x="3863752" y="3459243"/>
            <a:ext cx="7056784" cy="2418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6">
            <a:extLst>
              <a:ext uri="{FF2B5EF4-FFF2-40B4-BE49-F238E27FC236}">
                <a16:creationId xmlns:a16="http://schemas.microsoft.com/office/drawing/2014/main" id="{DD23B5F1-C58E-CB17-E8D6-7CFED08D06E6}"/>
              </a:ext>
            </a:extLst>
          </p:cNvPr>
          <p:cNvCxnSpPr>
            <a:cxnSpLocks/>
          </p:cNvCxnSpPr>
          <p:nvPr/>
        </p:nvCxnSpPr>
        <p:spPr>
          <a:xfrm>
            <a:off x="7688327" y="4221088"/>
            <a:ext cx="2296105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97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1ECA6-14E8-2E18-E1B6-B3E80976D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DF3B95-1467-786F-C66D-0A1C53DBD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12" y="122768"/>
            <a:ext cx="6912768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Team communication and Meetings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729BF-1B65-229E-38F7-425C4BF6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52025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3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424738B9-3EE4-C2D5-3987-5BDDF8571F4A}"/>
              </a:ext>
            </a:extLst>
          </p:cNvPr>
          <p:cNvSpPr txBox="1">
            <a:spLocks/>
          </p:cNvSpPr>
          <p:nvPr/>
        </p:nvSpPr>
        <p:spPr bwMode="auto">
          <a:xfrm>
            <a:off x="264591" y="498343"/>
            <a:ext cx="7127553" cy="56667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GB" sz="18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Informal communication and co-working :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b="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	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Significant change since all section is on the 3</a:t>
            </a:r>
            <a:r>
              <a:rPr lang="en-GB" sz="1600" b="0" baseline="30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rd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floor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Weekly Meetings :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Unit leaders meeting every Monday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Each unit leader sets weekly meetings (or other frequency) as deemed appropriate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C3 meeting : </a:t>
            </a:r>
          </a:p>
          <a:p>
            <a:pPr lvl="2" algn="just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operational meeting where </a:t>
            </a:r>
            <a:r>
              <a:rPr lang="en-GB" sz="1600" b="1" dirty="0">
                <a:solidFill>
                  <a:schemeClr val="bg2">
                    <a:lumMod val="10000"/>
                  </a:schemeClr>
                </a:solidFill>
              </a:rPr>
              <a:t>useful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information about section activities is shared</a:t>
            </a:r>
          </a:p>
          <a:p>
            <a:pPr lvl="2" algn="just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Participation encouraged, even if not regular</a:t>
            </a:r>
          </a:p>
          <a:p>
            <a:pPr lvl="2" algn="just"/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Group Monthly Meetings</a:t>
            </a:r>
          </a:p>
          <a:p>
            <a:pPr algn="just"/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Quarterly Section Meetings :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Focus on progress made against initial objectives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Section KPI reporting (to be developed)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Zoom on quality tips, processes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lvl="1" algn="just"/>
            <a:endParaRPr lang="en-GB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Nuage 1">
            <a:extLst>
              <a:ext uri="{FF2B5EF4-FFF2-40B4-BE49-F238E27FC236}">
                <a16:creationId xmlns:a16="http://schemas.microsoft.com/office/drawing/2014/main" id="{FF3CD2CB-8D3A-1041-1ED5-1DD5103AE5D5}"/>
              </a:ext>
            </a:extLst>
          </p:cNvPr>
          <p:cNvSpPr/>
          <p:nvPr/>
        </p:nvSpPr>
        <p:spPr>
          <a:xfrm>
            <a:off x="8616280" y="1268760"/>
            <a:ext cx="2448272" cy="936104"/>
          </a:xfrm>
          <a:prstGeom prst="cloud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Team Social Life</a:t>
            </a:r>
            <a:endParaRPr lang="fr-CH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A901EB0-44F9-CEDF-2E6E-865F0843B349}"/>
              </a:ext>
            </a:extLst>
          </p:cNvPr>
          <p:cNvSpPr txBox="1"/>
          <p:nvPr/>
        </p:nvSpPr>
        <p:spPr bwMode="auto">
          <a:xfrm>
            <a:off x="8454417" y="2420888"/>
            <a:ext cx="277199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Suggestion :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monthly section coffee </a:t>
            </a:r>
          </a:p>
          <a:p>
            <a:pPr algn="just"/>
            <a:r>
              <a:rPr lang="en-GB" sz="1200" i="1" dirty="0">
                <a:solidFill>
                  <a:schemeClr val="bg2">
                    <a:lumMod val="10000"/>
                  </a:schemeClr>
                </a:solidFill>
              </a:rPr>
              <a:t>(by team of 3 on voluntary basis?)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GB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Summer Event</a:t>
            </a:r>
          </a:p>
          <a:p>
            <a:pPr algn="just"/>
            <a:r>
              <a:rPr lang="en-GB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 of Year Event </a:t>
            </a:r>
          </a:p>
          <a:p>
            <a:pPr algn="just"/>
            <a:r>
              <a:rPr lang="en-GB" sz="1200" i="1" dirty="0">
                <a:solidFill>
                  <a:schemeClr val="bg2">
                    <a:lumMod val="10000"/>
                  </a:schemeClr>
                </a:solidFill>
              </a:rPr>
              <a:t>(to be defined, work in progress) </a:t>
            </a:r>
          </a:p>
          <a:p>
            <a:pPr algn="just"/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GB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Any idea, initiative is welcome of course </a:t>
            </a:r>
          </a:p>
        </p:txBody>
      </p:sp>
    </p:spTree>
    <p:extLst>
      <p:ext uri="{BB962C8B-B14F-4D97-AF65-F5344CB8AC3E}">
        <p14:creationId xmlns:p14="http://schemas.microsoft.com/office/powerpoint/2010/main" val="267119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7DE877D-A892-410B-0461-C85F0F424DB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49F782E0-5F3E-4037-7BB2-3F6468B963E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65C851F4-5FF1-62D8-2CBC-645DB358F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2025 key objectives (SSC Group) – as announced </a:t>
            </a:r>
            <a:endParaRPr kumimoji="0" lang="en-GB" sz="3500" b="0" i="0" u="none" strike="noStrike" kern="120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D2D4966A-230A-1F7A-D1A5-CA9BE7EA4EB3}"/>
              </a:ext>
            </a:extLst>
          </p:cNvPr>
          <p:cNvSpPr txBox="1">
            <a:spLocks/>
          </p:cNvSpPr>
          <p:nvPr/>
        </p:nvSpPr>
        <p:spPr bwMode="auto">
          <a:xfrm>
            <a:off x="128643" y="811511"/>
            <a:ext cx="8710557" cy="607387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Projects</a:t>
            </a:r>
          </a:p>
          <a:p>
            <a:pPr marL="742950" marR="0" lvl="1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LS3 preparation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(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materials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+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cleaning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+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storage TF implementation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+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waste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)</a:t>
            </a:r>
          </a:p>
          <a:p>
            <a:pPr marL="742950" marR="0" lvl="1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AI pilots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and support for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FAP-BC roadmaps</a:t>
            </a:r>
          </a:p>
          <a:p>
            <a:pPr marL="742950" marR="0" lvl="1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Future and cleaning + Concierge pilot (the last mile…).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Objective: Calibration (scope of services, territory size, outcome) and preparation for phase 2 (change of existing service contracts + whole CERN deployment)</a:t>
            </a:r>
          </a:p>
          <a:p>
            <a:pPr marL="742950" marR="0" lvl="1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Continuous improvement office in SSC: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Roadmap, resources (including certified MPs), PoW, training program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Sustainability, accessibility and inclusion: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Implementation program for hotels + R1 + access. Foster handicap visibility at CERN through service contracts and local associations.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Collaboration: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Agreement with EPFL (catering roadmap + waste + Campus App)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+ visit of DESY + Corporate Social Responsibility (CSR) workshop with key service contracts fostering 3-5 years objective alignments,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RI Logistica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500" b="0" i="0" u="none" strike="noStrike" kern="1200" cap="none" spc="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Communication: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Leverage Campus App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E163C2A-01BD-7E89-50A3-96F39465D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291" y="4910793"/>
            <a:ext cx="2703784" cy="16803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59DB36-4CF2-5D75-70A4-BB9838EE5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2653" y="952134"/>
            <a:ext cx="3121184" cy="17894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BE6090-7133-E98D-2E98-D1A17A610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9792" y="2812559"/>
            <a:ext cx="2669414" cy="1927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6A0344-C3C9-2305-260D-311A846B0063}"/>
              </a:ext>
            </a:extLst>
          </p:cNvPr>
          <p:cNvSpPr/>
          <p:nvPr/>
        </p:nvSpPr>
        <p:spPr>
          <a:xfrm>
            <a:off x="8034923" y="5518972"/>
            <a:ext cx="937730" cy="7737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1000" i="1" dirty="0">
                <a:solidFill>
                  <a:srgbClr val="2D70FF"/>
                </a:solidFill>
              </a:rPr>
              <a:t>In </a:t>
            </a:r>
            <a:r>
              <a:rPr lang="fr-CH" sz="1000" i="1" dirty="0" err="1">
                <a:solidFill>
                  <a:srgbClr val="2D70FF"/>
                </a:solidFill>
              </a:rPr>
              <a:t>progress</a:t>
            </a:r>
            <a:endParaRPr lang="fr-CH" sz="1000" i="1" dirty="0">
              <a:solidFill>
                <a:srgbClr val="2D70FF"/>
              </a:solidFill>
            </a:endParaRPr>
          </a:p>
          <a:p>
            <a:r>
              <a:rPr lang="fr-CH" sz="1000" i="1" dirty="0" err="1">
                <a:solidFill>
                  <a:srgbClr val="00B050"/>
                </a:solidFill>
              </a:rPr>
              <a:t>Done</a:t>
            </a:r>
            <a:endParaRPr lang="fr-CH" sz="1000" i="1" dirty="0">
              <a:solidFill>
                <a:srgbClr val="00B050"/>
              </a:solidFill>
            </a:endParaRPr>
          </a:p>
          <a:p>
            <a:r>
              <a:rPr lang="fr-CH" sz="1000" i="1" dirty="0">
                <a:solidFill>
                  <a:srgbClr val="FFC000"/>
                </a:solidFill>
              </a:rPr>
              <a:t>Warning</a:t>
            </a:r>
          </a:p>
          <a:p>
            <a:r>
              <a:rPr lang="fr-CH" sz="1000" i="1" dirty="0" err="1">
                <a:solidFill>
                  <a:srgbClr val="FF0000"/>
                </a:solidFill>
              </a:rPr>
              <a:t>Blocked</a:t>
            </a:r>
            <a:endParaRPr lang="en-US" sz="1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0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DE83D3E-54CD-1AE8-BC82-2F31938A76A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D44F36A3-5716-F553-5FE3-9FD0C5D55E0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04037C0A-5CA8-0758-A585-ABC408E68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687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>
                <a:ln>
                  <a:noFill/>
                </a:ln>
                <a:solidFill>
                  <a:srgbClr val="4C7FA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2025 objectives – as announced  </a:t>
            </a:r>
            <a:endParaRPr kumimoji="0" lang="en-GB" sz="3500" b="0" i="0" u="none" strike="noStrike" kern="1200" cap="none" spc="-80" normalizeH="0" baseline="0" noProof="0" dirty="0">
              <a:ln>
                <a:noFill/>
              </a:ln>
              <a:solidFill>
                <a:srgbClr val="4C7FA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5897E53-D503-EC23-0DFA-88B34D7DD79F}"/>
              </a:ext>
            </a:extLst>
          </p:cNvPr>
          <p:cNvSpPr txBox="1">
            <a:spLocks/>
          </p:cNvSpPr>
          <p:nvPr/>
        </p:nvSpPr>
        <p:spPr bwMode="auto">
          <a:xfrm>
            <a:off x="302643" y="1219879"/>
            <a:ext cx="10528756" cy="4585385"/>
          </a:xfrm>
          <a:prstGeom prst="roundRect">
            <a:avLst>
              <a:gd name="adj" fmla="val 11853"/>
            </a:avLst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>
            <a:defPPr>
              <a:defRPr lang="en-US"/>
            </a:defPPr>
            <a:lvl1pPr indent="-228600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lvl="1" indent="-228600">
              <a:lnSpc>
                <a:spcPct val="90000"/>
              </a:lnSpc>
              <a:spcBef>
                <a:spcPts val="500"/>
              </a:spcBef>
              <a:spcAft>
                <a:spcPts val="85"/>
              </a:spcAft>
              <a:buFont typeface="Arial" panose="020B0604020202020204" pitchFamily="34" charset="0"/>
              <a:buChar char="•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-22860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C9DFC-5204-5F79-DD57-B1FE9CD542E8}"/>
              </a:ext>
            </a:extLst>
          </p:cNvPr>
          <p:cNvSpPr txBox="1"/>
          <p:nvPr/>
        </p:nvSpPr>
        <p:spPr bwMode="auto">
          <a:xfrm>
            <a:off x="536218" y="1492606"/>
            <a:ext cx="10061605" cy="4185761"/>
          </a:xfrm>
          <a:prstGeom prst="rect">
            <a:avLst/>
          </a:prstGeom>
          <a:noFill/>
        </p:spPr>
        <p:txBody>
          <a:bodyPr wrap="square" lIns="91440" tIns="45720" rIns="91440" bIns="45720" numCol="2" anchor="t">
            <a:sp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Roadmaps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Stores v2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&amp;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Shipping – Customs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Continuous improvement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</a:t>
            </a:r>
          </a:p>
          <a:p>
            <a:pPr marL="800100" lvl="1" indent="-342900" algn="just" defTabSz="457200" rtl="0">
              <a:buFont typeface="Arial" panose="020B0604020202020204" pitchFamily="34" charset="0"/>
              <a:buChar char="•"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Removal service completion</a:t>
            </a:r>
            <a:endParaRPr lang="en-GB" sz="1900" kern="1200" dirty="0">
              <a:solidFill>
                <a:prstClr val="white">
                  <a:lumMod val="50000"/>
                </a:prstClr>
              </a:solidFill>
              <a:latin typeface="Calibri Light" panose="020F0302020204030204"/>
            </a:endParaRPr>
          </a:p>
          <a:p>
            <a:pPr marL="800100" lvl="1" indent="-342900" algn="just" defTabSz="457200" rtl="0">
              <a:buFont typeface="Arial" panose="020B0604020202020204" pitchFamily="34" charset="0"/>
              <a:buChar char="•"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Stores reception/picking flows</a:t>
            </a:r>
            <a:endParaRPr lang="en-GB" sz="1900" kern="1200" dirty="0">
              <a:solidFill>
                <a:prstClr val="white">
                  <a:lumMod val="50000"/>
                </a:prstClr>
              </a:solidFill>
              <a:latin typeface="Calibri Light" panose="020F0302020204030204"/>
            </a:endParaRPr>
          </a:p>
          <a:p>
            <a:pPr marL="800100" lvl="1" indent="-342900" algn="just" defTabSz="457200" rtl="0">
              <a:buFont typeface="Arial" panose="020B0604020202020204" pitchFamily="34" charset="0"/>
              <a:buChar char="•"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cycle counting</a:t>
            </a:r>
          </a:p>
          <a:p>
            <a:pPr lvl="1" algn="just" defTabSz="457200" rtl="0"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 Light" panose="020F0302020204030204"/>
              <a:ea typeface="Calibri Light"/>
              <a:cs typeface="Calibri Light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Contracts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’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PoW &amp; CSC support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900" kern="1200" dirty="0">
                <a:solidFill>
                  <a:srgbClr val="2D70FF"/>
                </a:solidFill>
                <a:latin typeface="Calibri Light" panose="020F0302020204030204"/>
              </a:rPr>
              <a:t>Quality integration for Cables &amp; Connectors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2D70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IT solutions: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</a:p>
          <a:p>
            <a:pPr marL="742950" lvl="1" indent="-285750" algn="just" defTabSz="457200" rtl="0">
              <a:buFont typeface="Arial" panose="020B0604020202020204" pitchFamily="34" charset="0"/>
              <a:buChar char="•"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EDH SHIP </a:t>
            </a:r>
          </a:p>
          <a:p>
            <a:pPr marL="742950" lvl="1" indent="-285750" algn="just" defTabSz="457200" rtl="0">
              <a:buFont typeface="Arial" panose="020B0604020202020204" pitchFamily="34" charset="0"/>
              <a:buChar char="•"/>
              <a:defRPr/>
            </a:pPr>
            <a:r>
              <a:rPr kumimoji="0" lang="en-GB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Qualiac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upgrade for shipping ops</a:t>
            </a:r>
          </a:p>
          <a:p>
            <a:pPr marL="742950" lvl="1" indent="-285750" algn="just" defTabSz="457200" rtl="0">
              <a:buFont typeface="Arial" panose="020B0604020202020204" pitchFamily="34" charset="0"/>
              <a:buChar char="•"/>
              <a:defRPr/>
            </a:pPr>
            <a:r>
              <a:rPr lang="en-GB" sz="1900" kern="1200" dirty="0">
                <a:solidFill>
                  <a:srgbClr val="2D70FF"/>
                </a:solidFill>
                <a:latin typeface="Calibri Light" panose="020F0302020204030204"/>
              </a:rPr>
              <a:t>Stores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Catalogue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2D70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Click &amp; Collect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900" b="1" kern="1200" dirty="0">
              <a:solidFill>
                <a:srgbClr val="FFC000"/>
              </a:solidFill>
              <a:latin typeface="Calibri Light" panose="020F0302020204030204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Inventory management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support for BE-CEM-EPR Electronic pool 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2D70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Pilot for storage of equipment/material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in standard boxes + “poste restante”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LCA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Study for one catalogue family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9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Equipment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Schelling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+ storage upgrade +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D7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optimization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B27284A-4677-911C-4A57-7F65A63FA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125" y="45656"/>
            <a:ext cx="2189088" cy="1047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88C0A80-7769-6FFF-6AAF-35D7507E8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3149" y="43358"/>
            <a:ext cx="2537213" cy="1050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226266-1FBE-ACBD-F161-2FD3D4397CD4}"/>
              </a:ext>
            </a:extLst>
          </p:cNvPr>
          <p:cNvSpPr/>
          <p:nvPr/>
        </p:nvSpPr>
        <p:spPr bwMode="auto">
          <a:xfrm>
            <a:off x="10886263" y="5678367"/>
            <a:ext cx="1275286" cy="610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sz="1000" i="1" dirty="0">
                <a:solidFill>
                  <a:srgbClr val="2D70FF"/>
                </a:solidFill>
              </a:rPr>
              <a:t>In </a:t>
            </a:r>
            <a:r>
              <a:rPr lang="fr-CH" sz="1000" i="1" dirty="0" err="1">
                <a:solidFill>
                  <a:srgbClr val="2D70FF"/>
                </a:solidFill>
              </a:rPr>
              <a:t>progress</a:t>
            </a:r>
            <a:endParaRPr lang="fr-CH" sz="1000" i="1" dirty="0">
              <a:solidFill>
                <a:srgbClr val="2D70FF"/>
              </a:solidFill>
            </a:endParaRPr>
          </a:p>
          <a:p>
            <a:r>
              <a:rPr lang="fr-CH" sz="1000" i="1" dirty="0" err="1">
                <a:solidFill>
                  <a:srgbClr val="00B050"/>
                </a:solidFill>
              </a:rPr>
              <a:t>Done</a:t>
            </a:r>
            <a:endParaRPr lang="fr-CH" sz="1000" i="1" dirty="0">
              <a:solidFill>
                <a:srgbClr val="00B050"/>
              </a:solidFill>
            </a:endParaRPr>
          </a:p>
          <a:p>
            <a:r>
              <a:rPr lang="fr-CH" sz="1000" i="1" dirty="0">
                <a:solidFill>
                  <a:srgbClr val="FFC000"/>
                </a:solidFill>
              </a:rPr>
              <a:t>Warning</a:t>
            </a:r>
          </a:p>
          <a:p>
            <a:r>
              <a:rPr lang="fr-CH" sz="1000" i="1" dirty="0" err="1">
                <a:solidFill>
                  <a:srgbClr val="FF0000"/>
                </a:solidFill>
              </a:rPr>
              <a:t>Blocked</a:t>
            </a:r>
            <a:r>
              <a:rPr lang="fr-CH" sz="1000" i="1" dirty="0">
                <a:solidFill>
                  <a:srgbClr val="FF0000"/>
                </a:solidFill>
              </a:rPr>
              <a:t>/on-</a:t>
            </a:r>
            <a:r>
              <a:rPr lang="fr-CH" sz="1000" i="1" dirty="0" err="1">
                <a:solidFill>
                  <a:srgbClr val="FF0000"/>
                </a:solidFill>
              </a:rPr>
              <a:t>hold</a:t>
            </a:r>
            <a:endParaRPr lang="en-US" sz="1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39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44624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2025 – Challenges for SC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52025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6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1B7D0E7B-20F7-C6CC-2620-E5BF27C82291}"/>
              </a:ext>
            </a:extLst>
          </p:cNvPr>
          <p:cNvSpPr txBox="1">
            <a:spLocks/>
          </p:cNvSpPr>
          <p:nvPr/>
        </p:nvSpPr>
        <p:spPr bwMode="auto">
          <a:xfrm>
            <a:off x="24468" y="714612"/>
            <a:ext cx="12144672" cy="56667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GB" sz="2400" b="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Organization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Consolidation of SC org. structure (change management) and roadmap development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bg2">
                    <a:lumMod val="10000"/>
                  </a:schemeClr>
                </a:solidFill>
                <a:ea typeface="+mn-ea"/>
                <a:cs typeface="+mn-cs"/>
              </a:rPr>
              <a:t>New CERN Organization &amp; management with new DG in shadowing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Projects</a:t>
            </a:r>
          </a:p>
          <a:p>
            <a:pPr marL="800100" lvl="1" indent="-342900" algn="just" rtl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LS3 preparation (materials + cleaning + storage TF implementation + waste)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Stores Catalogue </a:t>
            </a:r>
          </a:p>
          <a:p>
            <a:pPr marL="800100" lvl="1" indent="-342900" algn="just" rtl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Continuous improvement office in SSC</a:t>
            </a:r>
          </a:p>
          <a:p>
            <a:pPr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r>
              <a:rPr lang="en-GB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5" algn="just"/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lvl="1" algn="just"/>
            <a:endParaRPr lang="en-GB" sz="600" dirty="0">
              <a:solidFill>
                <a:schemeClr val="bg2">
                  <a:lumMod val="10000"/>
                </a:schemeClr>
              </a:solidFill>
            </a:endParaRPr>
          </a:p>
          <a:p>
            <a:pPr lvl="1" algn="just"/>
            <a:endParaRPr lang="en-GB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49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274F26C-DAFF-D16A-AAF2-9BD13BF1EC3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92EE58-669D-9A3D-C52C-EE2FF18C50FD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263661" y="3140968"/>
            <a:ext cx="11664677" cy="936104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Success Factors </a:t>
            </a:r>
            <a:br>
              <a:rPr lang="en-GB" dirty="0"/>
            </a:br>
            <a:r>
              <a:rPr lang="en-GB" dirty="0"/>
              <a:t>&amp; Key strategic </a:t>
            </a:r>
            <a:r>
              <a:rPr lang="en-GB" dirty="0" err="1"/>
              <a:t>pilars</a:t>
            </a:r>
            <a:br>
              <a:rPr lang="en-GB" dirty="0"/>
            </a:br>
            <a:endParaRPr lang="en-GB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CDFD746-6392-8B5E-877A-46D70C6422F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0" y="6054725"/>
            <a:ext cx="11376025" cy="803275"/>
          </a:xfrm>
        </p:spPr>
        <p:txBody>
          <a:bodyPr/>
          <a:lstStyle/>
          <a:p>
            <a:pPr algn="l">
              <a:lnSpc>
                <a:spcPct val="100000"/>
              </a:lnSpc>
              <a:defRPr/>
            </a:pPr>
            <a:r>
              <a:rPr lang="fr-CH" dirty="0"/>
              <a:t>Lisa Bellini-Devictor</a:t>
            </a:r>
            <a:endParaRPr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27.03.2025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703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EFFB2-6474-7199-A86D-CE845A4A4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white line art of a person smiling&#10;&#10;Description automatically generated">
            <a:extLst>
              <a:ext uri="{FF2B5EF4-FFF2-40B4-BE49-F238E27FC236}">
                <a16:creationId xmlns:a16="http://schemas.microsoft.com/office/drawing/2014/main" id="{0F685588-AAC7-DB68-1B9A-637ED9D97F88}"/>
              </a:ext>
            </a:extLst>
          </p:cNvPr>
          <p:cNvPicPr>
            <a:picLocks/>
          </p:cNvPicPr>
          <p:nvPr/>
        </p:nvPicPr>
        <p:blipFill>
          <a:blip r:embed="rId2"/>
          <a:srcRect l="5632" t="2459" r="9341" b="8010"/>
          <a:stretch/>
        </p:blipFill>
        <p:spPr>
          <a:xfrm>
            <a:off x="912022" y="2740632"/>
            <a:ext cx="1155600" cy="1155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Picture 10" descr="A group of people with light bulbs around them&#10;&#10;Description automatically generated">
            <a:extLst>
              <a:ext uri="{FF2B5EF4-FFF2-40B4-BE49-F238E27FC236}">
                <a16:creationId xmlns:a16="http://schemas.microsoft.com/office/drawing/2014/main" id="{87477C5F-284D-4707-470D-76933C483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116" y="2708920"/>
            <a:ext cx="1155600" cy="1155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4" name="Picture 13" descr="A hands holding a circle with graph and chart&#10;&#10;Description automatically generated">
            <a:extLst>
              <a:ext uri="{FF2B5EF4-FFF2-40B4-BE49-F238E27FC236}">
                <a16:creationId xmlns:a16="http://schemas.microsoft.com/office/drawing/2014/main" id="{FF3E4FDA-6A5D-055A-6FA8-3EB897EA4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24" y="1268760"/>
            <a:ext cx="1154338" cy="11543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6" name="Picture 15" descr="A black and white illustration of two people shaking hands&#10;&#10;Description automatically generated">
            <a:extLst>
              <a:ext uri="{FF2B5EF4-FFF2-40B4-BE49-F238E27FC236}">
                <a16:creationId xmlns:a16="http://schemas.microsoft.com/office/drawing/2014/main" id="{2154D375-4F17-3256-C409-E9CCDDE8C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2358" y="1268760"/>
            <a:ext cx="1155600" cy="1155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2" name="Picture 21" descr="A black and white logo&#10;&#10;Description automatically generated">
            <a:extLst>
              <a:ext uri="{FF2B5EF4-FFF2-40B4-BE49-F238E27FC236}">
                <a16:creationId xmlns:a16="http://schemas.microsoft.com/office/drawing/2014/main" id="{F07C8F27-8620-F5C9-8EE6-23F7013DDF9E}"/>
              </a:ext>
            </a:extLst>
          </p:cNvPr>
          <p:cNvPicPr>
            <a:picLocks/>
          </p:cNvPicPr>
          <p:nvPr/>
        </p:nvPicPr>
        <p:blipFill>
          <a:blip r:embed="rId6"/>
          <a:srcRect l="6821" t="8242" r="7791" b="3625"/>
          <a:stretch/>
        </p:blipFill>
        <p:spPr>
          <a:xfrm>
            <a:off x="6240635" y="4313465"/>
            <a:ext cx="1155600" cy="1155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5" name="Picture 24" descr="A black and white logo of a truck with a clock on the top&#10;&#10;Description automatically generated">
            <a:extLst>
              <a:ext uri="{FF2B5EF4-FFF2-40B4-BE49-F238E27FC236}">
                <a16:creationId xmlns:a16="http://schemas.microsoft.com/office/drawing/2014/main" id="{932EE771-4E04-41F8-6505-EE267A5B3C52}"/>
              </a:ext>
            </a:extLst>
          </p:cNvPr>
          <p:cNvPicPr>
            <a:picLocks/>
          </p:cNvPicPr>
          <p:nvPr/>
        </p:nvPicPr>
        <p:blipFill>
          <a:blip r:embed="rId7"/>
          <a:srcRect l="5235" t="9419" r="5235"/>
          <a:stretch/>
        </p:blipFill>
        <p:spPr>
          <a:xfrm>
            <a:off x="912023" y="4365104"/>
            <a:ext cx="1155600" cy="11556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D3F443-D3CA-957D-AE75-B587F84D6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7226" y="1484784"/>
            <a:ext cx="3186686" cy="4706250"/>
          </a:xfrm>
        </p:spPr>
        <p:txBody>
          <a:bodyPr/>
          <a:lstStyle/>
          <a:p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Maximise STORE Utilisation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Happy Users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Efficient Operations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FB9F0A-7A68-513C-7709-9BA3ECA1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977" y="-12177"/>
            <a:ext cx="12226977" cy="679143"/>
          </a:xfrm>
        </p:spPr>
        <p:txBody>
          <a:bodyPr/>
          <a:lstStyle/>
          <a:p>
            <a:r>
              <a:rPr lang="en-GB" i="1" dirty="0"/>
              <a:t>CERN STORES </a:t>
            </a:r>
            <a:r>
              <a:rPr lang="en-GB" i="1" dirty="0">
                <a:solidFill>
                  <a:schemeClr val="accent1"/>
                </a:solidFill>
              </a:rPr>
              <a:t>Success Criteria Overview </a:t>
            </a:r>
            <a:r>
              <a:rPr lang="en-GB" sz="2000" i="1" dirty="0">
                <a:solidFill>
                  <a:schemeClr val="accent1"/>
                </a:solidFill>
              </a:rPr>
              <a:t>(Oct 24 Workshop) 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468E1-81FC-E6F0-DEAC-B0D5B3A53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D57A844-7CFA-0F10-914E-6BC0EC638155}"/>
              </a:ext>
            </a:extLst>
          </p:cNvPr>
          <p:cNvSpPr txBox="1">
            <a:spLocks/>
          </p:cNvSpPr>
          <p:nvPr/>
        </p:nvSpPr>
        <p:spPr bwMode="auto">
          <a:xfrm>
            <a:off x="7536779" y="1484784"/>
            <a:ext cx="3383757" cy="4683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800" dirty="0">
                <a:solidFill>
                  <a:schemeClr val="accent1"/>
                </a:solidFill>
              </a:rPr>
              <a:t>Thriving Partnerships</a:t>
            </a:r>
            <a:endParaRPr lang="en-GB" sz="1800" b="0" dirty="0">
              <a:solidFill>
                <a:schemeClr val="accent1"/>
              </a:solidFill>
            </a:endParaRPr>
          </a:p>
          <a:p>
            <a:endParaRPr lang="en-CH" sz="1800" b="1" dirty="0">
              <a:solidFill>
                <a:schemeClr val="accent1"/>
              </a:solidFill>
            </a:endParaRPr>
          </a:p>
          <a:p>
            <a:endParaRPr lang="en-CH" sz="1800" dirty="0">
              <a:solidFill>
                <a:schemeClr val="accent1"/>
              </a:solidFill>
            </a:endParaRPr>
          </a:p>
          <a:p>
            <a:r>
              <a:rPr lang="en-CH" sz="1800" b="1" dirty="0">
                <a:solidFill>
                  <a:schemeClr val="accent1"/>
                </a:solidFill>
              </a:rPr>
              <a:t>Happy &amp; Engaged Team</a:t>
            </a:r>
            <a:endParaRPr lang="en-GB" sz="1800" dirty="0">
              <a:solidFill>
                <a:schemeClr val="accent1"/>
              </a:solidFill>
            </a:endParaRPr>
          </a:p>
          <a:p>
            <a:endParaRPr lang="en-GB" sz="1800" b="1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b="1" dirty="0">
                <a:solidFill>
                  <a:schemeClr val="accent1"/>
                </a:solidFill>
              </a:rPr>
              <a:t>Green Planet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B1DDED1-A6DE-619E-D4A7-93D7061AB7AD}"/>
              </a:ext>
            </a:extLst>
          </p:cNvPr>
          <p:cNvSpPr txBox="1">
            <a:spLocks/>
          </p:cNvSpPr>
          <p:nvPr/>
        </p:nvSpPr>
        <p:spPr bwMode="auto">
          <a:xfrm>
            <a:off x="695400" y="1315038"/>
            <a:ext cx="576064" cy="4706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accent1"/>
                </a:solidFill>
              </a:rPr>
              <a:t>1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2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B5E8547-CF4C-7735-C74E-C91C56527A40}"/>
              </a:ext>
            </a:extLst>
          </p:cNvPr>
          <p:cNvSpPr txBox="1">
            <a:spLocks/>
          </p:cNvSpPr>
          <p:nvPr/>
        </p:nvSpPr>
        <p:spPr bwMode="auto">
          <a:xfrm>
            <a:off x="6023992" y="1315038"/>
            <a:ext cx="576064" cy="4706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accent1"/>
                </a:solidFill>
              </a:rPr>
              <a:t>4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5</a:t>
            </a:r>
          </a:p>
          <a:p>
            <a:endParaRPr lang="en-GB" sz="1800" dirty="0">
              <a:solidFill>
                <a:schemeClr val="accent1"/>
              </a:solidFill>
            </a:endParaRPr>
          </a:p>
          <a:p>
            <a:endParaRPr lang="en-GB" sz="1800" dirty="0">
              <a:solidFill>
                <a:schemeClr val="accent1"/>
              </a:solidFill>
            </a:endParaRPr>
          </a:p>
          <a:p>
            <a:r>
              <a:rPr lang="en-GB" sz="1800" dirty="0">
                <a:solidFill>
                  <a:schemeClr val="accent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6360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CB66B-C2E2-58D8-4E45-E444A0E88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4B99F9-E68A-8274-F5B1-6782177A6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052737"/>
            <a:ext cx="5328593" cy="5210306"/>
          </a:xfrm>
        </p:spPr>
        <p:txBody>
          <a:bodyPr/>
          <a:lstStyle/>
          <a:p>
            <a:pPr marL="317500" indent="-317500">
              <a:buAutoNum type="arabicPeriod"/>
            </a:pPr>
            <a:r>
              <a:rPr lang="en-GB" sz="1900" dirty="0"/>
              <a:t>Maximise STORE Utilisation</a:t>
            </a:r>
            <a:endParaRPr lang="en-GB" sz="1600" dirty="0"/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Complete in-catalogue "Item Master“ (information collection/ in system)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Gain transparency on direct purchases (monthly report)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Select Supply Route based on key article characteristics </a:t>
            </a:r>
            <a:br>
              <a:rPr lang="en-GB" sz="1200" dirty="0"/>
            </a:br>
            <a:r>
              <a:rPr lang="en-GB" sz="1200" dirty="0"/>
              <a:t>(theory, automation based on parameters) </a:t>
            </a:r>
            <a:endParaRPr lang="en-GB" sz="1200" i="1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GB" sz="1900" dirty="0"/>
              <a:t>Happy Users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Improve service experience for users (one-stop catalogue interface, holistic service measure (KPI), status info to users (cutting!))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Enable unit picking &amp; repacking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Ensure high-quality cutting services (equipment, training)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AutoNum type="arabicPeriod"/>
            </a:pPr>
            <a:r>
              <a:rPr lang="en-GB" sz="1900" dirty="0"/>
              <a:t>Efficient Operations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Excel in Inventory Management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Create Demand Planning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Apply LEAN Methodology to key processes (physical &amp; office processes)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Ensure availability of storage capacity (technology selection, implementation)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Ensure state-of-the-art systems support (landscape &amp; functionality)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Complete Activity-Based-Costing coverage</a:t>
            </a:r>
          </a:p>
          <a:p>
            <a:pPr marL="546100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Manage selected user inventories (=&gt; long term)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36F72C-5F10-73E4-B08F-4262FD399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i="1"/>
              <a:t>Initiatives by CERN STORES </a:t>
            </a:r>
            <a:r>
              <a:rPr lang="en-GB" i="1">
                <a:solidFill>
                  <a:schemeClr val="accent1"/>
                </a:solidFill>
              </a:rPr>
              <a:t>Success Criteria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DD4B3-B473-770B-A386-72E1A0907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4F4BBC7-2043-F485-4519-BF6C511C7FD5}"/>
              </a:ext>
            </a:extLst>
          </p:cNvPr>
          <p:cNvSpPr txBox="1">
            <a:spLocks/>
          </p:cNvSpPr>
          <p:nvPr/>
        </p:nvSpPr>
        <p:spPr bwMode="auto">
          <a:xfrm>
            <a:off x="6023992" y="1052736"/>
            <a:ext cx="6192688" cy="51845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+mj-lt"/>
              <a:buAutoNum type="arabicPeriod" startAt="4"/>
            </a:pPr>
            <a:r>
              <a:rPr lang="en-CH" sz="1800" dirty="0"/>
              <a:t>Thriving Partnerships</a:t>
            </a:r>
            <a:endParaRPr lang="en-GB" sz="1900" dirty="0"/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Implement Goal Alignment in SC (purpose, common goal, participation, …)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Extend Partnership with (selected) Users,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Procurement, 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Technical experts, 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Industrial Support Contractors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other Logistics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Business Computing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HSE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… with External suppliers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Drive Standardisation initiative (Committee, …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+mj-lt"/>
              <a:buAutoNum type="arabicPeriod" startAt="5"/>
            </a:pPr>
            <a:r>
              <a:rPr lang="en-CH" b="1" dirty="0"/>
              <a:t> Happy &amp; Engaged Team</a:t>
            </a:r>
            <a:endParaRPr lang="en-GB" b="1" dirty="0"/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Deploy team engagement methodologies &amp; tools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Create pleasant working environment for Team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Promote high level of expertise, engagement and ensure recognition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6"/>
            </a:pPr>
            <a:r>
              <a:rPr lang="en-GB" sz="2000" dirty="0"/>
              <a:t>Green Planet</a:t>
            </a:r>
            <a:endParaRPr lang="en-CH" sz="2000" dirty="0"/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Define sustainability initiative 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Connect to waste management roadmap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200" dirty="0"/>
              <a:t>Connect to sustainable procurement</a:t>
            </a:r>
          </a:p>
          <a:p>
            <a:pPr marL="552450" lvl="1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GB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994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136297</TotalTime>
  <Words>1074</Words>
  <Application>Microsoft Office PowerPoint</Application>
  <DocSecurity>0</DocSecurity>
  <PresentationFormat>Grand écran</PresentationFormat>
  <Paragraphs>254</Paragraphs>
  <Slides>14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Supply Chain Q1 2025  </vt:lpstr>
      <vt:lpstr>Org-chart  (from Q2)</vt:lpstr>
      <vt:lpstr>Team communication and Meetings</vt:lpstr>
      <vt:lpstr>Présentation PowerPoint</vt:lpstr>
      <vt:lpstr>Présentation PowerPoint</vt:lpstr>
      <vt:lpstr>2025 – Challenges for SC </vt:lpstr>
      <vt:lpstr>Success Factors  &amp; Key strategic pilars </vt:lpstr>
      <vt:lpstr>CERN STORES Success Criteria Overview (Oct 24 Workshop) </vt:lpstr>
      <vt:lpstr>Initiatives by CERN STORES Success Criteria</vt:lpstr>
      <vt:lpstr>Initiatives Scoring/Priorities </vt:lpstr>
      <vt:lpstr>2025 - Strategic Pilars and Initiatives  </vt:lpstr>
      <vt:lpstr>Document Management (general introduction) </vt:lpstr>
      <vt:lpstr>Tools Available </vt:lpstr>
      <vt:lpstr>Présentation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Veronique Sogno</dc:creator>
  <cp:keywords/>
  <dc:description/>
  <cp:lastModifiedBy>Lisa Bellini Devictor</cp:lastModifiedBy>
  <cp:revision>1656</cp:revision>
  <dcterms:created xsi:type="dcterms:W3CDTF">2020-12-15T09:32:24Z</dcterms:created>
  <dcterms:modified xsi:type="dcterms:W3CDTF">2025-03-26T21:24:33Z</dcterms:modified>
  <cp:category/>
  <dc:identifier/>
  <cp:contentStatus/>
  <dc:language/>
  <cp:version/>
</cp:coreProperties>
</file>