
<file path=[Content_Types].xml><?xml version="1.0" encoding="utf-8"?>
<Types xmlns="http://schemas.openxmlformats.org/package/2006/content-types">
  <Default Extension="xml" ContentType="application/xml"/>
  <Default Extension="svg" ContentType="image/svg+xml"/>
  <Default Extension="jpg" ContentType="image/jpeg"/>
  <Default Extension="wmf" ContentType="image/x-wmf"/>
  <Default Extension="bin" ContentType="application/vnd.openxmlformats-officedocument.oleObject"/>
  <Default Extension="rels" ContentType="application/vnd.openxmlformats-package.relationships+xml"/>
  <Default Extension="jpeg" ContentType="image/jpeg"/>
  <Default Extension="png" ContentType="image/png"/>
  <Override PartName="/ppt/notesSlides/notesSlide4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38.xml" ContentType="application/vnd.openxmlformats-officedocument.presentationml.notesSlide+xml"/>
  <Override PartName="/ppt/slides/slide29.xml" ContentType="application/vnd.openxmlformats-officedocument.presentationml.slide+xml"/>
  <Override PartName="/ppt/slides/slide15.xml" ContentType="application/vnd.openxmlformats-officedocument.presentationml.slide+xml"/>
  <Override PartName="/ppt/slides/slide27.xml" ContentType="application/vnd.openxmlformats-officedocument.presentationml.slide+xml"/>
  <Override PartName="/ppt/slides/slide18.xml" ContentType="application/vnd.openxmlformats-officedocument.presentationml.slide+xml"/>
  <Override PartName="/ppt/notesSlides/notesSlide35.xml" ContentType="application/vnd.openxmlformats-officedocument.presentationml.notesSlide+xml"/>
  <Override PartName="/ppt/slides/slide26.xml" ContentType="application/vnd.openxmlformats-officedocument.presentationml.slide+xml"/>
  <Override PartName="/ppt/slides/slide23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20.xml" ContentType="application/vnd.openxmlformats-officedocument.presentationml.slide+xml"/>
  <Override PartName="/ppt/slides/slide28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notesSlides/notesSlide11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32.xml" ContentType="application/vnd.openxmlformats-officedocument.presentationml.slide+xml"/>
  <Override PartName="/docProps/core.xml" ContentType="application/vnd.openxmlformats-package.core-properties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s/slide3.xml" ContentType="application/vnd.openxmlformats-officedocument.presentationml.slide+xml"/>
  <Override PartName="/ppt/notesSlides/notesSlide32.xml" ContentType="application/vnd.openxmlformats-officedocument.presentationml.notes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s/slide17.xml" ContentType="application/vnd.openxmlformats-officedocument.presentationml.sl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4.xml" ContentType="application/vnd.openxmlformats-officedocument.presentationml.notesSlide+xml"/>
  <Override PartName="/ppt/slides/slide7.xml" ContentType="application/vnd.openxmlformats-officedocument.presentationml.slide+xml"/>
  <Override PartName="/ppt/slides/slide4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0.xml" ContentType="application/vnd.openxmlformats-officedocument.presentationml.notesSlide+xml"/>
  <Override PartName="/ppt/notesSlides/notesSlide20.xml" ContentType="application/vnd.openxmlformats-officedocument.presentationml.notesSlide+xml"/>
  <Override PartName="/ppt/slideLayouts/slideLayout4.xml" ContentType="application/vnd.openxmlformats-officedocument.presentationml.slideLayout+xml"/>
  <Override PartName="/docProps/custom.xml" ContentType="application/vnd.openxmlformats-officedocument.custom-properties+xml"/>
  <Override PartName="/ppt/notesSlides/notesSlide22.xml" ContentType="application/vnd.openxmlformats-officedocument.presentationml.notesSlide+xml"/>
  <Override PartName="/ppt/slides/slide1.xml" ContentType="application/vnd.openxmlformats-officedocument.presentationml.slide+xml"/>
  <Override PartName="/ppt/slides/slide25.xml" ContentType="application/vnd.openxmlformats-officedocument.presentationml.slide+xml"/>
  <Override PartName="/ppt/notesSlides/notesSlide4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34.xml" ContentType="application/vnd.openxmlformats-officedocument.presentationml.notesSlide+xml"/>
  <Override PartName="/ppt/theme/theme2.xml" ContentType="application/vnd.openxmlformats-officedocument.them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3.xml" ContentType="application/vnd.openxmlformats-officedocument.presentationml.slide+xml"/>
  <Override PartName="/ppt/slides/slide24.xml" ContentType="application/vnd.openxmlformats-officedocument.presentationml.slide+xml"/>
  <Override PartName="/ppt/slides/slide40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Slides/notesSlide33.xml" ContentType="application/vnd.openxmlformats-officedocument.presentationml.notesSlide+xml"/>
  <Override PartName="/ppt/notesSlides/notesSlide8.xml" ContentType="application/vnd.openxmlformats-officedocument.presentationml.notes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9.xml" ContentType="application/vnd.openxmlformats-officedocument.presentationml.slide+xml"/>
  <Override PartName="/ppt/presentation.xml" ContentType="application/vnd.openxmlformats-officedocument.presentationml.presentation.main+xml"/>
  <Override PartName="/ppt/slides/slide42.xml" ContentType="application/vnd.openxmlformats-officedocument.presentationml.slide+xml"/>
  <Override PartName="/ppt/notesSlides/notesSlide36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presProps.xml" ContentType="application/vnd.openxmlformats-officedocument.presentationml.presProps+xml"/>
  <Override PartName="/ppt/slides/slide21.xml" ContentType="application/vnd.openxmlformats-officedocument.presentationml.slide+xml"/>
  <Override PartName="/ppt/notesSlides/notesSlide27.xml" ContentType="application/vnd.openxmlformats-officedocument.presentationml.notesSlide+xml"/>
  <Override PartName="/ppt/notesSlides/notesSlide29.xml" ContentType="application/vnd.openxmlformats-officedocument.presentationml.notesSlide+xml"/>
  <Override PartName="/ppt/slides/slide22.xml" ContentType="application/vnd.openxmlformats-officedocument.presentationml.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7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notesMasterIdLst>
    <p:notesMasterId r:id="rId46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16" d="112"/>
          <a:sy n="105" d="108"/>
        </p:scale>
        <p:origin x="114" y="101"/>
      </p:cViewPr>
      <p:guideLst>
        <p:guide pos="384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notesMaster" Target="notesMasters/notesMaster1.xml"/><Relationship Id="rId47" Type="http://schemas.openxmlformats.org/officeDocument/2006/relationships/presProps" Target="presProps.xml" /><Relationship Id="rId48" Type="http://schemas.openxmlformats.org/officeDocument/2006/relationships/tableStyles" Target="tableStyles.xml" /><Relationship Id="rId49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07051510" name="PlaceHolder 1"/>
          <p:cNvSpPr>
            <a:spLocks noGrp="1"/>
          </p:cNvSpPr>
          <p:nvPr>
            <p:ph type="sldImg"/>
          </p:nvPr>
        </p:nvSpPr>
        <p:spPr bwMode="auto"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>
              <a:defRPr/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Click to move the slide</a:t>
            </a:r>
            <a:endParaRPr lang="en-US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776928573" name="PlaceHolder 2"/>
          <p:cNvSpPr>
            <a:spLocks noGrp="1"/>
          </p:cNvSpPr>
          <p:nvPr>
            <p:ph type="body"/>
          </p:nvPr>
        </p:nvSpPr>
        <p:spPr bwMode="auto">
          <a:xfrm>
            <a:off x="756000" y="5078520"/>
            <a:ext cx="6047640" cy="481103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p>
            <a:pPr marL="216000" indent="-216000">
              <a:buNone/>
              <a:defRPr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Click to edit the notes format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2703138" name="PlaceHolder 3"/>
          <p:cNvSpPr>
            <a:spLocks noGrp="1"/>
          </p:cNvSpPr>
          <p:nvPr>
            <p:ph type="hdr"/>
          </p:nvPr>
        </p:nvSpPr>
        <p:spPr bwMode="auto"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p>
            <a:pPr indent="0">
              <a:buNone/>
              <a:defRPr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&lt;header&gt;</a:t>
            </a: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52174190" name="PlaceHolder 4"/>
          <p:cNvSpPr>
            <a:spLocks noGrp="1"/>
          </p:cNvSpPr>
          <p:nvPr>
            <p:ph type="dt" idx="13"/>
          </p:nvPr>
        </p:nvSpPr>
        <p:spPr bwMode="auto"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  <a:defRPr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84196805" name="PlaceHolder 5"/>
          <p:cNvSpPr>
            <a:spLocks noGrp="1"/>
          </p:cNvSpPr>
          <p:nvPr>
            <p:ph type="ftr" idx="14"/>
          </p:nvPr>
        </p:nvSpPr>
        <p:spPr bwMode="auto"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46302787" name="PlaceHolder 6"/>
          <p:cNvSpPr>
            <a:spLocks noGrp="1"/>
          </p:cNvSpPr>
          <p:nvPr>
            <p:ph type="sldNum" idx="15"/>
          </p:nvPr>
        </p:nvSpPr>
        <p:spPr bwMode="auto"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  <a:defRPr/>
            </a:pPr>
            <a:fld id="{53183BE6-BC93-4F5A-AA1F-F20BA031C5B7}" type="slidenum"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&lt;number&gt;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 ftr="0" hdr="0" sldNum="1"/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 ?>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 ?>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 ?>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 ?>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 ?>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 ?>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 ?>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 ?>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 ?>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 ?>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 ?>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 ?>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 ?>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 ?>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 ?>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 ?>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 ?>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 ?>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 ?>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 ?>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 ?>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 ?>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 ?>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 ?>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 ?>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 ?>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 ?>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 ?>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 ?>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10554682" name="PlaceHolder 1"/>
          <p:cNvSpPr>
            <a:spLocks noGrp="1"/>
          </p:cNvSpPr>
          <p:nvPr>
            <p:ph type="sldImg"/>
          </p:nvPr>
        </p:nvSpPr>
        <p:spPr bwMode="auto"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2096584306" name="PlaceHolder 2"/>
          <p:cNvSpPr>
            <a:spLocks noGrp="1"/>
          </p:cNvSpPr>
          <p:nvPr>
            <p:ph type="body"/>
          </p:nvPr>
        </p:nvSpPr>
        <p:spPr bwMode="auto">
          <a:xfrm>
            <a:off x="685800" y="4400640"/>
            <a:ext cx="5486039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p>
            <a:pPr marL="216000" indent="-216000">
              <a:buNone/>
              <a:defRPr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2220039" name="PlaceHolder 3"/>
          <p:cNvSpPr>
            <a:spLocks noGrp="1"/>
          </p:cNvSpPr>
          <p:nvPr>
            <p:ph type="sldNum" idx="97"/>
          </p:nvPr>
        </p:nvSpPr>
        <p:spPr bwMode="auto"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p>
            <a:pPr indent="0">
              <a:buNone/>
              <a:defRPr/>
            </a:pP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87118623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4004023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6783171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137545-5B4B-30ED-1FF5-5D618E0E5AA8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1381172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2678763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0834354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D6DE671-A118-F282-6596-5D3187DD05BA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3396739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83576848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2928697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1C93F52-0413-24F1-F1C8-DB62943DC29B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5364643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30095118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660833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57A81D6-9F38-6FD9-8DB5-84CFFBA92F2B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71063554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01348252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4219799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5A3C80E-75C9-8E1B-5D61-FB6232762381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70136535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93077843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3636355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325C2F8-2A1F-0D44-9489-C6F3B52561F3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92703743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93044204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2379213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25EA751-052F-5A91-DEC4-27BEC53023CD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633401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81035869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469055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4572ECF-B9EF-756E-555C-36317F9340C1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0916323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00870230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6839209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7107699-EB04-D97A-9E4F-44A6285EC0F1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9447720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08405029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6197801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A0B7D95-CFD8-0E38-2AA4-5ABC7931D608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041091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86497986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1390532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070701F-2326-CC3C-A0F7-3EA1004BB9CB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823509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95315179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6896925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FFD2F3E-AB0C-6895-AC69-A73BECB54880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2603278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86888007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4496378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174D321-C338-589E-D589-8DFEA2DE8054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27344134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39882124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09103544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D112C7D-AE2A-A953-982A-EEF88AC381E3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7442556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7757272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8866583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A095E54-B9AF-1D70-93C7-067194CA3D4A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7784175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66356809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3382175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BC1BBE7-4FB4-9E28-906B-C6443FEA8D82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498030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45860830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7925213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755E6C6-2202-610B-9158-229EFE44613B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10601975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48887912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2935098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42A2336-2D86-C63E-05DC-78DACB6C7EEB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5444343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97729904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7847972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1F29F87-678C-8932-AFF4-C35A437B7142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43363523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6159106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4849456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20D5F51-8526-AB1B-09B6-0AB2FEAF6F65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5983674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13851636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7236625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17DD05A-14EC-107B-6AC0-5BCF6AC2E038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0925608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75267945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6697340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5812CD9-3B4C-5DE5-F1AE-2AB2493BE832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67897217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50608329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9402271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BE48AF0-5ADE-C414-A7BE-1A8030DA95AC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85339203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51668717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1855766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FC84577-7000-FA14-9B93-BB17D3E7E418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67274147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45291618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8095261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A4C85D2-1983-54E8-307E-3E3DF0794534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0071163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96176224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9522764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8DB8028-0F42-D01F-38BD-FA32D6FC7A36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9987597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53047683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1482294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AA8AED-EA24-2149-6ED4-546A2AECD5AD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12063093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9022315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12932271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BD70E2C-AA13-7170-03F1-F916CFDF52C0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39127377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53081397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5060929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50CCEEC-3FBF-982A-1094-24CE9EADF740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060996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46564177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6292711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97509FA-EE1D-F618-BD60-2C65E4546EFA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7785866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32102552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8500895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B433754-4258-DBE6-FFF1-ED9CE67B89CF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78121063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72912532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0320192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BDCAD80-2DA1-E301-3EE8-B3B403C1C89A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468005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68914874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4625578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B25719B-C59A-E6BD-D832-F99BC7D7DEF8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2899443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11808758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8409173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EDA2717-B097-9E1D-A347-7C2D35644C56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218299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19262131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3334040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13A4247-BF9A-BE97-4874-C72925B5677B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939193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27788869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1484047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887FF7D-A6DE-8CD0-5A14-52B22F835E29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8911061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03994643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2684187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2BE39EA-5106-1585-49D6-19F51C36D67F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55609386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7981100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8433042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3A404F8-F338-1761-FE97-A98936AD1917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44581475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11300422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12390404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81E4878-7618-42D3-F4E0-1E057AEDB29C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68299434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78981421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1745827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00C9DA8-26F2-A0F9-EE1E-AE41A85EF196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2762036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43870482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07774042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730DA79-813E-2672-3049-D55F550BFB0A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9.png"/><Relationship Id="rId4" Type="http://schemas.openxmlformats.org/officeDocument/2006/relationships/image" Target="../media/image10.jp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Relationship Id="rId3" Type="http://schemas.openxmlformats.org/officeDocument/2006/relationships/image" Target="../media/image12.pn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type="obj" userDrawn="1">
  <p:cSld name="ESRF Bann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75599576" name="Image 8" descr="logo_couv.jpg"/>
          <p:cNvPicPr/>
          <p:nvPr/>
        </p:nvPicPr>
        <p:blipFill>
          <a:blip r:embed="rId2"/>
          <a:stretch/>
        </p:blipFill>
        <p:spPr bwMode="auto">
          <a:xfrm flipH="0" flipV="0">
            <a:off x="1296000" y="1701216"/>
            <a:ext cx="9599519" cy="3748848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type="title" userDrawn="1">
  <p:cSld name="Starting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7011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8"/>
            <a:ext cx="808894" cy="182558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6C6F2155-DAF3-24CF-E28A-8B130E09B61E}" type="slidenum">
              <a:rPr lang="fr-FR"/>
              <a:t>31</a:t>
            </a:fld>
            <a:endParaRPr lang="fr-FR"/>
          </a:p>
        </p:txBody>
      </p:sp>
      <p:pic>
        <p:nvPicPr>
          <p:cNvPr id="300547393" name="Image 10" descr="logo_texte.jpg"/>
          <p:cNvPicPr/>
          <p:nvPr/>
        </p:nvPicPr>
        <p:blipFill>
          <a:blip r:embed="rId2"/>
          <a:srcRect l="0" t="11894" r="8575" b="17780"/>
          <a:stretch/>
        </p:blipFill>
        <p:spPr bwMode="auto">
          <a:xfrm flipH="0" flipV="0">
            <a:off x="9851407" y="6204856"/>
            <a:ext cx="2205216" cy="546539"/>
          </a:xfrm>
          <a:prstGeom prst="rect">
            <a:avLst/>
          </a:prstGeom>
          <a:ln w="0">
            <a:noFill/>
          </a:ln>
        </p:spPr>
      </p:pic>
      <p:sp>
        <p:nvSpPr>
          <p:cNvPr id="1442643705" name="Rectangle 7"/>
          <p:cNvSpPr/>
          <p:nvPr/>
        </p:nvSpPr>
        <p:spPr bwMode="auto">
          <a:xfrm flipH="0" flipV="0">
            <a:off x="233915" y="182548"/>
            <a:ext cx="472086" cy="472311"/>
          </a:xfrm>
          <a:prstGeom prst="rect">
            <a:avLst/>
          </a:prstGeom>
          <a:solidFill>
            <a:srgbClr val="1325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fr-FR" sz="1800" b="0" strike="noStrike" spc="0">
              <a:solidFill>
                <a:schemeClr val="lt1"/>
              </a:solidFill>
              <a:latin typeface="Arial"/>
            </a:endParaRPr>
          </a:p>
        </p:txBody>
      </p:sp>
      <p:sp>
        <p:nvSpPr>
          <p:cNvPr id="176180101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60" y="6538908"/>
            <a:ext cx="8159997" cy="212486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pic>
        <p:nvPicPr>
          <p:cNvPr id="1703823884" name="" descr=""/>
          <p:cNvPicPr/>
          <p:nvPr/>
        </p:nvPicPr>
        <p:blipFill>
          <a:blip r:embed="rId3"/>
          <a:stretch/>
        </p:blipFill>
        <p:spPr bwMode="auto">
          <a:xfrm flipH="0" flipV="0">
            <a:off x="9326347" y="6500997"/>
            <a:ext cx="615620" cy="220473"/>
          </a:xfrm>
          <a:prstGeom prst="rect">
            <a:avLst/>
          </a:prstGeom>
          <a:ln w="0">
            <a:noFill/>
          </a:ln>
        </p:spPr>
      </p:pic>
      <p:cxnSp>
        <p:nvCxnSpPr>
          <p:cNvPr id="1133362930" name=""/>
          <p:cNvCxnSpPr/>
          <p:nvPr/>
        </p:nvCxnSpPr>
        <p:spPr bwMode="auto">
          <a:xfrm flipH="0" flipV="0">
            <a:off x="10013914" y="6521436"/>
            <a:ext cx="0" cy="179591"/>
          </a:xfrm>
          <a:prstGeom prst="line">
            <a:avLst/>
          </a:prstGeom>
          <a:ln w="12699" cap="flat" cmpd="sng" algn="ctr">
            <a:solidFill>
              <a:srgbClr val="002060"/>
            </a:solidFill>
            <a:prstDash val="solid"/>
            <a:miter lim="800000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649034" name="CustomShape 5"/>
          <p:cNvSpPr/>
          <p:nvPr/>
        </p:nvSpPr>
        <p:spPr bwMode="auto">
          <a:xfrm>
            <a:off x="232197" y="754200"/>
            <a:ext cx="3598920" cy="5778360"/>
          </a:xfrm>
          <a:prstGeom prst="rect">
            <a:avLst/>
          </a:prstGeom>
          <a:blipFill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>
              <a:defRPr/>
            </a:pPr>
            <a:endParaRPr lang="en-US" sz="1800" b="0" strike="noStrike" spc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3385340" name=""/>
          <p:cNvSpPr/>
          <p:nvPr/>
        </p:nvSpPr>
        <p:spPr bwMode="auto">
          <a:xfrm>
            <a:off x="706001" y="754200"/>
            <a:ext cx="75600" cy="580716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p>
            <a:pPr>
              <a:defRPr/>
            </a:pPr>
            <a:endParaRPr lang="en-US" sz="1800" b="0" strike="noStrike" spc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4317307" name=""/>
          <p:cNvSpPr/>
          <p:nvPr/>
        </p:nvSpPr>
        <p:spPr bwMode="auto">
          <a:xfrm>
            <a:off x="232200" y="6240960"/>
            <a:ext cx="3657600" cy="5904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14400" rIns="90000" bIns="14400" anchor="t">
            <a:noAutofit/>
          </a:bodyPr>
          <a:p>
            <a:pPr>
              <a:defRPr/>
            </a:pPr>
            <a:endParaRPr lang="en-US" sz="1800" b="0" strike="noStrike" spc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086480" name="Rectangle 7"/>
          <p:cNvSpPr/>
          <p:nvPr/>
        </p:nvSpPr>
        <p:spPr bwMode="auto">
          <a:xfrm rot="0" flipH="0" flipV="0">
            <a:off x="781200" y="180000"/>
            <a:ext cx="11127216" cy="473474"/>
          </a:xfrm>
          <a:prstGeom prst="rect">
            <a:avLst/>
          </a:prstGeom>
          <a:solidFill>
            <a:srgbClr val="1325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l" defTabSz="914400">
              <a:lnSpc>
                <a:spcPct val="100000"/>
              </a:lnSpc>
              <a:defRPr/>
            </a:pPr>
            <a:endParaRPr sz="1800" b="1" strike="noStrike" spc="0">
              <a:solidFill>
                <a:schemeClr val="lt1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type="title" userDrawn="1">
  <p:cSld name="Starting slide with im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8181674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9"/>
            <a:ext cx="808896" cy="182559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50A9863D-EB12-5CD2-AA46-CF9B0446BB33}" type="slidenum">
              <a:rPr lang="fr-FR"/>
              <a:t>&lt;#&gt;</a:t>
            </a:fld>
            <a:endParaRPr lang="fr-FR"/>
          </a:p>
        </p:txBody>
      </p:sp>
      <p:pic>
        <p:nvPicPr>
          <p:cNvPr id="930569589" name="Image 10" descr="logo_texte.jpg"/>
          <p:cNvPicPr/>
          <p:nvPr/>
        </p:nvPicPr>
        <p:blipFill>
          <a:blip r:embed="rId2"/>
          <a:srcRect l="0" t="11894" r="8575" b="17780"/>
          <a:stretch/>
        </p:blipFill>
        <p:spPr bwMode="auto">
          <a:xfrm flipH="0" flipV="0">
            <a:off x="9851408" y="6204857"/>
            <a:ext cx="2205216" cy="546540"/>
          </a:xfrm>
          <a:prstGeom prst="rect">
            <a:avLst/>
          </a:prstGeom>
          <a:ln w="0">
            <a:noFill/>
          </a:ln>
        </p:spPr>
      </p:pic>
      <p:sp>
        <p:nvSpPr>
          <p:cNvPr id="2073358845" name="Rectangle 7"/>
          <p:cNvSpPr/>
          <p:nvPr/>
        </p:nvSpPr>
        <p:spPr bwMode="auto">
          <a:xfrm flipH="0" flipV="0">
            <a:off x="233916" y="182549"/>
            <a:ext cx="472087" cy="472311"/>
          </a:xfrm>
          <a:prstGeom prst="rect">
            <a:avLst/>
          </a:prstGeom>
          <a:solidFill>
            <a:srgbClr val="1325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fr-FR" sz="1800" b="0" strike="noStrike" spc="0">
              <a:solidFill>
                <a:schemeClr val="lt1"/>
              </a:solidFill>
              <a:latin typeface="Arial"/>
            </a:endParaRPr>
          </a:p>
        </p:txBody>
      </p:sp>
      <p:sp>
        <p:nvSpPr>
          <p:cNvPr id="922855031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61" y="6538909"/>
            <a:ext cx="8159998" cy="212487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pic>
        <p:nvPicPr>
          <p:cNvPr id="1605848785" name="" descr=""/>
          <p:cNvPicPr/>
          <p:nvPr/>
        </p:nvPicPr>
        <p:blipFill>
          <a:blip r:embed="rId3"/>
          <a:stretch/>
        </p:blipFill>
        <p:spPr bwMode="auto">
          <a:xfrm flipH="0" flipV="0">
            <a:off x="9326348" y="6500997"/>
            <a:ext cx="615621" cy="220473"/>
          </a:xfrm>
          <a:prstGeom prst="rect">
            <a:avLst/>
          </a:prstGeom>
          <a:ln w="0">
            <a:noFill/>
          </a:ln>
        </p:spPr>
      </p:pic>
      <p:cxnSp>
        <p:nvCxnSpPr>
          <p:cNvPr id="631930746" name=""/>
          <p:cNvCxnSpPr/>
          <p:nvPr/>
        </p:nvCxnSpPr>
        <p:spPr bwMode="auto">
          <a:xfrm flipH="0" flipV="0">
            <a:off x="10013914" y="6521437"/>
            <a:ext cx="0" cy="179592"/>
          </a:xfrm>
          <a:prstGeom prst="line">
            <a:avLst/>
          </a:prstGeom>
          <a:ln w="12699" cap="flat" cmpd="sng" algn="ctr">
            <a:solidFill>
              <a:srgbClr val="002060"/>
            </a:solidFill>
            <a:prstDash val="solid"/>
            <a:miter lim="800000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4890220" name="CustomShape 5"/>
          <p:cNvSpPr/>
          <p:nvPr/>
        </p:nvSpPr>
        <p:spPr bwMode="auto">
          <a:xfrm>
            <a:off x="232198" y="754200"/>
            <a:ext cx="3598920" cy="5778360"/>
          </a:xfrm>
          <a:prstGeom prst="rect">
            <a:avLst/>
          </a:prstGeom>
          <a:blipFill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>
              <a:defRPr/>
            </a:pPr>
            <a:endParaRPr lang="en-US" sz="1800" b="0" strike="noStrike" spc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7249920" name=""/>
          <p:cNvSpPr/>
          <p:nvPr/>
        </p:nvSpPr>
        <p:spPr bwMode="auto">
          <a:xfrm>
            <a:off x="706002" y="754200"/>
            <a:ext cx="75600" cy="580716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p>
            <a:pPr>
              <a:defRPr/>
            </a:pPr>
            <a:endParaRPr lang="en-US" sz="1800" b="0" strike="noStrike" spc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538170" name=""/>
          <p:cNvSpPr/>
          <p:nvPr/>
        </p:nvSpPr>
        <p:spPr bwMode="auto">
          <a:xfrm>
            <a:off x="232200" y="6240960"/>
            <a:ext cx="3657600" cy="5904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14400" rIns="90000" bIns="14400" anchor="t">
            <a:noAutofit/>
          </a:bodyPr>
          <a:p>
            <a:pPr>
              <a:defRPr/>
            </a:pPr>
            <a:endParaRPr lang="en-US" sz="1800" b="0" strike="noStrike" spc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6017446" name="Rectangle 7"/>
          <p:cNvSpPr/>
          <p:nvPr/>
        </p:nvSpPr>
        <p:spPr bwMode="auto">
          <a:xfrm rot="0" flipH="0" flipV="0">
            <a:off x="781200" y="180000"/>
            <a:ext cx="11127217" cy="473475"/>
          </a:xfrm>
          <a:prstGeom prst="rect">
            <a:avLst/>
          </a:prstGeom>
          <a:solidFill>
            <a:srgbClr val="1325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l" defTabSz="914400">
              <a:lnSpc>
                <a:spcPct val="100000"/>
              </a:lnSpc>
              <a:defRPr/>
            </a:pPr>
            <a:endParaRPr sz="1800" b="1" strike="noStrike" spc="0">
              <a:solidFill>
                <a:schemeClr val="lt1"/>
              </a:solidFill>
              <a:latin typeface="Arial"/>
            </a:endParaRPr>
          </a:p>
        </p:txBody>
      </p:sp>
      <p:sp>
        <p:nvSpPr>
          <p:cNvPr id="234843482" name="Content Placeholder 7"/>
          <p:cNvSpPr>
            <a:spLocks noGrp="1"/>
          </p:cNvSpPr>
          <p:nvPr>
            <p:ph sz="quarter" idx="14"/>
          </p:nvPr>
        </p:nvSpPr>
        <p:spPr bwMode="auto">
          <a:xfrm rot="0" flipH="0" flipV="0">
            <a:off x="4128515" y="754200"/>
            <a:ext cx="7779901" cy="551628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pPr marL="0" indent="0">
              <a:buFont typeface="Arial"/>
              <a:buNone/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type="title" userDrawn="1">
  <p:cSld name="Starting slide with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6449106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8"/>
            <a:ext cx="808894" cy="182558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573F4022-D2D5-E8C4-C864-3B3784A2AA3D}" type="slidenum">
              <a:rPr lang="fr-FR"/>
              <a:t>3</a:t>
            </a:fld>
            <a:endParaRPr lang="fr-FR"/>
          </a:p>
        </p:txBody>
      </p:sp>
      <p:pic>
        <p:nvPicPr>
          <p:cNvPr id="306267598" name="Image 10" descr="logo_texte.jpg"/>
          <p:cNvPicPr/>
          <p:nvPr/>
        </p:nvPicPr>
        <p:blipFill>
          <a:blip r:embed="rId2"/>
          <a:srcRect l="0" t="11894" r="8575" b="17780"/>
          <a:stretch/>
        </p:blipFill>
        <p:spPr bwMode="auto">
          <a:xfrm flipH="0" flipV="0">
            <a:off x="9851407" y="6204856"/>
            <a:ext cx="2205216" cy="546539"/>
          </a:xfrm>
          <a:prstGeom prst="rect">
            <a:avLst/>
          </a:prstGeom>
          <a:ln w="0">
            <a:noFill/>
          </a:ln>
        </p:spPr>
      </p:pic>
      <p:sp>
        <p:nvSpPr>
          <p:cNvPr id="2025687950" name="Rectangle 7"/>
          <p:cNvSpPr/>
          <p:nvPr/>
        </p:nvSpPr>
        <p:spPr bwMode="auto">
          <a:xfrm flipH="0" flipV="0">
            <a:off x="233915" y="182548"/>
            <a:ext cx="472086" cy="472311"/>
          </a:xfrm>
          <a:prstGeom prst="rect">
            <a:avLst/>
          </a:prstGeom>
          <a:solidFill>
            <a:srgbClr val="1325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fr-FR" sz="1800" b="0" strike="noStrike" spc="0">
              <a:solidFill>
                <a:schemeClr val="lt1"/>
              </a:solidFill>
              <a:latin typeface="Arial"/>
            </a:endParaRPr>
          </a:p>
        </p:txBody>
      </p:sp>
      <p:sp>
        <p:nvSpPr>
          <p:cNvPr id="263390574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60" y="6538908"/>
            <a:ext cx="8159997" cy="212486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pic>
        <p:nvPicPr>
          <p:cNvPr id="1526280840" name="" descr=""/>
          <p:cNvPicPr/>
          <p:nvPr/>
        </p:nvPicPr>
        <p:blipFill>
          <a:blip r:embed="rId3"/>
          <a:stretch/>
        </p:blipFill>
        <p:spPr bwMode="auto">
          <a:xfrm flipH="0" flipV="0">
            <a:off x="9326347" y="6500997"/>
            <a:ext cx="615620" cy="220473"/>
          </a:xfrm>
          <a:prstGeom prst="rect">
            <a:avLst/>
          </a:prstGeom>
          <a:ln w="0">
            <a:noFill/>
          </a:ln>
        </p:spPr>
      </p:pic>
      <p:cxnSp>
        <p:nvCxnSpPr>
          <p:cNvPr id="1884017270" name=""/>
          <p:cNvCxnSpPr/>
          <p:nvPr/>
        </p:nvCxnSpPr>
        <p:spPr bwMode="auto">
          <a:xfrm flipH="0" flipV="0">
            <a:off x="10013914" y="6521436"/>
            <a:ext cx="0" cy="179591"/>
          </a:xfrm>
          <a:prstGeom prst="line">
            <a:avLst/>
          </a:prstGeom>
          <a:ln w="12699" cap="flat" cmpd="sng" algn="ctr">
            <a:solidFill>
              <a:srgbClr val="002060"/>
            </a:solidFill>
            <a:prstDash val="solid"/>
            <a:miter lim="800000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9697413" name="CustomShape 5"/>
          <p:cNvSpPr/>
          <p:nvPr/>
        </p:nvSpPr>
        <p:spPr bwMode="auto">
          <a:xfrm>
            <a:off x="232197" y="754200"/>
            <a:ext cx="3598920" cy="5778360"/>
          </a:xfrm>
          <a:prstGeom prst="rect">
            <a:avLst/>
          </a:prstGeom>
          <a:blipFill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>
              <a:defRPr/>
            </a:pPr>
            <a:endParaRPr lang="en-US" sz="1800" b="0" strike="noStrike" spc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197769" name=""/>
          <p:cNvSpPr/>
          <p:nvPr/>
        </p:nvSpPr>
        <p:spPr bwMode="auto">
          <a:xfrm>
            <a:off x="706001" y="754200"/>
            <a:ext cx="75600" cy="580716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p>
            <a:pPr>
              <a:defRPr/>
            </a:pPr>
            <a:endParaRPr lang="en-US" sz="1800" b="0" strike="noStrike" spc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2238364" name=""/>
          <p:cNvSpPr/>
          <p:nvPr/>
        </p:nvSpPr>
        <p:spPr bwMode="auto">
          <a:xfrm>
            <a:off x="232200" y="6240960"/>
            <a:ext cx="3657600" cy="5904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14400" rIns="90000" bIns="14400" anchor="t">
            <a:noAutofit/>
          </a:bodyPr>
          <a:p>
            <a:pPr>
              <a:defRPr/>
            </a:pPr>
            <a:endParaRPr lang="en-US" sz="1800" b="0" strike="noStrike" spc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9092107" name="Rectangle 7"/>
          <p:cNvSpPr/>
          <p:nvPr/>
        </p:nvSpPr>
        <p:spPr bwMode="auto">
          <a:xfrm rot="0" flipH="0" flipV="0">
            <a:off x="781200" y="180000"/>
            <a:ext cx="11127216" cy="473474"/>
          </a:xfrm>
          <a:prstGeom prst="rect">
            <a:avLst/>
          </a:prstGeom>
          <a:solidFill>
            <a:srgbClr val="1325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l" defTabSz="914400">
              <a:lnSpc>
                <a:spcPct val="100000"/>
              </a:lnSpc>
              <a:defRPr/>
            </a:pPr>
            <a:endParaRPr sz="1800" b="1" strike="noStrike" spc="0">
              <a:solidFill>
                <a:schemeClr val="lt1"/>
              </a:solidFill>
              <a:latin typeface="Arial"/>
            </a:endParaRPr>
          </a:p>
        </p:txBody>
      </p:sp>
      <p:sp>
        <p:nvSpPr>
          <p:cNvPr id="1992381393" name="Text Placeholder 9"/>
          <p:cNvSpPr>
            <a:spLocks noGrp="1"/>
          </p:cNvSpPr>
          <p:nvPr>
            <p:ph type="body" sz="quarter"/>
          </p:nvPr>
        </p:nvSpPr>
        <p:spPr bwMode="auto">
          <a:xfrm flipH="0" flipV="0">
            <a:off x="4128515" y="754199"/>
            <a:ext cx="7785025" cy="528822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type="title" userDrawn="1">
  <p:cSld name="Slide with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78708575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8"/>
            <a:ext cx="808894" cy="182558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EC1E5DA1-A901-43F1-77D1-84F7E62292BD}" type="slidenum">
              <a:rPr lang="fr-FR"/>
              <a:t>30</a:t>
            </a:fld>
            <a:endParaRPr lang="fr-FR"/>
          </a:p>
        </p:txBody>
      </p:sp>
      <p:pic>
        <p:nvPicPr>
          <p:cNvPr id="1542832100" name="Image 10" descr="logo_texte.jpg"/>
          <p:cNvPicPr/>
          <p:nvPr/>
        </p:nvPicPr>
        <p:blipFill>
          <a:blip r:embed="rId2"/>
          <a:srcRect l="0" t="11894" r="8575" b="17780"/>
          <a:stretch/>
        </p:blipFill>
        <p:spPr bwMode="auto">
          <a:xfrm flipH="0" flipV="0">
            <a:off x="9851407" y="6204856"/>
            <a:ext cx="2205216" cy="546539"/>
          </a:xfrm>
          <a:prstGeom prst="rect">
            <a:avLst/>
          </a:prstGeom>
          <a:ln w="0">
            <a:noFill/>
          </a:ln>
        </p:spPr>
      </p:pic>
      <p:sp>
        <p:nvSpPr>
          <p:cNvPr id="484556130" name="Rectangle 7"/>
          <p:cNvSpPr/>
          <p:nvPr/>
        </p:nvSpPr>
        <p:spPr bwMode="auto">
          <a:xfrm flipH="0" flipV="0">
            <a:off x="233915" y="182548"/>
            <a:ext cx="472086" cy="472311"/>
          </a:xfrm>
          <a:prstGeom prst="rect">
            <a:avLst/>
          </a:prstGeom>
          <a:solidFill>
            <a:srgbClr val="1325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fr-FR" sz="1800" b="0" strike="noStrike" spc="0">
              <a:solidFill>
                <a:schemeClr val="lt1"/>
              </a:solidFill>
              <a:latin typeface="Arial"/>
            </a:endParaRPr>
          </a:p>
        </p:txBody>
      </p:sp>
      <p:sp>
        <p:nvSpPr>
          <p:cNvPr id="146555442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60" y="6538908"/>
            <a:ext cx="8159997" cy="212486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pic>
        <p:nvPicPr>
          <p:cNvPr id="576898591" name="" descr=""/>
          <p:cNvPicPr/>
          <p:nvPr/>
        </p:nvPicPr>
        <p:blipFill>
          <a:blip r:embed="rId3"/>
          <a:stretch/>
        </p:blipFill>
        <p:spPr bwMode="auto">
          <a:xfrm flipH="0" flipV="0">
            <a:off x="9326347" y="6500997"/>
            <a:ext cx="615620" cy="220473"/>
          </a:xfrm>
          <a:prstGeom prst="rect">
            <a:avLst/>
          </a:prstGeom>
          <a:ln w="0">
            <a:noFill/>
          </a:ln>
        </p:spPr>
      </p:pic>
      <p:cxnSp>
        <p:nvCxnSpPr>
          <p:cNvPr id="393014297" name=""/>
          <p:cNvCxnSpPr/>
          <p:nvPr/>
        </p:nvCxnSpPr>
        <p:spPr bwMode="auto">
          <a:xfrm flipH="0" flipV="0">
            <a:off x="10013914" y="6521436"/>
            <a:ext cx="0" cy="179591"/>
          </a:xfrm>
          <a:prstGeom prst="line">
            <a:avLst/>
          </a:prstGeom>
          <a:ln w="12699" cap="flat" cmpd="sng" algn="ctr">
            <a:solidFill>
              <a:srgbClr val="002060"/>
            </a:solidFill>
            <a:prstDash val="solid"/>
            <a:miter lim="800000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9047685" name=""/>
          <p:cNvSpPr/>
          <p:nvPr/>
        </p:nvSpPr>
        <p:spPr bwMode="auto">
          <a:xfrm>
            <a:off x="706001" y="754200"/>
            <a:ext cx="75600" cy="580716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p>
            <a:pPr>
              <a:defRPr/>
            </a:pPr>
            <a:endParaRPr lang="en-US" sz="1800" b="0" strike="noStrike" spc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698436" name=""/>
          <p:cNvSpPr/>
          <p:nvPr/>
        </p:nvSpPr>
        <p:spPr bwMode="auto">
          <a:xfrm>
            <a:off x="232200" y="6240960"/>
            <a:ext cx="3657600" cy="5904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14400" rIns="90000" bIns="14400" anchor="t">
            <a:noAutofit/>
          </a:bodyPr>
          <a:p>
            <a:pPr>
              <a:defRPr/>
            </a:pPr>
            <a:endParaRPr lang="en-US" sz="1800" b="0" strike="noStrike" spc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2023221" name="Rectangle 7"/>
          <p:cNvSpPr/>
          <p:nvPr/>
        </p:nvSpPr>
        <p:spPr bwMode="auto">
          <a:xfrm rot="0" flipH="0" flipV="0">
            <a:off x="781200" y="180000"/>
            <a:ext cx="11127216" cy="473474"/>
          </a:xfrm>
          <a:prstGeom prst="rect">
            <a:avLst/>
          </a:prstGeom>
          <a:solidFill>
            <a:srgbClr val="1325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l" defTabSz="914400">
              <a:lnSpc>
                <a:spcPct val="100000"/>
              </a:lnSpc>
              <a:defRPr/>
            </a:pPr>
            <a:endParaRPr sz="1800" b="1" strike="noStrike" spc="0">
              <a:solidFill>
                <a:schemeClr val="lt1"/>
              </a:solidFill>
              <a:latin typeface="Arial"/>
            </a:endParaRPr>
          </a:p>
        </p:txBody>
      </p:sp>
      <p:sp>
        <p:nvSpPr>
          <p:cNvPr id="1472246353" name="Title 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781197" y="182547"/>
            <a:ext cx="11132341" cy="472311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450281269" name="Text Placeholder 9"/>
          <p:cNvSpPr>
            <a:spLocks noGrp="1"/>
          </p:cNvSpPr>
          <p:nvPr>
            <p:ph type="body" sz="quarter"/>
          </p:nvPr>
        </p:nvSpPr>
        <p:spPr bwMode="auto">
          <a:xfrm flipH="0" flipV="0">
            <a:off x="781198" y="912811"/>
            <a:ext cx="11132343" cy="5159373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type="obj" userDrawn="1">
  <p:cSld name="Empty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5869162" name="Image 10" descr="logo_texte.jpg"/>
          <p:cNvPicPr/>
          <p:nvPr/>
        </p:nvPicPr>
        <p:blipFill>
          <a:blip r:embed="rId2"/>
          <a:stretch/>
        </p:blipFill>
        <p:spPr bwMode="auto">
          <a:xfrm flipH="0" flipV="0">
            <a:off x="9779464" y="6080400"/>
            <a:ext cx="2412053" cy="777165"/>
          </a:xfrm>
          <a:prstGeom prst="rect">
            <a:avLst/>
          </a:prstGeom>
          <a:ln w="0">
            <a:noFill/>
          </a:ln>
        </p:spPr>
      </p:pic>
      <p:sp>
        <p:nvSpPr>
          <p:cNvPr id="747616632" name="Rectangle 7" hidden="1"/>
          <p:cNvSpPr/>
          <p:nvPr/>
        </p:nvSpPr>
        <p:spPr bwMode="auto">
          <a:xfrm>
            <a:off x="239998" y="151200"/>
            <a:ext cx="661916" cy="595724"/>
          </a:xfrm>
          <a:prstGeom prst="rect">
            <a:avLst/>
          </a:prstGeom>
          <a:solidFill>
            <a:srgbClr val="1325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fr-FR" sz="1800" b="0" strike="noStrike" spc="0">
              <a:solidFill>
                <a:schemeClr val="lt1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1" hdr="0" sldNum="1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998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498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498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498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498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598" indent="-228600" algn="l" defTabSz="914400">
        <a:lnSpc>
          <a:spcPct val="90000"/>
        </a:lnSpc>
        <a:spcBef>
          <a:spcPts val="498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498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498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498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6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7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8.png"/><Relationship Id="rId4" Type="http://schemas.openxmlformats.org/officeDocument/2006/relationships/image" Target="../media/image69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0.png"/><Relationship Id="rId4" Type="http://schemas.openxmlformats.org/officeDocument/2006/relationships/image" Target="../media/image71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2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3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6" Type="http://schemas.openxmlformats.org/officeDocument/2006/relationships/image" Target="../media/image77.png"/><Relationship Id="rId7" Type="http://schemas.openxmlformats.org/officeDocument/2006/relationships/image" Target="../media/image78.png"/><Relationship Id="rId8" Type="http://schemas.openxmlformats.org/officeDocument/2006/relationships/image" Target="../media/image79.png"/><Relationship Id="rId9" Type="http://schemas.openxmlformats.org/officeDocument/2006/relationships/image" Target="../media/image80.png"/><Relationship Id="rId10" Type="http://schemas.openxmlformats.org/officeDocument/2006/relationships/image" Target="../media/image81.png"/><Relationship Id="rId11" Type="http://schemas.openxmlformats.org/officeDocument/2006/relationships/image" Target="../media/image82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3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9.pn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1.png"/><Relationship Id="rId6" Type="http://schemas.openxmlformats.org/officeDocument/2006/relationships/image" Target="../media/image86.png"/><Relationship Id="rId7" Type="http://schemas.openxmlformats.org/officeDocument/2006/relationships/image" Target="../media/image87.png"/><Relationship Id="rId8" Type="http://schemas.openxmlformats.org/officeDocument/2006/relationships/image" Target="../media/image88.png"/><Relationship Id="rId9" Type="http://schemas.openxmlformats.org/officeDocument/2006/relationships/image" Target="../media/image77.pn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9.png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5" Type="http://schemas.openxmlformats.org/officeDocument/2006/relationships/image" Target="../media/media2.svg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5" Type="http://schemas.openxmlformats.org/officeDocument/2006/relationships/image" Target="../media/image93.png"/><Relationship Id="rId6" Type="http://schemas.openxmlformats.org/officeDocument/2006/relationships/image" Target="../media/image94.png"/><Relationship Id="rId7" Type="http://schemas.openxmlformats.org/officeDocument/2006/relationships/image" Target="../media/image95.png"/><Relationship Id="rId8" Type="http://schemas.openxmlformats.org/officeDocument/2006/relationships/image" Target="../media/image96.png"/><Relationship Id="rId9" Type="http://schemas.openxmlformats.org/officeDocument/2006/relationships/image" Target="../media/image97.png"/><Relationship Id="rId10" Type="http://schemas.openxmlformats.org/officeDocument/2006/relationships/image" Target="../media/image98.png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9.pn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99.png"/><Relationship Id="rId4" Type="http://schemas.openxmlformats.org/officeDocument/2006/relationships/hyperlink" Target="https://ewoks.esrf.fr" TargetMode="External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00.png"/><Relationship Id="rId4" Type="http://schemas.openxmlformats.org/officeDocument/2006/relationships/hyperlink" Target="https://ewoks.esrf.fr" TargetMode="External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01.png"/><Relationship Id="rId4" Type="http://schemas.openxmlformats.org/officeDocument/2006/relationships/image" Target="../media/image102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media1.svg"/></Relationships>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4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84.png"/><Relationship Id="rId7" Type="http://schemas.openxmlformats.org/officeDocument/2006/relationships/image" Target="../media/image88.png"/><Relationship Id="rId8" Type="http://schemas.openxmlformats.org/officeDocument/2006/relationships/image" Target="../media/image74.png"/><Relationship Id="rId9" Type="http://schemas.openxmlformats.org/officeDocument/2006/relationships/hyperlink" Target="https://gitlab.esrf.fr/workflow/ewoks/" TargetMode="External"/></Relationships>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s://ewoks.esrf.fr" TargetMode="External"/><Relationship Id="rId4" Type="http://schemas.openxmlformats.org/officeDocument/2006/relationships/hyperlink" Target="https://gitlab.esrf.fr/workflow/ewoks/" TargetMode="External"/><Relationship Id="rId5" Type="http://schemas.openxmlformats.org/officeDocument/2006/relationships/image" Target="../media/image103.png"/><Relationship Id="rId6" Type="http://schemas.openxmlformats.org/officeDocument/2006/relationships/image" Target="../media/image104.png"/><Relationship Id="rId7" Type="http://schemas.openxmlformats.org/officeDocument/2006/relationships/image" Target="../media/media3.svg"/><Relationship Id="rId8" Type="http://schemas.openxmlformats.org/officeDocument/2006/relationships/image" Target="../media/image105.png"/><Relationship Id="rId9" Type="http://schemas.openxmlformats.org/officeDocument/2006/relationships/image" Target="../media/image106.png"/></Relationships>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07.png"/></Relationships>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4.xml"/><Relationship Id="rId3" Type="http://schemas.openxmlformats.org/officeDocument/2006/relationships/hyperlink" Target="https://gitlab.esrf.fr/workflow/ewoks/" TargetMode="External"/></Relationships>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83.png"/></Relationships>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08.png"/></Relationships>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09.png"/></Relationships>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10.png"/><Relationship Id="rId4" Type="http://schemas.openxmlformats.org/officeDocument/2006/relationships/image" Target="../media/image111.png"/><Relationship Id="rId5" Type="http://schemas.openxmlformats.org/officeDocument/2006/relationships/image" Target="../media/image112.png"/><Relationship Id="rId6" Type="http://schemas.openxmlformats.org/officeDocument/2006/relationships/image" Target="../media/image113.jpg"/><Relationship Id="rId7" Type="http://schemas.openxmlformats.org/officeDocument/2006/relationships/image" Target="../media/image114.jpg"/><Relationship Id="rId8" Type="http://schemas.openxmlformats.org/officeDocument/2006/relationships/image" Target="../media/image115.png"/></Relationships>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16.jpg"/><Relationship Id="rId4" Type="http://schemas.openxmlformats.org/officeDocument/2006/relationships/image" Target="../media/image117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/Relationships>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18.png"/><Relationship Id="rId4" Type="http://schemas.openxmlformats.org/officeDocument/2006/relationships/image" Target="../media/image119.png"/><Relationship Id="rId5" Type="http://schemas.openxmlformats.org/officeDocument/2006/relationships/image" Target="../media/image120.png"/></Relationships>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21.png"/></Relationships>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22.png"/><Relationship Id="rId4" Type="http://schemas.openxmlformats.org/officeDocument/2006/relationships/image" Target="../media/image123.png"/><Relationship Id="rId5" Type="http://schemas.openxmlformats.org/officeDocument/2006/relationships/image" Target="../media/image124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0" Type="http://schemas.openxmlformats.org/officeDocument/2006/relationships/image" Target="../media/image27.png"/><Relationship Id="rId11" Type="http://schemas.openxmlformats.org/officeDocument/2006/relationships/image" Target="../media/image28.png"/><Relationship Id="rId12" Type="http://schemas.openxmlformats.org/officeDocument/2006/relationships/image" Target="../media/image29.png"/><Relationship Id="rId13" Type="http://schemas.openxmlformats.org/officeDocument/2006/relationships/image" Target="../media/image30.png"/><Relationship Id="rId14" Type="http://schemas.openxmlformats.org/officeDocument/2006/relationships/image" Target="../media/image31.png"/><Relationship Id="rId15" Type="http://schemas.openxmlformats.org/officeDocument/2006/relationships/image" Target="../media/image32.png"/><Relationship Id="rId16" Type="http://schemas.openxmlformats.org/officeDocument/2006/relationships/hyperlink" Target="https://s.apache.org/existing-workflow-systems" TargetMode="External"/><Relationship Id="rId17" Type="http://schemas.openxmlformats.org/officeDocument/2006/relationships/image" Target="../media/image33.png"/><Relationship Id="rId18" Type="http://schemas.openxmlformats.org/officeDocument/2006/relationships/image" Target="../media/image34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5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8" Type="http://schemas.openxmlformats.org/officeDocument/2006/relationships/image" Target="../media/image41.png"/><Relationship Id="rId9" Type="http://schemas.openxmlformats.org/officeDocument/2006/relationships/image" Target="../media/image42.png"/><Relationship Id="rId10" Type="http://schemas.openxmlformats.org/officeDocument/2006/relationships/image" Target="../media/image43.png"/><Relationship Id="rId11" Type="http://schemas.openxmlformats.org/officeDocument/2006/relationships/image" Target="../media/image44.png"/><Relationship Id="rId12" Type="http://schemas.openxmlformats.org/officeDocument/2006/relationships/image" Target="../media/image45.png"/><Relationship Id="rId13" Type="http://schemas.openxmlformats.org/officeDocument/2006/relationships/image" Target="../media/image46.png"/><Relationship Id="rId14" Type="http://schemas.openxmlformats.org/officeDocument/2006/relationships/image" Target="../media/image47.png"/><Relationship Id="rId15" Type="http://schemas.openxmlformats.org/officeDocument/2006/relationships/image" Target="../media/image48.png"/><Relationship Id="rId16" Type="http://schemas.openxmlformats.org/officeDocument/2006/relationships/hyperlink" Target="https://s.apache.org/existing-workflow-systems" TargetMode="External"/><Relationship Id="rId17" Type="http://schemas.openxmlformats.org/officeDocument/2006/relationships/image" Target="../media/image49.png"/><Relationship Id="rId18" Type="http://schemas.openxmlformats.org/officeDocument/2006/relationships/image" Target="../media/image50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7" Type="http://schemas.openxmlformats.org/officeDocument/2006/relationships/image" Target="../media/image55.png"/><Relationship Id="rId8" Type="http://schemas.openxmlformats.org/officeDocument/2006/relationships/image" Target="../media/image56.png"/><Relationship Id="rId9" Type="http://schemas.openxmlformats.org/officeDocument/2006/relationships/image" Target="../media/image57.png"/><Relationship Id="rId10" Type="http://schemas.openxmlformats.org/officeDocument/2006/relationships/image" Target="../media/image58.png"/><Relationship Id="rId11" Type="http://schemas.openxmlformats.org/officeDocument/2006/relationships/image" Target="../media/image59.png"/><Relationship Id="rId12" Type="http://schemas.openxmlformats.org/officeDocument/2006/relationships/image" Target="../media/image60.png"/><Relationship Id="rId13" Type="http://schemas.openxmlformats.org/officeDocument/2006/relationships/image" Target="../media/image61.png"/><Relationship Id="rId14" Type="http://schemas.openxmlformats.org/officeDocument/2006/relationships/image" Target="../media/image62.png"/><Relationship Id="rId15" Type="http://schemas.openxmlformats.org/officeDocument/2006/relationships/image" Target="../media/image63.png"/><Relationship Id="rId16" Type="http://schemas.openxmlformats.org/officeDocument/2006/relationships/hyperlink" Target="https://s.apache.org/existing-workflow-systems" TargetMode="External"/><Relationship Id="rId17" Type="http://schemas.openxmlformats.org/officeDocument/2006/relationships/image" Target="../media/image64.png"/><Relationship Id="rId18" Type="http://schemas.openxmlformats.org/officeDocument/2006/relationships/image" Target="../media/image6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7899009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301554" y="6538908"/>
            <a:ext cx="808894" cy="182558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F437A13C-4059-60F9-84B9-6D1054784335}" type="slidenum">
              <a:rPr lang="fr-FR"/>
              <a:t>1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81802456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3711213" y="2229045"/>
            <a:ext cx="2749584" cy="2706016"/>
          </a:xfrm>
          <a:prstGeom prst="rect">
            <a:avLst/>
          </a:prstGeom>
        </p:spPr>
      </p:pic>
      <p:sp>
        <p:nvSpPr>
          <p:cNvPr id="509070368" name="Titre 1" hidden="0"/>
          <p:cNvSpPr>
            <a:spLocks noGrp="1"/>
          </p:cNvSpPr>
          <p:nvPr isPhoto="0" userDrawn="0">
            <p:ph type="title" hasCustomPrompt="1"/>
          </p:nvPr>
        </p:nvSpPr>
        <p:spPr bwMode="gray"/>
        <p:txBody>
          <a:bodyPr/>
          <a:lstStyle/>
          <a:p>
            <a:pPr>
              <a:defRPr/>
            </a:pPr>
            <a:r>
              <a:rPr sz="3200"/>
              <a:t>In essence</a:t>
            </a:r>
            <a:endParaRPr sz="3200"/>
          </a:p>
        </p:txBody>
      </p:sp>
      <p:sp>
        <p:nvSpPr>
          <p:cNvPr id="836724348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gray">
          <a:xfrm flipH="0" flipV="0">
            <a:off x="263998" y="900443"/>
            <a:ext cx="5491198" cy="3672346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Autofit/>
          </a:bodyPr>
          <a:lstStyle>
            <a:lvl4pPr>
              <a:spcBef>
                <a:spcPts val="0"/>
              </a:spcBef>
              <a:spcAft>
                <a:spcPts val="296"/>
              </a:spcAft>
              <a:buSzPct val="80000"/>
              <a:defRPr/>
            </a:lvl4pPr>
            <a:lvl5pPr>
              <a:spcAft>
                <a:spcPts val="296"/>
              </a:spcAft>
              <a:defRPr/>
            </a:lvl5pPr>
          </a:lstStyle>
          <a:p>
            <a:pPr marL="0" indent="0" algn="ctr">
              <a:buFont typeface="Arial"/>
              <a:buNone/>
              <a:defRPr/>
            </a:pPr>
            <a:r>
              <a:rPr lang="fr-FR" sz="18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Definition of workflows </a:t>
            </a:r>
            <a:r>
              <a:rPr lang="fr-FR" sz="1800" b="1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across workflow systems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1843086438" name="Espace réservé du numéro de diapositive 7" hidden="0"/>
          <p:cNvSpPr>
            <a:spLocks noGrp="1"/>
          </p:cNvSpPr>
          <p:nvPr isPhoto="0" userDrawn="0">
            <p:ph type="sldNum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2D6B812-9C60-786D-DA44-F61E245C52A0}" type="slidenum">
              <a:rPr lang="en-US"/>
              <a:t>10</a:t>
            </a:fld>
            <a:endParaRPr lang="en-US"/>
          </a:p>
        </p:txBody>
      </p:sp>
      <p:sp>
        <p:nvSpPr>
          <p:cNvPr id="814724386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035549751" name="" hidden="0"/>
          <p:cNvSpPr txBox="1"/>
          <p:nvPr isPhoto="0" userDrawn="0"/>
        </p:nvSpPr>
        <p:spPr bwMode="auto">
          <a:xfrm flipH="0" flipV="0">
            <a:off x="6430348" y="1009647"/>
            <a:ext cx="5201334" cy="36579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/>
          </a:p>
        </p:txBody>
      </p:sp>
      <p:sp>
        <p:nvSpPr>
          <p:cNvPr id="1113049273" name="" hidden="0"/>
          <p:cNvSpPr/>
          <p:nvPr isPhoto="0" userDrawn="0"/>
        </p:nvSpPr>
        <p:spPr bwMode="auto">
          <a:xfrm flipH="0" flipV="0">
            <a:off x="11916083" y="3048611"/>
            <a:ext cx="71829" cy="365793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sp>
        <p:nvSpPr>
          <p:cNvPr id="1596707081" name="Espace réservé du contenu 2" hidden="0"/>
          <p:cNvSpPr>
            <a:spLocks noGrp="1"/>
          </p:cNvSpPr>
          <p:nvPr isPhoto="0" userDrawn="0"/>
        </p:nvSpPr>
        <p:spPr bwMode="gray">
          <a:xfrm flipH="0" flipV="0">
            <a:off x="6626183" y="900443"/>
            <a:ext cx="4529795" cy="3672346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Autofit/>
          </a:bodyPr>
          <a:lstStyle>
            <a:lvl1pPr marL="0" indent="0" algn="l" defTabSz="914400">
              <a:spcBef>
                <a:spcPts val="0"/>
              </a:spcBef>
              <a:spcAft>
                <a:spcPts val="997"/>
              </a:spcAft>
              <a:buFont typeface="Arial"/>
              <a:buNone/>
              <a:defRPr sz="18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>
              <a:spcBef>
                <a:spcPts val="0"/>
              </a:spcBef>
              <a:spcAft>
                <a:spcPts val="1497"/>
              </a:spcAft>
              <a:buFont typeface="Arial"/>
              <a:buNone/>
              <a:defRPr sz="17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>
              <a:lnSpc>
                <a:spcPct val="105000"/>
              </a:lnSpc>
              <a:spcBef>
                <a:spcPts val="0"/>
              </a:spcBef>
              <a:spcAft>
                <a:spcPts val="497"/>
              </a:spcAft>
              <a:buFont typeface="Arial"/>
              <a:buNone/>
              <a:defRPr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5" indent="-174621" algn="l" defTabSz="914400">
              <a:lnSpc>
                <a:spcPct val="110000"/>
              </a:lnSpc>
              <a:spcBef>
                <a:spcPts val="0"/>
              </a:spcBef>
              <a:spcAft>
                <a:spcPts val="296"/>
              </a:spcAft>
              <a:buClr>
                <a:schemeClr val="accent6"/>
              </a:buClr>
              <a:buSzPct val="80000"/>
              <a:buFont typeface="Wingdings"/>
              <a:buChar char="l"/>
              <a:defRPr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47" indent="-174621" algn="l" defTabSz="914400">
              <a:spcBef>
                <a:spcPts val="0"/>
              </a:spcBef>
              <a:spcAft>
                <a:spcPts val="296"/>
              </a:spcAft>
              <a:buClr>
                <a:schemeClr val="accent6"/>
              </a:buClr>
              <a:buFont typeface="ITCOfficinaSans LT Book"/>
              <a:buChar char="&gt;"/>
              <a:defRPr sz="1200" 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7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Definition of tasks </a:t>
            </a:r>
            <a:r>
              <a:rPr u="sng">
                <a:solidFill>
                  <a:schemeClr val="tx1"/>
                </a:solidFill>
              </a:rPr>
              <a:t>across workflow systems</a:t>
            </a:r>
            <a:endParaRPr u="sng">
              <a:solidFill>
                <a:schemeClr val="accent5"/>
              </a:solidFill>
            </a:endParaRPr>
          </a:p>
          <a:p>
            <a:pPr lvl="1" algn="ctr">
              <a:defRPr/>
            </a:pPr>
            <a:endParaRPr/>
          </a:p>
        </p:txBody>
      </p:sp>
      <p:sp>
        <p:nvSpPr>
          <p:cNvPr id="1575541866" name=""/>
          <p:cNvSpPr txBox="1"/>
          <p:nvPr/>
        </p:nvSpPr>
        <p:spPr bwMode="auto">
          <a:xfrm flipH="0" flipV="0">
            <a:off x="6408230" y="1524430"/>
            <a:ext cx="5131499" cy="3048358"/>
          </a:xfrm>
          <a:prstGeom prst="rect">
            <a:avLst/>
          </a:prstGeom>
          <a:solidFill>
            <a:srgbClr val="555555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from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ewokscore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import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sng">
                <a:solidFill>
                  <a:srgbClr val="BDDB81"/>
                </a:solidFill>
                <a:latin typeface="Droid Sans Mono"/>
                <a:ea typeface="Droid Sans Mono"/>
                <a:cs typeface="Droid Sans Mono"/>
              </a:rPr>
              <a:t>Task</a:t>
            </a:r>
            <a:br>
              <a:rPr sz="800" b="0" i="0" u="sng">
                <a:solidFill>
                  <a:srgbClr val="BDDB81"/>
                </a:solidFill>
                <a:latin typeface="Droid Sans Mono"/>
                <a:ea typeface="Droid Sans Mono"/>
                <a:cs typeface="Droid Sans Mono"/>
              </a:rPr>
            </a:br>
            <a:endParaRPr sz="800"/>
          </a:p>
          <a:p>
            <a:pPr>
              <a:defRPr/>
            </a:pP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class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sng">
                <a:solidFill>
                  <a:srgbClr val="BDDB81"/>
                </a:solidFill>
                <a:latin typeface="Droid Sans Mono"/>
                <a:ea typeface="Droid Sans Mono"/>
                <a:cs typeface="Droid Sans Mono"/>
              </a:rPr>
              <a:t>Integrate1D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(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</a:t>
            </a:r>
            <a:r>
              <a:rPr sz="800" b="0" i="0" u="sng">
                <a:solidFill>
                  <a:srgbClr val="BDDB81"/>
                </a:solidFill>
                <a:latin typeface="Droid Sans Mono"/>
                <a:ea typeface="Droid Sans Mono"/>
                <a:cs typeface="Droid Sans Mono"/>
              </a:rPr>
              <a:t>Task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</a:t>
            </a:r>
            <a: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input_names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[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"image"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 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"geometry"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],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</a:t>
            </a:r>
            <a: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optional_input_names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[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"normalization_factor"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],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</a:t>
            </a:r>
            <a: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output_names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[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"x"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 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"y"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 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"xunits"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 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"info"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],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):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</a:t>
            </a:r>
            <a:r>
              <a:rPr sz="800" b="0" i="0" u="none">
                <a:solidFill>
                  <a:srgbClr val="62754F"/>
                </a:solidFill>
                <a:latin typeface="Droid Sans Mono"/>
                <a:ea typeface="Droid Sans Mono"/>
                <a:cs typeface="Droid Sans Mono"/>
              </a:rPr>
              <a:t>"""1D integration of a single diffraction pattern."""</a:t>
            </a:r>
            <a:br>
              <a:rPr sz="800" b="0" i="0" u="none">
                <a:solidFill>
                  <a:srgbClr val="62754F"/>
                </a:solidFill>
                <a:latin typeface="Droid Sans Mono"/>
                <a:ea typeface="Droid Sans Mono"/>
                <a:cs typeface="Droid Sans Mono"/>
              </a:rPr>
            </a:b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def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BDDB81"/>
                </a:solidFill>
                <a:latin typeface="Droid Sans Mono"/>
                <a:ea typeface="Droid Sans Mono"/>
                <a:cs typeface="Droid Sans Mono"/>
              </a:rPr>
              <a:t>run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(</a:t>
            </a:r>
            <a:r>
              <a:rPr sz="800" b="0" i="1" u="none">
                <a:solidFill>
                  <a:srgbClr val="FD971F"/>
                </a:solidFill>
                <a:latin typeface="Droid Sans Mono"/>
                <a:ea typeface="Droid Sans Mono"/>
                <a:cs typeface="Droid Sans Mono"/>
              </a:rPr>
              <a:t>self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):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raw_data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1" u="none">
                <a:solidFill>
                  <a:srgbClr val="FD971F"/>
                </a:solidFill>
                <a:latin typeface="Droid Sans Mono"/>
                <a:ea typeface="Droid Sans Mono"/>
                <a:cs typeface="Droid Sans Mono"/>
              </a:rPr>
              <a:t>self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inputs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.image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geometry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1" u="none">
                <a:solidFill>
                  <a:srgbClr val="FD971F"/>
                </a:solidFill>
                <a:latin typeface="Droid Sans Mono"/>
                <a:ea typeface="Droid Sans Mono"/>
                <a:cs typeface="Droid Sans Mono"/>
              </a:rPr>
              <a:t>self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inputs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.geometry</a:t>
            </a:r>
            <a:b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</a:b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normalization_factor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1" u="none">
                <a:solidFill>
                  <a:srgbClr val="FD971F"/>
                </a:solidFill>
                <a:latin typeface="Droid Sans Mono"/>
                <a:ea typeface="Droid Sans Mono"/>
                <a:cs typeface="Droid Sans Mono"/>
              </a:rPr>
              <a:t>self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none">
                <a:solidFill>
                  <a:srgbClr val="BDDB81"/>
                </a:solidFill>
                <a:latin typeface="Droid Sans Mono"/>
                <a:ea typeface="Droid Sans Mono"/>
                <a:cs typeface="Droid Sans Mono"/>
              </a:rPr>
              <a:t>get_input_value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(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'normalization_factor'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 </a:t>
            </a:r>
            <a:r>
              <a:rPr sz="800" b="0" i="0" u="none">
                <a:solidFill>
                  <a:srgbClr val="AE81FF"/>
                </a:solidFill>
                <a:latin typeface="Droid Sans Mono"/>
                <a:ea typeface="Droid Sans Mono"/>
                <a:cs typeface="Droid Sans Mono"/>
              </a:rPr>
              <a:t>None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)</a:t>
            </a:r>
            <a:b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</a:b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ai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pyFAI.load(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geometry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)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result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ai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.integrate1d(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raw_data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 </a:t>
            </a:r>
            <a: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normalization_factor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normalization_factor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)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1" u="none">
                <a:solidFill>
                  <a:srgbClr val="FD971F"/>
                </a:solidFill>
                <a:latin typeface="Droid Sans Mono"/>
                <a:ea typeface="Droid Sans Mono"/>
                <a:cs typeface="Droid Sans Mono"/>
              </a:rPr>
              <a:t>self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outputs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.x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result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.radial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1" u="none">
                <a:solidFill>
                  <a:srgbClr val="FD971F"/>
                </a:solidFill>
                <a:latin typeface="Droid Sans Mono"/>
                <a:ea typeface="Droid Sans Mono"/>
                <a:cs typeface="Droid Sans Mono"/>
              </a:rPr>
              <a:t>self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outputs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.y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result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.intensity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1" u="none">
                <a:solidFill>
                  <a:srgbClr val="FD971F"/>
                </a:solidFill>
                <a:latin typeface="Droid Sans Mono"/>
                <a:ea typeface="Droid Sans Mono"/>
                <a:cs typeface="Droid Sans Mono"/>
              </a:rPr>
              <a:t>self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outputs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.xunits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result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.unit.name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1" u="none">
                <a:solidFill>
                  <a:srgbClr val="FD971F"/>
                </a:solidFill>
                <a:latin typeface="Droid Sans Mono"/>
                <a:ea typeface="Droid Sans Mono"/>
                <a:cs typeface="Droid Sans Mono"/>
              </a:rPr>
              <a:t>self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outputs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.info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pyfai_utils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none">
                <a:solidFill>
                  <a:srgbClr val="BDDB81"/>
                </a:solidFill>
                <a:latin typeface="Droid Sans Mono"/>
                <a:ea typeface="Droid Sans Mono"/>
                <a:cs typeface="Droid Sans Mono"/>
              </a:rPr>
              <a:t>compile_integration_info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(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geometry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)</a:t>
            </a:r>
            <a:br>
              <a:rPr sz="12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</a:br>
            <a:endParaRPr/>
          </a:p>
        </p:txBody>
      </p:sp>
      <p:sp>
        <p:nvSpPr>
          <p:cNvPr id="1289182030" name=""/>
          <p:cNvSpPr txBox="1"/>
          <p:nvPr/>
        </p:nvSpPr>
        <p:spPr bwMode="auto">
          <a:xfrm flipH="0" flipV="0">
            <a:off x="263997" y="1666503"/>
            <a:ext cx="3528469" cy="3657959"/>
          </a:xfrm>
          <a:prstGeom prst="rect">
            <a:avLst/>
          </a:prstGeom>
          <a:solidFill>
            <a:srgbClr val="555555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{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"graph"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{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"id"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</a:t>
            </a:r>
            <a:r>
              <a:rPr sz="800" b="0" i="0" u="none">
                <a:solidFill>
                  <a:srgbClr val="CFCFC2"/>
                </a:solidFill>
                <a:latin typeface="Droid Sans Mono"/>
                <a:ea typeface="Droid Sans Mono"/>
                <a:cs typeface="Droid Sans Mono"/>
              </a:rPr>
              <a:t>"integrate_save"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},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"nodes"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[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{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"task_identifier"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</a:t>
            </a:r>
            <a:r>
              <a:rPr sz="800" b="0" i="0" u="none">
                <a:solidFill>
                  <a:srgbClr val="CFCFC2"/>
                </a:solidFill>
                <a:latin typeface="Droid Sans Mono"/>
                <a:ea typeface="Droid Sans Mono"/>
                <a:cs typeface="Droid Sans Mono"/>
              </a:rPr>
              <a:t>"ewoksxrpd.tasks.integrate.Integrate1D"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"task_type"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</a:t>
            </a:r>
            <a:r>
              <a:rPr sz="800" b="0" i="0" u="none">
                <a:solidFill>
                  <a:srgbClr val="CFCFC2"/>
                </a:solidFill>
                <a:latin typeface="Droid Sans Mono"/>
                <a:ea typeface="Droid Sans Mono"/>
                <a:cs typeface="Droid Sans Mono"/>
              </a:rPr>
              <a:t>"class"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"id"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</a:t>
            </a:r>
            <a:r>
              <a:rPr sz="800" b="0" i="0" u="none">
                <a:solidFill>
                  <a:srgbClr val="CFCFC2"/>
                </a:solidFill>
                <a:latin typeface="Droid Sans Mono"/>
                <a:ea typeface="Droid Sans Mono"/>
                <a:cs typeface="Droid Sans Mono"/>
              </a:rPr>
              <a:t>"integrate"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},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{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"task_identifier"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</a:t>
            </a:r>
            <a:r>
              <a:rPr sz="800" b="0" i="0" u="none">
                <a:solidFill>
                  <a:srgbClr val="CFCFC2"/>
                </a:solidFill>
                <a:latin typeface="Droid Sans Mono"/>
                <a:ea typeface="Droid Sans Mono"/>
                <a:cs typeface="Droid Sans Mono"/>
              </a:rPr>
              <a:t>"ewoksxrpd.tasks.nexus.SaveNexusPattern1D"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"task_type"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</a:t>
            </a:r>
            <a:r>
              <a:rPr sz="800" b="0" i="0" u="none">
                <a:solidFill>
                  <a:srgbClr val="CFCFC2"/>
                </a:solidFill>
                <a:latin typeface="Droid Sans Mono"/>
                <a:ea typeface="Droid Sans Mono"/>
                <a:cs typeface="Droid Sans Mono"/>
              </a:rPr>
              <a:t>"method"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"id"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</a:t>
            </a:r>
            <a:r>
              <a:rPr sz="800" b="0" i="0" u="none">
                <a:solidFill>
                  <a:srgbClr val="CFCFC2"/>
                </a:solidFill>
                <a:latin typeface="Droid Sans Mono"/>
                <a:ea typeface="Droid Sans Mono"/>
                <a:cs typeface="Droid Sans Mono"/>
              </a:rPr>
              <a:t>"save"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}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],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"links"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[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{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"source"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</a:t>
            </a:r>
            <a:r>
              <a:rPr sz="800" b="0" i="0" u="none">
                <a:solidFill>
                  <a:srgbClr val="CFCFC2"/>
                </a:solidFill>
                <a:latin typeface="Droid Sans Mono"/>
                <a:ea typeface="Droid Sans Mono"/>
                <a:cs typeface="Droid Sans Mono"/>
              </a:rPr>
              <a:t>"integrate"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"target"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</a:t>
            </a:r>
            <a:r>
              <a:rPr sz="800" b="0" i="0" u="none">
                <a:solidFill>
                  <a:srgbClr val="CFCFC2"/>
                </a:solidFill>
                <a:latin typeface="Droid Sans Mono"/>
                <a:ea typeface="Droid Sans Mono"/>
                <a:cs typeface="Droid Sans Mono"/>
              </a:rPr>
              <a:t>"save"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"data_mapping"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[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{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"source_output"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</a:t>
            </a:r>
            <a:r>
              <a:rPr sz="800" b="0" i="0" u="none">
                <a:solidFill>
                  <a:srgbClr val="CFCFC2"/>
                </a:solidFill>
                <a:latin typeface="Droid Sans Mono"/>
                <a:ea typeface="Droid Sans Mono"/>
                <a:cs typeface="Droid Sans Mono"/>
              </a:rPr>
              <a:t>"x"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"target_input"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</a:t>
            </a:r>
            <a:r>
              <a:rPr sz="800" b="0" i="0" u="none">
                <a:solidFill>
                  <a:srgbClr val="CFCFC2"/>
                </a:solidFill>
                <a:latin typeface="Droid Sans Mono"/>
                <a:ea typeface="Droid Sans Mono"/>
                <a:cs typeface="Droid Sans Mono"/>
              </a:rPr>
              <a:t>"x"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},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{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"source_output"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</a:t>
            </a:r>
            <a:r>
              <a:rPr sz="800" b="0" i="0" u="none">
                <a:solidFill>
                  <a:srgbClr val="CFCFC2"/>
                </a:solidFill>
                <a:latin typeface="Droid Sans Mono"/>
                <a:ea typeface="Droid Sans Mono"/>
                <a:cs typeface="Droid Sans Mono"/>
              </a:rPr>
              <a:t>"y"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 </a:t>
            </a: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"target_input"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 </a:t>
            </a:r>
            <a:r>
              <a:rPr sz="800" b="0" i="0" u="none">
                <a:solidFill>
                  <a:srgbClr val="CFCFC2"/>
                </a:solidFill>
                <a:latin typeface="Droid Sans Mono"/>
                <a:ea typeface="Droid Sans Mono"/>
                <a:cs typeface="Droid Sans Mono"/>
              </a:rPr>
              <a:t>"y"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}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]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}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]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}</a:t>
            </a:r>
            <a:b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</a:br>
            <a:endParaRPr/>
          </a:p>
        </p:txBody>
      </p:sp>
      <p:sp>
        <p:nvSpPr>
          <p:cNvPr id="942091666" name=""/>
          <p:cNvSpPr txBox="1"/>
          <p:nvPr/>
        </p:nvSpPr>
        <p:spPr bwMode="auto">
          <a:xfrm flipH="0" flipV="0">
            <a:off x="6452465" y="4622835"/>
            <a:ext cx="5087265" cy="2072998"/>
          </a:xfrm>
          <a:prstGeom prst="rect">
            <a:avLst/>
          </a:prstGeom>
          <a:solidFill>
            <a:srgbClr val="555555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import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h5py</a:t>
            </a:r>
            <a:b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</a:br>
            <a:b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</a:br>
            <a:endParaRPr sz="800"/>
          </a:p>
          <a:p>
            <a:pPr>
              <a:defRPr/>
            </a:pPr>
            <a:r>
              <a:rPr sz="800" b="0" i="1" u="none">
                <a:solidFill>
                  <a:srgbClr val="66D9EF"/>
                </a:solidFill>
                <a:latin typeface="Droid Sans Mono"/>
                <a:ea typeface="Droid Sans Mono"/>
                <a:cs typeface="Droid Sans Mono"/>
              </a:rPr>
              <a:t>def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BDDB81"/>
                </a:solidFill>
                <a:latin typeface="Droid Sans Mono"/>
                <a:ea typeface="Droid Sans Mono"/>
                <a:cs typeface="Droid Sans Mono"/>
              </a:rPr>
              <a:t>SaveNexusPattern1D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(</a:t>
            </a:r>
            <a: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filename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 </a:t>
            </a:r>
            <a: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x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 </a:t>
            </a:r>
            <a: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y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):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with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h5py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sng">
                <a:solidFill>
                  <a:srgbClr val="BDDB81"/>
                </a:solidFill>
                <a:latin typeface="Droid Sans Mono"/>
                <a:ea typeface="Droid Sans Mono"/>
                <a:cs typeface="Droid Sans Mono"/>
              </a:rPr>
              <a:t>File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(</a:t>
            </a:r>
            <a: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filename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 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"filemode"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)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as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h5file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: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nxprocess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h5file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none">
                <a:solidFill>
                  <a:srgbClr val="BDDB81"/>
                </a:solidFill>
                <a:latin typeface="Droid Sans Mono"/>
                <a:ea typeface="Droid Sans Mono"/>
                <a:cs typeface="Droid Sans Mono"/>
              </a:rPr>
              <a:t>create_group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(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"integration"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)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nxdata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nxprocess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none">
                <a:solidFill>
                  <a:srgbClr val="BDDB81"/>
                </a:solidFill>
                <a:latin typeface="Droid Sans Mono"/>
                <a:ea typeface="Droid Sans Mono"/>
                <a:cs typeface="Droid Sans Mono"/>
              </a:rPr>
              <a:t>create_group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(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"integrated"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)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nxdata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attrs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[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"NX_class"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]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"NXdata"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nxprocess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attrs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[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"default"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]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"integrated"</a:t>
            </a:r>
            <a:b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</a:b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nxdata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none">
                <a:solidFill>
                  <a:srgbClr val="BDDB81"/>
                </a:solidFill>
                <a:latin typeface="Droid Sans Mono"/>
                <a:ea typeface="Droid Sans Mono"/>
                <a:cs typeface="Droid Sans Mono"/>
              </a:rPr>
              <a:t>create_dataset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(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"radial"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 </a:t>
            </a:r>
            <a: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data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x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)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nxdata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none">
                <a:solidFill>
                  <a:srgbClr val="BDDB81"/>
                </a:solidFill>
                <a:latin typeface="Droid Sans Mono"/>
                <a:ea typeface="Droid Sans Mono"/>
                <a:cs typeface="Droid Sans Mono"/>
              </a:rPr>
              <a:t>create_dataset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(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"intensity"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, </a:t>
            </a:r>
            <a: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data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1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y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)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nxdata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attrs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[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"axes"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]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"radial"</a:t>
            </a:r>
            <a:endParaRPr sz="800"/>
          </a:p>
          <a:p>
            <a:pPr>
              <a:defRPr/>
            </a:pP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       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nxdata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.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attrs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[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"signal"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] </a:t>
            </a:r>
            <a:r>
              <a:rPr sz="800" b="0" i="0" u="none">
                <a:solidFill>
                  <a:srgbClr val="F92672"/>
                </a:solidFill>
                <a:latin typeface="Droid Sans Mono"/>
                <a:ea typeface="Droid Sans Mono"/>
                <a:cs typeface="Droid Sans Mono"/>
              </a:rPr>
              <a:t>=</a:t>
            </a:r>
            <a:r>
              <a:rPr sz="800" b="0" i="0" u="none">
                <a:solidFill>
                  <a:srgbClr val="F8F8F2"/>
                </a:solidFill>
                <a:latin typeface="Droid Sans Mono"/>
                <a:ea typeface="Droid Sans Mono"/>
                <a:cs typeface="Droid Sans Mono"/>
              </a:rPr>
              <a:t> </a:t>
            </a:r>
            <a: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  <a:t>"intensity"</a:t>
            </a:r>
            <a:br>
              <a:rPr sz="800" b="0" i="0" u="none">
                <a:solidFill>
                  <a:srgbClr val="E6DB74"/>
                </a:solidFill>
                <a:latin typeface="Droid Sans Mono"/>
                <a:ea typeface="Droid Sans Mono"/>
                <a:cs typeface="Droid Sans Mono"/>
              </a:rPr>
            </a:br>
            <a:endParaRPr/>
          </a:p>
        </p:txBody>
      </p:sp>
      <p:cxnSp>
        <p:nvCxnSpPr>
          <p:cNvPr id="1570733977" name=""/>
          <p:cNvCxnSpPr/>
          <p:nvPr/>
        </p:nvCxnSpPr>
        <p:spPr bwMode="auto">
          <a:xfrm flipH="0" flipV="1">
            <a:off x="5146467" y="2013014"/>
            <a:ext cx="1197988" cy="598993"/>
          </a:xfrm>
          <a:prstGeom prst="line">
            <a:avLst/>
          </a:prstGeom>
          <a:ln w="19049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2871803" name=""/>
          <p:cNvCxnSpPr/>
          <p:nvPr/>
        </p:nvCxnSpPr>
        <p:spPr bwMode="auto">
          <a:xfrm flipH="0" flipV="0">
            <a:off x="5861804" y="4791957"/>
            <a:ext cx="679043" cy="598993"/>
          </a:xfrm>
          <a:prstGeom prst="line">
            <a:avLst/>
          </a:prstGeom>
          <a:ln w="19049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8331752" name=""/>
          <p:cNvSpPr txBox="1"/>
          <p:nvPr/>
        </p:nvSpPr>
        <p:spPr bwMode="auto">
          <a:xfrm rot="0" flipH="0" flipV="0">
            <a:off x="9119056" y="5744951"/>
            <a:ext cx="2297413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200" b="1" i="0" u="none">
                <a:solidFill>
                  <a:schemeClr val="bg1"/>
                </a:solidFill>
                <a:latin typeface="Arial"/>
                <a:ea typeface="Arial"/>
                <a:cs typeface="Arial"/>
              </a:rPr>
              <a:t>Tasks can also be regular Python functions</a:t>
            </a:r>
            <a:r>
              <a:rPr sz="1200" b="0" i="0" u="none">
                <a:solidFill>
                  <a:schemeClr val="bg1"/>
                </a:solidFill>
                <a:latin typeface="Arial"/>
                <a:ea typeface="Arial"/>
                <a:cs typeface="Arial"/>
              </a:rPr>
              <a:t> or shell scripts or </a:t>
            </a:r>
            <a:r>
              <a:rPr sz="1200" b="0" i="0" u="none">
                <a:solidFill>
                  <a:schemeClr val="bg1"/>
                </a:solidFill>
                <a:latin typeface="Arial"/>
                <a:ea typeface="Arial"/>
                <a:cs typeface="Arial"/>
              </a:rPr>
              <a:t>Jupyter notebooks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918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6707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073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554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87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09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3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40455373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5"/>
            <a:ext cx="808893" cy="182556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64DD4873-7FE9-B2C4-B638-C136F83CD100}" type="slidenum">
              <a:rPr lang="fr-FR"/>
              <a:t>11</a:t>
            </a:fld>
            <a:endParaRPr lang="fr-FR"/>
          </a:p>
        </p:txBody>
      </p:sp>
      <p:sp>
        <p:nvSpPr>
          <p:cNvPr id="1779062526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8" y="6538905"/>
            <a:ext cx="8159996" cy="212483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161536205" name=""/>
          <p:cNvSpPr txBox="1"/>
          <p:nvPr/>
        </p:nvSpPr>
        <p:spPr bwMode="auto">
          <a:xfrm rot="0" flipH="0" flipV="0">
            <a:off x="5428279" y="3230672"/>
            <a:ext cx="5377460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3600" cap="all">
                <a:solidFill>
                  <a:srgbClr val="E56353"/>
                </a:solidFill>
              </a:rPr>
              <a:t>INTERFACES</a:t>
            </a:r>
            <a:endParaRPr sz="2400"/>
          </a:p>
        </p:txBody>
      </p:sp>
      <p:pic>
        <p:nvPicPr>
          <p:cNvPr id="786599739" name="" descr=""/>
          <p:cNvPicPr/>
          <p:nvPr/>
        </p:nvPicPr>
        <p:blipFill>
          <a:blip r:embed="rId3"/>
          <a:stretch/>
        </p:blipFill>
        <p:spPr bwMode="auto">
          <a:xfrm flipH="0" flipV="0">
            <a:off x="6663065" y="1934761"/>
            <a:ext cx="2850651" cy="1020906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6037950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54F025C7-3BC0-FD65-EB4E-074ECC45F912}" type="slidenum">
              <a:rPr lang="fr-FR"/>
              <a:t>12</a:t>
            </a:fld>
            <a:endParaRPr lang="fr-FR"/>
          </a:p>
        </p:txBody>
      </p:sp>
      <p:sp>
        <p:nvSpPr>
          <p:cNvPr id="1962921857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402955813" name="Title Placeholder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/>
              <a:t>EWOKS interfaces</a:t>
            </a:r>
            <a:endParaRPr/>
          </a:p>
        </p:txBody>
      </p:sp>
      <p:sp>
        <p:nvSpPr>
          <p:cNvPr id="283531834" name="" hidden="0"/>
          <p:cNvSpPr/>
          <p:nvPr isPhoto="0" userDrawn="0"/>
        </p:nvSpPr>
        <p:spPr bwMode="auto">
          <a:xfrm>
            <a:off x="5968558" y="3291840"/>
            <a:ext cx="255276" cy="366118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pic>
        <p:nvPicPr>
          <p:cNvPr id="340944620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036895" y="990612"/>
            <a:ext cx="8654325" cy="5408951"/>
          </a:xfrm>
          <a:prstGeom prst="rect">
            <a:avLst/>
          </a:prstGeom>
        </p:spPr>
      </p:pic>
      <p:sp>
        <p:nvSpPr>
          <p:cNvPr id="1301729491" name="" hidden="0"/>
          <p:cNvSpPr txBox="1"/>
          <p:nvPr isPhoto="0" userDrawn="0"/>
        </p:nvSpPr>
        <p:spPr bwMode="auto">
          <a:xfrm flipH="0" flipV="0">
            <a:off x="6664410" y="4973997"/>
            <a:ext cx="3499391" cy="366118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solidFill>
                  <a:schemeClr val="tx1"/>
                </a:solidFill>
              </a:rPr>
              <a:t>Used for </a:t>
            </a:r>
            <a:r>
              <a:rPr b="1">
                <a:solidFill>
                  <a:schemeClr val="tx1"/>
                </a:solidFill>
              </a:rPr>
              <a:t>interactive workflows.</a:t>
            </a:r>
            <a:endParaRPr b="1">
              <a:solidFill>
                <a:schemeClr val="tx1"/>
              </a:solidFill>
            </a:endParaRPr>
          </a:p>
        </p:txBody>
      </p:sp>
      <p:sp>
        <p:nvSpPr>
          <p:cNvPr id="1396367645" name="" hidden="0"/>
          <p:cNvSpPr txBox="1"/>
          <p:nvPr isPhoto="0" userDrawn="0"/>
        </p:nvSpPr>
        <p:spPr bwMode="auto">
          <a:xfrm flipH="0" flipV="0">
            <a:off x="9022968" y="1805779"/>
            <a:ext cx="2089181" cy="1463400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solidFill>
                  <a:schemeClr val="tx1"/>
                </a:solidFill>
              </a:rPr>
              <a:t>EWOKS interfaces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b="1">
                <a:solidFill>
                  <a:srgbClr val="C00000"/>
                </a:solidFill>
              </a:rPr>
              <a:t>Desktop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>
                <a:solidFill>
                  <a:schemeClr val="tx1"/>
                </a:solidFill>
              </a:rPr>
              <a:t>Web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>
                <a:solidFill>
                  <a:schemeClr val="tx1"/>
                </a:solidFill>
              </a:rPr>
              <a:t>Shell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>
                <a:solidFill>
                  <a:schemeClr val="tx1"/>
                </a:solidFill>
              </a:rPr>
              <a:t>Python</a:t>
            </a:r>
            <a:endParaRPr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298752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601FB4D7-D941-130D-780F-F7542ED8D441}" type="slidenum">
              <a:rPr lang="fr-FR"/>
              <a:t>13</a:t>
            </a:fld>
            <a:endParaRPr lang="fr-FR"/>
          </a:p>
        </p:txBody>
      </p:sp>
      <p:sp>
        <p:nvSpPr>
          <p:cNvPr id="1814097147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458624674" name="Title Placeholder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EWOKS interfaces</a:t>
            </a:r>
            <a:endParaRPr sz="2200"/>
          </a:p>
        </p:txBody>
      </p:sp>
      <p:pic>
        <p:nvPicPr>
          <p:cNvPr id="1626178360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134963" y="1271304"/>
            <a:ext cx="6823055" cy="3160461"/>
          </a:xfrm>
          <a:prstGeom prst="rect">
            <a:avLst/>
          </a:prstGeom>
        </p:spPr>
      </p:pic>
      <p:sp>
        <p:nvSpPr>
          <p:cNvPr id="1068491308" name="" hidden="0"/>
          <p:cNvSpPr/>
          <p:nvPr isPhoto="0" userDrawn="0"/>
        </p:nvSpPr>
        <p:spPr bwMode="auto">
          <a:xfrm>
            <a:off x="5968558" y="3291840"/>
            <a:ext cx="255636" cy="366118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572566130" name="" hidden="0"/>
          <p:cNvSpPr txBox="1"/>
          <p:nvPr isPhoto="0" userDrawn="0"/>
        </p:nvSpPr>
        <p:spPr bwMode="auto">
          <a:xfrm flipH="0" flipV="0">
            <a:off x="9294165" y="1538739"/>
            <a:ext cx="2089181" cy="1463400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solidFill>
                  <a:schemeClr val="tx1"/>
                </a:solidFill>
              </a:rPr>
              <a:t>EWOKS interfaces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>
                <a:solidFill>
                  <a:schemeClr val="tx1"/>
                </a:solidFill>
              </a:rPr>
              <a:t>Desktop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b="1">
                <a:solidFill>
                  <a:srgbClr val="C00000"/>
                </a:solidFill>
              </a:rPr>
              <a:t>Web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>
                <a:solidFill>
                  <a:schemeClr val="tx1"/>
                </a:solidFill>
              </a:rPr>
              <a:t>Shell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>
                <a:solidFill>
                  <a:schemeClr val="tx1"/>
                </a:solidFill>
              </a:rPr>
              <a:t>Python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2074073370" name="" hidden="0"/>
          <p:cNvSpPr txBox="1"/>
          <p:nvPr isPhoto="0" userDrawn="0"/>
        </p:nvSpPr>
        <p:spPr bwMode="auto">
          <a:xfrm flipH="0" flipV="0">
            <a:off x="1257444" y="4793717"/>
            <a:ext cx="6755292" cy="146340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solidFill>
                  <a:schemeClr val="tx1"/>
                </a:solidFill>
              </a:rPr>
              <a:t>Used to </a:t>
            </a:r>
            <a:r>
              <a:rPr b="1">
                <a:solidFill>
                  <a:schemeClr val="tx1"/>
                </a:solidFill>
              </a:rPr>
              <a:t>create and execute workflows</a:t>
            </a:r>
            <a:r>
              <a:rPr>
                <a:solidFill>
                  <a:schemeClr val="tx1"/>
                </a:solidFill>
              </a:rPr>
              <a:t> with a GUI in case no graphical components (Orange widgets) have been developed or a desktop GUI is not convenient.</a:t>
            </a:r>
            <a:endParaRPr>
              <a:solidFill>
                <a:schemeClr val="tx1"/>
              </a:solidFill>
            </a:endParaRPr>
          </a:p>
          <a:p>
            <a:pPr>
              <a:defRPr/>
            </a:pPr>
            <a:endParaRPr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Standalone usage </a:t>
            </a:r>
            <a:r>
              <a:rPr>
                <a:solidFill>
                  <a:schemeClr val="tx1"/>
                </a:solidFill>
              </a:rPr>
              <a:t>similar to Jupyter notebooks.</a:t>
            </a:r>
            <a:endParaRPr>
              <a:solidFill>
                <a:schemeClr val="tx1"/>
              </a:solidFill>
            </a:endParaRPr>
          </a:p>
        </p:txBody>
      </p:sp>
      <p:pic>
        <p:nvPicPr>
          <p:cNvPr id="1135888600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8377040" y="3415628"/>
            <a:ext cx="2522864" cy="29012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09437931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EB1CB6D8-F730-C1AC-DC69-D2D8A82D041A}" type="slidenum">
              <a:rPr lang="fr-FR"/>
              <a:t>14</a:t>
            </a:fld>
            <a:endParaRPr lang="fr-FR"/>
          </a:p>
        </p:txBody>
      </p:sp>
      <p:sp>
        <p:nvSpPr>
          <p:cNvPr id="1394146876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33521968" name="Title Placeholder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EWOKS interfaces</a:t>
            </a:r>
            <a:endParaRPr sz="2200"/>
          </a:p>
        </p:txBody>
      </p:sp>
      <p:sp>
        <p:nvSpPr>
          <p:cNvPr id="1359529574" name="" hidden="0"/>
          <p:cNvSpPr/>
          <p:nvPr isPhoto="0" userDrawn="0"/>
        </p:nvSpPr>
        <p:spPr bwMode="auto">
          <a:xfrm>
            <a:off x="5968558" y="3291840"/>
            <a:ext cx="255636" cy="366118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>
              <a:solidFill>
                <a:schemeClr val="tx1"/>
              </a:solidFill>
            </a:endParaRPr>
          </a:p>
        </p:txBody>
      </p:sp>
      <p:pic>
        <p:nvPicPr>
          <p:cNvPr id="1252038016" name="" hidden="0"/>
          <p:cNvPicPr>
            <a:picLocks noChangeAspect="1"/>
          </p:cNvPicPr>
          <p:nvPr isPhoto="0" userDrawn="0"/>
        </p:nvPicPr>
        <p:blipFill>
          <a:blip r:embed="rId3"/>
          <a:srcRect l="6108" t="0" r="0" b="0"/>
          <a:stretch/>
        </p:blipFill>
        <p:spPr bwMode="auto">
          <a:xfrm flipH="0" flipV="0">
            <a:off x="973018" y="1272602"/>
            <a:ext cx="6622340" cy="2899696"/>
          </a:xfrm>
          <a:prstGeom prst="rect">
            <a:avLst/>
          </a:prstGeom>
        </p:spPr>
      </p:pic>
      <p:pic>
        <p:nvPicPr>
          <p:cNvPr id="1880854611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5286987" y="4484685"/>
            <a:ext cx="2087424" cy="1632160"/>
          </a:xfrm>
          <a:prstGeom prst="rect">
            <a:avLst/>
          </a:prstGeom>
        </p:spPr>
      </p:pic>
      <p:cxnSp>
        <p:nvCxnSpPr>
          <p:cNvPr id="1267580347" name="" hidden="0"/>
          <p:cNvCxnSpPr/>
          <p:nvPr isPhoto="0" userDrawn="0"/>
        </p:nvCxnSpPr>
        <p:spPr bwMode="auto">
          <a:xfrm flipH="0" flipV="0">
            <a:off x="6592110" y="2923643"/>
            <a:ext cx="0" cy="1561041"/>
          </a:xfrm>
          <a:prstGeom prst="line">
            <a:avLst/>
          </a:prstGeom>
          <a:ln w="38099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4980169" name="" hidden="0"/>
          <p:cNvSpPr txBox="1"/>
          <p:nvPr isPhoto="0" userDrawn="0"/>
        </p:nvSpPr>
        <p:spPr bwMode="auto">
          <a:xfrm flipH="0" flipV="0">
            <a:off x="1627860" y="4722808"/>
            <a:ext cx="3660202" cy="64044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1">
                <a:solidFill>
                  <a:schemeClr val="tx1"/>
                </a:solidFill>
              </a:rPr>
              <a:t>Data processing as a service</a:t>
            </a:r>
            <a:endParaRPr>
              <a:solidFill>
                <a:schemeClr val="tx1"/>
              </a:solidFill>
            </a:endParaRPr>
          </a:p>
          <a:p>
            <a:pPr>
              <a:defRPr/>
            </a:pPr>
            <a:r>
              <a:rPr>
                <a:solidFill>
                  <a:schemeClr val="tx1"/>
                </a:solidFill>
              </a:rPr>
              <a:t>(e.g. from the ESRF data portal)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1542367704" name="" hidden="0"/>
          <p:cNvSpPr txBox="1"/>
          <p:nvPr isPhoto="0" userDrawn="0"/>
        </p:nvSpPr>
        <p:spPr bwMode="auto">
          <a:xfrm flipH="0" flipV="0">
            <a:off x="9294165" y="1538739"/>
            <a:ext cx="2089181" cy="1463400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solidFill>
                  <a:schemeClr val="tx1"/>
                </a:solidFill>
              </a:rPr>
              <a:t>EWOKS interfaces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>
                <a:solidFill>
                  <a:schemeClr val="tx1"/>
                </a:solidFill>
              </a:rPr>
              <a:t>Desktop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b="1">
                <a:solidFill>
                  <a:srgbClr val="C00000"/>
                </a:solidFill>
              </a:rPr>
              <a:t>Web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>
                <a:solidFill>
                  <a:schemeClr val="tx1"/>
                </a:solidFill>
              </a:rPr>
              <a:t>Shell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>
                <a:solidFill>
                  <a:schemeClr val="tx1"/>
                </a:solidFill>
              </a:rPr>
              <a:t>Python</a:t>
            </a:r>
            <a:endParaRPr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6725855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24FB68FF-E827-3D82-E84C-6337E1F25C03}" type="slidenum">
              <a:rPr lang="fr-FR"/>
              <a:t>15</a:t>
            </a:fld>
            <a:endParaRPr lang="fr-FR"/>
          </a:p>
        </p:txBody>
      </p:sp>
      <p:sp>
        <p:nvSpPr>
          <p:cNvPr id="1425652545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750606271" name="Title Placeholder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EWOKS interfaces</a:t>
            </a:r>
            <a:endParaRPr sz="2200"/>
          </a:p>
        </p:txBody>
      </p:sp>
      <p:pic>
        <p:nvPicPr>
          <p:cNvPr id="1675866180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357003" y="1183906"/>
            <a:ext cx="7177609" cy="4119249"/>
          </a:xfrm>
          <a:prstGeom prst="rect">
            <a:avLst/>
          </a:prstGeom>
        </p:spPr>
      </p:pic>
      <p:sp>
        <p:nvSpPr>
          <p:cNvPr id="497540352" name="" hidden="0"/>
          <p:cNvSpPr txBox="1"/>
          <p:nvPr isPhoto="0" userDrawn="0"/>
        </p:nvSpPr>
        <p:spPr bwMode="auto">
          <a:xfrm flipH="0" flipV="0">
            <a:off x="9294165" y="1538739"/>
            <a:ext cx="2089181" cy="1463400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solidFill>
                  <a:schemeClr val="tx1"/>
                </a:solidFill>
              </a:rPr>
              <a:t>EWOKS interfaces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>
                <a:solidFill>
                  <a:schemeClr val="tx1"/>
                </a:solidFill>
              </a:rPr>
              <a:t>Desktop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>
                <a:solidFill>
                  <a:schemeClr val="tx1"/>
                </a:solidFill>
              </a:rPr>
              <a:t>Web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b="1">
                <a:solidFill>
                  <a:srgbClr val="C00000"/>
                </a:solidFill>
              </a:rPr>
              <a:t>Shell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>
                <a:solidFill>
                  <a:schemeClr val="tx1"/>
                </a:solidFill>
              </a:rPr>
              <a:t>Python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1461750189" name="" hidden="0"/>
          <p:cNvSpPr txBox="1"/>
          <p:nvPr isPhoto="0" userDrawn="0"/>
        </p:nvSpPr>
        <p:spPr bwMode="auto">
          <a:xfrm flipH="0" flipV="0">
            <a:off x="2775827" y="5442282"/>
            <a:ext cx="3283629" cy="366118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solidFill>
                  <a:schemeClr val="tx1"/>
                </a:solidFill>
              </a:rPr>
              <a:t>Used for </a:t>
            </a:r>
            <a:r>
              <a:rPr b="1">
                <a:solidFill>
                  <a:schemeClr val="tx1"/>
                </a:solidFill>
              </a:rPr>
              <a:t>headless execution.</a:t>
            </a:r>
            <a:endParaRPr b="1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1098153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9A6B2272-FF55-745F-A917-F02E77697FE2}" type="slidenum">
              <a:rPr lang="fr-FR"/>
              <a:t>16</a:t>
            </a:fld>
            <a:endParaRPr lang="fr-FR"/>
          </a:p>
        </p:txBody>
      </p:sp>
      <p:sp>
        <p:nvSpPr>
          <p:cNvPr id="450741044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048344432" name="Title Placeholder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EWOKS interfaces</a:t>
            </a:r>
            <a:endParaRPr sz="2200"/>
          </a:p>
        </p:txBody>
      </p:sp>
      <p:sp>
        <p:nvSpPr>
          <p:cNvPr id="304039203" name="" hidden="0"/>
          <p:cNvSpPr txBox="1"/>
          <p:nvPr isPhoto="0" userDrawn="0"/>
        </p:nvSpPr>
        <p:spPr bwMode="auto">
          <a:xfrm flipH="0" flipV="0">
            <a:off x="9294165" y="1538739"/>
            <a:ext cx="2089181" cy="1463400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solidFill>
                  <a:schemeClr val="tx1"/>
                </a:solidFill>
              </a:rPr>
              <a:t>EWOKS interfaces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>
                <a:solidFill>
                  <a:schemeClr val="tx1"/>
                </a:solidFill>
              </a:rPr>
              <a:t>Desktop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>
                <a:solidFill>
                  <a:schemeClr val="tx1"/>
                </a:solidFill>
              </a:rPr>
              <a:t>Web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>
                <a:solidFill>
                  <a:schemeClr val="tx1"/>
                </a:solidFill>
              </a:rPr>
              <a:t>Shell</a:t>
            </a: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b="1">
                <a:solidFill>
                  <a:srgbClr val="C00000"/>
                </a:solidFill>
              </a:rPr>
              <a:t>Python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67667409" name="" hidden="0"/>
          <p:cNvSpPr txBox="1"/>
          <p:nvPr isPhoto="0" userDrawn="0"/>
        </p:nvSpPr>
        <p:spPr bwMode="auto">
          <a:xfrm flipH="0" flipV="0">
            <a:off x="5279113" y="3657632"/>
            <a:ext cx="3850479" cy="91476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solidFill>
                  <a:schemeClr val="tx1"/>
                </a:solidFill>
              </a:rPr>
              <a:t>Developer usage like triggering workflows from the acquisition control system.</a:t>
            </a:r>
            <a:endParaRPr>
              <a:solidFill>
                <a:schemeClr val="tx1"/>
              </a:solidFill>
            </a:endParaRPr>
          </a:p>
        </p:txBody>
      </p:sp>
      <p:pic>
        <p:nvPicPr>
          <p:cNvPr id="1167778724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067230" y="875700"/>
            <a:ext cx="3852765" cy="55638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6361506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5"/>
            <a:ext cx="808893" cy="182556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1ADE22C3-19C6-9BFB-B907-A3C153D1B8D6}" type="slidenum">
              <a:rPr lang="fr-FR"/>
              <a:t>17</a:t>
            </a:fld>
            <a:endParaRPr lang="fr-FR"/>
          </a:p>
        </p:txBody>
      </p:sp>
      <p:sp>
        <p:nvSpPr>
          <p:cNvPr id="1495983721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8" y="6538905"/>
            <a:ext cx="8159996" cy="212483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262515657" name=""/>
          <p:cNvSpPr txBox="1"/>
          <p:nvPr/>
        </p:nvSpPr>
        <p:spPr bwMode="auto">
          <a:xfrm rot="0" flipH="0" flipV="0">
            <a:off x="5428279" y="3230672"/>
            <a:ext cx="5388620" cy="11890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3600" cap="all">
                <a:solidFill>
                  <a:srgbClr val="E56353"/>
                </a:solidFill>
              </a:rPr>
              <a:t>EXECUTION AND SCALABILITY</a:t>
            </a:r>
            <a:endParaRPr sz="2400"/>
          </a:p>
        </p:txBody>
      </p:sp>
      <p:pic>
        <p:nvPicPr>
          <p:cNvPr id="25016150" name="" descr=""/>
          <p:cNvPicPr/>
          <p:nvPr/>
        </p:nvPicPr>
        <p:blipFill>
          <a:blip r:embed="rId3"/>
          <a:stretch/>
        </p:blipFill>
        <p:spPr bwMode="auto">
          <a:xfrm flipH="0" flipV="0">
            <a:off x="6663065" y="1934761"/>
            <a:ext cx="2850651" cy="1020906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1438980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1AC90FB2-F482-4C83-6758-339C6E2D0AB4}" type="slidenum">
              <a:rPr lang="fr-FR"/>
              <a:t>18</a:t>
            </a:fld>
            <a:endParaRPr lang="fr-FR"/>
          </a:p>
        </p:txBody>
      </p:sp>
      <p:sp>
        <p:nvSpPr>
          <p:cNvPr id="1039704556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846388363" name="Title Placeholder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4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Typical setup for online data processing at the ESRF</a:t>
            </a:r>
            <a:endParaRPr sz="2400">
              <a:solidFill>
                <a:schemeClr val="tx1"/>
              </a:solidFill>
            </a:endParaRPr>
          </a:p>
        </p:txBody>
      </p:sp>
      <p:pic>
        <p:nvPicPr>
          <p:cNvPr id="1282378854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051534" y="3275974"/>
            <a:ext cx="770112" cy="411714"/>
          </a:xfrm>
          <a:prstGeom prst="rect">
            <a:avLst/>
          </a:prstGeom>
        </p:spPr>
      </p:pic>
      <p:pic>
        <p:nvPicPr>
          <p:cNvPr id="2143190014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1172124" y="4135806"/>
            <a:ext cx="528934" cy="528934"/>
          </a:xfrm>
          <a:prstGeom prst="rect">
            <a:avLst/>
          </a:prstGeom>
        </p:spPr>
      </p:pic>
      <p:pic>
        <p:nvPicPr>
          <p:cNvPr id="2050283848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1821650" y="3572769"/>
            <a:ext cx="747911" cy="747911"/>
          </a:xfrm>
          <a:prstGeom prst="rect">
            <a:avLst/>
          </a:prstGeom>
        </p:spPr>
      </p:pic>
      <p:pic>
        <p:nvPicPr>
          <p:cNvPr id="405652113" name="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 flipH="0" flipV="0">
            <a:off x="8276060" y="4648089"/>
            <a:ext cx="556749" cy="556749"/>
          </a:xfrm>
          <a:prstGeom prst="rect">
            <a:avLst/>
          </a:prstGeom>
        </p:spPr>
      </p:pic>
      <p:sp>
        <p:nvSpPr>
          <p:cNvPr id="927792030" name="" hidden="0"/>
          <p:cNvSpPr txBox="1"/>
          <p:nvPr isPhoto="0" userDrawn="0"/>
        </p:nvSpPr>
        <p:spPr bwMode="auto">
          <a:xfrm flipH="0" flipV="0">
            <a:off x="9729213" y="4564723"/>
            <a:ext cx="2276001" cy="91476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0">
                <a:solidFill>
                  <a:schemeClr val="tx1"/>
                </a:solidFill>
              </a:rPr>
              <a:t>Data portal</a:t>
            </a:r>
            <a:endParaRPr b="0">
              <a:solidFill>
                <a:schemeClr val="tx1"/>
              </a:solidFill>
            </a:endParaRPr>
          </a:p>
          <a:p>
            <a:pPr>
              <a:defRPr/>
            </a:pPr>
            <a:r>
              <a:rPr sz="1200" b="0">
                <a:solidFill>
                  <a:schemeClr val="tx1"/>
                </a:solidFill>
              </a:rPr>
              <a:t>(FAIR results including the workflows with DOI for publication)</a:t>
            </a:r>
            <a:endParaRPr sz="1200" b="0">
              <a:solidFill>
                <a:schemeClr val="tx1"/>
              </a:solidFill>
            </a:endParaRPr>
          </a:p>
        </p:txBody>
      </p:sp>
      <p:pic>
        <p:nvPicPr>
          <p:cNvPr id="777213499" name="" hidden="0"/>
          <p:cNvPicPr>
            <a:picLocks noChangeAspect="1"/>
          </p:cNvPicPr>
          <p:nvPr isPhoto="0" userDrawn="0"/>
        </p:nvPicPr>
        <p:blipFill>
          <a:blip r:embed="rId7"/>
          <a:stretch/>
        </p:blipFill>
        <p:spPr bwMode="auto">
          <a:xfrm flipH="0" flipV="0">
            <a:off x="8093081" y="2121498"/>
            <a:ext cx="555453" cy="296951"/>
          </a:xfrm>
          <a:prstGeom prst="rect">
            <a:avLst/>
          </a:prstGeom>
        </p:spPr>
      </p:pic>
      <p:pic>
        <p:nvPicPr>
          <p:cNvPr id="870519313" name="" hidden="0"/>
          <p:cNvPicPr>
            <a:picLocks noChangeAspect="1"/>
          </p:cNvPicPr>
          <p:nvPr isPhoto="0" userDrawn="0"/>
        </p:nvPicPr>
        <p:blipFill>
          <a:blip r:embed="rId8"/>
          <a:stretch/>
        </p:blipFill>
        <p:spPr bwMode="auto">
          <a:xfrm flipH="0" flipV="0">
            <a:off x="8234019" y="2584283"/>
            <a:ext cx="273582" cy="273582"/>
          </a:xfrm>
          <a:prstGeom prst="rect">
            <a:avLst/>
          </a:prstGeom>
        </p:spPr>
      </p:pic>
      <p:pic>
        <p:nvPicPr>
          <p:cNvPr id="1067442508" name="" hidden="0"/>
          <p:cNvPicPr>
            <a:picLocks noChangeAspect="1"/>
          </p:cNvPicPr>
          <p:nvPr isPhoto="0" userDrawn="0"/>
        </p:nvPicPr>
        <p:blipFill>
          <a:blip r:embed="rId9"/>
          <a:stretch/>
        </p:blipFill>
        <p:spPr bwMode="auto">
          <a:xfrm flipH="0" flipV="0">
            <a:off x="8758784" y="2269974"/>
            <a:ext cx="369756" cy="369756"/>
          </a:xfrm>
          <a:prstGeom prst="rect">
            <a:avLst/>
          </a:prstGeom>
        </p:spPr>
      </p:pic>
      <p:sp>
        <p:nvSpPr>
          <p:cNvPr id="1151455169" name="" hidden="0"/>
          <p:cNvSpPr txBox="1"/>
          <p:nvPr isPhoto="0" userDrawn="0"/>
        </p:nvSpPr>
        <p:spPr bwMode="auto">
          <a:xfrm flipH="0" flipV="0">
            <a:off x="9729213" y="2273933"/>
            <a:ext cx="1467013" cy="366118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0">
                <a:solidFill>
                  <a:schemeClr val="tx1"/>
                </a:solidFill>
              </a:rPr>
              <a:t>Visualization</a:t>
            </a:r>
            <a:endParaRPr b="0">
              <a:solidFill>
                <a:schemeClr val="tx1"/>
              </a:solidFill>
            </a:endParaRPr>
          </a:p>
        </p:txBody>
      </p:sp>
      <p:pic>
        <p:nvPicPr>
          <p:cNvPr id="1124476903" name="" hidden="0"/>
          <p:cNvPicPr>
            <a:picLocks noChangeAspect="1"/>
          </p:cNvPicPr>
          <p:nvPr isPhoto="0" userDrawn="0"/>
        </p:nvPicPr>
        <p:blipFill>
          <a:blip r:embed="rId10"/>
          <a:stretch/>
        </p:blipFill>
        <p:spPr bwMode="auto">
          <a:xfrm flipH="0" flipV="0">
            <a:off x="8167871" y="3517975"/>
            <a:ext cx="952704" cy="533511"/>
          </a:xfrm>
          <a:prstGeom prst="rect">
            <a:avLst/>
          </a:prstGeom>
        </p:spPr>
      </p:pic>
      <p:sp>
        <p:nvSpPr>
          <p:cNvPr id="1964526990" name="" hidden="0"/>
          <p:cNvSpPr txBox="1"/>
          <p:nvPr isPhoto="0" userDrawn="0"/>
        </p:nvSpPr>
        <p:spPr bwMode="auto">
          <a:xfrm flipH="0" flipV="0">
            <a:off x="9729213" y="3411371"/>
            <a:ext cx="2305629" cy="64044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0">
                <a:solidFill>
                  <a:schemeClr val="tx1"/>
                </a:solidFill>
              </a:rPr>
              <a:t>Persist result for further analysis</a:t>
            </a:r>
            <a:endParaRPr b="0">
              <a:solidFill>
                <a:schemeClr val="tx1"/>
              </a:solidFill>
            </a:endParaRPr>
          </a:p>
        </p:txBody>
      </p:sp>
      <p:sp>
        <p:nvSpPr>
          <p:cNvPr id="1452571333" name="" hidden="0"/>
          <p:cNvSpPr txBox="1"/>
          <p:nvPr isPhoto="0" userDrawn="0"/>
        </p:nvSpPr>
        <p:spPr bwMode="auto">
          <a:xfrm flipH="0" flipV="0">
            <a:off x="1131516" y="2037555"/>
            <a:ext cx="1903145" cy="8233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0">
                <a:solidFill>
                  <a:schemeClr val="tx1"/>
                </a:solidFill>
              </a:rPr>
              <a:t>Acquisition control system</a:t>
            </a:r>
            <a:endParaRPr b="0">
              <a:solidFill>
                <a:schemeClr val="tx1"/>
              </a:solidFill>
            </a:endParaRPr>
          </a:p>
          <a:p>
            <a:pPr>
              <a:defRPr/>
            </a:pPr>
            <a:r>
              <a:rPr sz="1200" b="0">
                <a:solidFill>
                  <a:schemeClr val="tx1"/>
                </a:solidFill>
              </a:rPr>
              <a:t>(Bliss, Daiquiri, MxCube)</a:t>
            </a:r>
            <a:endParaRPr sz="1200" b="0">
              <a:solidFill>
                <a:schemeClr val="tx1"/>
              </a:solidFill>
            </a:endParaRPr>
          </a:p>
        </p:txBody>
      </p:sp>
      <p:pic>
        <p:nvPicPr>
          <p:cNvPr id="471895586" name="" hidden="0"/>
          <p:cNvPicPr>
            <a:picLocks noChangeAspect="1"/>
          </p:cNvPicPr>
          <p:nvPr isPhoto="0" userDrawn="0"/>
        </p:nvPicPr>
        <p:blipFill>
          <a:blip r:embed="rId11"/>
          <a:stretch/>
        </p:blipFill>
        <p:spPr bwMode="auto">
          <a:xfrm flipH="0" flipV="0">
            <a:off x="3457256" y="3275973"/>
            <a:ext cx="3708423" cy="1487538"/>
          </a:xfrm>
          <a:prstGeom prst="rect">
            <a:avLst/>
          </a:prstGeom>
        </p:spPr>
      </p:pic>
      <p:sp>
        <p:nvSpPr>
          <p:cNvPr id="528344239" name="" hidden="0"/>
          <p:cNvSpPr txBox="1"/>
          <p:nvPr isPhoto="0" userDrawn="0"/>
        </p:nvSpPr>
        <p:spPr bwMode="auto">
          <a:xfrm flipH="0" flipV="0">
            <a:off x="3708036" y="2037556"/>
            <a:ext cx="3687750" cy="91476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0">
                <a:solidFill>
                  <a:schemeClr val="tx1"/>
                </a:solidFill>
              </a:rPr>
              <a:t>Execute EWOKS workflow on </a:t>
            </a:r>
            <a:endParaRPr b="0">
              <a:solidFill>
                <a:schemeClr val="tx1"/>
              </a:solidFill>
            </a:endParaRPr>
          </a:p>
          <a:p>
            <a:pPr marL="195760" indent="-195760">
              <a:buFont typeface="Arial"/>
              <a:buChar char="•"/>
              <a:defRPr/>
            </a:pPr>
            <a:r>
              <a:rPr b="0">
                <a:solidFill>
                  <a:schemeClr val="tx1"/>
                </a:solidFill>
              </a:rPr>
              <a:t>local machines </a:t>
            </a:r>
            <a:r>
              <a:rPr b="0">
                <a:solidFill>
                  <a:schemeClr val="tx1"/>
                </a:solidFill>
              </a:rPr>
              <a:t>(immediate)</a:t>
            </a:r>
            <a:endParaRPr b="0">
              <a:solidFill>
                <a:schemeClr val="tx1"/>
              </a:solidFill>
            </a:endParaRPr>
          </a:p>
          <a:p>
            <a:pPr marL="195760" indent="-195760">
              <a:buFont typeface="Arial"/>
              <a:buChar char="•"/>
              <a:defRPr/>
            </a:pPr>
            <a:r>
              <a:rPr b="0">
                <a:solidFill>
                  <a:schemeClr val="tx1"/>
                </a:solidFill>
              </a:rPr>
              <a:t>compute cluster</a:t>
            </a:r>
            <a:r>
              <a:rPr b="0">
                <a:solidFill>
                  <a:schemeClr val="tx1"/>
                </a:solidFill>
              </a:rPr>
              <a:t> (queue)</a:t>
            </a:r>
            <a:endParaRPr b="0">
              <a:solidFill>
                <a:schemeClr val="tx1"/>
              </a:solidFill>
            </a:endParaRPr>
          </a:p>
        </p:txBody>
      </p:sp>
      <p:sp>
        <p:nvSpPr>
          <p:cNvPr id="1822617229" name="" hidden="0"/>
          <p:cNvSpPr/>
          <p:nvPr isPhoto="0" userDrawn="0"/>
        </p:nvSpPr>
        <p:spPr bwMode="auto">
          <a:xfrm flipH="0" flipV="0">
            <a:off x="2819313" y="4005750"/>
            <a:ext cx="428618" cy="39051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366120810" name="" hidden="0"/>
          <p:cNvSpPr/>
          <p:nvPr isPhoto="0" userDrawn="0"/>
        </p:nvSpPr>
        <p:spPr bwMode="auto">
          <a:xfrm flipH="0" flipV="0">
            <a:off x="7292918" y="3940543"/>
            <a:ext cx="428618" cy="39051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69864793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7"/>
            <a:ext cx="808893" cy="182557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20EB0315-4D1F-582A-C554-6480C5AC1362}" type="slidenum">
              <a:rPr lang="fr-FR"/>
              <a:t>19</a:t>
            </a:fld>
            <a:endParaRPr lang="fr-FR"/>
          </a:p>
        </p:txBody>
      </p:sp>
      <p:sp>
        <p:nvSpPr>
          <p:cNvPr id="577477995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8" y="6538905"/>
            <a:ext cx="8159996" cy="212485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970979070" name="Title 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781196" y="182547"/>
            <a:ext cx="11132340" cy="47231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4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Typical setup for online data processing at the ESRF</a:t>
            </a:r>
            <a:endParaRPr/>
          </a:p>
        </p:txBody>
      </p:sp>
      <p:sp>
        <p:nvSpPr>
          <p:cNvPr id="2066052451" name=""/>
          <p:cNvSpPr txBox="1"/>
          <p:nvPr/>
        </p:nvSpPr>
        <p:spPr bwMode="auto">
          <a:xfrm rot="0" flipH="0" flipV="0">
            <a:off x="6253774" y="6108192"/>
            <a:ext cx="2263670" cy="5185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just">
              <a:defRPr/>
            </a:pPr>
            <a:r>
              <a:rPr sz="1400">
                <a:solidFill>
                  <a:schemeClr val="tx1"/>
                </a:solidFill>
              </a:rPr>
              <a:t>States the configuration</a:t>
            </a:r>
            <a:endParaRPr sz="140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sz="1400">
                <a:solidFill>
                  <a:schemeClr val="tx1"/>
                </a:solidFill>
              </a:rPr>
              <a:t>of the machine</a:t>
            </a:r>
            <a:endParaRPr sz="1400"/>
          </a:p>
        </p:txBody>
      </p:sp>
      <p:cxnSp>
        <p:nvCxnSpPr>
          <p:cNvPr id="1104456960" name=""/>
          <p:cNvCxnSpPr/>
          <p:nvPr/>
        </p:nvCxnSpPr>
        <p:spPr bwMode="auto">
          <a:xfrm flipH="0" flipV="1">
            <a:off x="8232923" y="5305524"/>
            <a:ext cx="524409" cy="802668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151617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864296" y="1392028"/>
            <a:ext cx="9981954" cy="3085474"/>
          </a:xfrm>
          <a:prstGeom prst="rect">
            <a:avLst/>
          </a:prstGeom>
        </p:spPr>
      </p:pic>
      <p:sp>
        <p:nvSpPr>
          <p:cNvPr id="1176120405" name=""/>
          <p:cNvSpPr txBox="1"/>
          <p:nvPr/>
        </p:nvSpPr>
        <p:spPr bwMode="auto">
          <a:xfrm rot="0" flipH="0" flipV="0">
            <a:off x="6914148" y="4116444"/>
            <a:ext cx="2848476" cy="11890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just">
              <a:defRPr/>
            </a:pPr>
            <a:r>
              <a:rPr>
                <a:solidFill>
                  <a:srgbClr val="FA5252"/>
                </a:solidFill>
              </a:rPr>
              <a:t>Workers: </a:t>
            </a:r>
            <a:r>
              <a:rPr b="1">
                <a:solidFill>
                  <a:srgbClr val="FA5252"/>
                </a:solidFill>
              </a:rPr>
              <a:t>venv </a:t>
            </a:r>
            <a:r>
              <a:rPr b="0">
                <a:solidFill>
                  <a:srgbClr val="FA5252"/>
                </a:solidFill>
              </a:rPr>
              <a:t>or</a:t>
            </a:r>
            <a:r>
              <a:rPr b="1">
                <a:solidFill>
                  <a:srgbClr val="FA5252"/>
                </a:solidFill>
              </a:rPr>
              <a:t> conda</a:t>
            </a:r>
            <a:r>
              <a:rPr>
                <a:solidFill>
                  <a:srgbClr val="FA5252"/>
                </a:solidFill>
              </a:rPr>
              <a:t> environments</a:t>
            </a:r>
            <a:endParaRPr>
              <a:solidFill>
                <a:srgbClr val="FA5252"/>
              </a:solidFill>
            </a:endParaRPr>
          </a:p>
          <a:p>
            <a:pPr algn="just">
              <a:defRPr/>
            </a:pPr>
            <a:endParaRPr>
              <a:solidFill>
                <a:srgbClr val="FA5252"/>
              </a:solidFill>
            </a:endParaRPr>
          </a:p>
          <a:p>
            <a:pPr algn="just">
              <a:defRPr/>
            </a:pPr>
            <a:r>
              <a:rPr>
                <a:solidFill>
                  <a:srgbClr val="FA5252"/>
                </a:solidFill>
              </a:rPr>
              <a:t>Deployed with </a:t>
            </a:r>
            <a:r>
              <a:rPr b="1">
                <a:solidFill>
                  <a:srgbClr val="FA5252"/>
                </a:solidFill>
              </a:rPr>
              <a:t>ansible</a:t>
            </a:r>
            <a:endParaRPr/>
          </a:p>
        </p:txBody>
      </p:sp>
      <p:sp>
        <p:nvSpPr>
          <p:cNvPr id="1000410454" name=""/>
          <p:cNvSpPr txBox="1"/>
          <p:nvPr/>
        </p:nvSpPr>
        <p:spPr bwMode="auto">
          <a:xfrm rot="0" flipH="0" flipV="0">
            <a:off x="4210261" y="4547359"/>
            <a:ext cx="1773389" cy="91476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>
                <a:solidFill>
                  <a:srgbClr val="40C057"/>
                </a:solidFill>
              </a:rPr>
              <a:t>Messaging handled by </a:t>
            </a:r>
            <a:r>
              <a:rPr b="1">
                <a:solidFill>
                  <a:srgbClr val="40C057"/>
                </a:solidFill>
              </a:rPr>
              <a:t>ewoksjob</a:t>
            </a:r>
            <a:endParaRPr b="1"/>
          </a:p>
        </p:txBody>
      </p:sp>
      <p:sp>
        <p:nvSpPr>
          <p:cNvPr id="1465703382" name=""/>
          <p:cNvSpPr/>
          <p:nvPr/>
        </p:nvSpPr>
        <p:spPr bwMode="auto">
          <a:xfrm rot="0" flipH="0" flipV="0">
            <a:off x="2676657" y="2418706"/>
            <a:ext cx="941797" cy="374578"/>
          </a:xfrm>
          <a:prstGeom prst="rect">
            <a:avLst/>
          </a:prstGeom>
          <a:solidFill>
            <a:schemeClr val="bg1">
              <a:alpha val="89999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>
                <a:solidFill>
                  <a:srgbClr val="228BE6"/>
                </a:solidFill>
              </a:rPr>
              <a:t>Submit</a:t>
            </a:r>
            <a:endParaRPr>
              <a:solidFill>
                <a:srgbClr val="228BE6"/>
              </a:solidFill>
            </a:endParaRPr>
          </a:p>
        </p:txBody>
      </p:sp>
      <p:sp>
        <p:nvSpPr>
          <p:cNvPr id="828874981" name=""/>
          <p:cNvSpPr/>
          <p:nvPr/>
        </p:nvSpPr>
        <p:spPr bwMode="auto">
          <a:xfrm rot="0" flipH="0" flipV="0">
            <a:off x="6253775" y="2418706"/>
            <a:ext cx="941796" cy="374577"/>
          </a:xfrm>
          <a:prstGeom prst="rect">
            <a:avLst/>
          </a:prstGeom>
          <a:solidFill>
            <a:schemeClr val="bg1">
              <a:alpha val="89999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>
                <a:solidFill>
                  <a:srgbClr val="228BE6"/>
                </a:solidFill>
              </a:rPr>
              <a:t>Submit</a:t>
            </a:r>
            <a:endParaRPr>
              <a:solidFill>
                <a:srgbClr val="228BE6"/>
              </a:solidFill>
            </a:endParaRPr>
          </a:p>
        </p:txBody>
      </p:sp>
      <p:sp>
        <p:nvSpPr>
          <p:cNvPr id="1945024477" name=""/>
          <p:cNvSpPr/>
          <p:nvPr/>
        </p:nvSpPr>
        <p:spPr bwMode="auto">
          <a:xfrm rot="0" flipH="0" flipV="0">
            <a:off x="6149320" y="3054421"/>
            <a:ext cx="1046252" cy="374577"/>
          </a:xfrm>
          <a:prstGeom prst="rect">
            <a:avLst/>
          </a:prstGeom>
          <a:solidFill>
            <a:schemeClr val="bg1">
              <a:alpha val="89999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>
                <a:solidFill>
                  <a:srgbClr val="FA5252"/>
                </a:solidFill>
              </a:rPr>
              <a:t>Results</a:t>
            </a:r>
            <a:endParaRPr>
              <a:solidFill>
                <a:srgbClr val="FA5252"/>
              </a:solidFill>
            </a:endParaRPr>
          </a:p>
        </p:txBody>
      </p:sp>
      <p:sp>
        <p:nvSpPr>
          <p:cNvPr id="1517447773" name=""/>
          <p:cNvSpPr/>
          <p:nvPr/>
        </p:nvSpPr>
        <p:spPr bwMode="auto">
          <a:xfrm rot="0" flipH="0" flipV="0">
            <a:off x="2676657" y="3054421"/>
            <a:ext cx="1046251" cy="374577"/>
          </a:xfrm>
          <a:prstGeom prst="rect">
            <a:avLst/>
          </a:prstGeom>
          <a:solidFill>
            <a:schemeClr val="bg1">
              <a:alpha val="89999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>
                <a:solidFill>
                  <a:srgbClr val="FA5252"/>
                </a:solidFill>
              </a:rPr>
              <a:t>Results</a:t>
            </a:r>
            <a:endParaRPr>
              <a:solidFill>
                <a:srgbClr val="FA525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734364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7"/>
            <a:ext cx="808893" cy="182557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275F9DBC-F6F4-6C4C-F3CD-46F42AB98419}" type="slidenum">
              <a:rPr lang="fr-FR"/>
              <a:t>2</a:t>
            </a:fld>
            <a:endParaRPr lang="fr-FR"/>
          </a:p>
        </p:txBody>
      </p:sp>
      <p:sp>
        <p:nvSpPr>
          <p:cNvPr id="979212969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9" y="6538907"/>
            <a:ext cx="8159996" cy="212485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2076800250" name=""/>
          <p:cNvSpPr/>
          <p:nvPr/>
        </p:nvSpPr>
        <p:spPr bwMode="auto">
          <a:xfrm>
            <a:off x="4188127" y="2095020"/>
            <a:ext cx="7852393" cy="301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horzOverflow="clip" wrap="none" numCol="1" spcCol="0" anchor="t">
            <a:spAutoFit/>
          </a:bodyPr>
          <a:p>
            <a:pPr algn="ctr" defTabSz="914400">
              <a:lnSpc>
                <a:spcPct val="100000"/>
              </a:lnSpc>
              <a:defRPr/>
            </a:pPr>
            <a:r>
              <a:rPr lang="en-US" sz="2400" b="0" strike="noStrike" spc="0">
                <a:solidFill>
                  <a:srgbClr val="002060"/>
                </a:solidFill>
                <a:latin typeface="Arial"/>
                <a:ea typeface="Arial"/>
              </a:rPr>
              <a:t>The Extensible WOrKflow System</a:t>
            </a:r>
            <a:endParaRPr sz="2400" b="0" strike="noStrike" spc="0">
              <a:solidFill>
                <a:srgbClr val="00206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  <a:defRPr/>
            </a:pPr>
            <a:endParaRPr sz="2400" b="0" strike="noStrike" spc="0">
              <a:solidFill>
                <a:srgbClr val="00206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  <a:defRPr/>
            </a:pPr>
            <a:endParaRPr sz="2400" b="0" strike="noStrike" spc="0">
              <a:solidFill>
                <a:srgbClr val="00206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en-US" sz="2800" b="0" strike="noStrike" spc="0">
                <a:solidFill>
                  <a:srgbClr val="002060"/>
                </a:solidFill>
                <a:latin typeface="Arial"/>
                <a:ea typeface="Arial"/>
              </a:rPr>
              <a:t> </a:t>
            </a:r>
            <a:r>
              <a:rPr sz="2800" b="0" strike="noStrike" spc="0">
                <a:solidFill>
                  <a:srgbClr val="002060"/>
                </a:solidFill>
                <a:latin typeface="Arial"/>
              </a:rPr>
              <a:t>Standardizing data processing with FAIR results</a:t>
            </a:r>
            <a:endParaRPr sz="2400" b="0" strike="noStrike" spc="0">
              <a:solidFill>
                <a:srgbClr val="00206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  <a:defRPr/>
            </a:pPr>
            <a:endParaRPr sz="2400" b="0" strike="noStrike" spc="0">
              <a:solidFill>
                <a:srgbClr val="00206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  <a:defRPr/>
            </a:pPr>
            <a:endParaRPr sz="2400" b="0" strike="noStrike" spc="0">
              <a:solidFill>
                <a:srgbClr val="00206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en-US" sz="2400" b="1" strike="noStrike" spc="0">
                <a:solidFill>
                  <a:srgbClr val="002060"/>
                </a:solidFill>
                <a:latin typeface="Arial"/>
                <a:ea typeface="Arial"/>
              </a:rPr>
              <a:t>Loic HUDER</a:t>
            </a:r>
            <a:endParaRPr sz="2400" b="0" strike="noStrike" spc="0">
              <a:solidFill>
                <a:srgbClr val="00206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en-US" sz="2000" b="0" strike="noStrike" spc="0">
                <a:solidFill>
                  <a:srgbClr val="002060"/>
                </a:solidFill>
                <a:latin typeface="Arial"/>
                <a:ea typeface="Arial"/>
              </a:rPr>
              <a:t>Software Engineer, Data Automation Unit - ESRF</a:t>
            </a:r>
            <a:endParaRPr sz="2000" b="0" strike="noStrike" spc="0">
              <a:solidFill>
                <a:srgbClr val="002060"/>
              </a:solidFill>
              <a:latin typeface="Arial"/>
              <a:ea typeface="Arial"/>
            </a:endParaRPr>
          </a:p>
        </p:txBody>
      </p:sp>
      <p:pic>
        <p:nvPicPr>
          <p:cNvPr id="1604318383" name="" descr=""/>
          <p:cNvPicPr/>
          <p:nvPr/>
        </p:nvPicPr>
        <p:blipFill>
          <a:blip r:embed="rId3"/>
          <a:stretch/>
        </p:blipFill>
        <p:spPr bwMode="auto">
          <a:xfrm flipH="0" flipV="0">
            <a:off x="6685939" y="1074111"/>
            <a:ext cx="2850653" cy="1020908"/>
          </a:xfrm>
          <a:prstGeom prst="rect">
            <a:avLst/>
          </a:prstGeom>
          <a:ln w="0">
            <a:noFill/>
          </a:ln>
        </p:spPr>
      </p:pic>
      <p:pic>
        <p:nvPicPr>
          <p:cNvPr id="1162552018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6372955" y="5435198"/>
            <a:ext cx="3476621" cy="6572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32350079" name="Titre 1" hidden="0"/>
          <p:cNvSpPr>
            <a:spLocks noGrp="1"/>
          </p:cNvSpPr>
          <p:nvPr isPhoto="0" userDrawn="0">
            <p:ph type="title" hasCustomPrompt="1"/>
          </p:nvPr>
        </p:nvSpPr>
        <p:spPr bwMode="gray"/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lang="fr-FR" sz="24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Ewoks is not </a:t>
            </a:r>
            <a:r>
              <a:rPr lang="en-HK" sz="24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only </a:t>
            </a:r>
            <a:r>
              <a:rPr lang="fr-FR" sz="24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a </a:t>
            </a:r>
            <a:r>
              <a:rPr lang="en-GB" sz="24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beamline </a:t>
            </a:r>
            <a:r>
              <a:rPr lang="fr-FR" sz="24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tool</a:t>
            </a:r>
            <a:endParaRPr sz="3200"/>
          </a:p>
        </p:txBody>
      </p:sp>
      <p:sp>
        <p:nvSpPr>
          <p:cNvPr id="1706790599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gray">
          <a:xfrm flipH="0" flipV="0">
            <a:off x="680180" y="1227815"/>
            <a:ext cx="10982397" cy="1478422"/>
          </a:xfrm>
        </p:spPr>
        <p:txBody>
          <a:bodyPr/>
          <a:lstStyle>
            <a:lvl4pPr>
              <a:spcBef>
                <a:spcPts val="0"/>
              </a:spcBef>
              <a:spcAft>
                <a:spcPts val="297"/>
              </a:spcAft>
              <a:buSzPct val="80000"/>
              <a:defRPr/>
            </a:lvl4pPr>
            <a:lvl5pPr>
              <a:spcAft>
                <a:spcPts val="297"/>
              </a:spcAft>
              <a:defRPr/>
            </a:lvl5pPr>
          </a:lstStyle>
          <a:p>
            <a:pPr marL="0" indent="0" algn="l">
              <a:buFont typeface="Arial"/>
              <a:buNone/>
              <a:defRPr/>
            </a:pPr>
            <a:r>
              <a:rPr>
                <a:solidFill>
                  <a:schemeClr val="tx1"/>
                </a:solidFill>
              </a:rPr>
              <a:t>Ewoks was designed to be used at beamlines </a:t>
            </a:r>
            <a:r>
              <a:rPr b="1">
                <a:solidFill>
                  <a:schemeClr val="tx1"/>
                </a:solidFill>
              </a:rPr>
              <a:t>but </a:t>
            </a:r>
            <a:r>
              <a:rPr b="1">
                <a:solidFill>
                  <a:schemeClr val="tx1"/>
                </a:solidFill>
              </a:rPr>
              <a:t>also by users on their local machine</a:t>
            </a:r>
            <a:endParaRPr>
              <a:solidFill>
                <a:schemeClr val="tx1"/>
              </a:solidFill>
            </a:endParaRPr>
          </a:p>
          <a:p>
            <a:pPr algn="l">
              <a:defRPr/>
            </a:pPr>
            <a:endParaRPr/>
          </a:p>
          <a:p>
            <a:pPr marL="0" indent="0" algn="l">
              <a:buFont typeface="Arial"/>
              <a:buNone/>
              <a:defRPr/>
            </a:pPr>
            <a:r>
              <a:rPr b="1">
                <a:solidFill>
                  <a:schemeClr val="tx1"/>
                </a:solidFill>
              </a:rPr>
              <a:t>The Ewoks ecosystem is made of Python packages</a:t>
            </a:r>
            <a:r>
              <a:rPr b="0">
                <a:solidFill>
                  <a:schemeClr val="tx1"/>
                </a:solidFill>
              </a:rPr>
              <a:t> </a:t>
            </a:r>
            <a:endParaRPr b="0">
              <a:solidFill>
                <a:schemeClr val="tx1"/>
              </a:solidFill>
            </a:endParaRPr>
          </a:p>
          <a:p>
            <a:pPr marL="0" indent="0" algn="l">
              <a:buFont typeface="Arial"/>
              <a:buNone/>
              <a:defRPr/>
            </a:pPr>
            <a:r>
              <a:rPr b="0">
                <a:solidFill>
                  <a:schemeClr val="tx1"/>
                </a:solidFill>
              </a:rPr>
              <a:t>that can easily be installed locally </a:t>
            </a:r>
            <a:r>
              <a:rPr b="0">
                <a:solidFill>
                  <a:schemeClr val="tx1"/>
                </a:solidFill>
              </a:rPr>
              <a:t>by Python package managers: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</p:txBody>
      </p:sp>
      <p:sp>
        <p:nvSpPr>
          <p:cNvPr id="1047032098" name="Espace réservé du numéro de diapositive 7" hidden="0"/>
          <p:cNvSpPr>
            <a:spLocks noGrp="1"/>
          </p:cNvSpPr>
          <p:nvPr isPhoto="0" userDrawn="0">
            <p:ph type="sldNum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Page </a:t>
            </a:r>
            <a:fld id="{3B436AA3-6E9B-138C-A86D-300BD8485C48}" type="slidenum">
              <a:rPr lang="en-US"/>
              <a:t>20</a:t>
            </a:fld>
            <a:endParaRPr lang="en-US"/>
          </a:p>
        </p:txBody>
      </p:sp>
      <p:sp>
        <p:nvSpPr>
          <p:cNvPr id="1817010689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09321096" name="" hidden="0"/>
          <p:cNvSpPr txBox="1"/>
          <p:nvPr isPhoto="0" userDrawn="0"/>
        </p:nvSpPr>
        <p:spPr bwMode="auto">
          <a:xfrm flipH="0" flipV="0">
            <a:off x="3524735" y="4014530"/>
            <a:ext cx="4604359" cy="64044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fr-FR" sz="1800" b="0" i="0" u="none" strike="noStrike" cap="none" spc="0">
                <a:solidFill>
                  <a:schemeClr val="accent1"/>
                </a:solidFill>
                <a:latin typeface="Ubuntu Mono"/>
                <a:ea typeface="Ubuntu Mono"/>
                <a:cs typeface="Ubuntu Mono"/>
              </a:rPr>
              <a:t>pip install ewoks</a:t>
            </a:r>
            <a:r>
              <a:rPr lang="fr-FR" sz="1800" b="0" i="0" u="none" strike="noStrike" cap="none" spc="0">
                <a:solidFill>
                  <a:schemeClr val="accent1"/>
                </a:solidFill>
                <a:latin typeface="Arial"/>
                <a:ea typeface="Arial"/>
                <a:cs typeface="Arial"/>
              </a:rPr>
              <a:t> </a:t>
            </a:r>
            <a:endParaRPr sz="1800" b="0" i="0" u="none" strike="noStrike" cap="none" spc="0">
              <a:solidFill>
                <a:schemeClr val="accent6"/>
              </a:solidFill>
              <a:latin typeface="Arial"/>
              <a:ea typeface="Arial"/>
              <a:cs typeface="Arial"/>
            </a:endParaRPr>
          </a:p>
          <a:p>
            <a:pPr algn="ctr">
              <a:defRPr/>
            </a:pPr>
            <a:r>
              <a:rPr lang="fr-FR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Core packages to start using ewoks</a:t>
            </a:r>
            <a:endParaRPr b="0">
              <a:solidFill>
                <a:schemeClr val="accent6"/>
              </a:solidFill>
            </a:endParaRPr>
          </a:p>
        </p:txBody>
      </p:sp>
      <p:sp>
        <p:nvSpPr>
          <p:cNvPr id="1137019484" name="" hidden="0"/>
          <p:cNvSpPr txBox="1"/>
          <p:nvPr isPhoto="0" userDrawn="0"/>
        </p:nvSpPr>
        <p:spPr bwMode="auto">
          <a:xfrm flipH="0" flipV="0">
            <a:off x="6396714" y="4775711"/>
            <a:ext cx="4604647" cy="91476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fr-FR" sz="1800" b="0" i="0" u="none" strike="noStrike" cap="none" spc="0">
                <a:solidFill>
                  <a:schemeClr val="accent1"/>
                </a:solidFill>
                <a:latin typeface="Ubuntu Mono"/>
                <a:ea typeface="Ubuntu Mono"/>
                <a:cs typeface="Ubuntu Mono"/>
              </a:rPr>
              <a:t>pip install ewoksxrpd</a:t>
            </a:r>
            <a:endParaRPr sz="1800" b="0" i="0" u="none" strike="noStrike" cap="none" spc="0">
              <a:solidFill>
                <a:schemeClr val="accent1"/>
              </a:solidFill>
              <a:latin typeface="Ubuntu Mono"/>
              <a:ea typeface="Ubuntu Mono"/>
              <a:cs typeface="Ubuntu Mono"/>
            </a:endParaRPr>
          </a:p>
          <a:p>
            <a:pPr algn="ctr">
              <a:defRPr/>
            </a:pPr>
            <a:r>
              <a:rPr lang="fr-FR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Install tasks for X-ray powder diffraction data (mostly integration with pyFAI)</a:t>
            </a:r>
            <a:endParaRPr sz="1800" b="0" i="0" u="none" strike="noStrike" cap="none" spc="0">
              <a:solidFill>
                <a:schemeClr val="accent6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19990409" name="" hidden="0"/>
          <p:cNvSpPr txBox="1"/>
          <p:nvPr isPhoto="0" userDrawn="0"/>
        </p:nvSpPr>
        <p:spPr bwMode="auto">
          <a:xfrm flipH="0" flipV="0">
            <a:off x="315455" y="4775711"/>
            <a:ext cx="4623979" cy="64044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fr-FR" sz="1800" b="0" i="0" u="none" strike="noStrike" cap="none" spc="0">
                <a:solidFill>
                  <a:schemeClr val="accent1"/>
                </a:solidFill>
                <a:latin typeface="Ubuntu Mono"/>
                <a:ea typeface="Ubuntu Mono"/>
                <a:cs typeface="Ubuntu Mono"/>
              </a:rPr>
              <a:t>pip install ewoksweb</a:t>
            </a:r>
            <a:endParaRPr sz="1800" b="0" i="0" u="none" strike="noStrike" cap="none" spc="0">
              <a:solidFill>
                <a:schemeClr val="accent1"/>
              </a:solidFill>
              <a:latin typeface="Ubuntu Mono"/>
              <a:ea typeface="Ubuntu Mono"/>
              <a:cs typeface="Ubuntu Mono"/>
            </a:endParaRPr>
          </a:p>
          <a:p>
            <a:pPr algn="ctr">
              <a:defRPr/>
            </a:pPr>
            <a:r>
              <a:rPr lang="fr-FR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Install the web interface to edit workflows</a:t>
            </a:r>
            <a:endParaRPr sz="1800" b="0" i="0" u="none" strike="noStrike" cap="none" spc="0">
              <a:solidFill>
                <a:schemeClr val="accent6"/>
              </a:solidFill>
              <a:latin typeface="Ubuntu Mono"/>
              <a:ea typeface="Ubuntu Mono"/>
              <a:cs typeface="Ubuntu Mono"/>
            </a:endParaRPr>
          </a:p>
        </p:txBody>
      </p:sp>
      <p:sp>
        <p:nvSpPr>
          <p:cNvPr id="1263737023" name="" hidden="0"/>
          <p:cNvSpPr txBox="1"/>
          <p:nvPr isPhoto="0" userDrawn="0"/>
        </p:nvSpPr>
        <p:spPr bwMode="auto">
          <a:xfrm flipH="0" flipV="0">
            <a:off x="4367397" y="5775762"/>
            <a:ext cx="6326681" cy="36611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1">
                <a:solidFill>
                  <a:schemeClr val="tx1"/>
                </a:solidFill>
              </a:rPr>
              <a:t>And many more !</a:t>
            </a:r>
            <a:endParaRPr b="1"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99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0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3737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1568230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5"/>
            <a:ext cx="808893" cy="182556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BDA50A6E-0766-B5B3-D63D-8C34CAE20B6D}" type="slidenum">
              <a:rPr lang="fr-FR"/>
              <a:t>21</a:t>
            </a:fld>
            <a:endParaRPr lang="fr-FR"/>
          </a:p>
        </p:txBody>
      </p:sp>
      <p:sp>
        <p:nvSpPr>
          <p:cNvPr id="543220792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8" y="6538905"/>
            <a:ext cx="8159996" cy="212483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08610629" name=""/>
          <p:cNvSpPr txBox="1"/>
          <p:nvPr/>
        </p:nvSpPr>
        <p:spPr bwMode="auto">
          <a:xfrm rot="0" flipH="0" flipV="0">
            <a:off x="5428279" y="3230672"/>
            <a:ext cx="5390060" cy="11890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3600" cap="all">
                <a:solidFill>
                  <a:srgbClr val="E56353"/>
                </a:solidFill>
              </a:rPr>
              <a:t>REPRODUCIBILiTY and SHARING</a:t>
            </a:r>
            <a:endParaRPr sz="2400"/>
          </a:p>
        </p:txBody>
      </p:sp>
      <p:pic>
        <p:nvPicPr>
          <p:cNvPr id="898898026" name="" descr=""/>
          <p:cNvPicPr/>
          <p:nvPr/>
        </p:nvPicPr>
        <p:blipFill>
          <a:blip r:embed="rId3"/>
          <a:stretch/>
        </p:blipFill>
        <p:spPr bwMode="auto">
          <a:xfrm flipH="0" flipV="0">
            <a:off x="6663065" y="1934761"/>
            <a:ext cx="2850651" cy="1020906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9361088" name=""/>
          <p:cNvSpPr/>
          <p:nvPr/>
        </p:nvSpPr>
        <p:spPr bwMode="auto">
          <a:xfrm rot="0" flipH="0" flipV="0">
            <a:off x="290055" y="2054831"/>
            <a:ext cx="6410646" cy="271837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467831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1F4845B2-F561-0311-ECDE-333CDB541D29}" type="slidenum">
              <a:rPr lang="fr-FR"/>
              <a:t>22</a:t>
            </a:fld>
            <a:endParaRPr lang="fr-FR"/>
          </a:p>
        </p:txBody>
      </p:sp>
      <p:sp>
        <p:nvSpPr>
          <p:cNvPr id="747165852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344694724" name="Title 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781196" y="182547"/>
            <a:ext cx="11132340" cy="47231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4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Reproducibility and sharing</a:t>
            </a:r>
            <a:endParaRPr/>
          </a:p>
        </p:txBody>
      </p:sp>
      <p:sp>
        <p:nvSpPr>
          <p:cNvPr id="758829486" name=""/>
          <p:cNvSpPr txBox="1"/>
          <p:nvPr/>
        </p:nvSpPr>
        <p:spPr bwMode="auto">
          <a:xfrm rot="0" flipH="0" flipV="0">
            <a:off x="471993" y="2086938"/>
            <a:ext cx="5127815" cy="2652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Andale Mono"/>
                <a:ea typeface="Andale Mono"/>
                <a:cs typeface="Andale Mono"/>
              </a:rPr>
              <a:t>{</a:t>
            </a:r>
            <a:endParaRPr sz="1200" b="0" i="0" u="none" strike="noStrike" cap="none" spc="0">
              <a:solidFill>
                <a:schemeClr val="tx1"/>
              </a:solidFill>
              <a:latin typeface="Andale Mono"/>
              <a:cs typeface="Andale Mono"/>
            </a:endParaRPr>
          </a:p>
          <a:p>
            <a:pPr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Andale Mono"/>
                <a:ea typeface="Andale Mono"/>
                <a:cs typeface="Andale Mono"/>
              </a:rPr>
              <a:t>  "graph": {</a:t>
            </a:r>
            <a:endParaRPr sz="1200" b="0" i="0" u="none" strike="noStrike" cap="none" spc="0">
              <a:solidFill>
                <a:schemeClr val="tx1"/>
              </a:solidFill>
              <a:latin typeface="Andale Mono"/>
              <a:cs typeface="Andale Mono"/>
            </a:endParaRPr>
          </a:p>
          <a:p>
            <a:pPr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Andale Mono"/>
                <a:ea typeface="Andale Mono"/>
                <a:cs typeface="Andale Mono"/>
              </a:rPr>
              <a:t>    "id": "integrate_scan_with_saving",</a:t>
            </a:r>
            <a:endParaRPr sz="1200" b="0" i="0" u="none" strike="noStrike" cap="none" spc="0">
              <a:solidFill>
                <a:schemeClr val="tx1"/>
              </a:solidFill>
              <a:latin typeface="Andale Mono"/>
              <a:cs typeface="Andale Mono"/>
            </a:endParaRPr>
          </a:p>
          <a:p>
            <a:pPr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Andale Mono"/>
                <a:ea typeface="Andale Mono"/>
                <a:cs typeface="Andale Mono"/>
              </a:rPr>
              <a:t>    "schema_version": "1.1",</a:t>
            </a:r>
            <a:endParaRPr sz="1200" b="0" i="0" u="none" strike="noStrike" cap="none" spc="0">
              <a:solidFill>
                <a:schemeClr val="tx1"/>
              </a:solidFill>
              <a:latin typeface="Andale Mono"/>
              <a:cs typeface="Andale Mono"/>
            </a:endParaRPr>
          </a:p>
          <a:p>
            <a:pPr>
              <a:defRPr/>
            </a:pPr>
            <a:r>
              <a:rPr lang="en-US" sz="1200" b="1" i="0" u="none" strike="noStrike" cap="none" spc="0">
                <a:solidFill>
                  <a:schemeClr val="tx1"/>
                </a:solidFill>
                <a:latin typeface="Andale Mono"/>
                <a:ea typeface="Andale Mono"/>
                <a:cs typeface="Andale Mono"/>
              </a:rPr>
              <a:t>    "requirements": [</a:t>
            </a:r>
            <a:endParaRPr sz="1200" b="1" i="0" u="none" strike="noStrike" cap="none" spc="0">
              <a:solidFill>
                <a:schemeClr val="tx1"/>
              </a:solidFill>
              <a:latin typeface="Andale Mono"/>
              <a:cs typeface="Andale Mono"/>
            </a:endParaRPr>
          </a:p>
          <a:p>
            <a:pPr>
              <a:defRPr/>
            </a:pPr>
            <a:r>
              <a:rPr lang="en-US" sz="1200" b="1" i="0" u="none" strike="noStrike" cap="none" spc="0">
                <a:solidFill>
                  <a:schemeClr val="tx1"/>
                </a:solidFill>
                <a:latin typeface="Andale Mono"/>
                <a:ea typeface="Andale Mono"/>
                <a:cs typeface="Andale Mono"/>
              </a:rPr>
              <a:t>      "ewoks==2.0.0",</a:t>
            </a:r>
            <a:endParaRPr sz="1200" b="1" i="0" u="none" strike="noStrike" cap="none" spc="0">
              <a:solidFill>
                <a:schemeClr val="tx1"/>
              </a:solidFill>
              <a:latin typeface="Andale Mono"/>
              <a:cs typeface="Andale Mono"/>
            </a:endParaRPr>
          </a:p>
          <a:p>
            <a:pPr>
              <a:defRPr/>
            </a:pPr>
            <a:r>
              <a:rPr lang="en-US" sz="1200" b="1" i="0" u="none" strike="noStrike" cap="none" spc="0">
                <a:solidFill>
                  <a:schemeClr val="tx1"/>
                </a:solidFill>
                <a:latin typeface="Andale Mono"/>
                <a:ea typeface="Andale Mono"/>
                <a:cs typeface="Andale Mono"/>
              </a:rPr>
              <a:t>      "ewokscore==2.0.0",</a:t>
            </a:r>
            <a:endParaRPr sz="1200" b="1" i="0" u="none" strike="noStrike" cap="none" spc="0">
              <a:solidFill>
                <a:schemeClr val="tx1"/>
              </a:solidFill>
              <a:latin typeface="Andale Mono"/>
              <a:cs typeface="Andale Mono"/>
            </a:endParaRPr>
          </a:p>
          <a:p>
            <a:pPr>
              <a:defRPr/>
            </a:pPr>
            <a:r>
              <a:rPr lang="en-US" sz="1200" b="1" i="0" u="none" strike="noStrike" cap="none" spc="0">
                <a:solidFill>
                  <a:schemeClr val="tx1"/>
                </a:solidFill>
                <a:latin typeface="Andale Mono"/>
                <a:ea typeface="Andale Mono"/>
                <a:cs typeface="Andale Mono"/>
              </a:rPr>
              <a:t>      "ewoksdata==1.2.1",</a:t>
            </a:r>
            <a:endParaRPr sz="1200" b="1" i="0" u="none" strike="noStrike" cap="none" spc="0">
              <a:solidFill>
                <a:schemeClr val="tx1"/>
              </a:solidFill>
              <a:latin typeface="Andale Mono"/>
              <a:cs typeface="Andale Mono"/>
            </a:endParaRPr>
          </a:p>
          <a:p>
            <a:pPr>
              <a:defRPr/>
            </a:pPr>
            <a:r>
              <a:rPr lang="en-US" sz="1200" b="1" i="0" u="none" strike="noStrike" cap="none" spc="0">
                <a:solidFill>
                  <a:schemeClr val="tx1"/>
                </a:solidFill>
                <a:latin typeface="Andale Mono"/>
                <a:ea typeface="Andale Mono"/>
                <a:cs typeface="Andale Mono"/>
              </a:rPr>
              <a:t>      "ewoksjob==1.1.2",</a:t>
            </a:r>
            <a:endParaRPr sz="1200" b="1" i="0" u="none" strike="noStrike" cap="none" spc="0">
              <a:solidFill>
                <a:schemeClr val="tx1"/>
              </a:solidFill>
              <a:latin typeface="Andale Mono"/>
              <a:cs typeface="Andale Mono"/>
            </a:endParaRPr>
          </a:p>
          <a:p>
            <a:pPr>
              <a:defRPr/>
            </a:pPr>
            <a:r>
              <a:rPr lang="en-US" sz="1200" b="1" i="0" u="none" strike="noStrike" cap="none" spc="0">
                <a:solidFill>
                  <a:schemeClr val="tx1"/>
                </a:solidFill>
                <a:latin typeface="Andale Mono"/>
                <a:ea typeface="Andale Mono"/>
                <a:cs typeface="Andale Mono"/>
              </a:rPr>
              <a:t>      "ewoksorange==2.0.0",</a:t>
            </a:r>
            <a:endParaRPr sz="1200" b="1" i="0" u="none" strike="noStrike" cap="none" spc="0">
              <a:solidFill>
                <a:schemeClr val="tx1"/>
              </a:solidFill>
              <a:latin typeface="Andale Mono"/>
              <a:cs typeface="Andale Mono"/>
            </a:endParaRPr>
          </a:p>
          <a:p>
            <a:pPr>
              <a:defRPr/>
            </a:pPr>
            <a:r>
              <a:rPr lang="en-US" sz="1200" b="1" i="0" u="none" strike="noStrike" cap="none" spc="0">
                <a:solidFill>
                  <a:schemeClr val="tx1"/>
                </a:solidFill>
                <a:latin typeface="Andale Mono"/>
                <a:ea typeface="Andale Mono"/>
                <a:cs typeface="Andale Mono"/>
              </a:rPr>
              <a:t>      "ewoksutils==1.4.0",</a:t>
            </a:r>
            <a:endParaRPr sz="1200" b="1" i="0" u="none" strike="noStrike" cap="none" spc="0">
              <a:solidFill>
                <a:schemeClr val="tx1"/>
              </a:solidFill>
              <a:latin typeface="Andale Mono"/>
              <a:cs typeface="Andale Mono"/>
            </a:endParaRPr>
          </a:p>
          <a:p>
            <a:pPr>
              <a:defRPr/>
            </a:pPr>
            <a:r>
              <a:rPr lang="en-US" sz="1200" b="1" i="0" u="none" strike="noStrike" cap="none" spc="0">
                <a:solidFill>
                  <a:schemeClr val="tx1"/>
                </a:solidFill>
                <a:latin typeface="Andale Mono"/>
                <a:ea typeface="Andale Mono"/>
                <a:cs typeface="Andale Mono"/>
              </a:rPr>
              <a:t>      ...</a:t>
            </a:r>
            <a:endParaRPr sz="1200" b="1" i="0" u="none" strike="noStrike" cap="none" spc="0">
              <a:solidFill>
                <a:schemeClr val="tx1"/>
              </a:solidFill>
              <a:latin typeface="Andale Mono"/>
              <a:ea typeface="Andale Mono"/>
              <a:cs typeface="Andale Mono"/>
            </a:endParaRPr>
          </a:p>
          <a:p>
            <a:pPr>
              <a:defRPr/>
            </a:pPr>
            <a:r>
              <a:rPr lang="en-US" sz="1200" b="1" i="0" u="none" strike="noStrike" cap="none" spc="0">
                <a:solidFill>
                  <a:schemeClr val="tx1"/>
                </a:solidFill>
                <a:latin typeface="Andale Mono"/>
                <a:ea typeface="Andale Mono"/>
                <a:cs typeface="Andale Mono"/>
              </a:rPr>
              <a:t>     ]</a:t>
            </a:r>
            <a:endParaRPr sz="1200" b="0" i="0" u="none" strike="noStrike" cap="none" spc="0">
              <a:solidFill>
                <a:schemeClr val="tx1"/>
              </a:solidFill>
              <a:latin typeface="Andale Mono"/>
              <a:cs typeface="Andale Mono"/>
            </a:endParaRPr>
          </a:p>
          <a:p>
            <a:pPr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Andale Mono"/>
                <a:ea typeface="Andale Mono"/>
                <a:cs typeface="Andale Mono"/>
              </a:rPr>
              <a:t>}</a:t>
            </a:r>
            <a:endParaRPr lang="en-US" sz="1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0109872" name=""/>
          <p:cNvSpPr txBox="1"/>
          <p:nvPr/>
        </p:nvSpPr>
        <p:spPr bwMode="auto">
          <a:xfrm rot="0" flipH="0" flipV="0">
            <a:off x="1488707" y="5297612"/>
            <a:ext cx="2243764" cy="106715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1">
                <a:latin typeface="Andale Mono"/>
                <a:ea typeface="Andale Mono"/>
                <a:cs typeface="Andale Mono"/>
              </a:rPr>
              <a:t>ewoks install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r>
              <a:rPr sz="1400"/>
              <a:t>Installs all requirements in the current env</a:t>
            </a:r>
            <a:r>
              <a:rPr sz="1400"/>
              <a:t>ironment</a:t>
            </a:r>
            <a:endParaRPr/>
          </a:p>
        </p:txBody>
      </p:sp>
      <p:sp>
        <p:nvSpPr>
          <p:cNvPr id="1013332217" name=""/>
          <p:cNvSpPr txBox="1"/>
          <p:nvPr/>
        </p:nvSpPr>
        <p:spPr bwMode="auto">
          <a:xfrm rot="0" flipH="0" flipV="0">
            <a:off x="4327371" y="5297612"/>
            <a:ext cx="2044585" cy="128052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1">
                <a:latin typeface="Andale Mono"/>
                <a:ea typeface="Andale Mono"/>
                <a:cs typeface="Andale Mono"/>
              </a:rPr>
              <a:t>ewoks execute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r>
              <a:rPr sz="1400"/>
              <a:t>Executes </a:t>
            </a:r>
            <a:r>
              <a:rPr sz="1400" b="1"/>
              <a:t>with the same requirements as on the beamline</a:t>
            </a:r>
            <a:endParaRPr/>
          </a:p>
        </p:txBody>
      </p:sp>
      <p:cxnSp>
        <p:nvCxnSpPr>
          <p:cNvPr id="1552428829" name=""/>
          <p:cNvCxnSpPr/>
          <p:nvPr/>
        </p:nvCxnSpPr>
        <p:spPr bwMode="auto">
          <a:xfrm flipH="0" flipV="0">
            <a:off x="1007106" y="4730393"/>
            <a:ext cx="395982" cy="567218"/>
          </a:xfrm>
          <a:prstGeom prst="line">
            <a:avLst/>
          </a:prstGeom>
          <a:ln w="19049" cap="flat" cmpd="sng" algn="ctr">
            <a:solidFill>
              <a:schemeClr val="tx1"/>
            </a:solidFill>
            <a:prstDash val="solid"/>
            <a:miter lim="800000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6505857" name=""/>
          <p:cNvCxnSpPr/>
          <p:nvPr/>
        </p:nvCxnSpPr>
        <p:spPr bwMode="auto">
          <a:xfrm flipH="0" flipV="1">
            <a:off x="3479324" y="5490252"/>
            <a:ext cx="802668" cy="0"/>
          </a:xfrm>
          <a:prstGeom prst="line">
            <a:avLst/>
          </a:prstGeom>
          <a:ln w="19049" cap="flat" cmpd="sng" algn="ctr">
            <a:solidFill>
              <a:schemeClr val="tx1"/>
            </a:solidFill>
            <a:prstDash val="solid"/>
            <a:miter lim="800000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4212443" name=""/>
          <p:cNvSpPr txBox="1"/>
          <p:nvPr/>
        </p:nvSpPr>
        <p:spPr bwMode="auto">
          <a:xfrm rot="0" flipH="0" flipV="0">
            <a:off x="4083037" y="4407081"/>
            <a:ext cx="2618021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i="1"/>
              <a:t>beamline_workflow.json</a:t>
            </a:r>
            <a:endParaRPr/>
          </a:p>
        </p:txBody>
      </p:sp>
      <p:pic>
        <p:nvPicPr>
          <p:cNvPr id="1777900225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627538" y="771511"/>
            <a:ext cx="965818" cy="96581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71660280" name=""/>
          <p:cNvSpPr txBox="1"/>
          <p:nvPr/>
        </p:nvSpPr>
        <p:spPr bwMode="auto">
          <a:xfrm rot="0" flipH="0" flipV="0">
            <a:off x="1561603" y="654858"/>
            <a:ext cx="4470594" cy="146340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1"/>
              <a:t>Workflow = Data provenance document</a:t>
            </a:r>
            <a:endParaRPr b="1"/>
          </a:p>
          <a:p>
            <a:pPr>
              <a:defRPr/>
            </a:pPr>
            <a:r>
              <a:rPr lang="en-US" sz="2400" b="1" i="0" u="none" strike="noStrike" cap="none" spc="0">
                <a:solidFill>
                  <a:srgbClr val="00B050"/>
                </a:solidFill>
                <a:latin typeface="Arial"/>
                <a:ea typeface="Arial"/>
                <a:cs typeface="Arial"/>
              </a:rPr>
              <a:t>✔</a:t>
            </a:r>
            <a:r>
              <a:rPr>
                <a:latin typeface="Arial"/>
                <a:ea typeface="Arial"/>
                <a:cs typeface="Arial"/>
              </a:rPr>
              <a:t>installable</a:t>
            </a:r>
            <a:endParaRPr>
              <a:latin typeface="Arial"/>
              <a:cs typeface="Arial"/>
            </a:endParaRPr>
          </a:p>
          <a:p>
            <a:pPr>
              <a:defRPr/>
            </a:pPr>
            <a:r>
              <a:rPr lang="en-US" sz="2400" b="1" i="0" u="none" strike="noStrike" cap="none" spc="0">
                <a:solidFill>
                  <a:srgbClr val="00B050"/>
                </a:solidFill>
                <a:latin typeface="Arial"/>
                <a:ea typeface="Arial"/>
                <a:cs typeface="Arial"/>
              </a:rPr>
              <a:t>✔</a:t>
            </a:r>
            <a:r>
              <a:rPr>
                <a:latin typeface="Arial"/>
                <a:ea typeface="Arial"/>
                <a:cs typeface="Arial"/>
              </a:rPr>
              <a:t>executable</a:t>
            </a:r>
            <a:endParaRPr>
              <a:latin typeface="Arial"/>
              <a:cs typeface="Arial"/>
            </a:endParaRPr>
          </a:p>
          <a:p>
            <a:pPr>
              <a:defRPr/>
            </a:pPr>
            <a:r>
              <a:rPr lang="en-US" sz="24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⮩</a:t>
            </a:r>
            <a:r>
              <a:rPr>
                <a:latin typeface="Arial"/>
                <a:ea typeface="Arial"/>
                <a:cs typeface="Arial"/>
              </a:rPr>
              <a:t> reproduce and validate</a:t>
            </a:r>
            <a:endParaRPr/>
          </a:p>
        </p:txBody>
      </p:sp>
      <p:pic>
        <p:nvPicPr>
          <p:cNvPr id="1302158214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9491478" y="3172736"/>
            <a:ext cx="717529" cy="717529"/>
          </a:xfrm>
          <a:prstGeom prst="rect">
            <a:avLst/>
          </a:prstGeom>
        </p:spPr>
      </p:pic>
      <p:cxnSp>
        <p:nvCxnSpPr>
          <p:cNvPr id="1544627168" name=""/>
          <p:cNvCxnSpPr/>
          <p:nvPr/>
        </p:nvCxnSpPr>
        <p:spPr bwMode="auto">
          <a:xfrm flipH="0" flipV="0">
            <a:off x="6871938" y="3414015"/>
            <a:ext cx="1070224" cy="0"/>
          </a:xfrm>
          <a:prstGeom prst="line">
            <a:avLst/>
          </a:prstGeom>
          <a:ln w="12699" cap="flat" cmpd="sng" algn="ctr">
            <a:solidFill>
              <a:schemeClr val="tx1"/>
            </a:solidFill>
            <a:prstDash val="solid"/>
            <a:miter lim="800000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8551551" name=""/>
          <p:cNvSpPr/>
          <p:nvPr/>
        </p:nvSpPr>
        <p:spPr bwMode="auto">
          <a:xfrm rot="0" flipH="0" flipV="0">
            <a:off x="8357039" y="1013077"/>
            <a:ext cx="1725320" cy="868469"/>
          </a:xfrm>
          <a:prstGeom prst="flowChartAlternateProcess">
            <a:avLst/>
          </a:prstGeom>
          <a:solidFill>
            <a:schemeClr val="tx2"/>
          </a:solidFill>
          <a:ln w="12700" cap="flat" cmpd="sng" algn="ctr">
            <a:solidFill>
              <a:schemeClr val="tx2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/>
              <a:t>Data portal</a:t>
            </a:r>
            <a:endParaRPr/>
          </a:p>
        </p:txBody>
      </p:sp>
      <p:pic>
        <p:nvPicPr>
          <p:cNvPr id="1133044773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9172568" y="1377812"/>
            <a:ext cx="731185" cy="409461"/>
          </a:xfrm>
          <a:prstGeom prst="rect">
            <a:avLst/>
          </a:prstGeom>
        </p:spPr>
      </p:pic>
      <p:cxnSp>
        <p:nvCxnSpPr>
          <p:cNvPr id="2128256497" name=""/>
          <p:cNvCxnSpPr/>
          <p:nvPr/>
        </p:nvCxnSpPr>
        <p:spPr bwMode="auto">
          <a:xfrm flipH="0" flipV="0">
            <a:off x="9055196" y="1990617"/>
            <a:ext cx="63860" cy="952499"/>
          </a:xfrm>
          <a:prstGeom prst="line">
            <a:avLst/>
          </a:prstGeom>
          <a:ln w="12699" cap="flat" cmpd="sng" algn="ctr">
            <a:solidFill>
              <a:schemeClr val="tx1"/>
            </a:solidFill>
            <a:prstDash val="solid"/>
            <a:miter lim="800000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1242397" name="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 flipH="0" flipV="0">
            <a:off x="8834101" y="2086938"/>
            <a:ext cx="569911" cy="569911"/>
          </a:xfrm>
          <a:prstGeom prst="rect">
            <a:avLst/>
          </a:prstGeom>
        </p:spPr>
      </p:pic>
      <p:sp>
        <p:nvSpPr>
          <p:cNvPr id="1157784933" name=""/>
          <p:cNvSpPr/>
          <p:nvPr/>
        </p:nvSpPr>
        <p:spPr bwMode="auto">
          <a:xfrm rot="0" flipH="0" flipV="0">
            <a:off x="8132771" y="3055251"/>
            <a:ext cx="2076235" cy="952499"/>
          </a:xfrm>
          <a:prstGeom prst="flowChartAlternateProcess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>
                <a:solidFill>
                  <a:schemeClr val="tx2"/>
                </a:solidFill>
              </a:rPr>
              <a:t>Publication</a:t>
            </a:r>
            <a:endParaRPr/>
          </a:p>
        </p:txBody>
      </p:sp>
      <p:pic>
        <p:nvPicPr>
          <p:cNvPr id="124538421" name="" hidden="0"/>
          <p:cNvPicPr>
            <a:picLocks noChangeAspect="1"/>
          </p:cNvPicPr>
          <p:nvPr isPhoto="0" userDrawn="0"/>
        </p:nvPicPr>
        <p:blipFill>
          <a:blip r:embed="rId7"/>
          <a:stretch/>
        </p:blipFill>
        <p:spPr bwMode="auto">
          <a:xfrm flipH="0" flipV="0">
            <a:off x="9850242" y="4730392"/>
            <a:ext cx="1648059" cy="1741169"/>
          </a:xfrm>
          <a:prstGeom prst="rect">
            <a:avLst/>
          </a:prstGeom>
        </p:spPr>
      </p:pic>
      <p:sp>
        <p:nvSpPr>
          <p:cNvPr id="688127067" name=""/>
          <p:cNvSpPr/>
          <p:nvPr/>
        </p:nvSpPr>
        <p:spPr bwMode="auto">
          <a:xfrm rot="3144918" flipH="0" flipV="0">
            <a:off x="9267052" y="4277195"/>
            <a:ext cx="781263" cy="29966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2"/>
          </a:solidFill>
          <a:ln w="12700" cap="flat" cmpd="sng" algn="ctr">
            <a:solidFill>
              <a:schemeClr val="tx2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72835704" name="" hidden="0"/>
          <p:cNvPicPr>
            <a:picLocks noChangeAspect="1"/>
          </p:cNvPicPr>
          <p:nvPr isPhoto="0" userDrawn="0"/>
        </p:nvPicPr>
        <p:blipFill>
          <a:blip r:embed="rId8"/>
          <a:stretch/>
        </p:blipFill>
        <p:spPr bwMode="auto">
          <a:xfrm>
            <a:off x="3504422" y="4827971"/>
            <a:ext cx="752472" cy="638172"/>
          </a:xfrm>
          <a:prstGeom prst="rect">
            <a:avLst/>
          </a:prstGeom>
        </p:spPr>
      </p:pic>
      <p:pic>
        <p:nvPicPr>
          <p:cNvPr id="1698961512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7170282" y="3081022"/>
            <a:ext cx="663949" cy="66394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40356659" name="" hidden="0"/>
          <p:cNvPicPr>
            <a:picLocks noChangeAspect="1"/>
          </p:cNvPicPr>
          <p:nvPr isPhoto="0" userDrawn="0"/>
        </p:nvPicPr>
        <p:blipFill>
          <a:blip r:embed="rId9"/>
          <a:stretch/>
        </p:blipFill>
        <p:spPr bwMode="auto">
          <a:xfrm flipH="0" flipV="0">
            <a:off x="8530377" y="1377812"/>
            <a:ext cx="409461" cy="4094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15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62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5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04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8256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242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78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896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3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127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35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480336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5"/>
            <a:ext cx="808893" cy="182556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B05C5880-2E55-4EC8-D398-81BDD21976BE}" type="slidenum">
              <a:rPr lang="fr-FR"/>
              <a:t>23</a:t>
            </a:fld>
            <a:endParaRPr lang="fr-FR"/>
          </a:p>
        </p:txBody>
      </p:sp>
      <p:sp>
        <p:nvSpPr>
          <p:cNvPr id="1657785599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8" y="6538905"/>
            <a:ext cx="8159996" cy="212483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212435929" name=""/>
          <p:cNvSpPr txBox="1"/>
          <p:nvPr/>
        </p:nvSpPr>
        <p:spPr bwMode="auto">
          <a:xfrm rot="0" flipH="0" flipV="0">
            <a:off x="5428279" y="3230672"/>
            <a:ext cx="5408060" cy="173772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3600" cap="all">
                <a:solidFill>
                  <a:srgbClr val="E56353"/>
                </a:solidFill>
              </a:rPr>
              <a:t>EXAMPLES IN PRODUCTION AT ESRF BEAMLINES</a:t>
            </a:r>
            <a:endParaRPr sz="2400"/>
          </a:p>
        </p:txBody>
      </p:sp>
      <p:pic>
        <p:nvPicPr>
          <p:cNvPr id="1359091496" name="" descr=""/>
          <p:cNvPicPr/>
          <p:nvPr/>
        </p:nvPicPr>
        <p:blipFill>
          <a:blip r:embed="rId3"/>
          <a:stretch/>
        </p:blipFill>
        <p:spPr bwMode="auto">
          <a:xfrm flipH="0" flipV="0">
            <a:off x="6663065" y="1934761"/>
            <a:ext cx="2850651" cy="1020906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7280524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7"/>
            <a:ext cx="808893" cy="182557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3934F385-0201-98B6-5FA4-02CEB6CD7566}" type="slidenum">
              <a:rPr lang="fr-FR"/>
              <a:t>24</a:t>
            </a:fld>
            <a:endParaRPr lang="fr-FR"/>
          </a:p>
        </p:txBody>
      </p:sp>
      <p:sp>
        <p:nvSpPr>
          <p:cNvPr id="224302978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9" y="6538907"/>
            <a:ext cx="8159996" cy="212485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688115778" name="Title 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781196" y="182547"/>
            <a:ext cx="11132340" cy="47231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/>
              <a:t>Ewoks examples at the ESRF</a:t>
            </a:r>
            <a:endParaRPr/>
          </a:p>
        </p:txBody>
      </p:sp>
      <p:pic>
        <p:nvPicPr>
          <p:cNvPr id="1343289129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1664959" y="1285896"/>
            <a:ext cx="9044210" cy="4929901"/>
          </a:xfrm>
          <a:prstGeom prst="rect">
            <a:avLst/>
          </a:prstGeom>
        </p:spPr>
      </p:pic>
      <p:sp>
        <p:nvSpPr>
          <p:cNvPr id="788797876" name=""/>
          <p:cNvSpPr txBox="1"/>
          <p:nvPr/>
        </p:nvSpPr>
        <p:spPr bwMode="auto">
          <a:xfrm rot="0" flipH="0" flipV="0">
            <a:off x="1628328" y="854302"/>
            <a:ext cx="9205106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Automatic data processing pipelines active at </a:t>
            </a:r>
            <a:r>
              <a:rPr>
                <a:solidFill>
                  <a:srgbClr val="E56353"/>
                </a:solidFill>
              </a:rPr>
              <a:t>30 ESRF beamlines</a:t>
            </a:r>
            <a:r>
              <a:rPr/>
              <a:t> with central monitoring</a:t>
            </a:r>
            <a:endParaRPr/>
          </a:p>
        </p:txBody>
      </p:sp>
      <p:sp>
        <p:nvSpPr>
          <p:cNvPr id="1300814584" name=""/>
          <p:cNvSpPr/>
          <p:nvPr/>
        </p:nvSpPr>
        <p:spPr bwMode="auto">
          <a:xfrm rot="0" flipH="0" flipV="0">
            <a:off x="3930576" y="2244702"/>
            <a:ext cx="2251363" cy="419632"/>
          </a:xfrm>
          <a:prstGeom prst="rect">
            <a:avLst/>
          </a:prstGeom>
          <a:solidFill>
            <a:schemeClr val="accent1">
              <a:alpha val="50999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540368" name=""/>
          <p:cNvSpPr/>
          <p:nvPr/>
        </p:nvSpPr>
        <p:spPr bwMode="auto">
          <a:xfrm rot="0" flipH="0" flipV="0">
            <a:off x="5871115" y="1825070"/>
            <a:ext cx="952499" cy="419631"/>
          </a:xfrm>
          <a:prstGeom prst="rect">
            <a:avLst/>
          </a:prstGeom>
          <a:solidFill>
            <a:schemeClr val="accent1">
              <a:alpha val="50999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5437527" name="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 bwMode="auto">
          <a:xfrm>
            <a:off x="246151" y="1487612"/>
            <a:ext cx="1200150" cy="285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11374492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6261486" y="3774589"/>
            <a:ext cx="2627175" cy="2714636"/>
          </a:xfrm>
          <a:prstGeom prst="rect">
            <a:avLst/>
          </a:prstGeom>
        </p:spPr>
      </p:pic>
      <p:sp>
        <p:nvSpPr>
          <p:cNvPr id="15585624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7"/>
            <a:ext cx="808893" cy="182557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86060603-E7F0-261F-325B-68F7FFE104EF}" type="slidenum">
              <a:rPr lang="fr-FR"/>
              <a:t>25</a:t>
            </a:fld>
            <a:endParaRPr lang="fr-FR"/>
          </a:p>
        </p:txBody>
      </p:sp>
      <p:sp>
        <p:nvSpPr>
          <p:cNvPr id="834730528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9" y="6538907"/>
            <a:ext cx="8159996" cy="212485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765973239" name="Title 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781196" y="182547"/>
            <a:ext cx="11132340" cy="472311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Ewoks examples at the ESRF</a:t>
            </a:r>
            <a:endParaRPr sz="2200"/>
          </a:p>
        </p:txBody>
      </p:sp>
      <p:pic>
        <p:nvPicPr>
          <p:cNvPr id="1647648045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8663152" y="3702940"/>
            <a:ext cx="3457677" cy="2416869"/>
          </a:xfrm>
          <a:prstGeom prst="rect">
            <a:avLst/>
          </a:prstGeom>
        </p:spPr>
      </p:pic>
      <p:sp>
        <p:nvSpPr>
          <p:cNvPr id="1210912490" name=""/>
          <p:cNvSpPr/>
          <p:nvPr/>
        </p:nvSpPr>
        <p:spPr bwMode="auto">
          <a:xfrm flipH="0" flipV="0">
            <a:off x="8533535" y="4649986"/>
            <a:ext cx="297654" cy="350571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64252018" name="Picture 1587418403" hidden="0"/>
          <p:cNvPicPr>
            <a:picLocks noChangeAspect="1"/>
          </p:cNvPicPr>
          <p:nvPr isPhoto="0" userDrawn="0"/>
        </p:nvPicPr>
        <p:blipFill>
          <a:blip r:embed="rId5"/>
          <a:srcRect l="16957" t="0" r="0" b="0"/>
          <a:stretch/>
        </p:blipFill>
        <p:spPr bwMode="auto">
          <a:xfrm flipH="0" flipV="0">
            <a:off x="301554" y="1605960"/>
            <a:ext cx="1694421" cy="1708635"/>
          </a:xfrm>
          <a:prstGeom prst="rect">
            <a:avLst/>
          </a:prstGeom>
        </p:spPr>
      </p:pic>
      <p:pic>
        <p:nvPicPr>
          <p:cNvPr id="3436324" name="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 flipH="0" flipV="0">
            <a:off x="3608400" y="1605960"/>
            <a:ext cx="1711212" cy="1708635"/>
          </a:xfrm>
          <a:prstGeom prst="rect">
            <a:avLst/>
          </a:prstGeom>
        </p:spPr>
      </p:pic>
      <p:sp>
        <p:nvSpPr>
          <p:cNvPr id="530718458" name=""/>
          <p:cNvSpPr/>
          <p:nvPr/>
        </p:nvSpPr>
        <p:spPr bwMode="auto">
          <a:xfrm flipH="0" flipV="0">
            <a:off x="2777156" y="2787148"/>
            <a:ext cx="297654" cy="350570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49605176" name="" hidden="0"/>
          <p:cNvPicPr>
            <a:picLocks noChangeAspect="1"/>
          </p:cNvPicPr>
          <p:nvPr isPhoto="0" userDrawn="0"/>
        </p:nvPicPr>
        <p:blipFill>
          <a:blip r:embed="rId7"/>
          <a:srcRect l="7771" t="0" r="7968" b="0"/>
          <a:stretch/>
        </p:blipFill>
        <p:spPr bwMode="auto">
          <a:xfrm flipH="0" flipV="0">
            <a:off x="9086406" y="1381811"/>
            <a:ext cx="2826517" cy="2144592"/>
          </a:xfrm>
          <a:prstGeom prst="rect">
            <a:avLst/>
          </a:prstGeom>
        </p:spPr>
      </p:pic>
      <p:pic>
        <p:nvPicPr>
          <p:cNvPr id="1219360127" name="" hidden="0"/>
          <p:cNvPicPr>
            <a:picLocks noChangeAspect="1"/>
          </p:cNvPicPr>
          <p:nvPr isPhoto="0" userDrawn="0"/>
        </p:nvPicPr>
        <p:blipFill>
          <a:blip r:embed="rId8"/>
          <a:stretch/>
        </p:blipFill>
        <p:spPr bwMode="auto">
          <a:xfrm flipH="0" flipV="0">
            <a:off x="6169206" y="1381810"/>
            <a:ext cx="1822379" cy="2111074"/>
          </a:xfrm>
          <a:prstGeom prst="rect">
            <a:avLst/>
          </a:prstGeom>
        </p:spPr>
      </p:pic>
      <p:sp>
        <p:nvSpPr>
          <p:cNvPr id="1066272644" name=""/>
          <p:cNvSpPr/>
          <p:nvPr/>
        </p:nvSpPr>
        <p:spPr bwMode="auto">
          <a:xfrm flipH="0" flipV="0">
            <a:off x="8547249" y="2620415"/>
            <a:ext cx="297654" cy="350570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352528" name=""/>
          <p:cNvSpPr txBox="1"/>
          <p:nvPr/>
        </p:nvSpPr>
        <p:spPr bwMode="auto">
          <a:xfrm flipH="0" flipV="0">
            <a:off x="7179056" y="5062194"/>
            <a:ext cx="1416226" cy="9147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b="1"/>
              <a:t>XAS</a:t>
            </a:r>
            <a:endParaRPr/>
          </a:p>
          <a:p>
            <a:pPr algn="ctr">
              <a:defRPr/>
            </a:pPr>
            <a:r>
              <a:rPr i="1"/>
              <a:t>xraylarch</a:t>
            </a:r>
            <a:endParaRPr/>
          </a:p>
          <a:p>
            <a:pPr algn="ctr">
              <a:defRPr/>
            </a:pPr>
            <a:r>
              <a:rPr>
                <a:solidFill>
                  <a:srgbClr val="E56353"/>
                </a:solidFill>
              </a:rPr>
              <a:t>2 beamlines</a:t>
            </a:r>
            <a:endParaRPr/>
          </a:p>
        </p:txBody>
      </p:sp>
      <p:sp>
        <p:nvSpPr>
          <p:cNvPr id="1310641555" name=""/>
          <p:cNvSpPr txBox="1"/>
          <p:nvPr/>
        </p:nvSpPr>
        <p:spPr bwMode="auto">
          <a:xfrm flipH="0" flipV="0">
            <a:off x="2058387" y="1753227"/>
            <a:ext cx="1567909" cy="9147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b="1"/>
              <a:t>Tomography</a:t>
            </a:r>
            <a:endParaRPr/>
          </a:p>
          <a:p>
            <a:pPr algn="ctr">
              <a:defRPr/>
            </a:pPr>
            <a:r>
              <a:rPr i="1"/>
              <a:t>nabu</a:t>
            </a:r>
            <a:endParaRPr/>
          </a:p>
          <a:p>
            <a:pPr algn="ctr">
              <a:defRPr/>
            </a:pPr>
            <a:r>
              <a:rPr>
                <a:solidFill>
                  <a:srgbClr val="E56353"/>
                </a:solidFill>
              </a:rPr>
              <a:t>8 beamlines</a:t>
            </a:r>
            <a:endParaRPr/>
          </a:p>
        </p:txBody>
      </p:sp>
      <p:sp>
        <p:nvSpPr>
          <p:cNvPr id="545920013" name=""/>
          <p:cNvSpPr txBox="1"/>
          <p:nvPr/>
        </p:nvSpPr>
        <p:spPr bwMode="auto">
          <a:xfrm flipH="0" flipV="0">
            <a:off x="7825602" y="1545516"/>
            <a:ext cx="1416226" cy="9147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b="1"/>
              <a:t>XRPD</a:t>
            </a:r>
            <a:endParaRPr/>
          </a:p>
          <a:p>
            <a:pPr algn="ctr">
              <a:defRPr/>
            </a:pPr>
            <a:r>
              <a:rPr i="1"/>
              <a:t>pyFAI</a:t>
            </a:r>
            <a:endParaRPr/>
          </a:p>
          <a:p>
            <a:pPr algn="ctr">
              <a:defRPr/>
            </a:pPr>
            <a:r>
              <a:rPr>
                <a:solidFill>
                  <a:srgbClr val="E56353"/>
                </a:solidFill>
              </a:rPr>
              <a:t>6 beamlines</a:t>
            </a:r>
            <a:endParaRPr/>
          </a:p>
        </p:txBody>
      </p:sp>
      <p:pic>
        <p:nvPicPr>
          <p:cNvPr id="1302664729" name="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 flipH="0" flipV="0">
            <a:off x="175797" y="4109701"/>
            <a:ext cx="2378991" cy="1746237"/>
          </a:xfrm>
          <a:prstGeom prst="rect">
            <a:avLst/>
          </a:prstGeom>
        </p:spPr>
      </p:pic>
      <p:sp>
        <p:nvSpPr>
          <p:cNvPr id="152520652" name=""/>
          <p:cNvSpPr/>
          <p:nvPr/>
        </p:nvSpPr>
        <p:spPr bwMode="auto">
          <a:xfrm flipH="0" flipV="0">
            <a:off x="2257135" y="4474702"/>
            <a:ext cx="297653" cy="350569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2027993" name=""/>
          <p:cNvSpPr txBox="1"/>
          <p:nvPr/>
        </p:nvSpPr>
        <p:spPr bwMode="auto">
          <a:xfrm flipH="0" flipV="0">
            <a:off x="1204938" y="5398558"/>
            <a:ext cx="1416226" cy="9147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b="1"/>
              <a:t>XRF</a:t>
            </a:r>
            <a:endParaRPr/>
          </a:p>
          <a:p>
            <a:pPr algn="ctr">
              <a:defRPr/>
            </a:pPr>
            <a:r>
              <a:rPr i="1"/>
              <a:t>pymca</a:t>
            </a:r>
            <a:endParaRPr/>
          </a:p>
          <a:p>
            <a:pPr algn="ctr">
              <a:defRPr/>
            </a:pPr>
            <a:r>
              <a:rPr>
                <a:solidFill>
                  <a:srgbClr val="E56353"/>
                </a:solidFill>
              </a:rPr>
              <a:t>3 beamlines</a:t>
            </a:r>
            <a:endParaRPr/>
          </a:p>
        </p:txBody>
      </p:sp>
      <p:pic>
        <p:nvPicPr>
          <p:cNvPr id="669405199" name="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 flipH="0" flipV="0">
            <a:off x="2554789" y="3623202"/>
            <a:ext cx="3564748" cy="2719235"/>
          </a:xfrm>
          <a:prstGeom prst="rect">
            <a:avLst/>
          </a:prstGeom>
        </p:spPr>
      </p:pic>
      <p:sp>
        <p:nvSpPr>
          <p:cNvPr id="492068843" name=""/>
          <p:cNvSpPr txBox="1"/>
          <p:nvPr/>
        </p:nvSpPr>
        <p:spPr bwMode="auto">
          <a:xfrm rot="0" flipH="0" flipV="0">
            <a:off x="1281061" y="854302"/>
            <a:ext cx="9853176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Automatic data processing pipelines active at </a:t>
            </a:r>
            <a:r>
              <a:rPr>
                <a:solidFill>
                  <a:srgbClr val="E56353"/>
                </a:solidFill>
              </a:rPr>
              <a:t>30 ESRF beamlines</a:t>
            </a:r>
            <a:r>
              <a:rPr/>
              <a:t> in different scientific domains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6819490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5"/>
            <a:ext cx="808893" cy="182556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D9C0E016-5711-9A30-6C35-B702CB949742}" type="slidenum">
              <a:rPr lang="fr-FR"/>
              <a:t>26</a:t>
            </a:fld>
            <a:endParaRPr lang="fr-FR"/>
          </a:p>
        </p:txBody>
      </p:sp>
      <p:sp>
        <p:nvSpPr>
          <p:cNvPr id="2052650082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8" y="6538905"/>
            <a:ext cx="8159996" cy="212483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901961031" name=""/>
          <p:cNvSpPr txBox="1"/>
          <p:nvPr/>
        </p:nvSpPr>
        <p:spPr bwMode="auto">
          <a:xfrm rot="0" flipH="0" flipV="0">
            <a:off x="5428279" y="3230672"/>
            <a:ext cx="5419580" cy="11890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3600" cap="all">
                <a:solidFill>
                  <a:srgbClr val="E56353"/>
                </a:solidFill>
              </a:rPr>
              <a:t>GETTING STARTED WITH EWOKS</a:t>
            </a:r>
            <a:endParaRPr sz="2400"/>
          </a:p>
        </p:txBody>
      </p:sp>
      <p:pic>
        <p:nvPicPr>
          <p:cNvPr id="276312098" name="" descr=""/>
          <p:cNvPicPr/>
          <p:nvPr/>
        </p:nvPicPr>
        <p:blipFill>
          <a:blip r:embed="rId3"/>
          <a:stretch/>
        </p:blipFill>
        <p:spPr bwMode="auto">
          <a:xfrm flipH="0" flipV="0">
            <a:off x="6663065" y="1934761"/>
            <a:ext cx="2850651" cy="1020906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74761665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5"/>
            <a:ext cx="808893" cy="182556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93DACD7D-E779-E0DE-6391-EA333783BB80}" type="slidenum">
              <a:rPr lang="fr-FR"/>
              <a:t>27</a:t>
            </a:fld>
            <a:endParaRPr lang="fr-FR"/>
          </a:p>
        </p:txBody>
      </p:sp>
      <p:sp>
        <p:nvSpPr>
          <p:cNvPr id="1646508211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8" y="6538905"/>
            <a:ext cx="8159995" cy="212484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822826588" name="Title 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781195" y="182547"/>
            <a:ext cx="11132339" cy="47231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/>
              <a:t>Getting started with EWOKS</a:t>
            </a:r>
            <a:endParaRPr/>
          </a:p>
        </p:txBody>
      </p:sp>
      <p:pic>
        <p:nvPicPr>
          <p:cNvPr id="1454895515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3809196" y="905373"/>
            <a:ext cx="6956249" cy="5206003"/>
          </a:xfrm>
          <a:prstGeom prst="rect">
            <a:avLst/>
          </a:prstGeom>
        </p:spPr>
      </p:pic>
      <p:sp>
        <p:nvSpPr>
          <p:cNvPr id="1700720883" name=""/>
          <p:cNvSpPr txBox="1"/>
          <p:nvPr/>
        </p:nvSpPr>
        <p:spPr bwMode="auto">
          <a:xfrm rot="0" flipH="0" flipV="0">
            <a:off x="706000" y="3063238"/>
            <a:ext cx="3780422" cy="14329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2200" u="sng">
                <a:hlinkClick r:id="rId4" tooltip=""/>
              </a:rPr>
              <a:t>https://ewoks.esrf.fr</a:t>
            </a:r>
            <a:r>
              <a:rPr sz="2200"/>
              <a:t> </a:t>
            </a:r>
            <a:endParaRPr sz="2200"/>
          </a:p>
          <a:p>
            <a:pPr algn="l">
              <a:defRPr/>
            </a:pPr>
            <a:endParaRPr sz="2200"/>
          </a:p>
          <a:p>
            <a:pPr algn="l">
              <a:defRPr/>
            </a:pPr>
            <a:r>
              <a:rPr sz="2200"/>
              <a:t>Tutorials &amp; How-to Guides</a:t>
            </a:r>
            <a:endParaRPr sz="2200"/>
          </a:p>
          <a:p>
            <a:pPr algn="l">
              <a:defRPr/>
            </a:pPr>
            <a:endParaRPr sz="220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5875779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5"/>
            <a:ext cx="808893" cy="182556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D1BD0BE7-846C-F0F6-FF2D-E8EBBE519F3C}" type="slidenum">
              <a:rPr lang="fr-FR"/>
              <a:t>28</a:t>
            </a:fld>
            <a:endParaRPr lang="fr-FR"/>
          </a:p>
        </p:txBody>
      </p:sp>
      <p:sp>
        <p:nvSpPr>
          <p:cNvPr id="207508332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8" y="6538905"/>
            <a:ext cx="8159995" cy="212484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88209662" name="Title 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781195" y="182547"/>
            <a:ext cx="11132339" cy="472311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Getting started with EWOKS</a:t>
            </a:r>
            <a:endParaRPr sz="2200"/>
          </a:p>
        </p:txBody>
      </p:sp>
      <p:pic>
        <p:nvPicPr>
          <p:cNvPr id="873222876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4961482" y="1383131"/>
            <a:ext cx="6724243" cy="4417481"/>
          </a:xfrm>
          <a:prstGeom prst="rect">
            <a:avLst/>
          </a:prstGeom>
        </p:spPr>
      </p:pic>
      <p:sp>
        <p:nvSpPr>
          <p:cNvPr id="112722437" name=""/>
          <p:cNvSpPr txBox="1"/>
          <p:nvPr/>
        </p:nvSpPr>
        <p:spPr bwMode="auto">
          <a:xfrm rot="0" flipH="0" flipV="0">
            <a:off x="705999" y="3063238"/>
            <a:ext cx="4333776" cy="14329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2200" u="sng">
                <a:hlinkClick r:id="rId4" tooltip=""/>
              </a:rPr>
              <a:t>https://ewoks.esrf.fr</a:t>
            </a:r>
            <a:r>
              <a:rPr sz="2200"/>
              <a:t> </a:t>
            </a:r>
            <a:endParaRPr sz="2200"/>
          </a:p>
          <a:p>
            <a:pPr algn="l">
              <a:defRPr/>
            </a:pPr>
            <a:endParaRPr sz="2200"/>
          </a:p>
          <a:p>
            <a:pPr algn="l">
              <a:defRPr/>
            </a:pPr>
            <a:r>
              <a:rPr sz="2200"/>
              <a:t>Task catalog to build workflows</a:t>
            </a:r>
            <a:endParaRPr sz="2200"/>
          </a:p>
          <a:p>
            <a:pPr algn="l">
              <a:defRPr/>
            </a:pPr>
            <a:endParaRPr sz="220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1051138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583EA70E-3604-09A9-CF4C-3361A3F93416}" type="slidenum">
              <a:rPr lang="fr-FR"/>
              <a:t>29</a:t>
            </a:fld>
            <a:endParaRPr lang="fr-FR"/>
          </a:p>
        </p:txBody>
      </p:sp>
      <p:sp>
        <p:nvSpPr>
          <p:cNvPr id="1709671009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874254756" name="Title 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781196" y="182547"/>
            <a:ext cx="11132340" cy="472311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Getting started with EWOKS</a:t>
            </a:r>
            <a:endParaRPr sz="2200"/>
          </a:p>
        </p:txBody>
      </p:sp>
      <p:sp>
        <p:nvSpPr>
          <p:cNvPr id="781718205" name="" hidden="0"/>
          <p:cNvSpPr txBox="1"/>
          <p:nvPr isPhoto="0" userDrawn="0"/>
        </p:nvSpPr>
        <p:spPr bwMode="auto">
          <a:xfrm flipH="0" flipV="0">
            <a:off x="969597" y="874128"/>
            <a:ext cx="10064728" cy="64044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b="1">
                <a:solidFill>
                  <a:schemeClr val="tx1"/>
                </a:solidFill>
              </a:rPr>
              <a:t>Planned for the future</a:t>
            </a:r>
            <a:endParaRPr>
              <a:solidFill>
                <a:schemeClr val="tx1"/>
              </a:solidFill>
            </a:endParaRPr>
          </a:p>
          <a:p>
            <a:pPr algn="l">
              <a:defRPr/>
            </a:pPr>
            <a:r>
              <a:rPr>
                <a:solidFill>
                  <a:schemeClr val="tx1"/>
                </a:solidFill>
              </a:rPr>
              <a:t>Workflow 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catalog </a:t>
            </a:r>
            <a:r>
              <a:rPr>
                <a:solidFill>
                  <a:schemeClr val="tx1"/>
                </a:solidFill>
              </a:rPr>
              <a:t>with proper description on how to install, run and parameterize</a:t>
            </a:r>
            <a:endParaRPr>
              <a:solidFill>
                <a:schemeClr val="tx1"/>
              </a:solidFill>
            </a:endParaRPr>
          </a:p>
        </p:txBody>
      </p:sp>
      <p:pic>
        <p:nvPicPr>
          <p:cNvPr id="330872146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3604712" y="1562127"/>
            <a:ext cx="3308847" cy="4828890"/>
          </a:xfrm>
          <a:prstGeom prst="rect">
            <a:avLst/>
          </a:prstGeom>
        </p:spPr>
      </p:pic>
      <p:sp>
        <p:nvSpPr>
          <p:cNvPr id="149768894" name=""/>
          <p:cNvSpPr txBox="1"/>
          <p:nvPr/>
        </p:nvSpPr>
        <p:spPr bwMode="auto">
          <a:xfrm flipH="0" flipV="0">
            <a:off x="781196" y="3312666"/>
            <a:ext cx="3953803" cy="91476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1800">
                <a:solidFill>
                  <a:schemeClr val="tx1"/>
                </a:solidFill>
              </a:rPr>
              <a:t>Examples from</a:t>
            </a:r>
            <a:endParaRPr sz="1800">
              <a:solidFill>
                <a:schemeClr val="tx1"/>
              </a:solidFill>
            </a:endParaRPr>
          </a:p>
          <a:p>
            <a:pPr algn="l">
              <a:defRPr/>
            </a:pPr>
            <a:endParaRPr sz="1800">
              <a:solidFill>
                <a:schemeClr val="tx1"/>
              </a:solidFill>
            </a:endParaRPr>
          </a:p>
          <a:p>
            <a:pPr algn="l">
              <a:defRPr/>
            </a:pPr>
            <a:r>
              <a:rPr sz="1800">
                <a:solidFill>
                  <a:schemeClr val="tx1"/>
                </a:solidFill>
              </a:rPr>
              <a:t>https://ewoksfluo.readthedocs.io</a:t>
            </a:r>
            <a:endParaRPr sz="1800">
              <a:solidFill>
                <a:schemeClr val="tx1"/>
              </a:solidFill>
            </a:endParaRPr>
          </a:p>
        </p:txBody>
      </p:sp>
      <p:pic>
        <p:nvPicPr>
          <p:cNvPr id="318245160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7619998" y="1562127"/>
            <a:ext cx="3320206" cy="48751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7007480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7"/>
            <a:ext cx="808893" cy="182557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4C11CF21-1F64-1F33-2B41-F4052EC66C4C}" type="slidenum">
              <a:rPr lang="fr-FR"/>
              <a:t>3</a:t>
            </a:fld>
            <a:endParaRPr lang="fr-FR"/>
          </a:p>
        </p:txBody>
      </p:sp>
      <p:sp>
        <p:nvSpPr>
          <p:cNvPr id="1956003740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9" y="6538907"/>
            <a:ext cx="8159996" cy="212485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84897155" name="Text Placeholder 9"/>
          <p:cNvSpPr>
            <a:spLocks noGrp="1"/>
          </p:cNvSpPr>
          <p:nvPr>
            <p:ph type="body" sz="quarter"/>
          </p:nvPr>
        </p:nvSpPr>
        <p:spPr bwMode="auto">
          <a:xfrm flipH="0" flipV="0">
            <a:off x="4128513" y="754197"/>
            <a:ext cx="7785023" cy="5437051"/>
          </a:xfrm>
        </p:spPr>
        <p:txBody>
          <a:bodyPr/>
          <a:lstStyle/>
          <a:p>
            <a:pPr marL="0" indent="0" algn="ctr">
              <a:buFont typeface="Arial"/>
              <a:buNone/>
              <a:defRPr/>
            </a:pPr>
            <a:endParaRPr lang="en-US" sz="2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 algn="ctr">
              <a:buFont typeface="Arial"/>
              <a:buNone/>
              <a:defRPr/>
            </a:pPr>
            <a:endParaRPr lang="en-US" sz="2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 algn="ctr">
              <a:buFont typeface="Arial"/>
              <a:buNone/>
              <a:defRPr/>
            </a:pPr>
            <a:endParaRPr lang="en-US" sz="2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 algn="ctr">
              <a:buFont typeface="Arial"/>
              <a:buNone/>
              <a:defRPr/>
            </a:pPr>
            <a:r>
              <a:rPr lang="en-US" sz="2400" b="0" i="0" u="none" strike="noStrike" cap="none" spc="0">
                <a:solidFill>
                  <a:srgbClr val="002060"/>
                </a:solidFill>
                <a:latin typeface="Arial"/>
                <a:ea typeface="Arial"/>
                <a:cs typeface="Arial"/>
              </a:rPr>
              <a:t>The </a:t>
            </a:r>
            <a:r>
              <a:rPr lang="en-US" sz="2400" b="0" i="0" u="sng" strike="noStrike" cap="none" spc="0">
                <a:solidFill>
                  <a:srgbClr val="002060"/>
                </a:solidFill>
                <a:latin typeface="Arial"/>
                <a:ea typeface="Arial"/>
                <a:cs typeface="Arial"/>
              </a:rPr>
              <a:t>Extensible</a:t>
            </a:r>
            <a:r>
              <a:rPr lang="en-US" sz="2400" b="0" i="0" u="none" strike="noStrike" cap="none" spc="0">
                <a:solidFill>
                  <a:srgbClr val="002060"/>
                </a:solidFill>
                <a:latin typeface="Arial"/>
                <a:ea typeface="Arial"/>
                <a:cs typeface="Arial"/>
              </a:rPr>
              <a:t> WOrKflow System</a:t>
            </a:r>
            <a:endParaRPr sz="24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 algn="ctr">
              <a:buFont typeface="Arial"/>
              <a:buNone/>
              <a:defRPr/>
            </a:pPr>
            <a:endParaRPr sz="24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 algn="ctr">
              <a:buFont typeface="Arial"/>
              <a:buNone/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“The main goal of EWOKS is to </a:t>
            </a:r>
            <a:r>
              <a:rPr lang="en-US" sz="24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automate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and </a:t>
            </a:r>
            <a:r>
              <a:rPr lang="en-US" sz="24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standardize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data </a:t>
            </a:r>
            <a:r>
              <a:rPr lang="en-US" sz="24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processing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and </a:t>
            </a:r>
            <a:r>
              <a:rPr lang="en-US" sz="24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experiments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at large-scale facilities as well as making data processing </a:t>
            </a:r>
            <a:r>
              <a:rPr lang="en-US" sz="24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FAIR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(reproducible and traceable).”</a:t>
            </a:r>
            <a:endParaRPr sz="2400"/>
          </a:p>
          <a:p>
            <a:pPr marL="0" indent="0" algn="ctr">
              <a:buFont typeface="Arial"/>
              <a:buNone/>
              <a:defRPr/>
            </a:pPr>
            <a:endParaRPr sz="2400"/>
          </a:p>
          <a:p>
            <a:pPr marL="0" indent="0" algn="ctr">
              <a:buFont typeface="Arial"/>
              <a:buNone/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https://ewoks.esrf.fr</a:t>
            </a:r>
            <a:endParaRPr/>
          </a:p>
        </p:txBody>
      </p:sp>
      <p:pic>
        <p:nvPicPr>
          <p:cNvPr id="12938474" name="" descr=""/>
          <p:cNvPicPr/>
          <p:nvPr/>
        </p:nvPicPr>
        <p:blipFill>
          <a:blip r:embed="rId3"/>
          <a:stretch/>
        </p:blipFill>
        <p:spPr bwMode="auto">
          <a:xfrm flipH="0" flipV="0">
            <a:off x="6534337" y="1123720"/>
            <a:ext cx="2850653" cy="1020908"/>
          </a:xfrm>
          <a:prstGeom prst="rect">
            <a:avLst/>
          </a:prstGeom>
          <a:ln w="0">
            <a:noFill/>
          </a:ln>
        </p:spPr>
      </p:pic>
      <p:pic>
        <p:nvPicPr>
          <p:cNvPr id="777005569" name="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 bwMode="auto">
          <a:xfrm>
            <a:off x="6916127" y="5557886"/>
            <a:ext cx="2209799" cy="1904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9609567" name=""/>
          <p:cNvSpPr/>
          <p:nvPr/>
        </p:nvSpPr>
        <p:spPr bwMode="auto">
          <a:xfrm rot="0" flipH="0" flipV="0">
            <a:off x="492817" y="2167327"/>
            <a:ext cx="3521039" cy="920391"/>
          </a:xfrm>
          <a:prstGeom prst="flowChartAlternateProcess">
            <a:avLst/>
          </a:prstGeom>
          <a:noFill/>
          <a:ln w="28575" cap="flat" cmpd="sng" algn="ctr">
            <a:solidFill>
              <a:srgbClr val="0F2F7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0092865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7"/>
            <a:ext cx="808893" cy="182557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F1E37600-1141-A5AC-CF26-187F342DBCA3}" type="slidenum">
              <a:rPr lang="fr-FR"/>
              <a:t>30</a:t>
            </a:fld>
            <a:endParaRPr lang="fr-FR"/>
          </a:p>
        </p:txBody>
      </p:sp>
      <p:sp>
        <p:nvSpPr>
          <p:cNvPr id="573823287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9" y="6538907"/>
            <a:ext cx="8159996" cy="212485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823659894" name="Title 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781196" y="182547"/>
            <a:ext cx="11132340" cy="47231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/>
              <a:t>Take-home messages</a:t>
            </a:r>
            <a:endParaRPr/>
          </a:p>
        </p:txBody>
      </p:sp>
      <p:pic>
        <p:nvPicPr>
          <p:cNvPr id="434057951" name="" descr=""/>
          <p:cNvPicPr/>
          <p:nvPr/>
        </p:nvPicPr>
        <p:blipFill>
          <a:blip r:embed="rId3"/>
          <a:stretch/>
        </p:blipFill>
        <p:spPr bwMode="auto">
          <a:xfrm flipH="0" flipV="0">
            <a:off x="1048753" y="1365855"/>
            <a:ext cx="2237932" cy="801472"/>
          </a:xfrm>
          <a:prstGeom prst="rect">
            <a:avLst/>
          </a:prstGeom>
          <a:ln w="0">
            <a:noFill/>
          </a:ln>
        </p:spPr>
      </p:pic>
      <p:pic>
        <p:nvPicPr>
          <p:cNvPr id="318360401" name="Picture 18_4" hidden="0"/>
          <p:cNvPicPr/>
          <p:nvPr isPhoto="0" userDrawn="0"/>
        </p:nvPicPr>
        <p:blipFill>
          <a:blip r:embed="rId4">
            <a:alphaModFix amt="100000"/>
            <a:lum bright="0" contrast="0"/>
          </a:blip>
          <a:stretch/>
        </p:blipFill>
        <p:spPr bwMode="auto">
          <a:xfrm>
            <a:off x="2167719" y="2382033"/>
            <a:ext cx="1482021" cy="62167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479416021" name="Picture 20_3" hidden="0"/>
          <p:cNvPicPr/>
          <p:nvPr isPhoto="0" userDrawn="0"/>
        </p:nvPicPr>
        <p:blipFill>
          <a:blip r:embed="rId5">
            <a:alphaModFix amt="100000"/>
            <a:lum bright="0" contrast="0"/>
          </a:blip>
          <a:stretch/>
        </p:blipFill>
        <p:spPr bwMode="auto">
          <a:xfrm flipH="0" flipV="0">
            <a:off x="706000" y="2382033"/>
            <a:ext cx="1262318" cy="576529"/>
          </a:xfrm>
          <a:prstGeom prst="rect">
            <a:avLst/>
          </a:prstGeom>
          <a:ln>
            <a:noFill/>
          </a:ln>
          <a:effectLst/>
        </p:spPr>
      </p:pic>
      <p:sp>
        <p:nvSpPr>
          <p:cNvPr id="17376373" name=""/>
          <p:cNvSpPr txBox="1"/>
          <p:nvPr/>
        </p:nvSpPr>
        <p:spPr bwMode="auto">
          <a:xfrm rot="0" flipH="0" flipV="0">
            <a:off x="208667" y="3154661"/>
            <a:ext cx="4089698" cy="76235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2200" b="1"/>
              <a:t>Ewoks acts a reconciling layer</a:t>
            </a:r>
            <a:r>
              <a:rPr sz="2200"/>
              <a:t> above workflow systems </a:t>
            </a:r>
            <a:endParaRPr/>
          </a:p>
        </p:txBody>
      </p:sp>
      <p:sp>
        <p:nvSpPr>
          <p:cNvPr id="744287990" name=""/>
          <p:cNvSpPr txBox="1"/>
          <p:nvPr/>
        </p:nvSpPr>
        <p:spPr bwMode="auto">
          <a:xfrm rot="0" flipH="0" flipV="0">
            <a:off x="1230137" y="4120364"/>
            <a:ext cx="3508012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Choose the best engine depending on the situation</a:t>
            </a:r>
            <a:endParaRPr/>
          </a:p>
        </p:txBody>
      </p:sp>
      <p:sp>
        <p:nvSpPr>
          <p:cNvPr id="209034205" name=""/>
          <p:cNvSpPr txBox="1"/>
          <p:nvPr/>
        </p:nvSpPr>
        <p:spPr bwMode="auto">
          <a:xfrm rot="0" flipH="0" flipV="0">
            <a:off x="1230137" y="5043326"/>
            <a:ext cx="3540771" cy="91476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Decouple the Ewoks workflows and tasks from the 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underlying technology</a:t>
            </a:r>
            <a:endParaRPr/>
          </a:p>
        </p:txBody>
      </p:sp>
      <p:cxnSp>
        <p:nvCxnSpPr>
          <p:cNvPr id="1110784134" name=""/>
          <p:cNvCxnSpPr/>
          <p:nvPr/>
        </p:nvCxnSpPr>
        <p:spPr bwMode="auto">
          <a:xfrm flipH="0" flipV="0">
            <a:off x="803763" y="3917022"/>
            <a:ext cx="0" cy="1434101"/>
          </a:xfrm>
          <a:prstGeom prst="line">
            <a:avLst/>
          </a:prstGeom>
          <a:ln w="12699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3228146" name=""/>
          <p:cNvCxnSpPr/>
          <p:nvPr/>
        </p:nvCxnSpPr>
        <p:spPr bwMode="auto">
          <a:xfrm flipH="0" flipV="1">
            <a:off x="803763" y="4398623"/>
            <a:ext cx="299662" cy="0"/>
          </a:xfrm>
          <a:prstGeom prst="line">
            <a:avLst/>
          </a:prstGeom>
          <a:ln w="12699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9011218" name=""/>
          <p:cNvCxnSpPr/>
          <p:nvPr/>
        </p:nvCxnSpPr>
        <p:spPr bwMode="auto">
          <a:xfrm flipH="0" flipV="1">
            <a:off x="803763" y="5351123"/>
            <a:ext cx="299661" cy="0"/>
          </a:xfrm>
          <a:prstGeom prst="line">
            <a:avLst/>
          </a:prstGeom>
          <a:ln w="12699" cap="flat" cmpd="sng" algn="ctr">
            <a:solidFill>
              <a:schemeClr val="accent1">
                <a:shade val="50000"/>
              </a:schemeClr>
            </a:solidFill>
            <a:prstDash val="soli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1595289" name="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 flipH="0" flipV="0">
            <a:off x="6057906" y="1992744"/>
            <a:ext cx="965817" cy="96581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91848679" name=""/>
          <p:cNvSpPr txBox="1"/>
          <p:nvPr/>
        </p:nvSpPr>
        <p:spPr bwMode="auto">
          <a:xfrm rot="0" flipH="0" flipV="0">
            <a:off x="4770909" y="3087720"/>
            <a:ext cx="3539812" cy="17681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2200" b="0"/>
              <a:t>Ewoks workflows are </a:t>
            </a:r>
            <a:r>
              <a:rPr sz="2200" b="1"/>
              <a:t>installable and executable</a:t>
            </a:r>
            <a:endParaRPr sz="2200" b="1"/>
          </a:p>
          <a:p>
            <a:pPr algn="ctr">
              <a:defRPr/>
            </a:pPr>
            <a:r>
              <a:rPr sz="2200" b="1"/>
              <a:t>data provenance documents</a:t>
            </a:r>
            <a:endParaRPr b="1"/>
          </a:p>
        </p:txBody>
      </p:sp>
      <p:pic>
        <p:nvPicPr>
          <p:cNvPr id="763486245" name="" hidden="0"/>
          <p:cNvPicPr>
            <a:picLocks noChangeAspect="1"/>
          </p:cNvPicPr>
          <p:nvPr isPhoto="0" userDrawn="0"/>
        </p:nvPicPr>
        <p:blipFill>
          <a:blip r:embed="rId7"/>
          <a:stretch/>
        </p:blipFill>
        <p:spPr bwMode="auto">
          <a:xfrm>
            <a:off x="8207708" y="2089402"/>
            <a:ext cx="752472" cy="638172"/>
          </a:xfrm>
          <a:prstGeom prst="rect">
            <a:avLst/>
          </a:prstGeom>
        </p:spPr>
      </p:pic>
      <p:pic>
        <p:nvPicPr>
          <p:cNvPr id="1267803471" name="" hidden="0"/>
          <p:cNvPicPr>
            <a:picLocks noChangeAspect="1"/>
          </p:cNvPicPr>
          <p:nvPr isPhoto="0" userDrawn="0"/>
        </p:nvPicPr>
        <p:blipFill>
          <a:blip r:embed="rId8"/>
          <a:stretch/>
        </p:blipFill>
        <p:spPr bwMode="auto">
          <a:xfrm flipH="0" flipV="0">
            <a:off x="10632660" y="2110158"/>
            <a:ext cx="1088842" cy="582112"/>
          </a:xfrm>
          <a:prstGeom prst="rect">
            <a:avLst/>
          </a:prstGeom>
        </p:spPr>
      </p:pic>
      <p:sp>
        <p:nvSpPr>
          <p:cNvPr id="1870981269" name=""/>
          <p:cNvSpPr txBox="1"/>
          <p:nvPr/>
        </p:nvSpPr>
        <p:spPr bwMode="auto">
          <a:xfrm rot="0" flipH="0" flipV="0">
            <a:off x="8153610" y="3087720"/>
            <a:ext cx="3567891" cy="10976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2200" b="1"/>
              <a:t>Ewoks can be installed and used at the beamline or locally by users</a:t>
            </a:r>
            <a:endParaRPr sz="2200" b="1"/>
          </a:p>
        </p:txBody>
      </p:sp>
      <p:sp>
        <p:nvSpPr>
          <p:cNvPr id="348899319" name=""/>
          <p:cNvSpPr/>
          <p:nvPr/>
        </p:nvSpPr>
        <p:spPr bwMode="auto">
          <a:xfrm rot="0" flipH="0" flipV="0">
            <a:off x="8153610" y="1941018"/>
            <a:ext cx="3759926" cy="920391"/>
          </a:xfrm>
          <a:prstGeom prst="flowChartAlternateProcess">
            <a:avLst/>
          </a:prstGeom>
          <a:noFill/>
          <a:ln w="28575" cap="flat" cmpd="sng" algn="ctr">
            <a:solidFill>
              <a:srgbClr val="0F2F7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7240989" name=""/>
          <p:cNvSpPr txBox="1"/>
          <p:nvPr/>
        </p:nvSpPr>
        <p:spPr bwMode="auto">
          <a:xfrm rot="0" flipH="0" flipV="0">
            <a:off x="8310722" y="4311626"/>
            <a:ext cx="3881968" cy="146340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All packages available on PyPI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r>
              <a:rPr/>
              <a:t>Open-source (MIT) </a:t>
            </a:r>
            <a:r>
              <a:rPr lang="en-US" sz="18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9" tooltip=""/>
              </a:rPr>
              <a:t>https://gitlab.esrf.fr/workflow/ewoks/</a:t>
            </a:r>
            <a:endParaRPr lang="en-US" sz="18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/>
          </a:p>
        </p:txBody>
      </p:sp>
      <p:cxnSp>
        <p:nvCxnSpPr>
          <p:cNvPr id="453763762" name=""/>
          <p:cNvCxnSpPr/>
          <p:nvPr/>
        </p:nvCxnSpPr>
        <p:spPr bwMode="auto">
          <a:xfrm flipH="0" flipV="1">
            <a:off x="9033792" y="2408488"/>
            <a:ext cx="1594634" cy="0"/>
          </a:xfrm>
          <a:prstGeom prst="line">
            <a:avLst/>
          </a:prstGeom>
          <a:ln w="38099" cap="flat" cmpd="sng" algn="ctr">
            <a:solidFill>
              <a:srgbClr val="0F2F70"/>
            </a:solidFill>
            <a:prstDash val="solid"/>
            <a:miter lim="800000"/>
            <a:headEnd type="arrow" len="me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50237169" name="" descr=""/>
          <p:cNvPicPr/>
          <p:nvPr/>
        </p:nvPicPr>
        <p:blipFill>
          <a:blip r:embed="rId3"/>
          <a:stretch/>
        </p:blipFill>
        <p:spPr bwMode="auto">
          <a:xfrm flipH="0" flipV="0">
            <a:off x="9291950" y="2228804"/>
            <a:ext cx="1058218" cy="359368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0447986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3FCA4AEE-EE94-8CC2-D4B6-0929ACABB7E4}" type="slidenum">
              <a:rPr lang="fr-FR"/>
              <a:t>31</a:t>
            </a:fld>
            <a:endParaRPr lang="fr-FR"/>
          </a:p>
        </p:txBody>
      </p:sp>
      <p:sp>
        <p:nvSpPr>
          <p:cNvPr id="796454661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729142896" name="Text Placeholder 9"/>
          <p:cNvSpPr>
            <a:spLocks noGrp="1"/>
          </p:cNvSpPr>
          <p:nvPr/>
        </p:nvSpPr>
        <p:spPr bwMode="auto">
          <a:xfrm flipH="0" flipV="0">
            <a:off x="4128513" y="754196"/>
            <a:ext cx="7785023" cy="5437051"/>
          </a:xfr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99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497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497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497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497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7" indent="-228600" algn="l" defTabSz="914400">
              <a:lnSpc>
                <a:spcPct val="90000"/>
              </a:lnSpc>
              <a:spcBef>
                <a:spcPts val="497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497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497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497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  <a:defRPr/>
            </a:pPr>
            <a:endParaRPr lang="en-US" sz="2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 algn="ctr">
              <a:buFont typeface="Arial"/>
              <a:buNone/>
              <a:defRPr/>
            </a:pPr>
            <a:endParaRPr lang="en-US" sz="2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 algn="ctr">
              <a:buFont typeface="Arial"/>
              <a:buNone/>
              <a:defRPr/>
            </a:pPr>
            <a:endParaRPr lang="en-US" sz="2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 algn="ctr">
              <a:buFont typeface="Arial"/>
              <a:buNone/>
              <a:defRPr/>
            </a:pPr>
            <a:r>
              <a:rPr lang="en-US" sz="2400" b="0" i="0" u="none" strike="noStrike" cap="none" spc="0">
                <a:solidFill>
                  <a:srgbClr val="002060"/>
                </a:solidFill>
                <a:latin typeface="Arial"/>
                <a:ea typeface="Arial"/>
                <a:cs typeface="Arial"/>
              </a:rPr>
              <a:t>The </a:t>
            </a:r>
            <a:r>
              <a:rPr lang="en-US" sz="2400" b="0" i="0" u="none" strike="noStrike" cap="none" spc="0">
                <a:solidFill>
                  <a:srgbClr val="002060"/>
                </a:solidFill>
                <a:latin typeface="Arial"/>
                <a:ea typeface="Arial"/>
                <a:cs typeface="Arial"/>
              </a:rPr>
              <a:t>Extensible</a:t>
            </a:r>
            <a:r>
              <a:rPr lang="en-US" sz="2400" b="0" i="0" u="none" strike="noStrike" cap="none" spc="0">
                <a:solidFill>
                  <a:srgbClr val="002060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400" b="0" i="0" u="none" strike="noStrike" cap="none" spc="0">
                <a:solidFill>
                  <a:srgbClr val="002060"/>
                </a:solidFill>
                <a:latin typeface="Arial"/>
                <a:ea typeface="Arial"/>
                <a:cs typeface="Arial"/>
              </a:rPr>
              <a:t>WOrKflow System</a:t>
            </a:r>
            <a:endParaRPr sz="24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 algn="ctr">
              <a:buFont typeface="Arial"/>
              <a:buNone/>
              <a:defRPr/>
            </a:pPr>
            <a:endParaRPr sz="24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 algn="ctr">
              <a:buFont typeface="Arial"/>
              <a:buNone/>
              <a:defRPr/>
            </a:pPr>
            <a:endParaRPr sz="2400"/>
          </a:p>
          <a:p>
            <a:pPr marL="0" indent="0" algn="ctr">
              <a:buFont typeface="Arial"/>
              <a:buNone/>
              <a:defRPr/>
            </a:pPr>
            <a:endParaRPr sz="2400"/>
          </a:p>
          <a:p>
            <a:pPr marL="0" indent="0" algn="ctr">
              <a:buFont typeface="Arial"/>
              <a:buNone/>
              <a:defRPr/>
            </a:pPr>
            <a:r>
              <a:rPr lang="en-US" sz="24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3" tooltip=""/>
              </a:rPr>
              <a:t>https://ewoks.esrf.fr</a:t>
            </a:r>
            <a:endParaRPr/>
          </a:p>
          <a:p>
            <a:pPr marL="0" indent="0" algn="ctr">
              <a:buFont typeface="Arial"/>
              <a:buNone/>
              <a:defRPr/>
            </a:pPr>
            <a:r>
              <a:rPr lang="en-US" sz="24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4" tooltip=""/>
              </a:rPr>
              <a:t>https://gitlab.esrf.fr/workflow/ewoks/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endParaRPr/>
          </a:p>
          <a:p>
            <a:pPr marL="0" indent="0" algn="ctr">
              <a:buFont typeface="Arial"/>
              <a:buNone/>
              <a:defRPr/>
            </a:pPr>
            <a:r>
              <a:rPr sz="24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📨 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data-automation-unit@esrf.fr</a:t>
            </a:r>
            <a:endParaRPr/>
          </a:p>
        </p:txBody>
      </p:sp>
      <p:pic>
        <p:nvPicPr>
          <p:cNvPr id="1901798937" name="" descr=""/>
          <p:cNvPicPr/>
          <p:nvPr/>
        </p:nvPicPr>
        <p:blipFill>
          <a:blip r:embed="rId5"/>
          <a:stretch/>
        </p:blipFill>
        <p:spPr bwMode="auto">
          <a:xfrm flipH="0" flipV="0">
            <a:off x="6534337" y="974892"/>
            <a:ext cx="2850652" cy="1020907"/>
          </a:xfrm>
          <a:prstGeom prst="rect">
            <a:avLst/>
          </a:prstGeom>
          <a:ln w="0">
            <a:noFill/>
          </a:ln>
        </p:spPr>
      </p:pic>
      <p:pic>
        <p:nvPicPr>
          <p:cNvPr id="1705660394" name="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/>
        </p:blipFill>
        <p:spPr bwMode="auto">
          <a:xfrm>
            <a:off x="6916126" y="5557885"/>
            <a:ext cx="2209798" cy="190498"/>
          </a:xfrm>
          <a:prstGeom prst="rect">
            <a:avLst/>
          </a:prstGeom>
        </p:spPr>
      </p:pic>
      <p:pic>
        <p:nvPicPr>
          <p:cNvPr id="112330746" name="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 flipH="0" flipV="0">
            <a:off x="7698447" y="2894286"/>
            <a:ext cx="1069425" cy="1069425"/>
          </a:xfrm>
          <a:prstGeom prst="rect">
            <a:avLst/>
          </a:prstGeom>
        </p:spPr>
      </p:pic>
      <p:pic>
        <p:nvPicPr>
          <p:cNvPr id="1498524096" name="" hidden="0"/>
          <p:cNvPicPr>
            <a:picLocks noChangeAspect="1"/>
          </p:cNvPicPr>
          <p:nvPr isPhoto="0" userDrawn="0"/>
        </p:nvPicPr>
        <p:blipFill>
          <a:blip r:embed="rId9"/>
          <a:stretch/>
        </p:blipFill>
        <p:spPr bwMode="auto">
          <a:xfrm>
            <a:off x="6381971" y="5881682"/>
            <a:ext cx="3476621" cy="6572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575121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7"/>
            <a:ext cx="808893" cy="182557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1F2EDB1F-4BD7-7D9B-0005-E6E64A472AD7}" type="slidenum">
              <a:rPr lang="fr-FR"/>
              <a:t>32</a:t>
            </a:fld>
            <a:endParaRPr lang="fr-FR"/>
          </a:p>
        </p:txBody>
      </p:sp>
      <p:sp>
        <p:nvSpPr>
          <p:cNvPr id="107752748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9" y="6538907"/>
            <a:ext cx="8159996" cy="212485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6419119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E0029F9B-73B3-B353-83C2-D871780ADFD3}" type="slidenum">
              <a:rPr lang="fr-FR"/>
              <a:t>33</a:t>
            </a:fld>
            <a:endParaRPr lang="fr-FR"/>
          </a:p>
        </p:txBody>
      </p:sp>
      <p:sp>
        <p:nvSpPr>
          <p:cNvPr id="974735861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210490706" name=""/>
          <p:cNvSpPr txBox="1"/>
          <p:nvPr/>
        </p:nvSpPr>
        <p:spPr bwMode="auto">
          <a:xfrm rot="0" flipH="0" flipV="0">
            <a:off x="793082" y="912809"/>
            <a:ext cx="11020507" cy="52994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just">
              <a:lnSpc>
                <a:spcPct val="100000"/>
              </a:lnSpc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EWOKS =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Extensible WOrKflow System</a:t>
            </a:r>
            <a:endParaRPr lang="en-US" sz="24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100000"/>
              </a:lnSpc>
              <a:defRPr/>
            </a:pPr>
            <a:endParaRPr lang="en-US" sz="180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283878" indent="-283878" algn="just">
              <a:lnSpc>
                <a:spcPct val="100000"/>
              </a:lnSpc>
              <a:buFont typeface="Arial"/>
              <a:buChar char="•"/>
              <a:defRPr/>
            </a:pPr>
            <a:endParaRPr sz="20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100000"/>
              </a:lnSpc>
              <a:defRPr/>
            </a:pPr>
            <a:r>
              <a:rPr sz="2000" b="0" i="0" u="none">
                <a:solidFill>
                  <a:schemeClr val="accent5"/>
                </a:solidFill>
                <a:latin typeface="Arial"/>
                <a:ea typeface="Arial"/>
                <a:cs typeface="Arial"/>
              </a:rPr>
              <a:t>🛠️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REQUIREMENTS</a:t>
            </a:r>
            <a:endParaRPr lang="en-US" sz="20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100000"/>
              </a:lnSpc>
              <a:defRPr/>
            </a:pPr>
            <a:endParaRPr lang="en-US" sz="20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305907" indent="-305907">
              <a:buFont typeface="Arial"/>
              <a:buChar char="•"/>
              <a:defRPr/>
            </a:pPr>
            <a:r>
              <a:rPr lang="en-US" sz="18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Portable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: Easy to install and run everywhere — from laptops to HPC clusters. Bring compute to the data or instruments, not the other way around.</a:t>
            </a:r>
            <a:endParaRPr sz="1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305907" indent="-305907">
              <a:buFont typeface="Arial"/>
              <a:buChar char="•"/>
              <a:defRPr/>
            </a:pPr>
            <a:r>
              <a:rPr lang="en-US" sz="18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Flexible Workflow Modes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: Support both interactive and non-interactive workflows — automation isn’t always possible.</a:t>
            </a:r>
            <a:endParaRPr sz="1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305907" indent="-305907">
              <a:buFont typeface="Arial"/>
              <a:buChar char="•"/>
              <a:defRPr/>
            </a:pPr>
            <a:r>
              <a:rPr lang="en-US" sz="18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Hybrid Processing Models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: Handle offline data processing (DAGs) as well as online/real-time workflows with loops and conditions (expert systems).</a:t>
            </a:r>
            <a:endParaRPr sz="1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305907" indent="-305907">
              <a:buFont typeface="Arial"/>
              <a:buChar char="•"/>
              <a:defRPr/>
            </a:pPr>
            <a:r>
              <a:rPr lang="en-US" sz="18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Software Integration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: Use existing scientific software (often in Python); don’t force reimplementation.</a:t>
            </a:r>
            <a:endParaRPr sz="1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305907" indent="-305907">
              <a:buFont typeface="Arial"/>
              <a:buChar char="•"/>
              <a:defRPr/>
            </a:pPr>
            <a:r>
              <a:rPr lang="en-US" sz="18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In-Memory Communication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: Enable data transfer between workflow nodes without copying or serialization.</a:t>
            </a:r>
            <a:endParaRPr sz="1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305907" indent="-305907">
              <a:buFont typeface="Arial"/>
              <a:buChar char="•"/>
              <a:defRPr/>
            </a:pPr>
            <a:r>
              <a:rPr lang="en-US" sz="18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Context-Aware Execution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: The same workflow must run in diverse contexts — with a GUI on a laptop, headless on an HPC cluster, through the ESRF data portal, or from the acquisition control system.</a:t>
            </a:r>
            <a:endParaRPr sz="18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283878" indent="-283878" algn="just">
              <a:lnSpc>
                <a:spcPct val="100000"/>
              </a:lnSpc>
              <a:buFont typeface="Arial"/>
              <a:buChar char="•"/>
              <a:defRPr/>
            </a:pPr>
            <a:r>
              <a:rPr lang="en-US" sz="18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Reproducibility and Traceability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: Save a fully installable and executable data provenance document alongside results.</a:t>
            </a:r>
            <a:endParaRPr sz="180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566581321" name="" descr=""/>
          <p:cNvPicPr/>
          <p:nvPr/>
        </p:nvPicPr>
        <p:blipFill>
          <a:blip r:embed="rId3"/>
          <a:stretch/>
        </p:blipFill>
        <p:spPr bwMode="auto">
          <a:xfrm flipH="0" flipV="0">
            <a:off x="8756835" y="912809"/>
            <a:ext cx="2850651" cy="1020906"/>
          </a:xfrm>
          <a:prstGeom prst="rect">
            <a:avLst/>
          </a:prstGeom>
          <a:ln w="0">
            <a:noFill/>
          </a:ln>
        </p:spPr>
      </p:pic>
      <p:sp>
        <p:nvSpPr>
          <p:cNvPr id="1997083646" name="Title 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781196" y="182547"/>
            <a:ext cx="11132340" cy="47231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9188505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7"/>
            <a:ext cx="808893" cy="182557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80D75E5D-8F53-2015-FB0E-1B6198224BDF}" type="slidenum">
              <a:rPr lang="fr-FR"/>
              <a:t>34</a:t>
            </a:fld>
            <a:endParaRPr lang="fr-FR"/>
          </a:p>
        </p:txBody>
      </p:sp>
      <p:sp>
        <p:nvSpPr>
          <p:cNvPr id="1049123414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9" y="6538907"/>
            <a:ext cx="8159996" cy="212485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407149614" name="Title 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781196" y="182547"/>
            <a:ext cx="11132340" cy="47231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4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EWOKS project information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377006379" name=""/>
          <p:cNvSpPr txBox="1"/>
          <p:nvPr/>
        </p:nvSpPr>
        <p:spPr bwMode="auto">
          <a:xfrm rot="0" flipH="0" flipV="0">
            <a:off x="781193" y="1167822"/>
            <a:ext cx="4711592" cy="5212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2400">
                <a:solidFill>
                  <a:schemeClr val="tx1"/>
                </a:solidFill>
              </a:rPr>
              <a:t>Project </a:t>
            </a:r>
            <a:r>
              <a:rPr sz="2400" b="1">
                <a:solidFill>
                  <a:schemeClr val="tx1"/>
                </a:solidFill>
              </a:rPr>
              <a:t>started in July 2021</a:t>
            </a:r>
            <a:r>
              <a:rPr sz="2400">
                <a:solidFill>
                  <a:schemeClr val="tx1"/>
                </a:solidFill>
              </a:rPr>
              <a:t>. </a:t>
            </a:r>
            <a:r>
              <a:rPr sz="2400" b="1">
                <a:solidFill>
                  <a:schemeClr val="tx1"/>
                </a:solidFill>
              </a:rPr>
              <a:t>Stable since January 2023</a:t>
            </a:r>
            <a:r>
              <a:rPr sz="2400">
                <a:solidFill>
                  <a:schemeClr val="tx1"/>
                </a:solidFill>
              </a:rPr>
              <a:t>.</a:t>
            </a:r>
            <a:endParaRPr sz="2400">
              <a:solidFill>
                <a:schemeClr val="tx1"/>
              </a:solidFill>
            </a:endParaRPr>
          </a:p>
          <a:p>
            <a:pPr algn="l">
              <a:defRPr/>
            </a:pPr>
            <a:endParaRPr sz="2400">
              <a:solidFill>
                <a:schemeClr val="tx1"/>
              </a:solidFill>
            </a:endParaRPr>
          </a:p>
          <a:p>
            <a:pPr algn="l">
              <a:defRPr/>
            </a:pPr>
            <a:endParaRPr sz="2400">
              <a:solidFill>
                <a:schemeClr val="tx1"/>
              </a:solidFill>
            </a:endParaRPr>
          </a:p>
          <a:p>
            <a:pPr algn="l">
              <a:defRPr/>
            </a:pPr>
            <a:endParaRPr sz="2400">
              <a:solidFill>
                <a:schemeClr val="tx1"/>
              </a:solidFill>
            </a:endParaRPr>
          </a:p>
          <a:p>
            <a:pPr algn="l">
              <a:defRPr/>
            </a:pPr>
            <a:endParaRPr sz="2400">
              <a:solidFill>
                <a:schemeClr val="tx1"/>
              </a:solidFill>
            </a:endParaRPr>
          </a:p>
          <a:p>
            <a:pPr algn="l">
              <a:defRPr/>
            </a:pPr>
            <a:endParaRPr sz="2400">
              <a:solidFill>
                <a:schemeClr val="tx1"/>
              </a:solidFill>
            </a:endParaRPr>
          </a:p>
          <a:p>
            <a:pPr algn="l">
              <a:defRPr/>
            </a:pPr>
            <a:r>
              <a:rPr sz="2400">
                <a:solidFill>
                  <a:schemeClr val="tx1"/>
                </a:solidFill>
              </a:rPr>
              <a:t>Currently </a:t>
            </a:r>
            <a:r>
              <a:rPr sz="2400" b="1">
                <a:solidFill>
                  <a:schemeClr val="tx1"/>
                </a:solidFill>
              </a:rPr>
              <a:t>6 core developers</a:t>
            </a:r>
            <a:endParaRPr sz="2400">
              <a:solidFill>
                <a:schemeClr val="tx1"/>
              </a:solidFill>
            </a:endParaRPr>
          </a:p>
          <a:p>
            <a:pPr algn="l">
              <a:defRPr/>
            </a:pPr>
            <a:endParaRPr sz="2400">
              <a:solidFill>
                <a:schemeClr val="tx1"/>
              </a:solidFill>
            </a:endParaRPr>
          </a:p>
          <a:p>
            <a:pPr algn="l">
              <a:defRPr/>
            </a:pPr>
            <a:endParaRPr sz="2400">
              <a:solidFill>
                <a:schemeClr val="tx1"/>
              </a:solidFill>
            </a:endParaRPr>
          </a:p>
          <a:p>
            <a:pPr algn="l">
              <a:defRPr/>
            </a:pPr>
            <a:endParaRPr sz="2400">
              <a:solidFill>
                <a:schemeClr val="tx1"/>
              </a:solidFill>
            </a:endParaRPr>
          </a:p>
          <a:p>
            <a:pPr algn="l">
              <a:defRPr/>
            </a:pPr>
            <a:endParaRPr sz="2400">
              <a:solidFill>
                <a:schemeClr val="tx1"/>
              </a:solidFill>
            </a:endParaRPr>
          </a:p>
          <a:p>
            <a:pPr algn="l">
              <a:defRPr/>
            </a:pPr>
            <a:r>
              <a:rPr sz="2400" b="1">
                <a:solidFill>
                  <a:schemeClr val="tx1"/>
                </a:solidFill>
              </a:rPr>
              <a:t>MIT License</a:t>
            </a:r>
            <a:endParaRPr sz="2400">
              <a:solidFill>
                <a:schemeClr val="tx1"/>
              </a:solidFill>
            </a:endParaRPr>
          </a:p>
          <a:p>
            <a:pPr algn="l">
              <a:defRPr/>
            </a:pPr>
            <a:endParaRPr sz="2400">
              <a:solidFill>
                <a:schemeClr val="tx1"/>
              </a:solidFill>
            </a:endParaRPr>
          </a:p>
        </p:txBody>
      </p:sp>
      <p:sp>
        <p:nvSpPr>
          <p:cNvPr id="383373884" name=""/>
          <p:cNvSpPr txBox="1"/>
          <p:nvPr/>
        </p:nvSpPr>
        <p:spPr bwMode="auto">
          <a:xfrm rot="0" flipH="0" flipV="0">
            <a:off x="5631879" y="1899342"/>
            <a:ext cx="5735722" cy="37493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endParaRPr sz="2400">
              <a:solidFill>
                <a:schemeClr val="tx1"/>
              </a:solidFill>
            </a:endParaRPr>
          </a:p>
          <a:p>
            <a:pPr algn="l">
              <a:defRPr/>
            </a:pPr>
            <a:r>
              <a:rPr sz="2400" b="1">
                <a:solidFill>
                  <a:schemeClr val="tx1"/>
                </a:solidFill>
              </a:rPr>
              <a:t>Ewoks workflows are published under the FAIR principles</a:t>
            </a:r>
            <a:r>
              <a:rPr sz="2400">
                <a:solidFill>
                  <a:schemeClr val="tx1"/>
                </a:solidFill>
              </a:rPr>
              <a:t> so the ESRF is committed to long term support.</a:t>
            </a:r>
            <a:endParaRPr sz="2400">
              <a:solidFill>
                <a:schemeClr val="tx1"/>
              </a:solidFill>
            </a:endParaRPr>
          </a:p>
          <a:p>
            <a:pPr algn="l">
              <a:defRPr/>
            </a:pPr>
            <a:endParaRPr sz="2400">
              <a:solidFill>
                <a:schemeClr val="tx1"/>
              </a:solidFill>
            </a:endParaRPr>
          </a:p>
          <a:p>
            <a:pPr algn="l">
              <a:defRPr/>
            </a:pPr>
            <a:endParaRPr sz="2400">
              <a:solidFill>
                <a:schemeClr val="tx1"/>
              </a:solidFill>
            </a:endParaRPr>
          </a:p>
          <a:p>
            <a:pPr algn="l">
              <a:defRPr/>
            </a:pPr>
            <a:r>
              <a:rPr sz="2400" b="1">
                <a:solidFill>
                  <a:schemeClr val="tx1"/>
                </a:solidFill>
              </a:rPr>
              <a:t>Open-source</a:t>
            </a:r>
            <a:r>
              <a:rPr sz="2400">
                <a:solidFill>
                  <a:schemeClr val="tx1"/>
                </a:solidFill>
              </a:rPr>
              <a:t> on </a:t>
            </a:r>
            <a:r>
              <a:rPr lang="en-US" sz="24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3" tooltip=""/>
              </a:rPr>
              <a:t>https://gitlab.esrf.fr/workflow/ewoks/</a:t>
            </a:r>
            <a:r>
              <a:rPr sz="2400">
                <a:solidFill>
                  <a:schemeClr val="tx1"/>
                </a:solidFill>
              </a:rPr>
              <a:t> but can be moved to allow for non-ESRF contributions.</a:t>
            </a:r>
            <a:endParaRPr sz="24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0304977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7"/>
            <a:ext cx="808893" cy="182557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5A22A524-323C-72F3-A506-872C35D1954E}" type="slidenum">
              <a:rPr lang="fr-FR"/>
              <a:t>35</a:t>
            </a:fld>
            <a:endParaRPr lang="fr-FR"/>
          </a:p>
        </p:txBody>
      </p:sp>
      <p:sp>
        <p:nvSpPr>
          <p:cNvPr id="874639741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9" y="6538907"/>
            <a:ext cx="8159996" cy="212485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009108405" name="Title 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781196" y="182547"/>
            <a:ext cx="11132340" cy="472311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Technical reference slides</a:t>
            </a:r>
            <a:endParaRPr sz="2400"/>
          </a:p>
        </p:txBody>
      </p:sp>
      <p:pic>
        <p:nvPicPr>
          <p:cNvPr id="1700431009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1209664" y="2044133"/>
            <a:ext cx="9981954" cy="3085475"/>
          </a:xfrm>
          <a:prstGeom prst="rect">
            <a:avLst/>
          </a:prstGeom>
        </p:spPr>
      </p:pic>
      <p:sp>
        <p:nvSpPr>
          <p:cNvPr id="1640905150" name=""/>
          <p:cNvSpPr txBox="1"/>
          <p:nvPr/>
        </p:nvSpPr>
        <p:spPr bwMode="auto">
          <a:xfrm rot="0" flipH="0" flipV="0">
            <a:off x="1052733" y="1247436"/>
            <a:ext cx="6015659" cy="64044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Integrate workflow execution (experiment, data portal , ...)</a:t>
            </a:r>
            <a:endParaRPr/>
          </a:p>
          <a:p>
            <a:pPr>
              <a:defRPr/>
            </a:pPr>
            <a:r>
              <a:rPr/>
              <a:t>Local compute resources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26237595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7"/>
            <a:ext cx="808893" cy="182557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4E48EA60-1B23-526D-DD09-430C17791543}" type="slidenum">
              <a:rPr lang="fr-FR"/>
              <a:t>36</a:t>
            </a:fld>
            <a:endParaRPr lang="fr-FR"/>
          </a:p>
        </p:txBody>
      </p:sp>
      <p:sp>
        <p:nvSpPr>
          <p:cNvPr id="993248358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9" y="6538907"/>
            <a:ext cx="8159996" cy="212485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897380101" name="Title 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781196" y="182547"/>
            <a:ext cx="11132340" cy="472311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Technical reference slides</a:t>
            </a:r>
            <a:endParaRPr sz="2400"/>
          </a:p>
        </p:txBody>
      </p:sp>
      <p:pic>
        <p:nvPicPr>
          <p:cNvPr id="100236339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781196" y="1887876"/>
            <a:ext cx="10936297" cy="2785326"/>
          </a:xfrm>
          <a:prstGeom prst="rect">
            <a:avLst/>
          </a:prstGeom>
        </p:spPr>
      </p:pic>
      <p:sp>
        <p:nvSpPr>
          <p:cNvPr id="543100169" name=""/>
          <p:cNvSpPr txBox="1"/>
          <p:nvPr/>
        </p:nvSpPr>
        <p:spPr bwMode="auto">
          <a:xfrm rot="0" flipH="0" flipV="0">
            <a:off x="1052732" y="1247436"/>
            <a:ext cx="6015659" cy="64044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Integrate workflow execution (experiment, data portal , ...)</a:t>
            </a:r>
            <a:endParaRPr/>
          </a:p>
          <a:p>
            <a:pPr>
              <a:defRPr/>
            </a:pPr>
            <a:r>
              <a:rPr/>
              <a:t>Compute cluster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0314906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7"/>
            <a:ext cx="808893" cy="182557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F63C9BBB-3DB5-AB24-882F-99BE50B118A4}" type="slidenum">
              <a:rPr lang="fr-FR"/>
              <a:t>37</a:t>
            </a:fld>
            <a:endParaRPr lang="fr-FR"/>
          </a:p>
        </p:txBody>
      </p:sp>
      <p:sp>
        <p:nvSpPr>
          <p:cNvPr id="1413946853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9" y="6538907"/>
            <a:ext cx="8159996" cy="212485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541053230" name="Title 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781196" y="182547"/>
            <a:ext cx="11132340" cy="472311"/>
          </a:xfrm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Technical reference slides</a:t>
            </a:r>
            <a:endParaRPr sz="2400"/>
          </a:p>
        </p:txBody>
      </p:sp>
      <p:pic>
        <p:nvPicPr>
          <p:cNvPr id="1715426830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1110447" y="2031684"/>
            <a:ext cx="10299346" cy="3851987"/>
          </a:xfrm>
          <a:prstGeom prst="rect">
            <a:avLst/>
          </a:prstGeom>
        </p:spPr>
      </p:pic>
      <p:sp>
        <p:nvSpPr>
          <p:cNvPr id="1058879172" name=""/>
          <p:cNvSpPr txBox="1"/>
          <p:nvPr/>
        </p:nvSpPr>
        <p:spPr bwMode="auto">
          <a:xfrm rot="0" flipH="0" flipV="0">
            <a:off x="1052732" y="1247436"/>
            <a:ext cx="6015659" cy="64044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Integrate workflow execution (experiment, data portal , ...)</a:t>
            </a:r>
            <a:endParaRPr/>
          </a:p>
          <a:p>
            <a:pPr>
              <a:defRPr/>
            </a:pPr>
            <a:r>
              <a:rPr/>
              <a:t>ESRF beamline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24204201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95C4A870-0EAF-F9D9-530D-D44DD776F3FB}" type="slidenum">
              <a:rPr lang="fr-FR"/>
              <a:t>38</a:t>
            </a:fld>
            <a:endParaRPr lang="fr-FR"/>
          </a:p>
        </p:txBody>
      </p:sp>
      <p:sp>
        <p:nvSpPr>
          <p:cNvPr id="591447341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5653623" name="Title Placeholder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Ewoks examples at the ESRF</a:t>
            </a:r>
            <a:endParaRPr sz="2200"/>
          </a:p>
        </p:txBody>
      </p:sp>
      <p:pic>
        <p:nvPicPr>
          <p:cNvPr id="1074206782" name="" hidden="0"/>
          <p:cNvPicPr>
            <a:picLocks noChangeAspect="1"/>
          </p:cNvPicPr>
          <p:nvPr isPhoto="0" userDrawn="0"/>
        </p:nvPicPr>
        <p:blipFill>
          <a:blip r:embed="rId3"/>
          <a:srcRect l="0" t="0" r="19113" b="0"/>
          <a:stretch/>
        </p:blipFill>
        <p:spPr bwMode="auto">
          <a:xfrm flipH="0" flipV="0">
            <a:off x="5847678" y="2014885"/>
            <a:ext cx="6189678" cy="3060903"/>
          </a:xfrm>
          <a:prstGeom prst="rect">
            <a:avLst/>
          </a:prstGeom>
        </p:spPr>
      </p:pic>
      <p:pic>
        <p:nvPicPr>
          <p:cNvPr id="9176280" name="Picture 363225499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60530" y="1547793"/>
            <a:ext cx="3594664" cy="4164114"/>
          </a:xfrm>
          <a:prstGeom prst="rect">
            <a:avLst/>
          </a:prstGeom>
        </p:spPr>
      </p:pic>
      <p:sp>
        <p:nvSpPr>
          <p:cNvPr id="308708113" name="Arrow: Right 652968523" hidden="0"/>
          <p:cNvSpPr/>
          <p:nvPr isPhoto="0" userDrawn="0"/>
        </p:nvSpPr>
        <p:spPr bwMode="auto">
          <a:xfrm flipH="0" flipV="0">
            <a:off x="3825902" y="3629853"/>
            <a:ext cx="1484393" cy="74939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 algn="ctr">
              <a:defRPr/>
            </a:pPr>
            <a:r>
              <a:rPr b="1">
                <a:solidFill>
                  <a:schemeClr val="bg1"/>
                </a:solidFill>
              </a:rPr>
              <a:t>EWOKS</a:t>
            </a:r>
            <a:endParaRPr>
              <a:solidFill>
                <a:schemeClr val="tx1"/>
              </a:solidFill>
            </a:endParaRPr>
          </a:p>
        </p:txBody>
      </p:sp>
      <p:pic>
        <p:nvPicPr>
          <p:cNvPr id="313774143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8942518" y="5634929"/>
            <a:ext cx="752472" cy="638172"/>
          </a:xfrm>
          <a:prstGeom prst="rect">
            <a:avLst/>
          </a:prstGeom>
        </p:spPr>
      </p:pic>
      <p:pic>
        <p:nvPicPr>
          <p:cNvPr id="1330181474" name="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 flipH="0" flipV="0">
            <a:off x="1260798" y="5424596"/>
            <a:ext cx="1394136" cy="1058834"/>
          </a:xfrm>
          <a:prstGeom prst="rect">
            <a:avLst/>
          </a:prstGeom>
        </p:spPr>
      </p:pic>
      <p:sp>
        <p:nvSpPr>
          <p:cNvPr id="402132972" name="" hidden="0"/>
          <p:cNvSpPr txBox="1"/>
          <p:nvPr isPhoto="0" userDrawn="0"/>
        </p:nvSpPr>
        <p:spPr bwMode="auto">
          <a:xfrm flipH="0" flipV="0">
            <a:off x="836397" y="831955"/>
            <a:ext cx="10163819" cy="579478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000" b="1">
                <a:solidFill>
                  <a:schemeClr val="tx1"/>
                </a:solidFill>
              </a:rPr>
              <a:t>Diffraction</a:t>
            </a:r>
            <a:r>
              <a:rPr sz="2000">
                <a:solidFill>
                  <a:schemeClr val="tx1"/>
                </a:solidFill>
              </a:rPr>
              <a:t> (SAXS/WAXS): convert synchrotron data to traditional powder diffractograms</a:t>
            </a:r>
            <a:endParaRPr sz="200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ESRF beamlines 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BM02, ID06, ID11, ID09, ID16B, ID31</a:t>
            </a:r>
            <a:endParaRPr sz="2000">
              <a:solidFill>
                <a:schemeClr val="tx1"/>
              </a:solidFill>
            </a:endParaRPr>
          </a:p>
        </p:txBody>
      </p:sp>
      <p:sp>
        <p:nvSpPr>
          <p:cNvPr id="1729328319" name="" hidden="0"/>
          <p:cNvSpPr txBox="1"/>
          <p:nvPr isPhoto="0" userDrawn="0"/>
        </p:nvSpPr>
        <p:spPr bwMode="auto">
          <a:xfrm flipH="0" flipV="0">
            <a:off x="3414398" y="2255862"/>
            <a:ext cx="2308050" cy="1158598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 marL="283878" indent="-283878">
              <a:buFont typeface="Arial"/>
              <a:buChar char="•"/>
              <a:defRPr/>
            </a:pPr>
            <a:r>
              <a:rPr sz="1400">
                <a:solidFill>
                  <a:schemeClr val="tx1"/>
                </a:solidFill>
              </a:rPr>
              <a:t>images + metadata</a:t>
            </a:r>
            <a:endParaRPr sz="1400">
              <a:solidFill>
                <a:schemeClr val="tx1"/>
              </a:solidFill>
            </a:endParaRPr>
          </a:p>
          <a:p>
            <a:pPr>
              <a:defRPr/>
            </a:pPr>
            <a:r>
              <a:rPr sz="1400">
                <a:solidFill>
                  <a:schemeClr val="tx1"/>
                </a:solidFill>
              </a:rPr>
              <a:t>     (flux, energy, geometry)</a:t>
            </a:r>
            <a:endParaRPr sz="1400"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sz="1400">
                <a:solidFill>
                  <a:schemeClr val="tx1"/>
                </a:solidFill>
              </a:rPr>
              <a:t>calibration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(pyFAI)</a:t>
            </a:r>
            <a:endParaRPr sz="1400"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sz="1400">
                <a:solidFill>
                  <a:schemeClr val="tx1"/>
                </a:solidFill>
              </a:rPr>
              <a:t>integration</a:t>
            </a:r>
            <a:r>
              <a:rPr sz="1400">
                <a:solidFill>
                  <a:schemeClr val="tx1"/>
                </a:solidFill>
              </a:rPr>
              <a:t> (pyFAI)</a:t>
            </a:r>
            <a:endParaRPr sz="1400"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sz="1400">
                <a:solidFill>
                  <a:schemeClr val="tx1"/>
                </a:solidFill>
              </a:rPr>
              <a:t>save (HDF5)</a:t>
            </a:r>
            <a:endParaRPr sz="1400">
              <a:solidFill>
                <a:schemeClr val="tx1"/>
              </a:solidFill>
            </a:endParaRPr>
          </a:p>
        </p:txBody>
      </p:sp>
      <p:pic>
        <p:nvPicPr>
          <p:cNvPr id="1718179460" name="" hidden="0"/>
          <p:cNvPicPr>
            <a:picLocks noChangeAspect="1"/>
          </p:cNvPicPr>
          <p:nvPr isPhoto="0" userDrawn="0"/>
        </p:nvPicPr>
        <p:blipFill>
          <a:blip r:embed="rId7"/>
          <a:stretch/>
        </p:blipFill>
        <p:spPr bwMode="auto">
          <a:xfrm flipH="0" flipV="0">
            <a:off x="10151602" y="1361774"/>
            <a:ext cx="1670274" cy="568935"/>
          </a:xfrm>
          <a:prstGeom prst="rect">
            <a:avLst/>
          </a:prstGeom>
        </p:spPr>
      </p:pic>
      <p:pic>
        <p:nvPicPr>
          <p:cNvPr id="1652062810" name="" hidden="0"/>
          <p:cNvPicPr>
            <a:picLocks noChangeAspect="1"/>
          </p:cNvPicPr>
          <p:nvPr isPhoto="0" userDrawn="0"/>
        </p:nvPicPr>
        <p:blipFill>
          <a:blip r:embed="rId8"/>
          <a:stretch/>
        </p:blipFill>
        <p:spPr bwMode="auto">
          <a:xfrm flipH="0" flipV="0">
            <a:off x="9973653" y="5687258"/>
            <a:ext cx="952704" cy="533511"/>
          </a:xfrm>
          <a:prstGeom prst="rect">
            <a:avLst/>
          </a:prstGeom>
        </p:spPr>
      </p:pic>
      <p:sp>
        <p:nvSpPr>
          <p:cNvPr id="1331334986" name="" hidden="0"/>
          <p:cNvSpPr txBox="1"/>
          <p:nvPr isPhoto="0" userDrawn="0"/>
        </p:nvSpPr>
        <p:spPr bwMode="auto">
          <a:xfrm flipH="0" flipV="0">
            <a:off x="7779425" y="5239107"/>
            <a:ext cx="4057993" cy="305158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>
                <a:solidFill>
                  <a:schemeClr val="tx1"/>
                </a:solidFill>
              </a:rPr>
              <a:t>Further analysis to be brought online in the future</a:t>
            </a:r>
            <a:endParaRPr sz="14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0962593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197EA333-2775-8061-B2BC-C7B3A3CB12C8}" type="slidenum">
              <a:rPr lang="fr-FR"/>
              <a:t>39</a:t>
            </a:fld>
            <a:endParaRPr lang="fr-FR"/>
          </a:p>
        </p:txBody>
      </p:sp>
      <p:sp>
        <p:nvSpPr>
          <p:cNvPr id="1890718362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966257735" name="Title Placeholder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Ewoks examples at the ESRF</a:t>
            </a:r>
            <a:endParaRPr sz="2200"/>
          </a:p>
        </p:txBody>
      </p:sp>
      <p:sp>
        <p:nvSpPr>
          <p:cNvPr id="279419831" name="" hidden="0"/>
          <p:cNvSpPr txBox="1"/>
          <p:nvPr isPhoto="0" userDrawn="0"/>
        </p:nvSpPr>
        <p:spPr bwMode="auto">
          <a:xfrm flipH="0" flipV="0">
            <a:off x="1003050" y="687286"/>
            <a:ext cx="8709855" cy="88427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000" b="1">
                <a:solidFill>
                  <a:schemeClr val="tx1"/>
                </a:solidFill>
              </a:rPr>
              <a:t>Diffraction 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(macromolecular crystallography</a:t>
            </a:r>
            <a:r>
              <a:rPr sz="2000" b="0">
                <a:solidFill>
                  <a:schemeClr val="tx1"/>
                </a:solidFill>
              </a:rPr>
              <a:t>): 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Automatic structure solution from single-crystal diffraction</a:t>
            </a:r>
            <a:endParaRPr sz="2000" b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ESRF beamlines 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ID23-1, ID23-2, ID30A-1, ID30A-3, ID30B</a:t>
            </a:r>
            <a:endParaRPr sz="2000" b="0">
              <a:solidFill>
                <a:schemeClr val="tx1"/>
              </a:solidFill>
            </a:endParaRPr>
          </a:p>
        </p:txBody>
      </p:sp>
      <p:pic>
        <p:nvPicPr>
          <p:cNvPr id="1201427437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9980210" y="1242711"/>
            <a:ext cx="1670274" cy="568935"/>
          </a:xfrm>
          <a:prstGeom prst="rect">
            <a:avLst/>
          </a:prstGeom>
        </p:spPr>
      </p:pic>
      <p:pic>
        <p:nvPicPr>
          <p:cNvPr id="2145833875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1069554" y="1811646"/>
            <a:ext cx="8910654" cy="3805887"/>
          </a:xfrm>
          <a:prstGeom prst="rect">
            <a:avLst/>
          </a:prstGeom>
        </p:spPr>
      </p:pic>
      <p:sp>
        <p:nvSpPr>
          <p:cNvPr id="1797912892" name="" hidden="0"/>
          <p:cNvSpPr txBox="1"/>
          <p:nvPr isPhoto="0" userDrawn="0"/>
        </p:nvSpPr>
        <p:spPr bwMode="auto">
          <a:xfrm flipH="0" flipV="0">
            <a:off x="1069554" y="5801346"/>
            <a:ext cx="9028694" cy="518518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>
                <a:solidFill>
                  <a:schemeClr val="tx1"/>
                </a:solidFill>
              </a:rPr>
              <a:t>Example where the complete analysis was brought online (completely automated with diagnostics for validation).</a:t>
            </a:r>
            <a:endParaRPr sz="1400">
              <a:solidFill>
                <a:schemeClr val="tx1"/>
              </a:solidFill>
            </a:endParaRPr>
          </a:p>
          <a:p>
            <a:pPr>
              <a:defRPr/>
            </a:pPr>
            <a:r>
              <a:rPr sz="1400">
                <a:solidFill>
                  <a:schemeClr val="tx1"/>
                </a:solidFill>
              </a:rPr>
              <a:t>Also data acquisition itself is part of the workflow (determine the optimal measurement strategy for the crystal).</a:t>
            </a:r>
            <a:endParaRPr sz="14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033864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7"/>
            <a:ext cx="808893" cy="182557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0BCF1E11-D7EA-C143-4D0C-95410DD80A6D}" type="slidenum">
              <a:rPr lang="fr-FR"/>
              <a:t>4</a:t>
            </a:fld>
            <a:endParaRPr lang="fr-FR"/>
          </a:p>
        </p:txBody>
      </p:sp>
      <p:sp>
        <p:nvSpPr>
          <p:cNvPr id="1879486329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9" y="6538907"/>
            <a:ext cx="8159996" cy="212485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702884743" name="Title 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781196" y="182547"/>
            <a:ext cx="11132340" cy="47231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91179818" name="Text Placeholder 9"/>
          <p:cNvSpPr>
            <a:spLocks noGrp="1"/>
          </p:cNvSpPr>
          <p:nvPr>
            <p:ph type="body" sz="quarter"/>
          </p:nvPr>
        </p:nvSpPr>
        <p:spPr bwMode="auto">
          <a:xfrm flipH="0" flipV="0">
            <a:off x="781197" y="912810"/>
            <a:ext cx="11132342" cy="5159372"/>
          </a:xfrm>
        </p:spPr>
        <p:txBody>
          <a:bodyPr/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>
                <a:solidFill>
                  <a:schemeClr val="tx1"/>
                </a:solidFill>
              </a:rPr>
              <a:t>EWOKS =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Extensible WOrKflow System</a:t>
            </a:r>
            <a:endParaRPr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buFont typeface="Arial"/>
              <a:buNone/>
              <a:defRPr/>
            </a:pPr>
            <a:endParaRPr/>
          </a:p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2000" b="0" i="0" u="none">
                <a:solidFill>
                  <a:srgbClr val="C00000"/>
                </a:solidFill>
                <a:latin typeface="Arial"/>
                <a:ea typeface="Arial"/>
                <a:cs typeface="Arial"/>
              </a:rPr>
              <a:t>🎯</a:t>
            </a:r>
            <a:r>
              <a:rPr sz="2000">
                <a:solidFill>
                  <a:schemeClr val="tx1"/>
                </a:solidFill>
                <a:latin typeface="Arial"/>
                <a:ea typeface="Arial"/>
                <a:cs typeface="Arial"/>
              </a:rPr>
              <a:t> GOALS</a:t>
            </a:r>
            <a:endParaRPr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buFont typeface="Arial"/>
              <a:buNone/>
              <a:defRPr/>
            </a:pPr>
            <a:endParaRPr sz="2000"/>
          </a:p>
          <a:p>
            <a:pPr>
              <a:defRPr/>
            </a:pPr>
            <a:r>
              <a:rPr lang="en-US" sz="20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Automation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: 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Remove manual repetitive tasks for scientists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, reduce time to publication.</a:t>
            </a:r>
            <a:endParaRPr sz="20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en-US" sz="20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Standardization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: Share common operational practices across scientific domains — and potentially across institutes.</a:t>
            </a:r>
            <a:endParaRPr sz="20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en-US" sz="20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Experiment Integration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: Enable feedback from results into data acquisition</a:t>
            </a:r>
            <a:endParaRPr sz="20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en-US" sz="20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FAIR Principles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: Ensure data processing is repeatable, reproducible, and validated.</a:t>
            </a:r>
            <a:endParaRPr sz="20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en-US" sz="20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Extensibility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: Keep scientific logic independent of underlying operational technologies.</a:t>
            </a:r>
            <a:endParaRPr/>
          </a:p>
        </p:txBody>
      </p:sp>
      <p:pic>
        <p:nvPicPr>
          <p:cNvPr id="1598762597" name="" descr=""/>
          <p:cNvPicPr/>
          <p:nvPr/>
        </p:nvPicPr>
        <p:blipFill>
          <a:blip r:embed="rId3"/>
          <a:stretch/>
        </p:blipFill>
        <p:spPr bwMode="auto">
          <a:xfrm flipH="0" flipV="0">
            <a:off x="8756837" y="912810"/>
            <a:ext cx="2850652" cy="1020907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5692279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6B55F445-4362-258C-B9B3-C673AC44B12E}" type="slidenum">
              <a:rPr lang="fr-FR"/>
              <a:t>40</a:t>
            </a:fld>
            <a:endParaRPr lang="fr-FR"/>
          </a:p>
        </p:txBody>
      </p:sp>
      <p:sp>
        <p:nvSpPr>
          <p:cNvPr id="1641899112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688075567" name="Title Placeholder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Ewoks examples at the ESRF</a:t>
            </a:r>
            <a:endParaRPr sz="2200"/>
          </a:p>
        </p:txBody>
      </p:sp>
      <p:sp>
        <p:nvSpPr>
          <p:cNvPr id="89518899" name="" hidden="0"/>
          <p:cNvSpPr txBox="1"/>
          <p:nvPr isPhoto="0" userDrawn="0"/>
        </p:nvSpPr>
        <p:spPr bwMode="auto">
          <a:xfrm flipH="0" flipV="0">
            <a:off x="853268" y="836811"/>
            <a:ext cx="8333429" cy="54899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800" b="1">
                <a:solidFill>
                  <a:schemeClr val="tx1"/>
                </a:solidFill>
              </a:rPr>
              <a:t>Tomography</a:t>
            </a:r>
            <a:r>
              <a:rPr sz="1800" b="0">
                <a:solidFill>
                  <a:schemeClr val="tx1"/>
                </a:solidFill>
              </a:rPr>
              <a:t>: 3D volume reconstruction of the X-ray density from projections</a:t>
            </a:r>
            <a:endParaRPr sz="1400" b="0">
              <a:solidFill>
                <a:schemeClr val="tx1"/>
              </a:solidFill>
            </a:endParaRPr>
          </a:p>
          <a:p>
            <a:pPr>
              <a:defRPr/>
            </a:pPr>
            <a:r>
              <a:rPr sz="1200" b="0">
                <a:solidFill>
                  <a:schemeClr val="tx1"/>
                </a:solidFill>
              </a:rPr>
              <a:t>ESRF beamlines 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ID03, BM05, ID11, ID15A, ID16A, ID16B, BM18, ID19</a:t>
            </a:r>
            <a:endParaRPr sz="1400" b="0">
              <a:solidFill>
                <a:schemeClr val="tx1"/>
              </a:solidFill>
            </a:endParaRPr>
          </a:p>
        </p:txBody>
      </p:sp>
      <p:sp>
        <p:nvSpPr>
          <p:cNvPr id="792237174" name="TextBox 1913516291" hidden="0"/>
          <p:cNvSpPr txBox="1"/>
          <p:nvPr isPhoto="0" userDrawn="0"/>
        </p:nvSpPr>
        <p:spPr bwMode="auto">
          <a:xfrm>
            <a:off x="9070196" y="5095289"/>
            <a:ext cx="2959310" cy="54899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en-US" sz="16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Outputs</a:t>
            </a:r>
            <a:endParaRPr sz="12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ctr">
              <a:defRPr/>
            </a:pP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Reconstructed volumes</a:t>
            </a:r>
            <a:endParaRPr sz="1400">
              <a:solidFill>
                <a:schemeClr val="tx1"/>
              </a:solidFill>
            </a:endParaRPr>
          </a:p>
        </p:txBody>
      </p:sp>
      <p:pic>
        <p:nvPicPr>
          <p:cNvPr id="37609229" name="Picture 1587418403" hidden="0"/>
          <p:cNvPicPr>
            <a:picLocks noChangeAspect="1"/>
          </p:cNvPicPr>
          <p:nvPr isPhoto="0" userDrawn="0"/>
        </p:nvPicPr>
        <p:blipFill>
          <a:blip r:embed="rId3"/>
          <a:srcRect l="16957" t="0" r="0" b="0"/>
          <a:stretch/>
        </p:blipFill>
        <p:spPr bwMode="auto">
          <a:xfrm>
            <a:off x="21565" y="1702147"/>
            <a:ext cx="3312171" cy="3339958"/>
          </a:xfrm>
          <a:prstGeom prst="rect">
            <a:avLst/>
          </a:prstGeom>
        </p:spPr>
      </p:pic>
      <p:sp>
        <p:nvSpPr>
          <p:cNvPr id="1005378750" name="TextBox 548799567" hidden="0"/>
          <p:cNvSpPr txBox="1"/>
          <p:nvPr isPhoto="0" userDrawn="0"/>
        </p:nvSpPr>
        <p:spPr bwMode="auto">
          <a:xfrm>
            <a:off x="48819" y="5095289"/>
            <a:ext cx="3067272" cy="97571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en-US" sz="16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Inputs</a:t>
            </a:r>
            <a:endParaRPr sz="1600" b="1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ctr">
              <a:defRPr/>
            </a:pP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Images of the sample in transmission + dark field images + flat field images + metadata</a:t>
            </a:r>
            <a:endParaRPr sz="14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436645877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8896710" y="1775412"/>
            <a:ext cx="3271626" cy="3266696"/>
          </a:xfrm>
          <a:prstGeom prst="rect">
            <a:avLst/>
          </a:prstGeom>
        </p:spPr>
      </p:pic>
      <p:pic>
        <p:nvPicPr>
          <p:cNvPr id="493331558" name="Picture 1569398646" hidden="0"/>
          <p:cNvPicPr>
            <a:picLocks noChangeAspect="1"/>
          </p:cNvPicPr>
          <p:nvPr isPhoto="0" userDrawn="0"/>
        </p:nvPicPr>
        <p:blipFill>
          <a:blip r:embed="rId5">
            <a:alphaModFix amt="70000"/>
          </a:blip>
          <a:srcRect l="16529" t="5569" r="13706" b="40831"/>
          <a:stretch/>
        </p:blipFill>
        <p:spPr bwMode="auto">
          <a:xfrm flipH="0" flipV="0">
            <a:off x="3317247" y="2042739"/>
            <a:ext cx="5549221" cy="2666349"/>
          </a:xfrm>
          <a:prstGeom prst="rect">
            <a:avLst/>
          </a:prstGeom>
          <a:ln>
            <a:noFill/>
          </a:ln>
        </p:spPr>
      </p:pic>
      <p:sp>
        <p:nvSpPr>
          <p:cNvPr id="1961276057" name="Arrow: Right 652968523" hidden="0"/>
          <p:cNvSpPr/>
          <p:nvPr isPhoto="0" userDrawn="0"/>
        </p:nvSpPr>
        <p:spPr bwMode="auto">
          <a:xfrm flipH="0" flipV="0">
            <a:off x="5160047" y="4994927"/>
            <a:ext cx="1484391" cy="74939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 algn="ctr">
              <a:defRPr/>
            </a:pPr>
            <a:r>
              <a:rPr b="1">
                <a:solidFill>
                  <a:schemeClr val="bg1"/>
                </a:solidFill>
              </a:rPr>
              <a:t>EWOKS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484370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BD3F88E8-053E-7937-4445-16A230D5E6EC}" type="slidenum">
              <a:rPr lang="fr-FR"/>
              <a:t>41</a:t>
            </a:fld>
            <a:endParaRPr lang="fr-FR"/>
          </a:p>
        </p:txBody>
      </p:sp>
      <p:sp>
        <p:nvSpPr>
          <p:cNvPr id="883951034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982868636" name="Title Placeholder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Ewoks examples at the ESRF</a:t>
            </a:r>
            <a:endParaRPr sz="2200"/>
          </a:p>
        </p:txBody>
      </p:sp>
      <p:pic>
        <p:nvPicPr>
          <p:cNvPr id="1932144528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91417" y="1209947"/>
            <a:ext cx="11848685" cy="5067022"/>
          </a:xfrm>
          <a:prstGeom prst="rect">
            <a:avLst/>
          </a:prstGeom>
        </p:spPr>
      </p:pic>
      <p:sp>
        <p:nvSpPr>
          <p:cNvPr id="1762423935" name=""/>
          <p:cNvSpPr txBox="1"/>
          <p:nvPr/>
        </p:nvSpPr>
        <p:spPr bwMode="auto">
          <a:xfrm rot="0" flipH="0" flipV="0">
            <a:off x="5944435" y="2523963"/>
            <a:ext cx="984028" cy="366118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k-space</a:t>
            </a:r>
            <a:endParaRPr/>
          </a:p>
        </p:txBody>
      </p:sp>
      <p:sp>
        <p:nvSpPr>
          <p:cNvPr id="350526904" name=""/>
          <p:cNvSpPr txBox="1"/>
          <p:nvPr/>
        </p:nvSpPr>
        <p:spPr bwMode="auto">
          <a:xfrm rot="0" flipH="0" flipV="0">
            <a:off x="2001801" y="2251606"/>
            <a:ext cx="1568697" cy="366118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energy-space</a:t>
            </a:r>
            <a:endParaRPr/>
          </a:p>
        </p:txBody>
      </p:sp>
      <p:sp>
        <p:nvSpPr>
          <p:cNvPr id="1870867954" name=""/>
          <p:cNvSpPr txBox="1"/>
          <p:nvPr/>
        </p:nvSpPr>
        <p:spPr bwMode="auto">
          <a:xfrm rot="0" flipH="0" flipV="0">
            <a:off x="2456138" y="4544257"/>
            <a:ext cx="1034816" cy="366118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R-space</a:t>
            </a:r>
            <a:endParaRPr/>
          </a:p>
        </p:txBody>
      </p:sp>
      <p:sp>
        <p:nvSpPr>
          <p:cNvPr id="906123267" name=""/>
          <p:cNvSpPr txBox="1"/>
          <p:nvPr/>
        </p:nvSpPr>
        <p:spPr bwMode="auto">
          <a:xfrm rot="0" flipH="0" flipV="0">
            <a:off x="8998225" y="5269545"/>
            <a:ext cx="1644712" cy="366118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Quality control</a:t>
            </a:r>
            <a:endParaRPr/>
          </a:p>
        </p:txBody>
      </p:sp>
      <p:sp>
        <p:nvSpPr>
          <p:cNvPr id="34867225" name="" hidden="0"/>
          <p:cNvSpPr txBox="1"/>
          <p:nvPr isPhoto="0" userDrawn="0"/>
        </p:nvSpPr>
        <p:spPr bwMode="auto">
          <a:xfrm flipH="0" flipV="0">
            <a:off x="781194" y="750838"/>
            <a:ext cx="11134139" cy="51851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600" b="1">
                <a:solidFill>
                  <a:schemeClr val="tx1"/>
                </a:solidFill>
              </a:rPr>
              <a:t>Spectroscopy</a:t>
            </a:r>
            <a:r>
              <a:rPr sz="1600" b="0">
                <a:solidFill>
                  <a:schemeClr val="tx1"/>
                </a:solidFill>
              </a:rPr>
              <a:t>: Online visualization of EXAFS data for the scientist to make informed decisions during the experiment</a:t>
            </a:r>
            <a:endParaRPr sz="1400" b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ESRF beamlines </a:t>
            </a:r>
            <a:r>
              <a:rPr sz="1200" b="0">
                <a:solidFill>
                  <a:schemeClr val="tx1"/>
                </a:solidFill>
              </a:rPr>
              <a:t>BM23, ID24</a:t>
            </a:r>
            <a:endParaRPr sz="1400" b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4052298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7D8E1FF3-D14A-EF42-89DD-FD24EAF19717}" type="slidenum">
              <a:rPr lang="fr-FR"/>
              <a:t>42</a:t>
            </a:fld>
            <a:endParaRPr lang="fr-FR"/>
          </a:p>
        </p:txBody>
      </p:sp>
      <p:sp>
        <p:nvSpPr>
          <p:cNvPr id="2145519129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406485338" name="Title Placeholder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Ewoks examples at the ESRF</a:t>
            </a:r>
            <a:endParaRPr sz="2200"/>
          </a:p>
        </p:txBody>
      </p:sp>
      <p:sp>
        <p:nvSpPr>
          <p:cNvPr id="911825715" name=""/>
          <p:cNvSpPr txBox="1"/>
          <p:nvPr/>
        </p:nvSpPr>
        <p:spPr bwMode="auto">
          <a:xfrm flipH="0" flipV="0">
            <a:off x="995265" y="867096"/>
            <a:ext cx="10006263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In addition to the major data pipelines, EWOKS can be used to </a:t>
            </a:r>
            <a:r>
              <a:rPr b="1"/>
              <a:t>automate smaller tasks</a:t>
            </a:r>
            <a:r>
              <a:rPr/>
              <a:t> to give users and beamline staff some breathing room during experiments.</a:t>
            </a:r>
            <a:endParaRPr/>
          </a:p>
        </p:txBody>
      </p:sp>
      <p:pic>
        <p:nvPicPr>
          <p:cNvPr id="211424761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8651169" y="1562322"/>
            <a:ext cx="2738351" cy="2226879"/>
          </a:xfrm>
          <a:prstGeom prst="rect">
            <a:avLst/>
          </a:prstGeom>
        </p:spPr>
      </p:pic>
      <p:pic>
        <p:nvPicPr>
          <p:cNvPr id="1422166238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8651169" y="3871314"/>
            <a:ext cx="2738351" cy="2381562"/>
          </a:xfrm>
          <a:prstGeom prst="rect">
            <a:avLst/>
          </a:prstGeom>
        </p:spPr>
      </p:pic>
      <p:pic>
        <p:nvPicPr>
          <p:cNvPr id="1001093778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815409" y="1562322"/>
            <a:ext cx="4288015" cy="4808480"/>
          </a:xfrm>
          <a:prstGeom prst="rect">
            <a:avLst/>
          </a:prstGeom>
        </p:spPr>
      </p:pic>
      <p:sp>
        <p:nvSpPr>
          <p:cNvPr id="1193805982" name=""/>
          <p:cNvSpPr/>
          <p:nvPr/>
        </p:nvSpPr>
        <p:spPr bwMode="auto">
          <a:xfrm flipH="0" flipV="0">
            <a:off x="6604776" y="1985199"/>
            <a:ext cx="588325" cy="350568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/>
          </a:p>
        </p:txBody>
      </p:sp>
      <p:sp>
        <p:nvSpPr>
          <p:cNvPr id="98323043" name=""/>
          <p:cNvSpPr txBox="1"/>
          <p:nvPr/>
        </p:nvSpPr>
        <p:spPr bwMode="auto">
          <a:xfrm flipH="0" flipV="0">
            <a:off x="5358695" y="2492703"/>
            <a:ext cx="3080486" cy="366118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Run manually for every scan</a:t>
            </a:r>
            <a:endParaRPr/>
          </a:p>
        </p:txBody>
      </p:sp>
      <p:sp>
        <p:nvSpPr>
          <p:cNvPr id="853618509" name=""/>
          <p:cNvSpPr/>
          <p:nvPr/>
        </p:nvSpPr>
        <p:spPr bwMode="auto">
          <a:xfrm flipH="0" flipV="0">
            <a:off x="6728283" y="3718031"/>
            <a:ext cx="341309" cy="59531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8763131" name=""/>
          <p:cNvSpPr txBox="1"/>
          <p:nvPr/>
        </p:nvSpPr>
        <p:spPr bwMode="auto">
          <a:xfrm flipH="0" flipV="0">
            <a:off x="5244715" y="4424468"/>
            <a:ext cx="3355245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Run automatically for every </a:t>
            </a:r>
            <a:r>
              <a:rPr i="1"/>
              <a:t>relevant </a:t>
            </a:r>
            <a:r>
              <a:rPr/>
              <a:t>scan</a:t>
            </a:r>
            <a:r>
              <a:rPr/>
              <a:t>.</a:t>
            </a:r>
            <a:endParaRPr/>
          </a:p>
        </p:txBody>
      </p:sp>
      <p:sp>
        <p:nvSpPr>
          <p:cNvPr id="1075774856" name=""/>
          <p:cNvSpPr txBox="1"/>
          <p:nvPr/>
        </p:nvSpPr>
        <p:spPr bwMode="auto">
          <a:xfrm flipH="0" flipV="0">
            <a:off x="2579878" y="1851327"/>
            <a:ext cx="2333070" cy="173772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Script written by user/post-doc at ID24: 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temperature monitoring based on analyzing black-body radiation.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0401724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 flipH="0" flipV="0">
            <a:off x="301554" y="6538905"/>
            <a:ext cx="808893" cy="182556"/>
          </a:xfrm>
        </p:spPr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4099CE60-44C8-5404-251B-296977AE8C22}" type="slidenum">
              <a:rPr lang="fr-FR"/>
              <a:t>5</a:t>
            </a:fld>
            <a:endParaRPr lang="fr-FR"/>
          </a:p>
        </p:txBody>
      </p:sp>
      <p:sp>
        <p:nvSpPr>
          <p:cNvPr id="1655952478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>
          <a:xfrm>
            <a:off x="959058" y="6538905"/>
            <a:ext cx="8159996" cy="212484"/>
          </a:xfrm>
        </p:spPr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1370885473" name=""/>
          <p:cNvSpPr txBox="1"/>
          <p:nvPr/>
        </p:nvSpPr>
        <p:spPr bwMode="auto">
          <a:xfrm rot="0" flipH="0" flipV="0">
            <a:off x="5428278" y="3230673"/>
            <a:ext cx="5373860" cy="11890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3600" cap="all">
                <a:solidFill>
                  <a:srgbClr val="E56353"/>
                </a:solidFill>
              </a:rPr>
              <a:t>Core design philosophy</a:t>
            </a:r>
            <a:endParaRPr sz="2400"/>
          </a:p>
        </p:txBody>
      </p:sp>
      <p:pic>
        <p:nvPicPr>
          <p:cNvPr id="1965453343" name="" descr=""/>
          <p:cNvPicPr/>
          <p:nvPr/>
        </p:nvPicPr>
        <p:blipFill>
          <a:blip r:embed="rId3"/>
          <a:stretch/>
        </p:blipFill>
        <p:spPr bwMode="auto">
          <a:xfrm flipH="0" flipV="0">
            <a:off x="6663065" y="1934762"/>
            <a:ext cx="2850651" cy="1020906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96960289" name="Picture 2_1" hidden="0"/>
          <p:cNvPicPr/>
          <p:nvPr isPhoto="0" userDrawn="0"/>
        </p:nvPicPr>
        <p:blipFill>
          <a:blip r:embed="rId3">
            <a:alphaModFix amt="100000"/>
            <a:lum bright="0" contrast="0"/>
          </a:blip>
          <a:stretch/>
        </p:blipFill>
        <p:spPr bwMode="auto">
          <a:xfrm>
            <a:off x="522244" y="5555772"/>
            <a:ext cx="1047888" cy="438447"/>
          </a:xfrm>
          <a:prstGeom prst="rect">
            <a:avLst/>
          </a:prstGeom>
          <a:ln>
            <a:noFill/>
          </a:ln>
          <a:effectLst/>
        </p:spPr>
      </p:pic>
      <p:sp>
        <p:nvSpPr>
          <p:cNvPr id="177042167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BDE19CAE-BB38-96E8-16F6-CAD0B96CB1D2}" type="slidenum">
              <a:rPr lang="fr-FR"/>
              <a:t>6</a:t>
            </a:fld>
            <a:endParaRPr lang="fr-FR"/>
          </a:p>
        </p:txBody>
      </p:sp>
      <p:sp>
        <p:nvSpPr>
          <p:cNvPr id="1083374512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534750153" name="Title Placeholder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/>
              <a:t>EWOKS is extensible</a:t>
            </a:r>
            <a:endParaRPr/>
          </a:p>
        </p:txBody>
      </p:sp>
      <p:grpSp>
        <p:nvGrpSpPr>
          <p:cNvPr id="1743417991" name="" hidden="0"/>
          <p:cNvGrpSpPr/>
          <p:nvPr isPhoto="0" userDrawn="0"/>
        </p:nvGrpSpPr>
        <p:grpSpPr bwMode="auto">
          <a:xfrm flipH="0" flipV="0">
            <a:off x="6626682" y="4268479"/>
            <a:ext cx="1474248" cy="372090"/>
            <a:chOff x="0" y="0"/>
            <a:chExt cx="1474248" cy="372090"/>
          </a:xfrm>
        </p:grpSpPr>
        <p:sp>
          <p:nvSpPr>
            <p:cNvPr id="282547001" name="" hidden="0"/>
            <p:cNvSpPr/>
            <p:nvPr isPhoto="0" userDrawn="0"/>
          </p:nvSpPr>
          <p:spPr bwMode="auto">
            <a:xfrm flipH="0" flipV="0">
              <a:off x="0" y="0"/>
              <a:ext cx="1474248" cy="372090"/>
            </a:xfrm>
            <a:prstGeom prst="flowChartProcess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pic>
          <p:nvPicPr>
            <p:cNvPr id="1750746162" name="" hidden="0"/>
            <p:cNvPicPr>
              <a:picLocks noChangeAspect="1"/>
            </p:cNvPicPr>
            <p:nvPr isPhoto="0" userDrawn="0"/>
          </p:nvPicPr>
          <p:blipFill>
            <a:blip r:embed="rId4"/>
            <a:stretch/>
          </p:blipFill>
          <p:spPr bwMode="auto">
            <a:xfrm>
              <a:off x="51093" y="27750"/>
              <a:ext cx="1334079" cy="342652"/>
            </a:xfrm>
            <a:prstGeom prst="rect">
              <a:avLst/>
            </a:prstGeom>
          </p:spPr>
        </p:pic>
      </p:grpSp>
      <p:pic>
        <p:nvPicPr>
          <p:cNvPr id="1246006318" name="Picture 6_2" hidden="0"/>
          <p:cNvPicPr/>
          <p:nvPr isPhoto="0" userDrawn="0"/>
        </p:nvPicPr>
        <p:blipFill>
          <a:blip r:embed="rId5">
            <a:alphaModFix amt="100000"/>
            <a:lum bright="0" contrast="0"/>
          </a:blip>
          <a:stretch/>
        </p:blipFill>
        <p:spPr bwMode="auto">
          <a:xfrm>
            <a:off x="7344196" y="5582479"/>
            <a:ext cx="1250559" cy="64831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485158561" name="Picture 15_5" hidden="0"/>
          <p:cNvPicPr/>
          <p:nvPr isPhoto="0" userDrawn="0"/>
        </p:nvPicPr>
        <p:blipFill>
          <a:blip r:embed="rId6">
            <a:alphaModFix amt="100000"/>
            <a:lum bright="0" contrast="0"/>
          </a:blip>
          <a:stretch/>
        </p:blipFill>
        <p:spPr bwMode="auto">
          <a:xfrm flipH="0" flipV="0">
            <a:off x="5142296" y="5670991"/>
            <a:ext cx="1260729" cy="672221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17373645" name="Picture 17_2" hidden="0"/>
          <p:cNvPicPr/>
          <p:nvPr isPhoto="0" userDrawn="0"/>
        </p:nvPicPr>
        <p:blipFill>
          <a:blip r:embed="rId7">
            <a:alphaModFix amt="100000"/>
            <a:lum bright="0" contrast="0"/>
          </a:blip>
          <a:stretch/>
        </p:blipFill>
        <p:spPr bwMode="auto">
          <a:xfrm>
            <a:off x="9888922" y="4448370"/>
            <a:ext cx="1503981" cy="57955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473529390" name="Picture 18_4" hidden="0"/>
          <p:cNvPicPr/>
          <p:nvPr isPhoto="0" userDrawn="0"/>
        </p:nvPicPr>
        <p:blipFill>
          <a:blip r:embed="rId8">
            <a:alphaModFix amt="100000"/>
            <a:lum bright="0" contrast="0"/>
          </a:blip>
          <a:stretch/>
        </p:blipFill>
        <p:spPr bwMode="auto">
          <a:xfrm>
            <a:off x="9268188" y="5271640"/>
            <a:ext cx="1482021" cy="62167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94757167" name="Picture 20_3" hidden="0"/>
          <p:cNvPicPr/>
          <p:nvPr isPhoto="0" userDrawn="0"/>
        </p:nvPicPr>
        <p:blipFill>
          <a:blip r:embed="rId9">
            <a:alphaModFix amt="100000"/>
            <a:lum bright="0" contrast="0"/>
          </a:blip>
          <a:stretch/>
        </p:blipFill>
        <p:spPr bwMode="auto">
          <a:xfrm>
            <a:off x="2187657" y="4448370"/>
            <a:ext cx="1622052" cy="74082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955755670" name="Picture 22_2" hidden="0"/>
          <p:cNvPicPr/>
          <p:nvPr isPhoto="0" userDrawn="0"/>
        </p:nvPicPr>
        <p:blipFill>
          <a:blip r:embed="rId10">
            <a:alphaModFix amt="100000"/>
            <a:lum bright="0" contrast="0"/>
          </a:blip>
          <a:stretch/>
        </p:blipFill>
        <p:spPr bwMode="auto">
          <a:xfrm>
            <a:off x="3125752" y="5161059"/>
            <a:ext cx="2151579" cy="78942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306997436" name="Picture 27_2" hidden="0"/>
          <p:cNvPicPr/>
          <p:nvPr isPhoto="0" userDrawn="0"/>
        </p:nvPicPr>
        <p:blipFill>
          <a:blip r:embed="rId11">
            <a:alphaModFix amt="100000"/>
            <a:lum bright="0" contrast="0"/>
          </a:blip>
          <a:stretch/>
        </p:blipFill>
        <p:spPr bwMode="auto">
          <a:xfrm flipH="0" flipV="0">
            <a:off x="8155179" y="4614674"/>
            <a:ext cx="1337805" cy="37740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4996727" name="Picture 11_2" hidden="0"/>
          <p:cNvPicPr/>
          <p:nvPr isPhoto="0" userDrawn="0"/>
        </p:nvPicPr>
        <p:blipFill>
          <a:blip r:embed="rId12">
            <a:alphaModFix amt="100000"/>
            <a:lum bright="0" contrast="0"/>
          </a:blip>
          <a:stretch/>
        </p:blipFill>
        <p:spPr bwMode="auto">
          <a:xfrm>
            <a:off x="5197960" y="5125209"/>
            <a:ext cx="1149402" cy="35313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44094192" name="Picture 33_2" hidden="0"/>
          <p:cNvPicPr/>
          <p:nvPr isPhoto="0" userDrawn="0"/>
        </p:nvPicPr>
        <p:blipFill>
          <a:blip r:embed="rId13">
            <a:alphaModFix amt="100000"/>
            <a:lum bright="0" contrast="0"/>
          </a:blip>
          <a:stretch/>
        </p:blipFill>
        <p:spPr bwMode="auto">
          <a:xfrm flipH="0" flipV="0">
            <a:off x="898887" y="4512361"/>
            <a:ext cx="749685" cy="61284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30730503" name="" hidden="0"/>
          <p:cNvPicPr/>
          <p:nvPr isPhoto="0" userDrawn="0"/>
        </p:nvPicPr>
        <p:blipFill>
          <a:blip r:embed="rId14">
            <a:alphaModFix amt="100000"/>
            <a:lum bright="0" contrast="0"/>
          </a:blip>
          <a:srcRect l="19198" t="11184" r="16792" b="16646"/>
          <a:stretch/>
        </p:blipFill>
        <p:spPr bwMode="auto">
          <a:xfrm>
            <a:off x="1867790" y="5098603"/>
            <a:ext cx="1406790" cy="91433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85721018" name=""/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 flipH="0" flipV="0">
            <a:off x="6799622" y="5252893"/>
            <a:ext cx="1599498" cy="261011"/>
          </a:xfrm>
          <a:prstGeom prst="rect">
            <a:avLst/>
          </a:prstGeom>
        </p:spPr>
      </p:pic>
      <p:sp>
        <p:nvSpPr>
          <p:cNvPr id="1125365474" name=""/>
          <p:cNvSpPr/>
          <p:nvPr/>
        </p:nvSpPr>
        <p:spPr bwMode="auto">
          <a:xfrm flipH="0" flipV="0">
            <a:off x="2824868" y="3566110"/>
            <a:ext cx="6409719" cy="518518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 algn="ctr">
              <a:defRPr/>
            </a:pPr>
            <a:r>
              <a:rPr sz="1400">
                <a:latin typeface="Arial"/>
                <a:ea typeface="Arial"/>
                <a:cs typeface="Arial"/>
              </a:rPr>
              <a:t>Curated list of computational workflow systems by the CWL community</a:t>
            </a:r>
            <a:endParaRPr sz="1400">
              <a:latin typeface="Arial"/>
              <a:cs typeface="Arial"/>
            </a:endParaRPr>
          </a:p>
          <a:p>
            <a:pPr algn="ctr">
              <a:defRPr/>
            </a:pPr>
            <a:r>
              <a:rPr sz="1400">
                <a:latin typeface="Arial"/>
                <a:ea typeface="Arial"/>
                <a:cs typeface="Arial"/>
              </a:rPr>
              <a:t>(~360 systems) </a:t>
            </a:r>
            <a:r>
              <a:rPr lang="en-US" sz="11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16" tooltip="https://s.apache.org/existing-workflow-systems"/>
              </a:rPr>
              <a:t>https://s.apache.org/existing-workflow-systems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790426987" name=""/>
          <p:cNvPicPr>
            <a:picLocks noChangeAspect="1"/>
          </p:cNvPicPr>
          <p:nvPr/>
        </p:nvPicPr>
        <p:blipFill>
          <a:blip r:embed="rId17"/>
          <a:stretch/>
        </p:blipFill>
        <p:spPr bwMode="auto">
          <a:xfrm flipH="0" flipV="0">
            <a:off x="4370949" y="4410563"/>
            <a:ext cx="1658776" cy="408222"/>
          </a:xfrm>
          <a:prstGeom prst="rect">
            <a:avLst/>
          </a:prstGeom>
        </p:spPr>
      </p:pic>
      <p:pic>
        <p:nvPicPr>
          <p:cNvPr id="601497373" name="" descr=""/>
          <p:cNvPicPr/>
          <p:nvPr/>
        </p:nvPicPr>
        <p:blipFill>
          <a:blip r:embed="rId18"/>
          <a:stretch/>
        </p:blipFill>
        <p:spPr bwMode="auto">
          <a:xfrm flipH="0" flipV="0">
            <a:off x="959058" y="1483580"/>
            <a:ext cx="2850651" cy="1020906"/>
          </a:xfrm>
          <a:prstGeom prst="rect">
            <a:avLst/>
          </a:prstGeom>
          <a:ln w="0">
            <a:noFill/>
          </a:ln>
        </p:spPr>
      </p:pic>
      <p:sp>
        <p:nvSpPr>
          <p:cNvPr id="1055376107" name=""/>
          <p:cNvSpPr txBox="1"/>
          <p:nvPr/>
        </p:nvSpPr>
        <p:spPr bwMode="auto">
          <a:xfrm rot="0" flipH="0" flipV="0">
            <a:off x="4601993" y="1414627"/>
            <a:ext cx="6734963" cy="1006198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 algn="ctr" defTabSz="914400">
              <a:lnSpc>
                <a:spcPct val="100000"/>
              </a:lnSpc>
              <a:defRPr/>
            </a:pP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EWOKS = </a:t>
            </a:r>
            <a:r>
              <a:rPr lang="en-US" sz="20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Extensible 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WOrKflow System</a:t>
            </a:r>
            <a:endParaRPr sz="2000" b="0" strike="noStrike" spc="0">
              <a:solidFill>
                <a:schemeClr val="tx1"/>
              </a:solidFill>
              <a:latin typeface="Arial"/>
            </a:endParaRPr>
          </a:p>
          <a:p>
            <a:pPr>
              <a:defRPr/>
            </a:pPr>
            <a:endParaRPr sz="2000">
              <a:solidFill>
                <a:schemeClr val="tx1"/>
              </a:solidFill>
            </a:endParaRPr>
          </a:p>
          <a:p>
            <a:pPr>
              <a:defRPr/>
            </a:pPr>
            <a:r>
              <a:rPr sz="2000">
                <a:solidFill>
                  <a:schemeClr val="tx1"/>
                </a:solidFill>
              </a:rPr>
              <a:t>Extensible: use existing technologies in different situations</a:t>
            </a:r>
            <a:endParaRPr sz="2000">
              <a:solidFill>
                <a:schemeClr val="tx1"/>
              </a:solidFill>
            </a:endParaRPr>
          </a:p>
        </p:txBody>
      </p:sp>
      <p:sp>
        <p:nvSpPr>
          <p:cNvPr id="1103953270" name=""/>
          <p:cNvSpPr/>
          <p:nvPr/>
        </p:nvSpPr>
        <p:spPr bwMode="auto">
          <a:xfrm rot="0" flipH="0" flipV="0">
            <a:off x="963436" y="3264295"/>
            <a:ext cx="10596562" cy="109139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3805945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1AE02565-43D0-6839-86F4-831A74DEC912}" type="slidenum">
              <a:rPr lang="fr-FR"/>
              <a:t>7</a:t>
            </a:fld>
            <a:endParaRPr lang="fr-FR"/>
          </a:p>
        </p:txBody>
      </p:sp>
      <p:sp>
        <p:nvSpPr>
          <p:cNvPr id="732841142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63925361" name="Title Placeholder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EWOKS is extensible</a:t>
            </a:r>
            <a:endParaRPr sz="2200"/>
          </a:p>
        </p:txBody>
      </p:sp>
      <p:pic>
        <p:nvPicPr>
          <p:cNvPr id="1318963431" name="" descr=""/>
          <p:cNvPicPr/>
          <p:nvPr/>
        </p:nvPicPr>
        <p:blipFill>
          <a:blip r:embed="rId3"/>
          <a:stretch/>
        </p:blipFill>
        <p:spPr bwMode="auto">
          <a:xfrm flipH="0" flipV="0">
            <a:off x="959058" y="1483580"/>
            <a:ext cx="2850651" cy="1020906"/>
          </a:xfrm>
          <a:prstGeom prst="rect">
            <a:avLst/>
          </a:prstGeom>
          <a:ln w="0">
            <a:noFill/>
          </a:ln>
        </p:spPr>
      </p:pic>
      <p:sp>
        <p:nvSpPr>
          <p:cNvPr id="454163288" name=""/>
          <p:cNvSpPr/>
          <p:nvPr/>
        </p:nvSpPr>
        <p:spPr bwMode="auto">
          <a:xfrm rot="0" flipH="0" flipV="0">
            <a:off x="963436" y="3264295"/>
            <a:ext cx="10596562" cy="109139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8197952" name="" hidden="0"/>
          <p:cNvSpPr txBox="1"/>
          <p:nvPr isPhoto="0" userDrawn="0"/>
        </p:nvSpPr>
        <p:spPr bwMode="auto">
          <a:xfrm flipH="0" flipV="0">
            <a:off x="6732671" y="3889373"/>
            <a:ext cx="4957031" cy="201204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indent="-283878">
              <a:buFont typeface="Arial"/>
              <a:buChar char="•"/>
              <a:defRPr/>
            </a:pPr>
            <a:r>
              <a:rPr sz="1400">
                <a:solidFill>
                  <a:schemeClr val="tx1"/>
                </a:solidFill>
              </a:rPr>
              <a:t>Graphical interface for desktop</a:t>
            </a:r>
            <a:endParaRPr sz="1400"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sz="1400">
                <a:solidFill>
                  <a:schemeClr val="tx1"/>
                </a:solidFill>
              </a:rPr>
              <a:t>Interactive execution</a:t>
            </a:r>
            <a:endParaRPr sz="1400"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sz="1400">
                <a:solidFill>
                  <a:schemeClr val="tx1"/>
                </a:solidFill>
              </a:rPr>
              <a:t>Parallel execution</a:t>
            </a:r>
            <a:endParaRPr sz="1400"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sz="1400">
                <a:solidFill>
                  <a:schemeClr val="tx1"/>
                </a:solidFill>
              </a:rPr>
              <a:t>Distribution on a compute cluster</a:t>
            </a:r>
            <a:endParaRPr sz="1400"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sz="1400">
                <a:solidFill>
                  <a:schemeClr val="tx1"/>
                </a:solidFill>
              </a:rPr>
              <a:t>Support for loops</a:t>
            </a:r>
            <a:endParaRPr sz="1400"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sz="1400">
                <a:solidFill>
                  <a:schemeClr val="tx1"/>
                </a:solidFill>
              </a:rPr>
              <a:t>Python can be easily integrated</a:t>
            </a:r>
            <a:endParaRPr sz="1400"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sz="1400">
                <a:solidFill>
                  <a:schemeClr val="tx1"/>
                </a:solidFill>
              </a:rPr>
              <a:t>In-memory data transfer</a:t>
            </a:r>
            <a:endParaRPr sz="1400"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sz="1400">
                <a:solidFill>
                  <a:schemeClr val="tx1"/>
                </a:solidFill>
              </a:rPr>
              <a:t>Web service to manage and execute workflows</a:t>
            </a:r>
            <a:endParaRPr sz="1400"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sz="1400">
                <a:solidFill>
                  <a:schemeClr val="tx1"/>
                </a:solidFill>
              </a:rPr>
              <a:t>Workflow execution without the need for infrastructure</a:t>
            </a:r>
            <a:endParaRPr sz="1400">
              <a:solidFill>
                <a:schemeClr val="tx1"/>
              </a:solidFill>
            </a:endParaRPr>
          </a:p>
        </p:txBody>
      </p:sp>
      <p:sp>
        <p:nvSpPr>
          <p:cNvPr id="750234932" name=""/>
          <p:cNvSpPr txBox="1"/>
          <p:nvPr/>
        </p:nvSpPr>
        <p:spPr bwMode="auto">
          <a:xfrm rot="0" flipH="0" flipV="0">
            <a:off x="880369" y="4196952"/>
            <a:ext cx="5656023" cy="91476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b="1">
                <a:solidFill>
                  <a:schemeClr val="tx1"/>
                </a:solidFill>
              </a:rPr>
              <a:t>No workflow system has all features we need.</a:t>
            </a:r>
            <a:endParaRPr b="1">
              <a:solidFill>
                <a:schemeClr val="tx1"/>
              </a:solidFill>
            </a:endParaRPr>
          </a:p>
          <a:p>
            <a:pPr algn="l">
              <a:defRPr/>
            </a:pPr>
            <a:endParaRPr b="1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8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The list of requirements will change over time.</a:t>
            </a:r>
            <a:endParaRPr sz="1800">
              <a:solidFill>
                <a:schemeClr val="tx1"/>
              </a:solidFill>
            </a:endParaRPr>
          </a:p>
        </p:txBody>
      </p:sp>
      <p:sp>
        <p:nvSpPr>
          <p:cNvPr id="2146974263" name=""/>
          <p:cNvSpPr txBox="1"/>
          <p:nvPr/>
        </p:nvSpPr>
        <p:spPr bwMode="auto">
          <a:xfrm rot="0" flipH="0" flipV="0">
            <a:off x="4602173" y="1414626"/>
            <a:ext cx="6734963" cy="1006198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 algn="ctr" defTabSz="914400">
              <a:lnSpc>
                <a:spcPct val="100000"/>
              </a:lnSpc>
              <a:defRPr/>
            </a:pP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EWOKS = </a:t>
            </a:r>
            <a:r>
              <a:rPr lang="en-US" sz="20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Extensible 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WOrKflow System</a:t>
            </a:r>
            <a:endParaRPr sz="2000" b="0" strike="noStrike" spc="0">
              <a:solidFill>
                <a:schemeClr val="tx1"/>
              </a:solidFill>
              <a:latin typeface="Arial"/>
            </a:endParaRPr>
          </a:p>
          <a:p>
            <a:pPr>
              <a:defRPr/>
            </a:pPr>
            <a:endParaRPr sz="2000">
              <a:solidFill>
                <a:schemeClr val="tx1"/>
              </a:solidFill>
            </a:endParaRPr>
          </a:p>
          <a:p>
            <a:pPr>
              <a:defRPr/>
            </a:pPr>
            <a:r>
              <a:rPr sz="2000">
                <a:solidFill>
                  <a:schemeClr val="tx1"/>
                </a:solidFill>
              </a:rPr>
              <a:t>Extensible: use existing technologies in different situations</a:t>
            </a:r>
            <a:endParaRPr sz="20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04420403" name="Picture 2_1" hidden="0"/>
          <p:cNvPicPr/>
          <p:nvPr isPhoto="0" userDrawn="0"/>
        </p:nvPicPr>
        <p:blipFill>
          <a:blip r:embed="rId3">
            <a:alphaModFix amt="100000"/>
            <a:lum bright="0" contrast="0"/>
          </a:blip>
          <a:stretch/>
        </p:blipFill>
        <p:spPr bwMode="auto">
          <a:xfrm>
            <a:off x="522244" y="5555772"/>
            <a:ext cx="1047888" cy="438447"/>
          </a:xfrm>
          <a:prstGeom prst="rect">
            <a:avLst/>
          </a:prstGeom>
          <a:ln>
            <a:noFill/>
          </a:ln>
          <a:effectLst/>
        </p:spPr>
      </p:pic>
      <p:sp>
        <p:nvSpPr>
          <p:cNvPr id="81290230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8C58ADA0-0EF8-CA4A-43FD-8ED41D96D93C}" type="slidenum">
              <a:rPr lang="fr-FR"/>
              <a:t>8</a:t>
            </a:fld>
            <a:endParaRPr lang="fr-FR"/>
          </a:p>
        </p:txBody>
      </p:sp>
      <p:sp>
        <p:nvSpPr>
          <p:cNvPr id="152110262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942690880" name="Title Placeholder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EWOKS is extensible</a:t>
            </a:r>
            <a:endParaRPr sz="2200"/>
          </a:p>
        </p:txBody>
      </p:sp>
      <p:grpSp>
        <p:nvGrpSpPr>
          <p:cNvPr id="795161387" name="" hidden="0"/>
          <p:cNvGrpSpPr/>
          <p:nvPr isPhoto="0" userDrawn="0"/>
        </p:nvGrpSpPr>
        <p:grpSpPr bwMode="auto">
          <a:xfrm flipH="0" flipV="0">
            <a:off x="6626682" y="4268479"/>
            <a:ext cx="1474248" cy="372090"/>
            <a:chOff x="0" y="0"/>
            <a:chExt cx="1474248" cy="372090"/>
          </a:xfrm>
        </p:grpSpPr>
        <p:sp>
          <p:nvSpPr>
            <p:cNvPr id="548595225" name="" hidden="0"/>
            <p:cNvSpPr/>
            <p:nvPr isPhoto="0" userDrawn="0"/>
          </p:nvSpPr>
          <p:spPr bwMode="auto">
            <a:xfrm flipH="0" flipV="0">
              <a:off x="0" y="0"/>
              <a:ext cx="1474248" cy="372090"/>
            </a:xfrm>
            <a:prstGeom prst="flowChartProcess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pic>
          <p:nvPicPr>
            <p:cNvPr id="687567391" name="" hidden="0"/>
            <p:cNvPicPr>
              <a:picLocks noChangeAspect="1"/>
            </p:cNvPicPr>
            <p:nvPr isPhoto="0" userDrawn="0"/>
          </p:nvPicPr>
          <p:blipFill>
            <a:blip r:embed="rId4"/>
            <a:stretch/>
          </p:blipFill>
          <p:spPr bwMode="auto">
            <a:xfrm>
              <a:off x="51093" y="27750"/>
              <a:ext cx="1334079" cy="342652"/>
            </a:xfrm>
            <a:prstGeom prst="rect">
              <a:avLst/>
            </a:prstGeom>
          </p:spPr>
        </p:pic>
      </p:grpSp>
      <p:pic>
        <p:nvPicPr>
          <p:cNvPr id="1008973687" name="Picture 6_2" hidden="0"/>
          <p:cNvPicPr/>
          <p:nvPr isPhoto="0" userDrawn="0"/>
        </p:nvPicPr>
        <p:blipFill>
          <a:blip r:embed="rId5">
            <a:alphaModFix amt="100000"/>
            <a:lum bright="0" contrast="0"/>
          </a:blip>
          <a:stretch/>
        </p:blipFill>
        <p:spPr bwMode="auto">
          <a:xfrm>
            <a:off x="7344196" y="5582479"/>
            <a:ext cx="1250559" cy="64831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085745545" name="Picture 15_5" hidden="0"/>
          <p:cNvPicPr/>
          <p:nvPr isPhoto="0" userDrawn="0"/>
        </p:nvPicPr>
        <p:blipFill>
          <a:blip r:embed="rId6">
            <a:alphaModFix amt="100000"/>
            <a:lum bright="0" contrast="0"/>
          </a:blip>
          <a:stretch/>
        </p:blipFill>
        <p:spPr bwMode="auto">
          <a:xfrm flipH="0" flipV="0">
            <a:off x="5142296" y="5670991"/>
            <a:ext cx="1260729" cy="672221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886533268" name="Picture 17_2" hidden="0"/>
          <p:cNvPicPr/>
          <p:nvPr isPhoto="0" userDrawn="0"/>
        </p:nvPicPr>
        <p:blipFill>
          <a:blip r:embed="rId7">
            <a:alphaModFix amt="100000"/>
            <a:lum bright="0" contrast="0"/>
          </a:blip>
          <a:stretch/>
        </p:blipFill>
        <p:spPr bwMode="auto">
          <a:xfrm>
            <a:off x="9888922" y="4448370"/>
            <a:ext cx="1503981" cy="57955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05717758" name="Picture 18_4" hidden="0"/>
          <p:cNvPicPr/>
          <p:nvPr isPhoto="0" userDrawn="0"/>
        </p:nvPicPr>
        <p:blipFill>
          <a:blip r:embed="rId8">
            <a:alphaModFix amt="100000"/>
            <a:lum bright="0" contrast="0"/>
          </a:blip>
          <a:stretch/>
        </p:blipFill>
        <p:spPr bwMode="auto">
          <a:xfrm>
            <a:off x="9268188" y="5271640"/>
            <a:ext cx="1482021" cy="62167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112023709" name="Picture 20_3" hidden="0"/>
          <p:cNvPicPr/>
          <p:nvPr isPhoto="0" userDrawn="0"/>
        </p:nvPicPr>
        <p:blipFill>
          <a:blip r:embed="rId9">
            <a:alphaModFix amt="100000"/>
            <a:lum bright="0" contrast="0"/>
          </a:blip>
          <a:stretch/>
        </p:blipFill>
        <p:spPr bwMode="auto">
          <a:xfrm>
            <a:off x="2187657" y="4448370"/>
            <a:ext cx="1622052" cy="74082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854062948" name="Picture 22_2" hidden="0"/>
          <p:cNvPicPr/>
          <p:nvPr isPhoto="0" userDrawn="0"/>
        </p:nvPicPr>
        <p:blipFill>
          <a:blip r:embed="rId10">
            <a:alphaModFix amt="100000"/>
            <a:lum bright="0" contrast="0"/>
          </a:blip>
          <a:stretch/>
        </p:blipFill>
        <p:spPr bwMode="auto">
          <a:xfrm>
            <a:off x="3125752" y="5161059"/>
            <a:ext cx="2151579" cy="78942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149337762" name="Picture 27_2" hidden="0"/>
          <p:cNvPicPr/>
          <p:nvPr isPhoto="0" userDrawn="0"/>
        </p:nvPicPr>
        <p:blipFill>
          <a:blip r:embed="rId11">
            <a:alphaModFix amt="100000"/>
            <a:lum bright="0" contrast="0"/>
          </a:blip>
          <a:stretch/>
        </p:blipFill>
        <p:spPr bwMode="auto">
          <a:xfrm flipH="0" flipV="0">
            <a:off x="8155179" y="4614674"/>
            <a:ext cx="1337805" cy="37740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49546519" name="Picture 11_2" hidden="0"/>
          <p:cNvPicPr/>
          <p:nvPr isPhoto="0" userDrawn="0"/>
        </p:nvPicPr>
        <p:blipFill>
          <a:blip r:embed="rId12">
            <a:alphaModFix amt="100000"/>
            <a:lum bright="0" contrast="0"/>
          </a:blip>
          <a:stretch/>
        </p:blipFill>
        <p:spPr bwMode="auto">
          <a:xfrm>
            <a:off x="5197960" y="5125209"/>
            <a:ext cx="1149402" cy="35313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436841492" name="Picture 33_2" hidden="0"/>
          <p:cNvPicPr/>
          <p:nvPr isPhoto="0" userDrawn="0"/>
        </p:nvPicPr>
        <p:blipFill>
          <a:blip r:embed="rId13">
            <a:alphaModFix amt="100000"/>
            <a:lum bright="0" contrast="0"/>
          </a:blip>
          <a:stretch/>
        </p:blipFill>
        <p:spPr bwMode="auto">
          <a:xfrm flipH="0" flipV="0">
            <a:off x="898887" y="4512361"/>
            <a:ext cx="749685" cy="61284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22532656" name="" hidden="0"/>
          <p:cNvPicPr/>
          <p:nvPr isPhoto="0" userDrawn="0"/>
        </p:nvPicPr>
        <p:blipFill>
          <a:blip r:embed="rId14">
            <a:alphaModFix amt="100000"/>
            <a:lum bright="0" contrast="0"/>
          </a:blip>
          <a:srcRect l="19198" t="11184" r="16792" b="16646"/>
          <a:stretch/>
        </p:blipFill>
        <p:spPr bwMode="auto">
          <a:xfrm>
            <a:off x="1867790" y="5098603"/>
            <a:ext cx="1406790" cy="91433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700550153" name=""/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 flipH="0" flipV="0">
            <a:off x="6799622" y="5252893"/>
            <a:ext cx="1599498" cy="261011"/>
          </a:xfrm>
          <a:prstGeom prst="rect">
            <a:avLst/>
          </a:prstGeom>
        </p:spPr>
      </p:pic>
      <p:sp>
        <p:nvSpPr>
          <p:cNvPr id="126924376" name=""/>
          <p:cNvSpPr/>
          <p:nvPr/>
        </p:nvSpPr>
        <p:spPr bwMode="auto">
          <a:xfrm flipH="0" flipV="0">
            <a:off x="2824868" y="3566110"/>
            <a:ext cx="6409719" cy="518518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 algn="ctr">
              <a:defRPr/>
            </a:pPr>
            <a:r>
              <a:rPr sz="1400">
                <a:latin typeface="Arial"/>
                <a:ea typeface="Arial"/>
                <a:cs typeface="Arial"/>
              </a:rPr>
              <a:t>Curated list of computational workflow systems by the CWL community</a:t>
            </a:r>
            <a:endParaRPr sz="1400">
              <a:latin typeface="Arial"/>
              <a:cs typeface="Arial"/>
            </a:endParaRPr>
          </a:p>
          <a:p>
            <a:pPr algn="ctr">
              <a:defRPr/>
            </a:pPr>
            <a:r>
              <a:rPr sz="1400">
                <a:latin typeface="Arial"/>
                <a:ea typeface="Arial"/>
                <a:cs typeface="Arial"/>
              </a:rPr>
              <a:t>(~360 systems) </a:t>
            </a:r>
            <a:r>
              <a:rPr lang="en-US" sz="11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16" tooltip="https://s.apache.org/existing-workflow-systems"/>
              </a:rPr>
              <a:t>https://s.apache.org/existing-workflow-systems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957050387" name=""/>
          <p:cNvPicPr>
            <a:picLocks noChangeAspect="1"/>
          </p:cNvPicPr>
          <p:nvPr/>
        </p:nvPicPr>
        <p:blipFill>
          <a:blip r:embed="rId17"/>
          <a:stretch/>
        </p:blipFill>
        <p:spPr bwMode="auto">
          <a:xfrm flipH="0" flipV="0">
            <a:off x="4370949" y="4410563"/>
            <a:ext cx="1658776" cy="408222"/>
          </a:xfrm>
          <a:prstGeom prst="rect">
            <a:avLst/>
          </a:prstGeom>
        </p:spPr>
      </p:pic>
      <p:pic>
        <p:nvPicPr>
          <p:cNvPr id="372121807" name="" descr=""/>
          <p:cNvPicPr/>
          <p:nvPr/>
        </p:nvPicPr>
        <p:blipFill>
          <a:blip r:embed="rId18"/>
          <a:stretch/>
        </p:blipFill>
        <p:spPr bwMode="auto">
          <a:xfrm flipH="0" flipV="0">
            <a:off x="959058" y="1483580"/>
            <a:ext cx="2850651" cy="1020906"/>
          </a:xfrm>
          <a:prstGeom prst="rect">
            <a:avLst/>
          </a:prstGeom>
          <a:ln w="0">
            <a:noFill/>
          </a:ln>
        </p:spPr>
      </p:pic>
      <p:sp>
        <p:nvSpPr>
          <p:cNvPr id="1839021695" name=""/>
          <p:cNvSpPr txBox="1"/>
          <p:nvPr/>
        </p:nvSpPr>
        <p:spPr bwMode="auto">
          <a:xfrm rot="0" flipH="0" flipV="0">
            <a:off x="4370949" y="1315406"/>
            <a:ext cx="7374976" cy="13719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Isolate workflows and their implementation 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from workflow technologies.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r>
              <a:rPr sz="2400" b="1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✔</a:t>
            </a:r>
            <a:r>
              <a:rPr/>
              <a:t> Independent data provenance.</a:t>
            </a:r>
            <a:endParaRPr/>
          </a:p>
          <a:p>
            <a:pPr>
              <a:defRPr/>
            </a:pPr>
            <a:r>
              <a:rPr sz="2400" b="1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✔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Independent </a:t>
            </a:r>
            <a:r>
              <a:rPr/>
              <a:t>scientific software.</a:t>
            </a:r>
            <a:endParaRPr/>
          </a:p>
        </p:txBody>
      </p:sp>
      <p:sp>
        <p:nvSpPr>
          <p:cNvPr id="153931385" name=""/>
          <p:cNvSpPr/>
          <p:nvPr/>
        </p:nvSpPr>
        <p:spPr bwMode="auto">
          <a:xfrm rot="0" flipH="0" flipV="0">
            <a:off x="963436" y="3264295"/>
            <a:ext cx="10596562" cy="109139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2795936" name="Picture 2_1" hidden="0"/>
          <p:cNvPicPr/>
          <p:nvPr isPhoto="0" userDrawn="0"/>
        </p:nvPicPr>
        <p:blipFill>
          <a:blip r:embed="rId3">
            <a:alphaModFix amt="100000"/>
            <a:lum bright="0" contrast="0"/>
          </a:blip>
          <a:stretch/>
        </p:blipFill>
        <p:spPr bwMode="auto">
          <a:xfrm>
            <a:off x="522243" y="5555772"/>
            <a:ext cx="1047888" cy="438446"/>
          </a:xfrm>
          <a:prstGeom prst="rect">
            <a:avLst/>
          </a:prstGeom>
          <a:ln>
            <a:noFill/>
          </a:ln>
          <a:effectLst/>
        </p:spPr>
      </p:pic>
      <p:sp>
        <p:nvSpPr>
          <p:cNvPr id="105869367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 algn="l">
              <a:defRPr sz="800" b="1">
                <a:solidFill>
                  <a:srgbClr val="132577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>
              <a:defRPr/>
            </a:pPr>
            <a:r>
              <a:rPr/>
              <a:t>Page </a:t>
            </a:r>
            <a:fld id="{44F3C8C9-A0B0-D2B7-C2F9-3BF5438789D4}" type="slidenum">
              <a:rPr lang="fr-FR"/>
              <a:t>9</a:t>
            </a:fld>
            <a:endParaRPr lang="fr-FR"/>
          </a:p>
        </p:txBody>
      </p:sp>
      <p:sp>
        <p:nvSpPr>
          <p:cNvPr id="958838146" name="Espace réservé du pied de page 8" hidden="0"/>
          <p:cNvSpPr>
            <a:spLocks noGrp="1"/>
          </p:cNvSpPr>
          <p:nvPr isPhoto="0" userDrawn="0">
            <p:ph type="ftr" sz="quarter" idx="12" hasCustomPrompt="0"/>
          </p:nvPr>
        </p:nvSpPr>
        <p:spPr bwMode="auto"/>
        <p:txBody>
          <a:bodyPr/>
          <a:lstStyle>
            <a:lvl1pPr>
              <a:defRPr sz="800" b="1">
                <a:solidFill>
                  <a:srgbClr val="002060"/>
                </a:solidFill>
              </a:defRPr>
            </a:lvl1pPr>
            <a:lvl2pPr>
              <a:defRPr sz="1100" b="1">
                <a:solidFill>
                  <a:srgbClr val="002060"/>
                </a:solidFill>
              </a:defRPr>
            </a:lvl2pPr>
            <a:lvl3pPr>
              <a:defRPr sz="1100" b="1">
                <a:solidFill>
                  <a:srgbClr val="002060"/>
                </a:solidFill>
              </a:defRPr>
            </a:lvl3pPr>
            <a:lvl4pPr>
              <a:defRPr sz="1100" b="1">
                <a:solidFill>
                  <a:srgbClr val="002060"/>
                </a:solidFill>
              </a:defRPr>
            </a:lvl4pPr>
            <a:lvl5pPr>
              <a:defRPr sz="1100" b="1">
                <a:solidFill>
                  <a:srgbClr val="002060"/>
                </a:solidFill>
              </a:defRPr>
            </a:lvl5pPr>
            <a:lvl6pPr>
              <a:defRPr sz="1100" b="1">
                <a:solidFill>
                  <a:srgbClr val="002060"/>
                </a:solidFill>
              </a:defRPr>
            </a:lvl6pPr>
            <a:lvl7pPr>
              <a:defRPr sz="1100" b="1">
                <a:solidFill>
                  <a:srgbClr val="002060"/>
                </a:solidFill>
              </a:defRPr>
            </a:lvl7pPr>
            <a:lvl8pPr>
              <a:defRPr sz="1100" b="1">
                <a:solidFill>
                  <a:srgbClr val="002060"/>
                </a:solidFill>
              </a:defRPr>
            </a:lvl8pPr>
            <a:lvl9pPr>
              <a:defRPr sz="1100" b="1">
                <a:solidFill>
                  <a:srgbClr val="002060"/>
                </a:solidFill>
              </a:defRPr>
            </a:lvl9pPr>
          </a:lstStyle>
          <a:p>
            <a:pPr>
              <a:defRPr/>
            </a:pPr>
            <a:r>
              <a:rPr/>
              <a:t>l Ewoks for standardizing data processing l September 19th 2025 l Loic HUDER</a:t>
            </a:r>
            <a:endParaRPr/>
          </a:p>
        </p:txBody>
      </p:sp>
      <p:sp>
        <p:nvSpPr>
          <p:cNvPr id="267819470" name="Title Placeholder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2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EWOKS is extensible</a:t>
            </a:r>
            <a:endParaRPr sz="2200"/>
          </a:p>
        </p:txBody>
      </p:sp>
      <p:grpSp>
        <p:nvGrpSpPr>
          <p:cNvPr id="1224183031" name="" hidden="0"/>
          <p:cNvGrpSpPr/>
          <p:nvPr isPhoto="0" userDrawn="0"/>
        </p:nvGrpSpPr>
        <p:grpSpPr bwMode="auto">
          <a:xfrm flipH="0" flipV="0">
            <a:off x="6626682" y="4268478"/>
            <a:ext cx="1474247" cy="372089"/>
            <a:chOff x="0" y="0"/>
            <a:chExt cx="1474247" cy="372089"/>
          </a:xfrm>
        </p:grpSpPr>
        <p:sp>
          <p:nvSpPr>
            <p:cNvPr id="202397314" name="" hidden="0"/>
            <p:cNvSpPr/>
            <p:nvPr isPhoto="0" userDrawn="0"/>
          </p:nvSpPr>
          <p:spPr bwMode="auto">
            <a:xfrm flipH="0" flipV="0">
              <a:off x="0" y="0"/>
              <a:ext cx="1474247" cy="372089"/>
            </a:xfrm>
            <a:prstGeom prst="flowChartProcess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pic>
          <p:nvPicPr>
            <p:cNvPr id="1976273435" name="" hidden="0"/>
            <p:cNvPicPr>
              <a:picLocks noChangeAspect="1"/>
            </p:cNvPicPr>
            <p:nvPr isPhoto="0" userDrawn="0"/>
          </p:nvPicPr>
          <p:blipFill>
            <a:blip r:embed="rId4"/>
            <a:stretch/>
          </p:blipFill>
          <p:spPr bwMode="auto">
            <a:xfrm>
              <a:off x="51093" y="27749"/>
              <a:ext cx="1334079" cy="342651"/>
            </a:xfrm>
            <a:prstGeom prst="rect">
              <a:avLst/>
            </a:prstGeom>
          </p:spPr>
        </p:pic>
      </p:grpSp>
      <p:pic>
        <p:nvPicPr>
          <p:cNvPr id="2001535627" name="Picture 6_2" hidden="0"/>
          <p:cNvPicPr/>
          <p:nvPr isPhoto="0" userDrawn="0"/>
        </p:nvPicPr>
        <p:blipFill>
          <a:blip r:embed="rId5">
            <a:alphaModFix amt="100000"/>
            <a:lum bright="0" contrast="0"/>
          </a:blip>
          <a:stretch/>
        </p:blipFill>
        <p:spPr bwMode="auto">
          <a:xfrm>
            <a:off x="7344195" y="5582478"/>
            <a:ext cx="1250559" cy="64831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94505402" name="Picture 15_5" hidden="0"/>
          <p:cNvPicPr/>
          <p:nvPr isPhoto="0" userDrawn="0"/>
        </p:nvPicPr>
        <p:blipFill>
          <a:blip r:embed="rId6">
            <a:alphaModFix amt="100000"/>
            <a:lum bright="0" contrast="0"/>
          </a:blip>
          <a:stretch/>
        </p:blipFill>
        <p:spPr bwMode="auto">
          <a:xfrm flipH="0" flipV="0">
            <a:off x="5142295" y="5670990"/>
            <a:ext cx="1260729" cy="67222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408076932" name="Picture 17_2" hidden="0"/>
          <p:cNvPicPr/>
          <p:nvPr isPhoto="0" userDrawn="0"/>
        </p:nvPicPr>
        <p:blipFill>
          <a:blip r:embed="rId7">
            <a:alphaModFix amt="100000"/>
            <a:lum bright="0" contrast="0"/>
          </a:blip>
          <a:stretch/>
        </p:blipFill>
        <p:spPr bwMode="auto">
          <a:xfrm>
            <a:off x="9888921" y="4448369"/>
            <a:ext cx="1503981" cy="57955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69249655" name="Picture 18_4" hidden="0"/>
          <p:cNvPicPr/>
          <p:nvPr isPhoto="0" userDrawn="0"/>
        </p:nvPicPr>
        <p:blipFill>
          <a:blip r:embed="rId8">
            <a:alphaModFix amt="100000"/>
            <a:lum bright="0" contrast="0"/>
          </a:blip>
          <a:stretch/>
        </p:blipFill>
        <p:spPr bwMode="auto">
          <a:xfrm>
            <a:off x="9268187" y="5271639"/>
            <a:ext cx="1482021" cy="62167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378895740" name="Picture 20_3" hidden="0"/>
          <p:cNvPicPr/>
          <p:nvPr isPhoto="0" userDrawn="0"/>
        </p:nvPicPr>
        <p:blipFill>
          <a:blip r:embed="rId9">
            <a:alphaModFix amt="100000"/>
            <a:lum bright="0" contrast="0"/>
          </a:blip>
          <a:stretch/>
        </p:blipFill>
        <p:spPr bwMode="auto">
          <a:xfrm>
            <a:off x="2187657" y="4448369"/>
            <a:ext cx="1622052" cy="74082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443193923" name="Picture 22_2" hidden="0"/>
          <p:cNvPicPr/>
          <p:nvPr isPhoto="0" userDrawn="0"/>
        </p:nvPicPr>
        <p:blipFill>
          <a:blip r:embed="rId10">
            <a:alphaModFix amt="100000"/>
            <a:lum bright="0" contrast="0"/>
          </a:blip>
          <a:stretch/>
        </p:blipFill>
        <p:spPr bwMode="auto">
          <a:xfrm>
            <a:off x="3125750" y="5161059"/>
            <a:ext cx="2151578" cy="78942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89635517" name="Picture 27_2" hidden="0"/>
          <p:cNvPicPr/>
          <p:nvPr isPhoto="0" userDrawn="0"/>
        </p:nvPicPr>
        <p:blipFill>
          <a:blip r:embed="rId11">
            <a:alphaModFix amt="100000"/>
            <a:lum bright="0" contrast="0"/>
          </a:blip>
          <a:stretch/>
        </p:blipFill>
        <p:spPr bwMode="auto">
          <a:xfrm flipH="0" flipV="0">
            <a:off x="8155179" y="4614673"/>
            <a:ext cx="1337805" cy="377401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422209279" name="Picture 11_2" hidden="0"/>
          <p:cNvPicPr/>
          <p:nvPr isPhoto="0" userDrawn="0"/>
        </p:nvPicPr>
        <p:blipFill>
          <a:blip r:embed="rId12">
            <a:alphaModFix amt="100000"/>
            <a:lum bright="0" contrast="0"/>
          </a:blip>
          <a:stretch/>
        </p:blipFill>
        <p:spPr bwMode="auto">
          <a:xfrm>
            <a:off x="5197960" y="5125208"/>
            <a:ext cx="1149401" cy="35313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41342249" name="Picture 33_2" hidden="0"/>
          <p:cNvPicPr/>
          <p:nvPr isPhoto="0" userDrawn="0"/>
        </p:nvPicPr>
        <p:blipFill>
          <a:blip r:embed="rId13">
            <a:alphaModFix amt="100000"/>
            <a:lum bright="0" contrast="0"/>
          </a:blip>
          <a:stretch/>
        </p:blipFill>
        <p:spPr bwMode="auto">
          <a:xfrm flipH="0" flipV="0">
            <a:off x="898886" y="4512360"/>
            <a:ext cx="749684" cy="61284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34186598" name="" hidden="0"/>
          <p:cNvPicPr/>
          <p:nvPr isPhoto="0" userDrawn="0"/>
        </p:nvPicPr>
        <p:blipFill>
          <a:blip r:embed="rId14">
            <a:alphaModFix amt="100000"/>
            <a:lum bright="0" contrast="0"/>
          </a:blip>
          <a:srcRect l="19198" t="11184" r="16792" b="16646"/>
          <a:stretch/>
        </p:blipFill>
        <p:spPr bwMode="auto">
          <a:xfrm>
            <a:off x="1867789" y="5098602"/>
            <a:ext cx="1406790" cy="91433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06358661" name=""/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 flipH="0" flipV="0">
            <a:off x="6799620" y="5252892"/>
            <a:ext cx="1599498" cy="261010"/>
          </a:xfrm>
          <a:prstGeom prst="rect">
            <a:avLst/>
          </a:prstGeom>
        </p:spPr>
      </p:pic>
      <p:sp>
        <p:nvSpPr>
          <p:cNvPr id="1712484973" name=""/>
          <p:cNvSpPr/>
          <p:nvPr/>
        </p:nvSpPr>
        <p:spPr bwMode="auto">
          <a:xfrm flipH="0" flipV="0">
            <a:off x="2824867" y="3566109"/>
            <a:ext cx="6409719" cy="518517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 algn="ctr">
              <a:defRPr/>
            </a:pPr>
            <a:r>
              <a:rPr sz="1400">
                <a:latin typeface="Arial"/>
                <a:ea typeface="Arial"/>
                <a:cs typeface="Arial"/>
              </a:rPr>
              <a:t>Curated list of computational workflow systems by the CWL community</a:t>
            </a:r>
            <a:endParaRPr sz="1400">
              <a:latin typeface="Arial"/>
              <a:cs typeface="Arial"/>
            </a:endParaRPr>
          </a:p>
          <a:p>
            <a:pPr algn="ctr">
              <a:defRPr/>
            </a:pPr>
            <a:r>
              <a:rPr sz="1400">
                <a:latin typeface="Arial"/>
                <a:ea typeface="Arial"/>
                <a:cs typeface="Arial"/>
              </a:rPr>
              <a:t>(~360 systems) </a:t>
            </a:r>
            <a:r>
              <a:rPr lang="en-US" sz="11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16" tooltip="https://s.apache.org/existing-workflow-systems"/>
              </a:rPr>
              <a:t>https://s.apache.org/existing-workflow-systems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2004880293" name=""/>
          <p:cNvPicPr>
            <a:picLocks noChangeAspect="1"/>
          </p:cNvPicPr>
          <p:nvPr/>
        </p:nvPicPr>
        <p:blipFill>
          <a:blip r:embed="rId17"/>
          <a:stretch/>
        </p:blipFill>
        <p:spPr bwMode="auto">
          <a:xfrm flipH="0" flipV="0">
            <a:off x="4370949" y="4410562"/>
            <a:ext cx="1658775" cy="408222"/>
          </a:xfrm>
          <a:prstGeom prst="rect">
            <a:avLst/>
          </a:prstGeom>
        </p:spPr>
      </p:pic>
      <p:pic>
        <p:nvPicPr>
          <p:cNvPr id="1379066581" name="" descr=""/>
          <p:cNvPicPr/>
          <p:nvPr/>
        </p:nvPicPr>
        <p:blipFill>
          <a:blip r:embed="rId18"/>
          <a:stretch/>
        </p:blipFill>
        <p:spPr bwMode="auto">
          <a:xfrm flipH="0" flipV="0">
            <a:off x="959058" y="1483579"/>
            <a:ext cx="2850651" cy="1020906"/>
          </a:xfrm>
          <a:prstGeom prst="rect">
            <a:avLst/>
          </a:prstGeom>
          <a:ln w="0">
            <a:noFill/>
          </a:ln>
        </p:spPr>
      </p:pic>
      <p:sp>
        <p:nvSpPr>
          <p:cNvPr id="1924628743" name=""/>
          <p:cNvSpPr txBox="1"/>
          <p:nvPr/>
        </p:nvSpPr>
        <p:spPr bwMode="auto">
          <a:xfrm rot="0" flipH="0" flipV="0">
            <a:off x="4370949" y="1048972"/>
            <a:ext cx="7291542" cy="173772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Ewoks </a:t>
            </a:r>
            <a:r>
              <a:rPr/>
              <a:t>currently supports three engines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.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r>
              <a:rPr sz="2400" b="1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✔</a:t>
            </a:r>
            <a:r>
              <a:rPr/>
              <a:t> </a:t>
            </a:r>
            <a:r>
              <a:rPr sz="1400"/>
              <a:t>Orange: interactive workflow execution on desktop</a:t>
            </a:r>
            <a:r>
              <a:rPr sz="1400"/>
              <a:t>.</a:t>
            </a:r>
            <a:endParaRPr sz="1400"/>
          </a:p>
          <a:p>
            <a:pPr>
              <a:defRPr/>
            </a:pPr>
            <a:r>
              <a:rPr sz="2400" b="1" i="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✔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Pypushflow: supports workflows with loops and conditions for self-driving experiments.</a:t>
            </a:r>
            <a:endParaRPr lang="en-US" sz="14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>
              <a:defRPr/>
            </a:pPr>
            <a:r>
              <a:rPr lang="en-US" sz="2400" b="1" i="0" u="none" strike="noStrike" cap="none" spc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✔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Dask: parallel and distributed execution of workflows for HPC.</a:t>
            </a:r>
            <a:endParaRPr sz="1400"/>
          </a:p>
        </p:txBody>
      </p:sp>
      <p:sp>
        <p:nvSpPr>
          <p:cNvPr id="1077387264" name=""/>
          <p:cNvSpPr/>
          <p:nvPr/>
        </p:nvSpPr>
        <p:spPr bwMode="auto">
          <a:xfrm rot="0" flipH="0" flipV="0">
            <a:off x="963435" y="3264294"/>
            <a:ext cx="10596560" cy="109138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ESRF EWOKS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onlyoffice/9.0.4.50</Application>
  <PresentationFormat>On-screen Show (4:3)</PresentationFormat>
  <Paragraphs>0</Paragraphs>
  <Slides>42</Slides>
  <Notes>42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</vt:vector>
  </TitlesOfParts>
  <LinksUpToDate>0</LinksUpToDate>
  <SharedDoc>0</SharedDoc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dc:language>en-US</dc:language>
  <cp:lastModifiedBy>Loic Huder</cp:lastModifiedBy>
  <cp:revision>65</cp:revision>
  <dcterms:modified xsi:type="dcterms:W3CDTF">2025-09-18T13:03:41Z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28</vt:i4>
  </property>
  <property fmtid="{D5CDD505-2E9C-101B-9397-08002B2CF9AE}" pid="4" name="PresentationFormat">
    <vt:lpwstr>On-screen Show (4:3)</vt:lpwstr>
  </property>
  <property fmtid="{D5CDD505-2E9C-101B-9397-08002B2CF9AE}" pid="5" name="Slides">
    <vt:i4>28</vt:i4>
  </property>
</Properties>
</file>