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3.bin" ContentType="application/vnd.openxmlformats-officedocument.oleObject"/>
  <Override PartName="/ppt/notesSlides/notesSlide8.xml" ContentType="application/vnd.openxmlformats-officedocument.presentationml.notesSlide+xml"/>
  <Override PartName="/ppt/embeddings/oleObject4.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Lst>
  <p:notesMasterIdLst>
    <p:notesMasterId r:id="rId70"/>
  </p:notesMasterIdLst>
  <p:handoutMasterIdLst>
    <p:handoutMasterId r:id="rId71"/>
  </p:handoutMasterIdLst>
  <p:sldIdLst>
    <p:sldId id="256" r:id="rId3"/>
    <p:sldId id="257" r:id="rId4"/>
    <p:sldId id="259" r:id="rId5"/>
    <p:sldId id="258" r:id="rId6"/>
    <p:sldId id="261" r:id="rId7"/>
    <p:sldId id="260" r:id="rId8"/>
    <p:sldId id="262" r:id="rId9"/>
    <p:sldId id="313" r:id="rId10"/>
    <p:sldId id="268" r:id="rId11"/>
    <p:sldId id="269" r:id="rId12"/>
    <p:sldId id="264" r:id="rId13"/>
    <p:sldId id="263" r:id="rId14"/>
    <p:sldId id="270" r:id="rId15"/>
    <p:sldId id="271" r:id="rId16"/>
    <p:sldId id="272" r:id="rId17"/>
    <p:sldId id="267" r:id="rId18"/>
    <p:sldId id="296" r:id="rId19"/>
    <p:sldId id="274" r:id="rId20"/>
    <p:sldId id="297" r:id="rId21"/>
    <p:sldId id="276" r:id="rId22"/>
    <p:sldId id="275" r:id="rId23"/>
    <p:sldId id="298" r:id="rId24"/>
    <p:sldId id="277" r:id="rId25"/>
    <p:sldId id="278" r:id="rId26"/>
    <p:sldId id="319" r:id="rId27"/>
    <p:sldId id="279" r:id="rId28"/>
    <p:sldId id="280" r:id="rId29"/>
    <p:sldId id="312" r:id="rId30"/>
    <p:sldId id="281" r:id="rId31"/>
    <p:sldId id="329" r:id="rId32"/>
    <p:sldId id="328" r:id="rId33"/>
    <p:sldId id="265" r:id="rId34"/>
    <p:sldId id="303" r:id="rId35"/>
    <p:sldId id="326" r:id="rId36"/>
    <p:sldId id="321" r:id="rId37"/>
    <p:sldId id="306" r:id="rId38"/>
    <p:sldId id="266" r:id="rId39"/>
    <p:sldId id="307" r:id="rId40"/>
    <p:sldId id="283" r:id="rId41"/>
    <p:sldId id="327" r:id="rId42"/>
    <p:sldId id="284" r:id="rId43"/>
    <p:sldId id="317" r:id="rId44"/>
    <p:sldId id="285" r:id="rId45"/>
    <p:sldId id="316" r:id="rId46"/>
    <p:sldId id="300" r:id="rId47"/>
    <p:sldId id="292" r:id="rId48"/>
    <p:sldId id="291" r:id="rId49"/>
    <p:sldId id="286" r:id="rId50"/>
    <p:sldId id="287" r:id="rId51"/>
    <p:sldId id="308" r:id="rId52"/>
    <p:sldId id="320" r:id="rId53"/>
    <p:sldId id="288" r:id="rId54"/>
    <p:sldId id="293" r:id="rId55"/>
    <p:sldId id="301" r:id="rId56"/>
    <p:sldId id="295" r:id="rId57"/>
    <p:sldId id="322" r:id="rId58"/>
    <p:sldId id="323" r:id="rId59"/>
    <p:sldId id="324" r:id="rId60"/>
    <p:sldId id="325" r:id="rId61"/>
    <p:sldId id="302" r:id="rId62"/>
    <p:sldId id="309" r:id="rId63"/>
    <p:sldId id="310" r:id="rId64"/>
    <p:sldId id="311" r:id="rId65"/>
    <p:sldId id="318" r:id="rId66"/>
    <p:sldId id="299" r:id="rId67"/>
    <p:sldId id="314" r:id="rId68"/>
    <p:sldId id="315" r:id="rId6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7CF"/>
    <a:srgbClr val="E2FFF0"/>
    <a:srgbClr val="FFFD86"/>
    <a:srgbClr val="F9FF95"/>
    <a:srgbClr val="0D24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521" autoAdjust="0"/>
    <p:restoredTop sz="94660"/>
  </p:normalViewPr>
  <p:slideViewPr>
    <p:cSldViewPr snapToObjects="1">
      <p:cViewPr varScale="1">
        <p:scale>
          <a:sx n="73" d="100"/>
          <a:sy n="73" d="100"/>
        </p:scale>
        <p:origin x="-120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1" d="100"/>
          <a:sy n="81" d="100"/>
        </p:scale>
        <p:origin x="-2424"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interSettings" Target="printerSettings/printerSettings1.bin"/><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4.png"/><Relationship Id="rId2" Type="http://schemas.openxmlformats.org/officeDocument/2006/relationships/image" Target="../media/image7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78BF63-76EB-8F49-A909-23F08F748A1F}" type="datetimeFigureOut">
              <a:rPr lang="en-US" smtClean="0"/>
              <a:pPr/>
              <a:t>9/1/11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7477E7-4E3A-A744-8F19-7D1513BE55F6}" type="slidenum">
              <a:rPr lang="en-US" smtClean="0"/>
              <a:pPr/>
              <a:t>‹#›</a:t>
            </a:fld>
            <a:endParaRPr lang="en-US"/>
          </a:p>
        </p:txBody>
      </p:sp>
    </p:spTree>
    <p:extLst>
      <p:ext uri="{BB962C8B-B14F-4D97-AF65-F5344CB8AC3E}">
        <p14:creationId xmlns:p14="http://schemas.microsoft.com/office/powerpoint/2010/main" val="9596605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B47ED-6B85-2147-82C6-1ADFF51D938F}" type="datetimeFigureOut">
              <a:rPr lang="en-US" smtClean="0"/>
              <a:pPr/>
              <a:t>9/1/11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4EF895-1573-924B-8DB3-7F6DB94B0791}" type="slidenum">
              <a:rPr lang="en-US" smtClean="0"/>
              <a:pPr/>
              <a:t>‹#›</a:t>
            </a:fld>
            <a:endParaRPr lang="en-US"/>
          </a:p>
        </p:txBody>
      </p:sp>
    </p:spTree>
    <p:extLst>
      <p:ext uri="{BB962C8B-B14F-4D97-AF65-F5344CB8AC3E}">
        <p14:creationId xmlns:p14="http://schemas.microsoft.com/office/powerpoint/2010/main" val="867655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5125420A-82CD-F344-B712-38D267AD3737}" type="datetime1">
              <a:rPr lang="it-IT"/>
              <a:pPr/>
              <a:t>9/1/11</a:t>
            </a:fld>
            <a:endParaRPr lang="it-IT"/>
          </a:p>
        </p:txBody>
      </p:sp>
      <p:sp>
        <p:nvSpPr>
          <p:cNvPr id="7" name="Rectangle 7"/>
          <p:cNvSpPr>
            <a:spLocks noGrp="1" noChangeArrowheads="1"/>
          </p:cNvSpPr>
          <p:nvPr>
            <p:ph type="sldNum" sz="quarter" idx="5"/>
          </p:nvPr>
        </p:nvSpPr>
        <p:spPr>
          <a:ln/>
        </p:spPr>
        <p:txBody>
          <a:bodyPr/>
          <a:lstStyle/>
          <a:p>
            <a:fld id="{3FA238A1-A80D-E441-8D24-D66AC3D3F3B4}" type="slidenum">
              <a:rPr lang="it-IT"/>
              <a:pPr/>
              <a:t>5</a:t>
            </a:fld>
            <a:endParaRPr lang="it-IT"/>
          </a:p>
        </p:txBody>
      </p:sp>
      <p:sp>
        <p:nvSpPr>
          <p:cNvPr id="400386" name="Rectangle 2"/>
          <p:cNvSpPr>
            <a:spLocks noGrp="1" noRot="1" noChangeAspect="1" noChangeArrowheads="1" noTextEdit="1"/>
          </p:cNvSpPr>
          <p:nvPr>
            <p:ph type="sldImg"/>
          </p:nvPr>
        </p:nvSpPr>
        <p:spPr bwMode="auto">
          <a:xfrm>
            <a:off x="987425" y="685800"/>
            <a:ext cx="4570413" cy="3429000"/>
          </a:xfrm>
          <a:prstGeom prst="rect">
            <a:avLst/>
          </a:prstGeom>
          <a:solidFill>
            <a:srgbClr val="FFFFFF"/>
          </a:solidFill>
          <a:ln>
            <a:solidFill>
              <a:srgbClr val="000000"/>
            </a:solidFill>
            <a:miter lim="800000"/>
            <a:headEnd/>
            <a:tailEnd/>
          </a:ln>
        </p:spPr>
      </p:sp>
      <p:sp>
        <p:nvSpPr>
          <p:cNvPr id="400387" name="Rectangle 3"/>
          <p:cNvSpPr>
            <a:spLocks noGrp="1" noChangeArrowheads="1"/>
          </p:cNvSpPr>
          <p:nvPr>
            <p:ph type="body" idx="1"/>
          </p:nvPr>
        </p:nvSpPr>
        <p:spPr bwMode="auto">
          <a:xfrm>
            <a:off x="762860" y="4344663"/>
            <a:ext cx="5028994" cy="4114169"/>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50000"/>
              </a:spcBef>
            </a:pPr>
            <a:r>
              <a:rPr lang="it-IT" sz="1000" dirty="0">
                <a:solidFill>
                  <a:srgbClr val="000000"/>
                </a:solidFill>
                <a:latin typeface="Arial" pitchFamily="-106" charset="0"/>
              </a:rPr>
              <a:t>L’indagine dell’Universo affascina.</a:t>
            </a:r>
          </a:p>
          <a:p>
            <a:pPr>
              <a:spcBef>
                <a:spcPct val="50000"/>
              </a:spcBef>
            </a:pPr>
            <a:r>
              <a:rPr lang="it-IT" sz="1000" dirty="0">
                <a:solidFill>
                  <a:srgbClr val="000000"/>
                </a:solidFill>
                <a:latin typeface="Arial" pitchFamily="-106" charset="0"/>
              </a:rPr>
              <a:t>I metodi per studiarlo sono attraverso le particelle che riceviamo, la radiazione elettromagnetica, e sul posto.</a:t>
            </a:r>
          </a:p>
          <a:p>
            <a:pPr>
              <a:spcBef>
                <a:spcPct val="50000"/>
              </a:spcBef>
            </a:pPr>
            <a:r>
              <a:rPr lang="it-IT" sz="1000" dirty="0">
                <a:solidFill>
                  <a:srgbClr val="000000"/>
                </a:solidFill>
                <a:latin typeface="Arial" pitchFamily="-106" charset="0"/>
              </a:rPr>
              <a:t>Sul posto direi che è difficile se si eccettua lo studio dell’Eliosfera e dei pianeti.</a:t>
            </a:r>
          </a:p>
          <a:p>
            <a:pPr>
              <a:spcBef>
                <a:spcPct val="50000"/>
              </a:spcBef>
            </a:pPr>
            <a:r>
              <a:rPr lang="it-IT" sz="1000" dirty="0">
                <a:solidFill>
                  <a:srgbClr val="000000"/>
                </a:solidFill>
                <a:latin typeface="Arial" pitchFamily="-106" charset="0"/>
              </a:rPr>
              <a:t>Le particelle interferiscono col mezzo che attraversano, eccetto le particelle neutre (neutroni e neutrini)</a:t>
            </a:r>
          </a:p>
          <a:p>
            <a:pPr>
              <a:spcBef>
                <a:spcPct val="50000"/>
              </a:spcBef>
            </a:pPr>
            <a:r>
              <a:rPr lang="it-IT" sz="1000" dirty="0">
                <a:solidFill>
                  <a:srgbClr val="000000"/>
                </a:solidFill>
                <a:latin typeface="Arial" pitchFamily="-106" charset="0"/>
              </a:rPr>
              <a:t>Inoltre la Terra è per fortuna nostra ben protetta: magnetosfera, atmosfera..</a:t>
            </a:r>
          </a:p>
          <a:p>
            <a:pPr>
              <a:spcBef>
                <a:spcPct val="50000"/>
              </a:spcBef>
            </a:pPr>
            <a:r>
              <a:rPr lang="it-IT" sz="1000" dirty="0">
                <a:solidFill>
                  <a:srgbClr val="000000"/>
                </a:solidFill>
                <a:latin typeface="Arial" pitchFamily="-106" charset="0"/>
              </a:rPr>
              <a:t>Questa protezione vale anche per la radiazione, ma parte di questa riesce a penetrare l’atmosfera.</a:t>
            </a:r>
          </a:p>
          <a:p>
            <a:pPr>
              <a:spcBef>
                <a:spcPct val="50000"/>
              </a:spcBef>
            </a:pPr>
            <a:r>
              <a:rPr lang="it-IT" sz="1000" dirty="0">
                <a:solidFill>
                  <a:srgbClr val="000000"/>
                </a:solidFill>
                <a:latin typeface="Arial" pitchFamily="-106" charset="0"/>
              </a:rPr>
              <a:t>La radiazione ha tre caratteristiche: Intensità, spettro  e polarizzazione.</a:t>
            </a:r>
          </a:p>
          <a:p>
            <a:pPr>
              <a:spcBef>
                <a:spcPct val="50000"/>
              </a:spcBef>
            </a:pPr>
            <a:r>
              <a:rPr lang="it-IT" sz="1000" dirty="0">
                <a:solidFill>
                  <a:srgbClr val="000000"/>
                </a:solidFill>
                <a:latin typeface="Arial" pitchFamily="-106" charset="0"/>
              </a:rPr>
              <a:t>Dualismo onda-fotone.</a:t>
            </a:r>
          </a:p>
          <a:p>
            <a:pPr>
              <a:spcBef>
                <a:spcPct val="50000"/>
              </a:spcBef>
            </a:pPr>
            <a:r>
              <a:rPr lang="it-IT" sz="1000" dirty="0">
                <a:solidFill>
                  <a:srgbClr val="000000"/>
                </a:solidFill>
                <a:latin typeface="Arial" pitchFamily="-106" charset="0"/>
              </a:rPr>
              <a:t>L’occhio umano è in grado di misurare due di queste tre grandezze: intensità e spettro solo nel visibile.</a:t>
            </a:r>
          </a:p>
          <a:p>
            <a:pPr>
              <a:spcBef>
                <a:spcPct val="50000"/>
              </a:spcBef>
            </a:pPr>
            <a:r>
              <a:rPr lang="it-IT" sz="1000" dirty="0">
                <a:solidFill>
                  <a:srgbClr val="000000"/>
                </a:solidFill>
                <a:latin typeface="Arial" pitchFamily="-106" charset="0"/>
              </a:rPr>
              <a:t>Chi produce la radiazione? Ci sono le vere e </a:t>
            </a:r>
            <a:r>
              <a:rPr lang="it-IT" sz="1000" dirty="0" err="1">
                <a:solidFill>
                  <a:srgbClr val="000000"/>
                </a:solidFill>
                <a:latin typeface="Arial" pitchFamily="-106" charset="0"/>
              </a:rPr>
              <a:t>propire</a:t>
            </a:r>
            <a:r>
              <a:rPr lang="it-IT" sz="1000" dirty="0">
                <a:solidFill>
                  <a:srgbClr val="000000"/>
                </a:solidFill>
                <a:latin typeface="Arial" pitchFamily="-106" charset="0"/>
              </a:rPr>
              <a:t> sorgenti di luce e quelle sorgenti che si dicono secondarie.</a:t>
            </a:r>
          </a:p>
          <a:p>
            <a:endParaRPr lang="it-IT"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3A3EFE-5E62-4D4B-AC2C-E97EB85778A2}" type="slidenum">
              <a:rPr lang="en-GB"/>
              <a:pPr/>
              <a:t>47</a:t>
            </a:fld>
            <a:endParaRPr lang="en-GB"/>
          </a:p>
        </p:txBody>
      </p:sp>
      <p:sp>
        <p:nvSpPr>
          <p:cNvPr id="2709506" name="Rectangle 2"/>
          <p:cNvSpPr>
            <a:spLocks noGrp="1" noRot="1" noChangeAspect="1" noChangeArrowheads="1" noTextEdit="1"/>
          </p:cNvSpPr>
          <p:nvPr>
            <p:ph type="sldImg"/>
          </p:nvPr>
        </p:nvSpPr>
        <p:spPr>
          <a:xfrm>
            <a:off x="1146175" y="685800"/>
            <a:ext cx="4572000" cy="3429000"/>
          </a:xfrm>
          <a:ln/>
        </p:spPr>
      </p:sp>
      <p:sp>
        <p:nvSpPr>
          <p:cNvPr id="2709507" name="Rectangle 3"/>
          <p:cNvSpPr>
            <a:spLocks noGrp="1" noChangeArrowheads="1"/>
          </p:cNvSpPr>
          <p:nvPr>
            <p:ph type="body" idx="1"/>
          </p:nvPr>
        </p:nvSpPr>
        <p:spPr>
          <a:xfrm>
            <a:off x="915525" y="4341522"/>
            <a:ext cx="5026951" cy="4116005"/>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470C68-D469-0042-9E93-72025C17FBDD}" type="slidenum">
              <a:rPr lang="en-GB"/>
              <a:pPr/>
              <a:t>53</a:t>
            </a:fld>
            <a:endParaRPr lang="en-GB"/>
          </a:p>
        </p:txBody>
      </p:sp>
      <p:sp>
        <p:nvSpPr>
          <p:cNvPr id="2795522" name="Rectangle 2"/>
          <p:cNvSpPr>
            <a:spLocks noGrp="1" noRot="1" noChangeAspect="1" noChangeArrowheads="1" noTextEdit="1"/>
          </p:cNvSpPr>
          <p:nvPr>
            <p:ph type="sldImg"/>
          </p:nvPr>
        </p:nvSpPr>
        <p:spPr>
          <a:xfrm>
            <a:off x="1146175" y="685800"/>
            <a:ext cx="4572000" cy="3429000"/>
          </a:xfrm>
          <a:ln/>
        </p:spPr>
      </p:sp>
      <p:sp>
        <p:nvSpPr>
          <p:cNvPr id="2795523" name="Rectangle 3"/>
          <p:cNvSpPr>
            <a:spLocks noGrp="1" noChangeArrowheads="1"/>
          </p:cNvSpPr>
          <p:nvPr>
            <p:ph type="body" idx="1"/>
          </p:nvPr>
        </p:nvSpPr>
        <p:spPr>
          <a:xfrm>
            <a:off x="915525" y="4341522"/>
            <a:ext cx="5026951" cy="4116005"/>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1CF3AB-B0F5-F646-BB52-5F4DAAA81DEE}" type="slidenum">
              <a:rPr lang="en-GB"/>
              <a:pPr/>
              <a:t>55</a:t>
            </a:fld>
            <a:endParaRPr lang="en-GB"/>
          </a:p>
        </p:txBody>
      </p:sp>
      <p:sp>
        <p:nvSpPr>
          <p:cNvPr id="2790402" name="Rectangle 2"/>
          <p:cNvSpPr>
            <a:spLocks noGrp="1" noRot="1" noChangeAspect="1" noChangeArrowheads="1" noTextEdit="1"/>
          </p:cNvSpPr>
          <p:nvPr>
            <p:ph type="sldImg"/>
          </p:nvPr>
        </p:nvSpPr>
        <p:spPr>
          <a:xfrm>
            <a:off x="1146175" y="685800"/>
            <a:ext cx="4572000" cy="3429000"/>
          </a:xfrm>
          <a:ln/>
        </p:spPr>
      </p:sp>
      <p:sp>
        <p:nvSpPr>
          <p:cNvPr id="2790403" name="Rectangle 3"/>
          <p:cNvSpPr>
            <a:spLocks noGrp="1" noChangeArrowheads="1"/>
          </p:cNvSpPr>
          <p:nvPr>
            <p:ph type="body" idx="1"/>
          </p:nvPr>
        </p:nvSpPr>
        <p:spPr>
          <a:xfrm>
            <a:off x="915525" y="4341522"/>
            <a:ext cx="5026951" cy="4116005"/>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4113A01A-14B9-F741-A839-11439AE9B803}" type="slidenum">
              <a:rPr lang="en-GB"/>
              <a:pPr/>
              <a:t>58</a:t>
            </a:fld>
            <a:endParaRPr lang="en-GB"/>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it-IT">
              <a:latin typeface="Arial Unicode MS" pitchFamily="-65"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2464DE7-F1E0-0147-8755-8B20C5934CBB}" type="slidenum">
              <a:rPr lang="en-GB"/>
              <a:pPr/>
              <a:t>59</a:t>
            </a:fld>
            <a:endParaRPr lang="en-GB"/>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it-IT">
              <a:latin typeface="Arial Unicode MS" pitchFamily="-65"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65" charset="-128"/>
              <a:cs typeface="ＭＳ Ｐゴシック" pitchFamily="-65"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DF7D3B-9B7E-134C-9574-74DADD5CB155}" type="slidenum">
              <a:rPr lang="en-GB"/>
              <a:pPr/>
              <a:t>65</a:t>
            </a:fld>
            <a:endParaRPr lang="en-GB"/>
          </a:p>
        </p:txBody>
      </p:sp>
      <p:sp>
        <p:nvSpPr>
          <p:cNvPr id="1002498" name="Rectangle 2"/>
          <p:cNvSpPr>
            <a:spLocks noGrp="1" noRot="1" noChangeAspect="1" noChangeArrowheads="1" noTextEdit="1"/>
          </p:cNvSpPr>
          <p:nvPr>
            <p:ph type="sldImg"/>
          </p:nvPr>
        </p:nvSpPr>
        <p:spPr>
          <a:ln/>
        </p:spPr>
      </p:sp>
      <p:sp>
        <p:nvSpPr>
          <p:cNvPr id="1002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F22FB00A-3837-BE42-85CB-0D2F7919B016}" type="datetime1">
              <a:rPr lang="it-IT"/>
              <a:pPr/>
              <a:t>9/1/11</a:t>
            </a:fld>
            <a:endParaRPr lang="it-IT"/>
          </a:p>
        </p:txBody>
      </p:sp>
      <p:sp>
        <p:nvSpPr>
          <p:cNvPr id="7" name="Rectangle 7"/>
          <p:cNvSpPr>
            <a:spLocks noGrp="1" noChangeArrowheads="1"/>
          </p:cNvSpPr>
          <p:nvPr>
            <p:ph type="sldNum" sz="quarter" idx="5"/>
          </p:nvPr>
        </p:nvSpPr>
        <p:spPr>
          <a:ln/>
        </p:spPr>
        <p:txBody>
          <a:bodyPr/>
          <a:lstStyle/>
          <a:p>
            <a:fld id="{C1D85284-6637-F944-81E7-223C4B7C44FD}" type="slidenum">
              <a:rPr lang="it-IT"/>
              <a:pPr/>
              <a:t>7</a:t>
            </a:fld>
            <a:endParaRPr lang="it-IT"/>
          </a:p>
        </p:txBody>
      </p:sp>
      <p:sp>
        <p:nvSpPr>
          <p:cNvPr id="408578" name="Rectangle 2"/>
          <p:cNvSpPr>
            <a:spLocks noGrp="1" noRot="1" noChangeAspect="1" noChangeArrowheads="1" noTextEdit="1"/>
          </p:cNvSpPr>
          <p:nvPr>
            <p:ph type="sldImg"/>
          </p:nvPr>
        </p:nvSpPr>
        <p:spPr bwMode="auto">
          <a:xfrm>
            <a:off x="987425" y="685800"/>
            <a:ext cx="4570413" cy="3429000"/>
          </a:xfrm>
          <a:prstGeom prst="rect">
            <a:avLst/>
          </a:prstGeom>
          <a:solidFill>
            <a:srgbClr val="FFFFFF"/>
          </a:solidFill>
          <a:ln>
            <a:solidFill>
              <a:srgbClr val="000000"/>
            </a:solidFill>
            <a:miter lim="800000"/>
            <a:headEnd/>
            <a:tailEnd/>
          </a:ln>
        </p:spPr>
      </p:sp>
      <p:sp>
        <p:nvSpPr>
          <p:cNvPr id="408579" name="Rectangle 3"/>
          <p:cNvSpPr>
            <a:spLocks noGrp="1" noChangeArrowheads="1"/>
          </p:cNvSpPr>
          <p:nvPr>
            <p:ph type="body" idx="1"/>
          </p:nvPr>
        </p:nvSpPr>
        <p:spPr bwMode="auto">
          <a:xfrm>
            <a:off x="762860" y="4344663"/>
            <a:ext cx="5028994" cy="4114169"/>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B5B611-BC5D-F447-9411-ED0437A0D465}" type="slidenum">
              <a:rPr lang="en-GB"/>
              <a:pPr/>
              <a:t>17</a:t>
            </a:fld>
            <a:endParaRPr lang="en-GB"/>
          </a:p>
        </p:txBody>
      </p:sp>
      <p:sp>
        <p:nvSpPr>
          <p:cNvPr id="1187842" name="Rectangle 2"/>
          <p:cNvSpPr>
            <a:spLocks noGrp="1" noRot="1" noChangeAspect="1" noChangeArrowheads="1" noTextEdit="1"/>
          </p:cNvSpPr>
          <p:nvPr>
            <p:ph type="sldImg"/>
          </p:nvPr>
        </p:nvSpPr>
        <p:spPr>
          <a:ln/>
        </p:spPr>
      </p:sp>
      <p:sp>
        <p:nvSpPr>
          <p:cNvPr id="1187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F335F0-DD81-C945-A0F1-2B253EAB9159}" type="slidenum">
              <a:rPr lang="en-GB"/>
              <a:pPr/>
              <a:t>19</a:t>
            </a:fld>
            <a:endParaRPr lang="en-GB"/>
          </a:p>
        </p:txBody>
      </p:sp>
      <p:sp>
        <p:nvSpPr>
          <p:cNvPr id="1249282" name="Rectangle 2"/>
          <p:cNvSpPr>
            <a:spLocks noGrp="1" noRot="1" noChangeAspect="1" noChangeArrowheads="1" noTextEdit="1"/>
          </p:cNvSpPr>
          <p:nvPr>
            <p:ph type="sldImg"/>
          </p:nvPr>
        </p:nvSpPr>
        <p:spPr>
          <a:ln/>
        </p:spPr>
      </p:sp>
      <p:sp>
        <p:nvSpPr>
          <p:cNvPr id="1249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8315A2-AC91-1546-A19C-EBB5A8EF2774}" type="slidenum">
              <a:rPr lang="en-GB"/>
              <a:pPr/>
              <a:t>22</a:t>
            </a:fld>
            <a:endParaRPr lang="en-GB"/>
          </a:p>
        </p:txBody>
      </p:sp>
      <p:sp>
        <p:nvSpPr>
          <p:cNvPr id="1280002" name="Rectangle 2"/>
          <p:cNvSpPr>
            <a:spLocks noGrp="1" noRot="1" noChangeAspect="1" noChangeArrowheads="1" noTextEdit="1"/>
          </p:cNvSpPr>
          <p:nvPr>
            <p:ph type="sldImg"/>
          </p:nvPr>
        </p:nvSpPr>
        <p:spPr>
          <a:ln/>
        </p:spPr>
      </p:sp>
      <p:sp>
        <p:nvSpPr>
          <p:cNvPr id="128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8BA66B-2EF9-8449-8F5F-4AF535143CFC}" type="slidenum">
              <a:rPr lang="en-US"/>
              <a:pPr/>
              <a:t>31</a:t>
            </a:fld>
            <a:endParaRPr lang="en-US"/>
          </a:p>
        </p:txBody>
      </p:sp>
      <p:sp>
        <p:nvSpPr>
          <p:cNvPr id="324610" name="Rectangle 2"/>
          <p:cNvSpPr>
            <a:spLocks noGrp="1" noRot="1" noChangeAspect="1" noChangeArrowheads="1" noTextEdit="1"/>
          </p:cNvSpPr>
          <p:nvPr>
            <p:ph type="sldImg"/>
          </p:nvPr>
        </p:nvSpPr>
        <p:spPr>
          <a:xfrm>
            <a:off x="1144588" y="685800"/>
            <a:ext cx="4570412" cy="3429000"/>
          </a:xfrm>
          <a:ln/>
        </p:spPr>
      </p:sp>
      <p:sp>
        <p:nvSpPr>
          <p:cNvPr id="324611" name="Rectangle 3"/>
          <p:cNvSpPr>
            <a:spLocks noGrp="1" noChangeArrowheads="1"/>
          </p:cNvSpPr>
          <p:nvPr>
            <p:ph type="body" idx="1"/>
          </p:nvPr>
        </p:nvSpPr>
        <p:spPr>
          <a:xfrm>
            <a:off x="915294" y="4343704"/>
            <a:ext cx="5027414" cy="4113892"/>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F97ECF3-5A5D-064C-A88B-04FEF63D8658}" type="slidenum">
              <a:rPr lang="en-GB">
                <a:latin typeface="Arial" pitchFamily="-65" charset="0"/>
                <a:ea typeface="ＭＳ Ｐゴシック" pitchFamily="-65" charset="-128"/>
                <a:cs typeface="ＭＳ Ｐゴシック" pitchFamily="-65" charset="-128"/>
              </a:rPr>
              <a:pPr/>
              <a:t>44</a:t>
            </a:fld>
            <a:endParaRPr lang="en-GB">
              <a:latin typeface="Arial" pitchFamily="-65" charset="0"/>
              <a:ea typeface="ＭＳ Ｐゴシック" pitchFamily="-65" charset="-128"/>
              <a:cs typeface="ＭＳ Ｐゴシック" pitchFamily="-65" charset="-128"/>
            </a:endParaRPr>
          </a:p>
        </p:txBody>
      </p:sp>
      <p:sp>
        <p:nvSpPr>
          <p:cNvPr id="41987"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p:spPr>
      </p:sp>
      <p:sp>
        <p:nvSpPr>
          <p:cNvPr id="41988"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en-US" smtClean="0">
              <a:latin typeface="Arial Unicode MS" pitchFamily="-65" charset="0"/>
              <a:ea typeface="ＭＳ Ｐゴシック" pitchFamily="-65" charset="-128"/>
              <a:cs typeface="ＭＳ Ｐゴシック" pitchFamily="-65"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478018-F3FA-9149-90CB-F85A34862777}" type="slidenum">
              <a:rPr lang="en-GB"/>
              <a:pPr/>
              <a:t>45</a:t>
            </a:fld>
            <a:endParaRPr lang="en-GB"/>
          </a:p>
        </p:txBody>
      </p:sp>
      <p:sp>
        <p:nvSpPr>
          <p:cNvPr id="1028098" name="Rectangle 2"/>
          <p:cNvSpPr>
            <a:spLocks noGrp="1" noRot="1" noChangeAspect="1" noChangeArrowheads="1" noTextEdit="1"/>
          </p:cNvSpPr>
          <p:nvPr>
            <p:ph type="sldImg"/>
          </p:nvPr>
        </p:nvSpPr>
        <p:spPr>
          <a:ln/>
        </p:spPr>
      </p:sp>
      <p:sp>
        <p:nvSpPr>
          <p:cNvPr id="1028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FD4666-AAC0-2E4E-94EE-29340E448D2F}" type="slidenum">
              <a:rPr lang="en-GB"/>
              <a:pPr/>
              <a:t>46</a:t>
            </a:fld>
            <a:endParaRPr lang="en-GB"/>
          </a:p>
        </p:txBody>
      </p:sp>
      <p:sp>
        <p:nvSpPr>
          <p:cNvPr id="2884610" name="Rectangle 2"/>
          <p:cNvSpPr>
            <a:spLocks noGrp="1" noRot="1" noChangeAspect="1" noChangeArrowheads="1" noTextEdit="1"/>
          </p:cNvSpPr>
          <p:nvPr>
            <p:ph type="sldImg"/>
          </p:nvPr>
        </p:nvSpPr>
        <p:spPr>
          <a:ln/>
        </p:spPr>
      </p:sp>
      <p:sp>
        <p:nvSpPr>
          <p:cNvPr id="28846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a:xfrm>
            <a:off x="7391400" y="6356350"/>
            <a:ext cx="1600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7391400" y="6356350"/>
            <a:ext cx="1600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7391400" y="6356350"/>
            <a:ext cx="1600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668962"/>
          </a:xfrm>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3" name="Footer Placeholder 2"/>
          <p:cNvSpPr>
            <a:spLocks noGrp="1"/>
          </p:cNvSpPr>
          <p:nvPr>
            <p:ph type="ftr" sz="quarter" idx="10"/>
          </p:nvPr>
        </p:nvSpPr>
        <p:spPr>
          <a:xfrm>
            <a:off x="3657600" y="6248400"/>
            <a:ext cx="4572000" cy="381000"/>
          </a:xfrm>
        </p:spPr>
        <p:txBody>
          <a:bodyPr/>
          <a:lstStyle>
            <a:lvl1pPr>
              <a:defRPr smtClean="0"/>
            </a:lvl1pPr>
          </a:lstStyle>
          <a:p>
            <a:r>
              <a:rPr lang="en-US" smtClean="0"/>
              <a:t>Domenico Campi   -  Applicazioni Mediche della fisica delle Particelle  - CERN - 9/7/09 </a:t>
            </a:r>
            <a:endParaRPr lang="en-US">
              <a:solidFill>
                <a:schemeClr val="tx1"/>
              </a:solidFill>
            </a:endParaRPr>
          </a:p>
        </p:txBody>
      </p:sp>
      <p:sp>
        <p:nvSpPr>
          <p:cNvPr id="4" name="Slide Number Placeholder 3"/>
          <p:cNvSpPr>
            <a:spLocks noGrp="1"/>
          </p:cNvSpPr>
          <p:nvPr>
            <p:ph type="sldNum" sz="quarter" idx="11"/>
          </p:nvPr>
        </p:nvSpPr>
        <p:spPr>
          <a:xfrm>
            <a:off x="8077200" y="6248400"/>
            <a:ext cx="685800" cy="381000"/>
          </a:xfrm>
        </p:spPr>
        <p:txBody>
          <a:bodyPr/>
          <a:lstStyle>
            <a:lvl1pPr>
              <a:defRPr smtClean="0"/>
            </a:lvl1pPr>
          </a:lstStyle>
          <a:p>
            <a:fld id="{B840611C-C43E-844A-A59D-032DB3516379}" type="slidenum">
              <a:rPr lang="en-US"/>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fr-CH" smtClean="0"/>
              <a:t>Click to edit Master title style</a:t>
            </a:r>
            <a:endParaRPr lang="en-US"/>
          </a:p>
        </p:txBody>
      </p:sp>
      <p:sp>
        <p:nvSpPr>
          <p:cNvPr id="3" name="Table Placeholder 2"/>
          <p:cNvSpPr>
            <a:spLocks noGrp="1"/>
          </p:cNvSpPr>
          <p:nvPr>
            <p:ph type="tbl" idx="1"/>
          </p:nvPr>
        </p:nvSpPr>
        <p:spPr>
          <a:xfrm>
            <a:off x="685800" y="1524000"/>
            <a:ext cx="7924800" cy="4419600"/>
          </a:xfrm>
        </p:spPr>
        <p:txBody>
          <a:bodyPr/>
          <a:lstStyle/>
          <a:p>
            <a:endParaRPr lang="en-US"/>
          </a:p>
        </p:txBody>
      </p:sp>
      <p:sp>
        <p:nvSpPr>
          <p:cNvPr id="4" name="Footer Placeholder 3"/>
          <p:cNvSpPr>
            <a:spLocks noGrp="1"/>
          </p:cNvSpPr>
          <p:nvPr>
            <p:ph type="ftr" sz="quarter" idx="10"/>
          </p:nvPr>
        </p:nvSpPr>
        <p:spPr>
          <a:xfrm>
            <a:off x="3657600" y="6248400"/>
            <a:ext cx="4572000" cy="381000"/>
          </a:xfrm>
        </p:spPr>
        <p:txBody>
          <a:bodyPr/>
          <a:lstStyle>
            <a:lvl1pPr>
              <a:defRPr smtClean="0"/>
            </a:lvl1pPr>
          </a:lstStyle>
          <a:p>
            <a:r>
              <a:rPr lang="en-US" smtClean="0"/>
              <a:t>Domenico Campi   -  Applicazioni Mediche della fisica delle Particelle  - CERN - 9/7/09 </a:t>
            </a:r>
            <a:endParaRPr lang="en-US">
              <a:solidFill>
                <a:schemeClr val="tx1"/>
              </a:solidFill>
            </a:endParaRPr>
          </a:p>
        </p:txBody>
      </p:sp>
      <p:sp>
        <p:nvSpPr>
          <p:cNvPr id="5" name="Slide Number Placeholder 4"/>
          <p:cNvSpPr>
            <a:spLocks noGrp="1"/>
          </p:cNvSpPr>
          <p:nvPr>
            <p:ph type="sldNum" sz="quarter" idx="11"/>
          </p:nvPr>
        </p:nvSpPr>
        <p:spPr>
          <a:xfrm>
            <a:off x="8077200" y="6248400"/>
            <a:ext cx="685800" cy="381000"/>
          </a:xfrm>
        </p:spPr>
        <p:txBody>
          <a:bodyPr/>
          <a:lstStyle>
            <a:lvl1pPr>
              <a:defRPr smtClean="0"/>
            </a:lvl1pPr>
          </a:lstStyle>
          <a:p>
            <a:fld id="{7C38F0CF-E268-014F-9019-98B414D7A66E}" type="slidenum">
              <a:rPr lang="en-US"/>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457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419600" y="1447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419600" y="35814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dt" sz="half" idx="10"/>
          </p:nvPr>
        </p:nvSpPr>
        <p:spPr>
          <a:xfrm>
            <a:off x="7391400" y="6356350"/>
            <a:ext cx="1600200" cy="365125"/>
          </a:xfrm>
          <a:prstGeom prst="rect">
            <a:avLst/>
          </a:prstGeom>
          <a:ln/>
        </p:spPr>
        <p:txBody>
          <a:bodyPr/>
          <a:lstStyle>
            <a:lvl1pPr>
              <a:defRPr/>
            </a:lvl1pPr>
          </a:lstStyle>
          <a:p>
            <a:endParaRPr lang="en-GB"/>
          </a:p>
        </p:txBody>
      </p:sp>
      <p:sp>
        <p:nvSpPr>
          <p:cNvPr id="7" name="Rectangle 7"/>
          <p:cNvSpPr>
            <a:spLocks noGrp="1" noChangeArrowheads="1"/>
          </p:cNvSpPr>
          <p:nvPr>
            <p:ph type="ftr" sz="quarter" idx="11"/>
          </p:nvPr>
        </p:nvSpPr>
        <p:spPr>
          <a:ln/>
        </p:spPr>
        <p:txBody>
          <a:bodyPr/>
          <a:lstStyle>
            <a:lvl1pPr>
              <a:defRPr/>
            </a:lvl1pPr>
          </a:lstStyle>
          <a:p>
            <a:r>
              <a:rPr lang="en-US" smtClean="0"/>
              <a:t>Domenico Campi   -  Applicazioni Mediche della fisica delle Particelle  - CERN - 9/7/09 </a:t>
            </a:r>
            <a:endParaRPr lang="en-US"/>
          </a:p>
        </p:txBody>
      </p:sp>
      <p:sp>
        <p:nvSpPr>
          <p:cNvPr id="8" name="Rectangle 8"/>
          <p:cNvSpPr>
            <a:spLocks noGrp="1" noChangeArrowheads="1"/>
          </p:cNvSpPr>
          <p:nvPr>
            <p:ph type="sldNum" sz="quarter" idx="12"/>
          </p:nvPr>
        </p:nvSpPr>
        <p:spPr>
          <a:ln/>
        </p:spPr>
        <p:txBody>
          <a:bodyPr/>
          <a:lstStyle>
            <a:lvl1pPr>
              <a:defRPr/>
            </a:lvl1pPr>
          </a:lstStyle>
          <a:p>
            <a:fld id="{B959065F-B6A7-E04C-9DCD-BD4391722605}" type="slidenum">
              <a:rPr lang="en-GB"/>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9" name="Slide Number Placeholder 8"/>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7391400" y="6356350"/>
            <a:ext cx="1600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5" name="Slide Number Placeholder 4"/>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4" name="Slide Number Placeholder 3"/>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626B849B-4364-D944-AA85-CFB881DB33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a:xfrm>
            <a:off x="7391400" y="6356350"/>
            <a:ext cx="1600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a:xfrm>
            <a:off x="7391400" y="6356350"/>
            <a:ext cx="1600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a:xfrm>
            <a:off x="7391400" y="6356350"/>
            <a:ext cx="16002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9" name="Slide Number Placeholder 8"/>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a:xfrm>
            <a:off x="7391400" y="6356350"/>
            <a:ext cx="16002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5" name="Slide Number Placeholder 4"/>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91400" y="6356350"/>
            <a:ext cx="16002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4" name="Slide Number Placeholder 3"/>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a:xfrm>
            <a:off x="7391400" y="6356350"/>
            <a:ext cx="1600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Date Placeholder 4"/>
          <p:cNvSpPr>
            <a:spLocks noGrp="1"/>
          </p:cNvSpPr>
          <p:nvPr>
            <p:ph type="dt" sz="half" idx="10"/>
          </p:nvPr>
        </p:nvSpPr>
        <p:spPr>
          <a:xfrm>
            <a:off x="7391400" y="6356350"/>
            <a:ext cx="1600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 name="Slide Number Placeholder 6"/>
          <p:cNvSpPr>
            <a:spLocks noGrp="1"/>
          </p:cNvSpPr>
          <p:nvPr>
            <p:ph type="sldNum" sz="quarter" idx="12"/>
          </p:nvPr>
        </p:nvSpPr>
        <p:spPr/>
        <p:txBody>
          <a:bodyPr/>
          <a:lstStyle/>
          <a:p>
            <a:fld id="{06AAE6B4-6741-2E43-949D-D9093D0F47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a:t>
            </a:r>
          </a:p>
          <a:p>
            <a:pPr lvl="2"/>
            <a:r>
              <a:rPr lang="fr-CH" dirty="0" smtClean="0"/>
              <a:t>Third level</a:t>
            </a:r>
          </a:p>
          <a:p>
            <a:pPr lvl="3"/>
            <a:r>
              <a:rPr lang="fr-CH" dirty="0" smtClean="0"/>
              <a:t>Fourth level</a:t>
            </a:r>
          </a:p>
          <a:p>
            <a:pPr lvl="4"/>
            <a:r>
              <a:rPr lang="fr-CH" dirty="0" smtClean="0"/>
              <a:t>Fifth level</a:t>
            </a:r>
            <a:endParaRPr lang="en-US" dirty="0"/>
          </a:p>
        </p:txBody>
      </p:sp>
      <p:sp>
        <p:nvSpPr>
          <p:cNvPr id="5" name="Footer Placeholder 4"/>
          <p:cNvSpPr>
            <a:spLocks noGrp="1"/>
          </p:cNvSpPr>
          <p:nvPr>
            <p:ph type="ftr" sz="quarter" idx="3"/>
          </p:nvPr>
        </p:nvSpPr>
        <p:spPr>
          <a:xfrm>
            <a:off x="304800" y="6416675"/>
            <a:ext cx="56388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Domenico Campi   -  Applicazioni Mediche della fisica delle Particelle  - CERN - 9/7/09 </a:t>
            </a:r>
            <a:endParaRPr lang="en-US" dirty="0"/>
          </a:p>
        </p:txBody>
      </p:sp>
      <p:sp>
        <p:nvSpPr>
          <p:cNvPr id="6" name="Slide Number Placeholder 5"/>
          <p:cNvSpPr>
            <a:spLocks noGrp="1"/>
          </p:cNvSpPr>
          <p:nvPr>
            <p:ph type="sldNum" sz="quarter" idx="4"/>
          </p:nvPr>
        </p:nvSpPr>
        <p:spPr>
          <a:xfrm>
            <a:off x="8534400" y="92075"/>
            <a:ext cx="457200" cy="365125"/>
          </a:xfrm>
          <a:prstGeom prst="rect">
            <a:avLst/>
          </a:prstGeom>
        </p:spPr>
        <p:txBody>
          <a:bodyPr vert="horz" lIns="91440" tIns="45720" rIns="91440" bIns="45720" rtlCol="0" anchor="ctr"/>
          <a:lstStyle>
            <a:lvl1pPr algn="r">
              <a:defRPr sz="1200">
                <a:solidFill>
                  <a:schemeClr val="tx1">
                    <a:lumMod val="85000"/>
                    <a:lumOff val="15000"/>
                  </a:schemeClr>
                </a:solidFill>
              </a:defRPr>
            </a:lvl1pPr>
          </a:lstStyle>
          <a:p>
            <a:fld id="{06AAE6B4-6741-2E43-949D-D9093D0F478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xmlns:p14="http://schemas.microsoft.com/office/powerpoint/2010/mai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2"/>
          </p:nvPr>
        </p:nvSpPr>
        <p:spPr>
          <a:xfrm>
            <a:off x="457200" y="6356350"/>
            <a:ext cx="38100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Domenico Campi   -  Applicazioni Mediche della fisica delle Particelle  - CERN - 9/7/09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6B849B-4364-D944-AA85-CFB881DB33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jpeg"/><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8.png"/><Relationship Id="rId5" Type="http://schemas.openxmlformats.org/officeDocument/2006/relationships/image" Target="../media/image29.jpeg"/><Relationship Id="rId6" Type="http://schemas.openxmlformats.org/officeDocument/2006/relationships/image" Target="../media/image30.jpeg"/><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wmf"/><Relationship Id="rId3" Type="http://schemas.openxmlformats.org/officeDocument/2006/relationships/image" Target="../media/image3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4.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29.jpeg"/><Relationship Id="rId6" Type="http://schemas.openxmlformats.org/officeDocument/2006/relationships/image" Target="../media/image40.w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jpeg"/><Relationship Id="rId3" Type="http://schemas.openxmlformats.org/officeDocument/2006/relationships/image" Target="../media/image5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jpeg"/><Relationship Id="rId1" Type="http://schemas.openxmlformats.org/officeDocument/2006/relationships/slideLayout" Target="../slideLayouts/slideLayout2.xml"/><Relationship Id="rId2" Type="http://schemas.openxmlformats.org/officeDocument/2006/relationships/image" Target="../media/image5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jpeg"/><Relationship Id="rId1" Type="http://schemas.openxmlformats.org/officeDocument/2006/relationships/slideLayout" Target="../slideLayouts/slideLayout2.xml"/><Relationship Id="rId2" Type="http://schemas.openxmlformats.org/officeDocument/2006/relationships/image" Target="../media/image5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65.jpeg"/><Relationship Id="rId5" Type="http://schemas.openxmlformats.org/officeDocument/2006/relationships/oleObject" Target="../embeddings/oleObject3.bin"/><Relationship Id="rId6" Type="http://schemas.openxmlformats.org/officeDocument/2006/relationships/image" Target="../media/image64.png"/><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4.bin"/><Relationship Id="rId5" Type="http://schemas.openxmlformats.org/officeDocument/2006/relationships/image" Target="../media/image66.png"/><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7.jpeg"/><Relationship Id="rId4" Type="http://schemas.openxmlformats.org/officeDocument/2006/relationships/image" Target="../media/image68.jpe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4.png"/><Relationship Id="rId5" Type="http://schemas.openxmlformats.org/officeDocument/2006/relationships/image" Target="../media/image72.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oleObject" Target="../embeddings/oleObject6.bin"/><Relationship Id="rId9" Type="http://schemas.openxmlformats.org/officeDocument/2006/relationships/image" Target="../media/image71.emf"/><Relationship Id="rId10" Type="http://schemas.openxmlformats.org/officeDocument/2006/relationships/image" Target="../media/image75.pn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7.jpeg"/><Relationship Id="rId4" Type="http://schemas.openxmlformats.org/officeDocument/2006/relationships/image" Target="../media/image78.jpeg"/><Relationship Id="rId5" Type="http://schemas.openxmlformats.org/officeDocument/2006/relationships/image" Target="../media/image79.jpeg"/><Relationship Id="rId1" Type="http://schemas.openxmlformats.org/officeDocument/2006/relationships/slideLayout" Target="../slideLayouts/slideLayout6.xml"/><Relationship Id="rId2" Type="http://schemas.openxmlformats.org/officeDocument/2006/relationships/image" Target="../media/image7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80.png"/><Relationship Id="rId1" Type="http://schemas.microsoft.com/office/2007/relationships/media" Target="file://localhost/Users/cpd/ADAM_ETC/IDRA-CARLETTI_COLUSSI/CARLETTI-PUBBLICITA-IBA/Basic%20principles%20of%20PT%20video%20MJPEG%20720X576%2025ips%20audio%20PCM%2016bits%20ste%CC%81re%CC%81o%2048kHz.avi" TargetMode="External"/><Relationship Id="rId2" Type="http://schemas.openxmlformats.org/officeDocument/2006/relationships/video" Target="file://localhost/Users/cpd/ADAM_ETC/IDRA-CARLETTI_COLUSSI/CARLETTI-PUBBLICITA-IBA/Basic%20principles%20of%20PT%20video%20MJPEG%20720X576%2025ips%20audio%20PCM%2016bits%20ste%CC%81re%CC%81o%2048kHz.avi" TargetMode="Externa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81.png"/><Relationship Id="rId1" Type="http://schemas.microsoft.com/office/2007/relationships/media" Target="file://localhost/Users/cpd/ADAM_ETC/IDRA-CARLETTI_COLUSSI/CARLETTI-PUBBLICITA-IBA/3-IBA-web-QO.MOV" TargetMode="External"/><Relationship Id="rId2" Type="http://schemas.openxmlformats.org/officeDocument/2006/relationships/video" Target="file://localhost/Users/cpd/ADAM_ETC/IDRA-CARLETTI_COLUSSI/CARLETTI-PUBBLICITA-IBA/3-IBA-web-QO.MOV"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2.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tcog.co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83.emf"/><Relationship Id="rId4" Type="http://schemas.openxmlformats.org/officeDocument/2006/relationships/image" Target="../media/image84.jpe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87.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8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jpeg"/><Relationship Id="rId5" Type="http://schemas.openxmlformats.org/officeDocument/2006/relationships/image" Target="../media/image92.jpeg"/><Relationship Id="rId6" Type="http://schemas.openxmlformats.org/officeDocument/2006/relationships/image" Target="../media/image93.wmf"/><Relationship Id="rId7" Type="http://schemas.openxmlformats.org/officeDocument/2006/relationships/image" Target="../media/image94.wmf"/><Relationship Id="rId1" Type="http://schemas.openxmlformats.org/officeDocument/2006/relationships/slideLayout" Target="../slideLayouts/slideLayout14.xml"/><Relationship Id="rId2" Type="http://schemas.openxmlformats.org/officeDocument/2006/relationships/image" Target="../media/image8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5.wmf"/><Relationship Id="rId3" Type="http://schemas.openxmlformats.org/officeDocument/2006/relationships/image" Target="../media/image96.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7.emf"/></Relationships>
</file>

<file path=ppt/slides/_rels/slide64.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00.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39975"/>
            <a:ext cx="7772400" cy="1470025"/>
          </a:xfrm>
        </p:spPr>
        <p:txBody>
          <a:bodyPr>
            <a:normAutofit fontScale="90000"/>
          </a:bodyPr>
          <a:lstStyle/>
          <a:p>
            <a:pPr algn="l"/>
            <a:r>
              <a:rPr lang="en-US" dirty="0" smtClean="0">
                <a:solidFill>
                  <a:schemeClr val="tx2"/>
                </a:solidFill>
              </a:rPr>
              <a:t/>
            </a:r>
            <a:br>
              <a:rPr lang="en-US" dirty="0" smtClean="0">
                <a:solidFill>
                  <a:schemeClr val="tx2"/>
                </a:solidFill>
              </a:rPr>
            </a:br>
            <a:r>
              <a:rPr lang="en-US" sz="4889" dirty="0" smtClean="0">
                <a:solidFill>
                  <a:srgbClr val="1A47CF"/>
                </a:solidFill>
              </a:rPr>
              <a:t>APPLICAZIONI MEDICHE</a:t>
            </a:r>
            <a:br>
              <a:rPr lang="en-US" sz="4889" dirty="0" smtClean="0">
                <a:solidFill>
                  <a:srgbClr val="1A47CF"/>
                </a:solidFill>
              </a:rPr>
            </a:br>
            <a:r>
              <a:rPr lang="en-US" sz="4889" dirty="0" smtClean="0">
                <a:solidFill>
                  <a:srgbClr val="1A47CF"/>
                </a:solidFill>
              </a:rPr>
              <a:t>DELLA FISICA DELLE PARTICELLE</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000" dirty="0" smtClean="0">
                <a:solidFill>
                  <a:srgbClr val="404040"/>
                </a:solidFill>
                <a:effectLst>
                  <a:outerShdw blurRad="825500" dist="38100" dir="2700000">
                    <a:srgbClr val="000000">
                      <a:alpha val="43000"/>
                    </a:srgbClr>
                  </a:outerShdw>
                </a:effectLst>
              </a:rPr>
              <a:t>D. CAMPI</a:t>
            </a:r>
            <a:r>
              <a:rPr lang="en-US" sz="4000" dirty="0" smtClean="0">
                <a:effectLst>
                  <a:outerShdw blurRad="825500" dist="38100" dir="2700000">
                    <a:srgbClr val="000000">
                      <a:alpha val="43000"/>
                    </a:srgbClr>
                  </a:outerShdw>
                </a:effectLst>
              </a:rPr>
              <a:t/>
            </a:r>
            <a:br>
              <a:rPr lang="en-US" sz="4000" dirty="0" smtClean="0">
                <a:effectLst>
                  <a:outerShdw blurRad="825500" dist="38100" dir="2700000">
                    <a:srgbClr val="000000">
                      <a:alpha val="43000"/>
                    </a:srgbClr>
                  </a:outerShdw>
                </a:effectLst>
              </a:rPr>
            </a:br>
            <a:r>
              <a:rPr lang="en-US" sz="4000" dirty="0" smtClean="0">
                <a:solidFill>
                  <a:schemeClr val="tx1">
                    <a:lumMod val="75000"/>
                    <a:lumOff val="25000"/>
                  </a:schemeClr>
                </a:solidFill>
                <a:effectLst>
                  <a:outerShdw blurRad="825500" dist="38100" dir="2700000">
                    <a:srgbClr val="000000">
                      <a:alpha val="43000"/>
                    </a:srgbClr>
                  </a:outerShdw>
                </a:effectLst>
              </a:rPr>
              <a:t>CERN – 2 </a:t>
            </a:r>
            <a:r>
              <a:rPr lang="en-US" sz="4000" dirty="0" err="1" smtClean="0">
                <a:solidFill>
                  <a:schemeClr val="tx1">
                    <a:lumMod val="75000"/>
                    <a:lumOff val="25000"/>
                  </a:schemeClr>
                </a:solidFill>
                <a:effectLst>
                  <a:outerShdw blurRad="825500" dist="38100" dir="2700000">
                    <a:srgbClr val="000000">
                      <a:alpha val="43000"/>
                    </a:srgbClr>
                  </a:outerShdw>
                </a:effectLst>
              </a:rPr>
              <a:t>Settembre</a:t>
            </a:r>
            <a:r>
              <a:rPr lang="en-US" sz="4000" dirty="0" smtClean="0">
                <a:solidFill>
                  <a:schemeClr val="tx1">
                    <a:lumMod val="75000"/>
                    <a:lumOff val="25000"/>
                  </a:schemeClr>
                </a:solidFill>
                <a:effectLst>
                  <a:outerShdw blurRad="825500" dist="38100" dir="2700000">
                    <a:srgbClr val="000000">
                      <a:alpha val="43000"/>
                    </a:srgbClr>
                  </a:outerShdw>
                </a:effectLst>
              </a:rPr>
              <a:t> 2009</a:t>
            </a:r>
            <a:r>
              <a:rPr lang="en-US" sz="3556" dirty="0" smtClean="0">
                <a:solidFill>
                  <a:srgbClr val="404040"/>
                </a:solidFill>
              </a:rPr>
              <a:t/>
            </a:r>
            <a:br>
              <a:rPr lang="en-US" sz="3556" dirty="0" smtClean="0">
                <a:solidFill>
                  <a:srgbClr val="404040"/>
                </a:solidFill>
              </a:rPr>
            </a:br>
            <a:r>
              <a:rPr lang="en-US" sz="3556" dirty="0" smtClean="0">
                <a:solidFill>
                  <a:srgbClr val="404040"/>
                </a:solidFill>
              </a:rPr>
              <a:t/>
            </a:r>
            <a:br>
              <a:rPr lang="en-US" sz="3556" dirty="0" smtClean="0">
                <a:solidFill>
                  <a:srgbClr val="404040"/>
                </a:solidFill>
              </a:rPr>
            </a:br>
            <a:r>
              <a:rPr lang="en-US" sz="2000" dirty="0" err="1" smtClean="0">
                <a:solidFill>
                  <a:srgbClr val="1A47CF"/>
                </a:solidFill>
              </a:rPr>
              <a:t>Domenico.Campi@cern.ch</a:t>
            </a:r>
            <a:r>
              <a:rPr lang="en-US" sz="2000" dirty="0" smtClean="0">
                <a:solidFill>
                  <a:srgbClr val="1A47CF"/>
                </a:solidFill>
              </a:rPr>
              <a:t/>
            </a:r>
            <a:br>
              <a:rPr lang="en-US" sz="2000" dirty="0" smtClean="0">
                <a:solidFill>
                  <a:srgbClr val="1A47CF"/>
                </a:solidFill>
              </a:rPr>
            </a:br>
            <a:r>
              <a:rPr lang="en-US" sz="2000" dirty="0" err="1" smtClean="0">
                <a:solidFill>
                  <a:srgbClr val="1A47CF"/>
                </a:solidFill>
              </a:rPr>
              <a:t>domenico.campi@adam-geneva.ch</a:t>
            </a:r>
            <a:r>
              <a:rPr lang="en-US" sz="3556" dirty="0" smtClean="0"/>
              <a:t/>
            </a:r>
            <a:br>
              <a:rPr lang="en-US" sz="3556" dirty="0" smtClean="0"/>
            </a:br>
            <a:endParaRPr lang="en-US" sz="3556" dirty="0"/>
          </a:p>
        </p:txBody>
      </p:sp>
      <p:sp>
        <p:nvSpPr>
          <p:cNvPr id="5" name="Slide Number Placeholder 4"/>
          <p:cNvSpPr>
            <a:spLocks noGrp="1"/>
          </p:cNvSpPr>
          <p:nvPr>
            <p:ph type="sldNum" sz="quarter" idx="12"/>
          </p:nvPr>
        </p:nvSpPr>
        <p:spPr/>
        <p:txBody>
          <a:bodyPr/>
          <a:lstStyle/>
          <a:p>
            <a:fld id="{06AAE6B4-6741-2E43-949D-D9093D0F478E}" type="slidenum">
              <a:rPr lang="en-US" smtClean="0"/>
              <a:pPr/>
              <a:t>1</a:t>
            </a:fld>
            <a:endParaRPr lang="en-US"/>
          </a:p>
        </p:txBody>
      </p:sp>
      <p:sp>
        <p:nvSpPr>
          <p:cNvPr id="6" name="Footer Placeholder 5"/>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9/1/11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457" name="Group 217"/>
          <p:cNvGraphicFramePr>
            <a:graphicFrameLocks noGrp="1"/>
          </p:cNvGraphicFramePr>
          <p:nvPr/>
        </p:nvGraphicFramePr>
        <p:xfrm>
          <a:off x="304800" y="1676400"/>
          <a:ext cx="8547100" cy="4114800"/>
        </p:xfrm>
        <a:graphic>
          <a:graphicData uri="http://schemas.openxmlformats.org/drawingml/2006/table">
            <a:tbl>
              <a:tblPr/>
              <a:tblGrid>
                <a:gridCol w="1849438"/>
                <a:gridCol w="622300"/>
                <a:gridCol w="828675"/>
                <a:gridCol w="1104900"/>
                <a:gridCol w="1560512"/>
                <a:gridCol w="1176338"/>
                <a:gridCol w="1404937"/>
              </a:tblGrid>
              <a:tr h="990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TECHNIQUE</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YEAR</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ENERGY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PHYSICAL PROPERTY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X RAYS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COMPUTERIZED TOMOGRAPHY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dirty="0">
                          <a:ln>
                            <a:noFill/>
                          </a:ln>
                          <a:solidFill>
                            <a:schemeClr val="tx1"/>
                          </a:solidFill>
                          <a:effectLst/>
                          <a:latin typeface="Verdana" pitchFamily="-106" charset="0"/>
                        </a:rPr>
                        <a:t>CT</a:t>
                      </a:r>
                      <a:endParaRPr kumimoji="0" lang="en-GB" sz="1600" b="0" i="0" u="none" strike="noStrike" cap="none" normalizeH="0" baseline="0" dirty="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dirty="0">
                          <a:ln>
                            <a:noFill/>
                          </a:ln>
                          <a:solidFill>
                            <a:schemeClr val="tx1"/>
                          </a:solidFill>
                          <a:effectLst/>
                          <a:latin typeface="Verdana" pitchFamily="-106" charset="0"/>
                        </a:rPr>
                        <a:t>1971</a:t>
                      </a:r>
                      <a:endParaRPr kumimoji="0" lang="en-GB" sz="1600" b="0" i="0" u="none" strike="noStrike" cap="none" normalizeH="0" baseline="0" dirty="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X RAYS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dirty="0">
                          <a:ln>
                            <a:noFill/>
                          </a:ln>
                          <a:solidFill>
                            <a:schemeClr val="tx1"/>
                          </a:solidFill>
                          <a:effectLst/>
                          <a:latin typeface="Verdana" pitchFamily="-106" charset="0"/>
                        </a:rPr>
                        <a:t>ABSORPTION</a:t>
                      </a:r>
                      <a:endParaRPr kumimoji="0" lang="en-GB" sz="1600" b="0" i="0" u="none" strike="noStrike" cap="none" normalizeH="0" baseline="0" dirty="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300" b="0" i="0" u="none" strike="noStrike" cap="none" normalizeH="0" baseline="0">
                          <a:ln>
                            <a:noFill/>
                          </a:ln>
                          <a:solidFill>
                            <a:schemeClr val="tx1"/>
                          </a:solidFill>
                          <a:effectLst/>
                          <a:latin typeface="Verdana" pitchFamily="-106" charset="0"/>
                        </a:rPr>
                        <a:t>MORPHOLOGY</a:t>
                      </a:r>
                      <a:endParaRPr kumimoji="0" lang="en-GB" sz="13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MAGNETIC RESONANCE 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MRI</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1980</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RADIO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WAVES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MAGNETIC RESONANCE</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300" b="0" i="0" u="none" strike="noStrike" cap="none" normalizeH="0" baseline="0" dirty="0">
                          <a:ln>
                            <a:noFill/>
                          </a:ln>
                          <a:solidFill>
                            <a:schemeClr val="tx1"/>
                          </a:solidFill>
                          <a:effectLst/>
                          <a:latin typeface="Verdana" pitchFamily="-106" charset="0"/>
                        </a:rPr>
                        <a:t>MORPHOLOGY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300" b="0" i="0" u="none" strike="noStrike" cap="none" normalizeH="0" baseline="0" dirty="0">
                          <a:ln>
                            <a:noFill/>
                          </a:ln>
                          <a:solidFill>
                            <a:schemeClr val="tx1"/>
                          </a:solidFill>
                          <a:effectLst/>
                          <a:latin typeface="Verdana" pitchFamily="-106" charset="0"/>
                        </a:rPr>
                        <a:t>/FUNCTION</a:t>
                      </a:r>
                      <a:endParaRPr kumimoji="0" lang="en-GB" sz="1300" b="0" i="0" u="none" strike="noStrike" cap="none" normalizeH="0" baseline="0" dirty="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POSITRON EMISSION TOMOGRAPHY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PET</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1973</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a:ln>
                            <a:noFill/>
                          </a:ln>
                          <a:solidFill>
                            <a:schemeClr val="tx1"/>
                          </a:solidFill>
                          <a:effectLst/>
                          <a:latin typeface="Symbol" pitchFamily="-106" charset="2"/>
                        </a:rPr>
                        <a:t>g</a:t>
                      </a:r>
                      <a:r>
                        <a:rPr kumimoji="0" lang="it-IT" sz="1600" b="0" i="0" u="none" strike="noStrike" cap="none" normalizeH="0" baseline="0">
                          <a:ln>
                            <a:noFill/>
                          </a:ln>
                          <a:solidFill>
                            <a:schemeClr val="tx1"/>
                          </a:solidFill>
                          <a:effectLst/>
                          <a:latin typeface="Verdana" pitchFamily="-106" charset="0"/>
                        </a:rPr>
                        <a:t> RAYS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RADIATION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EMISSION</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300" b="0" i="0" u="none" strike="noStrike" cap="none" normalizeH="0" baseline="0" dirty="0">
                          <a:ln>
                            <a:noFill/>
                          </a:ln>
                          <a:solidFill>
                            <a:schemeClr val="tx1"/>
                          </a:solidFill>
                          <a:effectLst/>
                          <a:latin typeface="Verdana" pitchFamily="-106" charset="0"/>
                        </a:rPr>
                        <a:t>FUNCTION</a:t>
                      </a:r>
                      <a:endParaRPr kumimoji="0" lang="en-GB" sz="1300" b="0" i="0" u="none" strike="noStrike" cap="none" normalizeH="0" baseline="0" dirty="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66285" name="Picture 45" descr="BartlomeVerena10083945_05"/>
          <p:cNvPicPr preferRelativeResize="0">
            <a:picLocks noChangeAspect="1" noChangeArrowheads="1"/>
          </p:cNvPicPr>
          <p:nvPr/>
        </p:nvPicPr>
        <p:blipFill>
          <a:blip r:embed="rId2"/>
          <a:srcRect l="4938" t="8643" r="53087" b="58025"/>
          <a:stretch>
            <a:fillRect/>
          </a:stretch>
        </p:blipFill>
        <p:spPr bwMode="auto">
          <a:xfrm>
            <a:off x="6396037" y="2757487"/>
            <a:ext cx="995363" cy="823913"/>
          </a:xfrm>
          <a:prstGeom prst="rect">
            <a:avLst/>
          </a:prstGeom>
          <a:noFill/>
          <a:ln w="9525">
            <a:noFill/>
            <a:miter lim="800000"/>
            <a:headEnd/>
            <a:tailEnd/>
          </a:ln>
        </p:spPr>
      </p:pic>
      <p:pic>
        <p:nvPicPr>
          <p:cNvPr id="266286" name="Picture 46"/>
          <p:cNvPicPr>
            <a:picLocks noChangeAspect="1" noChangeArrowheads="1"/>
          </p:cNvPicPr>
          <p:nvPr/>
        </p:nvPicPr>
        <p:blipFill>
          <a:blip r:embed="rId3"/>
          <a:srcRect l="57703" t="24577" r="29042" b="53621"/>
          <a:stretch>
            <a:fillRect/>
          </a:stretch>
        </p:blipFill>
        <p:spPr bwMode="auto">
          <a:xfrm>
            <a:off x="6448425" y="4773612"/>
            <a:ext cx="866775" cy="941388"/>
          </a:xfrm>
          <a:prstGeom prst="rect">
            <a:avLst/>
          </a:prstGeom>
          <a:noFill/>
          <a:ln w="12700">
            <a:noFill/>
            <a:miter lim="800000"/>
            <a:headEnd/>
            <a:tailEnd/>
          </a:ln>
          <a:effectLst/>
        </p:spPr>
      </p:pic>
      <p:pic>
        <p:nvPicPr>
          <p:cNvPr id="266287" name="Picture 47"/>
          <p:cNvPicPr>
            <a:picLocks noChangeArrowheads="1"/>
          </p:cNvPicPr>
          <p:nvPr/>
        </p:nvPicPr>
        <p:blipFill>
          <a:blip r:embed="rId4"/>
          <a:srcRect l="27133" t="9108" r="50648" b="10689"/>
          <a:stretch>
            <a:fillRect/>
          </a:stretch>
        </p:blipFill>
        <p:spPr bwMode="auto">
          <a:xfrm>
            <a:off x="6477000" y="3741737"/>
            <a:ext cx="803275" cy="906463"/>
          </a:xfrm>
          <a:prstGeom prst="rect">
            <a:avLst/>
          </a:prstGeom>
          <a:noFill/>
          <a:ln w="3175">
            <a:noFill/>
            <a:miter lim="800000"/>
            <a:headEnd/>
            <a:tailEnd/>
          </a:ln>
          <a:effectLst/>
        </p:spPr>
      </p:pic>
      <p:sp>
        <p:nvSpPr>
          <p:cNvPr id="266455" name="Rectangle 215"/>
          <p:cNvSpPr>
            <a:spLocks noChangeArrowheads="1"/>
          </p:cNvSpPr>
          <p:nvPr/>
        </p:nvSpPr>
        <p:spPr bwMode="auto">
          <a:xfrm>
            <a:off x="609600" y="228600"/>
            <a:ext cx="8001000" cy="609600"/>
          </a:xfrm>
          <a:prstGeom prst="rect">
            <a:avLst/>
          </a:prstGeom>
          <a:noFill/>
          <a:ln w="9525">
            <a:noFill/>
            <a:miter lim="800000"/>
            <a:headEnd/>
            <a:tailEnd/>
          </a:ln>
          <a:effectLst/>
        </p:spPr>
        <p:txBody>
          <a:bodyPr anchor="ctr">
            <a:prstTxWarp prst="textNoShape">
              <a:avLst/>
            </a:prstTxWarp>
          </a:bodyPr>
          <a:lstStyle/>
          <a:p>
            <a:pPr algn="ctr"/>
            <a:r>
              <a:rPr lang="en-US" sz="2800" dirty="0" err="1" smtClean="0">
                <a:solidFill>
                  <a:srgbClr val="1A47CF"/>
                </a:solidFill>
                <a:latin typeface="Verdana" pitchFamily="-106" charset="0"/>
              </a:rPr>
              <a:t>Tecniche</a:t>
            </a:r>
            <a:r>
              <a:rPr lang="en-US" sz="2800" dirty="0" smtClean="0">
                <a:solidFill>
                  <a:srgbClr val="1A47CF"/>
                </a:solidFill>
                <a:latin typeface="Verdana" pitchFamily="-106" charset="0"/>
              </a:rPr>
              <a:t> di Medical Imaging /2</a:t>
            </a:r>
            <a:endParaRPr lang="en-US" sz="2800" dirty="0">
              <a:solidFill>
                <a:srgbClr val="1A47CF"/>
              </a:solidFill>
              <a:latin typeface="Verdana" pitchFamily="-106" charset="0"/>
            </a:endParaRPr>
          </a:p>
        </p:txBody>
      </p:sp>
      <p:sp>
        <p:nvSpPr>
          <p:cNvPr id="9" name="Slide Number Placeholder 8"/>
          <p:cNvSpPr>
            <a:spLocks noGrp="1"/>
          </p:cNvSpPr>
          <p:nvPr>
            <p:ph type="sldNum" sz="quarter" idx="12"/>
          </p:nvPr>
        </p:nvSpPr>
        <p:spPr/>
        <p:txBody>
          <a:bodyPr/>
          <a:lstStyle/>
          <a:p>
            <a:fld id="{06AAE6B4-6741-2E43-949D-D9093D0F478E}" type="slidenum">
              <a:rPr lang="en-US" smtClean="0"/>
              <a:pPr/>
              <a:t>10</a:t>
            </a:fld>
            <a:endParaRPr lang="en-US"/>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11"/>
          </p:nvPr>
        </p:nvSpPr>
        <p:spPr/>
        <p:txBody>
          <a:bodyPr/>
          <a:lstStyle/>
          <a:p>
            <a:fld id="{6E1EEB2E-D34A-C542-AD84-E5E7C5BA8032}" type="slidenum">
              <a:rPr lang="en-US"/>
              <a:pPr/>
              <a:t>11</a:t>
            </a:fld>
            <a:endParaRPr lang="en-US"/>
          </a:p>
        </p:txBody>
      </p:sp>
      <p:pic>
        <p:nvPicPr>
          <p:cNvPr id="308228" name="Picture 4" descr="Fig"/>
          <p:cNvPicPr>
            <a:picLocks noChangeAspect="1" noChangeArrowheads="1"/>
          </p:cNvPicPr>
          <p:nvPr/>
        </p:nvPicPr>
        <p:blipFill>
          <a:blip r:embed="rId2"/>
          <a:srcRect/>
          <a:stretch>
            <a:fillRect/>
          </a:stretch>
        </p:blipFill>
        <p:spPr bwMode="auto">
          <a:xfrm>
            <a:off x="5715000" y="609600"/>
            <a:ext cx="3071813" cy="1995488"/>
          </a:xfrm>
          <a:prstGeom prst="rect">
            <a:avLst/>
          </a:prstGeom>
          <a:noFill/>
        </p:spPr>
      </p:pic>
      <p:sp>
        <p:nvSpPr>
          <p:cNvPr id="308229" name="Text Box 5"/>
          <p:cNvSpPr txBox="1">
            <a:spLocks noChangeArrowheads="1"/>
          </p:cNvSpPr>
          <p:nvPr/>
        </p:nvSpPr>
        <p:spPr bwMode="auto">
          <a:xfrm>
            <a:off x="2978150" y="903288"/>
            <a:ext cx="2508250" cy="6413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dirty="0">
                <a:solidFill>
                  <a:srgbClr val="0D2469"/>
                </a:solidFill>
                <a:latin typeface="Verdana" pitchFamily="-106" charset="0"/>
              </a:rPr>
              <a:t>Henri Becquerel    (1852-1908)</a:t>
            </a:r>
          </a:p>
        </p:txBody>
      </p:sp>
      <p:pic>
        <p:nvPicPr>
          <p:cNvPr id="308230" name="Picture 6" descr="Becquerel"/>
          <p:cNvPicPr>
            <a:picLocks noChangeAspect="1" noChangeArrowheads="1"/>
          </p:cNvPicPr>
          <p:nvPr/>
        </p:nvPicPr>
        <p:blipFill>
          <a:blip r:embed="rId3"/>
          <a:srcRect l="5325" t="1334" r="5917" b="19502"/>
          <a:stretch>
            <a:fillRect/>
          </a:stretch>
        </p:blipFill>
        <p:spPr bwMode="auto">
          <a:xfrm>
            <a:off x="533400" y="762000"/>
            <a:ext cx="2159000" cy="2711450"/>
          </a:xfrm>
          <a:prstGeom prst="rect">
            <a:avLst/>
          </a:prstGeom>
          <a:noFill/>
        </p:spPr>
      </p:pic>
      <p:sp>
        <p:nvSpPr>
          <p:cNvPr id="308231" name="Text Box 7"/>
          <p:cNvSpPr txBox="1">
            <a:spLocks noChangeArrowheads="1"/>
          </p:cNvSpPr>
          <p:nvPr/>
        </p:nvSpPr>
        <p:spPr bwMode="auto">
          <a:xfrm>
            <a:off x="3024188" y="1700213"/>
            <a:ext cx="2628900" cy="1192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dirty="0">
                <a:latin typeface="Verdana" pitchFamily="-106" charset="0"/>
              </a:rPr>
              <a:t>1896:</a:t>
            </a:r>
          </a:p>
          <a:p>
            <a:pPr algn="ctr">
              <a:spcBef>
                <a:spcPct val="50000"/>
              </a:spcBef>
            </a:pPr>
            <a:r>
              <a:rPr lang="en-US" sz="1800" dirty="0">
                <a:latin typeface="Verdana" pitchFamily="-106" charset="0"/>
              </a:rPr>
              <a:t>Discovery of natural</a:t>
            </a:r>
          </a:p>
          <a:p>
            <a:pPr algn="ctr">
              <a:spcBef>
                <a:spcPct val="50000"/>
              </a:spcBef>
            </a:pPr>
            <a:r>
              <a:rPr lang="en-US" sz="1800" dirty="0">
                <a:latin typeface="Verdana" pitchFamily="-106" charset="0"/>
              </a:rPr>
              <a:t>radioactivity</a:t>
            </a:r>
          </a:p>
        </p:txBody>
      </p:sp>
      <p:pic>
        <p:nvPicPr>
          <p:cNvPr id="308232" name="Picture 8" descr="Fig"/>
          <p:cNvPicPr>
            <a:picLocks noChangeAspect="1" noChangeArrowheads="1"/>
          </p:cNvPicPr>
          <p:nvPr/>
        </p:nvPicPr>
        <p:blipFill>
          <a:blip r:embed="rId4"/>
          <a:srcRect l="9375" t="2556" r="9375" b="2556"/>
          <a:stretch>
            <a:fillRect/>
          </a:stretch>
        </p:blipFill>
        <p:spPr bwMode="auto">
          <a:xfrm>
            <a:off x="5867400" y="2706687"/>
            <a:ext cx="2800350" cy="3236913"/>
          </a:xfrm>
          <a:prstGeom prst="rect">
            <a:avLst/>
          </a:prstGeom>
          <a:noFill/>
          <a:ln w="9525">
            <a:noFill/>
            <a:miter lim="800000"/>
            <a:headEnd/>
            <a:tailEnd/>
          </a:ln>
        </p:spPr>
      </p:pic>
      <p:sp>
        <p:nvSpPr>
          <p:cNvPr id="308233" name="Text Box 9"/>
          <p:cNvSpPr txBox="1">
            <a:spLocks noChangeArrowheads="1"/>
          </p:cNvSpPr>
          <p:nvPr/>
        </p:nvSpPr>
        <p:spPr bwMode="auto">
          <a:xfrm>
            <a:off x="5638800" y="6115050"/>
            <a:ext cx="3505200" cy="528991"/>
          </a:xfrm>
          <a:prstGeom prst="rect">
            <a:avLst/>
          </a:prstGeom>
          <a:noFill/>
          <a:ln w="9525">
            <a:noFill/>
            <a:miter lim="800000"/>
            <a:headEnd/>
            <a:tailEnd/>
          </a:ln>
          <a:effectLst/>
        </p:spPr>
        <p:txBody>
          <a:bodyPr>
            <a:prstTxWarp prst="textNoShape">
              <a:avLst/>
            </a:prstTxWarp>
            <a:spAutoFit/>
          </a:bodyPr>
          <a:lstStyle/>
          <a:p>
            <a:pPr>
              <a:lnSpc>
                <a:spcPct val="75000"/>
              </a:lnSpc>
              <a:spcBef>
                <a:spcPct val="35000"/>
              </a:spcBef>
            </a:pPr>
            <a:r>
              <a:rPr lang="en-US" sz="1400" b="1" dirty="0">
                <a:solidFill>
                  <a:schemeClr val="accent1"/>
                </a:solidFill>
                <a:latin typeface="Verdana" pitchFamily="-106" charset="0"/>
              </a:rPr>
              <a:t>  </a:t>
            </a:r>
            <a:r>
              <a:rPr lang="en-US" sz="1500" dirty="0">
                <a:solidFill>
                  <a:srgbClr val="0D2469"/>
                </a:solidFill>
                <a:latin typeface="Verdana" pitchFamily="-106" charset="0"/>
              </a:rPr>
              <a:t>Marie Curie    Pierre Curie</a:t>
            </a:r>
          </a:p>
          <a:p>
            <a:pPr>
              <a:lnSpc>
                <a:spcPct val="75000"/>
              </a:lnSpc>
              <a:spcBef>
                <a:spcPct val="35000"/>
              </a:spcBef>
            </a:pPr>
            <a:r>
              <a:rPr lang="en-US" sz="1500" dirty="0">
                <a:solidFill>
                  <a:srgbClr val="0D2469"/>
                </a:solidFill>
                <a:latin typeface="Verdana" pitchFamily="-106" charset="0"/>
              </a:rPr>
              <a:t>(1867 – 1934)  (1859 – 1906)</a:t>
            </a:r>
          </a:p>
        </p:txBody>
      </p:sp>
      <p:sp>
        <p:nvSpPr>
          <p:cNvPr id="308234" name="Text Box 10"/>
          <p:cNvSpPr txBox="1">
            <a:spLocks noChangeArrowheads="1"/>
          </p:cNvSpPr>
          <p:nvPr/>
        </p:nvSpPr>
        <p:spPr bwMode="auto">
          <a:xfrm>
            <a:off x="3024188" y="4160838"/>
            <a:ext cx="2767012" cy="10541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a:latin typeface="Verdana" pitchFamily="-106" charset="0"/>
              </a:rPr>
              <a:t>1898</a:t>
            </a:r>
          </a:p>
          <a:p>
            <a:pPr algn="ctr">
              <a:spcBef>
                <a:spcPct val="50000"/>
              </a:spcBef>
            </a:pPr>
            <a:r>
              <a:rPr lang="en-US" sz="1800">
                <a:latin typeface="Verdana" pitchFamily="-106" charset="0"/>
              </a:rPr>
              <a:t>Discovery of polonium and radium</a:t>
            </a:r>
          </a:p>
        </p:txBody>
      </p:sp>
      <p:pic>
        <p:nvPicPr>
          <p:cNvPr id="308236" name="Picture 12" descr="alfabetagamma-Curie-1904"/>
          <p:cNvPicPr>
            <a:picLocks noChangeAspect="1" noChangeArrowheads="1"/>
          </p:cNvPicPr>
          <p:nvPr/>
        </p:nvPicPr>
        <p:blipFill>
          <a:blip r:embed="rId5"/>
          <a:srcRect/>
          <a:stretch>
            <a:fillRect/>
          </a:stretch>
        </p:blipFill>
        <p:spPr bwMode="auto">
          <a:xfrm>
            <a:off x="455612" y="3810000"/>
            <a:ext cx="2668588" cy="2327275"/>
          </a:xfrm>
          <a:prstGeom prst="rect">
            <a:avLst/>
          </a:prstGeom>
          <a:solidFill>
            <a:schemeClr val="hlink"/>
          </a:solidFill>
          <a:ln w="9525">
            <a:noFill/>
            <a:miter lim="800000"/>
            <a:headEnd/>
            <a:tailEnd/>
          </a:ln>
        </p:spPr>
      </p:pic>
      <p:sp>
        <p:nvSpPr>
          <p:cNvPr id="308237" name="Text Box 13"/>
          <p:cNvSpPr txBox="1">
            <a:spLocks noChangeArrowheads="1"/>
          </p:cNvSpPr>
          <p:nvPr/>
        </p:nvSpPr>
        <p:spPr bwMode="auto">
          <a:xfrm>
            <a:off x="381000" y="3733800"/>
            <a:ext cx="2557463" cy="623888"/>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400" b="1">
                <a:latin typeface="Arial" pitchFamily="-106" charset="0"/>
              </a:rPr>
              <a:t>Thesis of Mme. Curie – 1904</a:t>
            </a:r>
          </a:p>
          <a:p>
            <a:pPr algn="ctr">
              <a:spcBef>
                <a:spcPct val="50000"/>
              </a:spcBef>
            </a:pPr>
            <a:r>
              <a:rPr lang="el-GR" sz="1400" b="1">
                <a:latin typeface="Arial" pitchFamily="-106" charset="0"/>
                <a:ea typeface="Arial" pitchFamily="-106" charset="0"/>
                <a:cs typeface="Arial" pitchFamily="-106" charset="0"/>
              </a:rPr>
              <a:t>α</a:t>
            </a:r>
            <a:r>
              <a:rPr lang="en-US" sz="1400" b="1">
                <a:latin typeface="Arial" pitchFamily="-106" charset="0"/>
                <a:ea typeface="Arial" pitchFamily="-106" charset="0"/>
                <a:cs typeface="Arial" pitchFamily="-106" charset="0"/>
              </a:rPr>
              <a:t>, </a:t>
            </a:r>
            <a:r>
              <a:rPr lang="el-GR" sz="1400" b="1">
                <a:latin typeface="Arial" pitchFamily="-106" charset="0"/>
                <a:ea typeface="Arial" pitchFamily="-106" charset="0"/>
                <a:cs typeface="Arial" pitchFamily="-106" charset="0"/>
              </a:rPr>
              <a:t>β</a:t>
            </a:r>
            <a:r>
              <a:rPr lang="en-US" sz="1400" b="1">
                <a:latin typeface="Arial" pitchFamily="-106" charset="0"/>
                <a:ea typeface="Arial" pitchFamily="-106" charset="0"/>
                <a:cs typeface="Arial" pitchFamily="-106" charset="0"/>
              </a:rPr>
              <a:t>, </a:t>
            </a:r>
            <a:r>
              <a:rPr lang="el-GR" sz="1400" b="1">
                <a:latin typeface="Arial" pitchFamily="-106" charset="0"/>
                <a:ea typeface="Arial" pitchFamily="-106" charset="0"/>
                <a:cs typeface="Arial" pitchFamily="-106" charset="0"/>
              </a:rPr>
              <a:t>γ</a:t>
            </a:r>
            <a:r>
              <a:rPr lang="en-US" sz="1400" b="1">
                <a:latin typeface="Arial" pitchFamily="-106" charset="0"/>
                <a:ea typeface="Arial" pitchFamily="-106" charset="0"/>
                <a:cs typeface="Arial" pitchFamily="-106" charset="0"/>
              </a:rPr>
              <a:t>  in magnetic field</a:t>
            </a:r>
            <a:endParaRPr lang="el-GR" sz="1400" b="1">
              <a:latin typeface="Arial" pitchFamily="-106" charset="0"/>
              <a:ea typeface="Arial" pitchFamily="-106" charset="0"/>
              <a:cs typeface="Arial" pitchFamily="-106" charset="0"/>
            </a:endParaRPr>
          </a:p>
        </p:txBody>
      </p:sp>
      <p:sp>
        <p:nvSpPr>
          <p:cNvPr id="308238" name="Text Box 14"/>
          <p:cNvSpPr txBox="1">
            <a:spLocks noChangeArrowheads="1"/>
          </p:cNvSpPr>
          <p:nvPr/>
        </p:nvSpPr>
        <p:spPr bwMode="auto">
          <a:xfrm>
            <a:off x="639763" y="5710238"/>
            <a:ext cx="1882775" cy="304800"/>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400">
                <a:latin typeface="Verdana" pitchFamily="-106" charset="0"/>
              </a:rPr>
              <a:t>Hundred years ago</a:t>
            </a:r>
          </a:p>
        </p:txBody>
      </p:sp>
      <p:sp>
        <p:nvSpPr>
          <p:cNvPr id="308240" name="Rectangle 16"/>
          <p:cNvSpPr>
            <a:spLocks noChangeArrowheads="1"/>
          </p:cNvSpPr>
          <p:nvPr/>
        </p:nvSpPr>
        <p:spPr bwMode="auto">
          <a:xfrm>
            <a:off x="762000" y="152400"/>
            <a:ext cx="7696200" cy="381000"/>
          </a:xfrm>
          <a:prstGeom prst="rect">
            <a:avLst/>
          </a:prstGeom>
          <a:noFill/>
          <a:ln w="9525">
            <a:noFill/>
            <a:miter lim="800000"/>
            <a:headEnd/>
            <a:tailEnd/>
          </a:ln>
          <a:effectLst/>
        </p:spPr>
        <p:txBody>
          <a:bodyPr anchor="ctr">
            <a:prstTxWarp prst="textNoShape">
              <a:avLst/>
            </a:prstTxWarp>
          </a:bodyPr>
          <a:lstStyle/>
          <a:p>
            <a:pPr algn="ctr"/>
            <a:r>
              <a:rPr lang="en-US" sz="2000" dirty="0">
                <a:solidFill>
                  <a:srgbClr val="1A47CF"/>
                </a:solidFill>
                <a:latin typeface="Verdana" pitchFamily="-106" charset="0"/>
              </a:rPr>
              <a:t>The beginnings of modern physics and of medical physics</a:t>
            </a:r>
          </a:p>
        </p:txBody>
      </p:sp>
      <p:sp>
        <p:nvSpPr>
          <p:cNvPr id="16" name="Footer Placeholder 15"/>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
          <p:cNvSpPr>
            <a:spLocks noGrp="1"/>
          </p:cNvSpPr>
          <p:nvPr>
            <p:ph type="sldNum" sz="quarter" idx="11"/>
          </p:nvPr>
        </p:nvSpPr>
        <p:spPr/>
        <p:txBody>
          <a:bodyPr/>
          <a:lstStyle/>
          <a:p>
            <a:fld id="{BA6E32C5-EDD5-534E-98FE-9E5886FEA8E9}" type="slidenum">
              <a:rPr lang="en-US"/>
              <a:pPr/>
              <a:t>12</a:t>
            </a:fld>
            <a:endParaRPr lang="en-US"/>
          </a:p>
        </p:txBody>
      </p:sp>
      <p:sp>
        <p:nvSpPr>
          <p:cNvPr id="307204" name="Oval 4"/>
          <p:cNvSpPr>
            <a:spLocks noChangeArrowheads="1"/>
          </p:cNvSpPr>
          <p:nvPr/>
        </p:nvSpPr>
        <p:spPr bwMode="auto">
          <a:xfrm>
            <a:off x="2447925" y="1039813"/>
            <a:ext cx="306388" cy="239712"/>
          </a:xfrm>
          <a:prstGeom prst="ellipse">
            <a:avLst/>
          </a:prstGeom>
          <a:noFill/>
          <a:ln w="9525">
            <a:solidFill>
              <a:schemeClr val="bg2"/>
            </a:solidFill>
            <a:round/>
            <a:headEnd/>
            <a:tailEnd/>
          </a:ln>
          <a:effectLst/>
        </p:spPr>
        <p:txBody>
          <a:bodyPr wrap="none" anchor="ctr">
            <a:prstTxWarp prst="textNoShape">
              <a:avLst/>
            </a:prstTxWarp>
          </a:bodyPr>
          <a:lstStyle/>
          <a:p>
            <a:endParaRPr lang="en-US"/>
          </a:p>
        </p:txBody>
      </p:sp>
      <p:sp>
        <p:nvSpPr>
          <p:cNvPr id="307205" name="Text Box 5"/>
          <p:cNvSpPr txBox="1">
            <a:spLocks noChangeArrowheads="1"/>
          </p:cNvSpPr>
          <p:nvPr/>
        </p:nvSpPr>
        <p:spPr bwMode="auto">
          <a:xfrm>
            <a:off x="4267200" y="1125537"/>
            <a:ext cx="2438400" cy="639406"/>
          </a:xfrm>
          <a:prstGeom prst="rect">
            <a:avLst/>
          </a:prstGeom>
          <a:noFill/>
          <a:ln w="9525">
            <a:noFill/>
            <a:miter lim="800000"/>
            <a:headEnd/>
            <a:tailEnd/>
          </a:ln>
          <a:effectLst/>
        </p:spPr>
        <p:txBody>
          <a:bodyPr>
            <a:prstTxWarp prst="textNoShape">
              <a:avLst/>
            </a:prstTxWarp>
            <a:spAutoFit/>
          </a:bodyPr>
          <a:lstStyle/>
          <a:p>
            <a:pPr algn="ctr">
              <a:lnSpc>
                <a:spcPct val="85000"/>
              </a:lnSpc>
              <a:spcBef>
                <a:spcPct val="25000"/>
              </a:spcBef>
            </a:pPr>
            <a:r>
              <a:rPr lang="en-US" sz="1800" dirty="0" smtClean="0">
                <a:latin typeface="Verdana" pitchFamily="-106" charset="0"/>
              </a:rPr>
              <a:t>1897</a:t>
            </a:r>
          </a:p>
          <a:p>
            <a:pPr algn="ctr">
              <a:lnSpc>
                <a:spcPct val="85000"/>
              </a:lnSpc>
              <a:spcBef>
                <a:spcPct val="25000"/>
              </a:spcBef>
            </a:pPr>
            <a:r>
              <a:rPr lang="en-US" sz="1800" dirty="0">
                <a:latin typeface="Verdana" pitchFamily="-106" charset="0"/>
              </a:rPr>
              <a:t>discovery of X rays</a:t>
            </a:r>
          </a:p>
        </p:txBody>
      </p:sp>
      <p:pic>
        <p:nvPicPr>
          <p:cNvPr id="307206" name="Picture 6" descr="Roentgen"/>
          <p:cNvPicPr>
            <a:picLocks noChangeAspect="1" noChangeArrowheads="1"/>
          </p:cNvPicPr>
          <p:nvPr/>
        </p:nvPicPr>
        <p:blipFill>
          <a:blip r:embed="rId2">
            <a:lum bright="12000"/>
          </a:blip>
          <a:srcRect t="1056" r="5159" b="4552"/>
          <a:stretch>
            <a:fillRect/>
          </a:stretch>
        </p:blipFill>
        <p:spPr bwMode="auto">
          <a:xfrm>
            <a:off x="6877050" y="876300"/>
            <a:ext cx="1863725" cy="2400300"/>
          </a:xfrm>
          <a:prstGeom prst="rect">
            <a:avLst/>
          </a:prstGeom>
          <a:noFill/>
        </p:spPr>
      </p:pic>
      <p:sp>
        <p:nvSpPr>
          <p:cNvPr id="307207" name="Text Box 7"/>
          <p:cNvSpPr txBox="1">
            <a:spLocks noChangeArrowheads="1"/>
          </p:cNvSpPr>
          <p:nvPr/>
        </p:nvSpPr>
        <p:spPr bwMode="auto">
          <a:xfrm>
            <a:off x="4500563" y="2163762"/>
            <a:ext cx="2124075" cy="960438"/>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dirty="0">
                <a:solidFill>
                  <a:srgbClr val="00CC00"/>
                </a:solidFill>
                <a:latin typeface="Verdana" pitchFamily="-106" charset="0"/>
              </a:rPr>
              <a:t>Wilhelm Conrad  </a:t>
            </a:r>
            <a:r>
              <a:rPr lang="en-US" sz="1800" dirty="0" err="1">
                <a:solidFill>
                  <a:srgbClr val="00CC00"/>
                </a:solidFill>
                <a:latin typeface="Verdana" pitchFamily="-106" charset="0"/>
              </a:rPr>
              <a:t>Röntgen</a:t>
            </a:r>
            <a:r>
              <a:rPr lang="en-US" sz="1800" dirty="0">
                <a:solidFill>
                  <a:srgbClr val="00CC00"/>
                </a:solidFill>
                <a:latin typeface="Verdana" pitchFamily="-106" charset="0"/>
              </a:rPr>
              <a:t> </a:t>
            </a:r>
          </a:p>
          <a:p>
            <a:pPr algn="ctr">
              <a:spcBef>
                <a:spcPct val="50000"/>
              </a:spcBef>
            </a:pPr>
            <a:r>
              <a:rPr lang="en-US" sz="1400" b="1" dirty="0">
                <a:solidFill>
                  <a:srgbClr val="00FF00"/>
                </a:solidFill>
                <a:latin typeface="Arial" pitchFamily="-106" charset="0"/>
              </a:rPr>
              <a:t> </a:t>
            </a:r>
          </a:p>
        </p:txBody>
      </p:sp>
      <p:pic>
        <p:nvPicPr>
          <p:cNvPr id="307208" name="Picture 8" descr="Thomson"/>
          <p:cNvPicPr>
            <a:picLocks noChangeAspect="1" noChangeArrowheads="1"/>
          </p:cNvPicPr>
          <p:nvPr/>
        </p:nvPicPr>
        <p:blipFill>
          <a:blip r:embed="rId3"/>
          <a:srcRect/>
          <a:stretch>
            <a:fillRect/>
          </a:stretch>
        </p:blipFill>
        <p:spPr bwMode="auto">
          <a:xfrm>
            <a:off x="2819400" y="3679825"/>
            <a:ext cx="3455988" cy="2797175"/>
          </a:xfrm>
          <a:prstGeom prst="rect">
            <a:avLst/>
          </a:prstGeom>
          <a:noFill/>
        </p:spPr>
      </p:pic>
      <p:pic>
        <p:nvPicPr>
          <p:cNvPr id="307209" name="Picture 9" descr="Thompson_Instrument"/>
          <p:cNvPicPr>
            <a:picLocks noChangeAspect="1" noChangeArrowheads="1"/>
          </p:cNvPicPr>
          <p:nvPr/>
        </p:nvPicPr>
        <p:blipFill>
          <a:blip r:embed="rId4">
            <a:lum bright="-6000" contrast="6000"/>
          </a:blip>
          <a:srcRect l="16185" t="7762" r="21800" b="44379"/>
          <a:stretch>
            <a:fillRect/>
          </a:stretch>
        </p:blipFill>
        <p:spPr bwMode="auto">
          <a:xfrm>
            <a:off x="6508750" y="3951287"/>
            <a:ext cx="2266950" cy="2220913"/>
          </a:xfrm>
          <a:prstGeom prst="rect">
            <a:avLst/>
          </a:prstGeom>
          <a:noFill/>
        </p:spPr>
      </p:pic>
      <p:sp>
        <p:nvSpPr>
          <p:cNvPr id="307210" name="Text Box 10"/>
          <p:cNvSpPr txBox="1">
            <a:spLocks noChangeArrowheads="1"/>
          </p:cNvSpPr>
          <p:nvPr/>
        </p:nvSpPr>
        <p:spPr bwMode="auto">
          <a:xfrm>
            <a:off x="244475" y="4965700"/>
            <a:ext cx="2687638" cy="10541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dirty="0">
                <a:latin typeface="Verdana" pitchFamily="-106" charset="0"/>
              </a:rPr>
              <a:t>1897 </a:t>
            </a:r>
          </a:p>
          <a:p>
            <a:pPr algn="ctr">
              <a:spcBef>
                <a:spcPct val="50000"/>
              </a:spcBef>
            </a:pPr>
            <a:r>
              <a:rPr lang="en-US" sz="1800" dirty="0">
                <a:latin typeface="Verdana" pitchFamily="-106" charset="0"/>
              </a:rPr>
              <a:t>“discovery” of the  electron</a:t>
            </a:r>
          </a:p>
        </p:txBody>
      </p:sp>
      <p:sp>
        <p:nvSpPr>
          <p:cNvPr id="307211" name="Text Box 11"/>
          <p:cNvSpPr txBox="1">
            <a:spLocks noChangeArrowheads="1"/>
          </p:cNvSpPr>
          <p:nvPr/>
        </p:nvSpPr>
        <p:spPr bwMode="auto">
          <a:xfrm>
            <a:off x="795338" y="4129088"/>
            <a:ext cx="1827212" cy="366712"/>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en-US" sz="1800">
                <a:solidFill>
                  <a:srgbClr val="00CC00"/>
                </a:solidFill>
                <a:latin typeface="Verdana" pitchFamily="-106" charset="0"/>
              </a:rPr>
              <a:t>J.J. Thompson</a:t>
            </a:r>
          </a:p>
        </p:txBody>
      </p:sp>
      <p:pic>
        <p:nvPicPr>
          <p:cNvPr id="307212" name="Picture 12" descr="Roentgen_device"/>
          <p:cNvPicPr>
            <a:picLocks noChangeAspect="1" noChangeArrowheads="1"/>
          </p:cNvPicPr>
          <p:nvPr/>
        </p:nvPicPr>
        <p:blipFill>
          <a:blip r:embed="rId5">
            <a:lum bright="-36000" contrast="42000"/>
            <a:grayscl/>
          </a:blip>
          <a:srcRect l="2740" t="4701" r="2176"/>
          <a:stretch>
            <a:fillRect/>
          </a:stretch>
        </p:blipFill>
        <p:spPr bwMode="auto">
          <a:xfrm>
            <a:off x="381000" y="817562"/>
            <a:ext cx="3778250" cy="2535238"/>
          </a:xfrm>
          <a:prstGeom prst="rect">
            <a:avLst/>
          </a:prstGeom>
          <a:noFill/>
        </p:spPr>
      </p:pic>
      <p:sp>
        <p:nvSpPr>
          <p:cNvPr id="307213" name="Rectangle 13"/>
          <p:cNvSpPr>
            <a:spLocks noChangeArrowheads="1"/>
          </p:cNvSpPr>
          <p:nvPr/>
        </p:nvSpPr>
        <p:spPr bwMode="auto">
          <a:xfrm>
            <a:off x="609600" y="152400"/>
            <a:ext cx="7696200" cy="381000"/>
          </a:xfrm>
          <a:prstGeom prst="rect">
            <a:avLst/>
          </a:prstGeom>
          <a:noFill/>
          <a:ln w="9525">
            <a:noFill/>
            <a:miter lim="800000"/>
            <a:headEnd/>
            <a:tailEnd/>
          </a:ln>
          <a:effectLst/>
        </p:spPr>
        <p:txBody>
          <a:bodyPr anchor="ctr">
            <a:prstTxWarp prst="textNoShape">
              <a:avLst/>
            </a:prstTxWarp>
          </a:bodyPr>
          <a:lstStyle/>
          <a:p>
            <a:pPr algn="ctr"/>
            <a:r>
              <a:rPr lang="en-US" sz="2000" dirty="0">
                <a:solidFill>
                  <a:srgbClr val="1A47CF"/>
                </a:solidFill>
                <a:latin typeface="Verdana" pitchFamily="-106" charset="0"/>
              </a:rPr>
              <a:t>The beginnings of modern physics and of medical physics</a:t>
            </a:r>
          </a:p>
        </p:txBody>
      </p:sp>
      <p:sp>
        <p:nvSpPr>
          <p:cNvPr id="15" name="Footer Placeholder 14"/>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044" name="Picture 4" descr="cat-scan-pineapple"/>
          <p:cNvPicPr>
            <a:picLocks noChangeAspect="1" noChangeArrowheads="1"/>
          </p:cNvPicPr>
          <p:nvPr/>
        </p:nvPicPr>
        <p:blipFill>
          <a:blip r:embed="rId2"/>
          <a:srcRect/>
          <a:stretch>
            <a:fillRect/>
          </a:stretch>
        </p:blipFill>
        <p:spPr bwMode="auto">
          <a:xfrm>
            <a:off x="152400" y="2211387"/>
            <a:ext cx="5105400" cy="4646613"/>
          </a:xfrm>
          <a:prstGeom prst="rect">
            <a:avLst/>
          </a:prstGeom>
          <a:noFill/>
        </p:spPr>
      </p:pic>
      <p:sp>
        <p:nvSpPr>
          <p:cNvPr id="343045" name="Rectangle 5"/>
          <p:cNvSpPr>
            <a:spLocks noChangeArrowheads="1"/>
          </p:cNvSpPr>
          <p:nvPr/>
        </p:nvSpPr>
        <p:spPr bwMode="auto">
          <a:xfrm>
            <a:off x="381000" y="758825"/>
            <a:ext cx="8458200" cy="1069975"/>
          </a:xfrm>
          <a:prstGeom prst="rect">
            <a:avLst/>
          </a:prstGeom>
          <a:noFill/>
          <a:ln w="9525">
            <a:noFill/>
            <a:miter lim="800000"/>
            <a:headEnd/>
            <a:tailEnd/>
          </a:ln>
          <a:effectLst/>
        </p:spPr>
        <p:txBody>
          <a:bodyPr anchor="ctr">
            <a:prstTxWarp prst="textNoShape">
              <a:avLst/>
            </a:prstTxWarp>
            <a:spAutoFit/>
          </a:bodyPr>
          <a:lstStyle/>
          <a:p>
            <a:r>
              <a:rPr lang="it-IT" sz="1600" dirty="0">
                <a:latin typeface="Verdana" pitchFamily="-106" charset="0"/>
              </a:rPr>
              <a:t>A </a:t>
            </a:r>
            <a:r>
              <a:rPr lang="it-IT" sz="1600" dirty="0" err="1">
                <a:latin typeface="Verdana" pitchFamily="-106" charset="0"/>
              </a:rPr>
              <a:t>conventional</a:t>
            </a:r>
            <a:r>
              <a:rPr lang="it-IT" sz="1600" dirty="0">
                <a:latin typeface="Verdana" pitchFamily="-106" charset="0"/>
              </a:rPr>
              <a:t> </a:t>
            </a:r>
            <a:r>
              <a:rPr lang="it-IT" sz="1600" dirty="0" err="1">
                <a:latin typeface="Verdana" pitchFamily="-106" charset="0"/>
              </a:rPr>
              <a:t>X-ray</a:t>
            </a:r>
            <a:r>
              <a:rPr lang="it-IT" sz="1600" dirty="0">
                <a:latin typeface="Verdana" pitchFamily="-106" charset="0"/>
              </a:rPr>
              <a:t> </a:t>
            </a:r>
            <a:r>
              <a:rPr lang="it-IT" sz="1600" dirty="0" err="1">
                <a:latin typeface="Verdana" pitchFamily="-106" charset="0"/>
              </a:rPr>
              <a:t>image</a:t>
            </a:r>
            <a:r>
              <a:rPr lang="it-IT" sz="1600" dirty="0">
                <a:latin typeface="Verdana" pitchFamily="-106" charset="0"/>
              </a:rPr>
              <a:t> </a:t>
            </a:r>
            <a:r>
              <a:rPr lang="it-IT" sz="1600" dirty="0" err="1">
                <a:latin typeface="Verdana" pitchFamily="-106" charset="0"/>
              </a:rPr>
              <a:t>is</a:t>
            </a:r>
            <a:r>
              <a:rPr lang="it-IT" sz="1600" dirty="0">
                <a:latin typeface="Verdana" pitchFamily="-106" charset="0"/>
              </a:rPr>
              <a:t> </a:t>
            </a:r>
            <a:r>
              <a:rPr lang="it-IT" sz="1600" dirty="0" err="1">
                <a:latin typeface="Verdana" pitchFamily="-106" charset="0"/>
              </a:rPr>
              <a:t>basically</a:t>
            </a:r>
            <a:r>
              <a:rPr lang="it-IT" sz="1600" dirty="0">
                <a:latin typeface="Verdana" pitchFamily="-106" charset="0"/>
              </a:rPr>
              <a:t> a </a:t>
            </a:r>
            <a:r>
              <a:rPr lang="it-IT" sz="1600" dirty="0" err="1">
                <a:solidFill>
                  <a:srgbClr val="FF0000"/>
                </a:solidFill>
                <a:latin typeface="Verdana" pitchFamily="-106" charset="0"/>
              </a:rPr>
              <a:t>shadow</a:t>
            </a:r>
            <a:r>
              <a:rPr lang="it-IT" sz="1600" dirty="0">
                <a:latin typeface="Verdana" pitchFamily="-106" charset="0"/>
              </a:rPr>
              <a:t>: </a:t>
            </a:r>
            <a:r>
              <a:rPr lang="it-IT" sz="1600" dirty="0" err="1">
                <a:latin typeface="Verdana" pitchFamily="-106" charset="0"/>
              </a:rPr>
              <a:t>you</a:t>
            </a:r>
            <a:r>
              <a:rPr lang="it-IT" sz="1600" dirty="0">
                <a:latin typeface="Verdana" pitchFamily="-106" charset="0"/>
              </a:rPr>
              <a:t> </a:t>
            </a:r>
            <a:r>
              <a:rPr lang="it-IT" sz="1600" dirty="0" err="1">
                <a:latin typeface="Verdana" pitchFamily="-106" charset="0"/>
              </a:rPr>
              <a:t>shine</a:t>
            </a:r>
            <a:r>
              <a:rPr lang="it-IT" sz="1600" dirty="0">
                <a:latin typeface="Verdana" pitchFamily="-106" charset="0"/>
              </a:rPr>
              <a:t> a “light” on </a:t>
            </a:r>
            <a:r>
              <a:rPr lang="it-IT" sz="1600" dirty="0" err="1">
                <a:latin typeface="Verdana" pitchFamily="-106" charset="0"/>
              </a:rPr>
              <a:t>one</a:t>
            </a:r>
            <a:r>
              <a:rPr lang="it-IT" sz="1600" dirty="0">
                <a:latin typeface="Verdana" pitchFamily="-106" charset="0"/>
              </a:rPr>
              <a:t> side </a:t>
            </a:r>
            <a:r>
              <a:rPr lang="it-IT" sz="1600" dirty="0" err="1">
                <a:latin typeface="Verdana" pitchFamily="-106" charset="0"/>
              </a:rPr>
              <a:t>of</a:t>
            </a:r>
            <a:r>
              <a:rPr lang="it-IT" sz="1600" dirty="0">
                <a:latin typeface="Verdana" pitchFamily="-106" charset="0"/>
              </a:rPr>
              <a:t> the body, and a </a:t>
            </a:r>
            <a:r>
              <a:rPr lang="it-IT" sz="1600" dirty="0" err="1">
                <a:latin typeface="Verdana" pitchFamily="-106" charset="0"/>
              </a:rPr>
              <a:t>piece</a:t>
            </a:r>
            <a:r>
              <a:rPr lang="it-IT" sz="1600" dirty="0">
                <a:latin typeface="Verdana" pitchFamily="-106" charset="0"/>
              </a:rPr>
              <a:t> </a:t>
            </a:r>
            <a:r>
              <a:rPr lang="it-IT" sz="1600" dirty="0" err="1">
                <a:latin typeface="Verdana" pitchFamily="-106" charset="0"/>
              </a:rPr>
              <a:t>of</a:t>
            </a:r>
            <a:r>
              <a:rPr lang="it-IT" sz="1600" dirty="0">
                <a:latin typeface="Verdana" pitchFamily="-106" charset="0"/>
              </a:rPr>
              <a:t> film on the </a:t>
            </a:r>
            <a:r>
              <a:rPr lang="it-IT" sz="1600" dirty="0" err="1">
                <a:latin typeface="Verdana" pitchFamily="-106" charset="0"/>
              </a:rPr>
              <a:t>other</a:t>
            </a:r>
            <a:r>
              <a:rPr lang="it-IT" sz="1600" dirty="0">
                <a:latin typeface="Verdana" pitchFamily="-106" charset="0"/>
              </a:rPr>
              <a:t> side </a:t>
            </a:r>
            <a:r>
              <a:rPr lang="it-IT" sz="1600" dirty="0" err="1">
                <a:latin typeface="Verdana" pitchFamily="-106" charset="0"/>
              </a:rPr>
              <a:t>registers</a:t>
            </a:r>
            <a:r>
              <a:rPr lang="it-IT" sz="1600" dirty="0">
                <a:latin typeface="Verdana" pitchFamily="-106" charset="0"/>
              </a:rPr>
              <a:t> the silhouette </a:t>
            </a:r>
            <a:r>
              <a:rPr lang="it-IT" sz="1600" dirty="0" err="1">
                <a:latin typeface="Verdana" pitchFamily="-106" charset="0"/>
              </a:rPr>
              <a:t>of</a:t>
            </a:r>
            <a:r>
              <a:rPr lang="it-IT" sz="1600" dirty="0">
                <a:latin typeface="Verdana" pitchFamily="-106" charset="0"/>
              </a:rPr>
              <a:t> the </a:t>
            </a:r>
            <a:r>
              <a:rPr lang="it-IT" sz="1600" dirty="0" err="1">
                <a:latin typeface="Verdana" pitchFamily="-106" charset="0"/>
              </a:rPr>
              <a:t>bones</a:t>
            </a:r>
            <a:r>
              <a:rPr lang="it-IT" sz="1600" dirty="0">
                <a:latin typeface="Verdana" pitchFamily="-106" charset="0"/>
              </a:rPr>
              <a:t> (</a:t>
            </a:r>
            <a:r>
              <a:rPr lang="it-IT" sz="1600" dirty="0" err="1">
                <a:latin typeface="Verdana" pitchFamily="-106" charset="0"/>
              </a:rPr>
              <a:t>to</a:t>
            </a:r>
            <a:r>
              <a:rPr lang="it-IT" sz="1600" dirty="0">
                <a:latin typeface="Verdana" pitchFamily="-106" charset="0"/>
              </a:rPr>
              <a:t> </a:t>
            </a:r>
            <a:r>
              <a:rPr lang="it-IT" sz="1600" dirty="0" err="1">
                <a:latin typeface="Verdana" pitchFamily="-106" charset="0"/>
              </a:rPr>
              <a:t>be</a:t>
            </a:r>
            <a:r>
              <a:rPr lang="it-IT" sz="1600" dirty="0">
                <a:latin typeface="Verdana" pitchFamily="-106" charset="0"/>
              </a:rPr>
              <a:t> more precise, </a:t>
            </a:r>
            <a:r>
              <a:rPr lang="it-IT" sz="1600" dirty="0" err="1">
                <a:solidFill>
                  <a:srgbClr val="0D2469"/>
                </a:solidFill>
                <a:latin typeface="Verdana" pitchFamily="-106" charset="0"/>
              </a:rPr>
              <a:t>organs</a:t>
            </a:r>
            <a:r>
              <a:rPr lang="it-IT" sz="1600" dirty="0">
                <a:solidFill>
                  <a:srgbClr val="0D2469"/>
                </a:solidFill>
                <a:latin typeface="Verdana" pitchFamily="-106" charset="0"/>
              </a:rPr>
              <a:t> and </a:t>
            </a:r>
            <a:r>
              <a:rPr lang="it-IT" sz="1600" dirty="0" err="1">
                <a:solidFill>
                  <a:srgbClr val="0D2469"/>
                </a:solidFill>
                <a:latin typeface="Verdana" pitchFamily="-106" charset="0"/>
              </a:rPr>
              <a:t>tissues</a:t>
            </a:r>
            <a:r>
              <a:rPr lang="it-IT" sz="1600" dirty="0">
                <a:solidFill>
                  <a:srgbClr val="0D2469"/>
                </a:solidFill>
                <a:latin typeface="Verdana" pitchFamily="-106" charset="0"/>
              </a:rPr>
              <a:t> </a:t>
            </a:r>
            <a:r>
              <a:rPr lang="it-IT" sz="1600" dirty="0" err="1">
                <a:solidFill>
                  <a:srgbClr val="0D2469"/>
                </a:solidFill>
                <a:latin typeface="Verdana" pitchFamily="-106" charset="0"/>
              </a:rPr>
              <a:t>of</a:t>
            </a:r>
            <a:r>
              <a:rPr lang="it-IT" sz="1600" dirty="0">
                <a:solidFill>
                  <a:srgbClr val="0D2469"/>
                </a:solidFill>
                <a:latin typeface="Verdana" pitchFamily="-106" charset="0"/>
              </a:rPr>
              <a:t> </a:t>
            </a:r>
            <a:r>
              <a:rPr lang="it-IT" sz="1600" dirty="0" err="1">
                <a:solidFill>
                  <a:srgbClr val="0D2469"/>
                </a:solidFill>
                <a:latin typeface="Verdana" pitchFamily="-106" charset="0"/>
              </a:rPr>
              <a:t>different</a:t>
            </a:r>
            <a:r>
              <a:rPr lang="it-IT" sz="1600" dirty="0">
                <a:solidFill>
                  <a:srgbClr val="0D2469"/>
                </a:solidFill>
                <a:latin typeface="Verdana" pitchFamily="-106" charset="0"/>
              </a:rPr>
              <a:t> </a:t>
            </a:r>
            <a:r>
              <a:rPr lang="it-IT" sz="1600" dirty="0" err="1">
                <a:solidFill>
                  <a:srgbClr val="0D2469"/>
                </a:solidFill>
                <a:latin typeface="Verdana" pitchFamily="-106" charset="0"/>
              </a:rPr>
              <a:t>densities</a:t>
            </a:r>
            <a:r>
              <a:rPr lang="it-IT" sz="1600" dirty="0">
                <a:solidFill>
                  <a:srgbClr val="0D2469"/>
                </a:solidFill>
                <a:latin typeface="Verdana" pitchFamily="-106" charset="0"/>
              </a:rPr>
              <a:t> show up </a:t>
            </a:r>
            <a:r>
              <a:rPr lang="it-IT" sz="1600" dirty="0" err="1">
                <a:solidFill>
                  <a:srgbClr val="0D2469"/>
                </a:solidFill>
                <a:latin typeface="Verdana" pitchFamily="-106" charset="0"/>
              </a:rPr>
              <a:t>differently</a:t>
            </a:r>
            <a:r>
              <a:rPr lang="it-IT" sz="1600" dirty="0">
                <a:solidFill>
                  <a:srgbClr val="0D2469"/>
                </a:solidFill>
                <a:latin typeface="Verdana" pitchFamily="-106" charset="0"/>
              </a:rPr>
              <a:t> on the </a:t>
            </a:r>
            <a:r>
              <a:rPr lang="it-IT" sz="1600" dirty="0" err="1">
                <a:solidFill>
                  <a:srgbClr val="0D2469"/>
                </a:solidFill>
                <a:latin typeface="Verdana" pitchFamily="-106" charset="0"/>
              </a:rPr>
              <a:t>radiographic</a:t>
            </a:r>
            <a:r>
              <a:rPr lang="it-IT" sz="1600" dirty="0">
                <a:solidFill>
                  <a:srgbClr val="0D2469"/>
                </a:solidFill>
                <a:latin typeface="Verdana" pitchFamily="-106" charset="0"/>
              </a:rPr>
              <a:t> film</a:t>
            </a:r>
            <a:r>
              <a:rPr lang="it-IT" sz="1600" dirty="0">
                <a:latin typeface="Verdana" pitchFamily="-106" charset="0"/>
              </a:rPr>
              <a:t>). </a:t>
            </a:r>
          </a:p>
        </p:txBody>
      </p:sp>
      <p:sp>
        <p:nvSpPr>
          <p:cNvPr id="343046" name="Rectangle 6"/>
          <p:cNvSpPr>
            <a:spLocks noChangeArrowheads="1"/>
          </p:cNvSpPr>
          <p:nvPr/>
        </p:nvSpPr>
        <p:spPr bwMode="auto">
          <a:xfrm>
            <a:off x="5486400" y="2749550"/>
            <a:ext cx="3276600" cy="3270250"/>
          </a:xfrm>
          <a:prstGeom prst="rect">
            <a:avLst/>
          </a:prstGeom>
          <a:noFill/>
          <a:ln w="9525">
            <a:noFill/>
            <a:miter lim="800000"/>
            <a:headEnd/>
            <a:tailEnd/>
          </a:ln>
          <a:effectLst/>
        </p:spPr>
        <p:txBody>
          <a:bodyPr anchor="ctr">
            <a:prstTxWarp prst="textNoShape">
              <a:avLst/>
            </a:prstTxWarp>
            <a:spAutoFit/>
          </a:bodyPr>
          <a:lstStyle/>
          <a:p>
            <a:r>
              <a:rPr lang="it-IT" sz="1600" dirty="0" err="1">
                <a:solidFill>
                  <a:srgbClr val="0D2469"/>
                </a:solidFill>
                <a:latin typeface="Verdana" pitchFamily="-106" charset="0"/>
              </a:rPr>
              <a:t>Shadows</a:t>
            </a:r>
            <a:r>
              <a:rPr lang="it-IT" sz="1600" dirty="0">
                <a:solidFill>
                  <a:srgbClr val="0D2469"/>
                </a:solidFill>
                <a:latin typeface="Verdana" pitchFamily="-106" charset="0"/>
              </a:rPr>
              <a:t> </a:t>
            </a:r>
            <a:r>
              <a:rPr lang="it-IT" sz="1600" dirty="0" err="1">
                <a:solidFill>
                  <a:srgbClr val="0D2469"/>
                </a:solidFill>
                <a:latin typeface="Verdana" pitchFamily="-106" charset="0"/>
              </a:rPr>
              <a:t>give</a:t>
            </a:r>
            <a:r>
              <a:rPr lang="it-IT" sz="1600" dirty="0">
                <a:solidFill>
                  <a:srgbClr val="0D2469"/>
                </a:solidFill>
                <a:latin typeface="Verdana" pitchFamily="-106" charset="0"/>
              </a:rPr>
              <a:t> </a:t>
            </a:r>
            <a:r>
              <a:rPr lang="it-IT" sz="1600" dirty="0" err="1">
                <a:solidFill>
                  <a:srgbClr val="0D2469"/>
                </a:solidFill>
                <a:latin typeface="Verdana" pitchFamily="-106" charset="0"/>
              </a:rPr>
              <a:t>an</a:t>
            </a:r>
            <a:r>
              <a:rPr lang="it-IT" sz="1600" dirty="0">
                <a:solidFill>
                  <a:srgbClr val="0D2469"/>
                </a:solidFill>
                <a:latin typeface="Verdana" pitchFamily="-106" charset="0"/>
              </a:rPr>
              <a:t> incomplete </a:t>
            </a:r>
            <a:r>
              <a:rPr lang="it-IT" sz="1600" dirty="0" err="1">
                <a:solidFill>
                  <a:srgbClr val="0D2469"/>
                </a:solidFill>
                <a:latin typeface="Verdana" pitchFamily="-106" charset="0"/>
              </a:rPr>
              <a:t>picture</a:t>
            </a:r>
            <a:r>
              <a:rPr lang="it-IT" sz="1600" dirty="0">
                <a:solidFill>
                  <a:srgbClr val="0D2469"/>
                </a:solidFill>
                <a:latin typeface="Verdana" pitchFamily="-106" charset="0"/>
              </a:rPr>
              <a:t> </a:t>
            </a:r>
            <a:r>
              <a:rPr lang="it-IT" sz="1600" dirty="0" err="1">
                <a:solidFill>
                  <a:srgbClr val="0D2469"/>
                </a:solidFill>
                <a:latin typeface="Verdana" pitchFamily="-106" charset="0"/>
              </a:rPr>
              <a:t>of</a:t>
            </a:r>
            <a:r>
              <a:rPr lang="it-IT" sz="1600" dirty="0">
                <a:solidFill>
                  <a:srgbClr val="0D2469"/>
                </a:solidFill>
                <a:latin typeface="Verdana" pitchFamily="-106" charset="0"/>
              </a:rPr>
              <a:t> </a:t>
            </a:r>
            <a:r>
              <a:rPr lang="it-IT" sz="1600" dirty="0" err="1">
                <a:solidFill>
                  <a:srgbClr val="0D2469"/>
                </a:solidFill>
                <a:latin typeface="Verdana" pitchFamily="-106" charset="0"/>
              </a:rPr>
              <a:t>an</a:t>
            </a:r>
            <a:r>
              <a:rPr lang="it-IT" sz="1600" dirty="0">
                <a:solidFill>
                  <a:srgbClr val="0D2469"/>
                </a:solidFill>
                <a:latin typeface="Verdana" pitchFamily="-106" charset="0"/>
              </a:rPr>
              <a:t> </a:t>
            </a:r>
            <a:r>
              <a:rPr lang="it-IT" sz="1600" dirty="0" err="1">
                <a:solidFill>
                  <a:srgbClr val="0D2469"/>
                </a:solidFill>
                <a:latin typeface="Verdana" pitchFamily="-106" charset="0"/>
              </a:rPr>
              <a:t>object</a:t>
            </a:r>
            <a:r>
              <a:rPr lang="it-IT" sz="1600" dirty="0">
                <a:solidFill>
                  <a:srgbClr val="0D2469"/>
                </a:solidFill>
                <a:latin typeface="Verdana" pitchFamily="-106" charset="0"/>
              </a:rPr>
              <a:t>'</a:t>
            </a:r>
            <a:r>
              <a:rPr lang="it-IT" sz="1600" dirty="0" err="1">
                <a:solidFill>
                  <a:srgbClr val="0D2469"/>
                </a:solidFill>
                <a:latin typeface="Verdana" pitchFamily="-106" charset="0"/>
              </a:rPr>
              <a:t>s</a:t>
            </a:r>
            <a:r>
              <a:rPr lang="it-IT" sz="1600" dirty="0">
                <a:solidFill>
                  <a:srgbClr val="0D2469"/>
                </a:solidFill>
                <a:latin typeface="Verdana" pitchFamily="-106" charset="0"/>
              </a:rPr>
              <a:t> </a:t>
            </a:r>
            <a:r>
              <a:rPr lang="it-IT" sz="1600" dirty="0" err="1">
                <a:solidFill>
                  <a:srgbClr val="0D2469"/>
                </a:solidFill>
                <a:latin typeface="Verdana" pitchFamily="-106" charset="0"/>
              </a:rPr>
              <a:t>shape</a:t>
            </a:r>
            <a:r>
              <a:rPr lang="it-IT" sz="1600" dirty="0">
                <a:solidFill>
                  <a:srgbClr val="0D2469"/>
                </a:solidFill>
                <a:latin typeface="Verdana" pitchFamily="-106" charset="0"/>
              </a:rPr>
              <a:t>. </a:t>
            </a:r>
          </a:p>
          <a:p>
            <a:endParaRPr lang="it-IT" sz="1600" dirty="0">
              <a:latin typeface="Verdana" pitchFamily="-106" charset="0"/>
            </a:endParaRPr>
          </a:p>
          <a:p>
            <a:r>
              <a:rPr lang="en-US" sz="1600" dirty="0">
                <a:latin typeface="Verdana" pitchFamily="-106" charset="0"/>
              </a:rPr>
              <a:t>Look at the wall, not at the person. If there's a lamp in front of the person, you see the </a:t>
            </a:r>
            <a:r>
              <a:rPr lang="it-IT" sz="1600" dirty="0">
                <a:latin typeface="Verdana" pitchFamily="-106" charset="0"/>
              </a:rPr>
              <a:t>silhouette </a:t>
            </a:r>
            <a:r>
              <a:rPr lang="en-US" sz="1600" dirty="0">
                <a:latin typeface="Verdana" pitchFamily="-106" charset="0"/>
              </a:rPr>
              <a:t>holding the banana, but not the pineapple as the shadow of the torso blocks the pineapple. If the lamp is to the left, you see the outline of the pineapple, but not the banana.</a:t>
            </a:r>
            <a:endParaRPr lang="it-IT" sz="1600" dirty="0">
              <a:latin typeface="Verdana" pitchFamily="-106" charset="0"/>
            </a:endParaRPr>
          </a:p>
        </p:txBody>
      </p:sp>
      <p:sp>
        <p:nvSpPr>
          <p:cNvPr id="343047" name="Rectangle 7"/>
          <p:cNvSpPr>
            <a:spLocks noChangeArrowheads="1"/>
          </p:cNvSpPr>
          <p:nvPr/>
        </p:nvSpPr>
        <p:spPr bwMode="auto">
          <a:xfrm>
            <a:off x="1752600" y="152400"/>
            <a:ext cx="5410200" cy="381000"/>
          </a:xfrm>
          <a:prstGeom prst="rect">
            <a:avLst/>
          </a:prstGeom>
          <a:noFill/>
          <a:ln w="9525">
            <a:noFill/>
            <a:miter lim="800000"/>
            <a:headEnd/>
            <a:tailEnd/>
          </a:ln>
          <a:effectLst/>
        </p:spPr>
        <p:txBody>
          <a:bodyPr anchor="ctr">
            <a:prstTxWarp prst="textNoShape">
              <a:avLst/>
            </a:prstTxWarp>
          </a:bodyPr>
          <a:lstStyle/>
          <a:p>
            <a:pPr algn="ctr"/>
            <a:r>
              <a:rPr lang="en-US" sz="3600" dirty="0">
                <a:solidFill>
                  <a:srgbClr val="1A47CF"/>
                </a:solidFill>
                <a:latin typeface="+mj-lt"/>
              </a:rPr>
              <a:t>X-ray </a:t>
            </a:r>
            <a:r>
              <a:rPr lang="en-US" sz="3600" dirty="0" smtClean="0">
                <a:solidFill>
                  <a:srgbClr val="1A47CF"/>
                </a:solidFill>
                <a:latin typeface="+mj-lt"/>
              </a:rPr>
              <a:t>image</a:t>
            </a:r>
            <a:endParaRPr lang="en-US" sz="3600" dirty="0">
              <a:solidFill>
                <a:srgbClr val="1A47CF"/>
              </a:solidFill>
              <a:latin typeface="+mj-lt"/>
            </a:endParaRPr>
          </a:p>
        </p:txBody>
      </p:sp>
      <p:sp>
        <p:nvSpPr>
          <p:cNvPr id="8" name="Slide Number Placeholder 7"/>
          <p:cNvSpPr>
            <a:spLocks noGrp="1"/>
          </p:cNvSpPr>
          <p:nvPr>
            <p:ph type="sldNum" sz="quarter" idx="12"/>
          </p:nvPr>
        </p:nvSpPr>
        <p:spPr/>
        <p:txBody>
          <a:bodyPr/>
          <a:lstStyle/>
          <a:p>
            <a:fld id="{06AAE6B4-6741-2E43-949D-D9093D0F478E}" type="slidenum">
              <a:rPr lang="en-US" smtClean="0"/>
              <a:pPr/>
              <a:t>13</a:t>
            </a:fld>
            <a:endParaRPr lang="en-US"/>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5"/>
          <p:cNvGrpSpPr>
            <a:grpSpLocks/>
          </p:cNvGrpSpPr>
          <p:nvPr/>
        </p:nvGrpSpPr>
        <p:grpSpPr bwMode="auto">
          <a:xfrm>
            <a:off x="304800" y="1244600"/>
            <a:ext cx="8534400" cy="5384800"/>
            <a:chOff x="164" y="687"/>
            <a:chExt cx="5376" cy="3392"/>
          </a:xfrm>
        </p:grpSpPr>
        <p:sp>
          <p:nvSpPr>
            <p:cNvPr id="267267" name="Text Box 3"/>
            <p:cNvSpPr txBox="1">
              <a:spLocks noChangeArrowheads="1"/>
            </p:cNvSpPr>
            <p:nvPr/>
          </p:nvSpPr>
          <p:spPr bwMode="auto">
            <a:xfrm>
              <a:off x="4155" y="1757"/>
              <a:ext cx="1385" cy="326"/>
            </a:xfrm>
            <a:prstGeom prst="rect">
              <a:avLst/>
            </a:prstGeom>
            <a:noFill/>
            <a:ln w="12700">
              <a:noFill/>
              <a:miter lim="800000"/>
              <a:headEnd/>
              <a:tailEnd/>
            </a:ln>
            <a:effectLst/>
          </p:spPr>
          <p:txBody>
            <a:bodyPr wrap="none">
              <a:prstTxWarp prst="textNoShape">
                <a:avLst/>
              </a:prstTxWarp>
              <a:spAutoFit/>
            </a:bodyPr>
            <a:lstStyle/>
            <a:p>
              <a:pPr eaLnBrk="0" hangingPunct="0"/>
              <a:r>
                <a:rPr lang="it-IT" sz="1400" b="1">
                  <a:latin typeface="Arial" pitchFamily="-106" charset="0"/>
                  <a:ea typeface="Times New Roman" pitchFamily="-106" charset="0"/>
                  <a:cs typeface="Times New Roman" pitchFamily="-106" charset="0"/>
                </a:rPr>
                <a:t>C -  RECONSTRUCTION</a:t>
              </a:r>
            </a:p>
            <a:p>
              <a:pPr eaLnBrk="0" hangingPunct="0"/>
              <a:endParaRPr lang="it-IT" sz="1400" b="1">
                <a:solidFill>
                  <a:srgbClr val="FAFD00"/>
                </a:solidFill>
                <a:latin typeface="Arial" pitchFamily="-106" charset="0"/>
                <a:ea typeface="Times New Roman" pitchFamily="-106" charset="0"/>
                <a:cs typeface="Times New Roman" pitchFamily="-106" charset="0"/>
              </a:endParaRPr>
            </a:p>
          </p:txBody>
        </p:sp>
        <p:sp>
          <p:nvSpPr>
            <p:cNvPr id="267269" name="Text Box 5"/>
            <p:cNvSpPr txBox="1">
              <a:spLocks noChangeArrowheads="1"/>
            </p:cNvSpPr>
            <p:nvPr/>
          </p:nvSpPr>
          <p:spPr bwMode="auto">
            <a:xfrm>
              <a:off x="350" y="1798"/>
              <a:ext cx="1360" cy="192"/>
            </a:xfrm>
            <a:prstGeom prst="rect">
              <a:avLst/>
            </a:prstGeom>
            <a:noFill/>
            <a:ln w="12700">
              <a:noFill/>
              <a:miter lim="800000"/>
              <a:headEnd/>
              <a:tailEnd/>
            </a:ln>
            <a:effectLst/>
          </p:spPr>
          <p:txBody>
            <a:bodyPr wrap="none">
              <a:prstTxWarp prst="textNoShape">
                <a:avLst/>
              </a:prstTxWarp>
              <a:spAutoFit/>
            </a:bodyPr>
            <a:lstStyle/>
            <a:p>
              <a:pPr eaLnBrk="0" hangingPunct="0"/>
              <a:r>
                <a:rPr lang="it-IT" sz="1400" b="1">
                  <a:latin typeface="Arial" pitchFamily="-106" charset="0"/>
                  <a:ea typeface="Times New Roman" pitchFamily="-106" charset="0"/>
                  <a:cs typeface="Times New Roman" pitchFamily="-106" charset="0"/>
                </a:rPr>
                <a:t>A – LINEAR SAMPLING</a:t>
              </a:r>
            </a:p>
          </p:txBody>
        </p:sp>
        <p:sp>
          <p:nvSpPr>
            <p:cNvPr id="267271" name="Oval 7"/>
            <p:cNvSpPr>
              <a:spLocks noChangeArrowheads="1"/>
            </p:cNvSpPr>
            <p:nvPr/>
          </p:nvSpPr>
          <p:spPr bwMode="auto">
            <a:xfrm>
              <a:off x="815" y="1276"/>
              <a:ext cx="361" cy="106"/>
            </a:xfrm>
            <a:prstGeom prst="ellipse">
              <a:avLst/>
            </a:prstGeom>
            <a:solidFill>
              <a:srgbClr val="C0C0C0"/>
            </a:solidFill>
            <a:ln w="12700">
              <a:solidFill>
                <a:schemeClr val="tx2"/>
              </a:solidFill>
              <a:round/>
              <a:headEnd/>
              <a:tailEnd/>
            </a:ln>
            <a:effectLst/>
          </p:spPr>
          <p:txBody>
            <a:bodyPr wrap="none" anchor="ctr">
              <a:prstTxWarp prst="textNoShape">
                <a:avLst/>
              </a:prstTxWarp>
            </a:bodyPr>
            <a:lstStyle/>
            <a:p>
              <a:endParaRPr lang="en-US"/>
            </a:p>
          </p:txBody>
        </p:sp>
        <p:sp>
          <p:nvSpPr>
            <p:cNvPr id="267272" name="Oval 8"/>
            <p:cNvSpPr>
              <a:spLocks noChangeArrowheads="1"/>
            </p:cNvSpPr>
            <p:nvPr/>
          </p:nvSpPr>
          <p:spPr bwMode="auto">
            <a:xfrm>
              <a:off x="815" y="1046"/>
              <a:ext cx="361" cy="496"/>
            </a:xfrm>
            <a:prstGeom prst="ellipse">
              <a:avLst/>
            </a:prstGeom>
            <a:solidFill>
              <a:schemeClr val="bg2"/>
            </a:solidFill>
            <a:ln w="12700">
              <a:noFill/>
              <a:round/>
              <a:headEnd/>
              <a:tailEnd/>
            </a:ln>
            <a:effectLst/>
          </p:spPr>
          <p:txBody>
            <a:bodyPr wrap="none" anchor="ctr">
              <a:prstTxWarp prst="textNoShape">
                <a:avLst/>
              </a:prstTxWarp>
            </a:bodyPr>
            <a:lstStyle/>
            <a:p>
              <a:endParaRPr lang="en-US"/>
            </a:p>
          </p:txBody>
        </p:sp>
        <p:sp>
          <p:nvSpPr>
            <p:cNvPr id="267273" name="Oval 9"/>
            <p:cNvSpPr>
              <a:spLocks noChangeArrowheads="1"/>
            </p:cNvSpPr>
            <p:nvPr/>
          </p:nvSpPr>
          <p:spPr bwMode="auto">
            <a:xfrm>
              <a:off x="815" y="1241"/>
              <a:ext cx="361" cy="106"/>
            </a:xfrm>
            <a:prstGeom prst="ellipse">
              <a:avLst/>
            </a:prstGeom>
            <a:solidFill>
              <a:srgbClr val="C0C0C0"/>
            </a:solidFill>
            <a:ln w="12700">
              <a:solidFill>
                <a:schemeClr val="tx2"/>
              </a:solidFill>
              <a:round/>
              <a:headEnd/>
              <a:tailEnd/>
            </a:ln>
            <a:effectLst/>
          </p:spPr>
          <p:txBody>
            <a:bodyPr wrap="none" anchor="ctr">
              <a:prstTxWarp prst="textNoShape">
                <a:avLst/>
              </a:prstTxWarp>
            </a:bodyPr>
            <a:lstStyle/>
            <a:p>
              <a:endParaRPr lang="en-US"/>
            </a:p>
          </p:txBody>
        </p:sp>
        <p:sp>
          <p:nvSpPr>
            <p:cNvPr id="267274" name="Oval 10"/>
            <p:cNvSpPr>
              <a:spLocks noChangeArrowheads="1"/>
            </p:cNvSpPr>
            <p:nvPr/>
          </p:nvSpPr>
          <p:spPr bwMode="auto">
            <a:xfrm>
              <a:off x="815" y="1259"/>
              <a:ext cx="361" cy="106"/>
            </a:xfrm>
            <a:prstGeom prst="ellipse">
              <a:avLst/>
            </a:prstGeom>
            <a:solidFill>
              <a:schemeClr val="folHlink"/>
            </a:solidFill>
            <a:ln w="12700">
              <a:solidFill>
                <a:schemeClr val="tx2"/>
              </a:solidFill>
              <a:round/>
              <a:headEnd/>
              <a:tailEnd/>
            </a:ln>
            <a:effectLst/>
          </p:spPr>
          <p:txBody>
            <a:bodyPr wrap="none" anchor="ctr">
              <a:prstTxWarp prst="textNoShape">
                <a:avLst/>
              </a:prstTxWarp>
            </a:bodyPr>
            <a:lstStyle/>
            <a:p>
              <a:endParaRPr lang="en-US"/>
            </a:p>
          </p:txBody>
        </p:sp>
        <p:sp>
          <p:nvSpPr>
            <p:cNvPr id="267275" name="Oval 11"/>
            <p:cNvSpPr>
              <a:spLocks noChangeArrowheads="1"/>
            </p:cNvSpPr>
            <p:nvPr/>
          </p:nvSpPr>
          <p:spPr bwMode="auto">
            <a:xfrm>
              <a:off x="815" y="1241"/>
              <a:ext cx="361" cy="105"/>
            </a:xfrm>
            <a:prstGeom prst="ellipse">
              <a:avLst/>
            </a:prstGeom>
            <a:solidFill>
              <a:schemeClr val="folHlink"/>
            </a:solidFill>
            <a:ln w="12700">
              <a:solidFill>
                <a:schemeClr val="tx2"/>
              </a:solidFill>
              <a:round/>
              <a:headEnd/>
              <a:tailEnd/>
            </a:ln>
            <a:effectLst/>
          </p:spPr>
          <p:txBody>
            <a:bodyPr wrap="none" anchor="ctr">
              <a:prstTxWarp prst="textNoShape">
                <a:avLst/>
              </a:prstTxWarp>
            </a:bodyPr>
            <a:lstStyle/>
            <a:p>
              <a:endParaRPr lang="en-US"/>
            </a:p>
          </p:txBody>
        </p:sp>
        <p:sp>
          <p:nvSpPr>
            <p:cNvPr id="267276" name="Line 12"/>
            <p:cNvSpPr>
              <a:spLocks noChangeShapeType="1"/>
            </p:cNvSpPr>
            <p:nvPr/>
          </p:nvSpPr>
          <p:spPr bwMode="auto">
            <a:xfrm>
              <a:off x="815" y="1288"/>
              <a:ext cx="0" cy="29"/>
            </a:xfrm>
            <a:prstGeom prst="line">
              <a:avLst/>
            </a:prstGeom>
            <a:noFill/>
            <a:ln w="12700">
              <a:solidFill>
                <a:schemeClr val="tx2"/>
              </a:solidFill>
              <a:round/>
              <a:headEnd/>
              <a:tailEnd/>
            </a:ln>
            <a:effectLst/>
          </p:spPr>
          <p:txBody>
            <a:bodyPr wrap="none" anchor="ctr">
              <a:prstTxWarp prst="textNoShape">
                <a:avLst/>
              </a:prstTxWarp>
            </a:bodyPr>
            <a:lstStyle/>
            <a:p>
              <a:endParaRPr lang="en-US"/>
            </a:p>
          </p:txBody>
        </p:sp>
        <p:sp>
          <p:nvSpPr>
            <p:cNvPr id="267277" name="Line 13"/>
            <p:cNvSpPr>
              <a:spLocks noChangeShapeType="1"/>
            </p:cNvSpPr>
            <p:nvPr/>
          </p:nvSpPr>
          <p:spPr bwMode="auto">
            <a:xfrm>
              <a:off x="1176" y="1288"/>
              <a:ext cx="0" cy="29"/>
            </a:xfrm>
            <a:prstGeom prst="line">
              <a:avLst/>
            </a:prstGeom>
            <a:noFill/>
            <a:ln w="12700">
              <a:solidFill>
                <a:schemeClr val="tx2"/>
              </a:solidFill>
              <a:round/>
              <a:headEnd/>
              <a:tailEnd/>
            </a:ln>
            <a:effectLst/>
          </p:spPr>
          <p:txBody>
            <a:bodyPr wrap="none" anchor="ctr">
              <a:prstTxWarp prst="textNoShape">
                <a:avLst/>
              </a:prstTxWarp>
            </a:bodyPr>
            <a:lstStyle/>
            <a:p>
              <a:endParaRPr lang="en-US"/>
            </a:p>
          </p:txBody>
        </p:sp>
        <p:sp>
          <p:nvSpPr>
            <p:cNvPr id="267278" name="Oval 14"/>
            <p:cNvSpPr>
              <a:spLocks noChangeArrowheads="1"/>
            </p:cNvSpPr>
            <p:nvPr/>
          </p:nvSpPr>
          <p:spPr bwMode="auto">
            <a:xfrm>
              <a:off x="860" y="1276"/>
              <a:ext cx="69" cy="36"/>
            </a:xfrm>
            <a:prstGeom prst="ellipse">
              <a:avLst/>
            </a:prstGeom>
            <a:solidFill>
              <a:schemeClr val="tx1"/>
            </a:solidFill>
            <a:ln w="12700">
              <a:solidFill>
                <a:schemeClr val="tx2"/>
              </a:solidFill>
              <a:round/>
              <a:headEnd/>
              <a:tailEnd/>
            </a:ln>
            <a:effectLst/>
          </p:spPr>
          <p:txBody>
            <a:bodyPr wrap="none" anchor="ctr">
              <a:prstTxWarp prst="textNoShape">
                <a:avLst/>
              </a:prstTxWarp>
            </a:bodyPr>
            <a:lstStyle/>
            <a:p>
              <a:endParaRPr lang="en-US"/>
            </a:p>
          </p:txBody>
        </p:sp>
        <p:sp>
          <p:nvSpPr>
            <p:cNvPr id="267279" name="Oval 15"/>
            <p:cNvSpPr>
              <a:spLocks noChangeArrowheads="1"/>
            </p:cNvSpPr>
            <p:nvPr/>
          </p:nvSpPr>
          <p:spPr bwMode="auto">
            <a:xfrm>
              <a:off x="973" y="1259"/>
              <a:ext cx="68" cy="35"/>
            </a:xfrm>
            <a:prstGeom prst="ellipse">
              <a:avLst/>
            </a:prstGeom>
            <a:solidFill>
              <a:srgbClr val="DDDDDD"/>
            </a:solidFill>
            <a:ln w="12700">
              <a:solidFill>
                <a:schemeClr val="tx2"/>
              </a:solidFill>
              <a:round/>
              <a:headEnd/>
              <a:tailEnd/>
            </a:ln>
            <a:effectLst/>
          </p:spPr>
          <p:txBody>
            <a:bodyPr wrap="none" anchor="ctr">
              <a:prstTxWarp prst="textNoShape">
                <a:avLst/>
              </a:prstTxWarp>
            </a:bodyPr>
            <a:lstStyle/>
            <a:p>
              <a:endParaRPr lang="en-US"/>
            </a:p>
          </p:txBody>
        </p:sp>
        <p:grpSp>
          <p:nvGrpSpPr>
            <p:cNvPr id="3" name="Group 16"/>
            <p:cNvGrpSpPr>
              <a:grpSpLocks/>
            </p:cNvGrpSpPr>
            <p:nvPr/>
          </p:nvGrpSpPr>
          <p:grpSpPr bwMode="auto">
            <a:xfrm rot="20207161" flipH="1">
              <a:off x="1218" y="1181"/>
              <a:ext cx="230" cy="53"/>
              <a:chOff x="1584" y="2784"/>
              <a:chExt cx="816" cy="240"/>
            </a:xfrm>
          </p:grpSpPr>
          <p:sp>
            <p:nvSpPr>
              <p:cNvPr id="267281" name="Oval 17"/>
              <p:cNvSpPr>
                <a:spLocks noChangeArrowheads="1"/>
              </p:cNvSpPr>
              <p:nvPr/>
            </p:nvSpPr>
            <p:spPr bwMode="auto">
              <a:xfrm>
                <a:off x="1584" y="2784"/>
                <a:ext cx="240" cy="240"/>
              </a:xfrm>
              <a:prstGeom prst="ellipse">
                <a:avLst/>
              </a:prstGeom>
              <a:solidFill>
                <a:schemeClr val="bg2"/>
              </a:solidFill>
              <a:ln w="0">
                <a:solidFill>
                  <a:schemeClr val="tx2"/>
                </a:solidFill>
                <a:round/>
                <a:headEnd/>
                <a:tailEnd/>
              </a:ln>
              <a:effectLst/>
            </p:spPr>
            <p:txBody>
              <a:bodyPr wrap="none" anchor="ctr">
                <a:prstTxWarp prst="textNoShape">
                  <a:avLst/>
                </a:prstTxWarp>
              </a:bodyPr>
              <a:lstStyle/>
              <a:p>
                <a:endParaRPr lang="en-US"/>
              </a:p>
            </p:txBody>
          </p:sp>
          <p:sp>
            <p:nvSpPr>
              <p:cNvPr id="267282" name="Rectangle 18"/>
              <p:cNvSpPr>
                <a:spLocks noChangeArrowheads="1"/>
              </p:cNvSpPr>
              <p:nvPr/>
            </p:nvSpPr>
            <p:spPr bwMode="auto">
              <a:xfrm>
                <a:off x="1680" y="2784"/>
                <a:ext cx="576" cy="240"/>
              </a:xfrm>
              <a:prstGeom prst="rect">
                <a:avLst/>
              </a:prstGeom>
              <a:solidFill>
                <a:schemeClr val="bg2"/>
              </a:solidFill>
              <a:ln w="0">
                <a:noFill/>
                <a:miter lim="800000"/>
                <a:headEnd/>
                <a:tailEnd/>
              </a:ln>
              <a:effectLst/>
            </p:spPr>
            <p:txBody>
              <a:bodyPr wrap="none" anchor="ctr">
                <a:prstTxWarp prst="textNoShape">
                  <a:avLst/>
                </a:prstTxWarp>
              </a:bodyPr>
              <a:lstStyle/>
              <a:p>
                <a:endParaRPr lang="en-US"/>
              </a:p>
            </p:txBody>
          </p:sp>
          <p:sp>
            <p:nvSpPr>
              <p:cNvPr id="267283" name="Oval 19"/>
              <p:cNvSpPr>
                <a:spLocks noChangeArrowheads="1"/>
              </p:cNvSpPr>
              <p:nvPr/>
            </p:nvSpPr>
            <p:spPr bwMode="auto">
              <a:xfrm>
                <a:off x="2160" y="2784"/>
                <a:ext cx="240" cy="240"/>
              </a:xfrm>
              <a:prstGeom prst="ellipse">
                <a:avLst/>
              </a:prstGeom>
              <a:solidFill>
                <a:schemeClr val="bg2"/>
              </a:solidFill>
              <a:ln w="0">
                <a:solidFill>
                  <a:schemeClr val="tx2"/>
                </a:solidFill>
                <a:round/>
                <a:headEnd/>
                <a:tailEnd/>
              </a:ln>
              <a:effectLst/>
            </p:spPr>
            <p:txBody>
              <a:bodyPr wrap="none" anchor="ctr">
                <a:prstTxWarp prst="textNoShape">
                  <a:avLst/>
                </a:prstTxWarp>
              </a:bodyPr>
              <a:lstStyle/>
              <a:p>
                <a:endParaRPr lang="en-US"/>
              </a:p>
            </p:txBody>
          </p:sp>
        </p:grpSp>
        <p:grpSp>
          <p:nvGrpSpPr>
            <p:cNvPr id="4" name="Group 20"/>
            <p:cNvGrpSpPr>
              <a:grpSpLocks/>
            </p:cNvGrpSpPr>
            <p:nvPr/>
          </p:nvGrpSpPr>
          <p:grpSpPr bwMode="auto">
            <a:xfrm rot="20207161" flipH="1">
              <a:off x="551" y="1410"/>
              <a:ext cx="230" cy="54"/>
              <a:chOff x="1584" y="2784"/>
              <a:chExt cx="816" cy="240"/>
            </a:xfrm>
          </p:grpSpPr>
          <p:sp>
            <p:nvSpPr>
              <p:cNvPr id="267285" name="Oval 21"/>
              <p:cNvSpPr>
                <a:spLocks noChangeArrowheads="1"/>
              </p:cNvSpPr>
              <p:nvPr/>
            </p:nvSpPr>
            <p:spPr bwMode="auto">
              <a:xfrm>
                <a:off x="1584" y="2784"/>
                <a:ext cx="240" cy="240"/>
              </a:xfrm>
              <a:prstGeom prst="ellipse">
                <a:avLst/>
              </a:prstGeom>
              <a:solidFill>
                <a:schemeClr val="bg2"/>
              </a:solidFill>
              <a:ln w="0">
                <a:solidFill>
                  <a:schemeClr val="tx2"/>
                </a:solidFill>
                <a:round/>
                <a:headEnd/>
                <a:tailEnd/>
              </a:ln>
              <a:effectLst/>
            </p:spPr>
            <p:txBody>
              <a:bodyPr wrap="none" anchor="ctr">
                <a:prstTxWarp prst="textNoShape">
                  <a:avLst/>
                </a:prstTxWarp>
              </a:bodyPr>
              <a:lstStyle/>
              <a:p>
                <a:endParaRPr lang="en-US"/>
              </a:p>
            </p:txBody>
          </p:sp>
          <p:sp>
            <p:nvSpPr>
              <p:cNvPr id="267286" name="Rectangle 22"/>
              <p:cNvSpPr>
                <a:spLocks noChangeArrowheads="1"/>
              </p:cNvSpPr>
              <p:nvPr/>
            </p:nvSpPr>
            <p:spPr bwMode="auto">
              <a:xfrm>
                <a:off x="1680" y="2784"/>
                <a:ext cx="576" cy="240"/>
              </a:xfrm>
              <a:prstGeom prst="rect">
                <a:avLst/>
              </a:prstGeom>
              <a:solidFill>
                <a:schemeClr val="bg2"/>
              </a:solidFill>
              <a:ln w="0">
                <a:noFill/>
                <a:miter lim="800000"/>
                <a:headEnd/>
                <a:tailEnd/>
              </a:ln>
              <a:effectLst/>
            </p:spPr>
            <p:txBody>
              <a:bodyPr wrap="none" anchor="ctr">
                <a:prstTxWarp prst="textNoShape">
                  <a:avLst/>
                </a:prstTxWarp>
              </a:bodyPr>
              <a:lstStyle/>
              <a:p>
                <a:endParaRPr lang="en-US"/>
              </a:p>
            </p:txBody>
          </p:sp>
          <p:sp>
            <p:nvSpPr>
              <p:cNvPr id="267287" name="Oval 23"/>
              <p:cNvSpPr>
                <a:spLocks noChangeArrowheads="1"/>
              </p:cNvSpPr>
              <p:nvPr/>
            </p:nvSpPr>
            <p:spPr bwMode="auto">
              <a:xfrm>
                <a:off x="2160" y="2784"/>
                <a:ext cx="240" cy="240"/>
              </a:xfrm>
              <a:prstGeom prst="ellipse">
                <a:avLst/>
              </a:prstGeom>
              <a:solidFill>
                <a:schemeClr val="bg2"/>
              </a:solidFill>
              <a:ln w="0">
                <a:solidFill>
                  <a:schemeClr val="tx2"/>
                </a:solidFill>
                <a:round/>
                <a:headEnd/>
                <a:tailEnd/>
              </a:ln>
              <a:effectLst/>
            </p:spPr>
            <p:txBody>
              <a:bodyPr wrap="none" anchor="ctr">
                <a:prstTxWarp prst="textNoShape">
                  <a:avLst/>
                </a:prstTxWarp>
              </a:bodyPr>
              <a:lstStyle/>
              <a:p>
                <a:endParaRPr lang="en-US"/>
              </a:p>
            </p:txBody>
          </p:sp>
        </p:grpSp>
        <p:sp>
          <p:nvSpPr>
            <p:cNvPr id="267288" name="Line 24"/>
            <p:cNvSpPr>
              <a:spLocks noChangeShapeType="1"/>
            </p:cNvSpPr>
            <p:nvPr/>
          </p:nvSpPr>
          <p:spPr bwMode="auto">
            <a:xfrm>
              <a:off x="1497" y="1164"/>
              <a:ext cx="340" cy="9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7289" name="Line 25"/>
            <p:cNvSpPr>
              <a:spLocks noChangeShapeType="1"/>
            </p:cNvSpPr>
            <p:nvPr/>
          </p:nvSpPr>
          <p:spPr bwMode="auto">
            <a:xfrm>
              <a:off x="545" y="1524"/>
              <a:ext cx="340" cy="9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7290" name="Text Box 26"/>
            <p:cNvSpPr txBox="1">
              <a:spLocks noChangeArrowheads="1"/>
            </p:cNvSpPr>
            <p:nvPr/>
          </p:nvSpPr>
          <p:spPr bwMode="auto">
            <a:xfrm>
              <a:off x="164" y="1218"/>
              <a:ext cx="427" cy="250"/>
            </a:xfrm>
            <a:prstGeom prst="rect">
              <a:avLst/>
            </a:prstGeom>
            <a:noFill/>
            <a:ln w="9525">
              <a:noFill/>
              <a:miter lim="800000"/>
              <a:headEnd/>
              <a:tailEnd/>
            </a:ln>
            <a:effectLst/>
          </p:spPr>
          <p:txBody>
            <a:bodyPr wrap="none">
              <a:prstTxWarp prst="textNoShape">
                <a:avLst/>
              </a:prstTxWarp>
              <a:spAutoFit/>
            </a:bodyPr>
            <a:lstStyle/>
            <a:p>
              <a:pPr algn="ctr"/>
              <a:r>
                <a:rPr lang="it-IT" sz="1000">
                  <a:ea typeface="Times New Roman" pitchFamily="-106" charset="0"/>
                  <a:cs typeface="Times New Roman" pitchFamily="-106" charset="0"/>
                </a:rPr>
                <a:t>X RAYS </a:t>
              </a:r>
            </a:p>
            <a:p>
              <a:pPr algn="ctr"/>
              <a:r>
                <a:rPr lang="it-IT" sz="1000">
                  <a:ea typeface="Times New Roman" pitchFamily="-106" charset="0"/>
                  <a:cs typeface="Times New Roman" pitchFamily="-106" charset="0"/>
                </a:rPr>
                <a:t>TUBE</a:t>
              </a:r>
            </a:p>
          </p:txBody>
        </p:sp>
        <p:sp>
          <p:nvSpPr>
            <p:cNvPr id="267291" name="Text Box 27"/>
            <p:cNvSpPr txBox="1">
              <a:spLocks noChangeArrowheads="1"/>
            </p:cNvSpPr>
            <p:nvPr/>
          </p:nvSpPr>
          <p:spPr bwMode="auto">
            <a:xfrm>
              <a:off x="1171" y="946"/>
              <a:ext cx="534" cy="154"/>
            </a:xfrm>
            <a:prstGeom prst="rect">
              <a:avLst/>
            </a:prstGeom>
            <a:noFill/>
            <a:ln w="9525">
              <a:noFill/>
              <a:miter lim="800000"/>
              <a:headEnd/>
              <a:tailEnd/>
            </a:ln>
            <a:effectLst/>
          </p:spPr>
          <p:txBody>
            <a:bodyPr wrap="none">
              <a:prstTxWarp prst="textNoShape">
                <a:avLst/>
              </a:prstTxWarp>
              <a:spAutoFit/>
            </a:bodyPr>
            <a:lstStyle/>
            <a:p>
              <a:pPr algn="ctr"/>
              <a:r>
                <a:rPr lang="it-IT" sz="1000">
                  <a:ea typeface="Times New Roman" pitchFamily="-106" charset="0"/>
                  <a:cs typeface="Times New Roman" pitchFamily="-106" charset="0"/>
                </a:rPr>
                <a:t>DETECTOR</a:t>
              </a:r>
            </a:p>
          </p:txBody>
        </p:sp>
        <p:sp>
          <p:nvSpPr>
            <p:cNvPr id="267292" name="Line 28"/>
            <p:cNvSpPr>
              <a:spLocks noChangeShapeType="1"/>
            </p:cNvSpPr>
            <p:nvPr/>
          </p:nvSpPr>
          <p:spPr bwMode="auto">
            <a:xfrm flipV="1">
              <a:off x="772" y="1236"/>
              <a:ext cx="480" cy="157"/>
            </a:xfrm>
            <a:prstGeom prst="line">
              <a:avLst/>
            </a:prstGeom>
            <a:noFill/>
            <a:ln w="9525">
              <a:solidFill>
                <a:srgbClr val="FFFF99"/>
              </a:solidFill>
              <a:prstDash val="dash"/>
              <a:round/>
              <a:headEnd/>
              <a:tailEnd type="triangle" w="med" len="med"/>
            </a:ln>
            <a:effectLst/>
          </p:spPr>
          <p:txBody>
            <a:bodyPr wrap="none" anchor="ctr">
              <a:prstTxWarp prst="textNoShape">
                <a:avLst/>
              </a:prstTxWarp>
            </a:bodyPr>
            <a:lstStyle/>
            <a:p>
              <a:endParaRPr lang="en-US"/>
            </a:p>
          </p:txBody>
        </p:sp>
        <p:sp>
          <p:nvSpPr>
            <p:cNvPr id="267294" name="Oval 30"/>
            <p:cNvSpPr>
              <a:spLocks noChangeArrowheads="1"/>
            </p:cNvSpPr>
            <p:nvPr/>
          </p:nvSpPr>
          <p:spPr bwMode="auto">
            <a:xfrm>
              <a:off x="2771" y="1223"/>
              <a:ext cx="296" cy="283"/>
            </a:xfrm>
            <a:prstGeom prst="ellipse">
              <a:avLst/>
            </a:prstGeom>
            <a:solidFill>
              <a:schemeClr val="folHlink"/>
            </a:solidFill>
            <a:ln w="12700">
              <a:solidFill>
                <a:schemeClr val="tx2"/>
              </a:solidFill>
              <a:round/>
              <a:headEnd/>
              <a:tailEnd/>
            </a:ln>
            <a:effectLst/>
          </p:spPr>
          <p:txBody>
            <a:bodyPr wrap="none" anchor="ctr">
              <a:prstTxWarp prst="textNoShape">
                <a:avLst/>
              </a:prstTxWarp>
            </a:bodyPr>
            <a:lstStyle/>
            <a:p>
              <a:endParaRPr lang="en-US"/>
            </a:p>
          </p:txBody>
        </p:sp>
        <p:sp>
          <p:nvSpPr>
            <p:cNvPr id="267295" name="Oval 31"/>
            <p:cNvSpPr>
              <a:spLocks noChangeArrowheads="1"/>
            </p:cNvSpPr>
            <p:nvPr/>
          </p:nvSpPr>
          <p:spPr bwMode="auto">
            <a:xfrm>
              <a:off x="2809" y="1315"/>
              <a:ext cx="59" cy="57"/>
            </a:xfrm>
            <a:prstGeom prst="ellipse">
              <a:avLst/>
            </a:prstGeom>
            <a:solidFill>
              <a:schemeClr val="tx1"/>
            </a:solidFill>
            <a:ln w="12700">
              <a:solidFill>
                <a:schemeClr val="tx2"/>
              </a:solidFill>
              <a:round/>
              <a:headEnd/>
              <a:tailEnd/>
            </a:ln>
            <a:effectLst/>
          </p:spPr>
          <p:txBody>
            <a:bodyPr wrap="none" anchor="ctr">
              <a:prstTxWarp prst="textNoShape">
                <a:avLst/>
              </a:prstTxWarp>
            </a:bodyPr>
            <a:lstStyle/>
            <a:p>
              <a:endParaRPr lang="en-US"/>
            </a:p>
          </p:txBody>
        </p:sp>
        <p:sp>
          <p:nvSpPr>
            <p:cNvPr id="267296" name="Oval 32"/>
            <p:cNvSpPr>
              <a:spLocks noChangeArrowheads="1"/>
            </p:cNvSpPr>
            <p:nvPr/>
          </p:nvSpPr>
          <p:spPr bwMode="auto">
            <a:xfrm>
              <a:off x="2904" y="1259"/>
              <a:ext cx="59" cy="56"/>
            </a:xfrm>
            <a:prstGeom prst="ellipse">
              <a:avLst/>
            </a:prstGeom>
            <a:solidFill>
              <a:srgbClr val="DDDDDD"/>
            </a:solidFill>
            <a:ln w="12700">
              <a:solidFill>
                <a:schemeClr val="tx2"/>
              </a:solidFill>
              <a:round/>
              <a:headEnd/>
              <a:tailEnd/>
            </a:ln>
            <a:effectLst/>
          </p:spPr>
          <p:txBody>
            <a:bodyPr wrap="none" anchor="ctr">
              <a:prstTxWarp prst="textNoShape">
                <a:avLst/>
              </a:prstTxWarp>
            </a:bodyPr>
            <a:lstStyle/>
            <a:p>
              <a:endParaRPr lang="en-US"/>
            </a:p>
          </p:txBody>
        </p:sp>
        <p:grpSp>
          <p:nvGrpSpPr>
            <p:cNvPr id="5" name="Group 33"/>
            <p:cNvGrpSpPr>
              <a:grpSpLocks/>
            </p:cNvGrpSpPr>
            <p:nvPr/>
          </p:nvGrpSpPr>
          <p:grpSpPr bwMode="auto">
            <a:xfrm>
              <a:off x="2697" y="687"/>
              <a:ext cx="360" cy="308"/>
              <a:chOff x="2448" y="590"/>
              <a:chExt cx="936" cy="836"/>
            </a:xfrm>
          </p:grpSpPr>
          <p:sp>
            <p:nvSpPr>
              <p:cNvPr id="267298" name="Line 34"/>
              <p:cNvSpPr>
                <a:spLocks noChangeShapeType="1"/>
              </p:cNvSpPr>
              <p:nvPr/>
            </p:nvSpPr>
            <p:spPr bwMode="auto">
              <a:xfrm flipV="1">
                <a:off x="2448" y="1425"/>
                <a:ext cx="936" cy="1"/>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7299" name="Freeform 35"/>
              <p:cNvSpPr>
                <a:spLocks/>
              </p:cNvSpPr>
              <p:nvPr/>
            </p:nvSpPr>
            <p:spPr bwMode="auto">
              <a:xfrm>
                <a:off x="2471" y="806"/>
                <a:ext cx="807" cy="618"/>
              </a:xfrm>
              <a:custGeom>
                <a:avLst/>
                <a:gdLst/>
                <a:ahLst/>
                <a:cxnLst>
                  <a:cxn ang="0">
                    <a:pos x="0" y="1044"/>
                  </a:cxn>
                  <a:cxn ang="0">
                    <a:pos x="94" y="1033"/>
                  </a:cxn>
                  <a:cxn ang="0">
                    <a:pos x="136" y="960"/>
                  </a:cxn>
                  <a:cxn ang="0">
                    <a:pos x="179" y="875"/>
                  </a:cxn>
                  <a:cxn ang="0">
                    <a:pos x="273" y="412"/>
                  </a:cxn>
                  <a:cxn ang="0">
                    <a:pos x="315" y="265"/>
                  </a:cxn>
                  <a:cxn ang="0">
                    <a:pos x="410" y="212"/>
                  </a:cxn>
                  <a:cxn ang="0">
                    <a:pos x="473" y="117"/>
                  </a:cxn>
                  <a:cxn ang="0">
                    <a:pos x="557" y="2"/>
                  </a:cxn>
                  <a:cxn ang="0">
                    <a:pos x="589" y="128"/>
                  </a:cxn>
                  <a:cxn ang="0">
                    <a:pos x="600" y="191"/>
                  </a:cxn>
                  <a:cxn ang="0">
                    <a:pos x="673" y="265"/>
                  </a:cxn>
                  <a:cxn ang="0">
                    <a:pos x="778" y="223"/>
                  </a:cxn>
                  <a:cxn ang="0">
                    <a:pos x="821" y="159"/>
                  </a:cxn>
                  <a:cxn ang="0">
                    <a:pos x="905" y="159"/>
                  </a:cxn>
                  <a:cxn ang="0">
                    <a:pos x="1042" y="381"/>
                  </a:cxn>
                  <a:cxn ang="0">
                    <a:pos x="1168" y="602"/>
                  </a:cxn>
                  <a:cxn ang="0">
                    <a:pos x="1294" y="917"/>
                  </a:cxn>
                  <a:cxn ang="0">
                    <a:pos x="1431" y="1012"/>
                  </a:cxn>
                  <a:cxn ang="0">
                    <a:pos x="1599" y="1002"/>
                  </a:cxn>
                </a:cxnLst>
                <a:rect l="0" t="0" r="r" b="b"/>
                <a:pathLst>
                  <a:path w="1599" h="1047">
                    <a:moveTo>
                      <a:pt x="0" y="1044"/>
                    </a:moveTo>
                    <a:cubicBezTo>
                      <a:pt x="35" y="1045"/>
                      <a:pt x="71" y="1047"/>
                      <a:pt x="94" y="1033"/>
                    </a:cubicBezTo>
                    <a:cubicBezTo>
                      <a:pt x="116" y="1018"/>
                      <a:pt x="121" y="986"/>
                      <a:pt x="136" y="960"/>
                    </a:cubicBezTo>
                    <a:cubicBezTo>
                      <a:pt x="150" y="933"/>
                      <a:pt x="156" y="966"/>
                      <a:pt x="179" y="875"/>
                    </a:cubicBezTo>
                    <a:cubicBezTo>
                      <a:pt x="201" y="783"/>
                      <a:pt x="250" y="513"/>
                      <a:pt x="273" y="412"/>
                    </a:cubicBezTo>
                    <a:cubicBezTo>
                      <a:pt x="295" y="310"/>
                      <a:pt x="292" y="298"/>
                      <a:pt x="315" y="265"/>
                    </a:cubicBezTo>
                    <a:cubicBezTo>
                      <a:pt x="337" y="231"/>
                      <a:pt x="383" y="236"/>
                      <a:pt x="410" y="212"/>
                    </a:cubicBezTo>
                    <a:cubicBezTo>
                      <a:pt x="436" y="187"/>
                      <a:pt x="448" y="151"/>
                      <a:pt x="473" y="117"/>
                    </a:cubicBezTo>
                    <a:cubicBezTo>
                      <a:pt x="497" y="82"/>
                      <a:pt x="537" y="0"/>
                      <a:pt x="557" y="2"/>
                    </a:cubicBezTo>
                    <a:cubicBezTo>
                      <a:pt x="576" y="3"/>
                      <a:pt x="581" y="96"/>
                      <a:pt x="589" y="128"/>
                    </a:cubicBezTo>
                    <a:cubicBezTo>
                      <a:pt x="596" y="159"/>
                      <a:pt x="585" y="168"/>
                      <a:pt x="600" y="191"/>
                    </a:cubicBezTo>
                    <a:cubicBezTo>
                      <a:pt x="614" y="213"/>
                      <a:pt x="643" y="259"/>
                      <a:pt x="673" y="265"/>
                    </a:cubicBezTo>
                    <a:cubicBezTo>
                      <a:pt x="702" y="270"/>
                      <a:pt x="753" y="240"/>
                      <a:pt x="778" y="223"/>
                    </a:cubicBezTo>
                    <a:cubicBezTo>
                      <a:pt x="802" y="205"/>
                      <a:pt x="799" y="169"/>
                      <a:pt x="821" y="159"/>
                    </a:cubicBezTo>
                    <a:cubicBezTo>
                      <a:pt x="842" y="148"/>
                      <a:pt x="868" y="122"/>
                      <a:pt x="905" y="159"/>
                    </a:cubicBezTo>
                    <a:cubicBezTo>
                      <a:pt x="941" y="195"/>
                      <a:pt x="998" y="307"/>
                      <a:pt x="1042" y="381"/>
                    </a:cubicBezTo>
                    <a:cubicBezTo>
                      <a:pt x="1085" y="454"/>
                      <a:pt x="1126" y="512"/>
                      <a:pt x="1168" y="602"/>
                    </a:cubicBezTo>
                    <a:cubicBezTo>
                      <a:pt x="1209" y="691"/>
                      <a:pt x="1250" y="848"/>
                      <a:pt x="1294" y="917"/>
                    </a:cubicBezTo>
                    <a:cubicBezTo>
                      <a:pt x="1337" y="985"/>
                      <a:pt x="1380" y="997"/>
                      <a:pt x="1431" y="1012"/>
                    </a:cubicBezTo>
                    <a:cubicBezTo>
                      <a:pt x="1481" y="1026"/>
                      <a:pt x="1572" y="1002"/>
                      <a:pt x="1599" y="1002"/>
                    </a:cubicBezTo>
                  </a:path>
                </a:pathLst>
              </a:custGeom>
              <a:noFill/>
              <a:ln w="1270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7300" name="Line 36"/>
              <p:cNvSpPr>
                <a:spLocks noChangeShapeType="1"/>
              </p:cNvSpPr>
              <p:nvPr/>
            </p:nvSpPr>
            <p:spPr bwMode="auto">
              <a:xfrm flipV="1">
                <a:off x="2471" y="590"/>
                <a:ext cx="0" cy="82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grpSp>
        <p:grpSp>
          <p:nvGrpSpPr>
            <p:cNvPr id="6" name="Group 37"/>
            <p:cNvGrpSpPr>
              <a:grpSpLocks/>
            </p:cNvGrpSpPr>
            <p:nvPr/>
          </p:nvGrpSpPr>
          <p:grpSpPr bwMode="auto">
            <a:xfrm>
              <a:off x="3051" y="908"/>
              <a:ext cx="342" cy="367"/>
              <a:chOff x="3369" y="1190"/>
              <a:chExt cx="888" cy="998"/>
            </a:xfrm>
          </p:grpSpPr>
          <p:sp>
            <p:nvSpPr>
              <p:cNvPr id="267302" name="Line 38"/>
              <p:cNvSpPr>
                <a:spLocks noChangeShapeType="1"/>
              </p:cNvSpPr>
              <p:nvPr/>
            </p:nvSpPr>
            <p:spPr bwMode="auto">
              <a:xfrm rot="3036276" flipV="1">
                <a:off x="3283" y="1760"/>
                <a:ext cx="854" cy="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grpSp>
            <p:nvGrpSpPr>
              <p:cNvPr id="7" name="Group 39"/>
              <p:cNvGrpSpPr>
                <a:grpSpLocks/>
              </p:cNvGrpSpPr>
              <p:nvPr/>
            </p:nvGrpSpPr>
            <p:grpSpPr bwMode="auto">
              <a:xfrm>
                <a:off x="3369" y="1190"/>
                <a:ext cx="888" cy="807"/>
                <a:chOff x="3369" y="1190"/>
                <a:chExt cx="888" cy="807"/>
              </a:xfrm>
            </p:grpSpPr>
            <p:sp>
              <p:nvSpPr>
                <p:cNvPr id="267304" name="Freeform 40"/>
                <p:cNvSpPr>
                  <a:spLocks/>
                </p:cNvSpPr>
                <p:nvPr/>
              </p:nvSpPr>
              <p:spPr bwMode="auto">
                <a:xfrm rot="3036276">
                  <a:off x="3544" y="1285"/>
                  <a:ext cx="807" cy="618"/>
                </a:xfrm>
                <a:custGeom>
                  <a:avLst/>
                  <a:gdLst/>
                  <a:ahLst/>
                  <a:cxnLst>
                    <a:cxn ang="0">
                      <a:pos x="0" y="1044"/>
                    </a:cxn>
                    <a:cxn ang="0">
                      <a:pos x="94" y="1033"/>
                    </a:cxn>
                    <a:cxn ang="0">
                      <a:pos x="136" y="960"/>
                    </a:cxn>
                    <a:cxn ang="0">
                      <a:pos x="179" y="875"/>
                    </a:cxn>
                    <a:cxn ang="0">
                      <a:pos x="273" y="412"/>
                    </a:cxn>
                    <a:cxn ang="0">
                      <a:pos x="315" y="265"/>
                    </a:cxn>
                    <a:cxn ang="0">
                      <a:pos x="410" y="212"/>
                    </a:cxn>
                    <a:cxn ang="0">
                      <a:pos x="473" y="117"/>
                    </a:cxn>
                    <a:cxn ang="0">
                      <a:pos x="557" y="2"/>
                    </a:cxn>
                    <a:cxn ang="0">
                      <a:pos x="589" y="128"/>
                    </a:cxn>
                    <a:cxn ang="0">
                      <a:pos x="600" y="191"/>
                    </a:cxn>
                    <a:cxn ang="0">
                      <a:pos x="673" y="265"/>
                    </a:cxn>
                    <a:cxn ang="0">
                      <a:pos x="778" y="223"/>
                    </a:cxn>
                    <a:cxn ang="0">
                      <a:pos x="821" y="159"/>
                    </a:cxn>
                    <a:cxn ang="0">
                      <a:pos x="905" y="159"/>
                    </a:cxn>
                    <a:cxn ang="0">
                      <a:pos x="1042" y="381"/>
                    </a:cxn>
                    <a:cxn ang="0">
                      <a:pos x="1168" y="602"/>
                    </a:cxn>
                    <a:cxn ang="0">
                      <a:pos x="1294" y="917"/>
                    </a:cxn>
                    <a:cxn ang="0">
                      <a:pos x="1431" y="1012"/>
                    </a:cxn>
                    <a:cxn ang="0">
                      <a:pos x="1599" y="1002"/>
                    </a:cxn>
                  </a:cxnLst>
                  <a:rect l="0" t="0" r="r" b="b"/>
                  <a:pathLst>
                    <a:path w="1599" h="1047">
                      <a:moveTo>
                        <a:pt x="0" y="1044"/>
                      </a:moveTo>
                      <a:cubicBezTo>
                        <a:pt x="35" y="1045"/>
                        <a:pt x="71" y="1047"/>
                        <a:pt x="94" y="1033"/>
                      </a:cubicBezTo>
                      <a:cubicBezTo>
                        <a:pt x="116" y="1018"/>
                        <a:pt x="121" y="986"/>
                        <a:pt x="136" y="960"/>
                      </a:cubicBezTo>
                      <a:cubicBezTo>
                        <a:pt x="150" y="933"/>
                        <a:pt x="156" y="966"/>
                        <a:pt x="179" y="875"/>
                      </a:cubicBezTo>
                      <a:cubicBezTo>
                        <a:pt x="201" y="783"/>
                        <a:pt x="250" y="513"/>
                        <a:pt x="273" y="412"/>
                      </a:cubicBezTo>
                      <a:cubicBezTo>
                        <a:pt x="295" y="310"/>
                        <a:pt x="292" y="298"/>
                        <a:pt x="315" y="265"/>
                      </a:cubicBezTo>
                      <a:cubicBezTo>
                        <a:pt x="337" y="231"/>
                        <a:pt x="383" y="236"/>
                        <a:pt x="410" y="212"/>
                      </a:cubicBezTo>
                      <a:cubicBezTo>
                        <a:pt x="436" y="187"/>
                        <a:pt x="448" y="151"/>
                        <a:pt x="473" y="117"/>
                      </a:cubicBezTo>
                      <a:cubicBezTo>
                        <a:pt x="497" y="82"/>
                        <a:pt x="537" y="0"/>
                        <a:pt x="557" y="2"/>
                      </a:cubicBezTo>
                      <a:cubicBezTo>
                        <a:pt x="576" y="3"/>
                        <a:pt x="581" y="96"/>
                        <a:pt x="589" y="128"/>
                      </a:cubicBezTo>
                      <a:cubicBezTo>
                        <a:pt x="596" y="159"/>
                        <a:pt x="585" y="168"/>
                        <a:pt x="600" y="191"/>
                      </a:cubicBezTo>
                      <a:cubicBezTo>
                        <a:pt x="614" y="213"/>
                        <a:pt x="643" y="259"/>
                        <a:pt x="673" y="265"/>
                      </a:cubicBezTo>
                      <a:cubicBezTo>
                        <a:pt x="702" y="270"/>
                        <a:pt x="753" y="240"/>
                        <a:pt x="778" y="223"/>
                      </a:cubicBezTo>
                      <a:cubicBezTo>
                        <a:pt x="802" y="205"/>
                        <a:pt x="799" y="169"/>
                        <a:pt x="821" y="159"/>
                      </a:cubicBezTo>
                      <a:cubicBezTo>
                        <a:pt x="842" y="148"/>
                        <a:pt x="868" y="122"/>
                        <a:pt x="905" y="159"/>
                      </a:cubicBezTo>
                      <a:cubicBezTo>
                        <a:pt x="941" y="195"/>
                        <a:pt x="998" y="307"/>
                        <a:pt x="1042" y="381"/>
                      </a:cubicBezTo>
                      <a:cubicBezTo>
                        <a:pt x="1085" y="454"/>
                        <a:pt x="1126" y="512"/>
                        <a:pt x="1168" y="602"/>
                      </a:cubicBezTo>
                      <a:cubicBezTo>
                        <a:pt x="1209" y="691"/>
                        <a:pt x="1250" y="848"/>
                        <a:pt x="1294" y="917"/>
                      </a:cubicBezTo>
                      <a:cubicBezTo>
                        <a:pt x="1337" y="985"/>
                        <a:pt x="1380" y="997"/>
                        <a:pt x="1431" y="1012"/>
                      </a:cubicBezTo>
                      <a:cubicBezTo>
                        <a:pt x="1481" y="1026"/>
                        <a:pt x="1572" y="1002"/>
                        <a:pt x="1599" y="1002"/>
                      </a:cubicBezTo>
                    </a:path>
                  </a:pathLst>
                </a:custGeom>
                <a:noFill/>
                <a:ln w="1270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7305" name="Line 41"/>
                <p:cNvSpPr>
                  <a:spLocks noChangeShapeType="1"/>
                </p:cNvSpPr>
                <p:nvPr/>
              </p:nvSpPr>
              <p:spPr bwMode="auto">
                <a:xfrm rot="3036276" flipV="1">
                  <a:off x="3780" y="798"/>
                  <a:ext cx="0" cy="82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grpSp>
        </p:grpSp>
        <p:grpSp>
          <p:nvGrpSpPr>
            <p:cNvPr id="8" name="Group 42"/>
            <p:cNvGrpSpPr>
              <a:grpSpLocks/>
            </p:cNvGrpSpPr>
            <p:nvPr/>
          </p:nvGrpSpPr>
          <p:grpSpPr bwMode="auto">
            <a:xfrm>
              <a:off x="3262" y="1247"/>
              <a:ext cx="321" cy="338"/>
              <a:chOff x="3907" y="2428"/>
              <a:chExt cx="834" cy="916"/>
            </a:xfrm>
          </p:grpSpPr>
          <p:sp>
            <p:nvSpPr>
              <p:cNvPr id="267307" name="Line 43"/>
              <p:cNvSpPr>
                <a:spLocks noChangeShapeType="1"/>
              </p:cNvSpPr>
              <p:nvPr/>
            </p:nvSpPr>
            <p:spPr bwMode="auto">
              <a:xfrm rot="5400000" flipV="1">
                <a:off x="3457" y="2885"/>
                <a:ext cx="916" cy="1"/>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267308" name="Freeform 44"/>
              <p:cNvSpPr>
                <a:spLocks/>
              </p:cNvSpPr>
              <p:nvPr/>
            </p:nvSpPr>
            <p:spPr bwMode="auto">
              <a:xfrm rot="5400000">
                <a:off x="3812" y="2535"/>
                <a:ext cx="807" cy="618"/>
              </a:xfrm>
              <a:custGeom>
                <a:avLst/>
                <a:gdLst/>
                <a:ahLst/>
                <a:cxnLst>
                  <a:cxn ang="0">
                    <a:pos x="0" y="1044"/>
                  </a:cxn>
                  <a:cxn ang="0">
                    <a:pos x="94" y="1033"/>
                  </a:cxn>
                  <a:cxn ang="0">
                    <a:pos x="136" y="960"/>
                  </a:cxn>
                  <a:cxn ang="0">
                    <a:pos x="179" y="875"/>
                  </a:cxn>
                  <a:cxn ang="0">
                    <a:pos x="273" y="412"/>
                  </a:cxn>
                  <a:cxn ang="0">
                    <a:pos x="315" y="265"/>
                  </a:cxn>
                  <a:cxn ang="0">
                    <a:pos x="410" y="212"/>
                  </a:cxn>
                  <a:cxn ang="0">
                    <a:pos x="473" y="117"/>
                  </a:cxn>
                  <a:cxn ang="0">
                    <a:pos x="557" y="2"/>
                  </a:cxn>
                  <a:cxn ang="0">
                    <a:pos x="589" y="128"/>
                  </a:cxn>
                  <a:cxn ang="0">
                    <a:pos x="600" y="191"/>
                  </a:cxn>
                  <a:cxn ang="0">
                    <a:pos x="673" y="265"/>
                  </a:cxn>
                  <a:cxn ang="0">
                    <a:pos x="778" y="223"/>
                  </a:cxn>
                  <a:cxn ang="0">
                    <a:pos x="821" y="159"/>
                  </a:cxn>
                  <a:cxn ang="0">
                    <a:pos x="905" y="159"/>
                  </a:cxn>
                  <a:cxn ang="0">
                    <a:pos x="1042" y="381"/>
                  </a:cxn>
                  <a:cxn ang="0">
                    <a:pos x="1168" y="602"/>
                  </a:cxn>
                  <a:cxn ang="0">
                    <a:pos x="1294" y="917"/>
                  </a:cxn>
                  <a:cxn ang="0">
                    <a:pos x="1431" y="1012"/>
                  </a:cxn>
                  <a:cxn ang="0">
                    <a:pos x="1599" y="1002"/>
                  </a:cxn>
                </a:cxnLst>
                <a:rect l="0" t="0" r="r" b="b"/>
                <a:pathLst>
                  <a:path w="1599" h="1047">
                    <a:moveTo>
                      <a:pt x="0" y="1044"/>
                    </a:moveTo>
                    <a:cubicBezTo>
                      <a:pt x="35" y="1045"/>
                      <a:pt x="71" y="1047"/>
                      <a:pt x="94" y="1033"/>
                    </a:cubicBezTo>
                    <a:cubicBezTo>
                      <a:pt x="116" y="1018"/>
                      <a:pt x="121" y="986"/>
                      <a:pt x="136" y="960"/>
                    </a:cubicBezTo>
                    <a:cubicBezTo>
                      <a:pt x="150" y="933"/>
                      <a:pt x="156" y="966"/>
                      <a:pt x="179" y="875"/>
                    </a:cubicBezTo>
                    <a:cubicBezTo>
                      <a:pt x="201" y="783"/>
                      <a:pt x="250" y="513"/>
                      <a:pt x="273" y="412"/>
                    </a:cubicBezTo>
                    <a:cubicBezTo>
                      <a:pt x="295" y="310"/>
                      <a:pt x="292" y="298"/>
                      <a:pt x="315" y="265"/>
                    </a:cubicBezTo>
                    <a:cubicBezTo>
                      <a:pt x="337" y="231"/>
                      <a:pt x="383" y="236"/>
                      <a:pt x="410" y="212"/>
                    </a:cubicBezTo>
                    <a:cubicBezTo>
                      <a:pt x="436" y="187"/>
                      <a:pt x="448" y="151"/>
                      <a:pt x="473" y="117"/>
                    </a:cubicBezTo>
                    <a:cubicBezTo>
                      <a:pt x="497" y="82"/>
                      <a:pt x="537" y="0"/>
                      <a:pt x="557" y="2"/>
                    </a:cubicBezTo>
                    <a:cubicBezTo>
                      <a:pt x="576" y="3"/>
                      <a:pt x="581" y="96"/>
                      <a:pt x="589" y="128"/>
                    </a:cubicBezTo>
                    <a:cubicBezTo>
                      <a:pt x="596" y="159"/>
                      <a:pt x="585" y="168"/>
                      <a:pt x="600" y="191"/>
                    </a:cubicBezTo>
                    <a:cubicBezTo>
                      <a:pt x="614" y="213"/>
                      <a:pt x="643" y="259"/>
                      <a:pt x="673" y="265"/>
                    </a:cubicBezTo>
                    <a:cubicBezTo>
                      <a:pt x="702" y="270"/>
                      <a:pt x="753" y="240"/>
                      <a:pt x="778" y="223"/>
                    </a:cubicBezTo>
                    <a:cubicBezTo>
                      <a:pt x="802" y="205"/>
                      <a:pt x="799" y="169"/>
                      <a:pt x="821" y="159"/>
                    </a:cubicBezTo>
                    <a:cubicBezTo>
                      <a:pt x="842" y="148"/>
                      <a:pt x="868" y="122"/>
                      <a:pt x="905" y="159"/>
                    </a:cubicBezTo>
                    <a:cubicBezTo>
                      <a:pt x="941" y="195"/>
                      <a:pt x="998" y="307"/>
                      <a:pt x="1042" y="381"/>
                    </a:cubicBezTo>
                    <a:cubicBezTo>
                      <a:pt x="1085" y="454"/>
                      <a:pt x="1126" y="512"/>
                      <a:pt x="1168" y="602"/>
                    </a:cubicBezTo>
                    <a:cubicBezTo>
                      <a:pt x="1209" y="691"/>
                      <a:pt x="1250" y="848"/>
                      <a:pt x="1294" y="917"/>
                    </a:cubicBezTo>
                    <a:cubicBezTo>
                      <a:pt x="1337" y="985"/>
                      <a:pt x="1380" y="997"/>
                      <a:pt x="1431" y="1012"/>
                    </a:cubicBezTo>
                    <a:cubicBezTo>
                      <a:pt x="1481" y="1026"/>
                      <a:pt x="1572" y="1002"/>
                      <a:pt x="1599" y="1002"/>
                    </a:cubicBezTo>
                  </a:path>
                </a:pathLst>
              </a:custGeom>
              <a:noFill/>
              <a:ln w="12700" cap="flat" cmpd="sng">
                <a:solidFill>
                  <a:schemeClr val="tx1"/>
                </a:solidFill>
                <a:prstDash val="solid"/>
                <a:round/>
                <a:headEnd type="none" w="med" len="med"/>
                <a:tailEnd type="none" w="med" len="med"/>
              </a:ln>
              <a:effectLst/>
            </p:spPr>
            <p:txBody>
              <a:bodyPr wrap="none" anchor="ctr">
                <a:prstTxWarp prst="textNoShape">
                  <a:avLst/>
                </a:prstTxWarp>
              </a:bodyPr>
              <a:lstStyle/>
              <a:p>
                <a:endParaRPr lang="en-US"/>
              </a:p>
            </p:txBody>
          </p:sp>
          <p:sp>
            <p:nvSpPr>
              <p:cNvPr id="267309" name="Line 45"/>
              <p:cNvSpPr>
                <a:spLocks noChangeShapeType="1"/>
              </p:cNvSpPr>
              <p:nvPr/>
            </p:nvSpPr>
            <p:spPr bwMode="auto">
              <a:xfrm rot="5400000" flipV="1">
                <a:off x="4330" y="2029"/>
                <a:ext cx="0" cy="82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grpSp>
        <p:sp>
          <p:nvSpPr>
            <p:cNvPr id="267310" name="Text Box 46"/>
            <p:cNvSpPr txBox="1">
              <a:spLocks noChangeArrowheads="1"/>
            </p:cNvSpPr>
            <p:nvPr/>
          </p:nvSpPr>
          <p:spPr bwMode="auto">
            <a:xfrm rot="5400000">
              <a:off x="2411" y="842"/>
              <a:ext cx="386" cy="135"/>
            </a:xfrm>
            <a:prstGeom prst="rect">
              <a:avLst/>
            </a:prstGeom>
            <a:noFill/>
            <a:ln w="12700">
              <a:noFill/>
              <a:miter lim="800000"/>
              <a:headEnd/>
              <a:tailEnd/>
            </a:ln>
            <a:effectLst/>
          </p:spPr>
          <p:txBody>
            <a:bodyPr wrap="none">
              <a:prstTxWarp prst="textNoShape">
                <a:avLst/>
              </a:prstTxWarp>
              <a:spAutoFit/>
            </a:bodyPr>
            <a:lstStyle/>
            <a:p>
              <a:pPr eaLnBrk="0" hangingPunct="0"/>
              <a:r>
                <a:rPr lang="it-IT" sz="800" b="1">
                  <a:latin typeface="Arial" pitchFamily="-106" charset="0"/>
                  <a:ea typeface="Times New Roman" pitchFamily="-106" charset="0"/>
                  <a:cs typeface="Times New Roman" pitchFamily="-106" charset="0"/>
                </a:rPr>
                <a:t>COUNTS</a:t>
              </a:r>
            </a:p>
          </p:txBody>
        </p:sp>
        <p:sp>
          <p:nvSpPr>
            <p:cNvPr id="267311" name="Text Box 47"/>
            <p:cNvSpPr txBox="1">
              <a:spLocks noChangeArrowheads="1"/>
            </p:cNvSpPr>
            <p:nvPr/>
          </p:nvSpPr>
          <p:spPr bwMode="auto">
            <a:xfrm>
              <a:off x="2245" y="1768"/>
              <a:ext cx="1503" cy="326"/>
            </a:xfrm>
            <a:prstGeom prst="rect">
              <a:avLst/>
            </a:prstGeom>
            <a:noFill/>
            <a:ln w="12700">
              <a:noFill/>
              <a:miter lim="800000"/>
              <a:headEnd/>
              <a:tailEnd/>
            </a:ln>
            <a:effectLst/>
          </p:spPr>
          <p:txBody>
            <a:bodyPr wrap="none">
              <a:prstTxWarp prst="textNoShape">
                <a:avLst/>
              </a:prstTxWarp>
              <a:spAutoFit/>
            </a:bodyPr>
            <a:lstStyle/>
            <a:p>
              <a:pPr eaLnBrk="0" hangingPunct="0"/>
              <a:r>
                <a:rPr lang="it-IT" sz="1400" b="1">
                  <a:latin typeface="Arial" pitchFamily="-106" charset="0"/>
                  <a:ea typeface="Times New Roman" pitchFamily="-106" charset="0"/>
                  <a:cs typeface="Times New Roman" pitchFamily="-106" charset="0"/>
                </a:rPr>
                <a:t>B – ANGULAR SAMPLING</a:t>
              </a:r>
            </a:p>
            <a:p>
              <a:pPr eaLnBrk="0" hangingPunct="0"/>
              <a:endParaRPr lang="it-IT" sz="1400" b="1">
                <a:latin typeface="Arial" pitchFamily="-106" charset="0"/>
                <a:ea typeface="Times New Roman" pitchFamily="-106" charset="0"/>
                <a:cs typeface="Times New Roman" pitchFamily="-106" charset="0"/>
              </a:endParaRPr>
            </a:p>
          </p:txBody>
        </p:sp>
        <p:grpSp>
          <p:nvGrpSpPr>
            <p:cNvPr id="9" name="Group 49"/>
            <p:cNvGrpSpPr>
              <a:grpSpLocks/>
            </p:cNvGrpSpPr>
            <p:nvPr/>
          </p:nvGrpSpPr>
          <p:grpSpPr bwMode="auto">
            <a:xfrm>
              <a:off x="4570" y="1108"/>
              <a:ext cx="471" cy="444"/>
              <a:chOff x="3849" y="2768"/>
              <a:chExt cx="731" cy="713"/>
            </a:xfrm>
          </p:grpSpPr>
          <p:sp>
            <p:nvSpPr>
              <p:cNvPr id="267314" name="Oval 50"/>
              <p:cNvSpPr>
                <a:spLocks noChangeArrowheads="1"/>
              </p:cNvSpPr>
              <p:nvPr/>
            </p:nvSpPr>
            <p:spPr bwMode="auto">
              <a:xfrm>
                <a:off x="3974" y="2914"/>
                <a:ext cx="485" cy="454"/>
              </a:xfrm>
              <a:prstGeom prst="ellipse">
                <a:avLst/>
              </a:prstGeom>
              <a:solidFill>
                <a:schemeClr val="folHlink"/>
              </a:solidFill>
              <a:ln w="12700">
                <a:solidFill>
                  <a:srgbClr val="FF6600"/>
                </a:solidFill>
                <a:round/>
                <a:headEnd/>
                <a:tailEnd/>
              </a:ln>
              <a:effectLst/>
            </p:spPr>
            <p:txBody>
              <a:bodyPr wrap="none" anchor="ctr">
                <a:prstTxWarp prst="textNoShape">
                  <a:avLst/>
                </a:prstTxWarp>
              </a:bodyPr>
              <a:lstStyle/>
              <a:p>
                <a:endParaRPr lang="en-US"/>
              </a:p>
            </p:txBody>
          </p:sp>
          <p:grpSp>
            <p:nvGrpSpPr>
              <p:cNvPr id="10" name="Group 51"/>
              <p:cNvGrpSpPr>
                <a:grpSpLocks/>
              </p:cNvGrpSpPr>
              <p:nvPr/>
            </p:nvGrpSpPr>
            <p:grpSpPr bwMode="auto">
              <a:xfrm>
                <a:off x="3849" y="2839"/>
                <a:ext cx="731" cy="533"/>
                <a:chOff x="3552" y="1152"/>
                <a:chExt cx="1584" cy="720"/>
              </a:xfrm>
            </p:grpSpPr>
            <p:sp>
              <p:nvSpPr>
                <p:cNvPr id="267316" name="Line 52"/>
                <p:cNvSpPr>
                  <a:spLocks noChangeShapeType="1"/>
                </p:cNvSpPr>
                <p:nvPr/>
              </p:nvSpPr>
              <p:spPr bwMode="auto">
                <a:xfrm>
                  <a:off x="3552" y="1152"/>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17" name="Line 53"/>
                <p:cNvSpPr>
                  <a:spLocks noChangeShapeType="1"/>
                </p:cNvSpPr>
                <p:nvPr/>
              </p:nvSpPr>
              <p:spPr bwMode="auto">
                <a:xfrm>
                  <a:off x="3552" y="1200"/>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18" name="Line 54"/>
                <p:cNvSpPr>
                  <a:spLocks noChangeShapeType="1"/>
                </p:cNvSpPr>
                <p:nvPr/>
              </p:nvSpPr>
              <p:spPr bwMode="auto">
                <a:xfrm>
                  <a:off x="3552" y="1248"/>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19" name="Line 55"/>
                <p:cNvSpPr>
                  <a:spLocks noChangeShapeType="1"/>
                </p:cNvSpPr>
                <p:nvPr/>
              </p:nvSpPr>
              <p:spPr bwMode="auto">
                <a:xfrm>
                  <a:off x="3552" y="1296"/>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0" name="Line 56"/>
                <p:cNvSpPr>
                  <a:spLocks noChangeShapeType="1"/>
                </p:cNvSpPr>
                <p:nvPr/>
              </p:nvSpPr>
              <p:spPr bwMode="auto">
                <a:xfrm>
                  <a:off x="3552" y="1344"/>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1" name="Line 57"/>
                <p:cNvSpPr>
                  <a:spLocks noChangeShapeType="1"/>
                </p:cNvSpPr>
                <p:nvPr/>
              </p:nvSpPr>
              <p:spPr bwMode="auto">
                <a:xfrm>
                  <a:off x="3552" y="1392"/>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2" name="Line 58"/>
                <p:cNvSpPr>
                  <a:spLocks noChangeShapeType="1"/>
                </p:cNvSpPr>
                <p:nvPr/>
              </p:nvSpPr>
              <p:spPr bwMode="auto">
                <a:xfrm>
                  <a:off x="3552" y="1440"/>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3" name="Line 59"/>
                <p:cNvSpPr>
                  <a:spLocks noChangeShapeType="1"/>
                </p:cNvSpPr>
                <p:nvPr/>
              </p:nvSpPr>
              <p:spPr bwMode="auto">
                <a:xfrm>
                  <a:off x="3552" y="1488"/>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4" name="Line 60"/>
                <p:cNvSpPr>
                  <a:spLocks noChangeShapeType="1"/>
                </p:cNvSpPr>
                <p:nvPr/>
              </p:nvSpPr>
              <p:spPr bwMode="auto">
                <a:xfrm>
                  <a:off x="3552" y="1536"/>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5" name="Line 61"/>
                <p:cNvSpPr>
                  <a:spLocks noChangeShapeType="1"/>
                </p:cNvSpPr>
                <p:nvPr/>
              </p:nvSpPr>
              <p:spPr bwMode="auto">
                <a:xfrm>
                  <a:off x="3552" y="1584"/>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6" name="Line 62"/>
                <p:cNvSpPr>
                  <a:spLocks noChangeShapeType="1"/>
                </p:cNvSpPr>
                <p:nvPr/>
              </p:nvSpPr>
              <p:spPr bwMode="auto">
                <a:xfrm>
                  <a:off x="3552" y="1632"/>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7" name="Line 63"/>
                <p:cNvSpPr>
                  <a:spLocks noChangeShapeType="1"/>
                </p:cNvSpPr>
                <p:nvPr/>
              </p:nvSpPr>
              <p:spPr bwMode="auto">
                <a:xfrm>
                  <a:off x="3552" y="1680"/>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8" name="Line 64"/>
                <p:cNvSpPr>
                  <a:spLocks noChangeShapeType="1"/>
                </p:cNvSpPr>
                <p:nvPr/>
              </p:nvSpPr>
              <p:spPr bwMode="auto">
                <a:xfrm>
                  <a:off x="3552" y="1728"/>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29" name="Line 65"/>
                <p:cNvSpPr>
                  <a:spLocks noChangeShapeType="1"/>
                </p:cNvSpPr>
                <p:nvPr/>
              </p:nvSpPr>
              <p:spPr bwMode="auto">
                <a:xfrm>
                  <a:off x="3552" y="1776"/>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0" name="Line 66"/>
                <p:cNvSpPr>
                  <a:spLocks noChangeShapeType="1"/>
                </p:cNvSpPr>
                <p:nvPr/>
              </p:nvSpPr>
              <p:spPr bwMode="auto">
                <a:xfrm>
                  <a:off x="3552" y="1824"/>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1" name="Line 67"/>
                <p:cNvSpPr>
                  <a:spLocks noChangeShapeType="1"/>
                </p:cNvSpPr>
                <p:nvPr/>
              </p:nvSpPr>
              <p:spPr bwMode="auto">
                <a:xfrm>
                  <a:off x="3552" y="1872"/>
                  <a:ext cx="1584"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grpSp>
          <p:sp>
            <p:nvSpPr>
              <p:cNvPr id="267332" name="Line 68"/>
              <p:cNvSpPr>
                <a:spLocks noChangeShapeType="1"/>
              </p:cNvSpPr>
              <p:nvPr/>
            </p:nvSpPr>
            <p:spPr bwMode="auto">
              <a:xfrm rot="-5400000">
                <a:off x="3579"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3" name="Line 69"/>
              <p:cNvSpPr>
                <a:spLocks noChangeShapeType="1"/>
              </p:cNvSpPr>
              <p:nvPr/>
            </p:nvSpPr>
            <p:spPr bwMode="auto">
              <a:xfrm rot="-5400000">
                <a:off x="3616"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4" name="Line 70"/>
              <p:cNvSpPr>
                <a:spLocks noChangeShapeType="1"/>
              </p:cNvSpPr>
              <p:nvPr/>
            </p:nvSpPr>
            <p:spPr bwMode="auto">
              <a:xfrm rot="-5400000">
                <a:off x="3654"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5" name="Line 71"/>
              <p:cNvSpPr>
                <a:spLocks noChangeShapeType="1"/>
              </p:cNvSpPr>
              <p:nvPr/>
            </p:nvSpPr>
            <p:spPr bwMode="auto">
              <a:xfrm rot="-5400000">
                <a:off x="3692"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6" name="Line 72"/>
              <p:cNvSpPr>
                <a:spLocks noChangeShapeType="1"/>
              </p:cNvSpPr>
              <p:nvPr/>
            </p:nvSpPr>
            <p:spPr bwMode="auto">
              <a:xfrm rot="-5400000">
                <a:off x="3730"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7" name="Line 73"/>
              <p:cNvSpPr>
                <a:spLocks noChangeShapeType="1"/>
              </p:cNvSpPr>
              <p:nvPr/>
            </p:nvSpPr>
            <p:spPr bwMode="auto">
              <a:xfrm rot="-5400000">
                <a:off x="3768"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8" name="Line 74"/>
              <p:cNvSpPr>
                <a:spLocks noChangeShapeType="1"/>
              </p:cNvSpPr>
              <p:nvPr/>
            </p:nvSpPr>
            <p:spPr bwMode="auto">
              <a:xfrm rot="-5400000">
                <a:off x="3806"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39" name="Line 75"/>
              <p:cNvSpPr>
                <a:spLocks noChangeShapeType="1"/>
              </p:cNvSpPr>
              <p:nvPr/>
            </p:nvSpPr>
            <p:spPr bwMode="auto">
              <a:xfrm rot="-5400000">
                <a:off x="3844"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0" name="Line 76"/>
              <p:cNvSpPr>
                <a:spLocks noChangeShapeType="1"/>
              </p:cNvSpPr>
              <p:nvPr/>
            </p:nvSpPr>
            <p:spPr bwMode="auto">
              <a:xfrm rot="-5400000">
                <a:off x="3881"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1" name="Line 77"/>
              <p:cNvSpPr>
                <a:spLocks noChangeShapeType="1"/>
              </p:cNvSpPr>
              <p:nvPr/>
            </p:nvSpPr>
            <p:spPr bwMode="auto">
              <a:xfrm rot="-5400000">
                <a:off x="3919"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2" name="Line 78"/>
              <p:cNvSpPr>
                <a:spLocks noChangeShapeType="1"/>
              </p:cNvSpPr>
              <p:nvPr/>
            </p:nvSpPr>
            <p:spPr bwMode="auto">
              <a:xfrm rot="-5400000">
                <a:off x="3957"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3" name="Line 79"/>
              <p:cNvSpPr>
                <a:spLocks noChangeShapeType="1"/>
              </p:cNvSpPr>
              <p:nvPr/>
            </p:nvSpPr>
            <p:spPr bwMode="auto">
              <a:xfrm rot="-5400000">
                <a:off x="3995"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4" name="Line 80"/>
              <p:cNvSpPr>
                <a:spLocks noChangeShapeType="1"/>
              </p:cNvSpPr>
              <p:nvPr/>
            </p:nvSpPr>
            <p:spPr bwMode="auto">
              <a:xfrm rot="-5400000">
                <a:off x="4033"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5" name="Line 81"/>
              <p:cNvSpPr>
                <a:spLocks noChangeShapeType="1"/>
              </p:cNvSpPr>
              <p:nvPr/>
            </p:nvSpPr>
            <p:spPr bwMode="auto">
              <a:xfrm rot="-5400000">
                <a:off x="4071"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6" name="Line 82"/>
              <p:cNvSpPr>
                <a:spLocks noChangeShapeType="1"/>
              </p:cNvSpPr>
              <p:nvPr/>
            </p:nvSpPr>
            <p:spPr bwMode="auto">
              <a:xfrm rot="-5400000">
                <a:off x="4109"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sp>
            <p:nvSpPr>
              <p:cNvPr id="267347" name="Line 83"/>
              <p:cNvSpPr>
                <a:spLocks noChangeShapeType="1"/>
              </p:cNvSpPr>
              <p:nvPr/>
            </p:nvSpPr>
            <p:spPr bwMode="auto">
              <a:xfrm rot="-5400000">
                <a:off x="4147" y="3125"/>
                <a:ext cx="713" cy="0"/>
              </a:xfrm>
              <a:prstGeom prst="line">
                <a:avLst/>
              </a:prstGeom>
              <a:noFill/>
              <a:ln w="3175">
                <a:solidFill>
                  <a:srgbClr val="FF6600"/>
                </a:solidFill>
                <a:round/>
                <a:headEnd/>
                <a:tailEnd/>
              </a:ln>
              <a:effectLst/>
            </p:spPr>
            <p:txBody>
              <a:bodyPr wrap="none" anchor="ctr">
                <a:prstTxWarp prst="textNoShape">
                  <a:avLst/>
                </a:prstTxWarp>
              </a:bodyPr>
              <a:lstStyle/>
              <a:p>
                <a:endParaRPr lang="en-US"/>
              </a:p>
            </p:txBody>
          </p:sp>
        </p:grpSp>
        <p:sp>
          <p:nvSpPr>
            <p:cNvPr id="267348" name="Oval 84"/>
            <p:cNvSpPr>
              <a:spLocks noChangeArrowheads="1"/>
            </p:cNvSpPr>
            <p:nvPr/>
          </p:nvSpPr>
          <p:spPr bwMode="auto">
            <a:xfrm>
              <a:off x="4718" y="1300"/>
              <a:ext cx="59" cy="57"/>
            </a:xfrm>
            <a:prstGeom prst="ellipse">
              <a:avLst/>
            </a:prstGeom>
            <a:solidFill>
              <a:schemeClr val="tx1"/>
            </a:solidFill>
            <a:ln w="12700">
              <a:solidFill>
                <a:schemeClr val="tx2"/>
              </a:solidFill>
              <a:round/>
              <a:headEnd/>
              <a:tailEnd/>
            </a:ln>
            <a:effectLst/>
          </p:spPr>
          <p:txBody>
            <a:bodyPr wrap="none" anchor="ctr">
              <a:prstTxWarp prst="textNoShape">
                <a:avLst/>
              </a:prstTxWarp>
            </a:bodyPr>
            <a:lstStyle/>
            <a:p>
              <a:endParaRPr lang="en-US"/>
            </a:p>
          </p:txBody>
        </p:sp>
        <p:sp>
          <p:nvSpPr>
            <p:cNvPr id="267349" name="Oval 85"/>
            <p:cNvSpPr>
              <a:spLocks noChangeArrowheads="1"/>
            </p:cNvSpPr>
            <p:nvPr/>
          </p:nvSpPr>
          <p:spPr bwMode="auto">
            <a:xfrm>
              <a:off x="4813" y="1244"/>
              <a:ext cx="59" cy="56"/>
            </a:xfrm>
            <a:prstGeom prst="ellipse">
              <a:avLst/>
            </a:prstGeom>
            <a:solidFill>
              <a:srgbClr val="DDDDDD"/>
            </a:solidFill>
            <a:ln w="12700">
              <a:solidFill>
                <a:schemeClr val="tx2"/>
              </a:solidFill>
              <a:round/>
              <a:headEnd/>
              <a:tailEnd/>
            </a:ln>
            <a:effectLst/>
          </p:spPr>
          <p:txBody>
            <a:bodyPr wrap="none" anchor="ctr">
              <a:prstTxWarp prst="textNoShape">
                <a:avLst/>
              </a:prstTxWarp>
            </a:bodyPr>
            <a:lstStyle/>
            <a:p>
              <a:endParaRPr lang="en-US"/>
            </a:p>
          </p:txBody>
        </p:sp>
        <p:grpSp>
          <p:nvGrpSpPr>
            <p:cNvPr id="11" name="Group 86"/>
            <p:cNvGrpSpPr>
              <a:grpSpLocks/>
            </p:cNvGrpSpPr>
            <p:nvPr/>
          </p:nvGrpSpPr>
          <p:grpSpPr bwMode="auto">
            <a:xfrm>
              <a:off x="3394" y="1968"/>
              <a:ext cx="1858" cy="2111"/>
              <a:chOff x="3417" y="1991"/>
              <a:chExt cx="1858" cy="2111"/>
            </a:xfrm>
          </p:grpSpPr>
          <p:pic>
            <p:nvPicPr>
              <p:cNvPr id="267351" name="Picture 87" descr="BartlomeVerena10083945_05"/>
              <p:cNvPicPr preferRelativeResize="0">
                <a:picLocks noChangeAspect="1" noChangeArrowheads="1"/>
              </p:cNvPicPr>
              <p:nvPr/>
            </p:nvPicPr>
            <p:blipFill>
              <a:blip r:embed="rId2"/>
              <a:srcRect l="4938" t="8643" r="53087" b="58025"/>
              <a:stretch>
                <a:fillRect/>
              </a:stretch>
            </p:blipFill>
            <p:spPr bwMode="auto">
              <a:xfrm>
                <a:off x="3721" y="2598"/>
                <a:ext cx="1266" cy="1046"/>
              </a:xfrm>
              <a:prstGeom prst="rect">
                <a:avLst/>
              </a:prstGeom>
              <a:noFill/>
              <a:ln w="9525">
                <a:solidFill>
                  <a:schemeClr val="bg1"/>
                </a:solidFill>
                <a:miter lim="800000"/>
                <a:headEnd/>
                <a:tailEnd/>
              </a:ln>
            </p:spPr>
          </p:pic>
          <p:sp>
            <p:nvSpPr>
              <p:cNvPr id="267352" name="Text Box 88"/>
              <p:cNvSpPr txBox="1">
                <a:spLocks noChangeArrowheads="1"/>
              </p:cNvSpPr>
              <p:nvPr/>
            </p:nvSpPr>
            <p:spPr bwMode="auto">
              <a:xfrm>
                <a:off x="3417" y="3776"/>
                <a:ext cx="1858" cy="326"/>
              </a:xfrm>
              <a:prstGeom prst="rect">
                <a:avLst/>
              </a:prstGeom>
              <a:noFill/>
              <a:ln w="12700">
                <a:noFill/>
                <a:miter lim="800000"/>
                <a:headEnd/>
                <a:tailEnd/>
              </a:ln>
              <a:effectLst/>
            </p:spPr>
            <p:txBody>
              <a:bodyPr wrap="none">
                <a:prstTxWarp prst="textNoShape">
                  <a:avLst/>
                </a:prstTxWarp>
                <a:spAutoFit/>
              </a:bodyPr>
              <a:lstStyle/>
              <a:p>
                <a:pPr algn="ctr" eaLnBrk="0" hangingPunct="0"/>
                <a:r>
                  <a:rPr lang="it-IT" sz="1400" b="1" dirty="0" err="1">
                    <a:latin typeface="Arial" pitchFamily="-106" charset="0"/>
                    <a:ea typeface="Times New Roman" pitchFamily="-106" charset="0"/>
                    <a:cs typeface="Times New Roman" pitchFamily="-106" charset="0"/>
                  </a:rPr>
                  <a:t>X</a:t>
                </a:r>
                <a:r>
                  <a:rPr lang="it-IT" sz="1400" b="1" dirty="0">
                    <a:latin typeface="Arial" pitchFamily="-106" charset="0"/>
                    <a:ea typeface="Times New Roman" pitchFamily="-106" charset="0"/>
                    <a:cs typeface="Times New Roman" pitchFamily="-106" charset="0"/>
                  </a:rPr>
                  <a:t> RAYS </a:t>
                </a:r>
              </a:p>
              <a:p>
                <a:pPr algn="ctr" eaLnBrk="0" hangingPunct="0"/>
                <a:r>
                  <a:rPr lang="it-IT" sz="1400" b="1" dirty="0">
                    <a:latin typeface="Arial" pitchFamily="-106" charset="0"/>
                    <a:ea typeface="Times New Roman" pitchFamily="-106" charset="0"/>
                    <a:cs typeface="Times New Roman" pitchFamily="-106" charset="0"/>
                  </a:rPr>
                  <a:t>COMPUTERIZED TOMOGRAPHY</a:t>
                </a:r>
              </a:p>
            </p:txBody>
          </p:sp>
          <p:cxnSp>
            <p:nvCxnSpPr>
              <p:cNvPr id="267353" name="AutoShape 89"/>
              <p:cNvCxnSpPr>
                <a:cxnSpLocks noChangeShapeType="1"/>
              </p:cNvCxnSpPr>
              <p:nvPr/>
            </p:nvCxnSpPr>
            <p:spPr bwMode="auto">
              <a:xfrm rot="5400000">
                <a:off x="4434" y="1796"/>
                <a:ext cx="502" cy="891"/>
              </a:xfrm>
              <a:prstGeom prst="bentConnector3">
                <a:avLst>
                  <a:gd name="adj1" fmla="val 50000"/>
                </a:avLst>
              </a:prstGeom>
              <a:noFill/>
              <a:ln w="28575">
                <a:solidFill>
                  <a:srgbClr val="FF6600"/>
                </a:solidFill>
                <a:miter lim="800000"/>
                <a:headEnd/>
                <a:tailEnd type="triangle" w="med" len="med"/>
              </a:ln>
              <a:effectLst/>
            </p:spPr>
          </p:cxnSp>
        </p:grpSp>
      </p:grpSp>
      <p:sp>
        <p:nvSpPr>
          <p:cNvPr id="267358" name="Rectangle 94"/>
          <p:cNvSpPr>
            <a:spLocks noChangeArrowheads="1"/>
          </p:cNvSpPr>
          <p:nvPr/>
        </p:nvSpPr>
        <p:spPr bwMode="auto">
          <a:xfrm>
            <a:off x="990600" y="304800"/>
            <a:ext cx="7805737" cy="381000"/>
          </a:xfrm>
          <a:prstGeom prst="rect">
            <a:avLst/>
          </a:prstGeom>
          <a:noFill/>
          <a:ln w="9525">
            <a:noFill/>
            <a:miter lim="800000"/>
            <a:headEnd/>
            <a:tailEnd/>
          </a:ln>
          <a:effectLst/>
        </p:spPr>
        <p:txBody>
          <a:bodyPr anchor="ctr">
            <a:prstTxWarp prst="textNoShape">
              <a:avLst/>
            </a:prstTxWarp>
          </a:bodyPr>
          <a:lstStyle/>
          <a:p>
            <a:pPr algn="ctr"/>
            <a:r>
              <a:rPr lang="en-US" sz="3600" dirty="0">
                <a:solidFill>
                  <a:srgbClr val="1A47CF"/>
                </a:solidFill>
                <a:latin typeface="+mj-lt"/>
              </a:rPr>
              <a:t>X-ray computerized tomography (CT)</a:t>
            </a:r>
          </a:p>
        </p:txBody>
      </p:sp>
      <p:sp>
        <p:nvSpPr>
          <p:cNvPr id="267360" name="Rectangle 96"/>
          <p:cNvSpPr>
            <a:spLocks noChangeArrowheads="1"/>
          </p:cNvSpPr>
          <p:nvPr/>
        </p:nvSpPr>
        <p:spPr bwMode="auto">
          <a:xfrm>
            <a:off x="1828800" y="3559175"/>
            <a:ext cx="3200400" cy="2536825"/>
          </a:xfrm>
          <a:prstGeom prst="rect">
            <a:avLst/>
          </a:prstGeom>
          <a:solidFill>
            <a:srgbClr val="95B3D7"/>
          </a:solidFill>
          <a:ln w="9525">
            <a:noFill/>
            <a:miter lim="800000"/>
            <a:headEnd/>
            <a:tailEnd/>
          </a:ln>
          <a:effectLst/>
        </p:spPr>
        <p:txBody>
          <a:bodyPr anchor="ctr">
            <a:prstTxWarp prst="textNoShape">
              <a:avLst/>
            </a:prstTxWarp>
            <a:spAutoFit/>
          </a:bodyPr>
          <a:lstStyle/>
          <a:p>
            <a:r>
              <a:rPr lang="it-IT" sz="1600" dirty="0" err="1">
                <a:latin typeface="Verdana" pitchFamily="-106" charset="0"/>
              </a:rPr>
              <a:t>This</a:t>
            </a:r>
            <a:r>
              <a:rPr lang="it-IT" sz="1600" dirty="0">
                <a:latin typeface="Verdana" pitchFamily="-106" charset="0"/>
              </a:rPr>
              <a:t> </a:t>
            </a:r>
            <a:r>
              <a:rPr lang="it-IT" sz="1600" dirty="0" err="1">
                <a:latin typeface="Verdana" pitchFamily="-106" charset="0"/>
              </a:rPr>
              <a:t>is</a:t>
            </a:r>
            <a:r>
              <a:rPr lang="it-IT" sz="1600" dirty="0">
                <a:latin typeface="Verdana" pitchFamily="-106" charset="0"/>
              </a:rPr>
              <a:t> the </a:t>
            </a:r>
            <a:r>
              <a:rPr lang="it-IT" sz="1600" dirty="0" err="1">
                <a:latin typeface="Verdana" pitchFamily="-106" charset="0"/>
              </a:rPr>
              <a:t>basic</a:t>
            </a:r>
            <a:r>
              <a:rPr lang="it-IT" sz="1600" dirty="0">
                <a:latin typeface="Verdana" pitchFamily="-106" charset="0"/>
              </a:rPr>
              <a:t> idea </a:t>
            </a:r>
            <a:r>
              <a:rPr lang="it-IT" sz="1600" dirty="0" err="1">
                <a:latin typeface="Verdana" pitchFamily="-106" charset="0"/>
              </a:rPr>
              <a:t>of</a:t>
            </a:r>
            <a:r>
              <a:rPr lang="it-IT" sz="1600" dirty="0">
                <a:latin typeface="Verdana" pitchFamily="-106" charset="0"/>
              </a:rPr>
              <a:t> computer </a:t>
            </a:r>
            <a:r>
              <a:rPr lang="it-IT" sz="1600" dirty="0" err="1">
                <a:latin typeface="Verdana" pitchFamily="-106" charset="0"/>
              </a:rPr>
              <a:t>aided</a:t>
            </a:r>
            <a:r>
              <a:rPr lang="it-IT" sz="1600" dirty="0">
                <a:latin typeface="Verdana" pitchFamily="-106" charset="0"/>
              </a:rPr>
              <a:t> </a:t>
            </a:r>
            <a:r>
              <a:rPr lang="it-IT" sz="1600" dirty="0" err="1">
                <a:latin typeface="Verdana" pitchFamily="-106" charset="0"/>
              </a:rPr>
              <a:t>tomography</a:t>
            </a:r>
            <a:r>
              <a:rPr lang="it-IT" sz="1600" dirty="0">
                <a:latin typeface="Verdana" pitchFamily="-106" charset="0"/>
              </a:rPr>
              <a:t>. In a CAT </a:t>
            </a:r>
            <a:r>
              <a:rPr lang="it-IT" sz="1600" dirty="0" err="1">
                <a:latin typeface="Verdana" pitchFamily="-106" charset="0"/>
              </a:rPr>
              <a:t>scan</a:t>
            </a:r>
            <a:r>
              <a:rPr lang="it-IT" sz="1600" dirty="0">
                <a:latin typeface="Verdana" pitchFamily="-106" charset="0"/>
              </a:rPr>
              <a:t> </a:t>
            </a:r>
            <a:r>
              <a:rPr lang="it-IT" sz="1600" dirty="0" err="1">
                <a:latin typeface="Verdana" pitchFamily="-106" charset="0"/>
              </a:rPr>
              <a:t>machine</a:t>
            </a:r>
            <a:r>
              <a:rPr lang="it-IT" sz="1600" dirty="0">
                <a:latin typeface="Verdana" pitchFamily="-106" charset="0"/>
              </a:rPr>
              <a:t>, the </a:t>
            </a:r>
            <a:r>
              <a:rPr lang="it-IT" sz="1600" dirty="0" err="1">
                <a:latin typeface="Verdana" pitchFamily="-106" charset="0"/>
              </a:rPr>
              <a:t>X-ray</a:t>
            </a:r>
            <a:r>
              <a:rPr lang="it-IT" sz="1600" dirty="0">
                <a:latin typeface="Verdana" pitchFamily="-106" charset="0"/>
              </a:rPr>
              <a:t> </a:t>
            </a:r>
            <a:r>
              <a:rPr lang="it-IT" sz="1600" dirty="0" err="1">
                <a:latin typeface="Verdana" pitchFamily="-106" charset="0"/>
              </a:rPr>
              <a:t>beam</a:t>
            </a:r>
            <a:r>
              <a:rPr lang="it-IT" sz="1600" dirty="0">
                <a:latin typeface="Verdana" pitchFamily="-106" charset="0"/>
              </a:rPr>
              <a:t> </a:t>
            </a:r>
            <a:r>
              <a:rPr lang="it-IT" sz="1600" dirty="0" err="1">
                <a:latin typeface="Verdana" pitchFamily="-106" charset="0"/>
              </a:rPr>
              <a:t>moves</a:t>
            </a:r>
            <a:r>
              <a:rPr lang="it-IT" sz="1600" dirty="0">
                <a:latin typeface="Verdana" pitchFamily="-106" charset="0"/>
              </a:rPr>
              <a:t> </a:t>
            </a:r>
            <a:r>
              <a:rPr lang="it-IT" sz="1600" dirty="0" err="1">
                <a:latin typeface="Verdana" pitchFamily="-106" charset="0"/>
              </a:rPr>
              <a:t>all</a:t>
            </a:r>
            <a:r>
              <a:rPr lang="it-IT" sz="1600" dirty="0">
                <a:latin typeface="Verdana" pitchFamily="-106" charset="0"/>
              </a:rPr>
              <a:t> </a:t>
            </a:r>
            <a:r>
              <a:rPr lang="it-IT" sz="1600" dirty="0" err="1">
                <a:latin typeface="Verdana" pitchFamily="-106" charset="0"/>
              </a:rPr>
              <a:t>around</a:t>
            </a:r>
            <a:r>
              <a:rPr lang="it-IT" sz="1600" dirty="0">
                <a:latin typeface="Verdana" pitchFamily="-106" charset="0"/>
              </a:rPr>
              <a:t> the </a:t>
            </a:r>
            <a:r>
              <a:rPr lang="it-IT" sz="1600" dirty="0" err="1">
                <a:latin typeface="Verdana" pitchFamily="-106" charset="0"/>
              </a:rPr>
              <a:t>patient</a:t>
            </a:r>
            <a:r>
              <a:rPr lang="it-IT" sz="1600" dirty="0">
                <a:latin typeface="Verdana" pitchFamily="-106" charset="0"/>
              </a:rPr>
              <a:t>, scanning </a:t>
            </a:r>
            <a:r>
              <a:rPr lang="it-IT" sz="1600" dirty="0" err="1">
                <a:latin typeface="Verdana" pitchFamily="-106" charset="0"/>
              </a:rPr>
              <a:t>from</a:t>
            </a:r>
            <a:r>
              <a:rPr lang="it-IT" sz="1600" dirty="0">
                <a:latin typeface="Verdana" pitchFamily="-106" charset="0"/>
              </a:rPr>
              <a:t> </a:t>
            </a:r>
            <a:r>
              <a:rPr lang="it-IT" sz="1600" dirty="0" err="1">
                <a:latin typeface="Verdana" pitchFamily="-106" charset="0"/>
              </a:rPr>
              <a:t>hundreds</a:t>
            </a:r>
            <a:r>
              <a:rPr lang="it-IT" sz="1600" dirty="0">
                <a:latin typeface="Verdana" pitchFamily="-106" charset="0"/>
              </a:rPr>
              <a:t> </a:t>
            </a:r>
            <a:r>
              <a:rPr lang="it-IT" sz="1600" dirty="0" err="1">
                <a:latin typeface="Verdana" pitchFamily="-106" charset="0"/>
              </a:rPr>
              <a:t>of</a:t>
            </a:r>
            <a:r>
              <a:rPr lang="it-IT" sz="1600" dirty="0">
                <a:latin typeface="Verdana" pitchFamily="-106" charset="0"/>
              </a:rPr>
              <a:t> </a:t>
            </a:r>
            <a:r>
              <a:rPr lang="it-IT" sz="1600" dirty="0" err="1">
                <a:latin typeface="Verdana" pitchFamily="-106" charset="0"/>
              </a:rPr>
              <a:t>different</a:t>
            </a:r>
            <a:r>
              <a:rPr lang="it-IT" sz="1600" dirty="0">
                <a:latin typeface="Verdana" pitchFamily="-106" charset="0"/>
              </a:rPr>
              <a:t> </a:t>
            </a:r>
            <a:r>
              <a:rPr lang="it-IT" sz="1600" dirty="0" err="1">
                <a:latin typeface="Verdana" pitchFamily="-106" charset="0"/>
              </a:rPr>
              <a:t>angles</a:t>
            </a:r>
            <a:r>
              <a:rPr lang="it-IT" sz="1600" dirty="0">
                <a:latin typeface="Verdana" pitchFamily="-106" charset="0"/>
              </a:rPr>
              <a:t>. The computer </a:t>
            </a:r>
            <a:r>
              <a:rPr lang="it-IT" sz="1600" dirty="0" err="1">
                <a:latin typeface="Verdana" pitchFamily="-106" charset="0"/>
              </a:rPr>
              <a:t>takes</a:t>
            </a:r>
            <a:r>
              <a:rPr lang="it-IT" sz="1600" dirty="0">
                <a:latin typeface="Verdana" pitchFamily="-106" charset="0"/>
              </a:rPr>
              <a:t> </a:t>
            </a:r>
            <a:r>
              <a:rPr lang="it-IT" sz="1600" dirty="0" err="1">
                <a:latin typeface="Verdana" pitchFamily="-106" charset="0"/>
              </a:rPr>
              <a:t>all</a:t>
            </a:r>
            <a:r>
              <a:rPr lang="it-IT" sz="1600" dirty="0">
                <a:latin typeface="Verdana" pitchFamily="-106" charset="0"/>
              </a:rPr>
              <a:t> </a:t>
            </a:r>
            <a:r>
              <a:rPr lang="it-IT" sz="1600" dirty="0" err="1">
                <a:latin typeface="Verdana" pitchFamily="-106" charset="0"/>
              </a:rPr>
              <a:t>this</a:t>
            </a:r>
            <a:r>
              <a:rPr lang="it-IT" sz="1600" dirty="0">
                <a:latin typeface="Verdana" pitchFamily="-106" charset="0"/>
              </a:rPr>
              <a:t> information and </a:t>
            </a:r>
            <a:r>
              <a:rPr lang="it-IT" sz="1600" dirty="0" err="1">
                <a:latin typeface="Verdana" pitchFamily="-106" charset="0"/>
              </a:rPr>
              <a:t>puts</a:t>
            </a:r>
            <a:r>
              <a:rPr lang="it-IT" sz="1600" dirty="0">
                <a:latin typeface="Verdana" pitchFamily="-106" charset="0"/>
              </a:rPr>
              <a:t> </a:t>
            </a:r>
            <a:r>
              <a:rPr lang="it-IT" sz="1600" dirty="0" err="1">
                <a:latin typeface="Verdana" pitchFamily="-106" charset="0"/>
              </a:rPr>
              <a:t>together</a:t>
            </a:r>
            <a:r>
              <a:rPr lang="it-IT" sz="1600" dirty="0">
                <a:latin typeface="Verdana" pitchFamily="-106" charset="0"/>
              </a:rPr>
              <a:t> a </a:t>
            </a:r>
            <a:r>
              <a:rPr lang="it-IT" sz="1600" b="1" dirty="0">
                <a:solidFill>
                  <a:srgbClr val="FF0000"/>
                </a:solidFill>
                <a:latin typeface="Verdana" pitchFamily="-106" charset="0"/>
              </a:rPr>
              <a:t>3-D </a:t>
            </a:r>
            <a:r>
              <a:rPr lang="it-IT" sz="1600" b="1" dirty="0" err="1">
                <a:solidFill>
                  <a:srgbClr val="FF0000"/>
                </a:solidFill>
                <a:latin typeface="Verdana" pitchFamily="-106" charset="0"/>
              </a:rPr>
              <a:t>image</a:t>
            </a:r>
            <a:r>
              <a:rPr lang="it-IT" sz="1600" dirty="0">
                <a:latin typeface="Verdana" pitchFamily="-106" charset="0"/>
              </a:rPr>
              <a:t> </a:t>
            </a:r>
            <a:r>
              <a:rPr lang="it-IT" sz="1600" dirty="0" err="1">
                <a:latin typeface="Verdana" pitchFamily="-106" charset="0"/>
              </a:rPr>
              <a:t>of</a:t>
            </a:r>
            <a:r>
              <a:rPr lang="it-IT" sz="1600" dirty="0">
                <a:latin typeface="Verdana" pitchFamily="-106" charset="0"/>
              </a:rPr>
              <a:t> the body.</a:t>
            </a:r>
          </a:p>
        </p:txBody>
      </p:sp>
      <p:pic>
        <p:nvPicPr>
          <p:cNvPr id="267361" name="Picture 97" descr="Axial coronal sagitall slices"/>
          <p:cNvPicPr>
            <a:picLocks noChangeAspect="1" noChangeArrowheads="1"/>
          </p:cNvPicPr>
          <p:nvPr/>
        </p:nvPicPr>
        <p:blipFill>
          <a:blip r:embed="rId3"/>
          <a:srcRect/>
          <a:stretch>
            <a:fillRect/>
          </a:stretch>
        </p:blipFill>
        <p:spPr bwMode="auto">
          <a:xfrm>
            <a:off x="230188" y="3352800"/>
            <a:ext cx="1508125" cy="2286000"/>
          </a:xfrm>
          <a:prstGeom prst="rect">
            <a:avLst/>
          </a:prstGeom>
          <a:noFill/>
        </p:spPr>
      </p:pic>
      <p:sp>
        <p:nvSpPr>
          <p:cNvPr id="91" name="Slide Number Placeholder 90"/>
          <p:cNvSpPr>
            <a:spLocks noGrp="1"/>
          </p:cNvSpPr>
          <p:nvPr>
            <p:ph type="sldNum" sz="quarter" idx="12"/>
          </p:nvPr>
        </p:nvSpPr>
        <p:spPr/>
        <p:txBody>
          <a:bodyPr/>
          <a:lstStyle/>
          <a:p>
            <a:fld id="{06AAE6B4-6741-2E43-949D-D9093D0F478E}" type="slidenum">
              <a:rPr lang="en-US" smtClean="0"/>
              <a:pPr/>
              <a:t>14</a:t>
            </a:fld>
            <a:endParaRPr lang="en-US"/>
          </a:p>
        </p:txBody>
      </p:sp>
      <p:sp>
        <p:nvSpPr>
          <p:cNvPr id="93" name="Footer Placeholder 92"/>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8" name="Picture 8"/>
          <p:cNvPicPr>
            <a:picLocks noChangeAspect="1" noChangeArrowheads="1"/>
          </p:cNvPicPr>
          <p:nvPr/>
        </p:nvPicPr>
        <p:blipFill>
          <a:blip r:embed="rId2"/>
          <a:srcRect l="51350" t="54442" r="27928" b="1485"/>
          <a:stretch>
            <a:fillRect/>
          </a:stretch>
        </p:blipFill>
        <p:spPr bwMode="auto">
          <a:xfrm>
            <a:off x="2438400" y="3962400"/>
            <a:ext cx="1598613" cy="2362200"/>
          </a:xfrm>
          <a:prstGeom prst="rect">
            <a:avLst/>
          </a:prstGeom>
          <a:noFill/>
          <a:ln w="38100">
            <a:noFill/>
            <a:miter lim="800000"/>
            <a:headEnd/>
            <a:tailEnd/>
          </a:ln>
          <a:effectLst/>
        </p:spPr>
      </p:pic>
      <p:pic>
        <p:nvPicPr>
          <p:cNvPr id="271362" name="Picture 2"/>
          <p:cNvPicPr>
            <a:picLocks noChangeAspect="1" noChangeArrowheads="1"/>
          </p:cNvPicPr>
          <p:nvPr/>
        </p:nvPicPr>
        <p:blipFill>
          <a:blip r:embed="rId2"/>
          <a:srcRect l="76576" t="68701" r="2702" b="1485"/>
          <a:stretch>
            <a:fillRect/>
          </a:stretch>
        </p:blipFill>
        <p:spPr bwMode="auto">
          <a:xfrm>
            <a:off x="381000" y="4619625"/>
            <a:ext cx="1687513" cy="1628775"/>
          </a:xfrm>
          <a:prstGeom prst="rect">
            <a:avLst/>
          </a:prstGeom>
          <a:noFill/>
          <a:ln w="38100">
            <a:noFill/>
            <a:miter lim="800000"/>
            <a:headEnd/>
            <a:tailEnd/>
          </a:ln>
          <a:effectLst/>
        </p:spPr>
      </p:pic>
      <p:pic>
        <p:nvPicPr>
          <p:cNvPr id="271363" name="Picture 3"/>
          <p:cNvPicPr>
            <a:picLocks noChangeAspect="1" noChangeArrowheads="1"/>
          </p:cNvPicPr>
          <p:nvPr/>
        </p:nvPicPr>
        <p:blipFill>
          <a:blip r:embed="rId2"/>
          <a:srcRect l="74774" t="6482" r="2702" b="37779"/>
          <a:stretch>
            <a:fillRect/>
          </a:stretch>
        </p:blipFill>
        <p:spPr bwMode="auto">
          <a:xfrm>
            <a:off x="381000" y="841375"/>
            <a:ext cx="1833563" cy="3044825"/>
          </a:xfrm>
          <a:prstGeom prst="rect">
            <a:avLst/>
          </a:prstGeom>
          <a:noFill/>
          <a:ln w="38100">
            <a:noFill/>
            <a:miter lim="800000"/>
            <a:headEnd/>
            <a:tailEnd/>
          </a:ln>
          <a:effectLst/>
        </p:spPr>
      </p:pic>
      <p:pic>
        <p:nvPicPr>
          <p:cNvPr id="271364" name="Picture 4"/>
          <p:cNvPicPr>
            <a:picLocks noChangeAspect="1" noChangeArrowheads="1"/>
          </p:cNvPicPr>
          <p:nvPr/>
        </p:nvPicPr>
        <p:blipFill>
          <a:blip r:embed="rId2"/>
          <a:srcRect l="34235" t="50554" r="52252" b="1485"/>
          <a:stretch>
            <a:fillRect/>
          </a:stretch>
        </p:blipFill>
        <p:spPr bwMode="auto">
          <a:xfrm>
            <a:off x="4368800" y="2941637"/>
            <a:ext cx="1422400" cy="3382963"/>
          </a:xfrm>
          <a:prstGeom prst="rect">
            <a:avLst/>
          </a:prstGeom>
          <a:noFill/>
          <a:ln w="38100">
            <a:noFill/>
            <a:miter lim="800000"/>
            <a:headEnd/>
            <a:tailEnd/>
          </a:ln>
          <a:effectLst/>
        </p:spPr>
      </p:pic>
      <p:pic>
        <p:nvPicPr>
          <p:cNvPr id="271365" name="Picture 5"/>
          <p:cNvPicPr>
            <a:picLocks noChangeAspect="1" noChangeArrowheads="1"/>
          </p:cNvPicPr>
          <p:nvPr/>
        </p:nvPicPr>
        <p:blipFill>
          <a:blip r:embed="rId2"/>
          <a:srcRect l="10809" t="44072" r="69370" b="1486"/>
          <a:stretch>
            <a:fillRect/>
          </a:stretch>
        </p:blipFill>
        <p:spPr bwMode="auto">
          <a:xfrm>
            <a:off x="2438400" y="836612"/>
            <a:ext cx="1614488" cy="2973388"/>
          </a:xfrm>
          <a:prstGeom prst="rect">
            <a:avLst/>
          </a:prstGeom>
          <a:noFill/>
          <a:ln w="38100">
            <a:noFill/>
            <a:miter lim="800000"/>
            <a:headEnd/>
            <a:tailEnd/>
          </a:ln>
          <a:effectLst/>
        </p:spPr>
      </p:pic>
      <p:pic>
        <p:nvPicPr>
          <p:cNvPr id="271366" name="Picture 6"/>
          <p:cNvPicPr>
            <a:picLocks noChangeAspect="1" noChangeArrowheads="1"/>
          </p:cNvPicPr>
          <p:nvPr/>
        </p:nvPicPr>
        <p:blipFill>
          <a:blip r:embed="rId2"/>
          <a:srcRect l="12482" t="6482" r="59477" b="58521"/>
          <a:stretch>
            <a:fillRect/>
          </a:stretch>
        </p:blipFill>
        <p:spPr bwMode="auto">
          <a:xfrm>
            <a:off x="6172200" y="4413250"/>
            <a:ext cx="2282825" cy="1911350"/>
          </a:xfrm>
          <a:prstGeom prst="rect">
            <a:avLst/>
          </a:prstGeom>
          <a:noFill/>
          <a:ln w="38100">
            <a:noFill/>
            <a:miter lim="800000"/>
            <a:headEnd/>
            <a:tailEnd/>
          </a:ln>
          <a:effectLst/>
        </p:spPr>
      </p:pic>
      <p:pic>
        <p:nvPicPr>
          <p:cNvPr id="271367" name="Picture 7"/>
          <p:cNvPicPr>
            <a:picLocks noChangeAspect="1" noChangeArrowheads="1"/>
          </p:cNvPicPr>
          <p:nvPr/>
        </p:nvPicPr>
        <p:blipFill>
          <a:blip r:embed="rId2"/>
          <a:srcRect l="50018" t="9074" r="31532" b="57224"/>
          <a:stretch>
            <a:fillRect/>
          </a:stretch>
        </p:blipFill>
        <p:spPr bwMode="auto">
          <a:xfrm>
            <a:off x="6497637" y="2349500"/>
            <a:ext cx="1503363" cy="1841500"/>
          </a:xfrm>
          <a:prstGeom prst="rect">
            <a:avLst/>
          </a:prstGeom>
          <a:noFill/>
          <a:ln w="38100">
            <a:noFill/>
            <a:miter lim="800000"/>
            <a:headEnd/>
            <a:tailEnd/>
          </a:ln>
          <a:effectLst/>
        </p:spPr>
      </p:pic>
      <p:sp>
        <p:nvSpPr>
          <p:cNvPr id="271369" name="Text Box 9"/>
          <p:cNvSpPr txBox="1">
            <a:spLocks noChangeArrowheads="1"/>
          </p:cNvSpPr>
          <p:nvPr/>
        </p:nvSpPr>
        <p:spPr bwMode="auto">
          <a:xfrm>
            <a:off x="4724400" y="965200"/>
            <a:ext cx="3733800" cy="1016000"/>
          </a:xfrm>
          <a:prstGeom prst="rect">
            <a:avLst/>
          </a:prstGeom>
          <a:noFill/>
          <a:ln w="9525">
            <a:solidFill>
              <a:schemeClr val="tx1"/>
            </a:solidFill>
            <a:miter lim="800000"/>
            <a:headEnd/>
            <a:tailEnd/>
          </a:ln>
          <a:effectLst/>
        </p:spPr>
        <p:txBody>
          <a:bodyPr>
            <a:prstTxWarp prst="textNoShape">
              <a:avLst/>
            </a:prstTxWarp>
            <a:spAutoFit/>
          </a:bodyPr>
          <a:lstStyle/>
          <a:p>
            <a:r>
              <a:rPr lang="it-IT" sz="2000" dirty="0">
                <a:latin typeface="Verdana" pitchFamily="-106" charset="0"/>
                <a:ea typeface="Times New Roman" pitchFamily="-106" charset="0"/>
                <a:cs typeface="Times New Roman" pitchFamily="-106" charset="0"/>
              </a:rPr>
              <a:t>&lt; 0,4 sec/rotation</a:t>
            </a:r>
          </a:p>
          <a:p>
            <a:r>
              <a:rPr lang="it-IT" sz="2000" dirty="0" err="1">
                <a:latin typeface="Verdana" pitchFamily="-106" charset="0"/>
                <a:ea typeface="Times New Roman" pitchFamily="-106" charset="0"/>
                <a:cs typeface="Times New Roman" pitchFamily="-106" charset="0"/>
              </a:rPr>
              <a:t>Organ</a:t>
            </a:r>
            <a:r>
              <a:rPr lang="it-IT" sz="2000" dirty="0">
                <a:latin typeface="Verdana" pitchFamily="-106" charset="0"/>
                <a:ea typeface="Times New Roman" pitchFamily="-106" charset="0"/>
                <a:cs typeface="Times New Roman" pitchFamily="-106" charset="0"/>
              </a:rPr>
              <a:t> in a sec (17 cm/sec)</a:t>
            </a:r>
          </a:p>
          <a:p>
            <a:r>
              <a:rPr lang="it-IT" sz="2000" dirty="0" err="1">
                <a:latin typeface="Verdana" pitchFamily="-106" charset="0"/>
                <a:ea typeface="Times New Roman" pitchFamily="-106" charset="0"/>
                <a:cs typeface="Times New Roman" pitchFamily="-106" charset="0"/>
              </a:rPr>
              <a:t>Whole</a:t>
            </a:r>
            <a:r>
              <a:rPr lang="it-IT" sz="2000" dirty="0">
                <a:latin typeface="Verdana" pitchFamily="-106" charset="0"/>
                <a:ea typeface="Times New Roman" pitchFamily="-106" charset="0"/>
                <a:cs typeface="Times New Roman" pitchFamily="-106" charset="0"/>
              </a:rPr>
              <a:t> body &lt; 10 sec</a:t>
            </a:r>
            <a:endParaRPr lang="en-GB" sz="2000" dirty="0">
              <a:latin typeface="Verdana" pitchFamily="-106" charset="0"/>
              <a:ea typeface="Times New Roman" pitchFamily="-106" charset="0"/>
              <a:cs typeface="Times New Roman" pitchFamily="-106" charset="0"/>
            </a:endParaRPr>
          </a:p>
        </p:txBody>
      </p:sp>
      <p:sp>
        <p:nvSpPr>
          <p:cNvPr id="271372" name="Rectangle 12"/>
          <p:cNvSpPr>
            <a:spLocks noChangeArrowheads="1"/>
          </p:cNvSpPr>
          <p:nvPr/>
        </p:nvSpPr>
        <p:spPr bwMode="auto">
          <a:xfrm>
            <a:off x="1905000" y="152400"/>
            <a:ext cx="4876800" cy="381000"/>
          </a:xfrm>
          <a:prstGeom prst="rect">
            <a:avLst/>
          </a:prstGeom>
          <a:noFill/>
          <a:ln w="9525">
            <a:noFill/>
            <a:miter lim="800000"/>
            <a:headEnd/>
            <a:tailEnd/>
          </a:ln>
          <a:effectLst/>
        </p:spPr>
        <p:txBody>
          <a:bodyPr anchor="ctr">
            <a:prstTxWarp prst="textNoShape">
              <a:avLst/>
            </a:prstTxWarp>
          </a:bodyPr>
          <a:lstStyle/>
          <a:p>
            <a:pPr algn="ctr"/>
            <a:r>
              <a:rPr lang="en-US" sz="3600" dirty="0">
                <a:solidFill>
                  <a:srgbClr val="1A47CF"/>
                </a:solidFill>
                <a:latin typeface="+mj-lt"/>
              </a:rPr>
              <a:t>Volumetric CT</a:t>
            </a:r>
          </a:p>
        </p:txBody>
      </p:sp>
      <p:sp>
        <p:nvSpPr>
          <p:cNvPr id="13" name="Slide Number Placeholder 12"/>
          <p:cNvSpPr>
            <a:spLocks noGrp="1"/>
          </p:cNvSpPr>
          <p:nvPr>
            <p:ph type="sldNum" sz="quarter" idx="12"/>
          </p:nvPr>
        </p:nvSpPr>
        <p:spPr/>
        <p:txBody>
          <a:bodyPr/>
          <a:lstStyle/>
          <a:p>
            <a:fld id="{06AAE6B4-6741-2E43-949D-D9093D0F478E}" type="slidenum">
              <a:rPr lang="en-US" smtClean="0"/>
              <a:pPr/>
              <a:t>15</a:t>
            </a:fld>
            <a:endParaRPr lang="en-US"/>
          </a:p>
        </p:txBody>
      </p:sp>
      <p:sp>
        <p:nvSpPr>
          <p:cNvPr id="15" name="Footer Placeholder 14"/>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1"/>
          </p:nvPr>
        </p:nvSpPr>
        <p:spPr/>
        <p:txBody>
          <a:bodyPr/>
          <a:lstStyle/>
          <a:p>
            <a:fld id="{9BE79349-5C52-F844-83B8-88DCCFCC6B2D}" type="slidenum">
              <a:rPr lang="en-US"/>
              <a:pPr/>
              <a:t>16</a:t>
            </a:fld>
            <a:endParaRPr lang="en-US"/>
          </a:p>
        </p:txBody>
      </p:sp>
      <p:pic>
        <p:nvPicPr>
          <p:cNvPr id="317444" name="Picture 4" descr="basisnmr"/>
          <p:cNvPicPr>
            <a:picLocks noGrp="1" noChangeAspect="1" noChangeArrowheads="1"/>
          </p:cNvPicPr>
          <p:nvPr>
            <p:ph idx="1"/>
          </p:nvPr>
        </p:nvPicPr>
        <p:blipFill>
          <a:blip r:embed="rId2"/>
          <a:srcRect/>
          <a:stretch>
            <a:fillRect/>
          </a:stretch>
        </p:blipFill>
        <p:spPr>
          <a:xfrm>
            <a:off x="381000" y="1635125"/>
            <a:ext cx="4419600" cy="4079875"/>
          </a:xfrm>
          <a:noFill/>
          <a:ln/>
        </p:spPr>
      </p:pic>
      <p:sp>
        <p:nvSpPr>
          <p:cNvPr id="317445" name="Text Box 5"/>
          <p:cNvSpPr txBox="1">
            <a:spLocks noChangeArrowheads="1"/>
          </p:cNvSpPr>
          <p:nvPr/>
        </p:nvSpPr>
        <p:spPr bwMode="auto">
          <a:xfrm>
            <a:off x="5056188" y="985838"/>
            <a:ext cx="3859212" cy="1604962"/>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800" dirty="0">
                <a:solidFill>
                  <a:srgbClr val="0D2469"/>
                </a:solidFill>
                <a:latin typeface="Verdana" pitchFamily="-106" charset="0"/>
              </a:rPr>
              <a:t>1938-1945</a:t>
            </a:r>
          </a:p>
          <a:p>
            <a:pPr algn="ctr">
              <a:spcBef>
                <a:spcPct val="50000"/>
              </a:spcBef>
            </a:pPr>
            <a:r>
              <a:rPr lang="en-US" sz="1800" dirty="0">
                <a:solidFill>
                  <a:srgbClr val="0D2469"/>
                </a:solidFill>
                <a:latin typeface="Verdana" pitchFamily="-106" charset="0"/>
              </a:rPr>
              <a:t>Felix Bloch  and Edward Purcell </a:t>
            </a:r>
          </a:p>
          <a:p>
            <a:pPr algn="ctr">
              <a:spcBef>
                <a:spcPct val="50000"/>
              </a:spcBef>
            </a:pPr>
            <a:r>
              <a:rPr lang="en-US" sz="1800" dirty="0">
                <a:solidFill>
                  <a:srgbClr val="0D2469"/>
                </a:solidFill>
                <a:latin typeface="Verdana" pitchFamily="-106" charset="0"/>
              </a:rPr>
              <a:t>discover and study</a:t>
            </a:r>
          </a:p>
          <a:p>
            <a:pPr algn="ctr">
              <a:spcBef>
                <a:spcPct val="50000"/>
              </a:spcBef>
            </a:pPr>
            <a:r>
              <a:rPr lang="en-US" sz="1800" dirty="0">
                <a:solidFill>
                  <a:srgbClr val="0D2469"/>
                </a:solidFill>
                <a:latin typeface="Verdana" pitchFamily="-106" charset="0"/>
              </a:rPr>
              <a:t>NMR</a:t>
            </a:r>
          </a:p>
        </p:txBody>
      </p:sp>
      <p:sp>
        <p:nvSpPr>
          <p:cNvPr id="317446" name="Text Box 6"/>
          <p:cNvSpPr txBox="1">
            <a:spLocks noChangeArrowheads="1"/>
          </p:cNvSpPr>
          <p:nvPr/>
        </p:nvSpPr>
        <p:spPr bwMode="auto">
          <a:xfrm>
            <a:off x="4987925" y="5697538"/>
            <a:ext cx="3775075" cy="779462"/>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en-US" sz="1800" dirty="0">
                <a:latin typeface="Verdana" pitchFamily="-106" charset="0"/>
              </a:rPr>
              <a:t>In 1954 Felix Bloch became</a:t>
            </a:r>
          </a:p>
          <a:p>
            <a:pPr algn="ctr">
              <a:spcBef>
                <a:spcPct val="50000"/>
              </a:spcBef>
            </a:pPr>
            <a:r>
              <a:rPr lang="en-US" sz="1800" dirty="0">
                <a:latin typeface="Verdana" pitchFamily="-106" charset="0"/>
              </a:rPr>
              <a:t>the first CERN Director General</a:t>
            </a:r>
          </a:p>
        </p:txBody>
      </p:sp>
      <p:pic>
        <p:nvPicPr>
          <p:cNvPr id="317447" name="Picture 7" descr="bloch"/>
          <p:cNvPicPr>
            <a:picLocks noGrp="1" noChangeAspect="1" noChangeArrowheads="1"/>
          </p:cNvPicPr>
          <p:nvPr>
            <p:ph sz="half" idx="2"/>
          </p:nvPr>
        </p:nvPicPr>
        <p:blipFill>
          <a:blip r:embed="rId3"/>
          <a:srcRect/>
          <a:stretch>
            <a:fillRect/>
          </a:stretch>
        </p:blipFill>
        <p:spPr>
          <a:xfrm>
            <a:off x="5867400" y="2738437"/>
            <a:ext cx="1844675" cy="2747963"/>
          </a:xfrm>
          <a:noFill/>
          <a:ln/>
        </p:spPr>
      </p:pic>
      <p:sp>
        <p:nvSpPr>
          <p:cNvPr id="317448" name="Rectangle 8"/>
          <p:cNvSpPr>
            <a:spLocks noChangeArrowheads="1"/>
          </p:cNvSpPr>
          <p:nvPr/>
        </p:nvSpPr>
        <p:spPr bwMode="auto">
          <a:xfrm>
            <a:off x="381000" y="152400"/>
            <a:ext cx="8382000" cy="833438"/>
          </a:xfrm>
          <a:prstGeom prst="rect">
            <a:avLst/>
          </a:prstGeom>
          <a:noFill/>
          <a:ln w="9525">
            <a:noFill/>
            <a:miter lim="800000"/>
            <a:headEnd/>
            <a:tailEnd/>
          </a:ln>
          <a:effectLst/>
        </p:spPr>
        <p:txBody>
          <a:bodyPr anchor="ctr">
            <a:prstTxWarp prst="textNoShape">
              <a:avLst/>
            </a:prstTxWarp>
          </a:bodyPr>
          <a:lstStyle/>
          <a:p>
            <a:pPr algn="ctr"/>
            <a:r>
              <a:rPr lang="en-US" sz="3600" dirty="0" smtClean="0">
                <a:solidFill>
                  <a:srgbClr val="1A47CF"/>
                </a:solidFill>
                <a:latin typeface="+mj-lt"/>
              </a:rPr>
              <a:t>Nuclear </a:t>
            </a:r>
            <a:r>
              <a:rPr lang="en-US" sz="3600" dirty="0">
                <a:solidFill>
                  <a:srgbClr val="1A47CF"/>
                </a:solidFill>
                <a:latin typeface="+mj-lt"/>
              </a:rPr>
              <a:t>Magnetic Resonance</a:t>
            </a:r>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
        <p:nvSpPr>
          <p:cNvPr id="2" name="TextBox 1"/>
          <p:cNvSpPr txBox="1"/>
          <p:nvPr/>
        </p:nvSpPr>
        <p:spPr>
          <a:xfrm>
            <a:off x="0" y="4831992"/>
            <a:ext cx="2843808" cy="1477328"/>
          </a:xfrm>
          <a:prstGeom prst="rect">
            <a:avLst/>
          </a:prstGeom>
          <a:noFill/>
        </p:spPr>
        <p:txBody>
          <a:bodyPr wrap="square" rtlCol="0">
            <a:spAutoFit/>
          </a:bodyPr>
          <a:lstStyle/>
          <a:p>
            <a:r>
              <a:rPr lang="en-US" dirty="0" err="1" smtClean="0">
                <a:solidFill>
                  <a:srgbClr val="3366FF"/>
                </a:solidFill>
              </a:rPr>
              <a:t>Alineamneto</a:t>
            </a:r>
            <a:r>
              <a:rPr lang="en-US" dirty="0" smtClean="0">
                <a:solidFill>
                  <a:srgbClr val="3366FF"/>
                </a:solidFill>
              </a:rPr>
              <a:t> del polo </a:t>
            </a:r>
            <a:r>
              <a:rPr lang="en-US" dirty="0" err="1" smtClean="0">
                <a:solidFill>
                  <a:srgbClr val="3366FF"/>
                </a:solidFill>
              </a:rPr>
              <a:t>magnetico</a:t>
            </a:r>
            <a:r>
              <a:rPr lang="en-US" dirty="0" smtClean="0">
                <a:solidFill>
                  <a:srgbClr val="3366FF"/>
                </a:solidFill>
              </a:rPr>
              <a:t> </a:t>
            </a:r>
            <a:r>
              <a:rPr lang="en-US" dirty="0" err="1" smtClean="0">
                <a:solidFill>
                  <a:srgbClr val="3366FF"/>
                </a:solidFill>
              </a:rPr>
              <a:t>attreverso</a:t>
            </a:r>
            <a:r>
              <a:rPr lang="en-US" dirty="0" smtClean="0">
                <a:solidFill>
                  <a:srgbClr val="3366FF"/>
                </a:solidFill>
              </a:rPr>
              <a:t> un campo </a:t>
            </a:r>
            <a:r>
              <a:rPr lang="en-US" dirty="0" err="1" smtClean="0">
                <a:solidFill>
                  <a:srgbClr val="3366FF"/>
                </a:solidFill>
              </a:rPr>
              <a:t>esterno</a:t>
            </a:r>
            <a:r>
              <a:rPr lang="en-US" dirty="0" smtClean="0">
                <a:solidFill>
                  <a:srgbClr val="3366FF"/>
                </a:solidFill>
              </a:rPr>
              <a:t> </a:t>
            </a:r>
            <a:r>
              <a:rPr lang="en-US" dirty="0" err="1" smtClean="0">
                <a:solidFill>
                  <a:srgbClr val="3366FF"/>
                </a:solidFill>
              </a:rPr>
              <a:t>imposto</a:t>
            </a:r>
            <a:r>
              <a:rPr lang="en-US" dirty="0" smtClean="0">
                <a:solidFill>
                  <a:srgbClr val="3366FF"/>
                </a:solidFill>
              </a:rPr>
              <a:t> </a:t>
            </a:r>
            <a:r>
              <a:rPr lang="en-US" dirty="0" err="1" smtClean="0">
                <a:solidFill>
                  <a:srgbClr val="3366FF"/>
                </a:solidFill>
              </a:rPr>
              <a:t>ed</a:t>
            </a:r>
            <a:r>
              <a:rPr lang="en-US" dirty="0" smtClean="0">
                <a:solidFill>
                  <a:srgbClr val="3366FF"/>
                </a:solidFill>
              </a:rPr>
              <a:t> </a:t>
            </a:r>
            <a:r>
              <a:rPr lang="en-US" dirty="0" err="1" smtClean="0">
                <a:solidFill>
                  <a:srgbClr val="3366FF"/>
                </a:solidFill>
              </a:rPr>
              <a:t>eccitazione</a:t>
            </a:r>
            <a:r>
              <a:rPr lang="en-US" dirty="0" smtClean="0">
                <a:solidFill>
                  <a:srgbClr val="3366FF"/>
                </a:solidFill>
              </a:rPr>
              <a:t> </a:t>
            </a:r>
            <a:r>
              <a:rPr lang="en-US" dirty="0" err="1" smtClean="0">
                <a:solidFill>
                  <a:srgbClr val="3366FF"/>
                </a:solidFill>
              </a:rPr>
              <a:t>degli</a:t>
            </a:r>
            <a:r>
              <a:rPr lang="en-US" dirty="0" smtClean="0">
                <a:solidFill>
                  <a:srgbClr val="3366FF"/>
                </a:solidFill>
              </a:rPr>
              <a:t> </a:t>
            </a:r>
            <a:r>
              <a:rPr lang="en-US" dirty="0" err="1" smtClean="0">
                <a:solidFill>
                  <a:srgbClr val="3366FF"/>
                </a:solidFill>
              </a:rPr>
              <a:t>atomi</a:t>
            </a:r>
            <a:r>
              <a:rPr lang="en-US" dirty="0" smtClean="0">
                <a:solidFill>
                  <a:srgbClr val="3366FF"/>
                </a:solidFill>
              </a:rPr>
              <a:t> </a:t>
            </a:r>
            <a:r>
              <a:rPr lang="en-US" dirty="0" err="1" smtClean="0">
                <a:solidFill>
                  <a:srgbClr val="3366FF"/>
                </a:solidFill>
              </a:rPr>
              <a:t>alla</a:t>
            </a:r>
            <a:r>
              <a:rPr lang="en-US" dirty="0" smtClean="0">
                <a:solidFill>
                  <a:srgbClr val="3366FF"/>
                </a:solidFill>
              </a:rPr>
              <a:t> </a:t>
            </a:r>
            <a:r>
              <a:rPr lang="en-US" dirty="0" err="1" smtClean="0">
                <a:solidFill>
                  <a:srgbClr val="3366FF"/>
                </a:solidFill>
              </a:rPr>
              <a:t>frequenza</a:t>
            </a:r>
            <a:r>
              <a:rPr lang="en-US" dirty="0" smtClean="0">
                <a:solidFill>
                  <a:srgbClr val="3366FF"/>
                </a:solidFill>
              </a:rPr>
              <a:t> di </a:t>
            </a:r>
            <a:r>
              <a:rPr lang="en-US" dirty="0" err="1" smtClean="0">
                <a:solidFill>
                  <a:srgbClr val="3366FF"/>
                </a:solidFill>
              </a:rPr>
              <a:t>Larmor</a:t>
            </a:r>
            <a:endParaRPr lang="en-US" dirty="0">
              <a:solidFill>
                <a:srgbClr val="3366FF"/>
              </a:solidFill>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fld id="{0B6293B2-B9F4-F64D-AD02-192AACB6A15A}" type="slidenum">
              <a:rPr lang="en-GB"/>
              <a:pPr/>
              <a:t>17</a:t>
            </a:fld>
            <a:endParaRPr lang="en-GB"/>
          </a:p>
        </p:txBody>
      </p:sp>
      <p:sp>
        <p:nvSpPr>
          <p:cNvPr id="1349634" name="Rectangle 2"/>
          <p:cNvSpPr>
            <a:spLocks noGrp="1" noChangeArrowheads="1"/>
          </p:cNvSpPr>
          <p:nvPr>
            <p:ph type="title" idx="4294967295"/>
          </p:nvPr>
        </p:nvSpPr>
        <p:spPr/>
        <p:txBody>
          <a:bodyPr>
            <a:normAutofit/>
          </a:bodyPr>
          <a:lstStyle/>
          <a:p>
            <a:r>
              <a:rPr lang="en-US" dirty="0"/>
              <a:t> </a:t>
            </a:r>
            <a:r>
              <a:rPr lang="en-US" sz="4000" dirty="0">
                <a:solidFill>
                  <a:srgbClr val="1A47CF"/>
                </a:solidFill>
              </a:rPr>
              <a:t>MRI =  Magnetic Resonance Imaging</a:t>
            </a:r>
          </a:p>
        </p:txBody>
      </p:sp>
      <p:grpSp>
        <p:nvGrpSpPr>
          <p:cNvPr id="2" name="Group 4"/>
          <p:cNvGrpSpPr>
            <a:grpSpLocks/>
          </p:cNvGrpSpPr>
          <p:nvPr/>
        </p:nvGrpSpPr>
        <p:grpSpPr bwMode="auto">
          <a:xfrm>
            <a:off x="142874" y="1417638"/>
            <a:ext cx="8239126" cy="4872037"/>
            <a:chOff x="240" y="915"/>
            <a:chExt cx="5190" cy="3069"/>
          </a:xfrm>
        </p:grpSpPr>
        <p:pic>
          <p:nvPicPr>
            <p:cNvPr id="1186821" name="Picture 5" descr="lung"/>
            <p:cNvPicPr>
              <a:picLocks noChangeAspect="1" noChangeArrowheads="1"/>
            </p:cNvPicPr>
            <p:nvPr/>
          </p:nvPicPr>
          <p:blipFill>
            <a:blip r:embed="rId3"/>
            <a:srcRect l="3864" t="43192" r="52995" b="6874"/>
            <a:stretch>
              <a:fillRect/>
            </a:stretch>
          </p:blipFill>
          <p:spPr bwMode="auto">
            <a:xfrm>
              <a:off x="240" y="915"/>
              <a:ext cx="4032" cy="3069"/>
            </a:xfrm>
            <a:prstGeom prst="rect">
              <a:avLst/>
            </a:prstGeom>
            <a:noFill/>
            <a:ln w="9525">
              <a:noFill/>
              <a:miter lim="800000"/>
              <a:headEnd/>
              <a:tailEnd/>
            </a:ln>
          </p:spPr>
        </p:pic>
        <p:sp>
          <p:nvSpPr>
            <p:cNvPr id="1186822" name="Text Box 6"/>
            <p:cNvSpPr txBox="1">
              <a:spLocks noChangeArrowheads="1"/>
            </p:cNvSpPr>
            <p:nvPr/>
          </p:nvSpPr>
          <p:spPr bwMode="auto">
            <a:xfrm>
              <a:off x="3222" y="997"/>
              <a:ext cx="2208" cy="923"/>
            </a:xfrm>
            <a:prstGeom prst="rect">
              <a:avLst/>
            </a:prstGeom>
            <a:solidFill>
              <a:srgbClr val="FF0000"/>
            </a:solidFill>
            <a:ln w="28575">
              <a:solidFill>
                <a:schemeClr val="folHlink"/>
              </a:solidFill>
              <a:miter lim="800000"/>
              <a:headEnd/>
              <a:tailEnd/>
            </a:ln>
          </p:spPr>
          <p:txBody>
            <a:bodyPr>
              <a:prstTxWarp prst="textNoShape">
                <a:avLst/>
              </a:prstTxWarp>
              <a:spAutoFit/>
            </a:bodyPr>
            <a:lstStyle/>
            <a:p>
              <a:pPr marL="457200" indent="-457200" algn="l">
                <a:buFontTx/>
                <a:buAutoNum type="arabicPeriod"/>
              </a:pPr>
              <a:r>
                <a:rPr lang="en-US" sz="1600" b="1">
                  <a:solidFill>
                    <a:schemeClr val="bg2"/>
                  </a:solidFill>
                </a:rPr>
                <a:t>Main magnet (0.5-1 T)</a:t>
              </a:r>
            </a:p>
            <a:p>
              <a:pPr marL="457200" indent="-457200" algn="l">
                <a:buFontTx/>
                <a:buAutoNum type="arabicPeriod"/>
              </a:pPr>
              <a:r>
                <a:rPr lang="en-US" sz="1600" b="1">
                  <a:solidFill>
                    <a:schemeClr val="bg2"/>
                  </a:solidFill>
                </a:rPr>
                <a:t>Radio transmitter coil</a:t>
              </a:r>
            </a:p>
            <a:p>
              <a:pPr marL="457200" indent="-457200" algn="l">
                <a:buFontTx/>
                <a:buAutoNum type="arabicPeriod"/>
              </a:pPr>
              <a:r>
                <a:rPr lang="en-US" sz="1600" b="1">
                  <a:solidFill>
                    <a:schemeClr val="bg2"/>
                  </a:solidFill>
                </a:rPr>
                <a:t>Radio receiver coil </a:t>
              </a:r>
            </a:p>
            <a:p>
              <a:pPr marL="457200" indent="-457200" algn="l">
                <a:buFontTx/>
                <a:buAutoNum type="arabicPeriod"/>
              </a:pPr>
              <a:r>
                <a:rPr lang="en-US" sz="1600" b="1">
                  <a:solidFill>
                    <a:schemeClr val="bg2"/>
                  </a:solidFill>
                </a:rPr>
                <a:t>Gradient coils</a:t>
              </a:r>
            </a:p>
          </p:txBody>
        </p:sp>
      </p:grpSp>
      <p:sp>
        <p:nvSpPr>
          <p:cNvPr id="1349640" name="Text Box 8"/>
          <p:cNvSpPr txBox="1">
            <a:spLocks noChangeArrowheads="1"/>
          </p:cNvSpPr>
          <p:nvPr/>
        </p:nvSpPr>
        <p:spPr bwMode="auto">
          <a:xfrm>
            <a:off x="3260725" y="5562600"/>
            <a:ext cx="5883275" cy="923330"/>
          </a:xfrm>
          <a:prstGeom prst="rect">
            <a:avLst/>
          </a:prstGeom>
          <a:solidFill>
            <a:schemeClr val="bg1"/>
          </a:solidFill>
          <a:ln w="19050">
            <a:solidFill>
              <a:schemeClr val="hlink"/>
            </a:solidFill>
            <a:miter lim="800000"/>
            <a:headEnd/>
            <a:tailEnd/>
          </a:ln>
          <a:effectLst/>
        </p:spPr>
        <p:txBody>
          <a:bodyPr>
            <a:prstTxWarp prst="textNoShape">
              <a:avLst/>
            </a:prstTxWarp>
            <a:spAutoFit/>
          </a:bodyPr>
          <a:lstStyle/>
          <a:p>
            <a:pPr algn="l">
              <a:buFontTx/>
              <a:buChar char="•"/>
            </a:pPr>
            <a:r>
              <a:rPr lang="en-US" sz="1800" dirty="0">
                <a:solidFill>
                  <a:schemeClr val="hlink"/>
                </a:solidFill>
                <a:effectLst>
                  <a:outerShdw blurRad="38100" dist="38100" dir="2700000" algn="tl">
                    <a:srgbClr val="DDDDDD"/>
                  </a:outerShdw>
                </a:effectLst>
              </a:rPr>
              <a:t> Measurement of the density of the protons (water) in tissues thought  EXCITATION and RELAXATION </a:t>
            </a:r>
          </a:p>
          <a:p>
            <a:pPr algn="l">
              <a:buFontTx/>
              <a:buChar char="•"/>
            </a:pPr>
            <a:r>
              <a:rPr lang="en-US" sz="1800" dirty="0">
                <a:solidFill>
                  <a:schemeClr val="hlink"/>
                </a:solidFill>
                <a:effectLst>
                  <a:outerShdw blurRad="38100" dist="38100" dir="2700000" algn="tl">
                    <a:srgbClr val="DDDDDD"/>
                  </a:outerShdw>
                </a:effectLst>
              </a:rPr>
              <a:t> Information on the morphology</a:t>
            </a:r>
          </a:p>
        </p:txBody>
      </p:sp>
      <p:sp>
        <p:nvSpPr>
          <p:cNvPr id="9" name="Footer Placeholder 8"/>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1"/>
          </p:nvPr>
        </p:nvSpPr>
        <p:spPr/>
        <p:txBody>
          <a:bodyPr/>
          <a:lstStyle/>
          <a:p>
            <a:fld id="{78F55AAF-2B60-8A4B-8263-B231863DC893}" type="slidenum">
              <a:rPr lang="en-US"/>
              <a:pPr/>
              <a:t>18</a:t>
            </a:fld>
            <a:endParaRPr lang="en-US"/>
          </a:p>
        </p:txBody>
      </p:sp>
      <p:pic>
        <p:nvPicPr>
          <p:cNvPr id="354311" name="Picture 7" descr="MRI of upper torso (courtesy NASA)"/>
          <p:cNvPicPr>
            <a:picLocks noChangeAspect="1" noChangeArrowheads="1"/>
          </p:cNvPicPr>
          <p:nvPr/>
        </p:nvPicPr>
        <p:blipFill>
          <a:blip r:embed="rId2"/>
          <a:srcRect/>
          <a:stretch>
            <a:fillRect/>
          </a:stretch>
        </p:blipFill>
        <p:spPr bwMode="auto">
          <a:xfrm>
            <a:off x="381000" y="914400"/>
            <a:ext cx="2667000" cy="2667000"/>
          </a:xfrm>
          <a:prstGeom prst="rect">
            <a:avLst/>
          </a:prstGeom>
          <a:noFill/>
        </p:spPr>
      </p:pic>
      <p:pic>
        <p:nvPicPr>
          <p:cNvPr id="354312" name="Picture 8" descr="mskel-mr-knee-lat1"/>
          <p:cNvPicPr>
            <a:picLocks noChangeAspect="1" noChangeArrowheads="1"/>
          </p:cNvPicPr>
          <p:nvPr/>
        </p:nvPicPr>
        <p:blipFill>
          <a:blip r:embed="rId3"/>
          <a:srcRect/>
          <a:stretch>
            <a:fillRect/>
          </a:stretch>
        </p:blipFill>
        <p:spPr bwMode="auto">
          <a:xfrm>
            <a:off x="5486400" y="1150937"/>
            <a:ext cx="3181350" cy="2582863"/>
          </a:xfrm>
          <a:prstGeom prst="rect">
            <a:avLst/>
          </a:prstGeom>
          <a:noFill/>
        </p:spPr>
      </p:pic>
      <p:pic>
        <p:nvPicPr>
          <p:cNvPr id="354313" name="Picture 9" descr="mskel-mr-rota-cuff"/>
          <p:cNvPicPr>
            <a:picLocks noChangeAspect="1" noChangeArrowheads="1"/>
          </p:cNvPicPr>
          <p:nvPr/>
        </p:nvPicPr>
        <p:blipFill>
          <a:blip r:embed="rId4"/>
          <a:srcRect/>
          <a:stretch>
            <a:fillRect/>
          </a:stretch>
        </p:blipFill>
        <p:spPr bwMode="auto">
          <a:xfrm>
            <a:off x="3048000" y="3124200"/>
            <a:ext cx="2378075" cy="3267075"/>
          </a:xfrm>
          <a:prstGeom prst="rect">
            <a:avLst/>
          </a:prstGeom>
          <a:noFill/>
        </p:spPr>
      </p:pic>
      <p:sp>
        <p:nvSpPr>
          <p:cNvPr id="354314" name="Rectangle 10"/>
          <p:cNvSpPr>
            <a:spLocks noChangeArrowheads="1"/>
          </p:cNvSpPr>
          <p:nvPr/>
        </p:nvSpPr>
        <p:spPr bwMode="auto">
          <a:xfrm>
            <a:off x="381000" y="4022725"/>
            <a:ext cx="2590800" cy="701675"/>
          </a:xfrm>
          <a:prstGeom prst="rect">
            <a:avLst/>
          </a:prstGeom>
          <a:noFill/>
          <a:ln w="9525">
            <a:noFill/>
            <a:miter lim="800000"/>
            <a:headEnd/>
            <a:tailEnd/>
          </a:ln>
          <a:effectLst/>
        </p:spPr>
        <p:txBody>
          <a:bodyPr>
            <a:prstTxWarp prst="textNoShape">
              <a:avLst/>
            </a:prstTxWarp>
            <a:spAutoFit/>
          </a:bodyPr>
          <a:lstStyle/>
          <a:p>
            <a:r>
              <a:rPr lang="en-US" sz="2000" dirty="0">
                <a:latin typeface="Verdana" pitchFamily="-106" charset="0"/>
              </a:rPr>
              <a:t>MRI of upper torso (courtesy NASA)</a:t>
            </a:r>
          </a:p>
        </p:txBody>
      </p:sp>
      <p:sp>
        <p:nvSpPr>
          <p:cNvPr id="354315" name="Rectangle 11"/>
          <p:cNvSpPr>
            <a:spLocks noChangeArrowheads="1"/>
          </p:cNvSpPr>
          <p:nvPr/>
        </p:nvSpPr>
        <p:spPr bwMode="auto">
          <a:xfrm>
            <a:off x="6553200" y="4022725"/>
            <a:ext cx="1752600" cy="396875"/>
          </a:xfrm>
          <a:prstGeom prst="rect">
            <a:avLst/>
          </a:prstGeom>
          <a:noFill/>
          <a:ln w="9525">
            <a:noFill/>
            <a:miter lim="800000"/>
            <a:headEnd/>
            <a:tailEnd/>
          </a:ln>
          <a:effectLst/>
        </p:spPr>
        <p:txBody>
          <a:bodyPr>
            <a:prstTxWarp prst="textNoShape">
              <a:avLst/>
            </a:prstTxWarp>
            <a:spAutoFit/>
          </a:bodyPr>
          <a:lstStyle/>
          <a:p>
            <a:r>
              <a:rPr lang="en-US" sz="2000" dirty="0">
                <a:latin typeface="Verdana" pitchFamily="-106" charset="0"/>
              </a:rPr>
              <a:t>MRI of knee</a:t>
            </a:r>
          </a:p>
        </p:txBody>
      </p:sp>
      <p:sp>
        <p:nvSpPr>
          <p:cNvPr id="354316" name="Rectangle 12"/>
          <p:cNvSpPr>
            <a:spLocks noChangeArrowheads="1"/>
          </p:cNvSpPr>
          <p:nvPr/>
        </p:nvSpPr>
        <p:spPr bwMode="auto">
          <a:xfrm>
            <a:off x="5638800" y="5699125"/>
            <a:ext cx="2209800" cy="396875"/>
          </a:xfrm>
          <a:prstGeom prst="rect">
            <a:avLst/>
          </a:prstGeom>
          <a:noFill/>
          <a:ln w="9525">
            <a:noFill/>
            <a:miter lim="800000"/>
            <a:headEnd/>
            <a:tailEnd/>
          </a:ln>
          <a:effectLst/>
        </p:spPr>
        <p:txBody>
          <a:bodyPr>
            <a:prstTxWarp prst="textNoShape">
              <a:avLst/>
            </a:prstTxWarp>
            <a:spAutoFit/>
          </a:bodyPr>
          <a:lstStyle/>
          <a:p>
            <a:r>
              <a:rPr lang="en-US" sz="2000">
                <a:latin typeface="Verdana" pitchFamily="-106" charset="0"/>
              </a:rPr>
              <a:t>MRI of shoulder</a:t>
            </a:r>
          </a:p>
        </p:txBody>
      </p:sp>
      <p:sp>
        <p:nvSpPr>
          <p:cNvPr id="354317" name="Rectangle 13"/>
          <p:cNvSpPr>
            <a:spLocks noChangeArrowheads="1"/>
          </p:cNvSpPr>
          <p:nvPr/>
        </p:nvSpPr>
        <p:spPr bwMode="auto">
          <a:xfrm>
            <a:off x="381000" y="304800"/>
            <a:ext cx="8763000" cy="381000"/>
          </a:xfrm>
          <a:prstGeom prst="rect">
            <a:avLst/>
          </a:prstGeom>
          <a:noFill/>
          <a:ln w="9525">
            <a:noFill/>
            <a:miter lim="800000"/>
            <a:headEnd/>
            <a:tailEnd/>
          </a:ln>
          <a:effectLst/>
        </p:spPr>
        <p:txBody>
          <a:bodyPr anchor="ctr">
            <a:prstTxWarp prst="textNoShape">
              <a:avLst/>
            </a:prstTxWarp>
          </a:bodyPr>
          <a:lstStyle/>
          <a:p>
            <a:pPr algn="ctr"/>
            <a:r>
              <a:rPr lang="en-US" sz="3400" dirty="0">
                <a:solidFill>
                  <a:srgbClr val="1A47CF"/>
                </a:solidFill>
                <a:latin typeface="+mj-lt"/>
              </a:rPr>
              <a:t>Magnetic Resonance Imaging (MRI): morphology</a:t>
            </a:r>
          </a:p>
        </p:txBody>
      </p:sp>
      <p:sp>
        <p:nvSpPr>
          <p:cNvPr id="12" name="Footer Placeholder 1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8258" name="Rectangle 2"/>
          <p:cNvSpPr>
            <a:spLocks noGrp="1" noChangeArrowheads="1"/>
          </p:cNvSpPr>
          <p:nvPr>
            <p:ph type="title"/>
          </p:nvPr>
        </p:nvSpPr>
        <p:spPr/>
        <p:txBody>
          <a:bodyPr>
            <a:normAutofit/>
          </a:bodyPr>
          <a:lstStyle/>
          <a:p>
            <a:r>
              <a:rPr lang="en-US" sz="3200" dirty="0">
                <a:solidFill>
                  <a:srgbClr val="1A47CF"/>
                </a:solidFill>
              </a:rPr>
              <a:t>1973: Positron Emission Tomography (PET</a:t>
            </a:r>
            <a:r>
              <a:rPr lang="en-US" sz="3200" dirty="0" smtClean="0">
                <a:solidFill>
                  <a:srgbClr val="1A47CF"/>
                </a:solidFill>
              </a:rPr>
              <a:t>) </a:t>
            </a:r>
            <a:br>
              <a:rPr lang="en-US" sz="3200" dirty="0" smtClean="0">
                <a:solidFill>
                  <a:srgbClr val="1A47CF"/>
                </a:solidFill>
              </a:rPr>
            </a:br>
            <a:r>
              <a:rPr lang="en-US" sz="3200" dirty="0" smtClean="0">
                <a:solidFill>
                  <a:srgbClr val="1A47CF"/>
                </a:solidFill>
              </a:rPr>
              <a:t>to investigate metabolism</a:t>
            </a:r>
            <a:endParaRPr lang="en-US" sz="3200" dirty="0">
              <a:solidFill>
                <a:srgbClr val="1A47CF"/>
              </a:solidFill>
            </a:endParaRPr>
          </a:p>
        </p:txBody>
      </p:sp>
      <p:sp>
        <p:nvSpPr>
          <p:cNvPr id="1248267" name="Line 11"/>
          <p:cNvSpPr>
            <a:spLocks noChangeShapeType="1"/>
          </p:cNvSpPr>
          <p:nvPr/>
        </p:nvSpPr>
        <p:spPr bwMode="auto">
          <a:xfrm>
            <a:off x="3124200" y="2667000"/>
            <a:ext cx="0" cy="1066800"/>
          </a:xfrm>
          <a:prstGeom prst="line">
            <a:avLst/>
          </a:prstGeom>
          <a:noFill/>
          <a:ln w="9525">
            <a:solidFill>
              <a:srgbClr val="FF0000"/>
            </a:solidFill>
            <a:round/>
            <a:headEnd/>
            <a:tailEnd type="triangle" w="med" len="med"/>
          </a:ln>
          <a:effectLst/>
        </p:spPr>
        <p:txBody>
          <a:bodyPr>
            <a:prstTxWarp prst="textNoShape">
              <a:avLst/>
            </a:prstTxWarp>
          </a:bodyPr>
          <a:lstStyle/>
          <a:p>
            <a:endParaRPr lang="en-US"/>
          </a:p>
        </p:txBody>
      </p:sp>
      <p:sp>
        <p:nvSpPr>
          <p:cNvPr id="1248268" name="Text Box 12"/>
          <p:cNvSpPr txBox="1">
            <a:spLocks noChangeArrowheads="1"/>
          </p:cNvSpPr>
          <p:nvPr/>
        </p:nvSpPr>
        <p:spPr bwMode="auto">
          <a:xfrm>
            <a:off x="4876800" y="2133600"/>
            <a:ext cx="3581400" cy="1014413"/>
          </a:xfrm>
          <a:prstGeom prst="rect">
            <a:avLst/>
          </a:prstGeom>
          <a:noFill/>
          <a:ln w="9525">
            <a:solidFill>
              <a:schemeClr val="tx1"/>
            </a:solidFill>
            <a:miter lim="800000"/>
            <a:headEnd/>
            <a:tailEnd/>
          </a:ln>
          <a:effectLst/>
        </p:spPr>
        <p:txBody>
          <a:bodyPr>
            <a:prstTxWarp prst="textNoShape">
              <a:avLst/>
            </a:prstTxWarp>
            <a:spAutoFit/>
          </a:bodyPr>
          <a:lstStyle/>
          <a:p>
            <a:pPr algn="l" eaLnBrk="0" hangingPunct="0">
              <a:spcBef>
                <a:spcPct val="0"/>
              </a:spcBef>
            </a:pPr>
            <a:r>
              <a:rPr lang="it-IT" sz="1200" u="sng" dirty="0">
                <a:solidFill>
                  <a:schemeClr val="tx1"/>
                </a:solidFill>
                <a:latin typeface="Verdana" pitchFamily="-65" charset="0"/>
              </a:rPr>
              <a:t>ISOTOPES     </a:t>
            </a:r>
            <a:r>
              <a:rPr lang="it-IT" sz="1200" u="sng" dirty="0" err="1">
                <a:solidFill>
                  <a:schemeClr val="tx1"/>
                </a:solidFill>
                <a:latin typeface="Verdana" pitchFamily="-65" charset="0"/>
              </a:rPr>
              <a:t>Half-Life</a:t>
            </a:r>
            <a:endParaRPr lang="it-IT" sz="1200" u="sng" dirty="0">
              <a:solidFill>
                <a:schemeClr val="tx1"/>
              </a:solidFill>
              <a:latin typeface="Verdana" pitchFamily="-65" charset="0"/>
            </a:endParaRPr>
          </a:p>
          <a:p>
            <a:pPr algn="l">
              <a:spcBef>
                <a:spcPct val="0"/>
              </a:spcBef>
            </a:pPr>
            <a:r>
              <a:rPr lang="it-IT" sz="1200" dirty="0">
                <a:solidFill>
                  <a:schemeClr val="tx1"/>
                </a:solidFill>
                <a:latin typeface="Verdana" pitchFamily="-65" charset="0"/>
              </a:rPr>
              <a:t>11-C	  20.4 min,   “</a:t>
            </a:r>
            <a:r>
              <a:rPr lang="it-IT" sz="1200" dirty="0" err="1">
                <a:solidFill>
                  <a:schemeClr val="tx1"/>
                </a:solidFill>
                <a:latin typeface="Verdana" pitchFamily="-65" charset="0"/>
              </a:rPr>
              <a:t>natural</a:t>
            </a:r>
            <a:r>
              <a:rPr lang="it-IT" sz="1200" dirty="0">
                <a:solidFill>
                  <a:schemeClr val="tx1"/>
                </a:solidFill>
                <a:latin typeface="Verdana" pitchFamily="-65" charset="0"/>
              </a:rPr>
              <a:t>”</a:t>
            </a:r>
          </a:p>
          <a:p>
            <a:pPr algn="l">
              <a:spcBef>
                <a:spcPct val="0"/>
              </a:spcBef>
            </a:pPr>
            <a:r>
              <a:rPr lang="it-IT" sz="1200" dirty="0">
                <a:solidFill>
                  <a:schemeClr val="tx1"/>
                </a:solidFill>
                <a:latin typeface="Verdana" pitchFamily="-65" charset="0"/>
              </a:rPr>
              <a:t>13-N	  10.0 min    “</a:t>
            </a:r>
            <a:r>
              <a:rPr lang="it-IT" sz="1200" dirty="0" err="1">
                <a:solidFill>
                  <a:schemeClr val="tx1"/>
                </a:solidFill>
                <a:latin typeface="Verdana" pitchFamily="-65" charset="0"/>
              </a:rPr>
              <a:t>natural</a:t>
            </a:r>
            <a:r>
              <a:rPr lang="it-IT" sz="1200" dirty="0">
                <a:solidFill>
                  <a:schemeClr val="tx1"/>
                </a:solidFill>
                <a:latin typeface="Verdana" pitchFamily="-65" charset="0"/>
              </a:rPr>
              <a:t>”</a:t>
            </a:r>
          </a:p>
          <a:p>
            <a:pPr algn="l">
              <a:spcBef>
                <a:spcPct val="0"/>
              </a:spcBef>
            </a:pPr>
            <a:r>
              <a:rPr lang="it-IT" sz="1200" dirty="0">
                <a:solidFill>
                  <a:schemeClr val="tx1"/>
                </a:solidFill>
                <a:latin typeface="Verdana" pitchFamily="-65" charset="0"/>
              </a:rPr>
              <a:t>15-O	    2.0 min     “</a:t>
            </a:r>
            <a:r>
              <a:rPr lang="it-IT" sz="1200" dirty="0" err="1">
                <a:solidFill>
                  <a:schemeClr val="tx1"/>
                </a:solidFill>
                <a:latin typeface="Verdana" pitchFamily="-65" charset="0"/>
              </a:rPr>
              <a:t>natural</a:t>
            </a:r>
            <a:r>
              <a:rPr lang="it-IT" sz="1200" dirty="0">
                <a:solidFill>
                  <a:schemeClr val="tx1"/>
                </a:solidFill>
                <a:latin typeface="Verdana" pitchFamily="-65" charset="0"/>
              </a:rPr>
              <a:t>”</a:t>
            </a:r>
          </a:p>
          <a:p>
            <a:pPr algn="l">
              <a:spcBef>
                <a:spcPct val="0"/>
              </a:spcBef>
            </a:pPr>
            <a:r>
              <a:rPr lang="it-IT" sz="1200" dirty="0">
                <a:solidFill>
                  <a:schemeClr val="tx1"/>
                </a:solidFill>
                <a:latin typeface="Verdana" pitchFamily="-65" charset="0"/>
              </a:rPr>
              <a:t>18-F	109.8 min     “</a:t>
            </a:r>
            <a:r>
              <a:rPr lang="it-IT" sz="1200" dirty="0" err="1">
                <a:solidFill>
                  <a:schemeClr val="tx1"/>
                </a:solidFill>
                <a:latin typeface="Verdana" pitchFamily="-65" charset="0"/>
              </a:rPr>
              <a:t>pseudo-natural</a:t>
            </a:r>
            <a:r>
              <a:rPr lang="it-IT" sz="1200" dirty="0">
                <a:solidFill>
                  <a:schemeClr val="tx1"/>
                </a:solidFill>
                <a:latin typeface="Verdana" pitchFamily="-65" charset="0"/>
              </a:rPr>
              <a:t>”</a:t>
            </a:r>
            <a:endParaRPr lang="en-US" sz="1200" dirty="0">
              <a:solidFill>
                <a:schemeClr val="tx1"/>
              </a:solidFill>
              <a:latin typeface="Verdana" pitchFamily="-65" charset="0"/>
            </a:endParaRPr>
          </a:p>
        </p:txBody>
      </p:sp>
      <p:pic>
        <p:nvPicPr>
          <p:cNvPr id="1248269" name="Picture 17" descr="pet-2-07"/>
          <p:cNvPicPr>
            <a:picLocks noChangeAspect="1" noChangeArrowheads="1"/>
          </p:cNvPicPr>
          <p:nvPr/>
        </p:nvPicPr>
        <p:blipFill>
          <a:blip r:embed="rId3"/>
          <a:srcRect/>
          <a:stretch>
            <a:fillRect/>
          </a:stretch>
        </p:blipFill>
        <p:spPr bwMode="auto">
          <a:xfrm>
            <a:off x="381000" y="2081213"/>
            <a:ext cx="3992563" cy="4090987"/>
          </a:xfrm>
          <a:prstGeom prst="rect">
            <a:avLst/>
          </a:prstGeom>
          <a:noFill/>
          <a:ln w="25400">
            <a:solidFill>
              <a:schemeClr val="hlink"/>
            </a:solidFill>
            <a:miter lim="800000"/>
            <a:headEnd/>
            <a:tailEnd/>
          </a:ln>
        </p:spPr>
      </p:pic>
      <p:sp>
        <p:nvSpPr>
          <p:cNvPr id="1299460" name="Text Box 4"/>
          <p:cNvSpPr txBox="1">
            <a:spLocks noChangeArrowheads="1"/>
          </p:cNvSpPr>
          <p:nvPr/>
        </p:nvSpPr>
        <p:spPr bwMode="auto">
          <a:xfrm>
            <a:off x="4876800" y="4143374"/>
            <a:ext cx="3810000" cy="1477328"/>
          </a:xfrm>
          <a:prstGeom prst="rect">
            <a:avLst/>
          </a:prstGeom>
          <a:noFill/>
          <a:ln w="12700">
            <a:solidFill>
              <a:schemeClr val="folHlink"/>
            </a:solidFill>
            <a:miter lim="800000"/>
            <a:headEnd/>
            <a:tailEnd/>
          </a:ln>
          <a:effectLst/>
        </p:spPr>
        <p:txBody>
          <a:bodyPr wrap="square">
            <a:prstTxWarp prst="textNoShape">
              <a:avLst/>
            </a:prstTxWarp>
            <a:spAutoFit/>
          </a:bodyPr>
          <a:lstStyle/>
          <a:p>
            <a:pPr algn="l">
              <a:buFontTx/>
              <a:buChar char="•"/>
            </a:pPr>
            <a:r>
              <a:rPr lang="en-US" sz="1800" b="1" dirty="0">
                <a:effectLst>
                  <a:outerShdw blurRad="38100" dist="38100" dir="2700000" algn="tl">
                    <a:srgbClr val="000000"/>
                  </a:outerShdw>
                </a:effectLst>
              </a:rPr>
              <a:t> FDG with </a:t>
            </a:r>
            <a:r>
              <a:rPr lang="en-US" sz="1800" b="1" baseline="30000" dirty="0">
                <a:effectLst>
                  <a:outerShdw blurRad="38100" dist="38100" dir="2700000" algn="tl">
                    <a:srgbClr val="000000"/>
                  </a:outerShdw>
                </a:effectLst>
              </a:rPr>
              <a:t>18</a:t>
            </a:r>
            <a:r>
              <a:rPr lang="en-US" sz="1800" b="1" dirty="0">
                <a:effectLst>
                  <a:outerShdw blurRad="38100" dist="38100" dir="2700000" algn="tl">
                    <a:srgbClr val="000000"/>
                  </a:outerShdw>
                </a:effectLst>
              </a:rPr>
              <a:t>F is the most used drug</a:t>
            </a:r>
          </a:p>
          <a:p>
            <a:pPr algn="l">
              <a:buFontTx/>
              <a:buChar char="•"/>
            </a:pPr>
            <a:r>
              <a:rPr lang="en-US" sz="1800" b="1" dirty="0">
                <a:effectLst>
                  <a:outerShdw blurRad="38100" dist="38100" dir="2700000" algn="tl">
                    <a:srgbClr val="000000"/>
                  </a:outerShdw>
                </a:effectLst>
              </a:rPr>
              <a:t> Measurement of the density of </a:t>
            </a:r>
            <a:r>
              <a:rPr lang="en-US" sz="1800" b="1" baseline="30000" dirty="0">
                <a:effectLst>
                  <a:outerShdw blurRad="38100" dist="38100" dir="2700000" algn="tl">
                    <a:srgbClr val="000000"/>
                  </a:outerShdw>
                </a:effectLst>
              </a:rPr>
              <a:t>18</a:t>
            </a:r>
            <a:r>
              <a:rPr lang="en-US" sz="1800" b="1" dirty="0">
                <a:effectLst>
                  <a:outerShdw blurRad="38100" dist="38100" dir="2700000" algn="tl">
                    <a:srgbClr val="000000"/>
                  </a:outerShdw>
                </a:effectLst>
              </a:rPr>
              <a:t>F through back-to-back gamma detection</a:t>
            </a:r>
          </a:p>
          <a:p>
            <a:pPr algn="l">
              <a:buFontTx/>
              <a:buChar char="•"/>
            </a:pPr>
            <a:r>
              <a:rPr lang="en-US" sz="1800" b="1" dirty="0">
                <a:effectLst>
                  <a:outerShdw blurRad="38100" dist="38100" dir="2700000" algn="tl">
                    <a:srgbClr val="000000"/>
                  </a:outerShdw>
                </a:effectLst>
              </a:rPr>
              <a:t> Information on metabolism</a:t>
            </a:r>
          </a:p>
        </p:txBody>
      </p:sp>
      <p:sp>
        <p:nvSpPr>
          <p:cNvPr id="10" name="Slide Number Placeholder 9"/>
          <p:cNvSpPr>
            <a:spLocks noGrp="1"/>
          </p:cNvSpPr>
          <p:nvPr>
            <p:ph type="sldNum" sz="quarter" idx="12"/>
          </p:nvPr>
        </p:nvSpPr>
        <p:spPr/>
        <p:txBody>
          <a:bodyPr/>
          <a:lstStyle/>
          <a:p>
            <a:fld id="{06AAE6B4-6741-2E43-949D-D9093D0F478E}" type="slidenum">
              <a:rPr lang="en-US" smtClean="0"/>
              <a:pPr/>
              <a:t>19</a:t>
            </a:fld>
            <a:endParaRPr lang="en-US"/>
          </a:p>
        </p:txBody>
      </p:sp>
      <p:sp>
        <p:nvSpPr>
          <p:cNvPr id="12" name="Footer Placeholder 1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059363"/>
          </a:xfrm>
        </p:spPr>
        <p:txBody>
          <a:bodyPr>
            <a:normAutofit fontScale="70000" lnSpcReduction="20000"/>
          </a:bodyPr>
          <a:lstStyle/>
          <a:p>
            <a:pPr algn="ctr">
              <a:buNone/>
            </a:pPr>
            <a:r>
              <a:rPr lang="en-US" sz="4571" u="sng" dirty="0" smtClean="0">
                <a:solidFill>
                  <a:srgbClr val="1A47CF"/>
                </a:solidFill>
              </a:rPr>
              <a:t>La FISICA </a:t>
            </a:r>
            <a:r>
              <a:rPr lang="en-US" sz="4571" u="sng" dirty="0" err="1" smtClean="0">
                <a:solidFill>
                  <a:srgbClr val="1A47CF"/>
                </a:solidFill>
              </a:rPr>
              <a:t>é</a:t>
            </a:r>
            <a:r>
              <a:rPr lang="en-US" sz="4571" u="sng" dirty="0" smtClean="0">
                <a:solidFill>
                  <a:srgbClr val="1A47CF"/>
                </a:solidFill>
              </a:rPr>
              <a:t> Bella </a:t>
            </a:r>
            <a:r>
              <a:rPr lang="en-US" sz="4571" u="sng" dirty="0" err="1" smtClean="0">
                <a:solidFill>
                  <a:srgbClr val="1A47CF"/>
                </a:solidFill>
              </a:rPr>
              <a:t>ed</a:t>
            </a:r>
            <a:r>
              <a:rPr lang="en-US" sz="4571" u="sng" dirty="0" smtClean="0">
                <a:solidFill>
                  <a:srgbClr val="1A47CF"/>
                </a:solidFill>
              </a:rPr>
              <a:t> Utile (</a:t>
            </a:r>
            <a:r>
              <a:rPr lang="en-US" sz="4571" u="sng" dirty="0" err="1" smtClean="0">
                <a:solidFill>
                  <a:srgbClr val="1A47CF"/>
                </a:solidFill>
              </a:rPr>
              <a:t>U.Amaldi</a:t>
            </a:r>
            <a:r>
              <a:rPr lang="en-US" sz="4571" u="sng" dirty="0" smtClean="0">
                <a:solidFill>
                  <a:srgbClr val="1A47CF"/>
                </a:solidFill>
              </a:rPr>
              <a:t>)</a:t>
            </a:r>
          </a:p>
          <a:p>
            <a:pPr>
              <a:buNone/>
            </a:pPr>
            <a:endParaRPr lang="en-US" dirty="0" smtClean="0">
              <a:solidFill>
                <a:srgbClr val="1F497D"/>
              </a:solidFill>
            </a:endParaRPr>
          </a:p>
          <a:p>
            <a:pPr>
              <a:buNone/>
            </a:pPr>
            <a:endParaRPr lang="en-US" dirty="0" smtClean="0">
              <a:solidFill>
                <a:srgbClr val="1F497D"/>
              </a:solidFill>
            </a:endParaRPr>
          </a:p>
          <a:p>
            <a:r>
              <a:rPr lang="en-US" sz="3429" dirty="0" err="1" smtClean="0">
                <a:solidFill>
                  <a:schemeClr val="tx1">
                    <a:lumMod val="85000"/>
                    <a:lumOff val="15000"/>
                  </a:schemeClr>
                </a:solidFill>
              </a:rPr>
              <a:t>Gli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acceleratori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ed</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rivelatori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particelle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sviluppati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essenzialmente</a:t>
            </a:r>
            <a:r>
              <a:rPr lang="en-US" sz="3429" dirty="0" smtClean="0">
                <a:solidFill>
                  <a:schemeClr val="tx1">
                    <a:lumMod val="85000"/>
                    <a:lumOff val="15000"/>
                  </a:schemeClr>
                </a:solidFill>
              </a:rPr>
              <a:t> per la </a:t>
            </a:r>
            <a:r>
              <a:rPr lang="en-US" sz="3429" dirty="0" err="1" smtClean="0">
                <a:solidFill>
                  <a:schemeClr val="tx1">
                    <a:lumMod val="85000"/>
                    <a:lumOff val="15000"/>
                  </a:schemeClr>
                </a:solidFill>
              </a:rPr>
              <a:t>fisica</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fondamentale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sono</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alla</a:t>
            </a:r>
            <a:r>
              <a:rPr lang="en-US" sz="3429" dirty="0" smtClean="0">
                <a:solidFill>
                  <a:schemeClr val="tx1">
                    <a:lumMod val="85000"/>
                    <a:lumOff val="15000"/>
                  </a:schemeClr>
                </a:solidFill>
              </a:rPr>
              <a:t> base </a:t>
            </a:r>
            <a:r>
              <a:rPr lang="en-US" sz="3429" dirty="0" err="1" smtClean="0">
                <a:solidFill>
                  <a:schemeClr val="tx1">
                    <a:lumMod val="85000"/>
                    <a:lumOff val="15000"/>
                  </a:schemeClr>
                </a:solidFill>
              </a:rPr>
              <a:t>di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molte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applicazioni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d’avanguardia</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specialmente</a:t>
            </a:r>
            <a:r>
              <a:rPr lang="en-US" sz="3429" dirty="0" smtClean="0">
                <a:solidFill>
                  <a:schemeClr val="tx1">
                    <a:lumMod val="85000"/>
                    <a:lumOff val="15000"/>
                  </a:schemeClr>
                </a:solidFill>
              </a:rPr>
              <a:t>  in campo  medico</a:t>
            </a:r>
          </a:p>
          <a:p>
            <a:endParaRPr lang="en-US" sz="3429" dirty="0" smtClean="0">
              <a:solidFill>
                <a:schemeClr val="tx1">
                  <a:lumMod val="85000"/>
                  <a:lumOff val="15000"/>
                </a:schemeClr>
              </a:solidFill>
            </a:endParaRPr>
          </a:p>
          <a:p>
            <a:r>
              <a:rPr lang="en-US" sz="3429" dirty="0" smtClean="0">
                <a:solidFill>
                  <a:schemeClr val="tx1">
                    <a:lumMod val="85000"/>
                    <a:lumOff val="15000"/>
                  </a:schemeClr>
                </a:solidFill>
              </a:rPr>
              <a:t>I </a:t>
            </a:r>
            <a:r>
              <a:rPr lang="en-US" sz="3429" dirty="0" err="1" smtClean="0">
                <a:solidFill>
                  <a:schemeClr val="tx1">
                    <a:lumMod val="85000"/>
                    <a:lumOff val="15000"/>
                  </a:schemeClr>
                </a:solidFill>
              </a:rPr>
              <a:t>rivelatori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particelle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gli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stessi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dei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grandi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esperimenti</a:t>
            </a:r>
            <a:r>
              <a:rPr lang="en-US" sz="3429" dirty="0" smtClean="0">
                <a:solidFill>
                  <a:schemeClr val="tx1">
                    <a:lumMod val="85000"/>
                    <a:lumOff val="15000"/>
                  </a:schemeClr>
                </a:solidFill>
              </a:rPr>
              <a:t> come ATLAS </a:t>
            </a:r>
            <a:r>
              <a:rPr lang="en-US" sz="3429" dirty="0" err="1" smtClean="0">
                <a:solidFill>
                  <a:schemeClr val="tx1">
                    <a:lumMod val="85000"/>
                    <a:lumOff val="15000"/>
                  </a:schemeClr>
                </a:solidFill>
              </a:rPr>
              <a:t>o</a:t>
            </a:r>
            <a:r>
              <a:rPr lang="en-US" sz="3429" dirty="0" smtClean="0">
                <a:solidFill>
                  <a:schemeClr val="tx1">
                    <a:lumMod val="85000"/>
                    <a:lumOff val="15000"/>
                  </a:schemeClr>
                </a:solidFill>
              </a:rPr>
              <a:t> CMS,  </a:t>
            </a:r>
            <a:r>
              <a:rPr lang="en-US" sz="3429" dirty="0" err="1" smtClean="0">
                <a:solidFill>
                  <a:schemeClr val="tx1">
                    <a:lumMod val="85000"/>
                    <a:lumOff val="15000"/>
                  </a:schemeClr>
                </a:solidFill>
              </a:rPr>
              <a:t>permettono</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applicazioni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diagnostiche</a:t>
            </a:r>
            <a:endParaRPr lang="en-US" sz="3429" dirty="0" smtClean="0">
              <a:solidFill>
                <a:schemeClr val="tx1">
                  <a:lumMod val="85000"/>
                  <a:lumOff val="15000"/>
                </a:schemeClr>
              </a:solidFill>
            </a:endParaRPr>
          </a:p>
          <a:p>
            <a:endParaRPr lang="en-US" sz="3429" dirty="0" smtClean="0">
              <a:solidFill>
                <a:schemeClr val="tx1">
                  <a:lumMod val="85000"/>
                  <a:lumOff val="15000"/>
                </a:schemeClr>
              </a:solidFill>
            </a:endParaRPr>
          </a:p>
          <a:p>
            <a:r>
              <a:rPr lang="en-US" sz="3429" dirty="0" err="1" smtClean="0">
                <a:solidFill>
                  <a:schemeClr val="tx1">
                    <a:lumMod val="85000"/>
                    <a:lumOff val="15000"/>
                  </a:schemeClr>
                </a:solidFill>
              </a:rPr>
              <a:t>Gli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acceleratori</a:t>
            </a:r>
            <a:r>
              <a:rPr lang="en-US" sz="3429" dirty="0" smtClean="0">
                <a:solidFill>
                  <a:schemeClr val="tx1">
                    <a:lumMod val="85000"/>
                    <a:lumOff val="15000"/>
                  </a:schemeClr>
                </a:solidFill>
              </a:rPr>
              <a:t> – </a:t>
            </a:r>
            <a:r>
              <a:rPr lang="en-US" sz="3429" dirty="0" err="1" smtClean="0">
                <a:solidFill>
                  <a:schemeClr val="tx1">
                    <a:lumMod val="85000"/>
                    <a:lumOff val="15000"/>
                  </a:schemeClr>
                </a:solidFill>
              </a:rPr>
              <a:t>nelle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varie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forme</a:t>
            </a:r>
            <a:r>
              <a:rPr lang="en-US" sz="3429" dirty="0" smtClean="0">
                <a:solidFill>
                  <a:schemeClr val="tx1">
                    <a:lumMod val="85000"/>
                    <a:lumOff val="15000"/>
                  </a:schemeClr>
                </a:solidFill>
              </a:rPr>
              <a:t> – </a:t>
            </a:r>
            <a:r>
              <a:rPr lang="en-US" sz="3429" dirty="0" err="1" smtClean="0">
                <a:solidFill>
                  <a:schemeClr val="tx1">
                    <a:lumMod val="85000"/>
                    <a:lumOff val="15000"/>
                  </a:schemeClr>
                </a:solidFill>
              </a:rPr>
              <a:t>permettono</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generare</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gli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isotopi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necessari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alla</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diagnostica</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d’avanguardia</a:t>
            </a:r>
            <a:r>
              <a:rPr lang="en-US" sz="3429" dirty="0" smtClean="0">
                <a:solidFill>
                  <a:schemeClr val="tx1">
                    <a:lumMod val="85000"/>
                    <a:lumOff val="15000"/>
                  </a:schemeClr>
                </a:solidFill>
              </a:rPr>
              <a:t> ma </a:t>
            </a:r>
            <a:r>
              <a:rPr lang="en-US" sz="3429" dirty="0" err="1" smtClean="0">
                <a:solidFill>
                  <a:schemeClr val="tx1">
                    <a:lumMod val="85000"/>
                    <a:lumOff val="15000"/>
                  </a:schemeClr>
                </a:solidFill>
              </a:rPr>
              <a:t>soprattutto</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vengono</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impiegati</a:t>
            </a:r>
            <a:r>
              <a:rPr lang="en-US" sz="3429" dirty="0" smtClean="0">
                <a:solidFill>
                  <a:schemeClr val="tx1">
                    <a:lumMod val="85000"/>
                    <a:lumOff val="15000"/>
                  </a:schemeClr>
                </a:solidFill>
              </a:rPr>
              <a:t> in  </a:t>
            </a:r>
            <a:r>
              <a:rPr lang="en-US" sz="3429" dirty="0" err="1" smtClean="0">
                <a:solidFill>
                  <a:schemeClr val="tx1">
                    <a:lumMod val="85000"/>
                    <a:lumOff val="15000"/>
                  </a:schemeClr>
                </a:solidFill>
              </a:rPr>
              <a:t>applicazioni</a:t>
            </a:r>
            <a:r>
              <a:rPr lang="en-US" sz="3429" dirty="0" smtClean="0">
                <a:solidFill>
                  <a:schemeClr val="tx1">
                    <a:lumMod val="85000"/>
                    <a:lumOff val="15000"/>
                  </a:schemeClr>
                </a:solidFill>
              </a:rPr>
              <a:t> </a:t>
            </a:r>
            <a:r>
              <a:rPr lang="en-US" sz="3429" dirty="0" err="1" smtClean="0">
                <a:solidFill>
                  <a:schemeClr val="tx1">
                    <a:lumMod val="85000"/>
                    <a:lumOff val="15000"/>
                  </a:schemeClr>
                </a:solidFill>
              </a:rPr>
              <a:t>terapeutiche</a:t>
            </a:r>
            <a:r>
              <a:rPr lang="en-US" sz="3429" dirty="0" smtClean="0">
                <a:solidFill>
                  <a:schemeClr val="tx1">
                    <a:lumMod val="85000"/>
                    <a:lumOff val="15000"/>
                  </a:schemeClr>
                </a:solidFill>
              </a:rPr>
              <a:t> </a:t>
            </a:r>
            <a:endParaRPr lang="en-US" sz="3429" dirty="0">
              <a:solidFill>
                <a:schemeClr val="tx1">
                  <a:lumMod val="85000"/>
                  <a:lumOff val="15000"/>
                </a:schemeClr>
              </a:solidFill>
            </a:endParaRPr>
          </a:p>
        </p:txBody>
      </p:sp>
      <p:sp>
        <p:nvSpPr>
          <p:cNvPr id="4" name="Slide Number Placeholder 3"/>
          <p:cNvSpPr>
            <a:spLocks noGrp="1"/>
          </p:cNvSpPr>
          <p:nvPr>
            <p:ph type="sldNum" sz="quarter" idx="12"/>
          </p:nvPr>
        </p:nvSpPr>
        <p:spPr/>
        <p:txBody>
          <a:bodyPr/>
          <a:lstStyle/>
          <a:p>
            <a:fld id="{06AAE6B4-6741-2E43-949D-D9093D0F478E}" type="slidenum">
              <a:rPr lang="en-US" smtClean="0"/>
              <a:pPr/>
              <a:t>2</a:t>
            </a:fld>
            <a:endParaRPr lang="en-US"/>
          </a:p>
        </p:txBody>
      </p:sp>
      <p:sp>
        <p:nvSpPr>
          <p:cNvPr id="6" name="Footer Placeholder 5"/>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2" name="Picture 2"/>
          <p:cNvPicPr>
            <a:picLocks noChangeAspect="1" noChangeArrowheads="1"/>
          </p:cNvPicPr>
          <p:nvPr/>
        </p:nvPicPr>
        <p:blipFill>
          <a:blip r:embed="rId2"/>
          <a:srcRect l="8771" t="1530" r="8168" b="383"/>
          <a:stretch>
            <a:fillRect/>
          </a:stretch>
        </p:blipFill>
        <p:spPr bwMode="auto">
          <a:xfrm>
            <a:off x="152400" y="1666875"/>
            <a:ext cx="4724400" cy="4048125"/>
          </a:xfrm>
          <a:prstGeom prst="rect">
            <a:avLst/>
          </a:prstGeom>
          <a:noFill/>
          <a:ln w="9525">
            <a:noFill/>
            <a:miter lim="800000"/>
            <a:headEnd/>
            <a:tailEnd/>
          </a:ln>
          <a:effectLst/>
        </p:spPr>
      </p:pic>
      <p:sp>
        <p:nvSpPr>
          <p:cNvPr id="281603" name="Text Box 3"/>
          <p:cNvSpPr txBox="1">
            <a:spLocks noChangeArrowheads="1"/>
          </p:cNvSpPr>
          <p:nvPr/>
        </p:nvSpPr>
        <p:spPr bwMode="auto">
          <a:xfrm>
            <a:off x="5029200" y="4330700"/>
            <a:ext cx="3992563" cy="1993900"/>
          </a:xfrm>
          <a:prstGeom prst="rect">
            <a:avLst/>
          </a:prstGeom>
          <a:noFill/>
          <a:ln w="9525">
            <a:solidFill>
              <a:srgbClr val="FFFFFF"/>
            </a:solidFill>
            <a:miter lim="800000"/>
            <a:headEnd/>
            <a:tailEnd/>
          </a:ln>
          <a:effectLst/>
        </p:spPr>
        <p:txBody>
          <a:bodyPr wrap="none">
            <a:prstTxWarp prst="textNoShape">
              <a:avLst/>
            </a:prstTxWarp>
            <a:spAutoFit/>
          </a:bodyPr>
          <a:lstStyle/>
          <a:p>
            <a:r>
              <a:rPr lang="it-IT" sz="1600" dirty="0">
                <a:solidFill>
                  <a:srgbClr val="1F497D"/>
                </a:solidFill>
                <a:latin typeface="Verdana" pitchFamily="-106" charset="0"/>
                <a:ea typeface="Times New Roman" pitchFamily="-106" charset="0"/>
                <a:cs typeface="Times New Roman" pitchFamily="-106" charset="0"/>
              </a:rPr>
              <a:t>COVERAGE:</a:t>
            </a:r>
          </a:p>
          <a:p>
            <a:r>
              <a:rPr lang="it-IT" sz="1600" dirty="0">
                <a:solidFill>
                  <a:srgbClr val="1F497D"/>
                </a:solidFill>
                <a:latin typeface="Verdana" pitchFamily="-106" charset="0"/>
                <a:ea typeface="Times New Roman" pitchFamily="-106" charset="0"/>
                <a:cs typeface="Times New Roman" pitchFamily="-106" charset="0"/>
              </a:rPr>
              <a:t>	 </a:t>
            </a:r>
            <a:r>
              <a:rPr lang="en-US" sz="1400" dirty="0">
                <a:solidFill>
                  <a:srgbClr val="1F497D"/>
                </a:solidFill>
                <a:latin typeface="Verdana" pitchFamily="-106" charset="0"/>
                <a:ea typeface="Times New Roman" pitchFamily="-106" charset="0"/>
                <a:cs typeface="Times New Roman" pitchFamily="-106" charset="0"/>
                <a:sym typeface="Symbol" pitchFamily="-106" charset="2"/>
              </a:rPr>
              <a:t>~ 15-20 cm</a:t>
            </a:r>
            <a:endParaRPr lang="it-IT" sz="1600" dirty="0">
              <a:solidFill>
                <a:srgbClr val="1F497D"/>
              </a:solidFill>
              <a:latin typeface="Verdana" pitchFamily="-106" charset="0"/>
              <a:ea typeface="Times New Roman" pitchFamily="-106" charset="0"/>
              <a:cs typeface="Times New Roman" pitchFamily="-106" charset="0"/>
            </a:endParaRPr>
          </a:p>
          <a:p>
            <a:r>
              <a:rPr lang="it-IT" sz="1600" dirty="0">
                <a:solidFill>
                  <a:srgbClr val="1F497D"/>
                </a:solidFill>
                <a:latin typeface="Verdana" pitchFamily="-106" charset="0"/>
                <a:ea typeface="Times New Roman" pitchFamily="-106" charset="0"/>
                <a:cs typeface="Times New Roman" pitchFamily="-106" charset="0"/>
              </a:rPr>
              <a:t>SPATIAL RESOLUTION: </a:t>
            </a:r>
          </a:p>
          <a:p>
            <a:r>
              <a:rPr lang="it-IT" sz="1600" dirty="0">
                <a:solidFill>
                  <a:srgbClr val="1F497D"/>
                </a:solidFill>
                <a:latin typeface="Verdana" pitchFamily="-106" charset="0"/>
                <a:ea typeface="Times New Roman" pitchFamily="-106" charset="0"/>
                <a:cs typeface="Times New Roman" pitchFamily="-106" charset="0"/>
              </a:rPr>
              <a:t>	 </a:t>
            </a:r>
            <a:r>
              <a:rPr lang="en-US" sz="1400" dirty="0">
                <a:solidFill>
                  <a:srgbClr val="1F497D"/>
                </a:solidFill>
                <a:latin typeface="Verdana" pitchFamily="-106" charset="0"/>
                <a:ea typeface="Times New Roman" pitchFamily="-106" charset="0"/>
                <a:cs typeface="Times New Roman" pitchFamily="-106" charset="0"/>
                <a:sym typeface="Symbol" pitchFamily="-106" charset="2"/>
              </a:rPr>
              <a:t>~ 5 mm</a:t>
            </a:r>
          </a:p>
          <a:p>
            <a:r>
              <a:rPr lang="it-IT" sz="1600" dirty="0">
                <a:solidFill>
                  <a:srgbClr val="1F497D"/>
                </a:solidFill>
                <a:latin typeface="Verdana" pitchFamily="-106" charset="0"/>
                <a:ea typeface="Times New Roman" pitchFamily="-106" charset="0"/>
                <a:cs typeface="Times New Roman" pitchFamily="-106" charset="0"/>
              </a:rPr>
              <a:t>SCAN TIME </a:t>
            </a:r>
            <a:r>
              <a:rPr lang="it-IT" sz="1600" dirty="0" err="1">
                <a:solidFill>
                  <a:srgbClr val="1F497D"/>
                </a:solidFill>
                <a:latin typeface="Verdana" pitchFamily="-106" charset="0"/>
                <a:ea typeface="Times New Roman" pitchFamily="-106" charset="0"/>
                <a:cs typeface="Times New Roman" pitchFamily="-106" charset="0"/>
              </a:rPr>
              <a:t>to</a:t>
            </a:r>
            <a:r>
              <a:rPr lang="it-IT" sz="1600" dirty="0">
                <a:solidFill>
                  <a:srgbClr val="1F497D"/>
                </a:solidFill>
                <a:latin typeface="Verdana" pitchFamily="-106" charset="0"/>
                <a:ea typeface="Times New Roman" pitchFamily="-106" charset="0"/>
                <a:cs typeface="Times New Roman" pitchFamily="-106" charset="0"/>
              </a:rPr>
              <a:t> cover </a:t>
            </a:r>
            <a:r>
              <a:rPr lang="it-IT" sz="1600" dirty="0" err="1">
                <a:solidFill>
                  <a:srgbClr val="1F497D"/>
                </a:solidFill>
                <a:latin typeface="Verdana" pitchFamily="-106" charset="0"/>
                <a:ea typeface="Times New Roman" pitchFamily="-106" charset="0"/>
                <a:cs typeface="Times New Roman" pitchFamily="-106" charset="0"/>
              </a:rPr>
              <a:t>an</a:t>
            </a:r>
            <a:r>
              <a:rPr lang="it-IT" sz="1600" dirty="0">
                <a:solidFill>
                  <a:srgbClr val="1F497D"/>
                </a:solidFill>
                <a:latin typeface="Verdana" pitchFamily="-106" charset="0"/>
                <a:ea typeface="Times New Roman" pitchFamily="-106" charset="0"/>
                <a:cs typeface="Times New Roman" pitchFamily="-106" charset="0"/>
              </a:rPr>
              <a:t> </a:t>
            </a:r>
            <a:r>
              <a:rPr lang="it-IT" sz="1600" dirty="0" err="1">
                <a:solidFill>
                  <a:srgbClr val="1F497D"/>
                </a:solidFill>
                <a:latin typeface="Verdana" pitchFamily="-106" charset="0"/>
                <a:ea typeface="Times New Roman" pitchFamily="-106" charset="0"/>
                <a:cs typeface="Times New Roman" pitchFamily="-106" charset="0"/>
              </a:rPr>
              <a:t>entire</a:t>
            </a:r>
            <a:r>
              <a:rPr lang="it-IT" sz="1600" dirty="0">
                <a:solidFill>
                  <a:srgbClr val="1F497D"/>
                </a:solidFill>
                <a:latin typeface="Verdana" pitchFamily="-106" charset="0"/>
                <a:ea typeface="Times New Roman" pitchFamily="-106" charset="0"/>
                <a:cs typeface="Times New Roman" pitchFamily="-106" charset="0"/>
              </a:rPr>
              <a:t> </a:t>
            </a:r>
            <a:r>
              <a:rPr lang="it-IT" sz="1600" dirty="0" err="1">
                <a:solidFill>
                  <a:srgbClr val="1F497D"/>
                </a:solidFill>
                <a:latin typeface="Verdana" pitchFamily="-106" charset="0"/>
                <a:ea typeface="Times New Roman" pitchFamily="-106" charset="0"/>
                <a:cs typeface="Times New Roman" pitchFamily="-106" charset="0"/>
              </a:rPr>
              <a:t>organ</a:t>
            </a:r>
            <a:r>
              <a:rPr lang="it-IT" sz="1600" dirty="0">
                <a:solidFill>
                  <a:srgbClr val="1F497D"/>
                </a:solidFill>
                <a:latin typeface="Verdana" pitchFamily="-106" charset="0"/>
                <a:ea typeface="Times New Roman" pitchFamily="-106" charset="0"/>
                <a:cs typeface="Times New Roman" pitchFamily="-106" charset="0"/>
              </a:rPr>
              <a:t>:</a:t>
            </a:r>
          </a:p>
          <a:p>
            <a:r>
              <a:rPr lang="it-IT" sz="1600" dirty="0">
                <a:solidFill>
                  <a:srgbClr val="1F497D"/>
                </a:solidFill>
                <a:latin typeface="Verdana" pitchFamily="-106" charset="0"/>
                <a:ea typeface="Times New Roman" pitchFamily="-106" charset="0"/>
                <a:cs typeface="Times New Roman" pitchFamily="-106" charset="0"/>
              </a:rPr>
              <a:t>	  </a:t>
            </a:r>
            <a:r>
              <a:rPr lang="en-US" sz="1400" dirty="0">
                <a:solidFill>
                  <a:srgbClr val="1F497D"/>
                </a:solidFill>
                <a:latin typeface="Verdana" pitchFamily="-106" charset="0"/>
                <a:ea typeface="Times New Roman" pitchFamily="-106" charset="0"/>
                <a:cs typeface="Times New Roman" pitchFamily="-106" charset="0"/>
                <a:sym typeface="Symbol" pitchFamily="-106" charset="2"/>
              </a:rPr>
              <a:t>~ 5  min</a:t>
            </a:r>
          </a:p>
          <a:p>
            <a:r>
              <a:rPr lang="en-US" sz="1400" dirty="0">
                <a:solidFill>
                  <a:srgbClr val="1F497D"/>
                </a:solidFill>
                <a:latin typeface="Verdana" pitchFamily="-106" charset="0"/>
                <a:ea typeface="Times New Roman" pitchFamily="-106" charset="0"/>
                <a:cs typeface="Times New Roman" pitchFamily="-106" charset="0"/>
                <a:sym typeface="Symbol" pitchFamily="-106" charset="2"/>
              </a:rPr>
              <a:t>CONTRAST RESOLUTION:  </a:t>
            </a:r>
          </a:p>
          <a:p>
            <a:r>
              <a:rPr lang="en-US" sz="1400" dirty="0">
                <a:solidFill>
                  <a:srgbClr val="1F497D"/>
                </a:solidFill>
                <a:latin typeface="Verdana" pitchFamily="-106" charset="0"/>
                <a:ea typeface="Times New Roman" pitchFamily="-106" charset="0"/>
                <a:cs typeface="Times New Roman" pitchFamily="-106" charset="0"/>
                <a:sym typeface="Symbol" pitchFamily="-106" charset="2"/>
              </a:rPr>
              <a:t>	depends on the radiotracer</a:t>
            </a:r>
            <a:endParaRPr lang="en-GB" sz="1400" dirty="0">
              <a:solidFill>
                <a:srgbClr val="1F497D"/>
              </a:solidFill>
              <a:latin typeface="Verdana" pitchFamily="-106" charset="0"/>
              <a:ea typeface="Times New Roman" pitchFamily="-106" charset="0"/>
              <a:cs typeface="Times New Roman" pitchFamily="-106" charset="0"/>
              <a:sym typeface="Symbol" pitchFamily="-106" charset="2"/>
            </a:endParaRPr>
          </a:p>
        </p:txBody>
      </p:sp>
      <p:sp>
        <p:nvSpPr>
          <p:cNvPr id="281604" name="Text Box 4"/>
          <p:cNvSpPr txBox="1">
            <a:spLocks noChangeArrowheads="1"/>
          </p:cNvSpPr>
          <p:nvPr/>
        </p:nvSpPr>
        <p:spPr bwMode="auto">
          <a:xfrm rot="2754077">
            <a:off x="870744" y="1948656"/>
            <a:ext cx="666750" cy="274638"/>
          </a:xfrm>
          <a:prstGeom prst="rect">
            <a:avLst/>
          </a:prstGeom>
          <a:noFill/>
          <a:ln w="9525">
            <a:noFill/>
            <a:miter lim="800000"/>
            <a:headEnd/>
            <a:tailEnd/>
          </a:ln>
          <a:effectLst/>
        </p:spPr>
        <p:txBody>
          <a:bodyPr wrap="none">
            <a:prstTxWarp prst="textNoShape">
              <a:avLst/>
            </a:prstTxWarp>
            <a:spAutoFit/>
          </a:bodyPr>
          <a:lstStyle/>
          <a:p>
            <a:r>
              <a:rPr lang="it-IT" sz="1200">
                <a:solidFill>
                  <a:srgbClr val="FFFF00"/>
                </a:solidFill>
                <a:ea typeface="Times New Roman" pitchFamily="-106" charset="0"/>
                <a:cs typeface="Times New Roman" pitchFamily="-106" charset="0"/>
              </a:rPr>
              <a:t>511keV</a:t>
            </a:r>
            <a:endParaRPr lang="en-GB" sz="1200">
              <a:solidFill>
                <a:srgbClr val="FFFF00"/>
              </a:solidFill>
              <a:ea typeface="Times New Roman" pitchFamily="-106" charset="0"/>
              <a:cs typeface="Times New Roman" pitchFamily="-106" charset="0"/>
            </a:endParaRPr>
          </a:p>
        </p:txBody>
      </p:sp>
      <p:sp>
        <p:nvSpPr>
          <p:cNvPr id="281605" name="Text Box 5"/>
          <p:cNvSpPr txBox="1">
            <a:spLocks noChangeArrowheads="1"/>
          </p:cNvSpPr>
          <p:nvPr/>
        </p:nvSpPr>
        <p:spPr bwMode="auto">
          <a:xfrm rot="2754077">
            <a:off x="1861344" y="3167856"/>
            <a:ext cx="666750" cy="274638"/>
          </a:xfrm>
          <a:prstGeom prst="rect">
            <a:avLst/>
          </a:prstGeom>
          <a:noFill/>
          <a:ln w="9525">
            <a:noFill/>
            <a:miter lim="800000"/>
            <a:headEnd/>
            <a:tailEnd/>
          </a:ln>
          <a:effectLst/>
        </p:spPr>
        <p:txBody>
          <a:bodyPr wrap="none">
            <a:prstTxWarp prst="textNoShape">
              <a:avLst/>
            </a:prstTxWarp>
            <a:spAutoFit/>
          </a:bodyPr>
          <a:lstStyle/>
          <a:p>
            <a:r>
              <a:rPr lang="it-IT" sz="1200">
                <a:solidFill>
                  <a:srgbClr val="FFFF00"/>
                </a:solidFill>
                <a:ea typeface="Times New Roman" pitchFamily="-106" charset="0"/>
                <a:cs typeface="Times New Roman" pitchFamily="-106" charset="0"/>
              </a:rPr>
              <a:t>511keV</a:t>
            </a:r>
            <a:endParaRPr lang="en-GB" sz="1200">
              <a:solidFill>
                <a:srgbClr val="FFFF00"/>
              </a:solidFill>
              <a:ea typeface="Times New Roman" pitchFamily="-106" charset="0"/>
              <a:cs typeface="Times New Roman" pitchFamily="-106" charset="0"/>
            </a:endParaRPr>
          </a:p>
        </p:txBody>
      </p:sp>
      <p:pic>
        <p:nvPicPr>
          <p:cNvPr id="281607" name="Picture 7"/>
          <p:cNvPicPr>
            <a:picLocks noChangeAspect="1" noChangeArrowheads="1"/>
          </p:cNvPicPr>
          <p:nvPr/>
        </p:nvPicPr>
        <p:blipFill>
          <a:blip r:embed="rId3"/>
          <a:srcRect/>
          <a:stretch>
            <a:fillRect/>
          </a:stretch>
        </p:blipFill>
        <p:spPr bwMode="auto">
          <a:xfrm>
            <a:off x="5105400" y="1130300"/>
            <a:ext cx="3709988" cy="2603500"/>
          </a:xfrm>
          <a:prstGeom prst="rect">
            <a:avLst/>
          </a:prstGeom>
          <a:noFill/>
          <a:ln w="12700">
            <a:solidFill>
              <a:srgbClr val="FFCC66"/>
            </a:solidFill>
            <a:miter lim="800000"/>
            <a:headEnd/>
            <a:tailEnd/>
          </a:ln>
          <a:effectLst/>
        </p:spPr>
      </p:pic>
      <p:sp>
        <p:nvSpPr>
          <p:cNvPr id="281608" name="Rectangle 8"/>
          <p:cNvSpPr>
            <a:spLocks noChangeArrowheads="1"/>
          </p:cNvSpPr>
          <p:nvPr/>
        </p:nvSpPr>
        <p:spPr bwMode="auto">
          <a:xfrm>
            <a:off x="1534729" y="381000"/>
            <a:ext cx="6313871" cy="381000"/>
          </a:xfrm>
          <a:prstGeom prst="rect">
            <a:avLst/>
          </a:prstGeom>
          <a:noFill/>
          <a:ln w="9525">
            <a:noFill/>
            <a:miter lim="800000"/>
            <a:headEnd/>
            <a:tailEnd/>
          </a:ln>
          <a:effectLst/>
        </p:spPr>
        <p:txBody>
          <a:bodyPr anchor="ctr">
            <a:prstTxWarp prst="textNoShape">
              <a:avLst/>
            </a:prstTxWarp>
          </a:bodyPr>
          <a:lstStyle/>
          <a:p>
            <a:pPr algn="ctr"/>
            <a:r>
              <a:rPr lang="en-US" sz="2400" dirty="0">
                <a:solidFill>
                  <a:srgbClr val="1A47CF"/>
                </a:solidFill>
                <a:latin typeface="Verdana" pitchFamily="-106" charset="0"/>
              </a:rPr>
              <a:t>Positron Emission Tomography (PET)</a:t>
            </a:r>
          </a:p>
        </p:txBody>
      </p:sp>
      <p:sp>
        <p:nvSpPr>
          <p:cNvPr id="10" name="Slide Number Placeholder 9"/>
          <p:cNvSpPr>
            <a:spLocks noGrp="1"/>
          </p:cNvSpPr>
          <p:nvPr>
            <p:ph type="sldNum" sz="quarter" idx="12"/>
          </p:nvPr>
        </p:nvSpPr>
        <p:spPr/>
        <p:txBody>
          <a:bodyPr/>
          <a:lstStyle/>
          <a:p>
            <a:fld id="{06AAE6B4-6741-2E43-949D-D9093D0F478E}" type="slidenum">
              <a:rPr lang="en-US" smtClean="0"/>
              <a:pPr/>
              <a:t>20</a:t>
            </a:fld>
            <a:endParaRPr lang="en-US"/>
          </a:p>
        </p:txBody>
      </p:sp>
      <p:sp>
        <p:nvSpPr>
          <p:cNvPr id="12" name="Footer Placeholder 1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1"/>
          </p:nvPr>
        </p:nvSpPr>
        <p:spPr>
          <a:xfrm>
            <a:off x="8229600" y="0"/>
            <a:ext cx="685800" cy="381000"/>
          </a:xfrm>
        </p:spPr>
        <p:txBody>
          <a:bodyPr/>
          <a:lstStyle/>
          <a:p>
            <a:fld id="{111609C1-A9D2-7F4F-AD7D-EFF8069E0E7B}" type="slidenum">
              <a:rPr lang="en-US"/>
              <a:pPr/>
              <a:t>21</a:t>
            </a:fld>
            <a:endParaRPr lang="en-US"/>
          </a:p>
        </p:txBody>
      </p:sp>
      <p:graphicFrame>
        <p:nvGraphicFramePr>
          <p:cNvPr id="355332" name="Object 4"/>
          <p:cNvGraphicFramePr>
            <a:graphicFrameLocks noGrp="1" noChangeAspect="1"/>
          </p:cNvGraphicFramePr>
          <p:nvPr>
            <p:ph/>
          </p:nvPr>
        </p:nvGraphicFramePr>
        <p:xfrm>
          <a:off x="6248400" y="2019300"/>
          <a:ext cx="2490788" cy="4152900"/>
        </p:xfrm>
        <a:graphic>
          <a:graphicData uri="http://schemas.openxmlformats.org/presentationml/2006/ole">
            <mc:AlternateContent xmlns:mc="http://schemas.openxmlformats.org/markup-compatibility/2006">
              <mc:Choice xmlns:v="urn:schemas-microsoft-com:vml" Requires="v">
                <p:oleObj spid="_x0000_s43040" name="Acrobat Document" r:id="rId3" imgW="2857899" imgH="4761905" progId="">
                  <p:embed/>
                </p:oleObj>
              </mc:Choice>
              <mc:Fallback>
                <p:oleObj name="Acrobat Document" r:id="rId3" imgW="2857899" imgH="4761905"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019300"/>
                        <a:ext cx="2490788"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55335" name="Rectangle 7"/>
          <p:cNvSpPr>
            <a:spLocks noChangeArrowheads="1"/>
          </p:cNvSpPr>
          <p:nvPr/>
        </p:nvSpPr>
        <p:spPr bwMode="auto">
          <a:xfrm>
            <a:off x="304800" y="152400"/>
            <a:ext cx="8153400" cy="381000"/>
          </a:xfrm>
          <a:prstGeom prst="rect">
            <a:avLst/>
          </a:prstGeom>
          <a:noFill/>
          <a:ln w="9525">
            <a:noFill/>
            <a:miter lim="800000"/>
            <a:headEnd/>
            <a:tailEnd/>
          </a:ln>
          <a:effectLst/>
        </p:spPr>
        <p:txBody>
          <a:bodyPr anchor="ctr">
            <a:prstTxWarp prst="textNoShape">
              <a:avLst/>
            </a:prstTxWarp>
          </a:bodyPr>
          <a:lstStyle/>
          <a:p>
            <a:pPr algn="ctr"/>
            <a:r>
              <a:rPr lang="en-US" sz="2800" dirty="0">
                <a:solidFill>
                  <a:srgbClr val="1A47CF"/>
                </a:solidFill>
                <a:latin typeface="Verdana" pitchFamily="-106" charset="0"/>
              </a:rPr>
              <a:t>Positron Emission Tomography (PET</a:t>
            </a:r>
            <a:r>
              <a:rPr lang="en-US" sz="2800" dirty="0">
                <a:solidFill>
                  <a:srgbClr val="0D2469"/>
                </a:solidFill>
                <a:effectLst>
                  <a:outerShdw blurRad="50800" dist="38100" dir="2700000">
                    <a:srgbClr val="000000">
                      <a:alpha val="43000"/>
                    </a:srgbClr>
                  </a:outerShdw>
                </a:effectLst>
                <a:latin typeface="Verdana" pitchFamily="-106" charset="0"/>
              </a:rPr>
              <a:t>)</a:t>
            </a:r>
          </a:p>
        </p:txBody>
      </p:sp>
      <p:pic>
        <p:nvPicPr>
          <p:cNvPr id="355336" name="Picture 8" descr="fac_cyclotron_open"/>
          <p:cNvPicPr>
            <a:picLocks noChangeAspect="1" noChangeArrowheads="1"/>
          </p:cNvPicPr>
          <p:nvPr/>
        </p:nvPicPr>
        <p:blipFill>
          <a:blip r:embed="rId5"/>
          <a:srcRect/>
          <a:stretch>
            <a:fillRect/>
          </a:stretch>
        </p:blipFill>
        <p:spPr bwMode="auto">
          <a:xfrm>
            <a:off x="533400" y="790575"/>
            <a:ext cx="3048000" cy="2028825"/>
          </a:xfrm>
          <a:prstGeom prst="rect">
            <a:avLst/>
          </a:prstGeom>
          <a:noFill/>
          <a:ln w="9525">
            <a:solidFill>
              <a:srgbClr val="FF0000"/>
            </a:solidFill>
            <a:miter lim="800000"/>
            <a:headEnd/>
            <a:tailEnd/>
          </a:ln>
        </p:spPr>
      </p:pic>
      <p:pic>
        <p:nvPicPr>
          <p:cNvPr id="355337" name="Picture 9" descr="watergen"/>
          <p:cNvPicPr>
            <a:picLocks noChangeAspect="1" noChangeArrowheads="1"/>
          </p:cNvPicPr>
          <p:nvPr/>
        </p:nvPicPr>
        <p:blipFill>
          <a:blip r:embed="rId6"/>
          <a:srcRect/>
          <a:stretch>
            <a:fillRect/>
          </a:stretch>
        </p:blipFill>
        <p:spPr bwMode="auto">
          <a:xfrm>
            <a:off x="914400" y="3954462"/>
            <a:ext cx="3352800" cy="1989138"/>
          </a:xfrm>
          <a:prstGeom prst="rect">
            <a:avLst/>
          </a:prstGeom>
          <a:noFill/>
          <a:ln w="9525">
            <a:solidFill>
              <a:srgbClr val="FF0000"/>
            </a:solidFill>
            <a:miter lim="800000"/>
            <a:headEnd/>
            <a:tailEnd/>
          </a:ln>
        </p:spPr>
      </p:pic>
      <p:sp>
        <p:nvSpPr>
          <p:cNvPr id="355339" name="Text Box 11"/>
          <p:cNvSpPr txBox="1">
            <a:spLocks noChangeArrowheads="1"/>
          </p:cNvSpPr>
          <p:nvPr/>
        </p:nvSpPr>
        <p:spPr bwMode="auto">
          <a:xfrm>
            <a:off x="533400" y="3062287"/>
            <a:ext cx="13716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800" dirty="0">
                <a:latin typeface="Verdana" pitchFamily="-106" charset="0"/>
              </a:rPr>
              <a:t>Cyclotron</a:t>
            </a:r>
          </a:p>
        </p:txBody>
      </p:sp>
      <p:sp>
        <p:nvSpPr>
          <p:cNvPr id="355340" name="Text Box 12"/>
          <p:cNvSpPr txBox="1">
            <a:spLocks noChangeArrowheads="1"/>
          </p:cNvSpPr>
          <p:nvPr/>
        </p:nvSpPr>
        <p:spPr bwMode="auto">
          <a:xfrm>
            <a:off x="914400" y="6110287"/>
            <a:ext cx="20574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800" dirty="0">
                <a:latin typeface="Verdana" pitchFamily="-106" charset="0"/>
              </a:rPr>
              <a:t>Radiochemistry</a:t>
            </a:r>
          </a:p>
        </p:txBody>
      </p:sp>
      <p:sp>
        <p:nvSpPr>
          <p:cNvPr id="355342" name="Line 14"/>
          <p:cNvSpPr>
            <a:spLocks noChangeShapeType="1"/>
          </p:cNvSpPr>
          <p:nvPr/>
        </p:nvSpPr>
        <p:spPr bwMode="auto">
          <a:xfrm>
            <a:off x="4267200" y="4876800"/>
            <a:ext cx="1905000" cy="0"/>
          </a:xfrm>
          <a:prstGeom prst="line">
            <a:avLst/>
          </a:prstGeom>
          <a:noFill/>
          <a:ln w="9525">
            <a:solidFill>
              <a:srgbClr val="FF0000"/>
            </a:solidFill>
            <a:round/>
            <a:headEnd/>
            <a:tailEnd type="triangle" w="med" len="med"/>
          </a:ln>
          <a:effectLst/>
        </p:spPr>
        <p:txBody>
          <a:bodyPr>
            <a:prstTxWarp prst="textNoShape">
              <a:avLst/>
            </a:prstTxWarp>
          </a:bodyPr>
          <a:lstStyle/>
          <a:p>
            <a:endParaRPr lang="en-US"/>
          </a:p>
        </p:txBody>
      </p:sp>
      <p:sp>
        <p:nvSpPr>
          <p:cNvPr id="355343" name="Line 15"/>
          <p:cNvSpPr>
            <a:spLocks noChangeShapeType="1"/>
          </p:cNvSpPr>
          <p:nvPr/>
        </p:nvSpPr>
        <p:spPr bwMode="auto">
          <a:xfrm>
            <a:off x="3124200" y="2819400"/>
            <a:ext cx="0" cy="1066800"/>
          </a:xfrm>
          <a:prstGeom prst="line">
            <a:avLst/>
          </a:prstGeom>
          <a:noFill/>
          <a:ln w="9525">
            <a:solidFill>
              <a:srgbClr val="FF0000"/>
            </a:solidFill>
            <a:round/>
            <a:headEnd/>
            <a:tailEnd type="triangle" w="med" len="med"/>
          </a:ln>
          <a:effectLst/>
        </p:spPr>
        <p:txBody>
          <a:bodyPr>
            <a:prstTxWarp prst="textNoShape">
              <a:avLst/>
            </a:prstTxWarp>
          </a:bodyPr>
          <a:lstStyle/>
          <a:p>
            <a:endParaRPr lang="en-US"/>
          </a:p>
        </p:txBody>
      </p:sp>
      <p:sp>
        <p:nvSpPr>
          <p:cNvPr id="355350" name="Text Box 22"/>
          <p:cNvSpPr txBox="1">
            <a:spLocks noChangeArrowheads="1"/>
          </p:cNvSpPr>
          <p:nvPr/>
        </p:nvSpPr>
        <p:spPr bwMode="auto">
          <a:xfrm>
            <a:off x="4495800" y="890587"/>
            <a:ext cx="3581400" cy="1014413"/>
          </a:xfrm>
          <a:prstGeom prst="rect">
            <a:avLst/>
          </a:prstGeom>
          <a:noFill/>
          <a:ln w="9525">
            <a:solidFill>
              <a:schemeClr val="tx1"/>
            </a:solidFill>
            <a:miter lim="800000"/>
            <a:headEnd/>
            <a:tailEnd/>
          </a:ln>
          <a:effectLst/>
        </p:spPr>
        <p:txBody>
          <a:bodyPr>
            <a:prstTxWarp prst="textNoShape">
              <a:avLst/>
            </a:prstTxWarp>
            <a:spAutoFit/>
          </a:bodyPr>
          <a:lstStyle/>
          <a:p>
            <a:pPr eaLnBrk="0" hangingPunct="0"/>
            <a:r>
              <a:rPr lang="it-IT" sz="1200" u="sng" dirty="0">
                <a:latin typeface="Verdana" pitchFamily="-106" charset="0"/>
              </a:rPr>
              <a:t>ISOTOPES     </a:t>
            </a:r>
            <a:r>
              <a:rPr lang="it-IT" sz="1200" u="sng" dirty="0" err="1">
                <a:latin typeface="Verdana" pitchFamily="-106" charset="0"/>
              </a:rPr>
              <a:t>Half-Life</a:t>
            </a:r>
            <a:endParaRPr lang="it-IT" sz="1200" u="sng" dirty="0">
              <a:latin typeface="Verdana" pitchFamily="-106" charset="0"/>
            </a:endParaRPr>
          </a:p>
          <a:p>
            <a:r>
              <a:rPr lang="it-IT" sz="1200" dirty="0">
                <a:latin typeface="Verdana" pitchFamily="-106" charset="0"/>
              </a:rPr>
              <a:t>11-C	  20.4 min,   “</a:t>
            </a:r>
            <a:r>
              <a:rPr lang="it-IT" sz="1200" dirty="0" err="1">
                <a:latin typeface="Verdana" pitchFamily="-106" charset="0"/>
              </a:rPr>
              <a:t>natural</a:t>
            </a:r>
            <a:r>
              <a:rPr lang="it-IT" sz="1200" dirty="0">
                <a:latin typeface="Verdana" pitchFamily="-106" charset="0"/>
              </a:rPr>
              <a:t>”</a:t>
            </a:r>
          </a:p>
          <a:p>
            <a:r>
              <a:rPr lang="it-IT" sz="1200" dirty="0">
                <a:latin typeface="Verdana" pitchFamily="-106" charset="0"/>
              </a:rPr>
              <a:t>13-N	  10.0 min    “</a:t>
            </a:r>
            <a:r>
              <a:rPr lang="it-IT" sz="1200" dirty="0" err="1">
                <a:latin typeface="Verdana" pitchFamily="-106" charset="0"/>
              </a:rPr>
              <a:t>natural</a:t>
            </a:r>
            <a:r>
              <a:rPr lang="it-IT" sz="1200" dirty="0">
                <a:latin typeface="Verdana" pitchFamily="-106" charset="0"/>
              </a:rPr>
              <a:t>”</a:t>
            </a:r>
          </a:p>
          <a:p>
            <a:r>
              <a:rPr lang="it-IT" sz="1200" dirty="0">
                <a:latin typeface="Verdana" pitchFamily="-106" charset="0"/>
              </a:rPr>
              <a:t>15-O	    2.0 min     “</a:t>
            </a:r>
            <a:r>
              <a:rPr lang="it-IT" sz="1200" dirty="0" err="1">
                <a:latin typeface="Verdana" pitchFamily="-106" charset="0"/>
              </a:rPr>
              <a:t>natural</a:t>
            </a:r>
            <a:r>
              <a:rPr lang="it-IT" sz="1200" dirty="0">
                <a:latin typeface="Verdana" pitchFamily="-106" charset="0"/>
              </a:rPr>
              <a:t>”</a:t>
            </a:r>
          </a:p>
          <a:p>
            <a:r>
              <a:rPr lang="it-IT" sz="1200" dirty="0">
                <a:latin typeface="Verdana" pitchFamily="-106" charset="0"/>
              </a:rPr>
              <a:t>18-F	109.8 min     “</a:t>
            </a:r>
            <a:r>
              <a:rPr lang="it-IT" sz="1200" dirty="0" err="1">
                <a:latin typeface="Verdana" pitchFamily="-106" charset="0"/>
              </a:rPr>
              <a:t>pseudo-natural</a:t>
            </a:r>
            <a:r>
              <a:rPr lang="it-IT" sz="1200" dirty="0">
                <a:latin typeface="Verdana" pitchFamily="-106" charset="0"/>
              </a:rPr>
              <a:t>”</a:t>
            </a:r>
            <a:endParaRPr lang="en-US" sz="1200" dirty="0">
              <a:latin typeface="Verdana" pitchFamily="-106" charset="0"/>
            </a:endParaRPr>
          </a:p>
        </p:txBody>
      </p:sp>
      <p:sp>
        <p:nvSpPr>
          <p:cNvPr id="14" name="Footer Placeholder 13"/>
          <p:cNvSpPr>
            <a:spLocks noGrp="1"/>
          </p:cNvSpPr>
          <p:nvPr>
            <p:ph type="ftr" sz="quarter" idx="10"/>
          </p:nvPr>
        </p:nvSpPr>
        <p:spPr>
          <a:xfrm>
            <a:off x="152400" y="6400800"/>
            <a:ext cx="6019800" cy="381000"/>
          </a:xfrm>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solidFill>
                <a:schemeClr val="tx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650" name="Rectangle 2"/>
          <p:cNvSpPr>
            <a:spLocks noGrp="1" noChangeArrowheads="1"/>
          </p:cNvSpPr>
          <p:nvPr>
            <p:ph type="title" idx="4294967295"/>
          </p:nvPr>
        </p:nvSpPr>
        <p:spPr>
          <a:xfrm>
            <a:off x="457200" y="274638"/>
            <a:ext cx="8229600" cy="669925"/>
          </a:xfrm>
        </p:spPr>
        <p:txBody>
          <a:bodyPr>
            <a:normAutofit fontScale="90000"/>
          </a:bodyPr>
          <a:lstStyle/>
          <a:p>
            <a:r>
              <a:rPr lang="en-US" dirty="0" smtClean="0">
                <a:solidFill>
                  <a:srgbClr val="1A47CF"/>
                </a:solidFill>
              </a:rPr>
              <a:t>PET : </a:t>
            </a:r>
            <a:r>
              <a:rPr lang="en-US" dirty="0">
                <a:solidFill>
                  <a:srgbClr val="1A47CF"/>
                </a:solidFill>
              </a:rPr>
              <a:t>one example</a:t>
            </a:r>
          </a:p>
        </p:txBody>
      </p:sp>
      <p:pic>
        <p:nvPicPr>
          <p:cNvPr id="1278980" name="Picture 4" descr="FDGbrain-w"/>
          <p:cNvPicPr>
            <a:picLocks noChangeAspect="1" noChangeArrowheads="1"/>
          </p:cNvPicPr>
          <p:nvPr/>
        </p:nvPicPr>
        <p:blipFill>
          <a:blip r:embed="rId3"/>
          <a:srcRect/>
          <a:stretch>
            <a:fillRect/>
          </a:stretch>
        </p:blipFill>
        <p:spPr bwMode="auto">
          <a:xfrm>
            <a:off x="1219200" y="1339850"/>
            <a:ext cx="6696075" cy="3917950"/>
          </a:xfrm>
          <a:prstGeom prst="rect">
            <a:avLst/>
          </a:prstGeom>
          <a:noFill/>
          <a:ln w="9525">
            <a:noFill/>
            <a:miter lim="800000"/>
            <a:headEnd/>
            <a:tailEnd/>
          </a:ln>
        </p:spPr>
      </p:pic>
      <p:sp>
        <p:nvSpPr>
          <p:cNvPr id="1435653" name="Rectangle 5"/>
          <p:cNvSpPr>
            <a:spLocks noChangeArrowheads="1"/>
          </p:cNvSpPr>
          <p:nvPr/>
        </p:nvSpPr>
        <p:spPr bwMode="auto">
          <a:xfrm>
            <a:off x="539750" y="5484813"/>
            <a:ext cx="8280400" cy="915987"/>
          </a:xfrm>
          <a:prstGeom prst="rect">
            <a:avLst/>
          </a:prstGeom>
          <a:noFill/>
          <a:ln w="9525">
            <a:noFill/>
            <a:miter lim="800000"/>
            <a:headEnd/>
            <a:tailEnd/>
          </a:ln>
          <a:effectLst/>
        </p:spPr>
        <p:txBody>
          <a:bodyPr anchor="ctr">
            <a:prstTxWarp prst="textNoShape">
              <a:avLst/>
            </a:prstTxWarp>
            <a:spAutoFit/>
          </a:bodyPr>
          <a:lstStyle/>
          <a:p>
            <a:pPr algn="l">
              <a:spcBef>
                <a:spcPct val="0"/>
              </a:spcBef>
              <a:buFontTx/>
              <a:buChar char="•"/>
            </a:pPr>
            <a:r>
              <a:rPr lang="en-US" sz="1800" b="1" dirty="0">
                <a:solidFill>
                  <a:schemeClr val="tx1"/>
                </a:solidFill>
                <a:effectLst>
                  <a:outerShdw blurRad="38100" dist="38100" dir="2700000" algn="tl">
                    <a:srgbClr val="000000"/>
                  </a:outerShdw>
                </a:effectLst>
              </a:rPr>
              <a:t> </a:t>
            </a:r>
            <a:r>
              <a:rPr lang="en-US" sz="1800" dirty="0">
                <a:solidFill>
                  <a:srgbClr val="1F497D"/>
                </a:solidFill>
                <a:effectLst>
                  <a:outerShdw blurRad="38100" dist="38100" dir="2700000" algn="tl">
                    <a:srgbClr val="000000"/>
                  </a:outerShdw>
                </a:effectLst>
              </a:rPr>
              <a:t>18FDG/PET images </a:t>
            </a:r>
          </a:p>
          <a:p>
            <a:pPr algn="l">
              <a:spcBef>
                <a:spcPct val="0"/>
              </a:spcBef>
            </a:pPr>
            <a:endParaRPr lang="en-US" sz="1800" dirty="0">
              <a:solidFill>
                <a:srgbClr val="1F497D"/>
              </a:solidFill>
              <a:effectLst>
                <a:outerShdw blurRad="38100" dist="38100" dir="2700000" algn="tl">
                  <a:srgbClr val="000000"/>
                </a:outerShdw>
              </a:effectLst>
            </a:endParaRPr>
          </a:p>
          <a:p>
            <a:pPr algn="l">
              <a:spcBef>
                <a:spcPct val="0"/>
              </a:spcBef>
              <a:buFontTx/>
              <a:buChar char="•"/>
            </a:pPr>
            <a:r>
              <a:rPr lang="en-US" sz="1800" dirty="0">
                <a:solidFill>
                  <a:srgbClr val="1F497D"/>
                </a:solidFill>
                <a:effectLst>
                  <a:outerShdw blurRad="38100" dist="38100" dir="2700000" algn="tl">
                    <a:srgbClr val="000000"/>
                  </a:outerShdw>
                </a:effectLst>
              </a:rPr>
              <a:t> The cocaine addict has depressed metabolism</a:t>
            </a:r>
          </a:p>
        </p:txBody>
      </p:sp>
      <p:sp>
        <p:nvSpPr>
          <p:cNvPr id="9" name="Slide Number Placeholder 8"/>
          <p:cNvSpPr>
            <a:spLocks noGrp="1"/>
          </p:cNvSpPr>
          <p:nvPr>
            <p:ph type="sldNum" sz="quarter" idx="12"/>
          </p:nvPr>
        </p:nvSpPr>
        <p:spPr/>
        <p:txBody>
          <a:bodyPr/>
          <a:lstStyle/>
          <a:p>
            <a:fld id="{06AAE6B4-6741-2E43-949D-D9093D0F478E}" type="slidenum">
              <a:rPr lang="en-US" smtClean="0"/>
              <a:pPr/>
              <a:t>22</a:t>
            </a:fld>
            <a:endParaRPr lang="en-US"/>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2"/>
          <p:cNvSpPr>
            <a:spLocks noGrp="1"/>
          </p:cNvSpPr>
          <p:nvPr>
            <p:ph type="sldNum" sz="quarter" idx="11"/>
          </p:nvPr>
        </p:nvSpPr>
        <p:spPr/>
        <p:txBody>
          <a:bodyPr/>
          <a:lstStyle/>
          <a:p>
            <a:fld id="{7FF623D9-65E6-CD4B-A333-7A84478A2CE1}" type="slidenum">
              <a:rPr lang="en-US"/>
              <a:pPr/>
              <a:t>23</a:t>
            </a:fld>
            <a:endParaRPr lang="en-US"/>
          </a:p>
        </p:txBody>
      </p:sp>
      <p:sp>
        <p:nvSpPr>
          <p:cNvPr id="280580" name="Rectangle 4"/>
          <p:cNvSpPr>
            <a:spLocks noChangeArrowheads="1"/>
          </p:cNvSpPr>
          <p:nvPr/>
        </p:nvSpPr>
        <p:spPr bwMode="auto">
          <a:xfrm>
            <a:off x="3429000" y="6007100"/>
            <a:ext cx="1624013" cy="393700"/>
          </a:xfrm>
          <a:prstGeom prst="rect">
            <a:avLst/>
          </a:prstGeom>
          <a:noFill/>
          <a:ln w="12700">
            <a:noFill/>
            <a:miter lim="800000"/>
            <a:headEnd/>
            <a:tailEnd/>
          </a:ln>
          <a:effectLst/>
        </p:spPr>
        <p:txBody>
          <a:bodyPr wrap="none" lIns="90488" tIns="44450" rIns="90488" bIns="44450">
            <a:prstTxWarp prst="textNoShape">
              <a:avLst/>
            </a:prstTxWarp>
            <a:spAutoFit/>
          </a:bodyPr>
          <a:lstStyle/>
          <a:p>
            <a:pPr eaLnBrk="0" hangingPunct="0"/>
            <a:r>
              <a:rPr lang="en-GB" sz="2000" b="1" dirty="0">
                <a:ea typeface="Times New Roman" pitchFamily="-106" charset="0"/>
                <a:cs typeface="Times New Roman" pitchFamily="-106" charset="0"/>
              </a:rPr>
              <a:t>[</a:t>
            </a:r>
            <a:r>
              <a:rPr lang="en-GB" sz="2000" b="1" baseline="30000" dirty="0">
                <a:ea typeface="Times New Roman" pitchFamily="-106" charset="0"/>
                <a:cs typeface="Times New Roman" pitchFamily="-106" charset="0"/>
              </a:rPr>
              <a:t>11</a:t>
            </a:r>
            <a:r>
              <a:rPr lang="en-GB" sz="2000" b="1" dirty="0">
                <a:ea typeface="Times New Roman" pitchFamily="-106" charset="0"/>
                <a:cs typeface="Times New Roman" pitchFamily="-106" charset="0"/>
              </a:rPr>
              <a:t>C] FE-CIT</a:t>
            </a:r>
          </a:p>
        </p:txBody>
      </p:sp>
      <p:grpSp>
        <p:nvGrpSpPr>
          <p:cNvPr id="2" name="Group 9"/>
          <p:cNvGrpSpPr>
            <a:grpSpLocks/>
          </p:cNvGrpSpPr>
          <p:nvPr/>
        </p:nvGrpSpPr>
        <p:grpSpPr bwMode="auto">
          <a:xfrm>
            <a:off x="457200" y="1120775"/>
            <a:ext cx="8026400" cy="4670425"/>
            <a:chOff x="143" y="695"/>
            <a:chExt cx="5056" cy="2942"/>
          </a:xfrm>
        </p:grpSpPr>
        <p:pic>
          <p:nvPicPr>
            <p:cNvPr id="280578" name="Picture 2"/>
            <p:cNvPicPr>
              <a:picLocks noChangeArrowheads="1"/>
            </p:cNvPicPr>
            <p:nvPr/>
          </p:nvPicPr>
          <p:blipFill>
            <a:blip r:embed="rId2">
              <a:lum bright="-6000" contrast="72000"/>
            </a:blip>
            <a:srcRect/>
            <a:stretch>
              <a:fillRect/>
            </a:stretch>
          </p:blipFill>
          <p:spPr bwMode="auto">
            <a:xfrm>
              <a:off x="143" y="695"/>
              <a:ext cx="5056" cy="1408"/>
            </a:xfrm>
            <a:prstGeom prst="rect">
              <a:avLst/>
            </a:prstGeom>
            <a:noFill/>
            <a:ln w="12700">
              <a:noFill/>
              <a:miter lim="800000"/>
              <a:headEnd/>
              <a:tailEnd/>
            </a:ln>
            <a:effectLst/>
          </p:spPr>
        </p:pic>
        <p:pic>
          <p:nvPicPr>
            <p:cNvPr id="280579" name="Picture 3"/>
            <p:cNvPicPr>
              <a:picLocks noChangeArrowheads="1"/>
            </p:cNvPicPr>
            <p:nvPr/>
          </p:nvPicPr>
          <p:blipFill>
            <a:blip r:embed="rId3"/>
            <a:srcRect/>
            <a:stretch>
              <a:fillRect/>
            </a:stretch>
          </p:blipFill>
          <p:spPr bwMode="auto">
            <a:xfrm>
              <a:off x="200" y="2189"/>
              <a:ext cx="4935" cy="1448"/>
            </a:xfrm>
            <a:prstGeom prst="rect">
              <a:avLst/>
            </a:prstGeom>
            <a:noFill/>
            <a:ln w="12700">
              <a:noFill/>
              <a:miter lim="800000"/>
              <a:headEnd/>
              <a:tailEnd/>
            </a:ln>
            <a:effectLst/>
          </p:spPr>
        </p:pic>
        <p:sp>
          <p:nvSpPr>
            <p:cNvPr id="280582" name="Rectangle 6"/>
            <p:cNvSpPr>
              <a:spLocks noChangeArrowheads="1"/>
            </p:cNvSpPr>
            <p:nvPr/>
          </p:nvSpPr>
          <p:spPr bwMode="auto">
            <a:xfrm>
              <a:off x="1952" y="1735"/>
              <a:ext cx="1289" cy="250"/>
            </a:xfrm>
            <a:prstGeom prst="rect">
              <a:avLst/>
            </a:prstGeom>
            <a:noFill/>
            <a:ln w="9525">
              <a:noFill/>
              <a:miter lim="800000"/>
              <a:headEnd/>
              <a:tailEnd/>
            </a:ln>
            <a:effectLst/>
          </p:spPr>
          <p:txBody>
            <a:bodyPr wrap="none">
              <a:prstTxWarp prst="textNoShape">
                <a:avLst/>
              </a:prstTxWarp>
              <a:spAutoFit/>
            </a:bodyPr>
            <a:lstStyle/>
            <a:p>
              <a:r>
                <a:rPr lang="en-GB" sz="2000" b="1">
                  <a:solidFill>
                    <a:srgbClr val="FFFFFF"/>
                  </a:solidFill>
                  <a:latin typeface="Arial" pitchFamily="-106" charset="0"/>
                  <a:ea typeface="Times New Roman" pitchFamily="-106" charset="0"/>
                  <a:cs typeface="Times New Roman" pitchFamily="-106" charset="0"/>
                </a:rPr>
                <a:t>Normal Subject</a:t>
              </a:r>
              <a:endParaRPr lang="it-IT" sz="2000" b="1">
                <a:solidFill>
                  <a:srgbClr val="FFFFFF"/>
                </a:solidFill>
                <a:latin typeface="Arial" pitchFamily="-106" charset="0"/>
                <a:ea typeface="Times New Roman" pitchFamily="-106" charset="0"/>
                <a:cs typeface="Times New Roman" pitchFamily="-106" charset="0"/>
              </a:endParaRPr>
            </a:p>
          </p:txBody>
        </p:sp>
        <p:sp>
          <p:nvSpPr>
            <p:cNvPr id="280583" name="Rectangle 7"/>
            <p:cNvSpPr>
              <a:spLocks noChangeArrowheads="1"/>
            </p:cNvSpPr>
            <p:nvPr/>
          </p:nvSpPr>
          <p:spPr bwMode="auto">
            <a:xfrm>
              <a:off x="1803" y="3237"/>
              <a:ext cx="1654" cy="250"/>
            </a:xfrm>
            <a:prstGeom prst="rect">
              <a:avLst/>
            </a:prstGeom>
            <a:noFill/>
            <a:ln w="9525">
              <a:noFill/>
              <a:miter lim="800000"/>
              <a:headEnd/>
              <a:tailEnd/>
            </a:ln>
            <a:effectLst/>
          </p:spPr>
          <p:txBody>
            <a:bodyPr wrap="none">
              <a:prstTxWarp prst="textNoShape">
                <a:avLst/>
              </a:prstTxWarp>
              <a:spAutoFit/>
            </a:bodyPr>
            <a:lstStyle/>
            <a:p>
              <a:r>
                <a:rPr lang="en-GB" sz="2000" b="1">
                  <a:solidFill>
                    <a:srgbClr val="FFFFFF"/>
                  </a:solidFill>
                  <a:latin typeface="Arial" pitchFamily="-106" charset="0"/>
                  <a:ea typeface="Times New Roman" pitchFamily="-106" charset="0"/>
                  <a:cs typeface="Times New Roman" pitchFamily="-106" charset="0"/>
                </a:rPr>
                <a:t>Parkinson’s disease</a:t>
              </a:r>
              <a:endParaRPr lang="it-IT" sz="2000" b="1">
                <a:solidFill>
                  <a:srgbClr val="FFFFFF"/>
                </a:solidFill>
                <a:latin typeface="Arial" pitchFamily="-106" charset="0"/>
                <a:ea typeface="Times New Roman" pitchFamily="-106" charset="0"/>
                <a:cs typeface="Times New Roman" pitchFamily="-106" charset="0"/>
              </a:endParaRPr>
            </a:p>
          </p:txBody>
        </p:sp>
      </p:grpSp>
      <p:sp>
        <p:nvSpPr>
          <p:cNvPr id="280586" name="Rectangle 10"/>
          <p:cNvSpPr>
            <a:spLocks noChangeArrowheads="1"/>
          </p:cNvSpPr>
          <p:nvPr/>
        </p:nvSpPr>
        <p:spPr bwMode="auto">
          <a:xfrm>
            <a:off x="942975" y="381000"/>
            <a:ext cx="6829425" cy="381000"/>
          </a:xfrm>
          <a:prstGeom prst="rect">
            <a:avLst/>
          </a:prstGeom>
          <a:noFill/>
          <a:ln w="9525">
            <a:noFill/>
            <a:miter lim="800000"/>
            <a:headEnd/>
            <a:tailEnd/>
          </a:ln>
          <a:effectLst/>
        </p:spPr>
        <p:txBody>
          <a:bodyPr anchor="ctr">
            <a:prstTxWarp prst="textNoShape">
              <a:avLst/>
            </a:prstTxWarp>
          </a:bodyPr>
          <a:lstStyle/>
          <a:p>
            <a:pPr algn="ctr"/>
            <a:r>
              <a:rPr lang="en-US" sz="3600" dirty="0">
                <a:solidFill>
                  <a:srgbClr val="1A47CF"/>
                </a:solidFill>
                <a:latin typeface="+mj-lt"/>
              </a:rPr>
              <a:t>PET functional receptor imaging</a:t>
            </a:r>
          </a:p>
        </p:txBody>
      </p:sp>
      <p:sp>
        <p:nvSpPr>
          <p:cNvPr id="280587" name="Text Box 11"/>
          <p:cNvSpPr txBox="1">
            <a:spLocks noChangeArrowheads="1"/>
          </p:cNvSpPr>
          <p:nvPr/>
        </p:nvSpPr>
        <p:spPr bwMode="auto">
          <a:xfrm>
            <a:off x="7134225" y="6461125"/>
            <a:ext cx="1784350" cy="244475"/>
          </a:xfrm>
          <a:prstGeom prst="rect">
            <a:avLst/>
          </a:prstGeom>
          <a:noFill/>
          <a:ln w="12700">
            <a:noFill/>
            <a:miter lim="800000"/>
            <a:headEnd/>
            <a:tailEnd/>
          </a:ln>
          <a:effectLst/>
        </p:spPr>
        <p:txBody>
          <a:bodyPr wrap="none">
            <a:prstTxWarp prst="textNoShape">
              <a:avLst/>
            </a:prstTxWarp>
            <a:spAutoFit/>
          </a:bodyPr>
          <a:lstStyle/>
          <a:p>
            <a:pPr algn="ctr" eaLnBrk="0" hangingPunct="0"/>
            <a:r>
              <a:rPr lang="it-IT" sz="1000" b="1" dirty="0" err="1">
                <a:latin typeface="Verdana" pitchFamily="-106" charset="0"/>
                <a:ea typeface="Times New Roman" pitchFamily="-106" charset="0"/>
                <a:cs typeface="Times New Roman" pitchFamily="-106" charset="0"/>
              </a:rPr>
              <a:t>Courtesy</a:t>
            </a:r>
            <a:r>
              <a:rPr lang="it-IT" sz="1000" b="1" dirty="0">
                <a:latin typeface="Verdana" pitchFamily="-106" charset="0"/>
                <a:ea typeface="Times New Roman" pitchFamily="-106" charset="0"/>
                <a:cs typeface="Times New Roman" pitchFamily="-106" charset="0"/>
              </a:rPr>
              <a:t> HSR MILANO</a:t>
            </a:r>
          </a:p>
        </p:txBody>
      </p:sp>
      <p:sp>
        <p:nvSpPr>
          <p:cNvPr id="14" name="Footer Placeholder 1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- 9/7/09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a:grpSpLocks/>
          </p:cNvGrpSpPr>
          <p:nvPr/>
        </p:nvGrpSpPr>
        <p:grpSpPr bwMode="auto">
          <a:xfrm>
            <a:off x="762000" y="1690687"/>
            <a:ext cx="7620000" cy="4329113"/>
            <a:chOff x="528" y="1065"/>
            <a:chExt cx="4800" cy="2727"/>
          </a:xfrm>
        </p:grpSpPr>
        <p:sp>
          <p:nvSpPr>
            <p:cNvPr id="290818" name="AutoShape 2"/>
            <p:cNvSpPr>
              <a:spLocks noChangeArrowheads="1"/>
            </p:cNvSpPr>
            <p:nvPr/>
          </p:nvSpPr>
          <p:spPr bwMode="auto">
            <a:xfrm rot="16200000">
              <a:off x="3696" y="2160"/>
              <a:ext cx="2400" cy="864"/>
            </a:xfrm>
            <a:prstGeom prst="can">
              <a:avLst>
                <a:gd name="adj" fmla="val 50000"/>
              </a:avLst>
            </a:prstGeom>
            <a:solidFill>
              <a:srgbClr val="00CCFF"/>
            </a:solidFill>
            <a:ln w="9525">
              <a:solidFill>
                <a:schemeClr val="tx1"/>
              </a:solidFill>
              <a:round/>
              <a:headEnd/>
              <a:tailEnd/>
            </a:ln>
            <a:effectLst/>
          </p:spPr>
          <p:txBody>
            <a:bodyPr wrap="none" anchor="ctr">
              <a:prstTxWarp prst="textNoShape">
                <a:avLst/>
              </a:prstTxWarp>
            </a:bodyPr>
            <a:lstStyle/>
            <a:p>
              <a:endParaRPr lang="en-US"/>
            </a:p>
          </p:txBody>
        </p:sp>
        <p:sp>
          <p:nvSpPr>
            <p:cNvPr id="290819" name="Oval 3"/>
            <p:cNvSpPr>
              <a:spLocks noChangeArrowheads="1"/>
            </p:cNvSpPr>
            <p:nvPr/>
          </p:nvSpPr>
          <p:spPr bwMode="auto">
            <a:xfrm rot="10800000">
              <a:off x="4559" y="1823"/>
              <a:ext cx="240" cy="1536"/>
            </a:xfrm>
            <a:prstGeom prst="ellipse">
              <a:avLst/>
            </a:prstGeom>
            <a:solidFill>
              <a:srgbClr val="333399"/>
            </a:solidFill>
            <a:ln w="9525">
              <a:solidFill>
                <a:schemeClr val="tx1"/>
              </a:solidFill>
              <a:round/>
              <a:headEnd/>
              <a:tailEnd/>
            </a:ln>
            <a:effectLst/>
          </p:spPr>
          <p:txBody>
            <a:bodyPr wrap="none" anchor="ctr">
              <a:prstTxWarp prst="textNoShape">
                <a:avLst/>
              </a:prstTxWarp>
            </a:bodyPr>
            <a:lstStyle/>
            <a:p>
              <a:endParaRPr lang="en-US"/>
            </a:p>
          </p:txBody>
        </p:sp>
        <p:sp>
          <p:nvSpPr>
            <p:cNvPr id="290820" name="Text Box 4"/>
            <p:cNvSpPr txBox="1">
              <a:spLocks noChangeArrowheads="1"/>
            </p:cNvSpPr>
            <p:nvPr/>
          </p:nvSpPr>
          <p:spPr bwMode="auto">
            <a:xfrm>
              <a:off x="4676" y="1065"/>
              <a:ext cx="556" cy="330"/>
            </a:xfrm>
            <a:prstGeom prst="rect">
              <a:avLst/>
            </a:prstGeom>
            <a:noFill/>
            <a:ln w="9525">
              <a:noFill/>
              <a:miter lim="800000"/>
              <a:headEnd/>
              <a:tailEnd/>
            </a:ln>
            <a:effectLst/>
          </p:spPr>
          <p:txBody>
            <a:bodyPr wrap="none">
              <a:prstTxWarp prst="textNoShape">
                <a:avLst/>
              </a:prstTxWarp>
              <a:spAutoFit/>
            </a:bodyPr>
            <a:lstStyle/>
            <a:p>
              <a:pPr algn="ctr"/>
              <a:r>
                <a:rPr lang="it-IT" sz="2800" dirty="0">
                  <a:solidFill>
                    <a:srgbClr val="1F497D"/>
                  </a:solidFill>
                  <a:latin typeface="Arial" pitchFamily="-106" charset="0"/>
                  <a:ea typeface="Times New Roman" pitchFamily="-106" charset="0"/>
                  <a:cs typeface="Times New Roman" pitchFamily="-106" charset="0"/>
                </a:rPr>
                <a:t>PET</a:t>
              </a:r>
              <a:r>
                <a:rPr lang="it-IT" sz="2800" b="1" dirty="0">
                  <a:latin typeface="Arial" pitchFamily="-106" charset="0"/>
                  <a:ea typeface="Times New Roman" pitchFamily="-106" charset="0"/>
                  <a:cs typeface="Times New Roman" pitchFamily="-106" charset="0"/>
                </a:rPr>
                <a:t> </a:t>
              </a:r>
            </a:p>
          </p:txBody>
        </p:sp>
        <p:sp>
          <p:nvSpPr>
            <p:cNvPr id="290821" name="Text Box 5"/>
            <p:cNvSpPr txBox="1">
              <a:spLocks noChangeArrowheads="1"/>
            </p:cNvSpPr>
            <p:nvPr/>
          </p:nvSpPr>
          <p:spPr bwMode="auto">
            <a:xfrm>
              <a:off x="3792" y="1065"/>
              <a:ext cx="415" cy="327"/>
            </a:xfrm>
            <a:prstGeom prst="rect">
              <a:avLst/>
            </a:prstGeom>
            <a:noFill/>
            <a:ln w="9525">
              <a:noFill/>
              <a:miter lim="800000"/>
              <a:headEnd/>
              <a:tailEnd/>
            </a:ln>
            <a:effectLst/>
          </p:spPr>
          <p:txBody>
            <a:bodyPr wrap="none">
              <a:prstTxWarp prst="textNoShape">
                <a:avLst/>
              </a:prstTxWarp>
              <a:spAutoFit/>
            </a:bodyPr>
            <a:lstStyle/>
            <a:p>
              <a:pPr algn="ctr"/>
              <a:r>
                <a:rPr lang="it-IT" sz="2800" dirty="0">
                  <a:solidFill>
                    <a:srgbClr val="1F497D"/>
                  </a:solidFill>
                  <a:latin typeface="Arial" pitchFamily="-106" charset="0"/>
                  <a:ea typeface="Times New Roman" pitchFamily="-106" charset="0"/>
                  <a:cs typeface="Times New Roman" pitchFamily="-106" charset="0"/>
                </a:rPr>
                <a:t>CT</a:t>
              </a:r>
            </a:p>
          </p:txBody>
        </p:sp>
        <p:sp>
          <p:nvSpPr>
            <p:cNvPr id="290822" name="AutoShape 6"/>
            <p:cNvSpPr>
              <a:spLocks noChangeArrowheads="1"/>
            </p:cNvSpPr>
            <p:nvPr/>
          </p:nvSpPr>
          <p:spPr bwMode="auto">
            <a:xfrm rot="16200000">
              <a:off x="2880" y="2160"/>
              <a:ext cx="2400" cy="864"/>
            </a:xfrm>
            <a:prstGeom prst="can">
              <a:avLst>
                <a:gd name="adj" fmla="val 50000"/>
              </a:avLst>
            </a:prstGeom>
            <a:solidFill>
              <a:schemeClr val="folHlink"/>
            </a:solidFill>
            <a:ln w="9525">
              <a:solidFill>
                <a:schemeClr val="tx1"/>
              </a:solidFill>
              <a:round/>
              <a:headEnd/>
              <a:tailEnd/>
            </a:ln>
            <a:effectLst/>
          </p:spPr>
          <p:txBody>
            <a:bodyPr wrap="none" anchor="ctr">
              <a:prstTxWarp prst="textNoShape">
                <a:avLst/>
              </a:prstTxWarp>
            </a:bodyPr>
            <a:lstStyle/>
            <a:p>
              <a:endParaRPr lang="en-US"/>
            </a:p>
          </p:txBody>
        </p:sp>
        <p:sp>
          <p:nvSpPr>
            <p:cNvPr id="290823" name="Oval 7"/>
            <p:cNvSpPr>
              <a:spLocks noChangeArrowheads="1"/>
            </p:cNvSpPr>
            <p:nvPr/>
          </p:nvSpPr>
          <p:spPr bwMode="auto">
            <a:xfrm rot="10800000">
              <a:off x="3743" y="1823"/>
              <a:ext cx="240" cy="1536"/>
            </a:xfrm>
            <a:prstGeom prst="ellipse">
              <a:avLst/>
            </a:prstGeom>
            <a:solidFill>
              <a:srgbClr val="808080"/>
            </a:solidFill>
            <a:ln w="9525">
              <a:solidFill>
                <a:schemeClr val="tx1"/>
              </a:solidFill>
              <a:round/>
              <a:headEnd/>
              <a:tailEnd/>
            </a:ln>
            <a:effectLst/>
          </p:spPr>
          <p:txBody>
            <a:bodyPr wrap="none" anchor="ctr">
              <a:prstTxWarp prst="textNoShape">
                <a:avLst/>
              </a:prstTxWarp>
            </a:bodyPr>
            <a:lstStyle/>
            <a:p>
              <a:endParaRPr lang="en-US"/>
            </a:p>
          </p:txBody>
        </p:sp>
        <p:graphicFrame>
          <p:nvGraphicFramePr>
            <p:cNvPr id="290824" name="Object 8"/>
            <p:cNvGraphicFramePr>
              <a:graphicFrameLocks noChangeAspect="1"/>
            </p:cNvGraphicFramePr>
            <p:nvPr/>
          </p:nvGraphicFramePr>
          <p:xfrm>
            <a:off x="576" y="2215"/>
            <a:ext cx="3120" cy="569"/>
          </p:xfrm>
          <a:graphic>
            <a:graphicData uri="http://schemas.openxmlformats.org/presentationml/2006/ole">
              <mc:AlternateContent xmlns:mc="http://schemas.openxmlformats.org/markup-compatibility/2006">
                <mc:Choice xmlns:v="urn:schemas-microsoft-com:vml" Requires="v">
                  <p:oleObj spid="_x0000_s47136" name="Image" r:id="rId3" imgW="6247619" imgH="913963" progId="">
                    <p:embed/>
                  </p:oleObj>
                </mc:Choice>
                <mc:Fallback>
                  <p:oleObj name="Image" r:id="rId3" imgW="6247619" imgH="913963" progId="">
                    <p:embed/>
                    <p:pic>
                      <p:nvPicPr>
                        <p:cNvPr id="0"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6" y="2215"/>
                          <a:ext cx="3120" cy="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nvGrpSpPr>
            <p:cNvPr id="3" name="Group 9"/>
            <p:cNvGrpSpPr>
              <a:grpSpLocks/>
            </p:cNvGrpSpPr>
            <p:nvPr/>
          </p:nvGrpSpPr>
          <p:grpSpPr bwMode="auto">
            <a:xfrm>
              <a:off x="528" y="2784"/>
              <a:ext cx="3168" cy="960"/>
              <a:chOff x="864" y="2352"/>
              <a:chExt cx="3168" cy="960"/>
            </a:xfrm>
          </p:grpSpPr>
          <p:sp>
            <p:nvSpPr>
              <p:cNvPr id="290826" name="Rectangle 10"/>
              <p:cNvSpPr>
                <a:spLocks noChangeArrowheads="1"/>
              </p:cNvSpPr>
              <p:nvPr/>
            </p:nvSpPr>
            <p:spPr bwMode="auto">
              <a:xfrm>
                <a:off x="864" y="2352"/>
                <a:ext cx="3168" cy="96"/>
              </a:xfrm>
              <a:prstGeom prst="rect">
                <a:avLst/>
              </a:prstGeom>
              <a:solidFill>
                <a:srgbClr val="969696"/>
              </a:solidFill>
              <a:ln w="9525">
                <a:solidFill>
                  <a:schemeClr val="tx1"/>
                </a:solidFill>
                <a:miter lim="800000"/>
                <a:headEnd/>
                <a:tailEnd/>
              </a:ln>
              <a:effectLst/>
            </p:spPr>
            <p:txBody>
              <a:bodyPr wrap="none" anchor="ctr">
                <a:prstTxWarp prst="textNoShape">
                  <a:avLst/>
                </a:prstTxWarp>
              </a:bodyPr>
              <a:lstStyle/>
              <a:p>
                <a:endParaRPr lang="en-US"/>
              </a:p>
            </p:txBody>
          </p:sp>
          <p:sp>
            <p:nvSpPr>
              <p:cNvPr id="290827" name="AutoShape 11"/>
              <p:cNvSpPr>
                <a:spLocks noChangeArrowheads="1"/>
              </p:cNvSpPr>
              <p:nvPr/>
            </p:nvSpPr>
            <p:spPr bwMode="auto">
              <a:xfrm>
                <a:off x="1008" y="3024"/>
                <a:ext cx="2784" cy="288"/>
              </a:xfrm>
              <a:prstGeom prst="cube">
                <a:avLst>
                  <a:gd name="adj" fmla="val 25000"/>
                </a:avLst>
              </a:prstGeom>
              <a:solidFill>
                <a:srgbClr val="969696"/>
              </a:solidFill>
              <a:ln w="9525">
                <a:solidFill>
                  <a:schemeClr val="tx1"/>
                </a:solidFill>
                <a:miter lim="800000"/>
                <a:headEnd/>
                <a:tailEnd/>
              </a:ln>
              <a:effectLst/>
            </p:spPr>
            <p:txBody>
              <a:bodyPr wrap="none" anchor="ctr">
                <a:prstTxWarp prst="textNoShape">
                  <a:avLst/>
                </a:prstTxWarp>
              </a:bodyPr>
              <a:lstStyle/>
              <a:p>
                <a:endParaRPr lang="en-US"/>
              </a:p>
            </p:txBody>
          </p:sp>
          <p:sp>
            <p:nvSpPr>
              <p:cNvPr id="290828" name="Rectangle 12"/>
              <p:cNvSpPr>
                <a:spLocks noChangeArrowheads="1"/>
              </p:cNvSpPr>
              <p:nvPr/>
            </p:nvSpPr>
            <p:spPr bwMode="auto">
              <a:xfrm>
                <a:off x="1728" y="2448"/>
                <a:ext cx="576" cy="624"/>
              </a:xfrm>
              <a:prstGeom prst="rect">
                <a:avLst/>
              </a:prstGeom>
              <a:solidFill>
                <a:srgbClr val="969696"/>
              </a:solidFill>
              <a:ln w="9525">
                <a:solidFill>
                  <a:schemeClr val="tx1"/>
                </a:solidFill>
                <a:miter lim="800000"/>
                <a:headEnd/>
                <a:tailEnd/>
              </a:ln>
              <a:effectLst/>
            </p:spPr>
            <p:txBody>
              <a:bodyPr wrap="none" anchor="ctr">
                <a:prstTxWarp prst="textNoShape">
                  <a:avLst/>
                </a:prstTxWarp>
              </a:bodyPr>
              <a:lstStyle/>
              <a:p>
                <a:endParaRPr lang="en-US"/>
              </a:p>
            </p:txBody>
          </p:sp>
        </p:grpSp>
        <p:grpSp>
          <p:nvGrpSpPr>
            <p:cNvPr id="4" name="Group 13"/>
            <p:cNvGrpSpPr>
              <a:grpSpLocks/>
            </p:cNvGrpSpPr>
            <p:nvPr/>
          </p:nvGrpSpPr>
          <p:grpSpPr bwMode="auto">
            <a:xfrm>
              <a:off x="1200" y="1104"/>
              <a:ext cx="2688" cy="2112"/>
              <a:chOff x="1200" y="672"/>
              <a:chExt cx="2688" cy="2112"/>
            </a:xfrm>
          </p:grpSpPr>
          <p:sp>
            <p:nvSpPr>
              <p:cNvPr id="290830" name="Line 14"/>
              <p:cNvSpPr>
                <a:spLocks noChangeShapeType="1"/>
              </p:cNvSpPr>
              <p:nvPr/>
            </p:nvSpPr>
            <p:spPr bwMode="auto">
              <a:xfrm flipV="1">
                <a:off x="2352" y="672"/>
                <a:ext cx="0" cy="1392"/>
              </a:xfrm>
              <a:prstGeom prst="line">
                <a:avLst/>
              </a:prstGeom>
              <a:noFill/>
              <a:ln w="25400">
                <a:solidFill>
                  <a:srgbClr val="FFFF00"/>
                </a:solidFill>
                <a:round/>
                <a:headEnd/>
                <a:tailEnd type="triangle" w="med" len="med"/>
              </a:ln>
              <a:effectLst/>
            </p:spPr>
            <p:txBody>
              <a:bodyPr>
                <a:prstTxWarp prst="textNoShape">
                  <a:avLst/>
                </a:prstTxWarp>
              </a:bodyPr>
              <a:lstStyle/>
              <a:p>
                <a:endParaRPr lang="en-US"/>
              </a:p>
            </p:txBody>
          </p:sp>
          <p:sp>
            <p:nvSpPr>
              <p:cNvPr id="290831" name="Line 15"/>
              <p:cNvSpPr>
                <a:spLocks noChangeShapeType="1"/>
              </p:cNvSpPr>
              <p:nvPr/>
            </p:nvSpPr>
            <p:spPr bwMode="auto">
              <a:xfrm>
                <a:off x="2352" y="2064"/>
                <a:ext cx="1536" cy="0"/>
              </a:xfrm>
              <a:prstGeom prst="line">
                <a:avLst/>
              </a:prstGeom>
              <a:noFill/>
              <a:ln w="25400">
                <a:solidFill>
                  <a:srgbClr val="FFFF00"/>
                </a:solidFill>
                <a:round/>
                <a:headEnd/>
                <a:tailEnd type="triangle" w="med" len="med"/>
              </a:ln>
              <a:effectLst/>
            </p:spPr>
            <p:txBody>
              <a:bodyPr>
                <a:prstTxWarp prst="textNoShape">
                  <a:avLst/>
                </a:prstTxWarp>
              </a:bodyPr>
              <a:lstStyle/>
              <a:p>
                <a:endParaRPr lang="en-US"/>
              </a:p>
            </p:txBody>
          </p:sp>
          <p:sp>
            <p:nvSpPr>
              <p:cNvPr id="290832" name="Line 16"/>
              <p:cNvSpPr>
                <a:spLocks noChangeShapeType="1"/>
              </p:cNvSpPr>
              <p:nvPr/>
            </p:nvSpPr>
            <p:spPr bwMode="auto">
              <a:xfrm flipH="1">
                <a:off x="1200" y="2064"/>
                <a:ext cx="1152" cy="720"/>
              </a:xfrm>
              <a:prstGeom prst="line">
                <a:avLst/>
              </a:prstGeom>
              <a:noFill/>
              <a:ln w="25400">
                <a:solidFill>
                  <a:srgbClr val="FFFF00"/>
                </a:solidFill>
                <a:round/>
                <a:headEnd/>
                <a:tailEnd type="triangle" w="med" len="med"/>
              </a:ln>
              <a:effectLst/>
            </p:spPr>
            <p:txBody>
              <a:bodyPr>
                <a:prstTxWarp prst="textNoShape">
                  <a:avLst/>
                </a:prstTxWarp>
              </a:bodyPr>
              <a:lstStyle/>
              <a:p>
                <a:endParaRPr lang="en-US"/>
              </a:p>
            </p:txBody>
          </p:sp>
        </p:grpSp>
      </p:grpSp>
      <p:sp>
        <p:nvSpPr>
          <p:cNvPr id="290835" name="Rectangle 19"/>
          <p:cNvSpPr>
            <a:spLocks noChangeArrowheads="1"/>
          </p:cNvSpPr>
          <p:nvPr/>
        </p:nvSpPr>
        <p:spPr bwMode="auto">
          <a:xfrm>
            <a:off x="1828800" y="457200"/>
            <a:ext cx="5562600" cy="381000"/>
          </a:xfrm>
          <a:prstGeom prst="rect">
            <a:avLst/>
          </a:prstGeom>
          <a:noFill/>
          <a:ln w="9525">
            <a:noFill/>
            <a:miter lim="800000"/>
            <a:headEnd/>
            <a:tailEnd/>
          </a:ln>
          <a:effectLst/>
        </p:spPr>
        <p:txBody>
          <a:bodyPr anchor="ctr">
            <a:prstTxWarp prst="textNoShape">
              <a:avLst/>
            </a:prstTxWarp>
          </a:bodyPr>
          <a:lstStyle/>
          <a:p>
            <a:pPr algn="ctr"/>
            <a:r>
              <a:rPr lang="en-US" sz="2800" dirty="0">
                <a:solidFill>
                  <a:srgbClr val="1A47CF"/>
                </a:solidFill>
                <a:latin typeface="Verdana" pitchFamily="-106" charset="0"/>
              </a:rPr>
              <a:t>PET/CT </a:t>
            </a:r>
            <a:r>
              <a:rPr lang="en-US" sz="2800" dirty="0" smtClean="0">
                <a:solidFill>
                  <a:srgbClr val="1A47CF"/>
                </a:solidFill>
                <a:latin typeface="Verdana" pitchFamily="-106" charset="0"/>
              </a:rPr>
              <a:t>scanner</a:t>
            </a:r>
          </a:p>
          <a:p>
            <a:pPr algn="ctr"/>
            <a:r>
              <a:rPr lang="en-US" sz="2800" dirty="0" err="1" smtClean="0">
                <a:solidFill>
                  <a:srgbClr val="1A47CF"/>
                </a:solidFill>
                <a:latin typeface="Verdana" pitchFamily="-106" charset="0"/>
              </a:rPr>
              <a:t>Morfologia</a:t>
            </a:r>
            <a:r>
              <a:rPr lang="en-US" sz="2800" dirty="0" smtClean="0">
                <a:solidFill>
                  <a:srgbClr val="1A47CF"/>
                </a:solidFill>
                <a:latin typeface="Verdana" pitchFamily="-106" charset="0"/>
              </a:rPr>
              <a:t> + </a:t>
            </a:r>
            <a:r>
              <a:rPr lang="en-US" sz="2800" dirty="0" err="1" smtClean="0">
                <a:solidFill>
                  <a:srgbClr val="1A47CF"/>
                </a:solidFill>
                <a:latin typeface="Verdana" pitchFamily="-106" charset="0"/>
              </a:rPr>
              <a:t>Metabolismo</a:t>
            </a:r>
            <a:endParaRPr lang="en-US" sz="2800" dirty="0">
              <a:solidFill>
                <a:srgbClr val="1A47CF"/>
              </a:solidFill>
              <a:latin typeface="Verdana" pitchFamily="-106" charset="0"/>
            </a:endParaRPr>
          </a:p>
        </p:txBody>
      </p:sp>
      <p:sp>
        <p:nvSpPr>
          <p:cNvPr id="21" name="Slide Number Placeholder 20"/>
          <p:cNvSpPr>
            <a:spLocks noGrp="1"/>
          </p:cNvSpPr>
          <p:nvPr>
            <p:ph type="sldNum" sz="quarter" idx="12"/>
          </p:nvPr>
        </p:nvSpPr>
        <p:spPr/>
        <p:txBody>
          <a:bodyPr/>
          <a:lstStyle/>
          <a:p>
            <a:fld id="{06AAE6B4-6741-2E43-949D-D9093D0F478E}" type="slidenum">
              <a:rPr lang="en-US" smtClean="0"/>
              <a:pPr/>
              <a:t>24</a:t>
            </a:fld>
            <a:endParaRPr lang="en-US"/>
          </a:p>
        </p:txBody>
      </p:sp>
      <p:sp>
        <p:nvSpPr>
          <p:cNvPr id="23" name="Footer Placeholder 22"/>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3600" dirty="0" smtClean="0">
                <a:ln>
                  <a:solidFill>
                    <a:srgbClr val="1F497D"/>
                  </a:solidFill>
                </a:ln>
                <a:solidFill>
                  <a:srgbClr val="1A47CF"/>
                </a:solidFill>
                <a:latin typeface="BlairMdITC TT-Medium" pitchFamily="-65" charset="0"/>
                <a:ea typeface="BlairMdITC TT-Medium" pitchFamily="-65" charset="0"/>
                <a:cs typeface="BlairMdITC TT-Medium" pitchFamily="-65" charset="0"/>
              </a:rPr>
              <a:t>PET</a:t>
            </a:r>
          </a:p>
        </p:txBody>
      </p:sp>
      <p:pic>
        <p:nvPicPr>
          <p:cNvPr id="33795" name="Content Placeholder 3" descr="800px-PET-schema.png"/>
          <p:cNvPicPr>
            <a:picLocks noGrp="1" noChangeAspect="1"/>
          </p:cNvPicPr>
          <p:nvPr>
            <p:ph idx="1"/>
          </p:nvPr>
        </p:nvPicPr>
        <p:blipFill>
          <a:blip r:embed="rId2"/>
          <a:srcRect/>
          <a:stretch>
            <a:fillRect/>
          </a:stretch>
        </p:blipFill>
        <p:spPr>
          <a:xfrm>
            <a:off x="0" y="2616200"/>
            <a:ext cx="6026150" cy="4241800"/>
          </a:xfrm>
        </p:spPr>
      </p:pic>
      <p:pic>
        <p:nvPicPr>
          <p:cNvPr id="33796" name="Picture 4" descr="PET-detectorsystem_2.png"/>
          <p:cNvPicPr>
            <a:picLocks noChangeAspect="1"/>
          </p:cNvPicPr>
          <p:nvPr/>
        </p:nvPicPr>
        <p:blipFill>
          <a:blip r:embed="rId3"/>
          <a:srcRect/>
          <a:stretch>
            <a:fillRect/>
          </a:stretch>
        </p:blipFill>
        <p:spPr bwMode="auto">
          <a:xfrm>
            <a:off x="6473825" y="2590800"/>
            <a:ext cx="2441575" cy="1244600"/>
          </a:xfrm>
          <a:prstGeom prst="rect">
            <a:avLst/>
          </a:prstGeom>
          <a:noFill/>
          <a:ln w="9525">
            <a:noFill/>
            <a:miter lim="800000"/>
            <a:headEnd/>
            <a:tailEnd/>
          </a:ln>
        </p:spPr>
      </p:pic>
      <p:sp>
        <p:nvSpPr>
          <p:cNvPr id="6" name="TextBox 5"/>
          <p:cNvSpPr txBox="1"/>
          <p:nvPr/>
        </p:nvSpPr>
        <p:spPr>
          <a:xfrm>
            <a:off x="142875" y="1230313"/>
            <a:ext cx="8924925" cy="1385887"/>
          </a:xfrm>
          <a:prstGeom prst="rect">
            <a:avLst/>
          </a:prstGeom>
          <a:noFill/>
        </p:spPr>
        <p:txBody>
          <a:bodyPr>
            <a:spAutoFit/>
          </a:bodyPr>
          <a:lstStyle/>
          <a:p>
            <a:pPr algn="just">
              <a:defRPr/>
            </a:pPr>
            <a:r>
              <a:rPr lang="en-US" sz="1400" dirty="0">
                <a:solidFill>
                  <a:srgbClr val="404040"/>
                </a:solidFill>
                <a:latin typeface="BlairMdITC TT-Medium"/>
                <a:ea typeface="ＭＳ Ｐゴシック" pitchFamily="-106" charset="-128"/>
                <a:cs typeface="BlairMdITC TT-Medium"/>
              </a:rPr>
              <a:t>Positron emission tomography (PET) is a nuclear medicine imaging technique which produces a three dimensional image or map of functional processes in the body. The system detects pairs of gamma rays emitted indirectly by a  </a:t>
            </a:r>
            <a:r>
              <a:rPr lang="en-US" sz="1400" dirty="0" err="1">
                <a:solidFill>
                  <a:srgbClr val="404040"/>
                </a:solidFill>
                <a:latin typeface="BlairMdITC TT-Medium"/>
                <a:ea typeface="ＭＳ Ｐゴシック" pitchFamily="-106" charset="-128"/>
                <a:cs typeface="BlairMdITC TT-Medium"/>
              </a:rPr>
              <a:t>positon</a:t>
            </a:r>
            <a:r>
              <a:rPr lang="en-US" sz="1400" dirty="0">
                <a:solidFill>
                  <a:srgbClr val="404040"/>
                </a:solidFill>
                <a:latin typeface="BlairMdITC TT-Medium"/>
                <a:ea typeface="ＭＳ Ｐゴシック" pitchFamily="-106" charset="-128"/>
                <a:cs typeface="BlairMdITC TT-Medium"/>
              </a:rPr>
              <a:t>-emitting radionuclide (tracer) which has been introduced in the body on a  biologically active molecule</a:t>
            </a:r>
          </a:p>
        </p:txBody>
      </p:sp>
      <p:sp>
        <p:nvSpPr>
          <p:cNvPr id="7" name="Slide Number Placeholder 6"/>
          <p:cNvSpPr>
            <a:spLocks noGrp="1"/>
          </p:cNvSpPr>
          <p:nvPr>
            <p:ph type="sldNum" sz="quarter" idx="12"/>
          </p:nvPr>
        </p:nvSpPr>
        <p:spPr/>
        <p:txBody>
          <a:bodyPr/>
          <a:lstStyle/>
          <a:p>
            <a:fld id="{06AAE6B4-6741-2E43-949D-D9093D0F478E}" type="slidenum">
              <a:rPr lang="en-US" smtClean="0"/>
              <a:pPr/>
              <a:t>25</a:t>
            </a:fld>
            <a:endParaRPr lang="en-US"/>
          </a:p>
        </p:txBody>
      </p:sp>
      <p:sp>
        <p:nvSpPr>
          <p:cNvPr id="9" name="Footer Placeholder 8"/>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lide Number Placeholder 2"/>
          <p:cNvSpPr>
            <a:spLocks noGrp="1"/>
          </p:cNvSpPr>
          <p:nvPr>
            <p:ph type="sldNum" sz="quarter" idx="11"/>
          </p:nvPr>
        </p:nvSpPr>
        <p:spPr/>
        <p:txBody>
          <a:bodyPr/>
          <a:lstStyle/>
          <a:p>
            <a:fld id="{76CA2D70-4FAB-164C-A92A-7D05DD95B8E0}" type="slidenum">
              <a:rPr lang="en-US"/>
              <a:pPr/>
              <a:t>26</a:t>
            </a:fld>
            <a:endParaRPr lang="en-US"/>
          </a:p>
        </p:txBody>
      </p:sp>
      <p:sp>
        <p:nvSpPr>
          <p:cNvPr id="292949" name="Line 85"/>
          <p:cNvSpPr>
            <a:spLocks noChangeShapeType="1"/>
          </p:cNvSpPr>
          <p:nvPr/>
        </p:nvSpPr>
        <p:spPr bwMode="auto">
          <a:xfrm>
            <a:off x="3035300" y="2925763"/>
            <a:ext cx="312738" cy="0"/>
          </a:xfrm>
          <a:prstGeom prst="line">
            <a:avLst/>
          </a:prstGeom>
          <a:noFill/>
          <a:ln w="28575">
            <a:solidFill>
              <a:srgbClr val="FFCC00"/>
            </a:solidFill>
            <a:round/>
            <a:headEnd/>
            <a:tailEnd type="triangle" w="med" len="med"/>
          </a:ln>
          <a:effectLst/>
        </p:spPr>
        <p:txBody>
          <a:bodyPr>
            <a:prstTxWarp prst="textNoShape">
              <a:avLst/>
            </a:prstTxWarp>
          </a:bodyPr>
          <a:lstStyle/>
          <a:p>
            <a:endParaRPr lang="en-US"/>
          </a:p>
        </p:txBody>
      </p:sp>
      <p:sp>
        <p:nvSpPr>
          <p:cNvPr id="292950" name="Rectangle 86"/>
          <p:cNvSpPr>
            <a:spLocks noChangeArrowheads="1"/>
          </p:cNvSpPr>
          <p:nvPr/>
        </p:nvSpPr>
        <p:spPr bwMode="auto">
          <a:xfrm>
            <a:off x="0" y="3122613"/>
            <a:ext cx="3354388" cy="68262"/>
          </a:xfrm>
          <a:prstGeom prst="rect">
            <a:avLst/>
          </a:prstGeom>
          <a:solidFill>
            <a:srgbClr val="996600"/>
          </a:solidFill>
          <a:ln w="9525">
            <a:solidFill>
              <a:schemeClr val="tx1"/>
            </a:solidFill>
            <a:miter lim="800000"/>
            <a:headEnd/>
            <a:tailEnd/>
          </a:ln>
          <a:effectLst/>
        </p:spPr>
        <p:txBody>
          <a:bodyPr wrap="none" anchor="ctr">
            <a:prstTxWarp prst="textNoShape">
              <a:avLst/>
            </a:prstTxWarp>
          </a:bodyPr>
          <a:lstStyle/>
          <a:p>
            <a:endParaRPr lang="en-US"/>
          </a:p>
        </p:txBody>
      </p:sp>
      <p:grpSp>
        <p:nvGrpSpPr>
          <p:cNvPr id="2" name="Group 87"/>
          <p:cNvGrpSpPr>
            <a:grpSpLocks/>
          </p:cNvGrpSpPr>
          <p:nvPr/>
        </p:nvGrpSpPr>
        <p:grpSpPr bwMode="auto">
          <a:xfrm flipH="1">
            <a:off x="623888" y="2287588"/>
            <a:ext cx="2316162" cy="838200"/>
            <a:chOff x="3224" y="1743"/>
            <a:chExt cx="2380" cy="910"/>
          </a:xfrm>
        </p:grpSpPr>
        <p:sp>
          <p:nvSpPr>
            <p:cNvPr id="292952" name="Freeform 88"/>
            <p:cNvSpPr>
              <a:spLocks/>
            </p:cNvSpPr>
            <p:nvPr/>
          </p:nvSpPr>
          <p:spPr bwMode="auto">
            <a:xfrm>
              <a:off x="3230" y="1789"/>
              <a:ext cx="2345" cy="854"/>
            </a:xfrm>
            <a:custGeom>
              <a:avLst/>
              <a:gdLst/>
              <a:ahLst/>
              <a:cxnLst>
                <a:cxn ang="0">
                  <a:pos x="685" y="393"/>
                </a:cxn>
                <a:cxn ang="0">
                  <a:pos x="682" y="350"/>
                </a:cxn>
                <a:cxn ang="0">
                  <a:pos x="687" y="302"/>
                </a:cxn>
                <a:cxn ang="0">
                  <a:pos x="673" y="281"/>
                </a:cxn>
                <a:cxn ang="0">
                  <a:pos x="643" y="278"/>
                </a:cxn>
                <a:cxn ang="0">
                  <a:pos x="620" y="282"/>
                </a:cxn>
                <a:cxn ang="0">
                  <a:pos x="596" y="286"/>
                </a:cxn>
                <a:cxn ang="0">
                  <a:pos x="565" y="279"/>
                </a:cxn>
                <a:cxn ang="0">
                  <a:pos x="546" y="274"/>
                </a:cxn>
                <a:cxn ang="0">
                  <a:pos x="517" y="281"/>
                </a:cxn>
                <a:cxn ang="0">
                  <a:pos x="490" y="278"/>
                </a:cxn>
                <a:cxn ang="0">
                  <a:pos x="479" y="236"/>
                </a:cxn>
                <a:cxn ang="0">
                  <a:pos x="449" y="219"/>
                </a:cxn>
                <a:cxn ang="0">
                  <a:pos x="416" y="247"/>
                </a:cxn>
                <a:cxn ang="0">
                  <a:pos x="354" y="308"/>
                </a:cxn>
                <a:cxn ang="0">
                  <a:pos x="305" y="315"/>
                </a:cxn>
                <a:cxn ang="0">
                  <a:pos x="267" y="315"/>
                </a:cxn>
                <a:cxn ang="0">
                  <a:pos x="223" y="332"/>
                </a:cxn>
                <a:cxn ang="0">
                  <a:pos x="166" y="363"/>
                </a:cxn>
                <a:cxn ang="0">
                  <a:pos x="115" y="358"/>
                </a:cxn>
                <a:cxn ang="0">
                  <a:pos x="43" y="363"/>
                </a:cxn>
                <a:cxn ang="0">
                  <a:pos x="8" y="397"/>
                </a:cxn>
                <a:cxn ang="0">
                  <a:pos x="1" y="456"/>
                </a:cxn>
                <a:cxn ang="0">
                  <a:pos x="8" y="578"/>
                </a:cxn>
                <a:cxn ang="0">
                  <a:pos x="46" y="710"/>
                </a:cxn>
                <a:cxn ang="0">
                  <a:pos x="89" y="783"/>
                </a:cxn>
                <a:cxn ang="0">
                  <a:pos x="205" y="842"/>
                </a:cxn>
                <a:cxn ang="0">
                  <a:pos x="346" y="853"/>
                </a:cxn>
                <a:cxn ang="0">
                  <a:pos x="467" y="826"/>
                </a:cxn>
                <a:cxn ang="0">
                  <a:pos x="555" y="779"/>
                </a:cxn>
                <a:cxn ang="0">
                  <a:pos x="655" y="723"/>
                </a:cxn>
                <a:cxn ang="0">
                  <a:pos x="773" y="707"/>
                </a:cxn>
                <a:cxn ang="0">
                  <a:pos x="875" y="735"/>
                </a:cxn>
                <a:cxn ang="0">
                  <a:pos x="1058" y="826"/>
                </a:cxn>
                <a:cxn ang="0">
                  <a:pos x="1201" y="851"/>
                </a:cxn>
                <a:cxn ang="0">
                  <a:pos x="1340" y="843"/>
                </a:cxn>
                <a:cxn ang="0">
                  <a:pos x="1883" y="753"/>
                </a:cxn>
                <a:cxn ang="0">
                  <a:pos x="2344" y="635"/>
                </a:cxn>
                <a:cxn ang="0">
                  <a:pos x="2045" y="18"/>
                </a:cxn>
                <a:cxn ang="0">
                  <a:pos x="1657" y="96"/>
                </a:cxn>
                <a:cxn ang="0">
                  <a:pos x="1434" y="163"/>
                </a:cxn>
                <a:cxn ang="0">
                  <a:pos x="1205" y="268"/>
                </a:cxn>
                <a:cxn ang="0">
                  <a:pos x="1053" y="353"/>
                </a:cxn>
                <a:cxn ang="0">
                  <a:pos x="987" y="374"/>
                </a:cxn>
                <a:cxn ang="0">
                  <a:pos x="925" y="415"/>
                </a:cxn>
                <a:cxn ang="0">
                  <a:pos x="857" y="416"/>
                </a:cxn>
                <a:cxn ang="0">
                  <a:pos x="799" y="398"/>
                </a:cxn>
                <a:cxn ang="0">
                  <a:pos x="745" y="411"/>
                </a:cxn>
                <a:cxn ang="0">
                  <a:pos x="706" y="410"/>
                </a:cxn>
              </a:cxnLst>
              <a:rect l="0" t="0" r="r" b="b"/>
              <a:pathLst>
                <a:path w="2345" h="854">
                  <a:moveTo>
                    <a:pt x="694" y="403"/>
                  </a:moveTo>
                  <a:lnTo>
                    <a:pt x="685" y="393"/>
                  </a:lnTo>
                  <a:lnTo>
                    <a:pt x="677" y="373"/>
                  </a:lnTo>
                  <a:lnTo>
                    <a:pt x="682" y="350"/>
                  </a:lnTo>
                  <a:lnTo>
                    <a:pt x="687" y="325"/>
                  </a:lnTo>
                  <a:lnTo>
                    <a:pt x="687" y="302"/>
                  </a:lnTo>
                  <a:lnTo>
                    <a:pt x="686" y="293"/>
                  </a:lnTo>
                  <a:lnTo>
                    <a:pt x="673" y="281"/>
                  </a:lnTo>
                  <a:lnTo>
                    <a:pt x="660" y="278"/>
                  </a:lnTo>
                  <a:lnTo>
                    <a:pt x="643" y="278"/>
                  </a:lnTo>
                  <a:lnTo>
                    <a:pt x="629" y="279"/>
                  </a:lnTo>
                  <a:lnTo>
                    <a:pt x="620" y="282"/>
                  </a:lnTo>
                  <a:lnTo>
                    <a:pt x="609" y="286"/>
                  </a:lnTo>
                  <a:lnTo>
                    <a:pt x="596" y="286"/>
                  </a:lnTo>
                  <a:lnTo>
                    <a:pt x="585" y="275"/>
                  </a:lnTo>
                  <a:lnTo>
                    <a:pt x="565" y="279"/>
                  </a:lnTo>
                  <a:lnTo>
                    <a:pt x="557" y="290"/>
                  </a:lnTo>
                  <a:lnTo>
                    <a:pt x="546" y="274"/>
                  </a:lnTo>
                  <a:lnTo>
                    <a:pt x="529" y="278"/>
                  </a:lnTo>
                  <a:lnTo>
                    <a:pt x="517" y="281"/>
                  </a:lnTo>
                  <a:lnTo>
                    <a:pt x="500" y="284"/>
                  </a:lnTo>
                  <a:lnTo>
                    <a:pt x="490" y="278"/>
                  </a:lnTo>
                  <a:lnTo>
                    <a:pt x="484" y="257"/>
                  </a:lnTo>
                  <a:lnTo>
                    <a:pt x="479" y="236"/>
                  </a:lnTo>
                  <a:lnTo>
                    <a:pt x="466" y="219"/>
                  </a:lnTo>
                  <a:lnTo>
                    <a:pt x="449" y="219"/>
                  </a:lnTo>
                  <a:lnTo>
                    <a:pt x="435" y="229"/>
                  </a:lnTo>
                  <a:lnTo>
                    <a:pt x="416" y="247"/>
                  </a:lnTo>
                  <a:lnTo>
                    <a:pt x="391" y="271"/>
                  </a:lnTo>
                  <a:lnTo>
                    <a:pt x="354" y="308"/>
                  </a:lnTo>
                  <a:lnTo>
                    <a:pt x="323" y="324"/>
                  </a:lnTo>
                  <a:lnTo>
                    <a:pt x="305" y="315"/>
                  </a:lnTo>
                  <a:lnTo>
                    <a:pt x="286" y="308"/>
                  </a:lnTo>
                  <a:lnTo>
                    <a:pt x="267" y="315"/>
                  </a:lnTo>
                  <a:lnTo>
                    <a:pt x="245" y="327"/>
                  </a:lnTo>
                  <a:lnTo>
                    <a:pt x="223" y="332"/>
                  </a:lnTo>
                  <a:lnTo>
                    <a:pt x="191" y="347"/>
                  </a:lnTo>
                  <a:lnTo>
                    <a:pt x="166" y="363"/>
                  </a:lnTo>
                  <a:lnTo>
                    <a:pt x="150" y="379"/>
                  </a:lnTo>
                  <a:lnTo>
                    <a:pt x="115" y="358"/>
                  </a:lnTo>
                  <a:lnTo>
                    <a:pt x="80" y="358"/>
                  </a:lnTo>
                  <a:lnTo>
                    <a:pt x="43" y="363"/>
                  </a:lnTo>
                  <a:lnTo>
                    <a:pt x="21" y="374"/>
                  </a:lnTo>
                  <a:lnTo>
                    <a:pt x="8" y="397"/>
                  </a:lnTo>
                  <a:lnTo>
                    <a:pt x="5" y="426"/>
                  </a:lnTo>
                  <a:lnTo>
                    <a:pt x="1" y="456"/>
                  </a:lnTo>
                  <a:lnTo>
                    <a:pt x="0" y="517"/>
                  </a:lnTo>
                  <a:lnTo>
                    <a:pt x="8" y="578"/>
                  </a:lnTo>
                  <a:lnTo>
                    <a:pt x="24" y="646"/>
                  </a:lnTo>
                  <a:lnTo>
                    <a:pt x="46" y="710"/>
                  </a:lnTo>
                  <a:lnTo>
                    <a:pt x="69" y="751"/>
                  </a:lnTo>
                  <a:lnTo>
                    <a:pt x="89" y="783"/>
                  </a:lnTo>
                  <a:lnTo>
                    <a:pt x="137" y="814"/>
                  </a:lnTo>
                  <a:lnTo>
                    <a:pt x="205" y="842"/>
                  </a:lnTo>
                  <a:lnTo>
                    <a:pt x="275" y="849"/>
                  </a:lnTo>
                  <a:lnTo>
                    <a:pt x="346" y="853"/>
                  </a:lnTo>
                  <a:lnTo>
                    <a:pt x="429" y="842"/>
                  </a:lnTo>
                  <a:lnTo>
                    <a:pt x="467" y="826"/>
                  </a:lnTo>
                  <a:lnTo>
                    <a:pt x="501" y="808"/>
                  </a:lnTo>
                  <a:lnTo>
                    <a:pt x="555" y="779"/>
                  </a:lnTo>
                  <a:lnTo>
                    <a:pt x="599" y="747"/>
                  </a:lnTo>
                  <a:lnTo>
                    <a:pt x="655" y="723"/>
                  </a:lnTo>
                  <a:lnTo>
                    <a:pt x="720" y="709"/>
                  </a:lnTo>
                  <a:lnTo>
                    <a:pt x="773" y="707"/>
                  </a:lnTo>
                  <a:lnTo>
                    <a:pt x="837" y="718"/>
                  </a:lnTo>
                  <a:lnTo>
                    <a:pt x="875" y="735"/>
                  </a:lnTo>
                  <a:lnTo>
                    <a:pt x="1000" y="801"/>
                  </a:lnTo>
                  <a:lnTo>
                    <a:pt x="1058" y="826"/>
                  </a:lnTo>
                  <a:lnTo>
                    <a:pt x="1135" y="848"/>
                  </a:lnTo>
                  <a:lnTo>
                    <a:pt x="1201" y="851"/>
                  </a:lnTo>
                  <a:lnTo>
                    <a:pt x="1264" y="848"/>
                  </a:lnTo>
                  <a:lnTo>
                    <a:pt x="1340" y="843"/>
                  </a:lnTo>
                  <a:lnTo>
                    <a:pt x="1624" y="813"/>
                  </a:lnTo>
                  <a:lnTo>
                    <a:pt x="1883" y="753"/>
                  </a:lnTo>
                  <a:lnTo>
                    <a:pt x="2195" y="682"/>
                  </a:lnTo>
                  <a:lnTo>
                    <a:pt x="2344" y="635"/>
                  </a:lnTo>
                  <a:lnTo>
                    <a:pt x="2344" y="0"/>
                  </a:lnTo>
                  <a:lnTo>
                    <a:pt x="2045" y="18"/>
                  </a:lnTo>
                  <a:lnTo>
                    <a:pt x="1773" y="77"/>
                  </a:lnTo>
                  <a:lnTo>
                    <a:pt x="1657" y="96"/>
                  </a:lnTo>
                  <a:lnTo>
                    <a:pt x="1536" y="124"/>
                  </a:lnTo>
                  <a:lnTo>
                    <a:pt x="1434" y="163"/>
                  </a:lnTo>
                  <a:lnTo>
                    <a:pt x="1305" y="219"/>
                  </a:lnTo>
                  <a:lnTo>
                    <a:pt x="1205" y="268"/>
                  </a:lnTo>
                  <a:lnTo>
                    <a:pt x="1125" y="311"/>
                  </a:lnTo>
                  <a:lnTo>
                    <a:pt x="1053" y="353"/>
                  </a:lnTo>
                  <a:lnTo>
                    <a:pt x="1015" y="359"/>
                  </a:lnTo>
                  <a:lnTo>
                    <a:pt x="987" y="374"/>
                  </a:lnTo>
                  <a:lnTo>
                    <a:pt x="979" y="391"/>
                  </a:lnTo>
                  <a:lnTo>
                    <a:pt x="925" y="415"/>
                  </a:lnTo>
                  <a:lnTo>
                    <a:pt x="891" y="421"/>
                  </a:lnTo>
                  <a:lnTo>
                    <a:pt x="857" y="416"/>
                  </a:lnTo>
                  <a:lnTo>
                    <a:pt x="829" y="404"/>
                  </a:lnTo>
                  <a:lnTo>
                    <a:pt x="799" y="398"/>
                  </a:lnTo>
                  <a:lnTo>
                    <a:pt x="776" y="401"/>
                  </a:lnTo>
                  <a:lnTo>
                    <a:pt x="745" y="411"/>
                  </a:lnTo>
                  <a:lnTo>
                    <a:pt x="724" y="413"/>
                  </a:lnTo>
                  <a:lnTo>
                    <a:pt x="706" y="410"/>
                  </a:lnTo>
                  <a:lnTo>
                    <a:pt x="694" y="403"/>
                  </a:lnTo>
                </a:path>
              </a:pathLst>
            </a:custGeom>
            <a:solidFill>
              <a:srgbClr val="FFBFB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53" name="Freeform 89"/>
            <p:cNvSpPr>
              <a:spLocks/>
            </p:cNvSpPr>
            <p:nvPr/>
          </p:nvSpPr>
          <p:spPr bwMode="auto">
            <a:xfrm>
              <a:off x="5108" y="1743"/>
              <a:ext cx="496" cy="801"/>
            </a:xfrm>
            <a:custGeom>
              <a:avLst/>
              <a:gdLst/>
              <a:ahLst/>
              <a:cxnLst>
                <a:cxn ang="0">
                  <a:pos x="163" y="788"/>
                </a:cxn>
                <a:cxn ang="0">
                  <a:pos x="95" y="717"/>
                </a:cxn>
                <a:cxn ang="0">
                  <a:pos x="34" y="616"/>
                </a:cxn>
                <a:cxn ang="0">
                  <a:pos x="0" y="497"/>
                </a:cxn>
                <a:cxn ang="0">
                  <a:pos x="0" y="391"/>
                </a:cxn>
                <a:cxn ang="0">
                  <a:pos x="0" y="308"/>
                </a:cxn>
                <a:cxn ang="0">
                  <a:pos x="14" y="195"/>
                </a:cxn>
                <a:cxn ang="0">
                  <a:pos x="34" y="101"/>
                </a:cxn>
                <a:cxn ang="0">
                  <a:pos x="95" y="24"/>
                </a:cxn>
                <a:cxn ang="0">
                  <a:pos x="136" y="30"/>
                </a:cxn>
                <a:cxn ang="0">
                  <a:pos x="170" y="36"/>
                </a:cxn>
                <a:cxn ang="0">
                  <a:pos x="203" y="41"/>
                </a:cxn>
                <a:cxn ang="0">
                  <a:pos x="224" y="12"/>
                </a:cxn>
                <a:cxn ang="0">
                  <a:pos x="258" y="0"/>
                </a:cxn>
                <a:cxn ang="0">
                  <a:pos x="298" y="0"/>
                </a:cxn>
                <a:cxn ang="0">
                  <a:pos x="342" y="16"/>
                </a:cxn>
                <a:cxn ang="0">
                  <a:pos x="387" y="36"/>
                </a:cxn>
                <a:cxn ang="0">
                  <a:pos x="434" y="18"/>
                </a:cxn>
                <a:cxn ang="0">
                  <a:pos x="461" y="24"/>
                </a:cxn>
                <a:cxn ang="0">
                  <a:pos x="495" y="18"/>
                </a:cxn>
                <a:cxn ang="0">
                  <a:pos x="495" y="729"/>
                </a:cxn>
                <a:cxn ang="0">
                  <a:pos x="475" y="748"/>
                </a:cxn>
                <a:cxn ang="0">
                  <a:pos x="441" y="764"/>
                </a:cxn>
                <a:cxn ang="0">
                  <a:pos x="400" y="753"/>
                </a:cxn>
                <a:cxn ang="0">
                  <a:pos x="373" y="747"/>
                </a:cxn>
                <a:cxn ang="0">
                  <a:pos x="346" y="770"/>
                </a:cxn>
                <a:cxn ang="0">
                  <a:pos x="305" y="794"/>
                </a:cxn>
                <a:cxn ang="0">
                  <a:pos x="268" y="800"/>
                </a:cxn>
                <a:cxn ang="0">
                  <a:pos x="234" y="797"/>
                </a:cxn>
                <a:cxn ang="0">
                  <a:pos x="200" y="792"/>
                </a:cxn>
                <a:cxn ang="0">
                  <a:pos x="163" y="788"/>
                </a:cxn>
              </a:cxnLst>
              <a:rect l="0" t="0" r="r" b="b"/>
              <a:pathLst>
                <a:path w="496" h="801">
                  <a:moveTo>
                    <a:pt x="163" y="788"/>
                  </a:moveTo>
                  <a:lnTo>
                    <a:pt x="95" y="717"/>
                  </a:lnTo>
                  <a:lnTo>
                    <a:pt x="34" y="616"/>
                  </a:lnTo>
                  <a:lnTo>
                    <a:pt x="0" y="497"/>
                  </a:lnTo>
                  <a:lnTo>
                    <a:pt x="0" y="391"/>
                  </a:lnTo>
                  <a:lnTo>
                    <a:pt x="0" y="308"/>
                  </a:lnTo>
                  <a:lnTo>
                    <a:pt x="14" y="195"/>
                  </a:lnTo>
                  <a:lnTo>
                    <a:pt x="34" y="101"/>
                  </a:lnTo>
                  <a:lnTo>
                    <a:pt x="95" y="24"/>
                  </a:lnTo>
                  <a:lnTo>
                    <a:pt x="136" y="30"/>
                  </a:lnTo>
                  <a:lnTo>
                    <a:pt x="170" y="36"/>
                  </a:lnTo>
                  <a:lnTo>
                    <a:pt x="203" y="41"/>
                  </a:lnTo>
                  <a:lnTo>
                    <a:pt x="224" y="12"/>
                  </a:lnTo>
                  <a:lnTo>
                    <a:pt x="258" y="0"/>
                  </a:lnTo>
                  <a:lnTo>
                    <a:pt x="298" y="0"/>
                  </a:lnTo>
                  <a:lnTo>
                    <a:pt x="342" y="16"/>
                  </a:lnTo>
                  <a:lnTo>
                    <a:pt x="387" y="36"/>
                  </a:lnTo>
                  <a:lnTo>
                    <a:pt x="434" y="18"/>
                  </a:lnTo>
                  <a:lnTo>
                    <a:pt x="461" y="24"/>
                  </a:lnTo>
                  <a:lnTo>
                    <a:pt x="495" y="18"/>
                  </a:lnTo>
                  <a:lnTo>
                    <a:pt x="495" y="729"/>
                  </a:lnTo>
                  <a:lnTo>
                    <a:pt x="475" y="748"/>
                  </a:lnTo>
                  <a:lnTo>
                    <a:pt x="441" y="764"/>
                  </a:lnTo>
                  <a:lnTo>
                    <a:pt x="400" y="753"/>
                  </a:lnTo>
                  <a:lnTo>
                    <a:pt x="373" y="747"/>
                  </a:lnTo>
                  <a:lnTo>
                    <a:pt x="346" y="770"/>
                  </a:lnTo>
                  <a:lnTo>
                    <a:pt x="305" y="794"/>
                  </a:lnTo>
                  <a:lnTo>
                    <a:pt x="268" y="800"/>
                  </a:lnTo>
                  <a:lnTo>
                    <a:pt x="234" y="797"/>
                  </a:lnTo>
                  <a:lnTo>
                    <a:pt x="200" y="792"/>
                  </a:lnTo>
                  <a:lnTo>
                    <a:pt x="163" y="788"/>
                  </a:lnTo>
                </a:path>
              </a:pathLst>
            </a:custGeom>
            <a:solidFill>
              <a:srgbClr val="FFFFF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54" name="Freeform 90"/>
            <p:cNvSpPr>
              <a:spLocks/>
            </p:cNvSpPr>
            <p:nvPr/>
          </p:nvSpPr>
          <p:spPr bwMode="auto">
            <a:xfrm>
              <a:off x="3224" y="2145"/>
              <a:ext cx="591" cy="508"/>
            </a:xfrm>
            <a:custGeom>
              <a:avLst/>
              <a:gdLst/>
              <a:ahLst/>
              <a:cxnLst>
                <a:cxn ang="0">
                  <a:pos x="119" y="3"/>
                </a:cxn>
                <a:cxn ang="0">
                  <a:pos x="146" y="33"/>
                </a:cxn>
                <a:cxn ang="0">
                  <a:pos x="166" y="53"/>
                </a:cxn>
                <a:cxn ang="0">
                  <a:pos x="176" y="95"/>
                </a:cxn>
                <a:cxn ang="0">
                  <a:pos x="176" y="145"/>
                </a:cxn>
                <a:cxn ang="0">
                  <a:pos x="200" y="172"/>
                </a:cxn>
                <a:cxn ang="0">
                  <a:pos x="224" y="172"/>
                </a:cxn>
                <a:cxn ang="0">
                  <a:pos x="244" y="160"/>
                </a:cxn>
                <a:cxn ang="0">
                  <a:pos x="261" y="163"/>
                </a:cxn>
                <a:cxn ang="0">
                  <a:pos x="275" y="181"/>
                </a:cxn>
                <a:cxn ang="0">
                  <a:pos x="295" y="195"/>
                </a:cxn>
                <a:cxn ang="0">
                  <a:pos x="315" y="204"/>
                </a:cxn>
                <a:cxn ang="0">
                  <a:pos x="349" y="201"/>
                </a:cxn>
                <a:cxn ang="0">
                  <a:pos x="356" y="264"/>
                </a:cxn>
                <a:cxn ang="0">
                  <a:pos x="332" y="270"/>
                </a:cxn>
                <a:cxn ang="0">
                  <a:pos x="326" y="291"/>
                </a:cxn>
                <a:cxn ang="0">
                  <a:pos x="319" y="318"/>
                </a:cxn>
                <a:cxn ang="0">
                  <a:pos x="376" y="344"/>
                </a:cxn>
                <a:cxn ang="0">
                  <a:pos x="461" y="321"/>
                </a:cxn>
                <a:cxn ang="0">
                  <a:pos x="485" y="312"/>
                </a:cxn>
                <a:cxn ang="0">
                  <a:pos x="512" y="312"/>
                </a:cxn>
                <a:cxn ang="0">
                  <a:pos x="529" y="326"/>
                </a:cxn>
                <a:cxn ang="0">
                  <a:pos x="566" y="353"/>
                </a:cxn>
                <a:cxn ang="0">
                  <a:pos x="580" y="383"/>
                </a:cxn>
                <a:cxn ang="0">
                  <a:pos x="590" y="412"/>
                </a:cxn>
                <a:cxn ang="0">
                  <a:pos x="522" y="451"/>
                </a:cxn>
                <a:cxn ang="0">
                  <a:pos x="468" y="477"/>
                </a:cxn>
                <a:cxn ang="0">
                  <a:pos x="410" y="498"/>
                </a:cxn>
                <a:cxn ang="0">
                  <a:pos x="336" y="507"/>
                </a:cxn>
                <a:cxn ang="0">
                  <a:pos x="281" y="504"/>
                </a:cxn>
                <a:cxn ang="0">
                  <a:pos x="217" y="498"/>
                </a:cxn>
                <a:cxn ang="0">
                  <a:pos x="173" y="486"/>
                </a:cxn>
                <a:cxn ang="0">
                  <a:pos x="129" y="469"/>
                </a:cxn>
                <a:cxn ang="0">
                  <a:pos x="92" y="442"/>
                </a:cxn>
                <a:cxn ang="0">
                  <a:pos x="68" y="403"/>
                </a:cxn>
                <a:cxn ang="0">
                  <a:pos x="41" y="344"/>
                </a:cxn>
                <a:cxn ang="0">
                  <a:pos x="27" y="300"/>
                </a:cxn>
                <a:cxn ang="0">
                  <a:pos x="10" y="255"/>
                </a:cxn>
                <a:cxn ang="0">
                  <a:pos x="3" y="183"/>
                </a:cxn>
                <a:cxn ang="0">
                  <a:pos x="0" y="107"/>
                </a:cxn>
                <a:cxn ang="0">
                  <a:pos x="7" y="56"/>
                </a:cxn>
                <a:cxn ang="0">
                  <a:pos x="20" y="27"/>
                </a:cxn>
                <a:cxn ang="0">
                  <a:pos x="44" y="9"/>
                </a:cxn>
                <a:cxn ang="0">
                  <a:pos x="81" y="0"/>
                </a:cxn>
                <a:cxn ang="0">
                  <a:pos x="119" y="3"/>
                </a:cxn>
              </a:cxnLst>
              <a:rect l="0" t="0" r="r" b="b"/>
              <a:pathLst>
                <a:path w="591" h="508">
                  <a:moveTo>
                    <a:pt x="119" y="3"/>
                  </a:moveTo>
                  <a:lnTo>
                    <a:pt x="146" y="33"/>
                  </a:lnTo>
                  <a:lnTo>
                    <a:pt x="166" y="53"/>
                  </a:lnTo>
                  <a:lnTo>
                    <a:pt x="176" y="95"/>
                  </a:lnTo>
                  <a:lnTo>
                    <a:pt x="176" y="145"/>
                  </a:lnTo>
                  <a:lnTo>
                    <a:pt x="200" y="172"/>
                  </a:lnTo>
                  <a:lnTo>
                    <a:pt x="224" y="172"/>
                  </a:lnTo>
                  <a:lnTo>
                    <a:pt x="244" y="160"/>
                  </a:lnTo>
                  <a:lnTo>
                    <a:pt x="261" y="163"/>
                  </a:lnTo>
                  <a:lnTo>
                    <a:pt x="275" y="181"/>
                  </a:lnTo>
                  <a:lnTo>
                    <a:pt x="295" y="195"/>
                  </a:lnTo>
                  <a:lnTo>
                    <a:pt x="315" y="204"/>
                  </a:lnTo>
                  <a:lnTo>
                    <a:pt x="349" y="201"/>
                  </a:lnTo>
                  <a:lnTo>
                    <a:pt x="356" y="264"/>
                  </a:lnTo>
                  <a:lnTo>
                    <a:pt x="332" y="270"/>
                  </a:lnTo>
                  <a:lnTo>
                    <a:pt x="326" y="291"/>
                  </a:lnTo>
                  <a:lnTo>
                    <a:pt x="319" y="318"/>
                  </a:lnTo>
                  <a:lnTo>
                    <a:pt x="376" y="344"/>
                  </a:lnTo>
                  <a:lnTo>
                    <a:pt x="461" y="321"/>
                  </a:lnTo>
                  <a:lnTo>
                    <a:pt x="485" y="312"/>
                  </a:lnTo>
                  <a:lnTo>
                    <a:pt x="512" y="312"/>
                  </a:lnTo>
                  <a:lnTo>
                    <a:pt x="529" y="326"/>
                  </a:lnTo>
                  <a:lnTo>
                    <a:pt x="566" y="353"/>
                  </a:lnTo>
                  <a:lnTo>
                    <a:pt x="580" y="383"/>
                  </a:lnTo>
                  <a:lnTo>
                    <a:pt x="590" y="412"/>
                  </a:lnTo>
                  <a:lnTo>
                    <a:pt x="522" y="451"/>
                  </a:lnTo>
                  <a:lnTo>
                    <a:pt x="468" y="477"/>
                  </a:lnTo>
                  <a:lnTo>
                    <a:pt x="410" y="498"/>
                  </a:lnTo>
                  <a:lnTo>
                    <a:pt x="336" y="507"/>
                  </a:lnTo>
                  <a:lnTo>
                    <a:pt x="281" y="504"/>
                  </a:lnTo>
                  <a:lnTo>
                    <a:pt x="217" y="498"/>
                  </a:lnTo>
                  <a:lnTo>
                    <a:pt x="173" y="486"/>
                  </a:lnTo>
                  <a:lnTo>
                    <a:pt x="129" y="469"/>
                  </a:lnTo>
                  <a:lnTo>
                    <a:pt x="92" y="442"/>
                  </a:lnTo>
                  <a:lnTo>
                    <a:pt x="68" y="403"/>
                  </a:lnTo>
                  <a:lnTo>
                    <a:pt x="41" y="344"/>
                  </a:lnTo>
                  <a:lnTo>
                    <a:pt x="27" y="300"/>
                  </a:lnTo>
                  <a:lnTo>
                    <a:pt x="10" y="255"/>
                  </a:lnTo>
                  <a:lnTo>
                    <a:pt x="3" y="183"/>
                  </a:lnTo>
                  <a:lnTo>
                    <a:pt x="0" y="107"/>
                  </a:lnTo>
                  <a:lnTo>
                    <a:pt x="7" y="56"/>
                  </a:lnTo>
                  <a:lnTo>
                    <a:pt x="20" y="27"/>
                  </a:lnTo>
                  <a:lnTo>
                    <a:pt x="44" y="9"/>
                  </a:lnTo>
                  <a:lnTo>
                    <a:pt x="81" y="0"/>
                  </a:lnTo>
                  <a:lnTo>
                    <a:pt x="119" y="3"/>
                  </a:lnTo>
                </a:path>
              </a:pathLst>
            </a:custGeom>
            <a:solidFill>
              <a:srgbClr val="7F0000"/>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55" name="Freeform 91"/>
            <p:cNvSpPr>
              <a:spLocks/>
            </p:cNvSpPr>
            <p:nvPr/>
          </p:nvSpPr>
          <p:spPr bwMode="auto">
            <a:xfrm>
              <a:off x="5407" y="2229"/>
              <a:ext cx="82" cy="262"/>
            </a:xfrm>
            <a:custGeom>
              <a:avLst/>
              <a:gdLst/>
              <a:ahLst/>
              <a:cxnLst>
                <a:cxn ang="0">
                  <a:pos x="81" y="261"/>
                </a:cxn>
                <a:cxn ang="0">
                  <a:pos x="27" y="166"/>
                </a:cxn>
                <a:cxn ang="0">
                  <a:pos x="0" y="35"/>
                </a:cxn>
                <a:cxn ang="0">
                  <a:pos x="7" y="0"/>
                </a:cxn>
              </a:cxnLst>
              <a:rect l="0" t="0" r="r" b="b"/>
              <a:pathLst>
                <a:path w="82" h="262">
                  <a:moveTo>
                    <a:pt x="81" y="261"/>
                  </a:moveTo>
                  <a:lnTo>
                    <a:pt x="27" y="166"/>
                  </a:lnTo>
                  <a:lnTo>
                    <a:pt x="0" y="35"/>
                  </a:lnTo>
                  <a:lnTo>
                    <a:pt x="7" y="0"/>
                  </a:lnTo>
                </a:path>
              </a:pathLst>
            </a:custGeom>
            <a:no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56" name="Freeform 92"/>
            <p:cNvSpPr>
              <a:spLocks/>
            </p:cNvSpPr>
            <p:nvPr/>
          </p:nvSpPr>
          <p:spPr bwMode="auto">
            <a:xfrm>
              <a:off x="5220" y="1781"/>
              <a:ext cx="89" cy="398"/>
            </a:xfrm>
            <a:custGeom>
              <a:avLst/>
              <a:gdLst/>
              <a:ahLst/>
              <a:cxnLst>
                <a:cxn ang="0">
                  <a:pos x="88" y="0"/>
                </a:cxn>
                <a:cxn ang="0">
                  <a:pos x="54" y="71"/>
                </a:cxn>
                <a:cxn ang="0">
                  <a:pos x="20" y="166"/>
                </a:cxn>
                <a:cxn ang="0">
                  <a:pos x="7" y="278"/>
                </a:cxn>
                <a:cxn ang="0">
                  <a:pos x="0" y="350"/>
                </a:cxn>
                <a:cxn ang="0">
                  <a:pos x="7" y="397"/>
                </a:cxn>
              </a:cxnLst>
              <a:rect l="0" t="0" r="r" b="b"/>
              <a:pathLst>
                <a:path w="89" h="398">
                  <a:moveTo>
                    <a:pt x="88" y="0"/>
                  </a:moveTo>
                  <a:lnTo>
                    <a:pt x="54" y="71"/>
                  </a:lnTo>
                  <a:lnTo>
                    <a:pt x="20" y="166"/>
                  </a:lnTo>
                  <a:lnTo>
                    <a:pt x="7" y="278"/>
                  </a:lnTo>
                  <a:lnTo>
                    <a:pt x="0" y="350"/>
                  </a:lnTo>
                  <a:lnTo>
                    <a:pt x="7" y="397"/>
                  </a:lnTo>
                </a:path>
              </a:pathLst>
            </a:custGeom>
            <a:no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grpSp>
      <p:sp>
        <p:nvSpPr>
          <p:cNvPr id="292957" name="Freeform 93"/>
          <p:cNvSpPr>
            <a:spLocks/>
          </p:cNvSpPr>
          <p:nvPr/>
        </p:nvSpPr>
        <p:spPr bwMode="auto">
          <a:xfrm flipH="1">
            <a:off x="617538" y="2468563"/>
            <a:ext cx="1389062" cy="617537"/>
          </a:xfrm>
          <a:custGeom>
            <a:avLst/>
            <a:gdLst/>
            <a:ahLst/>
            <a:cxnLst>
              <a:cxn ang="0">
                <a:pos x="395" y="636"/>
              </a:cxn>
              <a:cxn ang="0">
                <a:pos x="515" y="611"/>
              </a:cxn>
              <a:cxn ang="0">
                <a:pos x="613" y="590"/>
              </a:cxn>
              <a:cxn ang="0">
                <a:pos x="739" y="545"/>
              </a:cxn>
              <a:cxn ang="0">
                <a:pos x="827" y="507"/>
              </a:cxn>
              <a:cxn ang="0">
                <a:pos x="1103" y="412"/>
              </a:cxn>
              <a:cxn ang="0">
                <a:pos x="1353" y="308"/>
              </a:cxn>
              <a:cxn ang="0">
                <a:pos x="1425" y="292"/>
              </a:cxn>
              <a:cxn ang="0">
                <a:pos x="1425" y="0"/>
              </a:cxn>
              <a:cxn ang="0">
                <a:pos x="1294" y="56"/>
              </a:cxn>
              <a:cxn ang="0">
                <a:pos x="1168" y="114"/>
              </a:cxn>
              <a:cxn ang="0">
                <a:pos x="1043" y="114"/>
              </a:cxn>
              <a:cxn ang="0">
                <a:pos x="824" y="148"/>
              </a:cxn>
              <a:cxn ang="0">
                <a:pos x="706" y="183"/>
              </a:cxn>
              <a:cxn ang="0">
                <a:pos x="448" y="251"/>
              </a:cxn>
              <a:cxn ang="0">
                <a:pos x="236" y="308"/>
              </a:cxn>
              <a:cxn ang="0">
                <a:pos x="145" y="343"/>
              </a:cxn>
              <a:cxn ang="0">
                <a:pos x="67" y="387"/>
              </a:cxn>
              <a:cxn ang="0">
                <a:pos x="32" y="423"/>
              </a:cxn>
              <a:cxn ang="0">
                <a:pos x="6" y="462"/>
              </a:cxn>
              <a:cxn ang="0">
                <a:pos x="0" y="499"/>
              </a:cxn>
              <a:cxn ang="0">
                <a:pos x="0" y="561"/>
              </a:cxn>
              <a:cxn ang="0">
                <a:pos x="16" y="602"/>
              </a:cxn>
              <a:cxn ang="0">
                <a:pos x="42" y="628"/>
              </a:cxn>
              <a:cxn ang="0">
                <a:pos x="78" y="647"/>
              </a:cxn>
              <a:cxn ang="0">
                <a:pos x="111" y="661"/>
              </a:cxn>
              <a:cxn ang="0">
                <a:pos x="161" y="670"/>
              </a:cxn>
              <a:cxn ang="0">
                <a:pos x="209" y="667"/>
              </a:cxn>
              <a:cxn ang="0">
                <a:pos x="257" y="664"/>
              </a:cxn>
              <a:cxn ang="0">
                <a:pos x="318" y="652"/>
              </a:cxn>
              <a:cxn ang="0">
                <a:pos x="395" y="636"/>
              </a:cxn>
            </a:cxnLst>
            <a:rect l="0" t="0" r="r" b="b"/>
            <a:pathLst>
              <a:path w="1426" h="671">
                <a:moveTo>
                  <a:pt x="395" y="636"/>
                </a:moveTo>
                <a:lnTo>
                  <a:pt x="515" y="611"/>
                </a:lnTo>
                <a:lnTo>
                  <a:pt x="613" y="590"/>
                </a:lnTo>
                <a:lnTo>
                  <a:pt x="739" y="545"/>
                </a:lnTo>
                <a:lnTo>
                  <a:pt x="827" y="507"/>
                </a:lnTo>
                <a:lnTo>
                  <a:pt x="1103" y="412"/>
                </a:lnTo>
                <a:lnTo>
                  <a:pt x="1353" y="308"/>
                </a:lnTo>
                <a:lnTo>
                  <a:pt x="1425" y="292"/>
                </a:lnTo>
                <a:lnTo>
                  <a:pt x="1425" y="0"/>
                </a:lnTo>
                <a:lnTo>
                  <a:pt x="1294" y="56"/>
                </a:lnTo>
                <a:lnTo>
                  <a:pt x="1168" y="114"/>
                </a:lnTo>
                <a:lnTo>
                  <a:pt x="1043" y="114"/>
                </a:lnTo>
                <a:lnTo>
                  <a:pt x="824" y="148"/>
                </a:lnTo>
                <a:lnTo>
                  <a:pt x="706" y="183"/>
                </a:lnTo>
                <a:lnTo>
                  <a:pt x="448" y="251"/>
                </a:lnTo>
                <a:lnTo>
                  <a:pt x="236" y="308"/>
                </a:lnTo>
                <a:lnTo>
                  <a:pt x="145" y="343"/>
                </a:lnTo>
                <a:lnTo>
                  <a:pt x="67" y="387"/>
                </a:lnTo>
                <a:lnTo>
                  <a:pt x="32" y="423"/>
                </a:lnTo>
                <a:lnTo>
                  <a:pt x="6" y="462"/>
                </a:lnTo>
                <a:lnTo>
                  <a:pt x="0" y="499"/>
                </a:lnTo>
                <a:lnTo>
                  <a:pt x="0" y="561"/>
                </a:lnTo>
                <a:lnTo>
                  <a:pt x="16" y="602"/>
                </a:lnTo>
                <a:lnTo>
                  <a:pt x="42" y="628"/>
                </a:lnTo>
                <a:lnTo>
                  <a:pt x="78" y="647"/>
                </a:lnTo>
                <a:lnTo>
                  <a:pt x="111" y="661"/>
                </a:lnTo>
                <a:lnTo>
                  <a:pt x="161" y="670"/>
                </a:lnTo>
                <a:lnTo>
                  <a:pt x="209" y="667"/>
                </a:lnTo>
                <a:lnTo>
                  <a:pt x="257" y="664"/>
                </a:lnTo>
                <a:lnTo>
                  <a:pt x="318" y="652"/>
                </a:lnTo>
                <a:lnTo>
                  <a:pt x="395" y="636"/>
                </a:lnTo>
              </a:path>
            </a:pathLst>
          </a:custGeom>
          <a:solidFill>
            <a:srgbClr val="FFBFB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pic>
        <p:nvPicPr>
          <p:cNvPr id="292866" name="Picture 2" descr="BartlomeVerena10083945_05"/>
          <p:cNvPicPr preferRelativeResize="0">
            <a:picLocks noChangeAspect="1" noChangeArrowheads="1"/>
          </p:cNvPicPr>
          <p:nvPr/>
        </p:nvPicPr>
        <p:blipFill>
          <a:blip r:embed="rId2"/>
          <a:srcRect l="4938" t="8643" r="53087" b="58025"/>
          <a:stretch>
            <a:fillRect/>
          </a:stretch>
        </p:blipFill>
        <p:spPr bwMode="auto">
          <a:xfrm>
            <a:off x="1635125" y="4392613"/>
            <a:ext cx="1082675" cy="850900"/>
          </a:xfrm>
          <a:prstGeom prst="rect">
            <a:avLst/>
          </a:prstGeom>
          <a:noFill/>
          <a:ln w="9525">
            <a:solidFill>
              <a:srgbClr val="EAEAEA"/>
            </a:solidFill>
            <a:miter lim="800000"/>
            <a:headEnd/>
            <a:tailEnd/>
          </a:ln>
        </p:spPr>
      </p:pic>
      <p:sp>
        <p:nvSpPr>
          <p:cNvPr id="292869" name="Text Box 5"/>
          <p:cNvSpPr txBox="1">
            <a:spLocks noChangeArrowheads="1"/>
          </p:cNvSpPr>
          <p:nvPr/>
        </p:nvSpPr>
        <p:spPr bwMode="auto">
          <a:xfrm>
            <a:off x="1397000" y="990600"/>
            <a:ext cx="584200"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dirty="0">
                <a:solidFill>
                  <a:schemeClr val="accent2"/>
                </a:solidFill>
                <a:latin typeface="Verdana" pitchFamily="-106" charset="0"/>
                <a:ea typeface="Times New Roman" pitchFamily="-106" charset="0"/>
                <a:cs typeface="Times New Roman" pitchFamily="-106" charset="0"/>
              </a:rPr>
              <a:t>CT</a:t>
            </a:r>
          </a:p>
        </p:txBody>
      </p:sp>
      <p:sp>
        <p:nvSpPr>
          <p:cNvPr id="292870" name="Text Box 6"/>
          <p:cNvSpPr txBox="1">
            <a:spLocks noChangeArrowheads="1"/>
          </p:cNvSpPr>
          <p:nvPr/>
        </p:nvSpPr>
        <p:spPr bwMode="auto">
          <a:xfrm>
            <a:off x="6643688" y="990600"/>
            <a:ext cx="747712"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dirty="0">
                <a:solidFill>
                  <a:srgbClr val="FF0000"/>
                </a:solidFill>
                <a:latin typeface="Verdana" pitchFamily="-106" charset="0"/>
                <a:ea typeface="Times New Roman" pitchFamily="-106" charset="0"/>
                <a:cs typeface="Times New Roman" pitchFamily="-106" charset="0"/>
              </a:rPr>
              <a:t>PET</a:t>
            </a:r>
          </a:p>
        </p:txBody>
      </p:sp>
      <p:pic>
        <p:nvPicPr>
          <p:cNvPr id="292871" name="Picture 7" descr="BartlomeVerena10083945_05"/>
          <p:cNvPicPr preferRelativeResize="0">
            <a:picLocks noChangeAspect="1" noChangeArrowheads="1"/>
          </p:cNvPicPr>
          <p:nvPr/>
        </p:nvPicPr>
        <p:blipFill>
          <a:blip r:embed="rId2"/>
          <a:srcRect l="4938" t="8643" r="53087" b="58025"/>
          <a:stretch>
            <a:fillRect/>
          </a:stretch>
        </p:blipFill>
        <p:spPr bwMode="auto">
          <a:xfrm>
            <a:off x="1430338" y="4554538"/>
            <a:ext cx="1082675" cy="852487"/>
          </a:xfrm>
          <a:prstGeom prst="rect">
            <a:avLst/>
          </a:prstGeom>
          <a:noFill/>
          <a:ln w="9525">
            <a:solidFill>
              <a:srgbClr val="EAEAEA"/>
            </a:solidFill>
            <a:miter lim="800000"/>
            <a:headEnd/>
            <a:tailEnd/>
          </a:ln>
        </p:spPr>
      </p:pic>
      <p:pic>
        <p:nvPicPr>
          <p:cNvPr id="292872" name="Picture 8" descr="BartlomeVerena10083945_05"/>
          <p:cNvPicPr preferRelativeResize="0">
            <a:picLocks noChangeAspect="1" noChangeArrowheads="1"/>
          </p:cNvPicPr>
          <p:nvPr/>
        </p:nvPicPr>
        <p:blipFill>
          <a:blip r:embed="rId2"/>
          <a:srcRect l="4938" t="8643" r="53087" b="58025"/>
          <a:stretch>
            <a:fillRect/>
          </a:stretch>
        </p:blipFill>
        <p:spPr bwMode="auto">
          <a:xfrm>
            <a:off x="1203325" y="4737100"/>
            <a:ext cx="1084263" cy="852488"/>
          </a:xfrm>
          <a:prstGeom prst="rect">
            <a:avLst/>
          </a:prstGeom>
          <a:noFill/>
          <a:ln w="9525">
            <a:solidFill>
              <a:srgbClr val="EAEAEA"/>
            </a:solidFill>
            <a:miter lim="800000"/>
            <a:headEnd/>
            <a:tailEnd/>
          </a:ln>
        </p:spPr>
      </p:pic>
      <p:grpSp>
        <p:nvGrpSpPr>
          <p:cNvPr id="3" name="Group 9"/>
          <p:cNvGrpSpPr>
            <a:grpSpLocks/>
          </p:cNvGrpSpPr>
          <p:nvPr/>
        </p:nvGrpSpPr>
        <p:grpSpPr bwMode="auto">
          <a:xfrm>
            <a:off x="5883275" y="4641850"/>
            <a:ext cx="2041525" cy="1530350"/>
            <a:chOff x="3703" y="2986"/>
            <a:chExt cx="1342" cy="1063"/>
          </a:xfrm>
        </p:grpSpPr>
        <p:pic>
          <p:nvPicPr>
            <p:cNvPr id="292874" name="Picture 10" descr="BartlomeVerena10083945_05"/>
            <p:cNvPicPr preferRelativeResize="0">
              <a:picLocks noChangeAspect="1" noChangeArrowheads="1"/>
            </p:cNvPicPr>
            <p:nvPr/>
          </p:nvPicPr>
          <p:blipFill>
            <a:blip r:embed="rId2"/>
            <a:srcRect l="53087" t="8643" r="4938" b="58025"/>
            <a:stretch>
              <a:fillRect/>
            </a:stretch>
          </p:blipFill>
          <p:spPr bwMode="auto">
            <a:xfrm>
              <a:off x="4297" y="2986"/>
              <a:ext cx="748" cy="594"/>
            </a:xfrm>
            <a:prstGeom prst="rect">
              <a:avLst/>
            </a:prstGeom>
            <a:noFill/>
            <a:ln w="9525">
              <a:solidFill>
                <a:schemeClr val="tx2"/>
              </a:solidFill>
              <a:miter lim="800000"/>
              <a:headEnd/>
              <a:tailEnd/>
            </a:ln>
          </p:spPr>
        </p:pic>
        <p:pic>
          <p:nvPicPr>
            <p:cNvPr id="292875" name="Picture 11" descr="BartlomeVerena10083945_05"/>
            <p:cNvPicPr preferRelativeResize="0">
              <a:picLocks noChangeAspect="1" noChangeArrowheads="1"/>
            </p:cNvPicPr>
            <p:nvPr/>
          </p:nvPicPr>
          <p:blipFill>
            <a:blip r:embed="rId2"/>
            <a:srcRect l="53087" t="8643" r="4938" b="58025"/>
            <a:stretch>
              <a:fillRect/>
            </a:stretch>
          </p:blipFill>
          <p:spPr bwMode="auto">
            <a:xfrm>
              <a:off x="4147" y="3083"/>
              <a:ext cx="748" cy="594"/>
            </a:xfrm>
            <a:prstGeom prst="rect">
              <a:avLst/>
            </a:prstGeom>
            <a:noFill/>
            <a:ln w="9525">
              <a:solidFill>
                <a:schemeClr val="tx2"/>
              </a:solidFill>
              <a:miter lim="800000"/>
              <a:headEnd/>
              <a:tailEnd/>
            </a:ln>
          </p:spPr>
        </p:pic>
        <p:pic>
          <p:nvPicPr>
            <p:cNvPr id="292876" name="Picture 12" descr="BartlomeVerena10083945_05"/>
            <p:cNvPicPr preferRelativeResize="0">
              <a:picLocks noChangeAspect="1" noChangeArrowheads="1"/>
            </p:cNvPicPr>
            <p:nvPr/>
          </p:nvPicPr>
          <p:blipFill>
            <a:blip r:embed="rId2"/>
            <a:srcRect l="53087" t="8643" r="4938" b="58025"/>
            <a:stretch>
              <a:fillRect/>
            </a:stretch>
          </p:blipFill>
          <p:spPr bwMode="auto">
            <a:xfrm>
              <a:off x="3995" y="3211"/>
              <a:ext cx="748" cy="594"/>
            </a:xfrm>
            <a:prstGeom prst="rect">
              <a:avLst/>
            </a:prstGeom>
            <a:noFill/>
            <a:ln w="9525">
              <a:solidFill>
                <a:schemeClr val="tx2"/>
              </a:solidFill>
              <a:miter lim="800000"/>
              <a:headEnd/>
              <a:tailEnd/>
            </a:ln>
          </p:spPr>
        </p:pic>
        <p:pic>
          <p:nvPicPr>
            <p:cNvPr id="292877" name="Picture 13" descr="BartlomeVerena10083945_05"/>
            <p:cNvPicPr preferRelativeResize="0">
              <a:picLocks noChangeAspect="1" noChangeArrowheads="1"/>
            </p:cNvPicPr>
            <p:nvPr/>
          </p:nvPicPr>
          <p:blipFill>
            <a:blip r:embed="rId2"/>
            <a:srcRect l="53087" t="8643" r="4938" b="58025"/>
            <a:stretch>
              <a:fillRect/>
            </a:stretch>
          </p:blipFill>
          <p:spPr bwMode="auto">
            <a:xfrm>
              <a:off x="3902" y="3320"/>
              <a:ext cx="748" cy="594"/>
            </a:xfrm>
            <a:prstGeom prst="rect">
              <a:avLst/>
            </a:prstGeom>
            <a:noFill/>
            <a:ln w="9525">
              <a:solidFill>
                <a:schemeClr val="tx2"/>
              </a:solidFill>
              <a:miter lim="800000"/>
              <a:headEnd/>
              <a:tailEnd/>
            </a:ln>
          </p:spPr>
        </p:pic>
        <p:pic>
          <p:nvPicPr>
            <p:cNvPr id="292878" name="Picture 14" descr="BartlomeVerena10083945_05"/>
            <p:cNvPicPr preferRelativeResize="0">
              <a:picLocks noChangeAspect="1" noChangeArrowheads="1"/>
            </p:cNvPicPr>
            <p:nvPr/>
          </p:nvPicPr>
          <p:blipFill>
            <a:blip r:embed="rId2"/>
            <a:srcRect l="53087" t="8643" r="4938" b="58025"/>
            <a:stretch>
              <a:fillRect/>
            </a:stretch>
          </p:blipFill>
          <p:spPr bwMode="auto">
            <a:xfrm>
              <a:off x="3703" y="3455"/>
              <a:ext cx="748" cy="594"/>
            </a:xfrm>
            <a:prstGeom prst="rect">
              <a:avLst/>
            </a:prstGeom>
            <a:noFill/>
            <a:ln w="9525">
              <a:solidFill>
                <a:schemeClr val="tx2"/>
              </a:solidFill>
              <a:miter lim="800000"/>
              <a:headEnd/>
              <a:tailEnd/>
            </a:ln>
          </p:spPr>
        </p:pic>
      </p:grpSp>
      <p:sp>
        <p:nvSpPr>
          <p:cNvPr id="292879" name="Rectangle 15"/>
          <p:cNvSpPr>
            <a:spLocks noChangeArrowheads="1"/>
          </p:cNvSpPr>
          <p:nvPr/>
        </p:nvSpPr>
        <p:spPr bwMode="auto">
          <a:xfrm>
            <a:off x="2197100" y="1543050"/>
            <a:ext cx="146050"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0" name="Rectangle 16"/>
          <p:cNvSpPr>
            <a:spLocks noChangeArrowheads="1"/>
          </p:cNvSpPr>
          <p:nvPr/>
        </p:nvSpPr>
        <p:spPr bwMode="auto">
          <a:xfrm>
            <a:off x="2343150" y="15430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1" name="Rectangle 17"/>
          <p:cNvSpPr>
            <a:spLocks noChangeArrowheads="1"/>
          </p:cNvSpPr>
          <p:nvPr/>
        </p:nvSpPr>
        <p:spPr bwMode="auto">
          <a:xfrm>
            <a:off x="2487613" y="1543050"/>
            <a:ext cx="149225"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2" name="Rectangle 18"/>
          <p:cNvSpPr>
            <a:spLocks noChangeArrowheads="1"/>
          </p:cNvSpPr>
          <p:nvPr/>
        </p:nvSpPr>
        <p:spPr bwMode="auto">
          <a:xfrm>
            <a:off x="2635250" y="15430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3" name="Rectangle 19"/>
          <p:cNvSpPr>
            <a:spLocks noChangeArrowheads="1"/>
          </p:cNvSpPr>
          <p:nvPr/>
        </p:nvSpPr>
        <p:spPr bwMode="auto">
          <a:xfrm>
            <a:off x="2782888" y="1543050"/>
            <a:ext cx="146050"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4" name="Rectangle 20"/>
          <p:cNvSpPr>
            <a:spLocks noChangeArrowheads="1"/>
          </p:cNvSpPr>
          <p:nvPr/>
        </p:nvSpPr>
        <p:spPr bwMode="auto">
          <a:xfrm>
            <a:off x="2928938" y="1543050"/>
            <a:ext cx="147637"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5" name="Rectangle 21"/>
          <p:cNvSpPr>
            <a:spLocks noChangeArrowheads="1"/>
          </p:cNvSpPr>
          <p:nvPr/>
        </p:nvSpPr>
        <p:spPr bwMode="auto">
          <a:xfrm>
            <a:off x="3074988" y="1543050"/>
            <a:ext cx="147637"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6" name="Rectangle 22"/>
          <p:cNvSpPr>
            <a:spLocks noChangeArrowheads="1"/>
          </p:cNvSpPr>
          <p:nvPr/>
        </p:nvSpPr>
        <p:spPr bwMode="auto">
          <a:xfrm>
            <a:off x="2047875" y="1543050"/>
            <a:ext cx="149225"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7" name="Rectangle 23"/>
          <p:cNvSpPr>
            <a:spLocks noChangeArrowheads="1"/>
          </p:cNvSpPr>
          <p:nvPr/>
        </p:nvSpPr>
        <p:spPr bwMode="auto">
          <a:xfrm>
            <a:off x="1901825" y="15430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8" name="Rectangle 24"/>
          <p:cNvSpPr>
            <a:spLocks noChangeArrowheads="1"/>
          </p:cNvSpPr>
          <p:nvPr/>
        </p:nvSpPr>
        <p:spPr bwMode="auto">
          <a:xfrm>
            <a:off x="2197100" y="3579813"/>
            <a:ext cx="146050"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89" name="Rectangle 25"/>
          <p:cNvSpPr>
            <a:spLocks noChangeArrowheads="1"/>
          </p:cNvSpPr>
          <p:nvPr/>
        </p:nvSpPr>
        <p:spPr bwMode="auto">
          <a:xfrm>
            <a:off x="2343150" y="35798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0" name="Rectangle 26"/>
          <p:cNvSpPr>
            <a:spLocks noChangeArrowheads="1"/>
          </p:cNvSpPr>
          <p:nvPr/>
        </p:nvSpPr>
        <p:spPr bwMode="auto">
          <a:xfrm>
            <a:off x="2487613" y="3579813"/>
            <a:ext cx="149225"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1" name="Rectangle 27"/>
          <p:cNvSpPr>
            <a:spLocks noChangeArrowheads="1"/>
          </p:cNvSpPr>
          <p:nvPr/>
        </p:nvSpPr>
        <p:spPr bwMode="auto">
          <a:xfrm>
            <a:off x="2635250" y="35798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2" name="Rectangle 28"/>
          <p:cNvSpPr>
            <a:spLocks noChangeArrowheads="1"/>
          </p:cNvSpPr>
          <p:nvPr/>
        </p:nvSpPr>
        <p:spPr bwMode="auto">
          <a:xfrm>
            <a:off x="2782888" y="3579813"/>
            <a:ext cx="146050"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3" name="Rectangle 29"/>
          <p:cNvSpPr>
            <a:spLocks noChangeArrowheads="1"/>
          </p:cNvSpPr>
          <p:nvPr/>
        </p:nvSpPr>
        <p:spPr bwMode="auto">
          <a:xfrm>
            <a:off x="2928938" y="3579813"/>
            <a:ext cx="147637"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4" name="Rectangle 30"/>
          <p:cNvSpPr>
            <a:spLocks noChangeArrowheads="1"/>
          </p:cNvSpPr>
          <p:nvPr/>
        </p:nvSpPr>
        <p:spPr bwMode="auto">
          <a:xfrm>
            <a:off x="3074988" y="3579813"/>
            <a:ext cx="147637"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5" name="Rectangle 31"/>
          <p:cNvSpPr>
            <a:spLocks noChangeArrowheads="1"/>
          </p:cNvSpPr>
          <p:nvPr/>
        </p:nvSpPr>
        <p:spPr bwMode="auto">
          <a:xfrm>
            <a:off x="2047875" y="3579813"/>
            <a:ext cx="149225"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6" name="Rectangle 32"/>
          <p:cNvSpPr>
            <a:spLocks noChangeArrowheads="1"/>
          </p:cNvSpPr>
          <p:nvPr/>
        </p:nvSpPr>
        <p:spPr bwMode="auto">
          <a:xfrm>
            <a:off x="1901825" y="35798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897" name="Rectangle 33"/>
          <p:cNvSpPr>
            <a:spLocks noChangeArrowheads="1"/>
          </p:cNvSpPr>
          <p:nvPr/>
        </p:nvSpPr>
        <p:spPr bwMode="auto">
          <a:xfrm>
            <a:off x="1882775" y="1528763"/>
            <a:ext cx="1365250" cy="33337"/>
          </a:xfrm>
          <a:prstGeom prst="rect">
            <a:avLst/>
          </a:prstGeom>
          <a:solidFill>
            <a:schemeClr val="accent1"/>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898" name="Rectangle 34"/>
          <p:cNvSpPr>
            <a:spLocks noChangeArrowheads="1"/>
          </p:cNvSpPr>
          <p:nvPr/>
        </p:nvSpPr>
        <p:spPr bwMode="auto">
          <a:xfrm>
            <a:off x="1882775" y="4083050"/>
            <a:ext cx="1365250" cy="33338"/>
          </a:xfrm>
          <a:prstGeom prst="rect">
            <a:avLst/>
          </a:prstGeom>
          <a:solidFill>
            <a:schemeClr val="accent1"/>
          </a:solidFill>
          <a:ln w="9525">
            <a:solidFill>
              <a:schemeClr val="accent1"/>
            </a:solidFill>
            <a:miter lim="800000"/>
            <a:headEnd/>
            <a:tailEnd/>
          </a:ln>
          <a:effectLst/>
        </p:spPr>
        <p:txBody>
          <a:bodyPr wrap="none" anchor="ctr">
            <a:prstTxWarp prst="textNoShape">
              <a:avLst/>
            </a:prstTxWarp>
          </a:bodyPr>
          <a:lstStyle/>
          <a:p>
            <a:endParaRPr lang="en-US"/>
          </a:p>
        </p:txBody>
      </p:sp>
      <p:sp>
        <p:nvSpPr>
          <p:cNvPr id="292899" name="Rectangle 35"/>
          <p:cNvSpPr>
            <a:spLocks noChangeArrowheads="1"/>
          </p:cNvSpPr>
          <p:nvPr/>
        </p:nvSpPr>
        <p:spPr bwMode="auto">
          <a:xfrm>
            <a:off x="1487488" y="1571625"/>
            <a:ext cx="223837" cy="504825"/>
          </a:xfrm>
          <a:prstGeom prst="rect">
            <a:avLst/>
          </a:prstGeom>
          <a:solidFill>
            <a:srgbClr val="00FFFF"/>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900" name="Rectangle 36"/>
          <p:cNvSpPr>
            <a:spLocks noChangeArrowheads="1"/>
          </p:cNvSpPr>
          <p:nvPr/>
        </p:nvSpPr>
        <p:spPr bwMode="auto">
          <a:xfrm>
            <a:off x="1311275" y="3590925"/>
            <a:ext cx="136525"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01" name="Rectangle 37"/>
          <p:cNvSpPr>
            <a:spLocks noChangeArrowheads="1"/>
          </p:cNvSpPr>
          <p:nvPr/>
        </p:nvSpPr>
        <p:spPr bwMode="auto">
          <a:xfrm>
            <a:off x="1433513" y="3590925"/>
            <a:ext cx="134937"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02" name="Rectangle 38"/>
          <p:cNvSpPr>
            <a:spLocks noChangeArrowheads="1"/>
          </p:cNvSpPr>
          <p:nvPr/>
        </p:nvSpPr>
        <p:spPr bwMode="auto">
          <a:xfrm>
            <a:off x="1573213" y="3590925"/>
            <a:ext cx="136525"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03" name="Rectangle 39"/>
          <p:cNvSpPr>
            <a:spLocks noChangeArrowheads="1"/>
          </p:cNvSpPr>
          <p:nvPr/>
        </p:nvSpPr>
        <p:spPr bwMode="auto">
          <a:xfrm>
            <a:off x="1698625" y="3590925"/>
            <a:ext cx="134938"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04" name="Rectangle 40"/>
          <p:cNvSpPr>
            <a:spLocks noChangeArrowheads="1"/>
          </p:cNvSpPr>
          <p:nvPr/>
        </p:nvSpPr>
        <p:spPr bwMode="auto">
          <a:xfrm>
            <a:off x="1276350" y="1539875"/>
            <a:ext cx="596900" cy="33338"/>
          </a:xfrm>
          <a:prstGeom prst="rect">
            <a:avLst/>
          </a:prstGeom>
          <a:solidFill>
            <a:schemeClr val="accent1"/>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905" name="Rectangle 41"/>
          <p:cNvSpPr>
            <a:spLocks noChangeArrowheads="1"/>
          </p:cNvSpPr>
          <p:nvPr/>
        </p:nvSpPr>
        <p:spPr bwMode="auto">
          <a:xfrm>
            <a:off x="1276350" y="4094163"/>
            <a:ext cx="596900" cy="33337"/>
          </a:xfrm>
          <a:prstGeom prst="rect">
            <a:avLst/>
          </a:prstGeom>
          <a:solidFill>
            <a:schemeClr val="accent1"/>
          </a:solidFill>
          <a:ln w="9525">
            <a:solidFill>
              <a:schemeClr val="accent1"/>
            </a:solidFill>
            <a:miter lim="800000"/>
            <a:headEnd/>
            <a:tailEnd/>
          </a:ln>
          <a:effectLst/>
        </p:spPr>
        <p:txBody>
          <a:bodyPr wrap="none" anchor="ctr">
            <a:prstTxWarp prst="textNoShape">
              <a:avLst/>
            </a:prstTxWarp>
          </a:bodyPr>
          <a:lstStyle/>
          <a:p>
            <a:endParaRPr lang="en-US"/>
          </a:p>
        </p:txBody>
      </p:sp>
      <p:sp>
        <p:nvSpPr>
          <p:cNvPr id="292906" name="Line 42"/>
          <p:cNvSpPr>
            <a:spLocks noChangeShapeType="1"/>
          </p:cNvSpPr>
          <p:nvPr/>
        </p:nvSpPr>
        <p:spPr bwMode="auto">
          <a:xfrm>
            <a:off x="1889125" y="15287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07" name="Line 43"/>
          <p:cNvSpPr>
            <a:spLocks noChangeShapeType="1"/>
          </p:cNvSpPr>
          <p:nvPr/>
        </p:nvSpPr>
        <p:spPr bwMode="auto">
          <a:xfrm>
            <a:off x="3251200" y="3295650"/>
            <a:ext cx="0" cy="808038"/>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08" name="Line 44"/>
          <p:cNvSpPr>
            <a:spLocks noChangeShapeType="1"/>
          </p:cNvSpPr>
          <p:nvPr/>
        </p:nvSpPr>
        <p:spPr bwMode="auto">
          <a:xfrm>
            <a:off x="3251200" y="15287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09" name="Line 45"/>
          <p:cNvSpPr>
            <a:spLocks noChangeShapeType="1"/>
          </p:cNvSpPr>
          <p:nvPr/>
        </p:nvSpPr>
        <p:spPr bwMode="auto">
          <a:xfrm>
            <a:off x="1314450" y="15414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10" name="Line 46"/>
          <p:cNvSpPr>
            <a:spLocks noChangeShapeType="1"/>
          </p:cNvSpPr>
          <p:nvPr/>
        </p:nvSpPr>
        <p:spPr bwMode="auto">
          <a:xfrm>
            <a:off x="1882775" y="3321050"/>
            <a:ext cx="0" cy="808038"/>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11" name="Line 47"/>
          <p:cNvSpPr>
            <a:spLocks noChangeShapeType="1"/>
          </p:cNvSpPr>
          <p:nvPr/>
        </p:nvSpPr>
        <p:spPr bwMode="auto">
          <a:xfrm>
            <a:off x="1296988" y="3332163"/>
            <a:ext cx="0" cy="806450"/>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12" name="Rectangle 48"/>
          <p:cNvSpPr>
            <a:spLocks noChangeArrowheads="1"/>
          </p:cNvSpPr>
          <p:nvPr/>
        </p:nvSpPr>
        <p:spPr bwMode="auto">
          <a:xfrm>
            <a:off x="6607175" y="1568450"/>
            <a:ext cx="146050"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3" name="Rectangle 49"/>
          <p:cNvSpPr>
            <a:spLocks noChangeArrowheads="1"/>
          </p:cNvSpPr>
          <p:nvPr/>
        </p:nvSpPr>
        <p:spPr bwMode="auto">
          <a:xfrm>
            <a:off x="6753225" y="15684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4" name="Rectangle 50"/>
          <p:cNvSpPr>
            <a:spLocks noChangeArrowheads="1"/>
          </p:cNvSpPr>
          <p:nvPr/>
        </p:nvSpPr>
        <p:spPr bwMode="auto">
          <a:xfrm>
            <a:off x="6897688" y="1568450"/>
            <a:ext cx="149225"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5" name="Rectangle 51"/>
          <p:cNvSpPr>
            <a:spLocks noChangeArrowheads="1"/>
          </p:cNvSpPr>
          <p:nvPr/>
        </p:nvSpPr>
        <p:spPr bwMode="auto">
          <a:xfrm>
            <a:off x="7045325" y="15684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6" name="Rectangle 52"/>
          <p:cNvSpPr>
            <a:spLocks noChangeArrowheads="1"/>
          </p:cNvSpPr>
          <p:nvPr/>
        </p:nvSpPr>
        <p:spPr bwMode="auto">
          <a:xfrm>
            <a:off x="7192963" y="1568450"/>
            <a:ext cx="146050"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7" name="Rectangle 53"/>
          <p:cNvSpPr>
            <a:spLocks noChangeArrowheads="1"/>
          </p:cNvSpPr>
          <p:nvPr/>
        </p:nvSpPr>
        <p:spPr bwMode="auto">
          <a:xfrm>
            <a:off x="7339013" y="1568450"/>
            <a:ext cx="147637"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8" name="Rectangle 54"/>
          <p:cNvSpPr>
            <a:spLocks noChangeArrowheads="1"/>
          </p:cNvSpPr>
          <p:nvPr/>
        </p:nvSpPr>
        <p:spPr bwMode="auto">
          <a:xfrm>
            <a:off x="7485063" y="1568450"/>
            <a:ext cx="147637"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19" name="Rectangle 55"/>
          <p:cNvSpPr>
            <a:spLocks noChangeArrowheads="1"/>
          </p:cNvSpPr>
          <p:nvPr/>
        </p:nvSpPr>
        <p:spPr bwMode="auto">
          <a:xfrm>
            <a:off x="6457950" y="1568450"/>
            <a:ext cx="149225"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0" name="Rectangle 56"/>
          <p:cNvSpPr>
            <a:spLocks noChangeArrowheads="1"/>
          </p:cNvSpPr>
          <p:nvPr/>
        </p:nvSpPr>
        <p:spPr bwMode="auto">
          <a:xfrm>
            <a:off x="6311900" y="1568450"/>
            <a:ext cx="147638" cy="522288"/>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1" name="Rectangle 57"/>
          <p:cNvSpPr>
            <a:spLocks noChangeArrowheads="1"/>
          </p:cNvSpPr>
          <p:nvPr/>
        </p:nvSpPr>
        <p:spPr bwMode="auto">
          <a:xfrm>
            <a:off x="6607175" y="3605213"/>
            <a:ext cx="146050"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2" name="Rectangle 58"/>
          <p:cNvSpPr>
            <a:spLocks noChangeArrowheads="1"/>
          </p:cNvSpPr>
          <p:nvPr/>
        </p:nvSpPr>
        <p:spPr bwMode="auto">
          <a:xfrm>
            <a:off x="6753225" y="36052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3" name="Rectangle 59"/>
          <p:cNvSpPr>
            <a:spLocks noChangeArrowheads="1"/>
          </p:cNvSpPr>
          <p:nvPr/>
        </p:nvSpPr>
        <p:spPr bwMode="auto">
          <a:xfrm>
            <a:off x="6897688" y="3605213"/>
            <a:ext cx="149225"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4" name="Rectangle 60"/>
          <p:cNvSpPr>
            <a:spLocks noChangeArrowheads="1"/>
          </p:cNvSpPr>
          <p:nvPr/>
        </p:nvSpPr>
        <p:spPr bwMode="auto">
          <a:xfrm>
            <a:off x="7045325" y="36052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5" name="Rectangle 61"/>
          <p:cNvSpPr>
            <a:spLocks noChangeArrowheads="1"/>
          </p:cNvSpPr>
          <p:nvPr/>
        </p:nvSpPr>
        <p:spPr bwMode="auto">
          <a:xfrm>
            <a:off x="7192963" y="3605213"/>
            <a:ext cx="146050"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6" name="Rectangle 62"/>
          <p:cNvSpPr>
            <a:spLocks noChangeArrowheads="1"/>
          </p:cNvSpPr>
          <p:nvPr/>
        </p:nvSpPr>
        <p:spPr bwMode="auto">
          <a:xfrm>
            <a:off x="7339013" y="3605213"/>
            <a:ext cx="147637"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7" name="Rectangle 63"/>
          <p:cNvSpPr>
            <a:spLocks noChangeArrowheads="1"/>
          </p:cNvSpPr>
          <p:nvPr/>
        </p:nvSpPr>
        <p:spPr bwMode="auto">
          <a:xfrm>
            <a:off x="7485063" y="3605213"/>
            <a:ext cx="147637"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8" name="Rectangle 64"/>
          <p:cNvSpPr>
            <a:spLocks noChangeArrowheads="1"/>
          </p:cNvSpPr>
          <p:nvPr/>
        </p:nvSpPr>
        <p:spPr bwMode="auto">
          <a:xfrm>
            <a:off x="6457950" y="3605213"/>
            <a:ext cx="149225"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29" name="Rectangle 65"/>
          <p:cNvSpPr>
            <a:spLocks noChangeArrowheads="1"/>
          </p:cNvSpPr>
          <p:nvPr/>
        </p:nvSpPr>
        <p:spPr bwMode="auto">
          <a:xfrm>
            <a:off x="6311900" y="3605213"/>
            <a:ext cx="147638" cy="523875"/>
          </a:xfrm>
          <a:prstGeom prst="rect">
            <a:avLst/>
          </a:prstGeom>
          <a:solidFill>
            <a:srgbClr val="666699"/>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30" name="Rectangle 66"/>
          <p:cNvSpPr>
            <a:spLocks noChangeArrowheads="1"/>
          </p:cNvSpPr>
          <p:nvPr/>
        </p:nvSpPr>
        <p:spPr bwMode="auto">
          <a:xfrm>
            <a:off x="6292850" y="1554163"/>
            <a:ext cx="1365250" cy="33337"/>
          </a:xfrm>
          <a:prstGeom prst="rect">
            <a:avLst/>
          </a:prstGeom>
          <a:solidFill>
            <a:schemeClr val="accent1"/>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931" name="Rectangle 67"/>
          <p:cNvSpPr>
            <a:spLocks noChangeArrowheads="1"/>
          </p:cNvSpPr>
          <p:nvPr/>
        </p:nvSpPr>
        <p:spPr bwMode="auto">
          <a:xfrm>
            <a:off x="6292850" y="4108450"/>
            <a:ext cx="1365250" cy="33338"/>
          </a:xfrm>
          <a:prstGeom prst="rect">
            <a:avLst/>
          </a:prstGeom>
          <a:solidFill>
            <a:schemeClr val="accent1"/>
          </a:solidFill>
          <a:ln w="9525">
            <a:solidFill>
              <a:schemeClr val="accent1"/>
            </a:solidFill>
            <a:miter lim="800000"/>
            <a:headEnd/>
            <a:tailEnd/>
          </a:ln>
          <a:effectLst/>
        </p:spPr>
        <p:txBody>
          <a:bodyPr wrap="none" anchor="ctr">
            <a:prstTxWarp prst="textNoShape">
              <a:avLst/>
            </a:prstTxWarp>
          </a:bodyPr>
          <a:lstStyle/>
          <a:p>
            <a:endParaRPr lang="en-US"/>
          </a:p>
        </p:txBody>
      </p:sp>
      <p:sp>
        <p:nvSpPr>
          <p:cNvPr id="292932" name="Rectangle 68"/>
          <p:cNvSpPr>
            <a:spLocks noChangeArrowheads="1"/>
          </p:cNvSpPr>
          <p:nvPr/>
        </p:nvSpPr>
        <p:spPr bwMode="auto">
          <a:xfrm>
            <a:off x="5897563" y="1598613"/>
            <a:ext cx="223837" cy="504825"/>
          </a:xfrm>
          <a:prstGeom prst="rect">
            <a:avLst/>
          </a:prstGeom>
          <a:solidFill>
            <a:srgbClr val="00FFFF"/>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933" name="Rectangle 69"/>
          <p:cNvSpPr>
            <a:spLocks noChangeArrowheads="1"/>
          </p:cNvSpPr>
          <p:nvPr/>
        </p:nvSpPr>
        <p:spPr bwMode="auto">
          <a:xfrm>
            <a:off x="5721350" y="3616325"/>
            <a:ext cx="136525"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34" name="Rectangle 70"/>
          <p:cNvSpPr>
            <a:spLocks noChangeArrowheads="1"/>
          </p:cNvSpPr>
          <p:nvPr/>
        </p:nvSpPr>
        <p:spPr bwMode="auto">
          <a:xfrm>
            <a:off x="5843588" y="3616325"/>
            <a:ext cx="134937"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35" name="Rectangle 71"/>
          <p:cNvSpPr>
            <a:spLocks noChangeArrowheads="1"/>
          </p:cNvSpPr>
          <p:nvPr/>
        </p:nvSpPr>
        <p:spPr bwMode="auto">
          <a:xfrm>
            <a:off x="5983288" y="3616325"/>
            <a:ext cx="136525"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36" name="Rectangle 72"/>
          <p:cNvSpPr>
            <a:spLocks noChangeArrowheads="1"/>
          </p:cNvSpPr>
          <p:nvPr/>
        </p:nvSpPr>
        <p:spPr bwMode="auto">
          <a:xfrm>
            <a:off x="6108700" y="3616325"/>
            <a:ext cx="134938" cy="536575"/>
          </a:xfrm>
          <a:prstGeom prst="rect">
            <a:avLst/>
          </a:prstGeom>
          <a:solidFill>
            <a:srgbClr val="A50021"/>
          </a:solidFill>
          <a:ln w="12700">
            <a:solidFill>
              <a:schemeClr val="tx2"/>
            </a:solidFill>
            <a:miter lim="800000"/>
            <a:headEnd/>
            <a:tailEnd/>
          </a:ln>
          <a:effectLst/>
        </p:spPr>
        <p:txBody>
          <a:bodyPr wrap="none" anchor="ctr">
            <a:prstTxWarp prst="textNoShape">
              <a:avLst/>
            </a:prstTxWarp>
          </a:bodyPr>
          <a:lstStyle/>
          <a:p>
            <a:endParaRPr lang="en-US"/>
          </a:p>
        </p:txBody>
      </p:sp>
      <p:sp>
        <p:nvSpPr>
          <p:cNvPr id="292937" name="Rectangle 73"/>
          <p:cNvSpPr>
            <a:spLocks noChangeArrowheads="1"/>
          </p:cNvSpPr>
          <p:nvPr/>
        </p:nvSpPr>
        <p:spPr bwMode="auto">
          <a:xfrm>
            <a:off x="5686425" y="1566863"/>
            <a:ext cx="596900" cy="31750"/>
          </a:xfrm>
          <a:prstGeom prst="rect">
            <a:avLst/>
          </a:prstGeom>
          <a:solidFill>
            <a:schemeClr val="accent1"/>
          </a:solidFill>
          <a:ln w="9525">
            <a:solidFill>
              <a:schemeClr val="tx2"/>
            </a:solidFill>
            <a:miter lim="800000"/>
            <a:headEnd/>
            <a:tailEnd/>
          </a:ln>
          <a:effectLst/>
        </p:spPr>
        <p:txBody>
          <a:bodyPr wrap="none" anchor="ctr">
            <a:prstTxWarp prst="textNoShape">
              <a:avLst/>
            </a:prstTxWarp>
          </a:bodyPr>
          <a:lstStyle/>
          <a:p>
            <a:endParaRPr lang="en-US"/>
          </a:p>
        </p:txBody>
      </p:sp>
      <p:sp>
        <p:nvSpPr>
          <p:cNvPr id="292938" name="Rectangle 74"/>
          <p:cNvSpPr>
            <a:spLocks noChangeArrowheads="1"/>
          </p:cNvSpPr>
          <p:nvPr/>
        </p:nvSpPr>
        <p:spPr bwMode="auto">
          <a:xfrm>
            <a:off x="5686425" y="4121150"/>
            <a:ext cx="596900" cy="31750"/>
          </a:xfrm>
          <a:prstGeom prst="rect">
            <a:avLst/>
          </a:prstGeom>
          <a:solidFill>
            <a:schemeClr val="accent1"/>
          </a:solidFill>
          <a:ln w="9525">
            <a:solidFill>
              <a:schemeClr val="accent1"/>
            </a:solidFill>
            <a:miter lim="800000"/>
            <a:headEnd/>
            <a:tailEnd/>
          </a:ln>
          <a:effectLst/>
        </p:spPr>
        <p:txBody>
          <a:bodyPr wrap="none" anchor="ctr">
            <a:prstTxWarp prst="textNoShape">
              <a:avLst/>
            </a:prstTxWarp>
          </a:bodyPr>
          <a:lstStyle/>
          <a:p>
            <a:endParaRPr lang="en-US"/>
          </a:p>
        </p:txBody>
      </p:sp>
      <p:sp>
        <p:nvSpPr>
          <p:cNvPr id="292939" name="Line 75"/>
          <p:cNvSpPr>
            <a:spLocks noChangeShapeType="1"/>
          </p:cNvSpPr>
          <p:nvPr/>
        </p:nvSpPr>
        <p:spPr bwMode="auto">
          <a:xfrm>
            <a:off x="6299200" y="15541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40" name="Line 76"/>
          <p:cNvSpPr>
            <a:spLocks noChangeShapeType="1"/>
          </p:cNvSpPr>
          <p:nvPr/>
        </p:nvSpPr>
        <p:spPr bwMode="auto">
          <a:xfrm>
            <a:off x="7661275" y="3321050"/>
            <a:ext cx="0" cy="808038"/>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41" name="Line 77"/>
          <p:cNvSpPr>
            <a:spLocks noChangeShapeType="1"/>
          </p:cNvSpPr>
          <p:nvPr/>
        </p:nvSpPr>
        <p:spPr bwMode="auto">
          <a:xfrm>
            <a:off x="7661275" y="15541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42" name="Line 78"/>
          <p:cNvSpPr>
            <a:spLocks noChangeShapeType="1"/>
          </p:cNvSpPr>
          <p:nvPr/>
        </p:nvSpPr>
        <p:spPr bwMode="auto">
          <a:xfrm>
            <a:off x="5724525" y="15668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43" name="Line 79"/>
          <p:cNvSpPr>
            <a:spLocks noChangeShapeType="1"/>
          </p:cNvSpPr>
          <p:nvPr/>
        </p:nvSpPr>
        <p:spPr bwMode="auto">
          <a:xfrm>
            <a:off x="6292850" y="3348038"/>
            <a:ext cx="0" cy="806450"/>
          </a:xfrm>
          <a:prstGeom prst="line">
            <a:avLst/>
          </a:prstGeom>
          <a:noFill/>
          <a:ln w="101600">
            <a:solidFill>
              <a:schemeClr val="bg2"/>
            </a:solidFill>
            <a:round/>
            <a:headEnd/>
            <a:tailEnd/>
          </a:ln>
          <a:effectLst/>
        </p:spPr>
        <p:txBody>
          <a:bodyPr>
            <a:prstTxWarp prst="textNoShape">
              <a:avLst/>
            </a:prstTxWarp>
          </a:bodyPr>
          <a:lstStyle/>
          <a:p>
            <a:endParaRPr lang="en-US"/>
          </a:p>
        </p:txBody>
      </p:sp>
      <p:sp>
        <p:nvSpPr>
          <p:cNvPr id="292944" name="Line 80"/>
          <p:cNvSpPr>
            <a:spLocks noChangeShapeType="1"/>
          </p:cNvSpPr>
          <p:nvPr/>
        </p:nvSpPr>
        <p:spPr bwMode="auto">
          <a:xfrm>
            <a:off x="5707063" y="3357563"/>
            <a:ext cx="0" cy="808037"/>
          </a:xfrm>
          <a:prstGeom prst="line">
            <a:avLst/>
          </a:prstGeom>
          <a:noFill/>
          <a:ln w="101600">
            <a:solidFill>
              <a:schemeClr val="bg2"/>
            </a:solidFill>
            <a:round/>
            <a:headEnd/>
            <a:tailEnd/>
          </a:ln>
          <a:effectLst/>
        </p:spPr>
        <p:txBody>
          <a:bodyPr>
            <a:prstTxWarp prst="textNoShape">
              <a:avLst/>
            </a:prstTxWarp>
          </a:bodyPr>
          <a:lstStyle/>
          <a:p>
            <a:endParaRPr lang="en-US"/>
          </a:p>
        </p:txBody>
      </p:sp>
      <p:pic>
        <p:nvPicPr>
          <p:cNvPr id="292946" name="Picture 82" descr="BartlomeVerena10083945_05"/>
          <p:cNvPicPr preferRelativeResize="0">
            <a:picLocks noChangeAspect="1" noChangeArrowheads="1"/>
          </p:cNvPicPr>
          <p:nvPr/>
        </p:nvPicPr>
        <p:blipFill>
          <a:blip r:embed="rId2"/>
          <a:srcRect l="4938" t="8643" r="53087" b="58025"/>
          <a:stretch>
            <a:fillRect/>
          </a:stretch>
        </p:blipFill>
        <p:spPr bwMode="auto">
          <a:xfrm>
            <a:off x="923925" y="4902200"/>
            <a:ext cx="1082675" cy="850900"/>
          </a:xfrm>
          <a:prstGeom prst="rect">
            <a:avLst/>
          </a:prstGeom>
          <a:noFill/>
          <a:ln w="9525">
            <a:solidFill>
              <a:srgbClr val="EAEAEA"/>
            </a:solidFill>
            <a:miter lim="800000"/>
            <a:headEnd/>
            <a:tailEnd/>
          </a:ln>
        </p:spPr>
      </p:pic>
      <p:pic>
        <p:nvPicPr>
          <p:cNvPr id="292947" name="Picture 83" descr="BartlomeVerena10083945_05"/>
          <p:cNvPicPr preferRelativeResize="0">
            <a:picLocks noChangeAspect="1" noChangeArrowheads="1"/>
          </p:cNvPicPr>
          <p:nvPr/>
        </p:nvPicPr>
        <p:blipFill>
          <a:blip r:embed="rId2"/>
          <a:srcRect l="4938" t="8643" r="53087" b="58025"/>
          <a:stretch>
            <a:fillRect/>
          </a:stretch>
        </p:blipFill>
        <p:spPr bwMode="auto">
          <a:xfrm>
            <a:off x="600075" y="5100638"/>
            <a:ext cx="1223963" cy="919162"/>
          </a:xfrm>
          <a:prstGeom prst="rect">
            <a:avLst/>
          </a:prstGeom>
          <a:noFill/>
          <a:ln w="9525">
            <a:solidFill>
              <a:srgbClr val="EAEAEA"/>
            </a:solidFill>
            <a:miter lim="800000"/>
            <a:headEnd/>
            <a:tailEnd/>
          </a:ln>
        </p:spPr>
      </p:pic>
      <p:grpSp>
        <p:nvGrpSpPr>
          <p:cNvPr id="4" name="Group 94"/>
          <p:cNvGrpSpPr>
            <a:grpSpLocks/>
          </p:cNvGrpSpPr>
          <p:nvPr/>
        </p:nvGrpSpPr>
        <p:grpSpPr bwMode="auto">
          <a:xfrm>
            <a:off x="5668963" y="2297113"/>
            <a:ext cx="3094037" cy="903287"/>
            <a:chOff x="171" y="1525"/>
            <a:chExt cx="2034" cy="628"/>
          </a:xfrm>
        </p:grpSpPr>
        <p:sp>
          <p:nvSpPr>
            <p:cNvPr id="292959" name="Rectangle 95"/>
            <p:cNvSpPr>
              <a:spLocks noChangeArrowheads="1"/>
            </p:cNvSpPr>
            <p:nvPr/>
          </p:nvSpPr>
          <p:spPr bwMode="auto">
            <a:xfrm>
              <a:off x="171" y="2097"/>
              <a:ext cx="2034" cy="56"/>
            </a:xfrm>
            <a:prstGeom prst="rect">
              <a:avLst/>
            </a:prstGeom>
            <a:solidFill>
              <a:srgbClr val="996600"/>
            </a:solidFill>
            <a:ln w="9525">
              <a:solidFill>
                <a:schemeClr val="tx1"/>
              </a:solidFill>
              <a:miter lim="800000"/>
              <a:headEnd/>
              <a:tailEnd/>
            </a:ln>
            <a:effectLst/>
          </p:spPr>
          <p:txBody>
            <a:bodyPr wrap="none" anchor="ctr">
              <a:prstTxWarp prst="textNoShape">
                <a:avLst/>
              </a:prstTxWarp>
            </a:bodyPr>
            <a:lstStyle/>
            <a:p>
              <a:endParaRPr lang="en-US"/>
            </a:p>
          </p:txBody>
        </p:sp>
        <p:grpSp>
          <p:nvGrpSpPr>
            <p:cNvPr id="5" name="Group 96"/>
            <p:cNvGrpSpPr>
              <a:grpSpLocks/>
            </p:cNvGrpSpPr>
            <p:nvPr/>
          </p:nvGrpSpPr>
          <p:grpSpPr bwMode="auto">
            <a:xfrm flipH="1">
              <a:off x="410" y="1525"/>
              <a:ext cx="1523" cy="583"/>
              <a:chOff x="3224" y="1743"/>
              <a:chExt cx="2380" cy="910"/>
            </a:xfrm>
          </p:grpSpPr>
          <p:sp>
            <p:nvSpPr>
              <p:cNvPr id="292961" name="Freeform 97"/>
              <p:cNvSpPr>
                <a:spLocks/>
              </p:cNvSpPr>
              <p:nvPr/>
            </p:nvSpPr>
            <p:spPr bwMode="auto">
              <a:xfrm>
                <a:off x="3230" y="1789"/>
                <a:ext cx="2345" cy="854"/>
              </a:xfrm>
              <a:custGeom>
                <a:avLst/>
                <a:gdLst/>
                <a:ahLst/>
                <a:cxnLst>
                  <a:cxn ang="0">
                    <a:pos x="685" y="393"/>
                  </a:cxn>
                  <a:cxn ang="0">
                    <a:pos x="682" y="350"/>
                  </a:cxn>
                  <a:cxn ang="0">
                    <a:pos x="687" y="302"/>
                  </a:cxn>
                  <a:cxn ang="0">
                    <a:pos x="673" y="281"/>
                  </a:cxn>
                  <a:cxn ang="0">
                    <a:pos x="643" y="278"/>
                  </a:cxn>
                  <a:cxn ang="0">
                    <a:pos x="620" y="282"/>
                  </a:cxn>
                  <a:cxn ang="0">
                    <a:pos x="596" y="286"/>
                  </a:cxn>
                  <a:cxn ang="0">
                    <a:pos x="565" y="279"/>
                  </a:cxn>
                  <a:cxn ang="0">
                    <a:pos x="546" y="274"/>
                  </a:cxn>
                  <a:cxn ang="0">
                    <a:pos x="517" y="281"/>
                  </a:cxn>
                  <a:cxn ang="0">
                    <a:pos x="490" y="278"/>
                  </a:cxn>
                  <a:cxn ang="0">
                    <a:pos x="479" y="236"/>
                  </a:cxn>
                  <a:cxn ang="0">
                    <a:pos x="449" y="219"/>
                  </a:cxn>
                  <a:cxn ang="0">
                    <a:pos x="416" y="247"/>
                  </a:cxn>
                  <a:cxn ang="0">
                    <a:pos x="354" y="308"/>
                  </a:cxn>
                  <a:cxn ang="0">
                    <a:pos x="305" y="315"/>
                  </a:cxn>
                  <a:cxn ang="0">
                    <a:pos x="267" y="315"/>
                  </a:cxn>
                  <a:cxn ang="0">
                    <a:pos x="223" y="332"/>
                  </a:cxn>
                  <a:cxn ang="0">
                    <a:pos x="166" y="363"/>
                  </a:cxn>
                  <a:cxn ang="0">
                    <a:pos x="115" y="358"/>
                  </a:cxn>
                  <a:cxn ang="0">
                    <a:pos x="43" y="363"/>
                  </a:cxn>
                  <a:cxn ang="0">
                    <a:pos x="8" y="397"/>
                  </a:cxn>
                  <a:cxn ang="0">
                    <a:pos x="1" y="456"/>
                  </a:cxn>
                  <a:cxn ang="0">
                    <a:pos x="8" y="578"/>
                  </a:cxn>
                  <a:cxn ang="0">
                    <a:pos x="46" y="710"/>
                  </a:cxn>
                  <a:cxn ang="0">
                    <a:pos x="89" y="783"/>
                  </a:cxn>
                  <a:cxn ang="0">
                    <a:pos x="205" y="842"/>
                  </a:cxn>
                  <a:cxn ang="0">
                    <a:pos x="346" y="853"/>
                  </a:cxn>
                  <a:cxn ang="0">
                    <a:pos x="467" y="826"/>
                  </a:cxn>
                  <a:cxn ang="0">
                    <a:pos x="555" y="779"/>
                  </a:cxn>
                  <a:cxn ang="0">
                    <a:pos x="655" y="723"/>
                  </a:cxn>
                  <a:cxn ang="0">
                    <a:pos x="773" y="707"/>
                  </a:cxn>
                  <a:cxn ang="0">
                    <a:pos x="875" y="735"/>
                  </a:cxn>
                  <a:cxn ang="0">
                    <a:pos x="1058" y="826"/>
                  </a:cxn>
                  <a:cxn ang="0">
                    <a:pos x="1201" y="851"/>
                  </a:cxn>
                  <a:cxn ang="0">
                    <a:pos x="1340" y="843"/>
                  </a:cxn>
                  <a:cxn ang="0">
                    <a:pos x="1883" y="753"/>
                  </a:cxn>
                  <a:cxn ang="0">
                    <a:pos x="2344" y="635"/>
                  </a:cxn>
                  <a:cxn ang="0">
                    <a:pos x="2045" y="18"/>
                  </a:cxn>
                  <a:cxn ang="0">
                    <a:pos x="1657" y="96"/>
                  </a:cxn>
                  <a:cxn ang="0">
                    <a:pos x="1434" y="163"/>
                  </a:cxn>
                  <a:cxn ang="0">
                    <a:pos x="1205" y="268"/>
                  </a:cxn>
                  <a:cxn ang="0">
                    <a:pos x="1053" y="353"/>
                  </a:cxn>
                  <a:cxn ang="0">
                    <a:pos x="987" y="374"/>
                  </a:cxn>
                  <a:cxn ang="0">
                    <a:pos x="925" y="415"/>
                  </a:cxn>
                  <a:cxn ang="0">
                    <a:pos x="857" y="416"/>
                  </a:cxn>
                  <a:cxn ang="0">
                    <a:pos x="799" y="398"/>
                  </a:cxn>
                  <a:cxn ang="0">
                    <a:pos x="745" y="411"/>
                  </a:cxn>
                  <a:cxn ang="0">
                    <a:pos x="706" y="410"/>
                  </a:cxn>
                </a:cxnLst>
                <a:rect l="0" t="0" r="r" b="b"/>
                <a:pathLst>
                  <a:path w="2345" h="854">
                    <a:moveTo>
                      <a:pt x="694" y="403"/>
                    </a:moveTo>
                    <a:lnTo>
                      <a:pt x="685" y="393"/>
                    </a:lnTo>
                    <a:lnTo>
                      <a:pt x="677" y="373"/>
                    </a:lnTo>
                    <a:lnTo>
                      <a:pt x="682" y="350"/>
                    </a:lnTo>
                    <a:lnTo>
                      <a:pt x="687" y="325"/>
                    </a:lnTo>
                    <a:lnTo>
                      <a:pt x="687" y="302"/>
                    </a:lnTo>
                    <a:lnTo>
                      <a:pt x="686" y="293"/>
                    </a:lnTo>
                    <a:lnTo>
                      <a:pt x="673" y="281"/>
                    </a:lnTo>
                    <a:lnTo>
                      <a:pt x="660" y="278"/>
                    </a:lnTo>
                    <a:lnTo>
                      <a:pt x="643" y="278"/>
                    </a:lnTo>
                    <a:lnTo>
                      <a:pt x="629" y="279"/>
                    </a:lnTo>
                    <a:lnTo>
                      <a:pt x="620" y="282"/>
                    </a:lnTo>
                    <a:lnTo>
                      <a:pt x="609" y="286"/>
                    </a:lnTo>
                    <a:lnTo>
                      <a:pt x="596" y="286"/>
                    </a:lnTo>
                    <a:lnTo>
                      <a:pt x="585" y="275"/>
                    </a:lnTo>
                    <a:lnTo>
                      <a:pt x="565" y="279"/>
                    </a:lnTo>
                    <a:lnTo>
                      <a:pt x="557" y="290"/>
                    </a:lnTo>
                    <a:lnTo>
                      <a:pt x="546" y="274"/>
                    </a:lnTo>
                    <a:lnTo>
                      <a:pt x="529" y="278"/>
                    </a:lnTo>
                    <a:lnTo>
                      <a:pt x="517" y="281"/>
                    </a:lnTo>
                    <a:lnTo>
                      <a:pt x="500" y="284"/>
                    </a:lnTo>
                    <a:lnTo>
                      <a:pt x="490" y="278"/>
                    </a:lnTo>
                    <a:lnTo>
                      <a:pt x="484" y="257"/>
                    </a:lnTo>
                    <a:lnTo>
                      <a:pt x="479" y="236"/>
                    </a:lnTo>
                    <a:lnTo>
                      <a:pt x="466" y="219"/>
                    </a:lnTo>
                    <a:lnTo>
                      <a:pt x="449" y="219"/>
                    </a:lnTo>
                    <a:lnTo>
                      <a:pt x="435" y="229"/>
                    </a:lnTo>
                    <a:lnTo>
                      <a:pt x="416" y="247"/>
                    </a:lnTo>
                    <a:lnTo>
                      <a:pt x="391" y="271"/>
                    </a:lnTo>
                    <a:lnTo>
                      <a:pt x="354" y="308"/>
                    </a:lnTo>
                    <a:lnTo>
                      <a:pt x="323" y="324"/>
                    </a:lnTo>
                    <a:lnTo>
                      <a:pt x="305" y="315"/>
                    </a:lnTo>
                    <a:lnTo>
                      <a:pt x="286" y="308"/>
                    </a:lnTo>
                    <a:lnTo>
                      <a:pt x="267" y="315"/>
                    </a:lnTo>
                    <a:lnTo>
                      <a:pt x="245" y="327"/>
                    </a:lnTo>
                    <a:lnTo>
                      <a:pt x="223" y="332"/>
                    </a:lnTo>
                    <a:lnTo>
                      <a:pt x="191" y="347"/>
                    </a:lnTo>
                    <a:lnTo>
                      <a:pt x="166" y="363"/>
                    </a:lnTo>
                    <a:lnTo>
                      <a:pt x="150" y="379"/>
                    </a:lnTo>
                    <a:lnTo>
                      <a:pt x="115" y="358"/>
                    </a:lnTo>
                    <a:lnTo>
                      <a:pt x="80" y="358"/>
                    </a:lnTo>
                    <a:lnTo>
                      <a:pt x="43" y="363"/>
                    </a:lnTo>
                    <a:lnTo>
                      <a:pt x="21" y="374"/>
                    </a:lnTo>
                    <a:lnTo>
                      <a:pt x="8" y="397"/>
                    </a:lnTo>
                    <a:lnTo>
                      <a:pt x="5" y="426"/>
                    </a:lnTo>
                    <a:lnTo>
                      <a:pt x="1" y="456"/>
                    </a:lnTo>
                    <a:lnTo>
                      <a:pt x="0" y="517"/>
                    </a:lnTo>
                    <a:lnTo>
                      <a:pt x="8" y="578"/>
                    </a:lnTo>
                    <a:lnTo>
                      <a:pt x="24" y="646"/>
                    </a:lnTo>
                    <a:lnTo>
                      <a:pt x="46" y="710"/>
                    </a:lnTo>
                    <a:lnTo>
                      <a:pt x="69" y="751"/>
                    </a:lnTo>
                    <a:lnTo>
                      <a:pt x="89" y="783"/>
                    </a:lnTo>
                    <a:lnTo>
                      <a:pt x="137" y="814"/>
                    </a:lnTo>
                    <a:lnTo>
                      <a:pt x="205" y="842"/>
                    </a:lnTo>
                    <a:lnTo>
                      <a:pt x="275" y="849"/>
                    </a:lnTo>
                    <a:lnTo>
                      <a:pt x="346" y="853"/>
                    </a:lnTo>
                    <a:lnTo>
                      <a:pt x="429" y="842"/>
                    </a:lnTo>
                    <a:lnTo>
                      <a:pt x="467" y="826"/>
                    </a:lnTo>
                    <a:lnTo>
                      <a:pt x="501" y="808"/>
                    </a:lnTo>
                    <a:lnTo>
                      <a:pt x="555" y="779"/>
                    </a:lnTo>
                    <a:lnTo>
                      <a:pt x="599" y="747"/>
                    </a:lnTo>
                    <a:lnTo>
                      <a:pt x="655" y="723"/>
                    </a:lnTo>
                    <a:lnTo>
                      <a:pt x="720" y="709"/>
                    </a:lnTo>
                    <a:lnTo>
                      <a:pt x="773" y="707"/>
                    </a:lnTo>
                    <a:lnTo>
                      <a:pt x="837" y="718"/>
                    </a:lnTo>
                    <a:lnTo>
                      <a:pt x="875" y="735"/>
                    </a:lnTo>
                    <a:lnTo>
                      <a:pt x="1000" y="801"/>
                    </a:lnTo>
                    <a:lnTo>
                      <a:pt x="1058" y="826"/>
                    </a:lnTo>
                    <a:lnTo>
                      <a:pt x="1135" y="848"/>
                    </a:lnTo>
                    <a:lnTo>
                      <a:pt x="1201" y="851"/>
                    </a:lnTo>
                    <a:lnTo>
                      <a:pt x="1264" y="848"/>
                    </a:lnTo>
                    <a:lnTo>
                      <a:pt x="1340" y="843"/>
                    </a:lnTo>
                    <a:lnTo>
                      <a:pt x="1624" y="813"/>
                    </a:lnTo>
                    <a:lnTo>
                      <a:pt x="1883" y="753"/>
                    </a:lnTo>
                    <a:lnTo>
                      <a:pt x="2195" y="682"/>
                    </a:lnTo>
                    <a:lnTo>
                      <a:pt x="2344" y="635"/>
                    </a:lnTo>
                    <a:lnTo>
                      <a:pt x="2344" y="0"/>
                    </a:lnTo>
                    <a:lnTo>
                      <a:pt x="2045" y="18"/>
                    </a:lnTo>
                    <a:lnTo>
                      <a:pt x="1773" y="77"/>
                    </a:lnTo>
                    <a:lnTo>
                      <a:pt x="1657" y="96"/>
                    </a:lnTo>
                    <a:lnTo>
                      <a:pt x="1536" y="124"/>
                    </a:lnTo>
                    <a:lnTo>
                      <a:pt x="1434" y="163"/>
                    </a:lnTo>
                    <a:lnTo>
                      <a:pt x="1305" y="219"/>
                    </a:lnTo>
                    <a:lnTo>
                      <a:pt x="1205" y="268"/>
                    </a:lnTo>
                    <a:lnTo>
                      <a:pt x="1125" y="311"/>
                    </a:lnTo>
                    <a:lnTo>
                      <a:pt x="1053" y="353"/>
                    </a:lnTo>
                    <a:lnTo>
                      <a:pt x="1015" y="359"/>
                    </a:lnTo>
                    <a:lnTo>
                      <a:pt x="987" y="374"/>
                    </a:lnTo>
                    <a:lnTo>
                      <a:pt x="979" y="391"/>
                    </a:lnTo>
                    <a:lnTo>
                      <a:pt x="925" y="415"/>
                    </a:lnTo>
                    <a:lnTo>
                      <a:pt x="891" y="421"/>
                    </a:lnTo>
                    <a:lnTo>
                      <a:pt x="857" y="416"/>
                    </a:lnTo>
                    <a:lnTo>
                      <a:pt x="829" y="404"/>
                    </a:lnTo>
                    <a:lnTo>
                      <a:pt x="799" y="398"/>
                    </a:lnTo>
                    <a:lnTo>
                      <a:pt x="776" y="401"/>
                    </a:lnTo>
                    <a:lnTo>
                      <a:pt x="745" y="411"/>
                    </a:lnTo>
                    <a:lnTo>
                      <a:pt x="724" y="413"/>
                    </a:lnTo>
                    <a:lnTo>
                      <a:pt x="706" y="410"/>
                    </a:lnTo>
                    <a:lnTo>
                      <a:pt x="694" y="403"/>
                    </a:lnTo>
                  </a:path>
                </a:pathLst>
              </a:custGeom>
              <a:solidFill>
                <a:srgbClr val="FFBFB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62" name="Freeform 98"/>
              <p:cNvSpPr>
                <a:spLocks/>
              </p:cNvSpPr>
              <p:nvPr/>
            </p:nvSpPr>
            <p:spPr bwMode="auto">
              <a:xfrm>
                <a:off x="5108" y="1743"/>
                <a:ext cx="496" cy="801"/>
              </a:xfrm>
              <a:custGeom>
                <a:avLst/>
                <a:gdLst/>
                <a:ahLst/>
                <a:cxnLst>
                  <a:cxn ang="0">
                    <a:pos x="163" y="788"/>
                  </a:cxn>
                  <a:cxn ang="0">
                    <a:pos x="95" y="717"/>
                  </a:cxn>
                  <a:cxn ang="0">
                    <a:pos x="34" y="616"/>
                  </a:cxn>
                  <a:cxn ang="0">
                    <a:pos x="0" y="497"/>
                  </a:cxn>
                  <a:cxn ang="0">
                    <a:pos x="0" y="391"/>
                  </a:cxn>
                  <a:cxn ang="0">
                    <a:pos x="0" y="308"/>
                  </a:cxn>
                  <a:cxn ang="0">
                    <a:pos x="14" y="195"/>
                  </a:cxn>
                  <a:cxn ang="0">
                    <a:pos x="34" y="101"/>
                  </a:cxn>
                  <a:cxn ang="0">
                    <a:pos x="95" y="24"/>
                  </a:cxn>
                  <a:cxn ang="0">
                    <a:pos x="136" y="30"/>
                  </a:cxn>
                  <a:cxn ang="0">
                    <a:pos x="170" y="36"/>
                  </a:cxn>
                  <a:cxn ang="0">
                    <a:pos x="203" y="41"/>
                  </a:cxn>
                  <a:cxn ang="0">
                    <a:pos x="224" y="12"/>
                  </a:cxn>
                  <a:cxn ang="0">
                    <a:pos x="258" y="0"/>
                  </a:cxn>
                  <a:cxn ang="0">
                    <a:pos x="298" y="0"/>
                  </a:cxn>
                  <a:cxn ang="0">
                    <a:pos x="342" y="16"/>
                  </a:cxn>
                  <a:cxn ang="0">
                    <a:pos x="387" y="36"/>
                  </a:cxn>
                  <a:cxn ang="0">
                    <a:pos x="434" y="18"/>
                  </a:cxn>
                  <a:cxn ang="0">
                    <a:pos x="461" y="24"/>
                  </a:cxn>
                  <a:cxn ang="0">
                    <a:pos x="495" y="18"/>
                  </a:cxn>
                  <a:cxn ang="0">
                    <a:pos x="495" y="729"/>
                  </a:cxn>
                  <a:cxn ang="0">
                    <a:pos x="475" y="748"/>
                  </a:cxn>
                  <a:cxn ang="0">
                    <a:pos x="441" y="764"/>
                  </a:cxn>
                  <a:cxn ang="0">
                    <a:pos x="400" y="753"/>
                  </a:cxn>
                  <a:cxn ang="0">
                    <a:pos x="373" y="747"/>
                  </a:cxn>
                  <a:cxn ang="0">
                    <a:pos x="346" y="770"/>
                  </a:cxn>
                  <a:cxn ang="0">
                    <a:pos x="305" y="794"/>
                  </a:cxn>
                  <a:cxn ang="0">
                    <a:pos x="268" y="800"/>
                  </a:cxn>
                  <a:cxn ang="0">
                    <a:pos x="234" y="797"/>
                  </a:cxn>
                  <a:cxn ang="0">
                    <a:pos x="200" y="792"/>
                  </a:cxn>
                  <a:cxn ang="0">
                    <a:pos x="163" y="788"/>
                  </a:cxn>
                </a:cxnLst>
                <a:rect l="0" t="0" r="r" b="b"/>
                <a:pathLst>
                  <a:path w="496" h="801">
                    <a:moveTo>
                      <a:pt x="163" y="788"/>
                    </a:moveTo>
                    <a:lnTo>
                      <a:pt x="95" y="717"/>
                    </a:lnTo>
                    <a:lnTo>
                      <a:pt x="34" y="616"/>
                    </a:lnTo>
                    <a:lnTo>
                      <a:pt x="0" y="497"/>
                    </a:lnTo>
                    <a:lnTo>
                      <a:pt x="0" y="391"/>
                    </a:lnTo>
                    <a:lnTo>
                      <a:pt x="0" y="308"/>
                    </a:lnTo>
                    <a:lnTo>
                      <a:pt x="14" y="195"/>
                    </a:lnTo>
                    <a:lnTo>
                      <a:pt x="34" y="101"/>
                    </a:lnTo>
                    <a:lnTo>
                      <a:pt x="95" y="24"/>
                    </a:lnTo>
                    <a:lnTo>
                      <a:pt x="136" y="30"/>
                    </a:lnTo>
                    <a:lnTo>
                      <a:pt x="170" y="36"/>
                    </a:lnTo>
                    <a:lnTo>
                      <a:pt x="203" y="41"/>
                    </a:lnTo>
                    <a:lnTo>
                      <a:pt x="224" y="12"/>
                    </a:lnTo>
                    <a:lnTo>
                      <a:pt x="258" y="0"/>
                    </a:lnTo>
                    <a:lnTo>
                      <a:pt x="298" y="0"/>
                    </a:lnTo>
                    <a:lnTo>
                      <a:pt x="342" y="16"/>
                    </a:lnTo>
                    <a:lnTo>
                      <a:pt x="387" y="36"/>
                    </a:lnTo>
                    <a:lnTo>
                      <a:pt x="434" y="18"/>
                    </a:lnTo>
                    <a:lnTo>
                      <a:pt x="461" y="24"/>
                    </a:lnTo>
                    <a:lnTo>
                      <a:pt x="495" y="18"/>
                    </a:lnTo>
                    <a:lnTo>
                      <a:pt x="495" y="729"/>
                    </a:lnTo>
                    <a:lnTo>
                      <a:pt x="475" y="748"/>
                    </a:lnTo>
                    <a:lnTo>
                      <a:pt x="441" y="764"/>
                    </a:lnTo>
                    <a:lnTo>
                      <a:pt x="400" y="753"/>
                    </a:lnTo>
                    <a:lnTo>
                      <a:pt x="373" y="747"/>
                    </a:lnTo>
                    <a:lnTo>
                      <a:pt x="346" y="770"/>
                    </a:lnTo>
                    <a:lnTo>
                      <a:pt x="305" y="794"/>
                    </a:lnTo>
                    <a:lnTo>
                      <a:pt x="268" y="800"/>
                    </a:lnTo>
                    <a:lnTo>
                      <a:pt x="234" y="797"/>
                    </a:lnTo>
                    <a:lnTo>
                      <a:pt x="200" y="792"/>
                    </a:lnTo>
                    <a:lnTo>
                      <a:pt x="163" y="788"/>
                    </a:lnTo>
                  </a:path>
                </a:pathLst>
              </a:custGeom>
              <a:solidFill>
                <a:srgbClr val="FFFFF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63" name="Freeform 99"/>
              <p:cNvSpPr>
                <a:spLocks/>
              </p:cNvSpPr>
              <p:nvPr/>
            </p:nvSpPr>
            <p:spPr bwMode="auto">
              <a:xfrm>
                <a:off x="3224" y="2145"/>
                <a:ext cx="591" cy="508"/>
              </a:xfrm>
              <a:custGeom>
                <a:avLst/>
                <a:gdLst/>
                <a:ahLst/>
                <a:cxnLst>
                  <a:cxn ang="0">
                    <a:pos x="119" y="3"/>
                  </a:cxn>
                  <a:cxn ang="0">
                    <a:pos x="146" y="33"/>
                  </a:cxn>
                  <a:cxn ang="0">
                    <a:pos x="166" y="53"/>
                  </a:cxn>
                  <a:cxn ang="0">
                    <a:pos x="176" y="95"/>
                  </a:cxn>
                  <a:cxn ang="0">
                    <a:pos x="176" y="145"/>
                  </a:cxn>
                  <a:cxn ang="0">
                    <a:pos x="200" y="172"/>
                  </a:cxn>
                  <a:cxn ang="0">
                    <a:pos x="224" y="172"/>
                  </a:cxn>
                  <a:cxn ang="0">
                    <a:pos x="244" y="160"/>
                  </a:cxn>
                  <a:cxn ang="0">
                    <a:pos x="261" y="163"/>
                  </a:cxn>
                  <a:cxn ang="0">
                    <a:pos x="275" y="181"/>
                  </a:cxn>
                  <a:cxn ang="0">
                    <a:pos x="295" y="195"/>
                  </a:cxn>
                  <a:cxn ang="0">
                    <a:pos x="315" y="204"/>
                  </a:cxn>
                  <a:cxn ang="0">
                    <a:pos x="349" y="201"/>
                  </a:cxn>
                  <a:cxn ang="0">
                    <a:pos x="356" y="264"/>
                  </a:cxn>
                  <a:cxn ang="0">
                    <a:pos x="332" y="270"/>
                  </a:cxn>
                  <a:cxn ang="0">
                    <a:pos x="326" y="291"/>
                  </a:cxn>
                  <a:cxn ang="0">
                    <a:pos x="319" y="318"/>
                  </a:cxn>
                  <a:cxn ang="0">
                    <a:pos x="376" y="344"/>
                  </a:cxn>
                  <a:cxn ang="0">
                    <a:pos x="461" y="321"/>
                  </a:cxn>
                  <a:cxn ang="0">
                    <a:pos x="485" y="312"/>
                  </a:cxn>
                  <a:cxn ang="0">
                    <a:pos x="512" y="312"/>
                  </a:cxn>
                  <a:cxn ang="0">
                    <a:pos x="529" y="326"/>
                  </a:cxn>
                  <a:cxn ang="0">
                    <a:pos x="566" y="353"/>
                  </a:cxn>
                  <a:cxn ang="0">
                    <a:pos x="580" y="383"/>
                  </a:cxn>
                  <a:cxn ang="0">
                    <a:pos x="590" y="412"/>
                  </a:cxn>
                  <a:cxn ang="0">
                    <a:pos x="522" y="451"/>
                  </a:cxn>
                  <a:cxn ang="0">
                    <a:pos x="468" y="477"/>
                  </a:cxn>
                  <a:cxn ang="0">
                    <a:pos x="410" y="498"/>
                  </a:cxn>
                  <a:cxn ang="0">
                    <a:pos x="336" y="507"/>
                  </a:cxn>
                  <a:cxn ang="0">
                    <a:pos x="281" y="504"/>
                  </a:cxn>
                  <a:cxn ang="0">
                    <a:pos x="217" y="498"/>
                  </a:cxn>
                  <a:cxn ang="0">
                    <a:pos x="173" y="486"/>
                  </a:cxn>
                  <a:cxn ang="0">
                    <a:pos x="129" y="469"/>
                  </a:cxn>
                  <a:cxn ang="0">
                    <a:pos x="92" y="442"/>
                  </a:cxn>
                  <a:cxn ang="0">
                    <a:pos x="68" y="403"/>
                  </a:cxn>
                  <a:cxn ang="0">
                    <a:pos x="41" y="344"/>
                  </a:cxn>
                  <a:cxn ang="0">
                    <a:pos x="27" y="300"/>
                  </a:cxn>
                  <a:cxn ang="0">
                    <a:pos x="10" y="255"/>
                  </a:cxn>
                  <a:cxn ang="0">
                    <a:pos x="3" y="183"/>
                  </a:cxn>
                  <a:cxn ang="0">
                    <a:pos x="0" y="107"/>
                  </a:cxn>
                  <a:cxn ang="0">
                    <a:pos x="7" y="56"/>
                  </a:cxn>
                  <a:cxn ang="0">
                    <a:pos x="20" y="27"/>
                  </a:cxn>
                  <a:cxn ang="0">
                    <a:pos x="44" y="9"/>
                  </a:cxn>
                  <a:cxn ang="0">
                    <a:pos x="81" y="0"/>
                  </a:cxn>
                  <a:cxn ang="0">
                    <a:pos x="119" y="3"/>
                  </a:cxn>
                </a:cxnLst>
                <a:rect l="0" t="0" r="r" b="b"/>
                <a:pathLst>
                  <a:path w="591" h="508">
                    <a:moveTo>
                      <a:pt x="119" y="3"/>
                    </a:moveTo>
                    <a:lnTo>
                      <a:pt x="146" y="33"/>
                    </a:lnTo>
                    <a:lnTo>
                      <a:pt x="166" y="53"/>
                    </a:lnTo>
                    <a:lnTo>
                      <a:pt x="176" y="95"/>
                    </a:lnTo>
                    <a:lnTo>
                      <a:pt x="176" y="145"/>
                    </a:lnTo>
                    <a:lnTo>
                      <a:pt x="200" y="172"/>
                    </a:lnTo>
                    <a:lnTo>
                      <a:pt x="224" y="172"/>
                    </a:lnTo>
                    <a:lnTo>
                      <a:pt x="244" y="160"/>
                    </a:lnTo>
                    <a:lnTo>
                      <a:pt x="261" y="163"/>
                    </a:lnTo>
                    <a:lnTo>
                      <a:pt x="275" y="181"/>
                    </a:lnTo>
                    <a:lnTo>
                      <a:pt x="295" y="195"/>
                    </a:lnTo>
                    <a:lnTo>
                      <a:pt x="315" y="204"/>
                    </a:lnTo>
                    <a:lnTo>
                      <a:pt x="349" y="201"/>
                    </a:lnTo>
                    <a:lnTo>
                      <a:pt x="356" y="264"/>
                    </a:lnTo>
                    <a:lnTo>
                      <a:pt x="332" y="270"/>
                    </a:lnTo>
                    <a:lnTo>
                      <a:pt x="326" y="291"/>
                    </a:lnTo>
                    <a:lnTo>
                      <a:pt x="319" y="318"/>
                    </a:lnTo>
                    <a:lnTo>
                      <a:pt x="376" y="344"/>
                    </a:lnTo>
                    <a:lnTo>
                      <a:pt x="461" y="321"/>
                    </a:lnTo>
                    <a:lnTo>
                      <a:pt x="485" y="312"/>
                    </a:lnTo>
                    <a:lnTo>
                      <a:pt x="512" y="312"/>
                    </a:lnTo>
                    <a:lnTo>
                      <a:pt x="529" y="326"/>
                    </a:lnTo>
                    <a:lnTo>
                      <a:pt x="566" y="353"/>
                    </a:lnTo>
                    <a:lnTo>
                      <a:pt x="580" y="383"/>
                    </a:lnTo>
                    <a:lnTo>
                      <a:pt x="590" y="412"/>
                    </a:lnTo>
                    <a:lnTo>
                      <a:pt x="522" y="451"/>
                    </a:lnTo>
                    <a:lnTo>
                      <a:pt x="468" y="477"/>
                    </a:lnTo>
                    <a:lnTo>
                      <a:pt x="410" y="498"/>
                    </a:lnTo>
                    <a:lnTo>
                      <a:pt x="336" y="507"/>
                    </a:lnTo>
                    <a:lnTo>
                      <a:pt x="281" y="504"/>
                    </a:lnTo>
                    <a:lnTo>
                      <a:pt x="217" y="498"/>
                    </a:lnTo>
                    <a:lnTo>
                      <a:pt x="173" y="486"/>
                    </a:lnTo>
                    <a:lnTo>
                      <a:pt x="129" y="469"/>
                    </a:lnTo>
                    <a:lnTo>
                      <a:pt x="92" y="442"/>
                    </a:lnTo>
                    <a:lnTo>
                      <a:pt x="68" y="403"/>
                    </a:lnTo>
                    <a:lnTo>
                      <a:pt x="41" y="344"/>
                    </a:lnTo>
                    <a:lnTo>
                      <a:pt x="27" y="300"/>
                    </a:lnTo>
                    <a:lnTo>
                      <a:pt x="10" y="255"/>
                    </a:lnTo>
                    <a:lnTo>
                      <a:pt x="3" y="183"/>
                    </a:lnTo>
                    <a:lnTo>
                      <a:pt x="0" y="107"/>
                    </a:lnTo>
                    <a:lnTo>
                      <a:pt x="7" y="56"/>
                    </a:lnTo>
                    <a:lnTo>
                      <a:pt x="20" y="27"/>
                    </a:lnTo>
                    <a:lnTo>
                      <a:pt x="44" y="9"/>
                    </a:lnTo>
                    <a:lnTo>
                      <a:pt x="81" y="0"/>
                    </a:lnTo>
                    <a:lnTo>
                      <a:pt x="119" y="3"/>
                    </a:lnTo>
                  </a:path>
                </a:pathLst>
              </a:custGeom>
              <a:solidFill>
                <a:srgbClr val="7F0000"/>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64" name="Freeform 100"/>
              <p:cNvSpPr>
                <a:spLocks/>
              </p:cNvSpPr>
              <p:nvPr/>
            </p:nvSpPr>
            <p:spPr bwMode="auto">
              <a:xfrm>
                <a:off x="5407" y="2229"/>
                <a:ext cx="82" cy="262"/>
              </a:xfrm>
              <a:custGeom>
                <a:avLst/>
                <a:gdLst/>
                <a:ahLst/>
                <a:cxnLst>
                  <a:cxn ang="0">
                    <a:pos x="81" y="261"/>
                  </a:cxn>
                  <a:cxn ang="0">
                    <a:pos x="27" y="166"/>
                  </a:cxn>
                  <a:cxn ang="0">
                    <a:pos x="0" y="35"/>
                  </a:cxn>
                  <a:cxn ang="0">
                    <a:pos x="7" y="0"/>
                  </a:cxn>
                </a:cxnLst>
                <a:rect l="0" t="0" r="r" b="b"/>
                <a:pathLst>
                  <a:path w="82" h="262">
                    <a:moveTo>
                      <a:pt x="81" y="261"/>
                    </a:moveTo>
                    <a:lnTo>
                      <a:pt x="27" y="166"/>
                    </a:lnTo>
                    <a:lnTo>
                      <a:pt x="0" y="35"/>
                    </a:lnTo>
                    <a:lnTo>
                      <a:pt x="7" y="0"/>
                    </a:lnTo>
                  </a:path>
                </a:pathLst>
              </a:custGeom>
              <a:no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sp>
            <p:nvSpPr>
              <p:cNvPr id="292965" name="Freeform 101"/>
              <p:cNvSpPr>
                <a:spLocks/>
              </p:cNvSpPr>
              <p:nvPr/>
            </p:nvSpPr>
            <p:spPr bwMode="auto">
              <a:xfrm>
                <a:off x="5220" y="1781"/>
                <a:ext cx="89" cy="398"/>
              </a:xfrm>
              <a:custGeom>
                <a:avLst/>
                <a:gdLst/>
                <a:ahLst/>
                <a:cxnLst>
                  <a:cxn ang="0">
                    <a:pos x="88" y="0"/>
                  </a:cxn>
                  <a:cxn ang="0">
                    <a:pos x="54" y="71"/>
                  </a:cxn>
                  <a:cxn ang="0">
                    <a:pos x="20" y="166"/>
                  </a:cxn>
                  <a:cxn ang="0">
                    <a:pos x="7" y="278"/>
                  </a:cxn>
                  <a:cxn ang="0">
                    <a:pos x="0" y="350"/>
                  </a:cxn>
                  <a:cxn ang="0">
                    <a:pos x="7" y="397"/>
                  </a:cxn>
                </a:cxnLst>
                <a:rect l="0" t="0" r="r" b="b"/>
                <a:pathLst>
                  <a:path w="89" h="398">
                    <a:moveTo>
                      <a:pt x="88" y="0"/>
                    </a:moveTo>
                    <a:lnTo>
                      <a:pt x="54" y="71"/>
                    </a:lnTo>
                    <a:lnTo>
                      <a:pt x="20" y="166"/>
                    </a:lnTo>
                    <a:lnTo>
                      <a:pt x="7" y="278"/>
                    </a:lnTo>
                    <a:lnTo>
                      <a:pt x="0" y="350"/>
                    </a:lnTo>
                    <a:lnTo>
                      <a:pt x="7" y="397"/>
                    </a:lnTo>
                  </a:path>
                </a:pathLst>
              </a:custGeom>
              <a:no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grpSp>
        <p:sp>
          <p:nvSpPr>
            <p:cNvPr id="292966" name="Freeform 102"/>
            <p:cNvSpPr>
              <a:spLocks/>
            </p:cNvSpPr>
            <p:nvPr/>
          </p:nvSpPr>
          <p:spPr bwMode="auto">
            <a:xfrm flipH="1">
              <a:off x="406" y="1651"/>
              <a:ext cx="913" cy="429"/>
            </a:xfrm>
            <a:custGeom>
              <a:avLst/>
              <a:gdLst/>
              <a:ahLst/>
              <a:cxnLst>
                <a:cxn ang="0">
                  <a:pos x="395" y="636"/>
                </a:cxn>
                <a:cxn ang="0">
                  <a:pos x="515" y="611"/>
                </a:cxn>
                <a:cxn ang="0">
                  <a:pos x="613" y="590"/>
                </a:cxn>
                <a:cxn ang="0">
                  <a:pos x="739" y="545"/>
                </a:cxn>
                <a:cxn ang="0">
                  <a:pos x="827" y="507"/>
                </a:cxn>
                <a:cxn ang="0">
                  <a:pos x="1103" y="412"/>
                </a:cxn>
                <a:cxn ang="0">
                  <a:pos x="1353" y="308"/>
                </a:cxn>
                <a:cxn ang="0">
                  <a:pos x="1425" y="292"/>
                </a:cxn>
                <a:cxn ang="0">
                  <a:pos x="1425" y="0"/>
                </a:cxn>
                <a:cxn ang="0">
                  <a:pos x="1294" y="56"/>
                </a:cxn>
                <a:cxn ang="0">
                  <a:pos x="1168" y="114"/>
                </a:cxn>
                <a:cxn ang="0">
                  <a:pos x="1043" y="114"/>
                </a:cxn>
                <a:cxn ang="0">
                  <a:pos x="824" y="148"/>
                </a:cxn>
                <a:cxn ang="0">
                  <a:pos x="706" y="183"/>
                </a:cxn>
                <a:cxn ang="0">
                  <a:pos x="448" y="251"/>
                </a:cxn>
                <a:cxn ang="0">
                  <a:pos x="236" y="308"/>
                </a:cxn>
                <a:cxn ang="0">
                  <a:pos x="145" y="343"/>
                </a:cxn>
                <a:cxn ang="0">
                  <a:pos x="67" y="387"/>
                </a:cxn>
                <a:cxn ang="0">
                  <a:pos x="32" y="423"/>
                </a:cxn>
                <a:cxn ang="0">
                  <a:pos x="6" y="462"/>
                </a:cxn>
                <a:cxn ang="0">
                  <a:pos x="0" y="499"/>
                </a:cxn>
                <a:cxn ang="0">
                  <a:pos x="0" y="561"/>
                </a:cxn>
                <a:cxn ang="0">
                  <a:pos x="16" y="602"/>
                </a:cxn>
                <a:cxn ang="0">
                  <a:pos x="42" y="628"/>
                </a:cxn>
                <a:cxn ang="0">
                  <a:pos x="78" y="647"/>
                </a:cxn>
                <a:cxn ang="0">
                  <a:pos x="111" y="661"/>
                </a:cxn>
                <a:cxn ang="0">
                  <a:pos x="161" y="670"/>
                </a:cxn>
                <a:cxn ang="0">
                  <a:pos x="209" y="667"/>
                </a:cxn>
                <a:cxn ang="0">
                  <a:pos x="257" y="664"/>
                </a:cxn>
                <a:cxn ang="0">
                  <a:pos x="318" y="652"/>
                </a:cxn>
                <a:cxn ang="0">
                  <a:pos x="395" y="636"/>
                </a:cxn>
              </a:cxnLst>
              <a:rect l="0" t="0" r="r" b="b"/>
              <a:pathLst>
                <a:path w="1426" h="671">
                  <a:moveTo>
                    <a:pt x="395" y="636"/>
                  </a:moveTo>
                  <a:lnTo>
                    <a:pt x="515" y="611"/>
                  </a:lnTo>
                  <a:lnTo>
                    <a:pt x="613" y="590"/>
                  </a:lnTo>
                  <a:lnTo>
                    <a:pt x="739" y="545"/>
                  </a:lnTo>
                  <a:lnTo>
                    <a:pt x="827" y="507"/>
                  </a:lnTo>
                  <a:lnTo>
                    <a:pt x="1103" y="412"/>
                  </a:lnTo>
                  <a:lnTo>
                    <a:pt x="1353" y="308"/>
                  </a:lnTo>
                  <a:lnTo>
                    <a:pt x="1425" y="292"/>
                  </a:lnTo>
                  <a:lnTo>
                    <a:pt x="1425" y="0"/>
                  </a:lnTo>
                  <a:lnTo>
                    <a:pt x="1294" y="56"/>
                  </a:lnTo>
                  <a:lnTo>
                    <a:pt x="1168" y="114"/>
                  </a:lnTo>
                  <a:lnTo>
                    <a:pt x="1043" y="114"/>
                  </a:lnTo>
                  <a:lnTo>
                    <a:pt x="824" y="148"/>
                  </a:lnTo>
                  <a:lnTo>
                    <a:pt x="706" y="183"/>
                  </a:lnTo>
                  <a:lnTo>
                    <a:pt x="448" y="251"/>
                  </a:lnTo>
                  <a:lnTo>
                    <a:pt x="236" y="308"/>
                  </a:lnTo>
                  <a:lnTo>
                    <a:pt x="145" y="343"/>
                  </a:lnTo>
                  <a:lnTo>
                    <a:pt x="67" y="387"/>
                  </a:lnTo>
                  <a:lnTo>
                    <a:pt x="32" y="423"/>
                  </a:lnTo>
                  <a:lnTo>
                    <a:pt x="6" y="462"/>
                  </a:lnTo>
                  <a:lnTo>
                    <a:pt x="0" y="499"/>
                  </a:lnTo>
                  <a:lnTo>
                    <a:pt x="0" y="561"/>
                  </a:lnTo>
                  <a:lnTo>
                    <a:pt x="16" y="602"/>
                  </a:lnTo>
                  <a:lnTo>
                    <a:pt x="42" y="628"/>
                  </a:lnTo>
                  <a:lnTo>
                    <a:pt x="78" y="647"/>
                  </a:lnTo>
                  <a:lnTo>
                    <a:pt x="111" y="661"/>
                  </a:lnTo>
                  <a:lnTo>
                    <a:pt x="161" y="670"/>
                  </a:lnTo>
                  <a:lnTo>
                    <a:pt x="209" y="667"/>
                  </a:lnTo>
                  <a:lnTo>
                    <a:pt x="257" y="664"/>
                  </a:lnTo>
                  <a:lnTo>
                    <a:pt x="318" y="652"/>
                  </a:lnTo>
                  <a:lnTo>
                    <a:pt x="395" y="636"/>
                  </a:lnTo>
                </a:path>
              </a:pathLst>
            </a:custGeom>
            <a:solidFill>
              <a:srgbClr val="FFBFBF"/>
            </a:solidFill>
            <a:ln w="12700" cap="rnd" cmpd="sng">
              <a:solidFill>
                <a:srgbClr val="000000"/>
              </a:solidFill>
              <a:prstDash val="solid"/>
              <a:round/>
              <a:headEnd type="none" w="med" len="med"/>
              <a:tailEnd type="none" w="med" len="med"/>
            </a:ln>
            <a:effectLst/>
          </p:spPr>
          <p:txBody>
            <a:bodyPr>
              <a:prstTxWarp prst="textNoShape">
                <a:avLst/>
              </a:prstTxWarp>
            </a:bodyPr>
            <a:lstStyle/>
            <a:p>
              <a:endParaRPr lang="en-US"/>
            </a:p>
          </p:txBody>
        </p:sp>
      </p:grpSp>
      <p:grpSp>
        <p:nvGrpSpPr>
          <p:cNvPr id="6" name="Group 103"/>
          <p:cNvGrpSpPr>
            <a:grpSpLocks/>
          </p:cNvGrpSpPr>
          <p:nvPr/>
        </p:nvGrpSpPr>
        <p:grpSpPr bwMode="auto">
          <a:xfrm>
            <a:off x="6367463" y="2097088"/>
            <a:ext cx="1228725" cy="1509712"/>
            <a:chOff x="1141" y="1359"/>
            <a:chExt cx="808" cy="1049"/>
          </a:xfrm>
        </p:grpSpPr>
        <p:sp>
          <p:nvSpPr>
            <p:cNvPr id="292968" name="Freeform 104"/>
            <p:cNvSpPr>
              <a:spLocks/>
            </p:cNvSpPr>
            <p:nvPr/>
          </p:nvSpPr>
          <p:spPr bwMode="auto">
            <a:xfrm>
              <a:off x="1141"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69" name="Freeform 105"/>
            <p:cNvSpPr>
              <a:spLocks/>
            </p:cNvSpPr>
            <p:nvPr/>
          </p:nvSpPr>
          <p:spPr bwMode="auto">
            <a:xfrm>
              <a:off x="1141" y="1359"/>
              <a:ext cx="101" cy="1049"/>
            </a:xfrm>
            <a:custGeom>
              <a:avLst/>
              <a:gdLst/>
              <a:ahLst/>
              <a:cxnLst>
                <a:cxn ang="0">
                  <a:pos x="0" y="0"/>
                </a:cxn>
                <a:cxn ang="0">
                  <a:pos x="192" y="2332"/>
                </a:cxn>
              </a:cxnLst>
              <a:rect l="0" t="0" r="r" b="b"/>
              <a:pathLst>
                <a:path w="193" h="2333">
                  <a:moveTo>
                    <a:pt x="0" y="0"/>
                  </a:moveTo>
                  <a:lnTo>
                    <a:pt x="192"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0" name="Freeform 106"/>
            <p:cNvSpPr>
              <a:spLocks/>
            </p:cNvSpPr>
            <p:nvPr/>
          </p:nvSpPr>
          <p:spPr bwMode="auto">
            <a:xfrm>
              <a:off x="1241" y="1359"/>
              <a:ext cx="1"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1" name="Freeform 107"/>
            <p:cNvSpPr>
              <a:spLocks/>
            </p:cNvSpPr>
            <p:nvPr/>
          </p:nvSpPr>
          <p:spPr bwMode="auto">
            <a:xfrm>
              <a:off x="1342"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2" name="Freeform 108"/>
            <p:cNvSpPr>
              <a:spLocks/>
            </p:cNvSpPr>
            <p:nvPr/>
          </p:nvSpPr>
          <p:spPr bwMode="auto">
            <a:xfrm>
              <a:off x="1444"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3" name="Freeform 109"/>
            <p:cNvSpPr>
              <a:spLocks/>
            </p:cNvSpPr>
            <p:nvPr/>
          </p:nvSpPr>
          <p:spPr bwMode="auto">
            <a:xfrm>
              <a:off x="1545"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4" name="Freeform 110"/>
            <p:cNvSpPr>
              <a:spLocks/>
            </p:cNvSpPr>
            <p:nvPr/>
          </p:nvSpPr>
          <p:spPr bwMode="auto">
            <a:xfrm>
              <a:off x="1645" y="1359"/>
              <a:ext cx="1"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5" name="Freeform 111"/>
            <p:cNvSpPr>
              <a:spLocks/>
            </p:cNvSpPr>
            <p:nvPr/>
          </p:nvSpPr>
          <p:spPr bwMode="auto">
            <a:xfrm>
              <a:off x="1747" y="1359"/>
              <a:ext cx="1"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6" name="Freeform 112"/>
            <p:cNvSpPr>
              <a:spLocks/>
            </p:cNvSpPr>
            <p:nvPr/>
          </p:nvSpPr>
          <p:spPr bwMode="auto">
            <a:xfrm>
              <a:off x="1848"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7" name="Freeform 113"/>
            <p:cNvSpPr>
              <a:spLocks/>
            </p:cNvSpPr>
            <p:nvPr/>
          </p:nvSpPr>
          <p:spPr bwMode="auto">
            <a:xfrm>
              <a:off x="1949" y="1359"/>
              <a:ext cx="0" cy="1049"/>
            </a:xfrm>
            <a:custGeom>
              <a:avLst/>
              <a:gdLst/>
              <a:ahLst/>
              <a:cxnLst>
                <a:cxn ang="0">
                  <a:pos x="0" y="0"/>
                </a:cxn>
                <a:cxn ang="0">
                  <a:pos x="0" y="2332"/>
                </a:cxn>
              </a:cxnLst>
              <a:rect l="0" t="0" r="r" b="b"/>
              <a:pathLst>
                <a:path w="1" h="2333">
                  <a:moveTo>
                    <a:pt x="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8" name="Freeform 114"/>
            <p:cNvSpPr>
              <a:spLocks/>
            </p:cNvSpPr>
            <p:nvPr/>
          </p:nvSpPr>
          <p:spPr bwMode="auto">
            <a:xfrm>
              <a:off x="1241" y="1359"/>
              <a:ext cx="101" cy="1049"/>
            </a:xfrm>
            <a:custGeom>
              <a:avLst/>
              <a:gdLst/>
              <a:ahLst/>
              <a:cxnLst>
                <a:cxn ang="0">
                  <a:pos x="0" y="0"/>
                </a:cxn>
                <a:cxn ang="0">
                  <a:pos x="191" y="2332"/>
                </a:cxn>
              </a:cxnLst>
              <a:rect l="0" t="0" r="r" b="b"/>
              <a:pathLst>
                <a:path w="192" h="2333">
                  <a:moveTo>
                    <a:pt x="0" y="0"/>
                  </a:moveTo>
                  <a:lnTo>
                    <a:pt x="191"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79" name="Freeform 115"/>
            <p:cNvSpPr>
              <a:spLocks/>
            </p:cNvSpPr>
            <p:nvPr/>
          </p:nvSpPr>
          <p:spPr bwMode="auto">
            <a:xfrm>
              <a:off x="1342" y="1359"/>
              <a:ext cx="102" cy="1049"/>
            </a:xfrm>
            <a:custGeom>
              <a:avLst/>
              <a:gdLst/>
              <a:ahLst/>
              <a:cxnLst>
                <a:cxn ang="0">
                  <a:pos x="0" y="0"/>
                </a:cxn>
                <a:cxn ang="0">
                  <a:pos x="194" y="2332"/>
                </a:cxn>
              </a:cxnLst>
              <a:rect l="0" t="0" r="r" b="b"/>
              <a:pathLst>
                <a:path w="195" h="2333">
                  <a:moveTo>
                    <a:pt x="0" y="0"/>
                  </a:moveTo>
                  <a:lnTo>
                    <a:pt x="194"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0" name="Freeform 116"/>
            <p:cNvSpPr>
              <a:spLocks/>
            </p:cNvSpPr>
            <p:nvPr/>
          </p:nvSpPr>
          <p:spPr bwMode="auto">
            <a:xfrm>
              <a:off x="1444" y="1359"/>
              <a:ext cx="101" cy="1049"/>
            </a:xfrm>
            <a:custGeom>
              <a:avLst/>
              <a:gdLst/>
              <a:ahLst/>
              <a:cxnLst>
                <a:cxn ang="0">
                  <a:pos x="0" y="0"/>
                </a:cxn>
                <a:cxn ang="0">
                  <a:pos x="193" y="2332"/>
                </a:cxn>
              </a:cxnLst>
              <a:rect l="0" t="0" r="r" b="b"/>
              <a:pathLst>
                <a:path w="194" h="2333">
                  <a:moveTo>
                    <a:pt x="0" y="0"/>
                  </a:moveTo>
                  <a:lnTo>
                    <a:pt x="193"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1" name="Freeform 117"/>
            <p:cNvSpPr>
              <a:spLocks/>
            </p:cNvSpPr>
            <p:nvPr/>
          </p:nvSpPr>
          <p:spPr bwMode="auto">
            <a:xfrm>
              <a:off x="1545" y="1359"/>
              <a:ext cx="101" cy="1049"/>
            </a:xfrm>
            <a:custGeom>
              <a:avLst/>
              <a:gdLst/>
              <a:ahLst/>
              <a:cxnLst>
                <a:cxn ang="0">
                  <a:pos x="0" y="0"/>
                </a:cxn>
                <a:cxn ang="0">
                  <a:pos x="191" y="2332"/>
                </a:cxn>
              </a:cxnLst>
              <a:rect l="0" t="0" r="r" b="b"/>
              <a:pathLst>
                <a:path w="192" h="2333">
                  <a:moveTo>
                    <a:pt x="0" y="0"/>
                  </a:moveTo>
                  <a:lnTo>
                    <a:pt x="191"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2" name="Freeform 118"/>
            <p:cNvSpPr>
              <a:spLocks/>
            </p:cNvSpPr>
            <p:nvPr/>
          </p:nvSpPr>
          <p:spPr bwMode="auto">
            <a:xfrm>
              <a:off x="1645" y="1359"/>
              <a:ext cx="103" cy="1049"/>
            </a:xfrm>
            <a:custGeom>
              <a:avLst/>
              <a:gdLst/>
              <a:ahLst/>
              <a:cxnLst>
                <a:cxn ang="0">
                  <a:pos x="0" y="0"/>
                </a:cxn>
                <a:cxn ang="0">
                  <a:pos x="194" y="2332"/>
                </a:cxn>
              </a:cxnLst>
              <a:rect l="0" t="0" r="r" b="b"/>
              <a:pathLst>
                <a:path w="195" h="2333">
                  <a:moveTo>
                    <a:pt x="0" y="0"/>
                  </a:moveTo>
                  <a:lnTo>
                    <a:pt x="194"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3" name="Freeform 119"/>
            <p:cNvSpPr>
              <a:spLocks/>
            </p:cNvSpPr>
            <p:nvPr/>
          </p:nvSpPr>
          <p:spPr bwMode="auto">
            <a:xfrm>
              <a:off x="1747" y="1359"/>
              <a:ext cx="101" cy="1049"/>
            </a:xfrm>
            <a:custGeom>
              <a:avLst/>
              <a:gdLst/>
              <a:ahLst/>
              <a:cxnLst>
                <a:cxn ang="0">
                  <a:pos x="0" y="0"/>
                </a:cxn>
                <a:cxn ang="0">
                  <a:pos x="192" y="2332"/>
                </a:cxn>
              </a:cxnLst>
              <a:rect l="0" t="0" r="r" b="b"/>
              <a:pathLst>
                <a:path w="193" h="2333">
                  <a:moveTo>
                    <a:pt x="0" y="0"/>
                  </a:moveTo>
                  <a:lnTo>
                    <a:pt x="192"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4" name="Freeform 120"/>
            <p:cNvSpPr>
              <a:spLocks/>
            </p:cNvSpPr>
            <p:nvPr/>
          </p:nvSpPr>
          <p:spPr bwMode="auto">
            <a:xfrm>
              <a:off x="1848" y="1359"/>
              <a:ext cx="101" cy="1049"/>
            </a:xfrm>
            <a:custGeom>
              <a:avLst/>
              <a:gdLst/>
              <a:ahLst/>
              <a:cxnLst>
                <a:cxn ang="0">
                  <a:pos x="0" y="0"/>
                </a:cxn>
                <a:cxn ang="0">
                  <a:pos x="192" y="2332"/>
                </a:cxn>
              </a:cxnLst>
              <a:rect l="0" t="0" r="r" b="b"/>
              <a:pathLst>
                <a:path w="193" h="2333">
                  <a:moveTo>
                    <a:pt x="0" y="0"/>
                  </a:moveTo>
                  <a:lnTo>
                    <a:pt x="192"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5" name="Freeform 121"/>
            <p:cNvSpPr>
              <a:spLocks/>
            </p:cNvSpPr>
            <p:nvPr/>
          </p:nvSpPr>
          <p:spPr bwMode="auto">
            <a:xfrm>
              <a:off x="1141" y="1359"/>
              <a:ext cx="101" cy="1049"/>
            </a:xfrm>
            <a:custGeom>
              <a:avLst/>
              <a:gdLst/>
              <a:ahLst/>
              <a:cxnLst>
                <a:cxn ang="0">
                  <a:pos x="192" y="0"/>
                </a:cxn>
                <a:cxn ang="0">
                  <a:pos x="0" y="2332"/>
                </a:cxn>
              </a:cxnLst>
              <a:rect l="0" t="0" r="r" b="b"/>
              <a:pathLst>
                <a:path w="193" h="2333">
                  <a:moveTo>
                    <a:pt x="192"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6" name="Freeform 122"/>
            <p:cNvSpPr>
              <a:spLocks/>
            </p:cNvSpPr>
            <p:nvPr/>
          </p:nvSpPr>
          <p:spPr bwMode="auto">
            <a:xfrm>
              <a:off x="1241" y="1359"/>
              <a:ext cx="101" cy="1049"/>
            </a:xfrm>
            <a:custGeom>
              <a:avLst/>
              <a:gdLst/>
              <a:ahLst/>
              <a:cxnLst>
                <a:cxn ang="0">
                  <a:pos x="191" y="0"/>
                </a:cxn>
                <a:cxn ang="0">
                  <a:pos x="0" y="2332"/>
                </a:cxn>
              </a:cxnLst>
              <a:rect l="0" t="0" r="r" b="b"/>
              <a:pathLst>
                <a:path w="192" h="2333">
                  <a:moveTo>
                    <a:pt x="191"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7" name="Freeform 123"/>
            <p:cNvSpPr>
              <a:spLocks/>
            </p:cNvSpPr>
            <p:nvPr/>
          </p:nvSpPr>
          <p:spPr bwMode="auto">
            <a:xfrm>
              <a:off x="1342" y="1359"/>
              <a:ext cx="102" cy="1049"/>
            </a:xfrm>
            <a:custGeom>
              <a:avLst/>
              <a:gdLst/>
              <a:ahLst/>
              <a:cxnLst>
                <a:cxn ang="0">
                  <a:pos x="194" y="0"/>
                </a:cxn>
                <a:cxn ang="0">
                  <a:pos x="0" y="2332"/>
                </a:cxn>
              </a:cxnLst>
              <a:rect l="0" t="0" r="r" b="b"/>
              <a:pathLst>
                <a:path w="195" h="2333">
                  <a:moveTo>
                    <a:pt x="194"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8" name="Freeform 124"/>
            <p:cNvSpPr>
              <a:spLocks/>
            </p:cNvSpPr>
            <p:nvPr/>
          </p:nvSpPr>
          <p:spPr bwMode="auto">
            <a:xfrm>
              <a:off x="1444" y="1359"/>
              <a:ext cx="101" cy="1049"/>
            </a:xfrm>
            <a:custGeom>
              <a:avLst/>
              <a:gdLst/>
              <a:ahLst/>
              <a:cxnLst>
                <a:cxn ang="0">
                  <a:pos x="193" y="0"/>
                </a:cxn>
                <a:cxn ang="0">
                  <a:pos x="0" y="2332"/>
                </a:cxn>
              </a:cxnLst>
              <a:rect l="0" t="0" r="r" b="b"/>
              <a:pathLst>
                <a:path w="194" h="2333">
                  <a:moveTo>
                    <a:pt x="193"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89" name="Freeform 125"/>
            <p:cNvSpPr>
              <a:spLocks/>
            </p:cNvSpPr>
            <p:nvPr/>
          </p:nvSpPr>
          <p:spPr bwMode="auto">
            <a:xfrm>
              <a:off x="1545" y="1359"/>
              <a:ext cx="101" cy="1049"/>
            </a:xfrm>
            <a:custGeom>
              <a:avLst/>
              <a:gdLst/>
              <a:ahLst/>
              <a:cxnLst>
                <a:cxn ang="0">
                  <a:pos x="191" y="0"/>
                </a:cxn>
                <a:cxn ang="0">
                  <a:pos x="0" y="2332"/>
                </a:cxn>
              </a:cxnLst>
              <a:rect l="0" t="0" r="r" b="b"/>
              <a:pathLst>
                <a:path w="192" h="2333">
                  <a:moveTo>
                    <a:pt x="191"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0" name="Freeform 126"/>
            <p:cNvSpPr>
              <a:spLocks/>
            </p:cNvSpPr>
            <p:nvPr/>
          </p:nvSpPr>
          <p:spPr bwMode="auto">
            <a:xfrm>
              <a:off x="1645" y="1359"/>
              <a:ext cx="103" cy="1049"/>
            </a:xfrm>
            <a:custGeom>
              <a:avLst/>
              <a:gdLst/>
              <a:ahLst/>
              <a:cxnLst>
                <a:cxn ang="0">
                  <a:pos x="194" y="0"/>
                </a:cxn>
                <a:cxn ang="0">
                  <a:pos x="0" y="2332"/>
                </a:cxn>
              </a:cxnLst>
              <a:rect l="0" t="0" r="r" b="b"/>
              <a:pathLst>
                <a:path w="195" h="2333">
                  <a:moveTo>
                    <a:pt x="194"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1" name="Freeform 127"/>
            <p:cNvSpPr>
              <a:spLocks/>
            </p:cNvSpPr>
            <p:nvPr/>
          </p:nvSpPr>
          <p:spPr bwMode="auto">
            <a:xfrm>
              <a:off x="1747" y="1359"/>
              <a:ext cx="101" cy="1049"/>
            </a:xfrm>
            <a:custGeom>
              <a:avLst/>
              <a:gdLst/>
              <a:ahLst/>
              <a:cxnLst>
                <a:cxn ang="0">
                  <a:pos x="192" y="0"/>
                </a:cxn>
                <a:cxn ang="0">
                  <a:pos x="0" y="2332"/>
                </a:cxn>
              </a:cxnLst>
              <a:rect l="0" t="0" r="r" b="b"/>
              <a:pathLst>
                <a:path w="193" h="2333">
                  <a:moveTo>
                    <a:pt x="192"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2" name="Freeform 128"/>
            <p:cNvSpPr>
              <a:spLocks/>
            </p:cNvSpPr>
            <p:nvPr/>
          </p:nvSpPr>
          <p:spPr bwMode="auto">
            <a:xfrm>
              <a:off x="1848" y="1359"/>
              <a:ext cx="101" cy="1049"/>
            </a:xfrm>
            <a:custGeom>
              <a:avLst/>
              <a:gdLst/>
              <a:ahLst/>
              <a:cxnLst>
                <a:cxn ang="0">
                  <a:pos x="192" y="0"/>
                </a:cxn>
                <a:cxn ang="0">
                  <a:pos x="0" y="2332"/>
                </a:cxn>
              </a:cxnLst>
              <a:rect l="0" t="0" r="r" b="b"/>
              <a:pathLst>
                <a:path w="193" h="2333">
                  <a:moveTo>
                    <a:pt x="192"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3" name="Freeform 129"/>
            <p:cNvSpPr>
              <a:spLocks/>
            </p:cNvSpPr>
            <p:nvPr/>
          </p:nvSpPr>
          <p:spPr bwMode="auto">
            <a:xfrm>
              <a:off x="1241" y="1359"/>
              <a:ext cx="203" cy="1049"/>
            </a:xfrm>
            <a:custGeom>
              <a:avLst/>
              <a:gdLst/>
              <a:ahLst/>
              <a:cxnLst>
                <a:cxn ang="0">
                  <a:pos x="0" y="0"/>
                </a:cxn>
                <a:cxn ang="0">
                  <a:pos x="385" y="2332"/>
                </a:cxn>
              </a:cxnLst>
              <a:rect l="0" t="0" r="r" b="b"/>
              <a:pathLst>
                <a:path w="386" h="2333">
                  <a:moveTo>
                    <a:pt x="0" y="0"/>
                  </a:moveTo>
                  <a:lnTo>
                    <a:pt x="385"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4" name="Freeform 130"/>
            <p:cNvSpPr>
              <a:spLocks/>
            </p:cNvSpPr>
            <p:nvPr/>
          </p:nvSpPr>
          <p:spPr bwMode="auto">
            <a:xfrm>
              <a:off x="1342" y="1359"/>
              <a:ext cx="203" cy="1049"/>
            </a:xfrm>
            <a:custGeom>
              <a:avLst/>
              <a:gdLst/>
              <a:ahLst/>
              <a:cxnLst>
                <a:cxn ang="0">
                  <a:pos x="0" y="0"/>
                </a:cxn>
                <a:cxn ang="0">
                  <a:pos x="387" y="2332"/>
                </a:cxn>
              </a:cxnLst>
              <a:rect l="0" t="0" r="r" b="b"/>
              <a:pathLst>
                <a:path w="388" h="2333">
                  <a:moveTo>
                    <a:pt x="0" y="0"/>
                  </a:moveTo>
                  <a:lnTo>
                    <a:pt x="387"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5" name="Freeform 131"/>
            <p:cNvSpPr>
              <a:spLocks/>
            </p:cNvSpPr>
            <p:nvPr/>
          </p:nvSpPr>
          <p:spPr bwMode="auto">
            <a:xfrm>
              <a:off x="1141" y="1359"/>
              <a:ext cx="201" cy="1049"/>
            </a:xfrm>
            <a:custGeom>
              <a:avLst/>
              <a:gdLst/>
              <a:ahLst/>
              <a:cxnLst>
                <a:cxn ang="0">
                  <a:pos x="0" y="0"/>
                </a:cxn>
                <a:cxn ang="0">
                  <a:pos x="383" y="2332"/>
                </a:cxn>
              </a:cxnLst>
              <a:rect l="0" t="0" r="r" b="b"/>
              <a:pathLst>
                <a:path w="384" h="2333">
                  <a:moveTo>
                    <a:pt x="0" y="0"/>
                  </a:moveTo>
                  <a:lnTo>
                    <a:pt x="383"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6" name="Freeform 132"/>
            <p:cNvSpPr>
              <a:spLocks/>
            </p:cNvSpPr>
            <p:nvPr/>
          </p:nvSpPr>
          <p:spPr bwMode="auto">
            <a:xfrm>
              <a:off x="1444" y="1359"/>
              <a:ext cx="202" cy="1049"/>
            </a:xfrm>
            <a:custGeom>
              <a:avLst/>
              <a:gdLst/>
              <a:ahLst/>
              <a:cxnLst>
                <a:cxn ang="0">
                  <a:pos x="0" y="0"/>
                </a:cxn>
                <a:cxn ang="0">
                  <a:pos x="384" y="2332"/>
                </a:cxn>
              </a:cxnLst>
              <a:rect l="0" t="0" r="r" b="b"/>
              <a:pathLst>
                <a:path w="385" h="2333">
                  <a:moveTo>
                    <a:pt x="0" y="0"/>
                  </a:moveTo>
                  <a:lnTo>
                    <a:pt x="384"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7" name="Freeform 133"/>
            <p:cNvSpPr>
              <a:spLocks/>
            </p:cNvSpPr>
            <p:nvPr/>
          </p:nvSpPr>
          <p:spPr bwMode="auto">
            <a:xfrm>
              <a:off x="1545" y="1359"/>
              <a:ext cx="203" cy="1049"/>
            </a:xfrm>
            <a:custGeom>
              <a:avLst/>
              <a:gdLst/>
              <a:ahLst/>
              <a:cxnLst>
                <a:cxn ang="0">
                  <a:pos x="0" y="0"/>
                </a:cxn>
                <a:cxn ang="0">
                  <a:pos x="385" y="2332"/>
                </a:cxn>
              </a:cxnLst>
              <a:rect l="0" t="0" r="r" b="b"/>
              <a:pathLst>
                <a:path w="386" h="2333">
                  <a:moveTo>
                    <a:pt x="0" y="0"/>
                  </a:moveTo>
                  <a:lnTo>
                    <a:pt x="385"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8" name="Freeform 134"/>
            <p:cNvSpPr>
              <a:spLocks/>
            </p:cNvSpPr>
            <p:nvPr/>
          </p:nvSpPr>
          <p:spPr bwMode="auto">
            <a:xfrm>
              <a:off x="1645" y="1359"/>
              <a:ext cx="203" cy="1049"/>
            </a:xfrm>
            <a:custGeom>
              <a:avLst/>
              <a:gdLst/>
              <a:ahLst/>
              <a:cxnLst>
                <a:cxn ang="0">
                  <a:pos x="0" y="0"/>
                </a:cxn>
                <a:cxn ang="0">
                  <a:pos x="386" y="2332"/>
                </a:cxn>
              </a:cxnLst>
              <a:rect l="0" t="0" r="r" b="b"/>
              <a:pathLst>
                <a:path w="387" h="2333">
                  <a:moveTo>
                    <a:pt x="0" y="0"/>
                  </a:moveTo>
                  <a:lnTo>
                    <a:pt x="386"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2999" name="Freeform 135"/>
            <p:cNvSpPr>
              <a:spLocks/>
            </p:cNvSpPr>
            <p:nvPr/>
          </p:nvSpPr>
          <p:spPr bwMode="auto">
            <a:xfrm>
              <a:off x="1747" y="1359"/>
              <a:ext cx="202" cy="1049"/>
            </a:xfrm>
            <a:custGeom>
              <a:avLst/>
              <a:gdLst/>
              <a:ahLst/>
              <a:cxnLst>
                <a:cxn ang="0">
                  <a:pos x="0" y="0"/>
                </a:cxn>
                <a:cxn ang="0">
                  <a:pos x="384" y="2332"/>
                </a:cxn>
              </a:cxnLst>
              <a:rect l="0" t="0" r="r" b="b"/>
              <a:pathLst>
                <a:path w="385" h="2333">
                  <a:moveTo>
                    <a:pt x="0" y="0"/>
                  </a:moveTo>
                  <a:lnTo>
                    <a:pt x="384"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0" name="Freeform 136"/>
            <p:cNvSpPr>
              <a:spLocks/>
            </p:cNvSpPr>
            <p:nvPr/>
          </p:nvSpPr>
          <p:spPr bwMode="auto">
            <a:xfrm>
              <a:off x="1747" y="1359"/>
              <a:ext cx="202" cy="1049"/>
            </a:xfrm>
            <a:custGeom>
              <a:avLst/>
              <a:gdLst/>
              <a:ahLst/>
              <a:cxnLst>
                <a:cxn ang="0">
                  <a:pos x="384" y="0"/>
                </a:cxn>
                <a:cxn ang="0">
                  <a:pos x="0" y="2332"/>
                </a:cxn>
              </a:cxnLst>
              <a:rect l="0" t="0" r="r" b="b"/>
              <a:pathLst>
                <a:path w="385" h="2333">
                  <a:moveTo>
                    <a:pt x="384"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1" name="Freeform 137"/>
            <p:cNvSpPr>
              <a:spLocks/>
            </p:cNvSpPr>
            <p:nvPr/>
          </p:nvSpPr>
          <p:spPr bwMode="auto">
            <a:xfrm>
              <a:off x="1645" y="1359"/>
              <a:ext cx="203" cy="1049"/>
            </a:xfrm>
            <a:custGeom>
              <a:avLst/>
              <a:gdLst/>
              <a:ahLst/>
              <a:cxnLst>
                <a:cxn ang="0">
                  <a:pos x="386" y="0"/>
                </a:cxn>
                <a:cxn ang="0">
                  <a:pos x="0" y="2332"/>
                </a:cxn>
              </a:cxnLst>
              <a:rect l="0" t="0" r="r" b="b"/>
              <a:pathLst>
                <a:path w="387" h="2333">
                  <a:moveTo>
                    <a:pt x="386"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2" name="Freeform 138"/>
            <p:cNvSpPr>
              <a:spLocks/>
            </p:cNvSpPr>
            <p:nvPr/>
          </p:nvSpPr>
          <p:spPr bwMode="auto">
            <a:xfrm>
              <a:off x="1545" y="1359"/>
              <a:ext cx="203" cy="1049"/>
            </a:xfrm>
            <a:custGeom>
              <a:avLst/>
              <a:gdLst/>
              <a:ahLst/>
              <a:cxnLst>
                <a:cxn ang="0">
                  <a:pos x="385" y="0"/>
                </a:cxn>
                <a:cxn ang="0">
                  <a:pos x="0" y="2332"/>
                </a:cxn>
              </a:cxnLst>
              <a:rect l="0" t="0" r="r" b="b"/>
              <a:pathLst>
                <a:path w="386" h="2333">
                  <a:moveTo>
                    <a:pt x="385"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3" name="Freeform 139"/>
            <p:cNvSpPr>
              <a:spLocks/>
            </p:cNvSpPr>
            <p:nvPr/>
          </p:nvSpPr>
          <p:spPr bwMode="auto">
            <a:xfrm>
              <a:off x="1444" y="1359"/>
              <a:ext cx="202" cy="1049"/>
            </a:xfrm>
            <a:custGeom>
              <a:avLst/>
              <a:gdLst/>
              <a:ahLst/>
              <a:cxnLst>
                <a:cxn ang="0">
                  <a:pos x="384" y="0"/>
                </a:cxn>
                <a:cxn ang="0">
                  <a:pos x="0" y="2332"/>
                </a:cxn>
              </a:cxnLst>
              <a:rect l="0" t="0" r="r" b="b"/>
              <a:pathLst>
                <a:path w="385" h="2333">
                  <a:moveTo>
                    <a:pt x="384"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4" name="Freeform 140"/>
            <p:cNvSpPr>
              <a:spLocks/>
            </p:cNvSpPr>
            <p:nvPr/>
          </p:nvSpPr>
          <p:spPr bwMode="auto">
            <a:xfrm>
              <a:off x="1342" y="1359"/>
              <a:ext cx="203" cy="1049"/>
            </a:xfrm>
            <a:custGeom>
              <a:avLst/>
              <a:gdLst/>
              <a:ahLst/>
              <a:cxnLst>
                <a:cxn ang="0">
                  <a:pos x="387" y="0"/>
                </a:cxn>
                <a:cxn ang="0">
                  <a:pos x="0" y="2332"/>
                </a:cxn>
              </a:cxnLst>
              <a:rect l="0" t="0" r="r" b="b"/>
              <a:pathLst>
                <a:path w="388" h="2333">
                  <a:moveTo>
                    <a:pt x="387"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5" name="Freeform 141"/>
            <p:cNvSpPr>
              <a:spLocks/>
            </p:cNvSpPr>
            <p:nvPr/>
          </p:nvSpPr>
          <p:spPr bwMode="auto">
            <a:xfrm>
              <a:off x="1241" y="1359"/>
              <a:ext cx="203" cy="1049"/>
            </a:xfrm>
            <a:custGeom>
              <a:avLst/>
              <a:gdLst/>
              <a:ahLst/>
              <a:cxnLst>
                <a:cxn ang="0">
                  <a:pos x="385" y="0"/>
                </a:cxn>
                <a:cxn ang="0">
                  <a:pos x="0" y="2332"/>
                </a:cxn>
              </a:cxnLst>
              <a:rect l="0" t="0" r="r" b="b"/>
              <a:pathLst>
                <a:path w="386" h="2333">
                  <a:moveTo>
                    <a:pt x="385"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6" name="Freeform 142"/>
            <p:cNvSpPr>
              <a:spLocks/>
            </p:cNvSpPr>
            <p:nvPr/>
          </p:nvSpPr>
          <p:spPr bwMode="auto">
            <a:xfrm>
              <a:off x="1141" y="1359"/>
              <a:ext cx="201" cy="1049"/>
            </a:xfrm>
            <a:custGeom>
              <a:avLst/>
              <a:gdLst/>
              <a:ahLst/>
              <a:cxnLst>
                <a:cxn ang="0">
                  <a:pos x="383" y="0"/>
                </a:cxn>
                <a:cxn ang="0">
                  <a:pos x="0" y="2332"/>
                </a:cxn>
              </a:cxnLst>
              <a:rect l="0" t="0" r="r" b="b"/>
              <a:pathLst>
                <a:path w="384" h="2333">
                  <a:moveTo>
                    <a:pt x="383"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7" name="Freeform 143"/>
            <p:cNvSpPr>
              <a:spLocks/>
            </p:cNvSpPr>
            <p:nvPr/>
          </p:nvSpPr>
          <p:spPr bwMode="auto">
            <a:xfrm>
              <a:off x="1141" y="1359"/>
              <a:ext cx="303" cy="1049"/>
            </a:xfrm>
            <a:custGeom>
              <a:avLst/>
              <a:gdLst/>
              <a:ahLst/>
              <a:cxnLst>
                <a:cxn ang="0">
                  <a:pos x="0" y="0"/>
                </a:cxn>
                <a:cxn ang="0">
                  <a:pos x="577" y="2332"/>
                </a:cxn>
              </a:cxnLst>
              <a:rect l="0" t="0" r="r" b="b"/>
              <a:pathLst>
                <a:path w="578" h="2333">
                  <a:moveTo>
                    <a:pt x="0" y="0"/>
                  </a:moveTo>
                  <a:lnTo>
                    <a:pt x="577"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8" name="Freeform 144"/>
            <p:cNvSpPr>
              <a:spLocks/>
            </p:cNvSpPr>
            <p:nvPr/>
          </p:nvSpPr>
          <p:spPr bwMode="auto">
            <a:xfrm>
              <a:off x="1241" y="1359"/>
              <a:ext cx="304" cy="1049"/>
            </a:xfrm>
            <a:custGeom>
              <a:avLst/>
              <a:gdLst/>
              <a:ahLst/>
              <a:cxnLst>
                <a:cxn ang="0">
                  <a:pos x="0" y="0"/>
                </a:cxn>
                <a:cxn ang="0">
                  <a:pos x="578" y="2332"/>
                </a:cxn>
              </a:cxnLst>
              <a:rect l="0" t="0" r="r" b="b"/>
              <a:pathLst>
                <a:path w="579" h="2333">
                  <a:moveTo>
                    <a:pt x="0" y="0"/>
                  </a:moveTo>
                  <a:lnTo>
                    <a:pt x="578"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09" name="Freeform 145"/>
            <p:cNvSpPr>
              <a:spLocks/>
            </p:cNvSpPr>
            <p:nvPr/>
          </p:nvSpPr>
          <p:spPr bwMode="auto">
            <a:xfrm>
              <a:off x="1342" y="1359"/>
              <a:ext cx="304" cy="1049"/>
            </a:xfrm>
            <a:custGeom>
              <a:avLst/>
              <a:gdLst/>
              <a:ahLst/>
              <a:cxnLst>
                <a:cxn ang="0">
                  <a:pos x="0" y="0"/>
                </a:cxn>
                <a:cxn ang="0">
                  <a:pos x="578" y="2332"/>
                </a:cxn>
              </a:cxnLst>
              <a:rect l="0" t="0" r="r" b="b"/>
              <a:pathLst>
                <a:path w="579" h="2333">
                  <a:moveTo>
                    <a:pt x="0" y="0"/>
                  </a:moveTo>
                  <a:lnTo>
                    <a:pt x="578"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0" name="Freeform 146"/>
            <p:cNvSpPr>
              <a:spLocks/>
            </p:cNvSpPr>
            <p:nvPr/>
          </p:nvSpPr>
          <p:spPr bwMode="auto">
            <a:xfrm>
              <a:off x="1444" y="1359"/>
              <a:ext cx="304" cy="1049"/>
            </a:xfrm>
            <a:custGeom>
              <a:avLst/>
              <a:gdLst/>
              <a:ahLst/>
              <a:cxnLst>
                <a:cxn ang="0">
                  <a:pos x="0" y="0"/>
                </a:cxn>
                <a:cxn ang="0">
                  <a:pos x="578" y="2332"/>
                </a:cxn>
              </a:cxnLst>
              <a:rect l="0" t="0" r="r" b="b"/>
              <a:pathLst>
                <a:path w="579" h="2333">
                  <a:moveTo>
                    <a:pt x="0" y="0"/>
                  </a:moveTo>
                  <a:lnTo>
                    <a:pt x="578"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1" name="Freeform 147"/>
            <p:cNvSpPr>
              <a:spLocks/>
            </p:cNvSpPr>
            <p:nvPr/>
          </p:nvSpPr>
          <p:spPr bwMode="auto">
            <a:xfrm>
              <a:off x="1545" y="1359"/>
              <a:ext cx="303" cy="1049"/>
            </a:xfrm>
            <a:custGeom>
              <a:avLst/>
              <a:gdLst/>
              <a:ahLst/>
              <a:cxnLst>
                <a:cxn ang="0">
                  <a:pos x="0" y="0"/>
                </a:cxn>
                <a:cxn ang="0">
                  <a:pos x="577" y="2332"/>
                </a:cxn>
              </a:cxnLst>
              <a:rect l="0" t="0" r="r" b="b"/>
              <a:pathLst>
                <a:path w="578" h="2333">
                  <a:moveTo>
                    <a:pt x="0" y="0"/>
                  </a:moveTo>
                  <a:lnTo>
                    <a:pt x="577"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2" name="Freeform 148"/>
            <p:cNvSpPr>
              <a:spLocks/>
            </p:cNvSpPr>
            <p:nvPr/>
          </p:nvSpPr>
          <p:spPr bwMode="auto">
            <a:xfrm>
              <a:off x="1645" y="1359"/>
              <a:ext cx="304" cy="1049"/>
            </a:xfrm>
            <a:custGeom>
              <a:avLst/>
              <a:gdLst/>
              <a:ahLst/>
              <a:cxnLst>
                <a:cxn ang="0">
                  <a:pos x="0" y="0"/>
                </a:cxn>
                <a:cxn ang="0">
                  <a:pos x="578" y="2332"/>
                </a:cxn>
              </a:cxnLst>
              <a:rect l="0" t="0" r="r" b="b"/>
              <a:pathLst>
                <a:path w="579" h="2333">
                  <a:moveTo>
                    <a:pt x="0" y="0"/>
                  </a:moveTo>
                  <a:lnTo>
                    <a:pt x="578"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3" name="Freeform 149"/>
            <p:cNvSpPr>
              <a:spLocks/>
            </p:cNvSpPr>
            <p:nvPr/>
          </p:nvSpPr>
          <p:spPr bwMode="auto">
            <a:xfrm>
              <a:off x="1645" y="1359"/>
              <a:ext cx="304" cy="1049"/>
            </a:xfrm>
            <a:custGeom>
              <a:avLst/>
              <a:gdLst/>
              <a:ahLst/>
              <a:cxnLst>
                <a:cxn ang="0">
                  <a:pos x="578" y="0"/>
                </a:cxn>
                <a:cxn ang="0">
                  <a:pos x="0" y="2332"/>
                </a:cxn>
              </a:cxnLst>
              <a:rect l="0" t="0" r="r" b="b"/>
              <a:pathLst>
                <a:path w="579" h="2333">
                  <a:moveTo>
                    <a:pt x="578"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4" name="Freeform 150"/>
            <p:cNvSpPr>
              <a:spLocks/>
            </p:cNvSpPr>
            <p:nvPr/>
          </p:nvSpPr>
          <p:spPr bwMode="auto">
            <a:xfrm>
              <a:off x="1545" y="1359"/>
              <a:ext cx="303" cy="1049"/>
            </a:xfrm>
            <a:custGeom>
              <a:avLst/>
              <a:gdLst/>
              <a:ahLst/>
              <a:cxnLst>
                <a:cxn ang="0">
                  <a:pos x="577" y="0"/>
                </a:cxn>
                <a:cxn ang="0">
                  <a:pos x="0" y="2332"/>
                </a:cxn>
              </a:cxnLst>
              <a:rect l="0" t="0" r="r" b="b"/>
              <a:pathLst>
                <a:path w="578" h="2333">
                  <a:moveTo>
                    <a:pt x="577"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5" name="Freeform 151"/>
            <p:cNvSpPr>
              <a:spLocks/>
            </p:cNvSpPr>
            <p:nvPr/>
          </p:nvSpPr>
          <p:spPr bwMode="auto">
            <a:xfrm>
              <a:off x="1444" y="1359"/>
              <a:ext cx="304" cy="1049"/>
            </a:xfrm>
            <a:custGeom>
              <a:avLst/>
              <a:gdLst/>
              <a:ahLst/>
              <a:cxnLst>
                <a:cxn ang="0">
                  <a:pos x="578" y="0"/>
                </a:cxn>
                <a:cxn ang="0">
                  <a:pos x="0" y="2332"/>
                </a:cxn>
              </a:cxnLst>
              <a:rect l="0" t="0" r="r" b="b"/>
              <a:pathLst>
                <a:path w="579" h="2333">
                  <a:moveTo>
                    <a:pt x="578"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6" name="Freeform 152"/>
            <p:cNvSpPr>
              <a:spLocks/>
            </p:cNvSpPr>
            <p:nvPr/>
          </p:nvSpPr>
          <p:spPr bwMode="auto">
            <a:xfrm>
              <a:off x="1342" y="1359"/>
              <a:ext cx="304" cy="1049"/>
            </a:xfrm>
            <a:custGeom>
              <a:avLst/>
              <a:gdLst/>
              <a:ahLst/>
              <a:cxnLst>
                <a:cxn ang="0">
                  <a:pos x="578" y="0"/>
                </a:cxn>
                <a:cxn ang="0">
                  <a:pos x="0" y="2332"/>
                </a:cxn>
              </a:cxnLst>
              <a:rect l="0" t="0" r="r" b="b"/>
              <a:pathLst>
                <a:path w="579" h="2333">
                  <a:moveTo>
                    <a:pt x="578"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7" name="Freeform 153"/>
            <p:cNvSpPr>
              <a:spLocks/>
            </p:cNvSpPr>
            <p:nvPr/>
          </p:nvSpPr>
          <p:spPr bwMode="auto">
            <a:xfrm>
              <a:off x="1241" y="1359"/>
              <a:ext cx="304" cy="1049"/>
            </a:xfrm>
            <a:custGeom>
              <a:avLst/>
              <a:gdLst/>
              <a:ahLst/>
              <a:cxnLst>
                <a:cxn ang="0">
                  <a:pos x="578" y="0"/>
                </a:cxn>
                <a:cxn ang="0">
                  <a:pos x="0" y="2332"/>
                </a:cxn>
              </a:cxnLst>
              <a:rect l="0" t="0" r="r" b="b"/>
              <a:pathLst>
                <a:path w="579" h="2333">
                  <a:moveTo>
                    <a:pt x="578"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8" name="Freeform 154"/>
            <p:cNvSpPr>
              <a:spLocks/>
            </p:cNvSpPr>
            <p:nvPr/>
          </p:nvSpPr>
          <p:spPr bwMode="auto">
            <a:xfrm>
              <a:off x="1141" y="1359"/>
              <a:ext cx="303" cy="1049"/>
            </a:xfrm>
            <a:custGeom>
              <a:avLst/>
              <a:gdLst/>
              <a:ahLst/>
              <a:cxnLst>
                <a:cxn ang="0">
                  <a:pos x="577" y="0"/>
                </a:cxn>
                <a:cxn ang="0">
                  <a:pos x="0" y="2332"/>
                </a:cxn>
              </a:cxnLst>
              <a:rect l="0" t="0" r="r" b="b"/>
              <a:pathLst>
                <a:path w="578" h="2333">
                  <a:moveTo>
                    <a:pt x="577"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19" name="Freeform 155"/>
            <p:cNvSpPr>
              <a:spLocks/>
            </p:cNvSpPr>
            <p:nvPr/>
          </p:nvSpPr>
          <p:spPr bwMode="auto">
            <a:xfrm>
              <a:off x="1141" y="1359"/>
              <a:ext cx="404" cy="1049"/>
            </a:xfrm>
            <a:custGeom>
              <a:avLst/>
              <a:gdLst/>
              <a:ahLst/>
              <a:cxnLst>
                <a:cxn ang="0">
                  <a:pos x="0" y="0"/>
                </a:cxn>
                <a:cxn ang="0">
                  <a:pos x="770" y="2332"/>
                </a:cxn>
              </a:cxnLst>
              <a:rect l="0" t="0" r="r" b="b"/>
              <a:pathLst>
                <a:path w="771" h="2333">
                  <a:moveTo>
                    <a:pt x="0" y="0"/>
                  </a:moveTo>
                  <a:lnTo>
                    <a:pt x="77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0" name="Freeform 156"/>
            <p:cNvSpPr>
              <a:spLocks/>
            </p:cNvSpPr>
            <p:nvPr/>
          </p:nvSpPr>
          <p:spPr bwMode="auto">
            <a:xfrm>
              <a:off x="1241" y="1359"/>
              <a:ext cx="405" cy="1049"/>
            </a:xfrm>
            <a:custGeom>
              <a:avLst/>
              <a:gdLst/>
              <a:ahLst/>
              <a:cxnLst>
                <a:cxn ang="0">
                  <a:pos x="0" y="0"/>
                </a:cxn>
                <a:cxn ang="0">
                  <a:pos x="769" y="2332"/>
                </a:cxn>
              </a:cxnLst>
              <a:rect l="0" t="0" r="r" b="b"/>
              <a:pathLst>
                <a:path w="770" h="2333">
                  <a:moveTo>
                    <a:pt x="0" y="0"/>
                  </a:moveTo>
                  <a:lnTo>
                    <a:pt x="769"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1" name="Freeform 157"/>
            <p:cNvSpPr>
              <a:spLocks/>
            </p:cNvSpPr>
            <p:nvPr/>
          </p:nvSpPr>
          <p:spPr bwMode="auto">
            <a:xfrm>
              <a:off x="1342" y="1359"/>
              <a:ext cx="406" cy="1049"/>
            </a:xfrm>
            <a:custGeom>
              <a:avLst/>
              <a:gdLst/>
              <a:ahLst/>
              <a:cxnLst>
                <a:cxn ang="0">
                  <a:pos x="0" y="0"/>
                </a:cxn>
                <a:cxn ang="0">
                  <a:pos x="772" y="2332"/>
                </a:cxn>
              </a:cxnLst>
              <a:rect l="0" t="0" r="r" b="b"/>
              <a:pathLst>
                <a:path w="773" h="2333">
                  <a:moveTo>
                    <a:pt x="0" y="0"/>
                  </a:moveTo>
                  <a:lnTo>
                    <a:pt x="772"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2" name="Freeform 158"/>
            <p:cNvSpPr>
              <a:spLocks/>
            </p:cNvSpPr>
            <p:nvPr/>
          </p:nvSpPr>
          <p:spPr bwMode="auto">
            <a:xfrm>
              <a:off x="1444" y="1359"/>
              <a:ext cx="404" cy="1049"/>
            </a:xfrm>
            <a:custGeom>
              <a:avLst/>
              <a:gdLst/>
              <a:ahLst/>
              <a:cxnLst>
                <a:cxn ang="0">
                  <a:pos x="0" y="0"/>
                </a:cxn>
                <a:cxn ang="0">
                  <a:pos x="770" y="2332"/>
                </a:cxn>
              </a:cxnLst>
              <a:rect l="0" t="0" r="r" b="b"/>
              <a:pathLst>
                <a:path w="771" h="2333">
                  <a:moveTo>
                    <a:pt x="0" y="0"/>
                  </a:moveTo>
                  <a:lnTo>
                    <a:pt x="77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3" name="Freeform 159"/>
            <p:cNvSpPr>
              <a:spLocks/>
            </p:cNvSpPr>
            <p:nvPr/>
          </p:nvSpPr>
          <p:spPr bwMode="auto">
            <a:xfrm>
              <a:off x="1545" y="1359"/>
              <a:ext cx="404" cy="1049"/>
            </a:xfrm>
            <a:custGeom>
              <a:avLst/>
              <a:gdLst/>
              <a:ahLst/>
              <a:cxnLst>
                <a:cxn ang="0">
                  <a:pos x="0" y="0"/>
                </a:cxn>
                <a:cxn ang="0">
                  <a:pos x="769" y="2332"/>
                </a:cxn>
              </a:cxnLst>
              <a:rect l="0" t="0" r="r" b="b"/>
              <a:pathLst>
                <a:path w="770" h="2333">
                  <a:moveTo>
                    <a:pt x="0" y="0"/>
                  </a:moveTo>
                  <a:lnTo>
                    <a:pt x="769"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4" name="Freeform 160"/>
            <p:cNvSpPr>
              <a:spLocks/>
            </p:cNvSpPr>
            <p:nvPr/>
          </p:nvSpPr>
          <p:spPr bwMode="auto">
            <a:xfrm>
              <a:off x="1545" y="1359"/>
              <a:ext cx="404" cy="1049"/>
            </a:xfrm>
            <a:custGeom>
              <a:avLst/>
              <a:gdLst/>
              <a:ahLst/>
              <a:cxnLst>
                <a:cxn ang="0">
                  <a:pos x="769" y="0"/>
                </a:cxn>
                <a:cxn ang="0">
                  <a:pos x="0" y="2332"/>
                </a:cxn>
              </a:cxnLst>
              <a:rect l="0" t="0" r="r" b="b"/>
              <a:pathLst>
                <a:path w="770" h="2333">
                  <a:moveTo>
                    <a:pt x="769"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5" name="Freeform 161"/>
            <p:cNvSpPr>
              <a:spLocks/>
            </p:cNvSpPr>
            <p:nvPr/>
          </p:nvSpPr>
          <p:spPr bwMode="auto">
            <a:xfrm>
              <a:off x="1444" y="1359"/>
              <a:ext cx="404" cy="1049"/>
            </a:xfrm>
            <a:custGeom>
              <a:avLst/>
              <a:gdLst/>
              <a:ahLst/>
              <a:cxnLst>
                <a:cxn ang="0">
                  <a:pos x="770" y="0"/>
                </a:cxn>
                <a:cxn ang="0">
                  <a:pos x="0" y="2332"/>
                </a:cxn>
              </a:cxnLst>
              <a:rect l="0" t="0" r="r" b="b"/>
              <a:pathLst>
                <a:path w="771" h="2333">
                  <a:moveTo>
                    <a:pt x="77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6" name="Freeform 162"/>
            <p:cNvSpPr>
              <a:spLocks/>
            </p:cNvSpPr>
            <p:nvPr/>
          </p:nvSpPr>
          <p:spPr bwMode="auto">
            <a:xfrm>
              <a:off x="1342" y="1359"/>
              <a:ext cx="406" cy="1049"/>
            </a:xfrm>
            <a:custGeom>
              <a:avLst/>
              <a:gdLst/>
              <a:ahLst/>
              <a:cxnLst>
                <a:cxn ang="0">
                  <a:pos x="772" y="0"/>
                </a:cxn>
                <a:cxn ang="0">
                  <a:pos x="0" y="2332"/>
                </a:cxn>
              </a:cxnLst>
              <a:rect l="0" t="0" r="r" b="b"/>
              <a:pathLst>
                <a:path w="773" h="2333">
                  <a:moveTo>
                    <a:pt x="772"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7" name="Freeform 163"/>
            <p:cNvSpPr>
              <a:spLocks/>
            </p:cNvSpPr>
            <p:nvPr/>
          </p:nvSpPr>
          <p:spPr bwMode="auto">
            <a:xfrm>
              <a:off x="1241" y="1359"/>
              <a:ext cx="405" cy="1049"/>
            </a:xfrm>
            <a:custGeom>
              <a:avLst/>
              <a:gdLst/>
              <a:ahLst/>
              <a:cxnLst>
                <a:cxn ang="0">
                  <a:pos x="769" y="0"/>
                </a:cxn>
                <a:cxn ang="0">
                  <a:pos x="0" y="2332"/>
                </a:cxn>
              </a:cxnLst>
              <a:rect l="0" t="0" r="r" b="b"/>
              <a:pathLst>
                <a:path w="770" h="2333">
                  <a:moveTo>
                    <a:pt x="769"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8" name="Freeform 164"/>
            <p:cNvSpPr>
              <a:spLocks/>
            </p:cNvSpPr>
            <p:nvPr/>
          </p:nvSpPr>
          <p:spPr bwMode="auto">
            <a:xfrm>
              <a:off x="1141" y="1359"/>
              <a:ext cx="404" cy="1049"/>
            </a:xfrm>
            <a:custGeom>
              <a:avLst/>
              <a:gdLst/>
              <a:ahLst/>
              <a:cxnLst>
                <a:cxn ang="0">
                  <a:pos x="770" y="0"/>
                </a:cxn>
                <a:cxn ang="0">
                  <a:pos x="0" y="2332"/>
                </a:cxn>
              </a:cxnLst>
              <a:rect l="0" t="0" r="r" b="b"/>
              <a:pathLst>
                <a:path w="771" h="2333">
                  <a:moveTo>
                    <a:pt x="770"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29" name="Freeform 165"/>
            <p:cNvSpPr>
              <a:spLocks/>
            </p:cNvSpPr>
            <p:nvPr/>
          </p:nvSpPr>
          <p:spPr bwMode="auto">
            <a:xfrm>
              <a:off x="1141" y="1359"/>
              <a:ext cx="505" cy="1049"/>
            </a:xfrm>
            <a:custGeom>
              <a:avLst/>
              <a:gdLst/>
              <a:ahLst/>
              <a:cxnLst>
                <a:cxn ang="0">
                  <a:pos x="0" y="0"/>
                </a:cxn>
                <a:cxn ang="0">
                  <a:pos x="961" y="2332"/>
                </a:cxn>
              </a:cxnLst>
              <a:rect l="0" t="0" r="r" b="b"/>
              <a:pathLst>
                <a:path w="962" h="2333">
                  <a:moveTo>
                    <a:pt x="0" y="0"/>
                  </a:moveTo>
                  <a:lnTo>
                    <a:pt x="961"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0" name="Freeform 166"/>
            <p:cNvSpPr>
              <a:spLocks/>
            </p:cNvSpPr>
            <p:nvPr/>
          </p:nvSpPr>
          <p:spPr bwMode="auto">
            <a:xfrm>
              <a:off x="1241" y="1359"/>
              <a:ext cx="507" cy="1049"/>
            </a:xfrm>
            <a:custGeom>
              <a:avLst/>
              <a:gdLst/>
              <a:ahLst/>
              <a:cxnLst>
                <a:cxn ang="0">
                  <a:pos x="0" y="0"/>
                </a:cxn>
                <a:cxn ang="0">
                  <a:pos x="963" y="2332"/>
                </a:cxn>
              </a:cxnLst>
              <a:rect l="0" t="0" r="r" b="b"/>
              <a:pathLst>
                <a:path w="964" h="2333">
                  <a:moveTo>
                    <a:pt x="0" y="0"/>
                  </a:moveTo>
                  <a:lnTo>
                    <a:pt x="963"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1" name="Freeform 167"/>
            <p:cNvSpPr>
              <a:spLocks/>
            </p:cNvSpPr>
            <p:nvPr/>
          </p:nvSpPr>
          <p:spPr bwMode="auto">
            <a:xfrm>
              <a:off x="1342" y="1359"/>
              <a:ext cx="506" cy="1049"/>
            </a:xfrm>
            <a:custGeom>
              <a:avLst/>
              <a:gdLst/>
              <a:ahLst/>
              <a:cxnLst>
                <a:cxn ang="0">
                  <a:pos x="0" y="0"/>
                </a:cxn>
                <a:cxn ang="0">
                  <a:pos x="964" y="2332"/>
                </a:cxn>
              </a:cxnLst>
              <a:rect l="0" t="0" r="r" b="b"/>
              <a:pathLst>
                <a:path w="965" h="2333">
                  <a:moveTo>
                    <a:pt x="0" y="0"/>
                  </a:moveTo>
                  <a:lnTo>
                    <a:pt x="964"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2" name="Freeform 168"/>
            <p:cNvSpPr>
              <a:spLocks/>
            </p:cNvSpPr>
            <p:nvPr/>
          </p:nvSpPr>
          <p:spPr bwMode="auto">
            <a:xfrm>
              <a:off x="1444" y="1359"/>
              <a:ext cx="505" cy="1049"/>
            </a:xfrm>
            <a:custGeom>
              <a:avLst/>
              <a:gdLst/>
              <a:ahLst/>
              <a:cxnLst>
                <a:cxn ang="0">
                  <a:pos x="0" y="0"/>
                </a:cxn>
                <a:cxn ang="0">
                  <a:pos x="962" y="2332"/>
                </a:cxn>
              </a:cxnLst>
              <a:rect l="0" t="0" r="r" b="b"/>
              <a:pathLst>
                <a:path w="963" h="2333">
                  <a:moveTo>
                    <a:pt x="0" y="0"/>
                  </a:moveTo>
                  <a:lnTo>
                    <a:pt x="962"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3" name="Freeform 169"/>
            <p:cNvSpPr>
              <a:spLocks/>
            </p:cNvSpPr>
            <p:nvPr/>
          </p:nvSpPr>
          <p:spPr bwMode="auto">
            <a:xfrm>
              <a:off x="1444" y="1359"/>
              <a:ext cx="505" cy="1049"/>
            </a:xfrm>
            <a:custGeom>
              <a:avLst/>
              <a:gdLst/>
              <a:ahLst/>
              <a:cxnLst>
                <a:cxn ang="0">
                  <a:pos x="962" y="0"/>
                </a:cxn>
                <a:cxn ang="0">
                  <a:pos x="0" y="2332"/>
                </a:cxn>
              </a:cxnLst>
              <a:rect l="0" t="0" r="r" b="b"/>
              <a:pathLst>
                <a:path w="963" h="2333">
                  <a:moveTo>
                    <a:pt x="962"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4" name="Freeform 170"/>
            <p:cNvSpPr>
              <a:spLocks/>
            </p:cNvSpPr>
            <p:nvPr/>
          </p:nvSpPr>
          <p:spPr bwMode="auto">
            <a:xfrm>
              <a:off x="1342" y="1359"/>
              <a:ext cx="506" cy="1049"/>
            </a:xfrm>
            <a:custGeom>
              <a:avLst/>
              <a:gdLst/>
              <a:ahLst/>
              <a:cxnLst>
                <a:cxn ang="0">
                  <a:pos x="964" y="0"/>
                </a:cxn>
                <a:cxn ang="0">
                  <a:pos x="0" y="2332"/>
                </a:cxn>
              </a:cxnLst>
              <a:rect l="0" t="0" r="r" b="b"/>
              <a:pathLst>
                <a:path w="965" h="2333">
                  <a:moveTo>
                    <a:pt x="964"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5" name="Freeform 171"/>
            <p:cNvSpPr>
              <a:spLocks/>
            </p:cNvSpPr>
            <p:nvPr/>
          </p:nvSpPr>
          <p:spPr bwMode="auto">
            <a:xfrm>
              <a:off x="1241" y="1359"/>
              <a:ext cx="507" cy="1049"/>
            </a:xfrm>
            <a:custGeom>
              <a:avLst/>
              <a:gdLst/>
              <a:ahLst/>
              <a:cxnLst>
                <a:cxn ang="0">
                  <a:pos x="963" y="0"/>
                </a:cxn>
                <a:cxn ang="0">
                  <a:pos x="0" y="2332"/>
                </a:cxn>
              </a:cxnLst>
              <a:rect l="0" t="0" r="r" b="b"/>
              <a:pathLst>
                <a:path w="964" h="2333">
                  <a:moveTo>
                    <a:pt x="963"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6" name="Freeform 172"/>
            <p:cNvSpPr>
              <a:spLocks/>
            </p:cNvSpPr>
            <p:nvPr/>
          </p:nvSpPr>
          <p:spPr bwMode="auto">
            <a:xfrm>
              <a:off x="1141" y="1359"/>
              <a:ext cx="505" cy="1049"/>
            </a:xfrm>
            <a:custGeom>
              <a:avLst/>
              <a:gdLst/>
              <a:ahLst/>
              <a:cxnLst>
                <a:cxn ang="0">
                  <a:pos x="961" y="0"/>
                </a:cxn>
                <a:cxn ang="0">
                  <a:pos x="0" y="2332"/>
                </a:cxn>
              </a:cxnLst>
              <a:rect l="0" t="0" r="r" b="b"/>
              <a:pathLst>
                <a:path w="962" h="2333">
                  <a:moveTo>
                    <a:pt x="961"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7" name="Freeform 173"/>
            <p:cNvSpPr>
              <a:spLocks/>
            </p:cNvSpPr>
            <p:nvPr/>
          </p:nvSpPr>
          <p:spPr bwMode="auto">
            <a:xfrm>
              <a:off x="1141" y="1359"/>
              <a:ext cx="607" cy="1049"/>
            </a:xfrm>
            <a:custGeom>
              <a:avLst/>
              <a:gdLst/>
              <a:ahLst/>
              <a:cxnLst>
                <a:cxn ang="0">
                  <a:pos x="0" y="0"/>
                </a:cxn>
                <a:cxn ang="0">
                  <a:pos x="1155" y="2332"/>
                </a:cxn>
              </a:cxnLst>
              <a:rect l="0" t="0" r="r" b="b"/>
              <a:pathLst>
                <a:path w="1156" h="2333">
                  <a:moveTo>
                    <a:pt x="0" y="0"/>
                  </a:moveTo>
                  <a:lnTo>
                    <a:pt x="1155"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8" name="Freeform 174"/>
            <p:cNvSpPr>
              <a:spLocks/>
            </p:cNvSpPr>
            <p:nvPr/>
          </p:nvSpPr>
          <p:spPr bwMode="auto">
            <a:xfrm>
              <a:off x="1241" y="1359"/>
              <a:ext cx="607" cy="1049"/>
            </a:xfrm>
            <a:custGeom>
              <a:avLst/>
              <a:gdLst/>
              <a:ahLst/>
              <a:cxnLst>
                <a:cxn ang="0">
                  <a:pos x="0" y="0"/>
                </a:cxn>
                <a:cxn ang="0">
                  <a:pos x="1155" y="2332"/>
                </a:cxn>
              </a:cxnLst>
              <a:rect l="0" t="0" r="r" b="b"/>
              <a:pathLst>
                <a:path w="1156" h="2333">
                  <a:moveTo>
                    <a:pt x="0" y="0"/>
                  </a:moveTo>
                  <a:lnTo>
                    <a:pt x="1155"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39" name="Freeform 175"/>
            <p:cNvSpPr>
              <a:spLocks/>
            </p:cNvSpPr>
            <p:nvPr/>
          </p:nvSpPr>
          <p:spPr bwMode="auto">
            <a:xfrm>
              <a:off x="1342" y="1359"/>
              <a:ext cx="607" cy="1049"/>
            </a:xfrm>
            <a:custGeom>
              <a:avLst/>
              <a:gdLst/>
              <a:ahLst/>
              <a:cxnLst>
                <a:cxn ang="0">
                  <a:pos x="0" y="0"/>
                </a:cxn>
                <a:cxn ang="0">
                  <a:pos x="1156" y="2332"/>
                </a:cxn>
              </a:cxnLst>
              <a:rect l="0" t="0" r="r" b="b"/>
              <a:pathLst>
                <a:path w="1157" h="2333">
                  <a:moveTo>
                    <a:pt x="0" y="0"/>
                  </a:moveTo>
                  <a:lnTo>
                    <a:pt x="1156"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0" name="Freeform 176"/>
            <p:cNvSpPr>
              <a:spLocks/>
            </p:cNvSpPr>
            <p:nvPr/>
          </p:nvSpPr>
          <p:spPr bwMode="auto">
            <a:xfrm>
              <a:off x="1342" y="1359"/>
              <a:ext cx="607" cy="1049"/>
            </a:xfrm>
            <a:custGeom>
              <a:avLst/>
              <a:gdLst/>
              <a:ahLst/>
              <a:cxnLst>
                <a:cxn ang="0">
                  <a:pos x="1156" y="0"/>
                </a:cxn>
                <a:cxn ang="0">
                  <a:pos x="0" y="2332"/>
                </a:cxn>
              </a:cxnLst>
              <a:rect l="0" t="0" r="r" b="b"/>
              <a:pathLst>
                <a:path w="1157" h="2333">
                  <a:moveTo>
                    <a:pt x="1156"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1" name="Freeform 177"/>
            <p:cNvSpPr>
              <a:spLocks/>
            </p:cNvSpPr>
            <p:nvPr/>
          </p:nvSpPr>
          <p:spPr bwMode="auto">
            <a:xfrm>
              <a:off x="1241" y="1359"/>
              <a:ext cx="607" cy="1049"/>
            </a:xfrm>
            <a:custGeom>
              <a:avLst/>
              <a:gdLst/>
              <a:ahLst/>
              <a:cxnLst>
                <a:cxn ang="0">
                  <a:pos x="1155" y="0"/>
                </a:cxn>
                <a:cxn ang="0">
                  <a:pos x="0" y="2332"/>
                </a:cxn>
              </a:cxnLst>
              <a:rect l="0" t="0" r="r" b="b"/>
              <a:pathLst>
                <a:path w="1156" h="2333">
                  <a:moveTo>
                    <a:pt x="1155"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2" name="Freeform 178"/>
            <p:cNvSpPr>
              <a:spLocks/>
            </p:cNvSpPr>
            <p:nvPr/>
          </p:nvSpPr>
          <p:spPr bwMode="auto">
            <a:xfrm>
              <a:off x="1141" y="1359"/>
              <a:ext cx="607" cy="1049"/>
            </a:xfrm>
            <a:custGeom>
              <a:avLst/>
              <a:gdLst/>
              <a:ahLst/>
              <a:cxnLst>
                <a:cxn ang="0">
                  <a:pos x="1155" y="0"/>
                </a:cxn>
                <a:cxn ang="0">
                  <a:pos x="0" y="2332"/>
                </a:cxn>
              </a:cxnLst>
              <a:rect l="0" t="0" r="r" b="b"/>
              <a:pathLst>
                <a:path w="1156" h="2333">
                  <a:moveTo>
                    <a:pt x="1155"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3" name="Freeform 179"/>
            <p:cNvSpPr>
              <a:spLocks/>
            </p:cNvSpPr>
            <p:nvPr/>
          </p:nvSpPr>
          <p:spPr bwMode="auto">
            <a:xfrm>
              <a:off x="1141" y="1359"/>
              <a:ext cx="707" cy="1049"/>
            </a:xfrm>
            <a:custGeom>
              <a:avLst/>
              <a:gdLst/>
              <a:ahLst/>
              <a:cxnLst>
                <a:cxn ang="0">
                  <a:pos x="0" y="0"/>
                </a:cxn>
                <a:cxn ang="0">
                  <a:pos x="1347" y="2332"/>
                </a:cxn>
              </a:cxnLst>
              <a:rect l="0" t="0" r="r" b="b"/>
              <a:pathLst>
                <a:path w="1348" h="2333">
                  <a:moveTo>
                    <a:pt x="0" y="0"/>
                  </a:moveTo>
                  <a:lnTo>
                    <a:pt x="1347"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4" name="Freeform 180"/>
            <p:cNvSpPr>
              <a:spLocks/>
            </p:cNvSpPr>
            <p:nvPr/>
          </p:nvSpPr>
          <p:spPr bwMode="auto">
            <a:xfrm>
              <a:off x="1241" y="1359"/>
              <a:ext cx="708" cy="1049"/>
            </a:xfrm>
            <a:custGeom>
              <a:avLst/>
              <a:gdLst/>
              <a:ahLst/>
              <a:cxnLst>
                <a:cxn ang="0">
                  <a:pos x="0" y="0"/>
                </a:cxn>
                <a:cxn ang="0">
                  <a:pos x="1347" y="2332"/>
                </a:cxn>
              </a:cxnLst>
              <a:rect l="0" t="0" r="r" b="b"/>
              <a:pathLst>
                <a:path w="1348" h="2333">
                  <a:moveTo>
                    <a:pt x="0" y="0"/>
                  </a:moveTo>
                  <a:lnTo>
                    <a:pt x="1347"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5" name="Freeform 181"/>
            <p:cNvSpPr>
              <a:spLocks/>
            </p:cNvSpPr>
            <p:nvPr/>
          </p:nvSpPr>
          <p:spPr bwMode="auto">
            <a:xfrm>
              <a:off x="1141" y="1359"/>
              <a:ext cx="808" cy="1049"/>
            </a:xfrm>
            <a:custGeom>
              <a:avLst/>
              <a:gdLst/>
              <a:ahLst/>
              <a:cxnLst>
                <a:cxn ang="0">
                  <a:pos x="0" y="0"/>
                </a:cxn>
                <a:cxn ang="0">
                  <a:pos x="1539" y="2332"/>
                </a:cxn>
              </a:cxnLst>
              <a:rect l="0" t="0" r="r" b="b"/>
              <a:pathLst>
                <a:path w="1540" h="2333">
                  <a:moveTo>
                    <a:pt x="0" y="0"/>
                  </a:moveTo>
                  <a:lnTo>
                    <a:pt x="1539"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6" name="Freeform 182"/>
            <p:cNvSpPr>
              <a:spLocks/>
            </p:cNvSpPr>
            <p:nvPr/>
          </p:nvSpPr>
          <p:spPr bwMode="auto">
            <a:xfrm>
              <a:off x="1241" y="1359"/>
              <a:ext cx="708" cy="1049"/>
            </a:xfrm>
            <a:custGeom>
              <a:avLst/>
              <a:gdLst/>
              <a:ahLst/>
              <a:cxnLst>
                <a:cxn ang="0">
                  <a:pos x="1347" y="0"/>
                </a:cxn>
                <a:cxn ang="0">
                  <a:pos x="0" y="2332"/>
                </a:cxn>
              </a:cxnLst>
              <a:rect l="0" t="0" r="r" b="b"/>
              <a:pathLst>
                <a:path w="1348" h="2333">
                  <a:moveTo>
                    <a:pt x="1347"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7" name="Freeform 183"/>
            <p:cNvSpPr>
              <a:spLocks/>
            </p:cNvSpPr>
            <p:nvPr/>
          </p:nvSpPr>
          <p:spPr bwMode="auto">
            <a:xfrm>
              <a:off x="1141" y="1359"/>
              <a:ext cx="707" cy="1049"/>
            </a:xfrm>
            <a:custGeom>
              <a:avLst/>
              <a:gdLst/>
              <a:ahLst/>
              <a:cxnLst>
                <a:cxn ang="0">
                  <a:pos x="1347" y="0"/>
                </a:cxn>
                <a:cxn ang="0">
                  <a:pos x="0" y="2332"/>
                </a:cxn>
              </a:cxnLst>
              <a:rect l="0" t="0" r="r" b="b"/>
              <a:pathLst>
                <a:path w="1348" h="2333">
                  <a:moveTo>
                    <a:pt x="1347"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sp>
          <p:nvSpPr>
            <p:cNvPr id="293048" name="Freeform 184"/>
            <p:cNvSpPr>
              <a:spLocks/>
            </p:cNvSpPr>
            <p:nvPr/>
          </p:nvSpPr>
          <p:spPr bwMode="auto">
            <a:xfrm>
              <a:off x="1141" y="1359"/>
              <a:ext cx="808" cy="1049"/>
            </a:xfrm>
            <a:custGeom>
              <a:avLst/>
              <a:gdLst/>
              <a:ahLst/>
              <a:cxnLst>
                <a:cxn ang="0">
                  <a:pos x="1539" y="0"/>
                </a:cxn>
                <a:cxn ang="0">
                  <a:pos x="0" y="2332"/>
                </a:cxn>
              </a:cxnLst>
              <a:rect l="0" t="0" r="r" b="b"/>
              <a:pathLst>
                <a:path w="1540" h="2333">
                  <a:moveTo>
                    <a:pt x="1539" y="0"/>
                  </a:moveTo>
                  <a:lnTo>
                    <a:pt x="0" y="2332"/>
                  </a:lnTo>
                </a:path>
              </a:pathLst>
            </a:custGeom>
            <a:solidFill>
              <a:srgbClr val="666699"/>
            </a:solidFill>
            <a:ln w="12700" cap="rnd" cmpd="sng">
              <a:solidFill>
                <a:srgbClr val="FFFF66"/>
              </a:solidFill>
              <a:prstDash val="solid"/>
              <a:round/>
              <a:headEnd type="none" w="med" len="med"/>
              <a:tailEnd type="none" w="med" len="med"/>
            </a:ln>
            <a:effectLst/>
          </p:spPr>
          <p:txBody>
            <a:bodyPr>
              <a:prstTxWarp prst="textNoShape">
                <a:avLst/>
              </a:prstTxWarp>
            </a:bodyPr>
            <a:lstStyle/>
            <a:p>
              <a:endParaRPr lang="en-US"/>
            </a:p>
          </p:txBody>
        </p:sp>
      </p:grpSp>
      <p:sp>
        <p:nvSpPr>
          <p:cNvPr id="293049" name="Text Box 185"/>
          <p:cNvSpPr txBox="1">
            <a:spLocks noChangeArrowheads="1"/>
          </p:cNvSpPr>
          <p:nvPr/>
        </p:nvSpPr>
        <p:spPr bwMode="auto">
          <a:xfrm>
            <a:off x="2300288" y="990600"/>
            <a:ext cx="747712"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dirty="0">
                <a:solidFill>
                  <a:schemeClr val="accent2"/>
                </a:solidFill>
                <a:latin typeface="Verdana" pitchFamily="-106" charset="0"/>
                <a:ea typeface="Times New Roman" pitchFamily="-106" charset="0"/>
                <a:cs typeface="Times New Roman" pitchFamily="-106" charset="0"/>
              </a:rPr>
              <a:t>PET</a:t>
            </a:r>
          </a:p>
        </p:txBody>
      </p:sp>
      <p:sp>
        <p:nvSpPr>
          <p:cNvPr id="293050" name="Text Box 186"/>
          <p:cNvSpPr txBox="1">
            <a:spLocks noChangeArrowheads="1"/>
          </p:cNvSpPr>
          <p:nvPr/>
        </p:nvSpPr>
        <p:spPr bwMode="auto">
          <a:xfrm>
            <a:off x="5740400" y="990600"/>
            <a:ext cx="584200"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dirty="0">
                <a:solidFill>
                  <a:schemeClr val="accent2"/>
                </a:solidFill>
                <a:latin typeface="Verdana" pitchFamily="-106" charset="0"/>
                <a:ea typeface="Times New Roman" pitchFamily="-106" charset="0"/>
                <a:cs typeface="Times New Roman" pitchFamily="-106" charset="0"/>
              </a:rPr>
              <a:t>CT</a:t>
            </a:r>
          </a:p>
        </p:txBody>
      </p:sp>
      <p:sp>
        <p:nvSpPr>
          <p:cNvPr id="293055" name="Rectangle 191"/>
          <p:cNvSpPr>
            <a:spLocks noChangeArrowheads="1"/>
          </p:cNvSpPr>
          <p:nvPr/>
        </p:nvSpPr>
        <p:spPr bwMode="auto">
          <a:xfrm>
            <a:off x="2636838" y="304800"/>
            <a:ext cx="4036286" cy="381000"/>
          </a:xfrm>
          <a:prstGeom prst="rect">
            <a:avLst/>
          </a:prstGeom>
          <a:noFill/>
          <a:ln w="9525">
            <a:noFill/>
            <a:miter lim="800000"/>
            <a:headEnd/>
            <a:tailEnd/>
          </a:ln>
          <a:effectLst/>
        </p:spPr>
        <p:txBody>
          <a:bodyPr anchor="ctr">
            <a:prstTxWarp prst="textNoShape">
              <a:avLst/>
            </a:prstTxWarp>
          </a:bodyPr>
          <a:lstStyle/>
          <a:p>
            <a:pPr algn="ctr"/>
            <a:r>
              <a:rPr lang="en-US" sz="3200" dirty="0" smtClean="0">
                <a:solidFill>
                  <a:srgbClr val="1A47CF"/>
                </a:solidFill>
                <a:latin typeface="Verdana" pitchFamily="-106" charset="0"/>
              </a:rPr>
              <a:t>CT/PET scanner</a:t>
            </a:r>
            <a:endParaRPr lang="en-US" sz="3200" dirty="0">
              <a:solidFill>
                <a:srgbClr val="1A47CF"/>
              </a:solidFill>
              <a:latin typeface="Verdana" pitchFamily="-106" charset="0"/>
            </a:endParaRPr>
          </a:p>
        </p:txBody>
      </p:sp>
      <p:sp>
        <p:nvSpPr>
          <p:cNvPr id="188" name="Footer Placeholder 187"/>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descr="vaccari 7views"/>
          <p:cNvPicPr>
            <a:picLocks noChangeAspect="1" noChangeArrowheads="1"/>
          </p:cNvPicPr>
          <p:nvPr/>
        </p:nvPicPr>
        <p:blipFill>
          <a:blip r:embed="rId2"/>
          <a:srcRect l="883" t="11020" r="1340" b="10440"/>
          <a:stretch>
            <a:fillRect/>
          </a:stretch>
        </p:blipFill>
        <p:spPr bwMode="auto">
          <a:xfrm>
            <a:off x="1600200" y="946150"/>
            <a:ext cx="5867400" cy="5454650"/>
          </a:xfrm>
          <a:prstGeom prst="rect">
            <a:avLst/>
          </a:prstGeom>
          <a:noFill/>
          <a:ln w="9525">
            <a:solidFill>
              <a:srgbClr val="FFCC66"/>
            </a:solidFill>
            <a:miter lim="800000"/>
            <a:headEnd/>
            <a:tailEnd/>
          </a:ln>
        </p:spPr>
      </p:pic>
      <p:sp>
        <p:nvSpPr>
          <p:cNvPr id="293891" name="Text Box 3"/>
          <p:cNvSpPr txBox="1">
            <a:spLocks noChangeArrowheads="1"/>
          </p:cNvSpPr>
          <p:nvPr/>
        </p:nvSpPr>
        <p:spPr bwMode="auto">
          <a:xfrm>
            <a:off x="8078788" y="6535738"/>
            <a:ext cx="989012" cy="244475"/>
          </a:xfrm>
          <a:prstGeom prst="rect">
            <a:avLst/>
          </a:prstGeom>
          <a:noFill/>
          <a:ln w="12700">
            <a:noFill/>
            <a:miter lim="800000"/>
            <a:headEnd/>
            <a:tailEnd/>
          </a:ln>
          <a:effectLst/>
        </p:spPr>
        <p:txBody>
          <a:bodyPr wrap="none">
            <a:prstTxWarp prst="textNoShape">
              <a:avLst/>
            </a:prstTxWarp>
            <a:spAutoFit/>
          </a:bodyPr>
          <a:lstStyle/>
          <a:p>
            <a:pPr algn="ctr" eaLnBrk="0" hangingPunct="0"/>
            <a:r>
              <a:rPr lang="it-IT" sz="1000" b="1">
                <a:solidFill>
                  <a:schemeClr val="bg1"/>
                </a:solidFill>
                <a:latin typeface="Arial" pitchFamily="-106" charset="0"/>
                <a:ea typeface="Times New Roman" pitchFamily="-106" charset="0"/>
                <a:cs typeface="Times New Roman" pitchFamily="-106" charset="0"/>
              </a:rPr>
              <a:t>HSR MILANO</a:t>
            </a:r>
          </a:p>
        </p:txBody>
      </p:sp>
      <p:sp>
        <p:nvSpPr>
          <p:cNvPr id="293893" name="Rectangle 5"/>
          <p:cNvSpPr>
            <a:spLocks noChangeArrowheads="1"/>
          </p:cNvSpPr>
          <p:nvPr/>
        </p:nvSpPr>
        <p:spPr bwMode="auto">
          <a:xfrm>
            <a:off x="1905000" y="304800"/>
            <a:ext cx="5030788" cy="381000"/>
          </a:xfrm>
          <a:prstGeom prst="rect">
            <a:avLst/>
          </a:prstGeom>
          <a:noFill/>
          <a:ln w="9525">
            <a:noFill/>
            <a:miter lim="800000"/>
            <a:headEnd/>
            <a:tailEnd/>
          </a:ln>
          <a:effectLst/>
        </p:spPr>
        <p:txBody>
          <a:bodyPr anchor="ctr">
            <a:prstTxWarp prst="textNoShape">
              <a:avLst/>
            </a:prstTxWarp>
          </a:bodyPr>
          <a:lstStyle/>
          <a:p>
            <a:pPr algn="ctr"/>
            <a:r>
              <a:rPr lang="en-US" sz="3600" baseline="30000" dirty="0">
                <a:solidFill>
                  <a:srgbClr val="1A47CF"/>
                </a:solidFill>
                <a:latin typeface="+mj-lt"/>
              </a:rPr>
              <a:t>18</a:t>
            </a:r>
            <a:r>
              <a:rPr lang="en-US" sz="3600" dirty="0">
                <a:solidFill>
                  <a:srgbClr val="1A47CF"/>
                </a:solidFill>
                <a:latin typeface="+mj-lt"/>
              </a:rPr>
              <a:t>F-FDG PET/CT</a:t>
            </a:r>
          </a:p>
        </p:txBody>
      </p:sp>
      <p:sp>
        <p:nvSpPr>
          <p:cNvPr id="8" name="Slide Number Placeholder 7"/>
          <p:cNvSpPr>
            <a:spLocks noGrp="1"/>
          </p:cNvSpPr>
          <p:nvPr>
            <p:ph type="sldNum" sz="quarter" idx="12"/>
          </p:nvPr>
        </p:nvSpPr>
        <p:spPr/>
        <p:txBody>
          <a:bodyPr/>
          <a:lstStyle/>
          <a:p>
            <a:fld id="{06AAE6B4-6741-2E43-949D-D9093D0F478E}" type="slidenum">
              <a:rPr lang="en-US" smtClean="0"/>
              <a:pPr/>
              <a:t>27</a:t>
            </a:fld>
            <a:endParaRPr lang="en-US"/>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229600" cy="1143000"/>
          </a:xfrm>
        </p:spPr>
        <p:txBody>
          <a:bodyPr>
            <a:normAutofit/>
          </a:bodyPr>
          <a:lstStyle/>
          <a:p>
            <a:r>
              <a:rPr lang="en-US" sz="4000" dirty="0" err="1" smtClean="0">
                <a:solidFill>
                  <a:srgbClr val="1A47CF"/>
                </a:solidFill>
              </a:rPr>
              <a:t>Gli</a:t>
            </a:r>
            <a:r>
              <a:rPr lang="en-US" sz="4000" dirty="0" smtClean="0">
                <a:solidFill>
                  <a:srgbClr val="1A47CF"/>
                </a:solidFill>
              </a:rPr>
              <a:t> </a:t>
            </a:r>
            <a:r>
              <a:rPr lang="en-US" sz="4000" dirty="0" err="1" smtClean="0">
                <a:solidFill>
                  <a:srgbClr val="1A47CF"/>
                </a:solidFill>
              </a:rPr>
              <a:t>Acceleratori</a:t>
            </a:r>
            <a:r>
              <a:rPr lang="en-US" sz="4000" dirty="0" smtClean="0">
                <a:solidFill>
                  <a:srgbClr val="1A47CF"/>
                </a:solidFill>
              </a:rPr>
              <a:t> </a:t>
            </a:r>
            <a:r>
              <a:rPr lang="en-US" sz="4000" dirty="0" err="1" smtClean="0">
                <a:solidFill>
                  <a:srgbClr val="1A47CF"/>
                </a:solidFill>
              </a:rPr>
              <a:t>e</a:t>
            </a:r>
            <a:r>
              <a:rPr lang="en-US" sz="4000" dirty="0" smtClean="0">
                <a:solidFill>
                  <a:srgbClr val="1A47CF"/>
                </a:solidFill>
              </a:rPr>
              <a:t> la </a:t>
            </a:r>
            <a:r>
              <a:rPr lang="en-US" sz="4000" dirty="0" err="1" smtClean="0">
                <a:solidFill>
                  <a:srgbClr val="1A47CF"/>
                </a:solidFill>
              </a:rPr>
              <a:t>Radioterapia</a:t>
            </a:r>
            <a:endParaRPr lang="en-US" sz="4000" dirty="0">
              <a:solidFill>
                <a:srgbClr val="1A47CF"/>
              </a:solidFill>
            </a:endParaRPr>
          </a:p>
        </p:txBody>
      </p:sp>
      <p:sp>
        <p:nvSpPr>
          <p:cNvPr id="4" name="TextBox 3"/>
          <p:cNvSpPr txBox="1"/>
          <p:nvPr/>
        </p:nvSpPr>
        <p:spPr>
          <a:xfrm>
            <a:off x="0" y="1946970"/>
            <a:ext cx="9144000" cy="3046988"/>
          </a:xfrm>
          <a:prstGeom prst="rect">
            <a:avLst/>
          </a:prstGeom>
          <a:noFill/>
        </p:spPr>
        <p:txBody>
          <a:bodyPr wrap="square" rtlCol="0">
            <a:spAutoFit/>
          </a:bodyPr>
          <a:lstStyle/>
          <a:p>
            <a:pPr algn="ctr"/>
            <a:r>
              <a:rPr lang="en-US" sz="3200" dirty="0" err="1" smtClean="0"/>
              <a:t>Gli</a:t>
            </a:r>
            <a:r>
              <a:rPr lang="en-US" sz="3200" dirty="0" smtClean="0"/>
              <a:t> </a:t>
            </a:r>
            <a:r>
              <a:rPr lang="en-US" sz="3200" dirty="0" err="1" smtClean="0"/>
              <a:t>acceleratori</a:t>
            </a:r>
            <a:r>
              <a:rPr lang="en-US" sz="3200" dirty="0" smtClean="0"/>
              <a:t> </a:t>
            </a:r>
            <a:r>
              <a:rPr lang="en-US" sz="3200" dirty="0" err="1" smtClean="0"/>
              <a:t>di</a:t>
            </a:r>
            <a:r>
              <a:rPr lang="en-US" sz="3200" dirty="0" smtClean="0"/>
              <a:t> </a:t>
            </a:r>
            <a:r>
              <a:rPr lang="en-US" sz="3200" dirty="0" err="1" smtClean="0"/>
              <a:t>particelle</a:t>
            </a:r>
            <a:r>
              <a:rPr lang="en-US" sz="3200" dirty="0" smtClean="0"/>
              <a:t> </a:t>
            </a:r>
            <a:r>
              <a:rPr lang="en-US" sz="3200" dirty="0" err="1" smtClean="0"/>
              <a:t>vengono</a:t>
            </a:r>
            <a:r>
              <a:rPr lang="en-US" sz="3200" dirty="0" smtClean="0"/>
              <a:t> </a:t>
            </a:r>
            <a:r>
              <a:rPr lang="en-US" sz="3200" dirty="0" err="1" smtClean="0"/>
              <a:t>impiegati</a:t>
            </a:r>
            <a:r>
              <a:rPr lang="en-US" sz="3200" dirty="0" smtClean="0"/>
              <a:t> :</a:t>
            </a:r>
          </a:p>
          <a:p>
            <a:pPr algn="ctr"/>
            <a:endParaRPr lang="en-US" sz="3200" dirty="0" smtClean="0"/>
          </a:p>
          <a:p>
            <a:pPr algn="ctr">
              <a:buFont typeface="Arial"/>
              <a:buChar char="•"/>
            </a:pPr>
            <a:r>
              <a:rPr lang="en-US" sz="3200" dirty="0" smtClean="0"/>
              <a:t>   Per </a:t>
            </a:r>
            <a:r>
              <a:rPr lang="en-US" sz="3200" dirty="0" err="1" smtClean="0"/>
              <a:t>produrre</a:t>
            </a:r>
            <a:r>
              <a:rPr lang="en-US" sz="3200" dirty="0" smtClean="0"/>
              <a:t> </a:t>
            </a:r>
            <a:r>
              <a:rPr lang="en-US" sz="3200" dirty="0" err="1" smtClean="0"/>
              <a:t>gli</a:t>
            </a:r>
            <a:r>
              <a:rPr lang="en-US" sz="3200" dirty="0" smtClean="0"/>
              <a:t> </a:t>
            </a:r>
            <a:r>
              <a:rPr lang="en-US" sz="3200" dirty="0" err="1" smtClean="0"/>
              <a:t>isotopi</a:t>
            </a:r>
            <a:r>
              <a:rPr lang="en-US" sz="3200" dirty="0" smtClean="0"/>
              <a:t> </a:t>
            </a:r>
            <a:r>
              <a:rPr lang="en-US" sz="3200" dirty="0" err="1" smtClean="0"/>
              <a:t>necessari</a:t>
            </a:r>
            <a:r>
              <a:rPr lang="en-US" sz="3200" dirty="0" smtClean="0"/>
              <a:t> </a:t>
            </a:r>
            <a:r>
              <a:rPr lang="en-US" sz="3200" dirty="0" err="1" smtClean="0"/>
              <a:t>alle</a:t>
            </a:r>
            <a:r>
              <a:rPr lang="en-US" sz="3200" dirty="0" smtClean="0"/>
              <a:t> SPECT </a:t>
            </a:r>
            <a:r>
              <a:rPr lang="en-US" sz="3200" dirty="0" err="1" smtClean="0"/>
              <a:t>e</a:t>
            </a:r>
            <a:r>
              <a:rPr lang="en-US" sz="3200" dirty="0" smtClean="0"/>
              <a:t> PET</a:t>
            </a:r>
          </a:p>
          <a:p>
            <a:pPr algn="ctr">
              <a:buFont typeface="Arial"/>
              <a:buChar char="•"/>
            </a:pPr>
            <a:endParaRPr lang="en-US" sz="3200" dirty="0" smtClean="0"/>
          </a:p>
          <a:p>
            <a:pPr algn="ctr">
              <a:buFont typeface="Arial"/>
              <a:buChar char="•"/>
            </a:pPr>
            <a:r>
              <a:rPr lang="en-US" sz="3200" dirty="0" smtClean="0"/>
              <a:t>   Per </a:t>
            </a:r>
            <a:r>
              <a:rPr lang="en-US" sz="3200" dirty="0" err="1" smtClean="0"/>
              <a:t>accelerare</a:t>
            </a:r>
            <a:r>
              <a:rPr lang="en-US" sz="3200" dirty="0" smtClean="0"/>
              <a:t> le </a:t>
            </a:r>
            <a:r>
              <a:rPr lang="en-US" sz="3200" dirty="0" err="1" smtClean="0"/>
              <a:t>particelle</a:t>
            </a:r>
            <a:r>
              <a:rPr lang="en-US" sz="3200" dirty="0" smtClean="0"/>
              <a:t> </a:t>
            </a:r>
            <a:r>
              <a:rPr lang="en-US" sz="3200" dirty="0" err="1" smtClean="0"/>
              <a:t>necessarie</a:t>
            </a:r>
            <a:r>
              <a:rPr lang="en-US" sz="3200" dirty="0" smtClean="0"/>
              <a:t> </a:t>
            </a:r>
            <a:r>
              <a:rPr lang="en-US" sz="3200" dirty="0" err="1" smtClean="0"/>
              <a:t>alla</a:t>
            </a:r>
            <a:r>
              <a:rPr lang="en-US" sz="3200" dirty="0" smtClean="0"/>
              <a:t> radio-</a:t>
            </a:r>
            <a:r>
              <a:rPr lang="en-US" sz="3200" dirty="0" err="1" smtClean="0"/>
              <a:t>terapia</a:t>
            </a:r>
            <a:r>
              <a:rPr lang="en-US" sz="3200" dirty="0" smtClean="0"/>
              <a:t> (</a:t>
            </a:r>
            <a:r>
              <a:rPr lang="en-US" sz="3200" dirty="0" err="1" smtClean="0"/>
              <a:t>elettroni</a:t>
            </a:r>
            <a:r>
              <a:rPr lang="en-US" sz="3200" dirty="0" smtClean="0"/>
              <a:t> </a:t>
            </a:r>
            <a:r>
              <a:rPr lang="en-US" sz="3200" dirty="0" err="1" smtClean="0"/>
              <a:t>o</a:t>
            </a:r>
            <a:r>
              <a:rPr lang="en-US" sz="3200" dirty="0" smtClean="0"/>
              <a:t> </a:t>
            </a:r>
            <a:r>
              <a:rPr lang="en-US" sz="3200" dirty="0" err="1" smtClean="0"/>
              <a:t>adroni</a:t>
            </a:r>
            <a:r>
              <a:rPr lang="en-US" sz="3200" dirty="0" smtClean="0"/>
              <a:t>)</a:t>
            </a:r>
            <a:endParaRPr lang="en-US" sz="3200" dirty="0"/>
          </a:p>
        </p:txBody>
      </p:sp>
      <p:sp>
        <p:nvSpPr>
          <p:cNvPr id="5" name="Slide Number Placeholder 4"/>
          <p:cNvSpPr>
            <a:spLocks noGrp="1"/>
          </p:cNvSpPr>
          <p:nvPr>
            <p:ph type="sldNum" sz="quarter" idx="11"/>
          </p:nvPr>
        </p:nvSpPr>
        <p:spPr/>
        <p:txBody>
          <a:bodyPr/>
          <a:lstStyle/>
          <a:p>
            <a:fld id="{7C38F0CF-E268-014F-9019-98B414D7A66E}" type="slidenum">
              <a:rPr lang="en-US" smtClean="0"/>
              <a:pPr/>
              <a:t>28</a:t>
            </a:fld>
            <a:endParaRPr lang="en-US"/>
          </a:p>
        </p:txBody>
      </p:sp>
      <p:sp>
        <p:nvSpPr>
          <p:cNvPr id="6" name="Footer Placeholder 5"/>
          <p:cNvSpPr>
            <a:spLocks noGrp="1"/>
          </p:cNvSpPr>
          <p:nvPr>
            <p:ph type="ftr" sz="quarter" idx="10"/>
          </p:nvPr>
        </p:nvSpPr>
        <p:spPr>
          <a:xfrm>
            <a:off x="539552" y="6248400"/>
            <a:ext cx="5385792" cy="381000"/>
          </a:xfrm>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lide Number Placeholder 4"/>
          <p:cNvSpPr>
            <a:spLocks noGrp="1"/>
          </p:cNvSpPr>
          <p:nvPr>
            <p:ph type="sldNum" sz="quarter" idx="11"/>
          </p:nvPr>
        </p:nvSpPr>
        <p:spPr/>
        <p:txBody>
          <a:bodyPr/>
          <a:lstStyle/>
          <a:p>
            <a:fld id="{256105C6-86F3-974F-BBF1-4702435C85EA}" type="slidenum">
              <a:rPr lang="en-US"/>
              <a:pPr/>
              <a:t>29</a:t>
            </a:fld>
            <a:endParaRPr lang="en-US"/>
          </a:p>
        </p:txBody>
      </p:sp>
      <p:grpSp>
        <p:nvGrpSpPr>
          <p:cNvPr id="2" name="Group 43"/>
          <p:cNvGrpSpPr>
            <a:grpSpLocks/>
          </p:cNvGrpSpPr>
          <p:nvPr/>
        </p:nvGrpSpPr>
        <p:grpSpPr bwMode="auto">
          <a:xfrm>
            <a:off x="533400" y="1525587"/>
            <a:ext cx="8001000" cy="4494213"/>
            <a:chOff x="480" y="625"/>
            <a:chExt cx="5040" cy="2831"/>
          </a:xfrm>
        </p:grpSpPr>
        <p:grpSp>
          <p:nvGrpSpPr>
            <p:cNvPr id="3" name="Group 44"/>
            <p:cNvGrpSpPr>
              <a:grpSpLocks/>
            </p:cNvGrpSpPr>
            <p:nvPr/>
          </p:nvGrpSpPr>
          <p:grpSpPr bwMode="auto">
            <a:xfrm>
              <a:off x="480" y="625"/>
              <a:ext cx="5040" cy="2831"/>
              <a:chOff x="240" y="721"/>
              <a:chExt cx="5040" cy="2831"/>
            </a:xfrm>
          </p:grpSpPr>
          <p:grpSp>
            <p:nvGrpSpPr>
              <p:cNvPr id="4" name="Group 45"/>
              <p:cNvGrpSpPr>
                <a:grpSpLocks/>
              </p:cNvGrpSpPr>
              <p:nvPr/>
            </p:nvGrpSpPr>
            <p:grpSpPr bwMode="auto">
              <a:xfrm>
                <a:off x="240" y="721"/>
                <a:ext cx="5040" cy="2831"/>
                <a:chOff x="240" y="528"/>
                <a:chExt cx="5040" cy="2831"/>
              </a:xfrm>
            </p:grpSpPr>
            <p:sp>
              <p:nvSpPr>
                <p:cNvPr id="319534" name="Rectangle 46"/>
                <p:cNvSpPr>
                  <a:spLocks noChangeArrowheads="1"/>
                </p:cNvSpPr>
                <p:nvPr/>
              </p:nvSpPr>
              <p:spPr bwMode="auto">
                <a:xfrm>
                  <a:off x="3648" y="3100"/>
                  <a:ext cx="1632" cy="259"/>
                </a:xfrm>
                <a:prstGeom prst="rect">
                  <a:avLst/>
                </a:prstGeom>
                <a:noFill/>
                <a:ln w="9525">
                  <a:noFill/>
                  <a:miter lim="800000"/>
                  <a:headEnd/>
                  <a:tailEnd/>
                </a:ln>
                <a:effectLst/>
              </p:spPr>
              <p:txBody>
                <a:bodyPr>
                  <a:prstTxWarp prst="textNoShape">
                    <a:avLst/>
                  </a:prstTxWarp>
                </a:bodyPr>
                <a:lstStyle/>
                <a:p>
                  <a:pPr algn="r">
                    <a:spcBef>
                      <a:spcPct val="20000"/>
                    </a:spcBef>
                  </a:pPr>
                  <a:endParaRPr lang="en-US" sz="3200" b="1">
                    <a:effectLst>
                      <a:outerShdw blurRad="38100" dist="38100" dir="2700000" algn="tl">
                        <a:srgbClr val="DDDDDD"/>
                      </a:outerShdw>
                    </a:effectLst>
                    <a:latin typeface="Comic Sans MS" pitchFamily="-106" charset="0"/>
                    <a:ea typeface="Arial" pitchFamily="-106" charset="0"/>
                    <a:cs typeface="Arial" pitchFamily="-106" charset="0"/>
                  </a:endParaRPr>
                </a:p>
              </p:txBody>
            </p:sp>
            <p:sp>
              <p:nvSpPr>
                <p:cNvPr id="319535" name="Rectangle 47"/>
                <p:cNvSpPr>
                  <a:spLocks noChangeArrowheads="1"/>
                </p:cNvSpPr>
                <p:nvPr/>
              </p:nvSpPr>
              <p:spPr bwMode="auto">
                <a:xfrm>
                  <a:off x="240" y="3100"/>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3200" b="1">
                      <a:effectLst>
                        <a:outerShdw blurRad="38100" dist="38100" dir="2700000" algn="tl">
                          <a:srgbClr val="DDDDDD"/>
                        </a:outerShdw>
                      </a:effectLst>
                      <a:latin typeface="Comic Sans MS" pitchFamily="-106" charset="0"/>
                    </a:rPr>
                    <a:t>                                          </a:t>
                  </a:r>
                </a:p>
              </p:txBody>
            </p:sp>
            <p:sp>
              <p:nvSpPr>
                <p:cNvPr id="319536" name="Rectangle 48"/>
                <p:cNvSpPr>
                  <a:spLocks noChangeArrowheads="1"/>
                </p:cNvSpPr>
                <p:nvPr/>
              </p:nvSpPr>
              <p:spPr bwMode="auto">
                <a:xfrm>
                  <a:off x="3648" y="2602"/>
                  <a:ext cx="1632" cy="498"/>
                </a:xfrm>
                <a:prstGeom prst="rect">
                  <a:avLst/>
                </a:prstGeom>
                <a:noFill/>
                <a:ln w="9525">
                  <a:noFill/>
                  <a:miter lim="800000"/>
                  <a:headEnd/>
                  <a:tailEnd/>
                </a:ln>
                <a:effectLst/>
              </p:spPr>
              <p:txBody>
                <a:bodyPr>
                  <a:prstTxWarp prst="textNoShape">
                    <a:avLst/>
                  </a:prstTxWarp>
                </a:bodyPr>
                <a:lstStyle/>
                <a:p>
                  <a:pPr algn="ctr">
                    <a:lnSpc>
                      <a:spcPct val="55000"/>
                    </a:lnSpc>
                    <a:spcBef>
                      <a:spcPct val="20000"/>
                    </a:spcBef>
                  </a:pPr>
                  <a:endParaRPr lang="en-US" sz="3200" b="1">
                    <a:effectLst>
                      <a:outerShdw blurRad="38100" dist="38100" dir="2700000" algn="tl">
                        <a:srgbClr val="DDDDDD"/>
                      </a:outerShdw>
                    </a:effectLst>
                    <a:latin typeface="Comic Sans MS" pitchFamily="-106" charset="0"/>
                    <a:ea typeface="Arial" pitchFamily="-106" charset="0"/>
                    <a:cs typeface="Arial" pitchFamily="-106" charset="0"/>
                  </a:endParaRPr>
                </a:p>
                <a:p>
                  <a:pPr algn="ctr">
                    <a:lnSpc>
                      <a:spcPct val="55000"/>
                    </a:lnSpc>
                    <a:spcBef>
                      <a:spcPct val="20000"/>
                    </a:spcBef>
                  </a:pPr>
                  <a:r>
                    <a:rPr lang="en-US" sz="1800">
                      <a:solidFill>
                        <a:srgbClr val="FF0000"/>
                      </a:solidFill>
                      <a:latin typeface="Verdana" pitchFamily="-106" charset="0"/>
                      <a:ea typeface="Arial" pitchFamily="-106" charset="0"/>
                      <a:cs typeface="Arial" pitchFamily="-106" charset="0"/>
                    </a:rPr>
                    <a:t>&gt; 17500</a:t>
                  </a:r>
                </a:p>
              </p:txBody>
            </p:sp>
            <p:sp>
              <p:nvSpPr>
                <p:cNvPr id="319537" name="Rectangle 49"/>
                <p:cNvSpPr>
                  <a:spLocks noChangeArrowheads="1"/>
                </p:cNvSpPr>
                <p:nvPr/>
              </p:nvSpPr>
              <p:spPr bwMode="auto">
                <a:xfrm>
                  <a:off x="240" y="2602"/>
                  <a:ext cx="3408" cy="498"/>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                                                                  TOTAL</a:t>
                  </a:r>
                </a:p>
                <a:p>
                  <a:pPr>
                    <a:lnSpc>
                      <a:spcPct val="55000"/>
                    </a:lnSpc>
                    <a:spcBef>
                      <a:spcPct val="20000"/>
                    </a:spcBef>
                  </a:pPr>
                  <a:endParaRPr lang="en-US" sz="1200">
                    <a:latin typeface="Comic Sans MS" pitchFamily="-106" charset="0"/>
                  </a:endParaRPr>
                </a:p>
              </p:txBody>
            </p:sp>
            <p:sp>
              <p:nvSpPr>
                <p:cNvPr id="319538" name="Rectangle 50"/>
                <p:cNvSpPr>
                  <a:spLocks noChangeArrowheads="1"/>
                </p:cNvSpPr>
                <p:nvPr/>
              </p:nvSpPr>
              <p:spPr bwMode="auto">
                <a:xfrm>
                  <a:off x="3648" y="2342"/>
                  <a:ext cx="1632" cy="260"/>
                </a:xfrm>
                <a:prstGeom prst="rect">
                  <a:avLst/>
                </a:prstGeom>
                <a:noFill/>
                <a:ln w="9525">
                  <a:noFill/>
                  <a:miter lim="800000"/>
                  <a:headEnd/>
                  <a:tailEnd/>
                </a:ln>
                <a:effectLst/>
              </p:spPr>
              <p:txBody>
                <a:bodyPr>
                  <a:prstTxWarp prst="textNoShape">
                    <a:avLst/>
                  </a:prstTxWarp>
                </a:bodyPr>
                <a:lstStyle/>
                <a:p>
                  <a:pPr algn="ctr">
                    <a:spcBef>
                      <a:spcPct val="20000"/>
                    </a:spcBef>
                  </a:pPr>
                  <a:r>
                    <a:rPr lang="en-US" sz="1800">
                      <a:latin typeface="Verdana" pitchFamily="-106" charset="0"/>
                      <a:ea typeface="Arial" pitchFamily="-106" charset="0"/>
                      <a:cs typeface="Arial" pitchFamily="-106" charset="0"/>
                    </a:rPr>
                    <a:t>&gt;7000</a:t>
                  </a:r>
                </a:p>
              </p:txBody>
            </p:sp>
            <p:sp>
              <p:nvSpPr>
                <p:cNvPr id="319539" name="Rectangle 51"/>
                <p:cNvSpPr>
                  <a:spLocks noChangeArrowheads="1"/>
                </p:cNvSpPr>
                <p:nvPr/>
              </p:nvSpPr>
              <p:spPr bwMode="auto">
                <a:xfrm>
                  <a:off x="240" y="2342"/>
                  <a:ext cx="3408" cy="260"/>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Ion implanters, surface modification</a:t>
                  </a:r>
                </a:p>
              </p:txBody>
            </p:sp>
            <p:sp>
              <p:nvSpPr>
                <p:cNvPr id="319540" name="Rectangle 52"/>
                <p:cNvSpPr>
                  <a:spLocks noChangeArrowheads="1"/>
                </p:cNvSpPr>
                <p:nvPr/>
              </p:nvSpPr>
              <p:spPr bwMode="auto">
                <a:xfrm>
                  <a:off x="3648" y="2083"/>
                  <a:ext cx="1632" cy="259"/>
                </a:xfrm>
                <a:prstGeom prst="rect">
                  <a:avLst/>
                </a:prstGeom>
                <a:noFill/>
                <a:ln w="9525">
                  <a:noFill/>
                  <a:miter lim="800000"/>
                  <a:headEnd/>
                  <a:tailEnd/>
                </a:ln>
                <a:effectLst/>
              </p:spPr>
              <p:txBody>
                <a:bodyPr>
                  <a:prstTxWarp prst="textNoShape">
                    <a:avLst/>
                  </a:prstTxWarp>
                </a:bodyPr>
                <a:lstStyle/>
                <a:p>
                  <a:pPr algn="ctr">
                    <a:spcBef>
                      <a:spcPct val="20000"/>
                    </a:spcBef>
                  </a:pPr>
                  <a:r>
                    <a:rPr lang="en-US" sz="1800">
                      <a:latin typeface="Verdana" pitchFamily="-106" charset="0"/>
                    </a:rPr>
                    <a:t>~1500</a:t>
                  </a:r>
                </a:p>
                <a:p>
                  <a:pPr algn="ctr">
                    <a:spcBef>
                      <a:spcPct val="20000"/>
                    </a:spcBef>
                  </a:pPr>
                  <a:endParaRPr lang="en-US" sz="1800">
                    <a:latin typeface="Verdana" pitchFamily="-106" charset="0"/>
                    <a:ea typeface="Arial" pitchFamily="-106" charset="0"/>
                    <a:cs typeface="Arial" pitchFamily="-106" charset="0"/>
                  </a:endParaRPr>
                </a:p>
              </p:txBody>
            </p:sp>
            <p:sp>
              <p:nvSpPr>
                <p:cNvPr id="319541" name="Rectangle 53"/>
                <p:cNvSpPr>
                  <a:spLocks noChangeArrowheads="1"/>
                </p:cNvSpPr>
                <p:nvPr/>
              </p:nvSpPr>
              <p:spPr bwMode="auto">
                <a:xfrm>
                  <a:off x="240" y="2083"/>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Industrial processing and research</a:t>
                  </a:r>
                </a:p>
                <a:p>
                  <a:pPr>
                    <a:spcBef>
                      <a:spcPct val="20000"/>
                    </a:spcBef>
                  </a:pPr>
                  <a:endParaRPr lang="en-US" sz="1800">
                    <a:latin typeface="Verdana" pitchFamily="-106" charset="0"/>
                  </a:endParaRPr>
                </a:p>
              </p:txBody>
            </p:sp>
            <p:sp>
              <p:nvSpPr>
                <p:cNvPr id="319542" name="Rectangle 54"/>
                <p:cNvSpPr>
                  <a:spLocks noChangeArrowheads="1"/>
                </p:cNvSpPr>
                <p:nvPr/>
              </p:nvSpPr>
              <p:spPr bwMode="auto">
                <a:xfrm>
                  <a:off x="3648" y="1824"/>
                  <a:ext cx="1632" cy="259"/>
                </a:xfrm>
                <a:prstGeom prst="rect">
                  <a:avLst/>
                </a:prstGeom>
                <a:noFill/>
                <a:ln w="9525">
                  <a:noFill/>
                  <a:miter lim="800000"/>
                  <a:headEnd/>
                  <a:tailEnd/>
                </a:ln>
                <a:effectLst/>
              </p:spPr>
              <p:txBody>
                <a:bodyPr>
                  <a:prstTxWarp prst="textNoShape">
                    <a:avLst/>
                  </a:prstTxWarp>
                </a:bodyPr>
                <a:lstStyle/>
                <a:p>
                  <a:pPr algn="ctr">
                    <a:spcBef>
                      <a:spcPct val="20000"/>
                    </a:spcBef>
                  </a:pPr>
                  <a:r>
                    <a:rPr lang="en-US" sz="1800">
                      <a:latin typeface="Verdana" pitchFamily="-106" charset="0"/>
                    </a:rPr>
                    <a:t>~1000</a:t>
                  </a:r>
                </a:p>
              </p:txBody>
            </p:sp>
            <p:sp>
              <p:nvSpPr>
                <p:cNvPr id="319543" name="Rectangle 55"/>
                <p:cNvSpPr>
                  <a:spLocks noChangeArrowheads="1"/>
                </p:cNvSpPr>
                <p:nvPr/>
              </p:nvSpPr>
              <p:spPr bwMode="auto">
                <a:xfrm>
                  <a:off x="240" y="1824"/>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Research acc. included biomedical research</a:t>
                  </a:r>
                </a:p>
                <a:p>
                  <a:pPr>
                    <a:spcBef>
                      <a:spcPct val="20000"/>
                    </a:spcBef>
                  </a:pPr>
                  <a:endParaRPr lang="en-US" sz="1800">
                    <a:latin typeface="Verdana" pitchFamily="-106" charset="0"/>
                  </a:endParaRPr>
                </a:p>
              </p:txBody>
            </p:sp>
            <p:sp>
              <p:nvSpPr>
                <p:cNvPr id="319544" name="Rectangle 56"/>
                <p:cNvSpPr>
                  <a:spLocks noChangeArrowheads="1"/>
                </p:cNvSpPr>
                <p:nvPr/>
              </p:nvSpPr>
              <p:spPr bwMode="auto">
                <a:xfrm>
                  <a:off x="3648" y="1565"/>
                  <a:ext cx="1632" cy="259"/>
                </a:xfrm>
                <a:prstGeom prst="rect">
                  <a:avLst/>
                </a:prstGeom>
                <a:noFill/>
                <a:ln w="9525">
                  <a:noFill/>
                  <a:miter lim="800000"/>
                  <a:headEnd/>
                  <a:tailEnd/>
                </a:ln>
                <a:effectLst/>
              </p:spPr>
              <p:txBody>
                <a:bodyPr>
                  <a:prstTxWarp prst="textNoShape">
                    <a:avLst/>
                  </a:prstTxWarp>
                </a:bodyPr>
                <a:lstStyle/>
                <a:p>
                  <a:pPr algn="ctr">
                    <a:spcBef>
                      <a:spcPct val="20000"/>
                    </a:spcBef>
                  </a:pPr>
                  <a:endParaRPr lang="en-US" sz="2800" b="1" u="sng">
                    <a:effectLst>
                      <a:outerShdw blurRad="38100" dist="38100" dir="2700000" algn="tl">
                        <a:srgbClr val="DDDDDD"/>
                      </a:outerShdw>
                    </a:effectLst>
                    <a:latin typeface="Comic Sans MS" pitchFamily="-106" charset="0"/>
                  </a:endParaRPr>
                </a:p>
              </p:txBody>
            </p:sp>
            <p:sp>
              <p:nvSpPr>
                <p:cNvPr id="319545" name="Rectangle 57"/>
                <p:cNvSpPr>
                  <a:spLocks noChangeArrowheads="1"/>
                </p:cNvSpPr>
                <p:nvPr/>
              </p:nvSpPr>
              <p:spPr bwMode="auto">
                <a:xfrm>
                  <a:off x="240" y="1565"/>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2800" b="1">
                      <a:latin typeface="Comic Sans MS" pitchFamily="-106" charset="0"/>
                    </a:rPr>
                    <a:t>  </a:t>
                  </a:r>
                  <a:endParaRPr lang="en-US" sz="2800" b="1" u="sng">
                    <a:effectLst>
                      <a:outerShdw blurRad="38100" dist="38100" dir="2700000" algn="tl">
                        <a:srgbClr val="DDDDDD"/>
                      </a:outerShdw>
                    </a:effectLst>
                    <a:latin typeface="Comic Sans MS" pitchFamily="-106" charset="0"/>
                  </a:endParaRPr>
                </a:p>
              </p:txBody>
            </p:sp>
            <p:sp>
              <p:nvSpPr>
                <p:cNvPr id="319546" name="Rectangle 58"/>
                <p:cNvSpPr>
                  <a:spLocks noChangeArrowheads="1"/>
                </p:cNvSpPr>
                <p:nvPr/>
              </p:nvSpPr>
              <p:spPr bwMode="auto">
                <a:xfrm>
                  <a:off x="3648" y="1306"/>
                  <a:ext cx="1632" cy="259"/>
                </a:xfrm>
                <a:prstGeom prst="rect">
                  <a:avLst/>
                </a:prstGeom>
                <a:noFill/>
                <a:ln w="9525">
                  <a:noFill/>
                  <a:miter lim="800000"/>
                  <a:headEnd/>
                  <a:tailEnd/>
                </a:ln>
                <a:effectLst/>
              </p:spPr>
              <p:txBody>
                <a:bodyPr>
                  <a:prstTxWarp prst="textNoShape">
                    <a:avLst/>
                  </a:prstTxWarp>
                </a:bodyPr>
                <a:lstStyle/>
                <a:p>
                  <a:pPr algn="ctr">
                    <a:spcBef>
                      <a:spcPct val="20000"/>
                    </a:spcBef>
                  </a:pPr>
                  <a:endParaRPr lang="en-US" sz="2800" b="1">
                    <a:latin typeface="Comic Sans MS" pitchFamily="-106" charset="0"/>
                  </a:endParaRPr>
                </a:p>
              </p:txBody>
            </p:sp>
            <p:sp>
              <p:nvSpPr>
                <p:cNvPr id="319547" name="Rectangle 59"/>
                <p:cNvSpPr>
                  <a:spLocks noChangeArrowheads="1"/>
                </p:cNvSpPr>
                <p:nvPr/>
              </p:nvSpPr>
              <p:spPr bwMode="auto">
                <a:xfrm>
                  <a:off x="240" y="1306"/>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2800" b="1">
                      <a:latin typeface="Comic Sans MS" pitchFamily="-106" charset="0"/>
                    </a:rPr>
                    <a:t>  </a:t>
                  </a:r>
                </a:p>
              </p:txBody>
            </p:sp>
            <p:sp>
              <p:nvSpPr>
                <p:cNvPr id="319548" name="Rectangle 60"/>
                <p:cNvSpPr>
                  <a:spLocks noChangeArrowheads="1"/>
                </p:cNvSpPr>
                <p:nvPr/>
              </p:nvSpPr>
              <p:spPr bwMode="auto">
                <a:xfrm>
                  <a:off x="3648" y="1046"/>
                  <a:ext cx="1632" cy="260"/>
                </a:xfrm>
                <a:prstGeom prst="rect">
                  <a:avLst/>
                </a:prstGeom>
                <a:noFill/>
                <a:ln w="9525">
                  <a:noFill/>
                  <a:miter lim="800000"/>
                  <a:headEnd/>
                  <a:tailEnd/>
                </a:ln>
                <a:effectLst/>
              </p:spPr>
              <p:txBody>
                <a:bodyPr>
                  <a:prstTxWarp prst="textNoShape">
                    <a:avLst/>
                  </a:prstTxWarp>
                </a:bodyPr>
                <a:lstStyle/>
                <a:p>
                  <a:pPr algn="ctr">
                    <a:spcBef>
                      <a:spcPct val="20000"/>
                    </a:spcBef>
                  </a:pPr>
                  <a:r>
                    <a:rPr lang="en-US" sz="1800">
                      <a:latin typeface="Verdana" pitchFamily="-106" charset="0"/>
                      <a:ea typeface="Arial" pitchFamily="-106" charset="0"/>
                      <a:cs typeface="Arial" pitchFamily="-106" charset="0"/>
                    </a:rPr>
                    <a:t>&gt;100</a:t>
                  </a:r>
                </a:p>
                <a:p>
                  <a:pPr algn="ctr">
                    <a:lnSpc>
                      <a:spcPct val="55000"/>
                    </a:lnSpc>
                    <a:spcBef>
                      <a:spcPct val="20000"/>
                    </a:spcBef>
                  </a:pPr>
                  <a:endParaRPr lang="en-US" sz="1800">
                    <a:latin typeface="Verdana" pitchFamily="-106" charset="0"/>
                    <a:ea typeface="Arial" pitchFamily="-106" charset="0"/>
                    <a:cs typeface="Arial" pitchFamily="-106" charset="0"/>
                  </a:endParaRPr>
                </a:p>
                <a:p>
                  <a:pPr algn="ctr">
                    <a:lnSpc>
                      <a:spcPct val="40000"/>
                    </a:lnSpc>
                    <a:spcBef>
                      <a:spcPct val="20000"/>
                    </a:spcBef>
                  </a:pPr>
                  <a:r>
                    <a:rPr lang="en-US" sz="1800">
                      <a:latin typeface="Verdana" pitchFamily="-106" charset="0"/>
                    </a:rPr>
                    <a:t>~200</a:t>
                  </a:r>
                </a:p>
                <a:p>
                  <a:pPr algn="ctr">
                    <a:lnSpc>
                      <a:spcPct val="150000"/>
                    </a:lnSpc>
                    <a:spcBef>
                      <a:spcPct val="20000"/>
                    </a:spcBef>
                  </a:pPr>
                  <a:r>
                    <a:rPr lang="en-US" sz="1800">
                      <a:latin typeface="Verdana" pitchFamily="-106" charset="0"/>
                      <a:ea typeface="Arial" pitchFamily="-106" charset="0"/>
                      <a:cs typeface="Arial" pitchFamily="-106" charset="0"/>
                    </a:rPr>
                    <a:t>&gt; 7500</a:t>
                  </a:r>
                </a:p>
              </p:txBody>
            </p:sp>
            <p:sp>
              <p:nvSpPr>
                <p:cNvPr id="319549" name="Rectangle 61"/>
                <p:cNvSpPr>
                  <a:spLocks noChangeArrowheads="1"/>
                </p:cNvSpPr>
                <p:nvPr/>
              </p:nvSpPr>
              <p:spPr bwMode="auto">
                <a:xfrm>
                  <a:off x="240" y="1046"/>
                  <a:ext cx="3408" cy="260"/>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Synchrotron radiation sources</a:t>
                  </a:r>
                </a:p>
                <a:p>
                  <a:pPr>
                    <a:lnSpc>
                      <a:spcPct val="125000"/>
                    </a:lnSpc>
                    <a:spcBef>
                      <a:spcPct val="20000"/>
                    </a:spcBef>
                  </a:pPr>
                  <a:r>
                    <a:rPr lang="en-US" sz="1800">
                      <a:solidFill>
                        <a:schemeClr val="accent2"/>
                      </a:solidFill>
                      <a:latin typeface="Verdana" pitchFamily="-106" charset="0"/>
                    </a:rPr>
                    <a:t>Medical radioisotope production</a:t>
                  </a:r>
                </a:p>
                <a:p>
                  <a:pPr>
                    <a:lnSpc>
                      <a:spcPct val="125000"/>
                    </a:lnSpc>
                    <a:spcBef>
                      <a:spcPct val="20000"/>
                    </a:spcBef>
                  </a:pPr>
                  <a:r>
                    <a:rPr lang="en-US" sz="1800">
                      <a:solidFill>
                        <a:schemeClr val="accent2"/>
                      </a:solidFill>
                      <a:latin typeface="Verdana" pitchFamily="-106" charset="0"/>
                    </a:rPr>
                    <a:t>Radiotherapy accelerators</a:t>
                  </a:r>
                </a:p>
              </p:txBody>
            </p:sp>
            <p:sp>
              <p:nvSpPr>
                <p:cNvPr id="319550" name="Rectangle 62"/>
                <p:cNvSpPr>
                  <a:spLocks noChangeArrowheads="1"/>
                </p:cNvSpPr>
                <p:nvPr/>
              </p:nvSpPr>
              <p:spPr bwMode="auto">
                <a:xfrm>
                  <a:off x="3648" y="787"/>
                  <a:ext cx="1632" cy="259"/>
                </a:xfrm>
                <a:prstGeom prst="rect">
                  <a:avLst/>
                </a:prstGeom>
                <a:noFill/>
                <a:ln w="9525">
                  <a:noFill/>
                  <a:miter lim="800000"/>
                  <a:headEnd/>
                  <a:tailEnd/>
                </a:ln>
                <a:effectLst/>
              </p:spPr>
              <p:txBody>
                <a:bodyPr>
                  <a:prstTxWarp prst="textNoShape">
                    <a:avLst/>
                  </a:prstTxWarp>
                </a:bodyPr>
                <a:lstStyle/>
                <a:p>
                  <a:pPr algn="ctr">
                    <a:spcBef>
                      <a:spcPct val="20000"/>
                    </a:spcBef>
                  </a:pPr>
                  <a:r>
                    <a:rPr lang="en-US" sz="1800">
                      <a:latin typeface="Verdana" pitchFamily="-106" charset="0"/>
                    </a:rPr>
                    <a:t>~120</a:t>
                  </a:r>
                </a:p>
              </p:txBody>
            </p:sp>
            <p:sp>
              <p:nvSpPr>
                <p:cNvPr id="319551" name="Rectangle 63"/>
                <p:cNvSpPr>
                  <a:spLocks noChangeArrowheads="1"/>
                </p:cNvSpPr>
                <p:nvPr/>
              </p:nvSpPr>
              <p:spPr bwMode="auto">
                <a:xfrm>
                  <a:off x="240" y="787"/>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High Energy acc. (E </a:t>
                  </a:r>
                  <a:r>
                    <a:rPr lang="en-US" sz="1800">
                      <a:latin typeface="Verdana" pitchFamily="-106" charset="0"/>
                      <a:ea typeface="Arial" pitchFamily="-106" charset="0"/>
                      <a:cs typeface="Arial" pitchFamily="-106" charset="0"/>
                    </a:rPr>
                    <a:t>&gt;1GeV)</a:t>
                  </a:r>
                </a:p>
              </p:txBody>
            </p:sp>
            <p:sp>
              <p:nvSpPr>
                <p:cNvPr id="319552" name="Rectangle 64"/>
                <p:cNvSpPr>
                  <a:spLocks noChangeArrowheads="1"/>
                </p:cNvSpPr>
                <p:nvPr/>
              </p:nvSpPr>
              <p:spPr bwMode="auto">
                <a:xfrm>
                  <a:off x="3648" y="528"/>
                  <a:ext cx="1632" cy="259"/>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NUMBER IN USE (*)</a:t>
                  </a:r>
                </a:p>
              </p:txBody>
            </p:sp>
            <p:sp>
              <p:nvSpPr>
                <p:cNvPr id="319553" name="Rectangle 65"/>
                <p:cNvSpPr>
                  <a:spLocks noChangeArrowheads="1"/>
                </p:cNvSpPr>
                <p:nvPr/>
              </p:nvSpPr>
              <p:spPr bwMode="auto">
                <a:xfrm>
                  <a:off x="240" y="528"/>
                  <a:ext cx="3408" cy="259"/>
                </a:xfrm>
                <a:prstGeom prst="rect">
                  <a:avLst/>
                </a:prstGeom>
                <a:noFill/>
                <a:ln w="9525">
                  <a:noFill/>
                  <a:miter lim="800000"/>
                  <a:headEnd/>
                  <a:tailEnd/>
                </a:ln>
                <a:effectLst/>
              </p:spPr>
              <p:txBody>
                <a:bodyPr>
                  <a:prstTxWarp prst="textNoShape">
                    <a:avLst/>
                  </a:prstTxWarp>
                </a:bodyPr>
                <a:lstStyle/>
                <a:p>
                  <a:pPr>
                    <a:spcBef>
                      <a:spcPct val="20000"/>
                    </a:spcBef>
                  </a:pPr>
                  <a:r>
                    <a:rPr lang="en-US" sz="1800">
                      <a:latin typeface="Verdana" pitchFamily="-106" charset="0"/>
                    </a:rPr>
                    <a:t>CATEGORY OF ACCELERATORS</a:t>
                  </a:r>
                </a:p>
              </p:txBody>
            </p:sp>
            <p:sp>
              <p:nvSpPr>
                <p:cNvPr id="319554" name="Line 66"/>
                <p:cNvSpPr>
                  <a:spLocks noChangeShapeType="1"/>
                </p:cNvSpPr>
                <p:nvPr/>
              </p:nvSpPr>
              <p:spPr bwMode="auto">
                <a:xfrm>
                  <a:off x="240" y="528"/>
                  <a:ext cx="5040" cy="0"/>
                </a:xfrm>
                <a:prstGeom prst="line">
                  <a:avLst/>
                </a:prstGeom>
                <a:noFill/>
                <a:ln w="28575" cap="sq">
                  <a:solidFill>
                    <a:schemeClr val="tx1"/>
                  </a:solidFill>
                  <a:round/>
                  <a:headEnd/>
                  <a:tailEnd/>
                </a:ln>
                <a:effectLst/>
              </p:spPr>
              <p:txBody>
                <a:bodyPr>
                  <a:prstTxWarp prst="textNoShape">
                    <a:avLst/>
                  </a:prstTxWarp>
                </a:bodyPr>
                <a:lstStyle/>
                <a:p>
                  <a:endParaRPr lang="en-US"/>
                </a:p>
              </p:txBody>
            </p:sp>
            <p:sp>
              <p:nvSpPr>
                <p:cNvPr id="319555" name="Line 67"/>
                <p:cNvSpPr>
                  <a:spLocks noChangeShapeType="1"/>
                </p:cNvSpPr>
                <p:nvPr/>
              </p:nvSpPr>
              <p:spPr bwMode="auto">
                <a:xfrm>
                  <a:off x="240" y="787"/>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56" name="Line 68"/>
                <p:cNvSpPr>
                  <a:spLocks noChangeShapeType="1"/>
                </p:cNvSpPr>
                <p:nvPr/>
              </p:nvSpPr>
              <p:spPr bwMode="auto">
                <a:xfrm>
                  <a:off x="240" y="1046"/>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57" name="Line 69"/>
                <p:cNvSpPr>
                  <a:spLocks noChangeShapeType="1"/>
                </p:cNvSpPr>
                <p:nvPr/>
              </p:nvSpPr>
              <p:spPr bwMode="auto">
                <a:xfrm>
                  <a:off x="240" y="1306"/>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58" name="Line 70"/>
                <p:cNvSpPr>
                  <a:spLocks noChangeShapeType="1"/>
                </p:cNvSpPr>
                <p:nvPr/>
              </p:nvSpPr>
              <p:spPr bwMode="auto">
                <a:xfrm>
                  <a:off x="240" y="1565"/>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59" name="Line 71"/>
                <p:cNvSpPr>
                  <a:spLocks noChangeShapeType="1"/>
                </p:cNvSpPr>
                <p:nvPr/>
              </p:nvSpPr>
              <p:spPr bwMode="auto">
                <a:xfrm>
                  <a:off x="240" y="1824"/>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0" name="Line 72"/>
                <p:cNvSpPr>
                  <a:spLocks noChangeShapeType="1"/>
                </p:cNvSpPr>
                <p:nvPr/>
              </p:nvSpPr>
              <p:spPr bwMode="auto">
                <a:xfrm>
                  <a:off x="240" y="2083"/>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1" name="Line 73"/>
                <p:cNvSpPr>
                  <a:spLocks noChangeShapeType="1"/>
                </p:cNvSpPr>
                <p:nvPr/>
              </p:nvSpPr>
              <p:spPr bwMode="auto">
                <a:xfrm>
                  <a:off x="240" y="2342"/>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2" name="Line 74"/>
                <p:cNvSpPr>
                  <a:spLocks noChangeShapeType="1"/>
                </p:cNvSpPr>
                <p:nvPr/>
              </p:nvSpPr>
              <p:spPr bwMode="auto">
                <a:xfrm>
                  <a:off x="240" y="2602"/>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3" name="Line 75"/>
                <p:cNvSpPr>
                  <a:spLocks noChangeShapeType="1"/>
                </p:cNvSpPr>
                <p:nvPr/>
              </p:nvSpPr>
              <p:spPr bwMode="auto">
                <a:xfrm>
                  <a:off x="240" y="3100"/>
                  <a:ext cx="5040" cy="0"/>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4" name="Line 76"/>
                <p:cNvSpPr>
                  <a:spLocks noChangeShapeType="1"/>
                </p:cNvSpPr>
                <p:nvPr/>
              </p:nvSpPr>
              <p:spPr bwMode="auto">
                <a:xfrm>
                  <a:off x="240" y="3359"/>
                  <a:ext cx="5040" cy="0"/>
                </a:xfrm>
                <a:prstGeom prst="line">
                  <a:avLst/>
                </a:prstGeom>
                <a:noFill/>
                <a:ln w="28575" cap="sq">
                  <a:solidFill>
                    <a:schemeClr val="tx1"/>
                  </a:solidFill>
                  <a:round/>
                  <a:headEnd/>
                  <a:tailEnd/>
                </a:ln>
                <a:effectLst/>
              </p:spPr>
              <p:txBody>
                <a:bodyPr>
                  <a:prstTxWarp prst="textNoShape">
                    <a:avLst/>
                  </a:prstTxWarp>
                </a:bodyPr>
                <a:lstStyle/>
                <a:p>
                  <a:endParaRPr lang="en-US"/>
                </a:p>
              </p:txBody>
            </p:sp>
            <p:sp>
              <p:nvSpPr>
                <p:cNvPr id="319565" name="Line 77"/>
                <p:cNvSpPr>
                  <a:spLocks noChangeShapeType="1"/>
                </p:cNvSpPr>
                <p:nvPr/>
              </p:nvSpPr>
              <p:spPr bwMode="auto">
                <a:xfrm>
                  <a:off x="240" y="528"/>
                  <a:ext cx="0" cy="2831"/>
                </a:xfrm>
                <a:prstGeom prst="line">
                  <a:avLst/>
                </a:prstGeom>
                <a:noFill/>
                <a:ln w="28575" cap="sq">
                  <a:solidFill>
                    <a:schemeClr val="tx1"/>
                  </a:solidFill>
                  <a:round/>
                  <a:headEnd/>
                  <a:tailEnd/>
                </a:ln>
                <a:effectLst/>
              </p:spPr>
              <p:txBody>
                <a:bodyPr>
                  <a:prstTxWarp prst="textNoShape">
                    <a:avLst/>
                  </a:prstTxWarp>
                </a:bodyPr>
                <a:lstStyle/>
                <a:p>
                  <a:endParaRPr lang="en-US"/>
                </a:p>
              </p:txBody>
            </p:sp>
            <p:sp>
              <p:nvSpPr>
                <p:cNvPr id="319566" name="Line 78"/>
                <p:cNvSpPr>
                  <a:spLocks noChangeShapeType="1"/>
                </p:cNvSpPr>
                <p:nvPr/>
              </p:nvSpPr>
              <p:spPr bwMode="auto">
                <a:xfrm>
                  <a:off x="3648" y="528"/>
                  <a:ext cx="0" cy="2831"/>
                </a:xfrm>
                <a:prstGeom prst="line">
                  <a:avLst/>
                </a:prstGeom>
                <a:noFill/>
                <a:ln w="12700">
                  <a:solidFill>
                    <a:schemeClr val="tx1"/>
                  </a:solidFill>
                  <a:round/>
                  <a:headEnd/>
                  <a:tailEnd/>
                </a:ln>
                <a:effectLst/>
              </p:spPr>
              <p:txBody>
                <a:bodyPr>
                  <a:prstTxWarp prst="textNoShape">
                    <a:avLst/>
                  </a:prstTxWarp>
                </a:bodyPr>
                <a:lstStyle/>
                <a:p>
                  <a:endParaRPr lang="en-US"/>
                </a:p>
              </p:txBody>
            </p:sp>
            <p:sp>
              <p:nvSpPr>
                <p:cNvPr id="319567" name="Line 79"/>
                <p:cNvSpPr>
                  <a:spLocks noChangeShapeType="1"/>
                </p:cNvSpPr>
                <p:nvPr/>
              </p:nvSpPr>
              <p:spPr bwMode="auto">
                <a:xfrm>
                  <a:off x="5280" y="528"/>
                  <a:ext cx="0" cy="2831"/>
                </a:xfrm>
                <a:prstGeom prst="line">
                  <a:avLst/>
                </a:prstGeom>
                <a:noFill/>
                <a:ln w="28575" cap="sq">
                  <a:solidFill>
                    <a:schemeClr val="tx1"/>
                  </a:solidFill>
                  <a:round/>
                  <a:headEnd/>
                  <a:tailEnd/>
                </a:ln>
                <a:effectLst/>
              </p:spPr>
              <p:txBody>
                <a:bodyPr>
                  <a:prstTxWarp prst="textNoShape">
                    <a:avLst/>
                  </a:prstTxWarp>
                </a:bodyPr>
                <a:lstStyle/>
                <a:p>
                  <a:endParaRPr lang="en-US"/>
                </a:p>
              </p:txBody>
            </p:sp>
          </p:grpSp>
          <p:sp>
            <p:nvSpPr>
              <p:cNvPr id="319568" name="Text Box 80"/>
              <p:cNvSpPr txBox="1">
                <a:spLocks noChangeArrowheads="1"/>
              </p:cNvSpPr>
              <p:nvPr/>
            </p:nvSpPr>
            <p:spPr bwMode="auto">
              <a:xfrm>
                <a:off x="240" y="3340"/>
                <a:ext cx="5040"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a:solidFill>
                      <a:srgbClr val="FF0000"/>
                    </a:solidFill>
                    <a:latin typeface="Arial" pitchFamily="-106" charset="0"/>
                  </a:rPr>
                  <a:t>(*) W. Maciszewski and W. Scharf: Int. J. of Radiation Oncology, 2004</a:t>
                </a:r>
              </a:p>
            </p:txBody>
          </p:sp>
        </p:grpSp>
        <p:sp>
          <p:nvSpPr>
            <p:cNvPr id="319569" name="AutoShape 81"/>
            <p:cNvSpPr>
              <a:spLocks/>
            </p:cNvSpPr>
            <p:nvPr/>
          </p:nvSpPr>
          <p:spPr bwMode="auto">
            <a:xfrm>
              <a:off x="4944" y="1430"/>
              <a:ext cx="96" cy="778"/>
            </a:xfrm>
            <a:prstGeom prst="rightBrace">
              <a:avLst>
                <a:gd name="adj1" fmla="val 67535"/>
                <a:gd name="adj2" fmla="val 50000"/>
              </a:avLst>
            </a:prstGeom>
            <a:noFill/>
            <a:ln w="28575">
              <a:solidFill>
                <a:srgbClr val="FF0000"/>
              </a:solidFill>
              <a:round/>
              <a:headEnd/>
              <a:tailEnd/>
            </a:ln>
            <a:effectLst/>
          </p:spPr>
          <p:txBody>
            <a:bodyPr wrap="none" anchor="ctr">
              <a:prstTxWarp prst="textNoShape">
                <a:avLst/>
              </a:prstTxWarp>
            </a:bodyPr>
            <a:lstStyle/>
            <a:p>
              <a:pPr algn="ctr">
                <a:spcBef>
                  <a:spcPct val="50000"/>
                </a:spcBef>
              </a:pPr>
              <a:endParaRPr lang="en-US" sz="1600" b="1">
                <a:solidFill>
                  <a:srgbClr val="FF0000"/>
                </a:solidFill>
                <a:latin typeface="Arial" pitchFamily="-106" charset="0"/>
              </a:endParaRPr>
            </a:p>
          </p:txBody>
        </p:sp>
        <p:sp>
          <p:nvSpPr>
            <p:cNvPr id="319570" name="Text Box 82"/>
            <p:cNvSpPr txBox="1">
              <a:spLocks noChangeArrowheads="1"/>
            </p:cNvSpPr>
            <p:nvPr/>
          </p:nvSpPr>
          <p:spPr bwMode="auto">
            <a:xfrm>
              <a:off x="4982" y="1690"/>
              <a:ext cx="484" cy="231"/>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en-US" sz="1800">
                  <a:solidFill>
                    <a:srgbClr val="FF0000"/>
                  </a:solidFill>
                  <a:latin typeface="Verdana" pitchFamily="-106" charset="0"/>
                </a:rPr>
                <a:t>9000</a:t>
              </a:r>
            </a:p>
          </p:txBody>
        </p:sp>
      </p:grpSp>
      <p:sp>
        <p:nvSpPr>
          <p:cNvPr id="319571" name="Rectangle 83"/>
          <p:cNvSpPr>
            <a:spLocks noChangeArrowheads="1"/>
          </p:cNvSpPr>
          <p:nvPr/>
        </p:nvSpPr>
        <p:spPr bwMode="auto">
          <a:xfrm>
            <a:off x="762000" y="533400"/>
            <a:ext cx="7620000" cy="381000"/>
          </a:xfrm>
          <a:prstGeom prst="rect">
            <a:avLst/>
          </a:prstGeom>
          <a:noFill/>
          <a:ln w="9525">
            <a:noFill/>
            <a:miter lim="800000"/>
            <a:headEnd/>
            <a:tailEnd/>
          </a:ln>
          <a:effectLst/>
        </p:spPr>
        <p:txBody>
          <a:bodyPr anchor="ctr">
            <a:prstTxWarp prst="textNoShape">
              <a:avLst/>
            </a:prstTxWarp>
          </a:bodyPr>
          <a:lstStyle/>
          <a:p>
            <a:pPr algn="ctr"/>
            <a:r>
              <a:rPr lang="en-US" sz="2400" dirty="0" err="1" smtClean="0">
                <a:solidFill>
                  <a:srgbClr val="1A47CF"/>
                </a:solidFill>
                <a:latin typeface="Verdana" pitchFamily="-106" charset="0"/>
              </a:rPr>
              <a:t>Acceleratori</a:t>
            </a:r>
            <a:r>
              <a:rPr lang="en-US" sz="2400" dirty="0" smtClean="0">
                <a:solidFill>
                  <a:srgbClr val="1A47CF"/>
                </a:solidFill>
                <a:latin typeface="Verdana" pitchFamily="-106" charset="0"/>
              </a:rPr>
              <a:t> </a:t>
            </a:r>
            <a:r>
              <a:rPr lang="en-US" sz="2400" dirty="0" err="1" smtClean="0">
                <a:solidFill>
                  <a:srgbClr val="1A47CF"/>
                </a:solidFill>
                <a:latin typeface="Verdana" pitchFamily="-106" charset="0"/>
              </a:rPr>
              <a:t>attualmente</a:t>
            </a:r>
            <a:r>
              <a:rPr lang="en-US" sz="2400" dirty="0" smtClean="0">
                <a:solidFill>
                  <a:srgbClr val="1A47CF"/>
                </a:solidFill>
                <a:latin typeface="Verdana" pitchFamily="-106" charset="0"/>
              </a:rPr>
              <a:t> </a:t>
            </a:r>
            <a:r>
              <a:rPr lang="en-US" sz="2400" dirty="0" err="1" smtClean="0">
                <a:solidFill>
                  <a:srgbClr val="1A47CF"/>
                </a:solidFill>
                <a:latin typeface="Verdana" pitchFamily="-106" charset="0"/>
              </a:rPr>
              <a:t>installati</a:t>
            </a:r>
            <a:r>
              <a:rPr lang="en-US" sz="2400" dirty="0" smtClean="0">
                <a:solidFill>
                  <a:srgbClr val="1A47CF"/>
                </a:solidFill>
                <a:latin typeface="Verdana" pitchFamily="-106" charset="0"/>
              </a:rPr>
              <a:t> </a:t>
            </a:r>
            <a:r>
              <a:rPr lang="en-US" sz="2400" dirty="0" err="1" smtClean="0">
                <a:solidFill>
                  <a:srgbClr val="1A47CF"/>
                </a:solidFill>
                <a:latin typeface="Verdana" pitchFamily="-106" charset="0"/>
              </a:rPr>
              <a:t>nel</a:t>
            </a:r>
            <a:r>
              <a:rPr lang="en-US" sz="2400" dirty="0" smtClean="0">
                <a:solidFill>
                  <a:srgbClr val="1A47CF"/>
                </a:solidFill>
                <a:latin typeface="Verdana" pitchFamily="-106" charset="0"/>
              </a:rPr>
              <a:t> </a:t>
            </a:r>
            <a:r>
              <a:rPr lang="en-US" sz="2400" dirty="0" err="1" smtClean="0">
                <a:solidFill>
                  <a:srgbClr val="1A47CF"/>
                </a:solidFill>
                <a:latin typeface="Verdana" pitchFamily="-106" charset="0"/>
              </a:rPr>
              <a:t>mondo</a:t>
            </a:r>
            <a:endParaRPr lang="en-US" sz="2400" dirty="0" smtClean="0">
              <a:solidFill>
                <a:srgbClr val="1A47CF"/>
              </a:solidFill>
              <a:latin typeface="Verdana" pitchFamily="-106" charset="0"/>
            </a:endParaRPr>
          </a:p>
          <a:p>
            <a:pPr algn="ctr"/>
            <a:endParaRPr lang="en-US" sz="2400" dirty="0">
              <a:solidFill>
                <a:srgbClr val="1A47CF"/>
              </a:solidFill>
              <a:effectLst>
                <a:outerShdw blurRad="50800" dist="38100" dir="2700000">
                  <a:srgbClr val="000000">
                    <a:alpha val="43000"/>
                  </a:srgbClr>
                </a:outerShdw>
              </a:effectLst>
              <a:latin typeface="Verdana" pitchFamily="-106" charset="0"/>
            </a:endParaRPr>
          </a:p>
        </p:txBody>
      </p:sp>
      <p:sp>
        <p:nvSpPr>
          <p:cNvPr id="45" name="Footer Placeholder 44"/>
          <p:cNvSpPr>
            <a:spLocks noGrp="1"/>
          </p:cNvSpPr>
          <p:nvPr>
            <p:ph type="ftr" sz="quarter" idx="10"/>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- 9/7/09 </a:t>
            </a:r>
            <a:endParaRPr 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CC5EF92F-D734-7148-8437-860ACADDA1C2}" type="slidenum">
              <a:rPr lang="it-IT"/>
              <a:pPr/>
              <a:t>3</a:t>
            </a:fld>
            <a:endParaRPr lang="it-IT"/>
          </a:p>
        </p:txBody>
      </p:sp>
      <p:sp>
        <p:nvSpPr>
          <p:cNvPr id="389123" name="Text Box 3"/>
          <p:cNvSpPr txBox="1">
            <a:spLocks noChangeArrowheads="1"/>
          </p:cNvSpPr>
          <p:nvPr/>
        </p:nvSpPr>
        <p:spPr bwMode="auto">
          <a:xfrm>
            <a:off x="381000" y="228600"/>
            <a:ext cx="8305800" cy="6740307"/>
          </a:xfrm>
          <a:prstGeom prst="rect">
            <a:avLst/>
          </a:prstGeom>
          <a:noFill/>
          <a:ln w="12700" cap="sq">
            <a:noFill/>
            <a:miter lim="800000"/>
            <a:headEnd type="none" w="sm" len="sm"/>
            <a:tailEnd type="none" w="sm" len="sm"/>
          </a:ln>
          <a:effectLst/>
        </p:spPr>
        <p:txBody>
          <a:bodyPr wrap="square">
            <a:prstTxWarp prst="textNoShape">
              <a:avLst/>
            </a:prstTxWarp>
            <a:spAutoFit/>
          </a:bodyPr>
          <a:lstStyle/>
          <a:p>
            <a:pPr algn="ctr"/>
            <a:r>
              <a:rPr lang="it-IT" sz="3200" dirty="0" smtClean="0">
                <a:solidFill>
                  <a:schemeClr val="tx1"/>
                </a:solidFill>
              </a:rPr>
              <a:t>La fisica medica si basa essenzialmente sull’uso delle radiazioni</a:t>
            </a:r>
            <a:endParaRPr lang="it-IT" sz="3200" dirty="0">
              <a:solidFill>
                <a:schemeClr val="tx1"/>
              </a:solidFill>
            </a:endParaRPr>
          </a:p>
          <a:p>
            <a:pPr algn="ctr"/>
            <a:endParaRPr lang="it-IT" sz="2800" dirty="0" smtClean="0">
              <a:solidFill>
                <a:schemeClr val="tx1">
                  <a:lumMod val="75000"/>
                  <a:lumOff val="25000"/>
                </a:schemeClr>
              </a:solidFill>
            </a:endParaRPr>
          </a:p>
          <a:p>
            <a:pPr algn="ctr"/>
            <a:r>
              <a:rPr lang="it-IT" sz="2800" dirty="0" smtClean="0">
                <a:solidFill>
                  <a:schemeClr val="tx1">
                    <a:lumMod val="75000"/>
                    <a:lumOff val="25000"/>
                  </a:schemeClr>
                </a:solidFill>
              </a:rPr>
              <a:t>Con </a:t>
            </a:r>
            <a:r>
              <a:rPr lang="it-IT" sz="2800" dirty="0">
                <a:solidFill>
                  <a:schemeClr val="tx1">
                    <a:lumMod val="75000"/>
                    <a:lumOff val="25000"/>
                  </a:schemeClr>
                </a:solidFill>
              </a:rPr>
              <a:t>il termine </a:t>
            </a:r>
            <a:r>
              <a:rPr lang="it-IT" sz="2800" dirty="0" smtClean="0">
                <a:solidFill>
                  <a:schemeClr val="tx1">
                    <a:lumMod val="75000"/>
                    <a:lumOff val="25000"/>
                  </a:schemeClr>
                </a:solidFill>
              </a:rPr>
              <a:t>di</a:t>
            </a:r>
            <a:r>
              <a:rPr lang="it-IT" sz="2800" dirty="0" smtClean="0">
                <a:solidFill>
                  <a:srgbClr val="404040"/>
                </a:solidFill>
              </a:rPr>
              <a:t> </a:t>
            </a:r>
            <a:endParaRPr lang="it-IT" sz="2800" dirty="0">
              <a:solidFill>
                <a:srgbClr val="404040"/>
              </a:solidFill>
            </a:endParaRPr>
          </a:p>
          <a:p>
            <a:pPr algn="ctr"/>
            <a:r>
              <a:rPr lang="it-IT" sz="4400" dirty="0" smtClean="0">
                <a:solidFill>
                  <a:srgbClr val="404040"/>
                </a:solidFill>
                <a:latin typeface="Brady Bunch" pitchFamily="34" charset="0"/>
              </a:rPr>
              <a:t>	</a:t>
            </a:r>
            <a:r>
              <a:rPr lang="it-IT" sz="4400" dirty="0" smtClean="0">
                <a:solidFill>
                  <a:srgbClr val="1A47CF"/>
                </a:solidFill>
                <a:latin typeface="Adelaide" pitchFamily="34" charset="0"/>
              </a:rPr>
              <a:t>RADIAZIONI</a:t>
            </a:r>
            <a:r>
              <a:rPr lang="it-IT" sz="4400" dirty="0" smtClean="0">
                <a:solidFill>
                  <a:srgbClr val="404040"/>
                </a:solidFill>
                <a:latin typeface="Brady Bunch" pitchFamily="34" charset="0"/>
              </a:rPr>
              <a:t> </a:t>
            </a:r>
            <a:endParaRPr lang="it-IT" sz="4400" dirty="0">
              <a:solidFill>
                <a:srgbClr val="404040"/>
              </a:solidFill>
              <a:latin typeface="Brady Bunch" pitchFamily="34" charset="0"/>
            </a:endParaRPr>
          </a:p>
          <a:p>
            <a:pPr algn="ctr"/>
            <a:r>
              <a:rPr lang="it-IT" sz="2800" dirty="0">
                <a:solidFill>
                  <a:schemeClr val="tx1">
                    <a:lumMod val="85000"/>
                    <a:lumOff val="15000"/>
                  </a:schemeClr>
                </a:solidFill>
              </a:rPr>
              <a:t>si comprendono </a:t>
            </a:r>
            <a:r>
              <a:rPr lang="it-IT" sz="2800" dirty="0" smtClean="0">
                <a:solidFill>
                  <a:schemeClr val="tx1">
                    <a:lumMod val="85000"/>
                    <a:lumOff val="15000"/>
                  </a:schemeClr>
                </a:solidFill>
              </a:rPr>
              <a:t>alcuni </a:t>
            </a:r>
            <a:r>
              <a:rPr lang="it-IT" sz="2800" dirty="0">
                <a:solidFill>
                  <a:schemeClr val="tx1">
                    <a:lumMod val="85000"/>
                    <a:lumOff val="15000"/>
                  </a:schemeClr>
                </a:solidFill>
              </a:rPr>
              <a:t>fenomeni, tra loro differenti,</a:t>
            </a:r>
            <a:r>
              <a:rPr lang="it-IT" sz="2800" dirty="0" smtClean="0">
                <a:solidFill>
                  <a:schemeClr val="tx1">
                    <a:lumMod val="85000"/>
                    <a:lumOff val="15000"/>
                  </a:schemeClr>
                </a:solidFill>
              </a:rPr>
              <a:t> che </a:t>
            </a:r>
            <a:r>
              <a:rPr lang="it-IT" sz="2800" dirty="0">
                <a:solidFill>
                  <a:schemeClr val="tx1">
                    <a:lumMod val="85000"/>
                    <a:lumOff val="15000"/>
                  </a:schemeClr>
                </a:solidFill>
              </a:rPr>
              <a:t>hanno in </a:t>
            </a:r>
            <a:r>
              <a:rPr lang="it-IT" sz="2800" dirty="0" smtClean="0">
                <a:solidFill>
                  <a:schemeClr val="tx1">
                    <a:lumMod val="85000"/>
                    <a:lumOff val="15000"/>
                  </a:schemeClr>
                </a:solidFill>
              </a:rPr>
              <a:t>comune</a:t>
            </a:r>
          </a:p>
          <a:p>
            <a:pPr algn="ctr"/>
            <a:r>
              <a:rPr lang="it-IT" sz="2400" dirty="0" smtClean="0">
                <a:solidFill>
                  <a:srgbClr val="404040"/>
                </a:solidFill>
              </a:rPr>
              <a:t> </a:t>
            </a:r>
            <a:endParaRPr lang="it-IT" sz="2400" dirty="0">
              <a:solidFill>
                <a:srgbClr val="404040"/>
              </a:solidFill>
            </a:endParaRPr>
          </a:p>
          <a:p>
            <a:pPr algn="ctr"/>
            <a:r>
              <a:rPr lang="it-IT" dirty="0">
                <a:solidFill>
                  <a:srgbClr val="404040"/>
                </a:solidFill>
              </a:rPr>
              <a:t>	</a:t>
            </a:r>
            <a:r>
              <a:rPr lang="it-IT" sz="3200" dirty="0">
                <a:solidFill>
                  <a:srgbClr val="1A47CF"/>
                </a:solidFill>
                <a:latin typeface="Adelaide" pitchFamily="34" charset="0"/>
              </a:rPr>
              <a:t>il trasporto di energia nello spazio</a:t>
            </a:r>
            <a:r>
              <a:rPr lang="it-IT" sz="3200" dirty="0">
                <a:solidFill>
                  <a:srgbClr val="0D2469"/>
                </a:solidFill>
                <a:latin typeface="Adelaide" pitchFamily="34" charset="0"/>
              </a:rPr>
              <a:t>.</a:t>
            </a:r>
          </a:p>
          <a:p>
            <a:pPr algn="ctr"/>
            <a:endParaRPr lang="it-IT" dirty="0">
              <a:solidFill>
                <a:srgbClr val="404040"/>
              </a:solidFill>
              <a:latin typeface="Adelaide" pitchFamily="34" charset="0"/>
            </a:endParaRPr>
          </a:p>
          <a:p>
            <a:pPr algn="ctr"/>
            <a:r>
              <a:rPr lang="it-IT" sz="2800" dirty="0">
                <a:solidFill>
                  <a:srgbClr val="262626"/>
                </a:solidFill>
                <a:latin typeface="+mj-lt"/>
              </a:rPr>
              <a:t>L'energia trasportata dalla radiazioni viene ceduta </a:t>
            </a:r>
          </a:p>
          <a:p>
            <a:pPr algn="ctr"/>
            <a:r>
              <a:rPr lang="it-IT" sz="2800" dirty="0">
                <a:solidFill>
                  <a:srgbClr val="262626"/>
                </a:solidFill>
                <a:latin typeface="+mj-lt"/>
              </a:rPr>
              <a:t>quando la radiazione è assorbita dalla materia                                                            </a:t>
            </a:r>
          </a:p>
          <a:p>
            <a:pPr algn="ctr"/>
            <a:r>
              <a:rPr lang="it-IT" sz="2800" dirty="0">
                <a:solidFill>
                  <a:srgbClr val="262626"/>
                </a:solidFill>
                <a:latin typeface="+mj-lt"/>
              </a:rPr>
              <a:t>attraversata.                 </a:t>
            </a:r>
            <a:r>
              <a:rPr lang="it-IT" sz="2800" dirty="0" smtClean="0">
                <a:solidFill>
                  <a:srgbClr val="262626"/>
                </a:solidFill>
                <a:latin typeface="+mj-lt"/>
              </a:rPr>
              <a:t> </a:t>
            </a:r>
          </a:p>
          <a:p>
            <a:pPr algn="ctr"/>
            <a:endParaRPr lang="it-IT" dirty="0">
              <a:solidFill>
                <a:srgbClr val="404040"/>
              </a:solidFill>
            </a:endParaRPr>
          </a:p>
          <a:p>
            <a:pPr algn="ctr"/>
            <a:r>
              <a:rPr lang="it-IT" dirty="0" smtClean="0"/>
              <a:t> </a:t>
            </a:r>
          </a:p>
          <a:p>
            <a:endParaRPr lang="it-IT" dirty="0"/>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3366FF"/>
                </a:solidFill>
              </a:rPr>
              <a:t>Principali</a:t>
            </a:r>
            <a:r>
              <a:rPr lang="en-US" dirty="0" smtClean="0">
                <a:solidFill>
                  <a:srgbClr val="3366FF"/>
                </a:solidFill>
              </a:rPr>
              <a:t> tipi di </a:t>
            </a:r>
            <a:r>
              <a:rPr lang="en-US" dirty="0" err="1" smtClean="0">
                <a:solidFill>
                  <a:srgbClr val="3366FF"/>
                </a:solidFill>
              </a:rPr>
              <a:t>acceleratori</a:t>
            </a:r>
            <a:r>
              <a:rPr lang="en-US" dirty="0" smtClean="0">
                <a:solidFill>
                  <a:srgbClr val="3366FF"/>
                </a:solidFill>
              </a:rPr>
              <a:t> di </a:t>
            </a:r>
            <a:r>
              <a:rPr lang="en-US" dirty="0" err="1" smtClean="0">
                <a:solidFill>
                  <a:srgbClr val="3366FF"/>
                </a:solidFill>
              </a:rPr>
              <a:t>Particelle</a:t>
            </a:r>
            <a:endParaRPr lang="en-US" dirty="0">
              <a:solidFill>
                <a:srgbClr val="3366FF"/>
              </a:solidFill>
            </a:endParaRPr>
          </a:p>
        </p:txBody>
      </p:sp>
      <p:sp>
        <p:nvSpPr>
          <p:cNvPr id="3" name="Content Placeholder 2"/>
          <p:cNvSpPr>
            <a:spLocks noGrp="1"/>
          </p:cNvSpPr>
          <p:nvPr>
            <p:ph idx="1"/>
          </p:nvPr>
        </p:nvSpPr>
        <p:spPr>
          <a:xfrm>
            <a:off x="457200" y="2215405"/>
            <a:ext cx="8229600" cy="4525963"/>
          </a:xfrm>
        </p:spPr>
        <p:txBody>
          <a:bodyPr/>
          <a:lstStyle/>
          <a:p>
            <a:pPr marL="0" indent="0" algn="ctr">
              <a:buNone/>
            </a:pPr>
            <a:r>
              <a:rPr lang="en-US" dirty="0" smtClean="0">
                <a:solidFill>
                  <a:srgbClr val="FF0000"/>
                </a:solidFill>
              </a:rPr>
              <a:t>CIRCOLARI</a:t>
            </a:r>
          </a:p>
          <a:p>
            <a:r>
              <a:rPr lang="en-US" dirty="0" err="1" smtClean="0"/>
              <a:t>Ciclotroni</a:t>
            </a:r>
            <a:endParaRPr lang="en-US" dirty="0" smtClean="0"/>
          </a:p>
          <a:p>
            <a:r>
              <a:rPr lang="en-US" dirty="0" err="1" smtClean="0"/>
              <a:t>Sincrotroni</a:t>
            </a:r>
            <a:endParaRPr lang="en-US" dirty="0"/>
          </a:p>
          <a:p>
            <a:endParaRPr lang="en-US" dirty="0">
              <a:solidFill>
                <a:srgbClr val="FF0000"/>
              </a:solidFill>
            </a:endParaRPr>
          </a:p>
          <a:p>
            <a:pPr marL="0" indent="0" algn="ctr">
              <a:buNone/>
            </a:pPr>
            <a:r>
              <a:rPr lang="en-US" dirty="0" smtClean="0">
                <a:solidFill>
                  <a:srgbClr val="FF0000"/>
                </a:solidFill>
              </a:rPr>
              <a:t>LINEARI</a:t>
            </a:r>
            <a:endParaRPr lang="en-US" dirty="0">
              <a:solidFill>
                <a:srgbClr val="FF0000"/>
              </a:solidFill>
            </a:endParaRPr>
          </a:p>
          <a:p>
            <a:r>
              <a:rPr lang="en-US" dirty="0" err="1" smtClean="0"/>
              <a:t>Acceleraori</a:t>
            </a:r>
            <a:r>
              <a:rPr lang="en-US" dirty="0" smtClean="0"/>
              <a:t> </a:t>
            </a:r>
            <a:r>
              <a:rPr lang="en-US" dirty="0" err="1" smtClean="0"/>
              <a:t>lineari</a:t>
            </a:r>
            <a:r>
              <a:rPr lang="en-US" dirty="0" smtClean="0"/>
              <a:t> di </a:t>
            </a:r>
            <a:r>
              <a:rPr lang="en-US" dirty="0" err="1" smtClean="0"/>
              <a:t>vari</a:t>
            </a:r>
            <a:r>
              <a:rPr lang="en-US" dirty="0" smtClean="0"/>
              <a:t> tipi</a:t>
            </a:r>
            <a:endParaRPr lang="en-US" dirty="0"/>
          </a:p>
        </p:txBody>
      </p:sp>
      <p:sp>
        <p:nvSpPr>
          <p:cNvPr id="4" name="Footer Placeholder 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- 9/7/09 </a:t>
            </a:r>
            <a:endParaRPr lang="en-US" dirty="0"/>
          </a:p>
        </p:txBody>
      </p:sp>
      <p:sp>
        <p:nvSpPr>
          <p:cNvPr id="5" name="Slide Number Placeholder 4"/>
          <p:cNvSpPr>
            <a:spLocks noGrp="1"/>
          </p:cNvSpPr>
          <p:nvPr>
            <p:ph type="sldNum" sz="quarter" idx="12"/>
          </p:nvPr>
        </p:nvSpPr>
        <p:spPr/>
        <p:txBody>
          <a:bodyPr/>
          <a:lstStyle/>
          <a:p>
            <a:fld id="{06AAE6B4-6741-2E43-949D-D9093D0F478E}" type="slidenum">
              <a:rPr lang="en-US" smtClean="0"/>
              <a:pPr/>
              <a:t>30</a:t>
            </a:fld>
            <a:endParaRPr lang="en-US"/>
          </a:p>
        </p:txBody>
      </p:sp>
    </p:spTree>
    <p:extLst>
      <p:ext uri="{BB962C8B-B14F-4D97-AF65-F5344CB8AC3E}">
        <p14:creationId xmlns:p14="http://schemas.microsoft.com/office/powerpoint/2010/main" val="228927320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3588" name="Picture 4" descr="primus"/>
          <p:cNvPicPr>
            <a:picLocks noChangeAspect="1" noChangeArrowheads="1"/>
          </p:cNvPicPr>
          <p:nvPr/>
        </p:nvPicPr>
        <p:blipFill>
          <a:blip r:embed="rId3"/>
          <a:srcRect/>
          <a:stretch>
            <a:fillRect/>
          </a:stretch>
        </p:blipFill>
        <p:spPr bwMode="auto">
          <a:xfrm>
            <a:off x="3810000" y="1447800"/>
            <a:ext cx="2133600" cy="1819275"/>
          </a:xfrm>
          <a:prstGeom prst="rect">
            <a:avLst/>
          </a:prstGeom>
          <a:noFill/>
          <a:ln w="9525">
            <a:noFill/>
            <a:miter lim="800000"/>
            <a:headEnd/>
            <a:tailEnd/>
          </a:ln>
        </p:spPr>
      </p:pic>
      <p:pic>
        <p:nvPicPr>
          <p:cNvPr id="323589" name="Picture 5"/>
          <p:cNvPicPr>
            <a:picLocks noChangeAspect="1" noChangeArrowheads="1"/>
          </p:cNvPicPr>
          <p:nvPr/>
        </p:nvPicPr>
        <p:blipFill>
          <a:blip r:embed="rId4"/>
          <a:srcRect/>
          <a:stretch>
            <a:fillRect/>
          </a:stretch>
        </p:blipFill>
        <p:spPr bwMode="auto">
          <a:xfrm>
            <a:off x="6172200" y="1447800"/>
            <a:ext cx="2514600" cy="1674813"/>
          </a:xfrm>
          <a:prstGeom prst="rect">
            <a:avLst/>
          </a:prstGeom>
          <a:noFill/>
          <a:ln w="9525">
            <a:noFill/>
            <a:miter lim="800000"/>
            <a:headEnd/>
            <a:tailEnd/>
          </a:ln>
          <a:effectLst/>
        </p:spPr>
      </p:pic>
      <p:pic>
        <p:nvPicPr>
          <p:cNvPr id="323590" name="Picture 6" descr="fac_cyclotron_open"/>
          <p:cNvPicPr>
            <a:picLocks noChangeAspect="1" noChangeArrowheads="1"/>
          </p:cNvPicPr>
          <p:nvPr/>
        </p:nvPicPr>
        <p:blipFill>
          <a:blip r:embed="rId5"/>
          <a:srcRect/>
          <a:stretch>
            <a:fillRect/>
          </a:stretch>
        </p:blipFill>
        <p:spPr bwMode="auto">
          <a:xfrm>
            <a:off x="228600" y="609600"/>
            <a:ext cx="2971800" cy="1978025"/>
          </a:xfrm>
          <a:prstGeom prst="rect">
            <a:avLst/>
          </a:prstGeom>
          <a:noFill/>
          <a:ln w="9525">
            <a:noFill/>
            <a:miter lim="800000"/>
            <a:headEnd/>
            <a:tailEnd/>
          </a:ln>
        </p:spPr>
      </p:pic>
      <p:sp>
        <p:nvSpPr>
          <p:cNvPr id="323591" name="Rectangle 7"/>
          <p:cNvSpPr>
            <a:spLocks noChangeArrowheads="1"/>
          </p:cNvSpPr>
          <p:nvPr/>
        </p:nvSpPr>
        <p:spPr bwMode="auto">
          <a:xfrm>
            <a:off x="838200" y="152400"/>
            <a:ext cx="6934200" cy="381000"/>
          </a:xfrm>
          <a:prstGeom prst="rect">
            <a:avLst/>
          </a:prstGeom>
          <a:noFill/>
          <a:ln w="9525">
            <a:noFill/>
            <a:miter lim="800000"/>
            <a:headEnd/>
            <a:tailEnd/>
          </a:ln>
          <a:effectLst/>
        </p:spPr>
        <p:txBody>
          <a:bodyPr anchor="ctr">
            <a:prstTxWarp prst="textNoShape">
              <a:avLst/>
            </a:prstTxWarp>
          </a:bodyPr>
          <a:lstStyle/>
          <a:p>
            <a:pPr algn="ctr"/>
            <a:r>
              <a:rPr lang="en-US" sz="2400" dirty="0" smtClean="0">
                <a:solidFill>
                  <a:srgbClr val="1A47CF"/>
                </a:solidFill>
                <a:latin typeface="Verdana" pitchFamily="-106" charset="0"/>
              </a:rPr>
              <a:t>Use of accelerators in medicine</a:t>
            </a:r>
            <a:endParaRPr lang="en-US" sz="2400" dirty="0">
              <a:solidFill>
                <a:srgbClr val="1A47CF"/>
              </a:solidFill>
              <a:latin typeface="Verdana" pitchFamily="-106" charset="0"/>
            </a:endParaRPr>
          </a:p>
        </p:txBody>
      </p:sp>
      <p:pic>
        <p:nvPicPr>
          <p:cNvPr id="323595" name="Picture 11"/>
          <p:cNvPicPr>
            <a:picLocks noChangeAspect="1" noChangeArrowheads="1"/>
          </p:cNvPicPr>
          <p:nvPr/>
        </p:nvPicPr>
        <p:blipFill>
          <a:blip r:embed="rId6"/>
          <a:srcRect/>
          <a:stretch>
            <a:fillRect/>
          </a:stretch>
        </p:blipFill>
        <p:spPr bwMode="auto">
          <a:xfrm>
            <a:off x="5334000" y="4173538"/>
            <a:ext cx="3414713" cy="2303462"/>
          </a:xfrm>
          <a:prstGeom prst="rect">
            <a:avLst/>
          </a:prstGeom>
          <a:noFill/>
          <a:ln w="9525">
            <a:noFill/>
            <a:miter lim="800000"/>
            <a:headEnd/>
            <a:tailEnd/>
          </a:ln>
          <a:effectLst/>
        </p:spPr>
      </p:pic>
      <p:sp>
        <p:nvSpPr>
          <p:cNvPr id="323596" name="Rectangle 12"/>
          <p:cNvSpPr>
            <a:spLocks noChangeArrowheads="1"/>
          </p:cNvSpPr>
          <p:nvPr/>
        </p:nvSpPr>
        <p:spPr bwMode="auto">
          <a:xfrm>
            <a:off x="3505200" y="609600"/>
            <a:ext cx="5257800" cy="701675"/>
          </a:xfrm>
          <a:prstGeom prst="rect">
            <a:avLst/>
          </a:prstGeom>
          <a:noFill/>
          <a:ln w="9525">
            <a:noFill/>
            <a:miter lim="800000"/>
            <a:headEnd/>
            <a:tailEnd/>
          </a:ln>
          <a:effectLst/>
        </p:spPr>
        <p:txBody>
          <a:bodyPr>
            <a:prstTxWarp prst="textNoShape">
              <a:avLst/>
            </a:prstTxWarp>
            <a:spAutoFit/>
          </a:bodyPr>
          <a:lstStyle/>
          <a:p>
            <a:r>
              <a:rPr lang="en-GB" sz="2000" dirty="0">
                <a:solidFill>
                  <a:srgbClr val="009900"/>
                </a:solidFill>
                <a:latin typeface="Verdana" pitchFamily="-106" charset="0"/>
              </a:rPr>
              <a:t>Low-energy cyclotrons for production of </a:t>
            </a:r>
            <a:r>
              <a:rPr lang="en-GB" sz="2000" dirty="0" err="1">
                <a:solidFill>
                  <a:srgbClr val="009900"/>
                </a:solidFill>
                <a:latin typeface="Verdana" pitchFamily="-106" charset="0"/>
              </a:rPr>
              <a:t>radionuclides</a:t>
            </a:r>
            <a:r>
              <a:rPr lang="en-GB" sz="2000" dirty="0">
                <a:solidFill>
                  <a:srgbClr val="009900"/>
                </a:solidFill>
                <a:latin typeface="Verdana" pitchFamily="-106" charset="0"/>
              </a:rPr>
              <a:t> for medical diagnostics</a:t>
            </a:r>
            <a:endParaRPr lang="en-GB" sz="2000" dirty="0">
              <a:latin typeface="Verdana" pitchFamily="-106" charset="0"/>
            </a:endParaRPr>
          </a:p>
        </p:txBody>
      </p:sp>
      <p:sp>
        <p:nvSpPr>
          <p:cNvPr id="323597" name="Rectangle 13"/>
          <p:cNvSpPr>
            <a:spLocks noChangeArrowheads="1"/>
          </p:cNvSpPr>
          <p:nvPr/>
        </p:nvSpPr>
        <p:spPr bwMode="auto">
          <a:xfrm>
            <a:off x="304800" y="4937125"/>
            <a:ext cx="4953000" cy="1311275"/>
          </a:xfrm>
          <a:prstGeom prst="rect">
            <a:avLst/>
          </a:prstGeom>
          <a:noFill/>
          <a:ln w="9525">
            <a:noFill/>
            <a:miter lim="800000"/>
            <a:headEnd/>
            <a:tailEnd/>
          </a:ln>
          <a:effectLst/>
        </p:spPr>
        <p:txBody>
          <a:bodyPr>
            <a:prstTxWarp prst="textNoShape">
              <a:avLst/>
            </a:prstTxWarp>
            <a:spAutoFit/>
          </a:bodyPr>
          <a:lstStyle/>
          <a:p>
            <a:r>
              <a:rPr lang="en-GB" sz="2000" dirty="0">
                <a:solidFill>
                  <a:srgbClr val="CC3300"/>
                </a:solidFill>
                <a:latin typeface="Verdana" pitchFamily="-106" charset="0"/>
              </a:rPr>
              <a:t>Medium-energy cyclotrons and synchrotrons for </a:t>
            </a:r>
            <a:r>
              <a:rPr lang="en-GB" sz="2000" dirty="0" err="1">
                <a:solidFill>
                  <a:srgbClr val="CC3300"/>
                </a:solidFill>
                <a:latin typeface="Verdana" pitchFamily="-106" charset="0"/>
              </a:rPr>
              <a:t>hadron</a:t>
            </a:r>
            <a:r>
              <a:rPr lang="en-GB" sz="2000" dirty="0">
                <a:solidFill>
                  <a:srgbClr val="CC3300"/>
                </a:solidFill>
                <a:latin typeface="Verdana" pitchFamily="-106" charset="0"/>
              </a:rPr>
              <a:t> therapy with protons (250 </a:t>
            </a:r>
            <a:r>
              <a:rPr lang="en-GB" sz="2000" dirty="0" err="1">
                <a:solidFill>
                  <a:srgbClr val="CC3300"/>
                </a:solidFill>
                <a:latin typeface="Verdana" pitchFamily="-106" charset="0"/>
              </a:rPr>
              <a:t>MeV</a:t>
            </a:r>
            <a:r>
              <a:rPr lang="en-GB" sz="2000" dirty="0">
                <a:solidFill>
                  <a:srgbClr val="CC3300"/>
                </a:solidFill>
                <a:latin typeface="Verdana" pitchFamily="-106" charset="0"/>
              </a:rPr>
              <a:t>) or light ion beams (400 </a:t>
            </a:r>
            <a:r>
              <a:rPr lang="en-GB" sz="2000" dirty="0" err="1">
                <a:solidFill>
                  <a:srgbClr val="CC3300"/>
                </a:solidFill>
                <a:latin typeface="Verdana" pitchFamily="-106" charset="0"/>
              </a:rPr>
              <a:t>MeV/u</a:t>
            </a:r>
            <a:r>
              <a:rPr lang="en-GB" sz="2000" dirty="0">
                <a:solidFill>
                  <a:srgbClr val="CC3300"/>
                </a:solidFill>
                <a:latin typeface="Verdana" pitchFamily="-106" charset="0"/>
              </a:rPr>
              <a:t> </a:t>
            </a:r>
            <a:r>
              <a:rPr lang="en-GB" sz="2000" baseline="30000" dirty="0">
                <a:solidFill>
                  <a:srgbClr val="CC3300"/>
                </a:solidFill>
                <a:latin typeface="Verdana" pitchFamily="-106" charset="0"/>
              </a:rPr>
              <a:t>12</a:t>
            </a:r>
            <a:r>
              <a:rPr lang="en-GB" sz="2000" dirty="0">
                <a:solidFill>
                  <a:srgbClr val="CC3300"/>
                </a:solidFill>
                <a:latin typeface="Verdana" pitchFamily="-106" charset="0"/>
              </a:rPr>
              <a:t>C-ions)</a:t>
            </a:r>
            <a:endParaRPr lang="en-US" sz="2000" dirty="0">
              <a:solidFill>
                <a:srgbClr val="CC3300"/>
              </a:solidFill>
              <a:latin typeface="Verdana" pitchFamily="-106" charset="0"/>
            </a:endParaRPr>
          </a:p>
        </p:txBody>
      </p:sp>
      <p:sp>
        <p:nvSpPr>
          <p:cNvPr id="323600" name="Rectangle 16"/>
          <p:cNvSpPr>
            <a:spLocks noChangeArrowheads="1"/>
          </p:cNvSpPr>
          <p:nvPr/>
        </p:nvSpPr>
        <p:spPr bwMode="auto">
          <a:xfrm>
            <a:off x="304800" y="3276600"/>
            <a:ext cx="7924800" cy="701675"/>
          </a:xfrm>
          <a:prstGeom prst="rect">
            <a:avLst/>
          </a:prstGeom>
          <a:noFill/>
          <a:ln w="9525">
            <a:noFill/>
            <a:miter lim="800000"/>
            <a:headEnd/>
            <a:tailEnd/>
          </a:ln>
          <a:effectLst/>
        </p:spPr>
        <p:txBody>
          <a:bodyPr>
            <a:prstTxWarp prst="textNoShape">
              <a:avLst/>
            </a:prstTxWarp>
            <a:spAutoFit/>
          </a:bodyPr>
          <a:lstStyle/>
          <a:p>
            <a:r>
              <a:rPr lang="en-GB" sz="2000" dirty="0">
                <a:latin typeface="Verdana" pitchFamily="-106" charset="0"/>
              </a:rPr>
              <a:t>Electron </a:t>
            </a:r>
            <a:r>
              <a:rPr lang="en-GB" sz="2000" dirty="0" err="1">
                <a:latin typeface="Verdana" pitchFamily="-106" charset="0"/>
              </a:rPr>
              <a:t>linacs</a:t>
            </a:r>
            <a:r>
              <a:rPr lang="en-GB" sz="2000" dirty="0">
                <a:latin typeface="Verdana" pitchFamily="-106" charset="0"/>
              </a:rPr>
              <a:t> for conventional radiation therapy, including </a:t>
            </a:r>
            <a:r>
              <a:rPr lang="en-GB" sz="2000" dirty="0">
                <a:solidFill>
                  <a:schemeClr val="accent2"/>
                </a:solidFill>
                <a:latin typeface="Verdana" pitchFamily="-106" charset="0"/>
              </a:rPr>
              <a:t>advanced modalities</a:t>
            </a:r>
            <a:r>
              <a:rPr lang="en-GB" sz="2000" dirty="0">
                <a:latin typeface="Verdana" pitchFamily="-106" charset="0"/>
              </a:rPr>
              <a:t>: </a:t>
            </a:r>
            <a:endParaRPr lang="en-US" sz="2000" dirty="0">
              <a:latin typeface="Verdana" pitchFamily="-106" charset="0"/>
            </a:endParaRPr>
          </a:p>
        </p:txBody>
      </p:sp>
      <p:sp>
        <p:nvSpPr>
          <p:cNvPr id="323601" name="Rectangle 17"/>
          <p:cNvSpPr>
            <a:spLocks noChangeArrowheads="1"/>
          </p:cNvSpPr>
          <p:nvPr/>
        </p:nvSpPr>
        <p:spPr bwMode="auto">
          <a:xfrm>
            <a:off x="228600" y="3870325"/>
            <a:ext cx="3657600" cy="1006475"/>
          </a:xfrm>
          <a:prstGeom prst="rect">
            <a:avLst/>
          </a:prstGeom>
          <a:noFill/>
          <a:ln w="9525">
            <a:noFill/>
            <a:miter lim="800000"/>
            <a:headEnd/>
            <a:tailEnd/>
          </a:ln>
          <a:effectLst/>
        </p:spPr>
        <p:txBody>
          <a:bodyPr>
            <a:prstTxWarp prst="textNoShape">
              <a:avLst/>
            </a:prstTxWarp>
            <a:spAutoFit/>
          </a:bodyPr>
          <a:lstStyle/>
          <a:p>
            <a:pPr>
              <a:buFontTx/>
              <a:buChar char="•"/>
            </a:pPr>
            <a:r>
              <a:rPr lang="en-GB" sz="2000" dirty="0" err="1">
                <a:latin typeface="Verdana" pitchFamily="-106" charset="0"/>
              </a:rPr>
              <a:t>Cyberknife</a:t>
            </a:r>
            <a:endParaRPr lang="en-GB" sz="2000" dirty="0">
              <a:latin typeface="Verdana" pitchFamily="-106" charset="0"/>
            </a:endParaRPr>
          </a:p>
          <a:p>
            <a:pPr>
              <a:buFontTx/>
              <a:buChar char="•"/>
            </a:pPr>
            <a:r>
              <a:rPr lang="en-GB" sz="2000" dirty="0" err="1">
                <a:latin typeface="Verdana" pitchFamily="-106" charset="0"/>
              </a:rPr>
              <a:t>IntraOperative</a:t>
            </a:r>
            <a:r>
              <a:rPr lang="en-GB" sz="2000" dirty="0">
                <a:latin typeface="Verdana" pitchFamily="-106" charset="0"/>
              </a:rPr>
              <a:t> RT (IORT)</a:t>
            </a:r>
          </a:p>
          <a:p>
            <a:pPr>
              <a:buFontTx/>
              <a:buChar char="•"/>
            </a:pPr>
            <a:r>
              <a:rPr lang="en-GB" sz="2000" dirty="0">
                <a:latin typeface="Verdana" pitchFamily="-106" charset="0"/>
              </a:rPr>
              <a:t>Intensity Modulated RT</a:t>
            </a:r>
            <a:endParaRPr lang="en-US" sz="2000" dirty="0">
              <a:latin typeface="Verdana" pitchFamily="-106" charset="0"/>
            </a:endParaRPr>
          </a:p>
        </p:txBody>
      </p:sp>
      <p:sp>
        <p:nvSpPr>
          <p:cNvPr id="13" name="Slide Number Placeholder 12"/>
          <p:cNvSpPr>
            <a:spLocks noGrp="1"/>
          </p:cNvSpPr>
          <p:nvPr>
            <p:ph type="sldNum" sz="quarter" idx="12"/>
          </p:nvPr>
        </p:nvSpPr>
        <p:spPr/>
        <p:txBody>
          <a:bodyPr/>
          <a:lstStyle/>
          <a:p>
            <a:fld id="{06AAE6B4-6741-2E43-949D-D9093D0F478E}" type="slidenum">
              <a:rPr lang="en-US" smtClean="0"/>
              <a:pPr/>
              <a:t>31</a:t>
            </a:fld>
            <a:endParaRPr lang="en-US"/>
          </a:p>
        </p:txBody>
      </p:sp>
      <p:sp>
        <p:nvSpPr>
          <p:cNvPr id="15" name="Footer Placeholder 14"/>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cxnSp>
        <p:nvCxnSpPr>
          <p:cNvPr id="16" name="Straight Arrow Connector 15"/>
          <p:cNvCxnSpPr/>
          <p:nvPr/>
        </p:nvCxnSpPr>
        <p:spPr>
          <a:xfrm flipV="1">
            <a:off x="1295400" y="2819400"/>
            <a:ext cx="25146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323596" idx="1"/>
          </p:cNvCxnSpPr>
          <p:nvPr/>
        </p:nvCxnSpPr>
        <p:spPr>
          <a:xfrm rot="10800000" flipV="1">
            <a:off x="3200400" y="960438"/>
            <a:ext cx="304800" cy="4873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419600" y="4937125"/>
            <a:ext cx="838200" cy="244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251" name="Picture 3" descr="Cyclotrone"/>
          <p:cNvPicPr>
            <a:picLocks noChangeAspect="1" noChangeArrowheads="1"/>
          </p:cNvPicPr>
          <p:nvPr/>
        </p:nvPicPr>
        <p:blipFill>
          <a:blip r:embed="rId2"/>
          <a:srcRect/>
          <a:stretch>
            <a:fillRect/>
          </a:stretch>
        </p:blipFill>
        <p:spPr bwMode="auto">
          <a:xfrm>
            <a:off x="228600" y="3571875"/>
            <a:ext cx="3733800" cy="2905125"/>
          </a:xfrm>
          <a:prstGeom prst="rect">
            <a:avLst/>
          </a:prstGeom>
          <a:noFill/>
        </p:spPr>
      </p:pic>
      <p:pic>
        <p:nvPicPr>
          <p:cNvPr id="309252" name="Picture 4" descr="Lawrenceman"/>
          <p:cNvPicPr>
            <a:picLocks noChangeAspect="1" noChangeArrowheads="1"/>
          </p:cNvPicPr>
          <p:nvPr/>
        </p:nvPicPr>
        <p:blipFill>
          <a:blip r:embed="rId3"/>
          <a:srcRect l="1846" r="2165" b="2597"/>
          <a:stretch>
            <a:fillRect/>
          </a:stretch>
        </p:blipFill>
        <p:spPr bwMode="auto">
          <a:xfrm>
            <a:off x="381000" y="609600"/>
            <a:ext cx="1849438" cy="2667000"/>
          </a:xfrm>
          <a:prstGeom prst="rect">
            <a:avLst/>
          </a:prstGeom>
          <a:noFill/>
        </p:spPr>
      </p:pic>
      <p:pic>
        <p:nvPicPr>
          <p:cNvPr id="309253" name="Picture 5" descr="Livingston_Lawrence"/>
          <p:cNvPicPr>
            <a:picLocks noChangeAspect="1" noChangeArrowheads="1"/>
          </p:cNvPicPr>
          <p:nvPr/>
        </p:nvPicPr>
        <p:blipFill>
          <a:blip r:embed="rId4"/>
          <a:srcRect l="1064" t="1747" r="7446" b="5530"/>
          <a:stretch>
            <a:fillRect/>
          </a:stretch>
        </p:blipFill>
        <p:spPr bwMode="auto">
          <a:xfrm>
            <a:off x="4114800" y="1676400"/>
            <a:ext cx="4706938" cy="3997325"/>
          </a:xfrm>
          <a:prstGeom prst="rect">
            <a:avLst/>
          </a:prstGeom>
          <a:noFill/>
        </p:spPr>
      </p:pic>
      <p:sp>
        <p:nvSpPr>
          <p:cNvPr id="309254" name="Text Box 6"/>
          <p:cNvSpPr txBox="1">
            <a:spLocks noChangeArrowheads="1"/>
          </p:cNvSpPr>
          <p:nvPr/>
        </p:nvSpPr>
        <p:spPr bwMode="auto">
          <a:xfrm>
            <a:off x="4114800" y="762000"/>
            <a:ext cx="4614863" cy="77946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dirty="0">
                <a:solidFill>
                  <a:schemeClr val="tx2">
                    <a:lumMod val="75000"/>
                  </a:schemeClr>
                </a:solidFill>
                <a:latin typeface="Verdana" pitchFamily="-106" charset="0"/>
              </a:rPr>
              <a:t>1930</a:t>
            </a:r>
          </a:p>
          <a:p>
            <a:pPr algn="ctr">
              <a:spcBef>
                <a:spcPct val="50000"/>
              </a:spcBef>
            </a:pPr>
            <a:r>
              <a:rPr lang="en-US" sz="1800" dirty="0">
                <a:solidFill>
                  <a:schemeClr val="tx2">
                    <a:lumMod val="75000"/>
                  </a:schemeClr>
                </a:solidFill>
                <a:latin typeface="Verdana" pitchFamily="-106" charset="0"/>
              </a:rPr>
              <a:t>Ernest Lawrence invents the cyclotron</a:t>
            </a:r>
          </a:p>
        </p:txBody>
      </p:sp>
      <p:sp>
        <p:nvSpPr>
          <p:cNvPr id="309255" name="Text Box 7"/>
          <p:cNvSpPr txBox="1">
            <a:spLocks noChangeArrowheads="1"/>
          </p:cNvSpPr>
          <p:nvPr/>
        </p:nvSpPr>
        <p:spPr bwMode="auto">
          <a:xfrm>
            <a:off x="3810000" y="5334000"/>
            <a:ext cx="5148263" cy="1100138"/>
          </a:xfrm>
          <a:prstGeom prst="rect">
            <a:avLst/>
          </a:prstGeom>
          <a:noFill/>
          <a:ln w="9525">
            <a:noFill/>
            <a:miter lim="800000"/>
            <a:headEnd/>
            <a:tailEnd/>
          </a:ln>
          <a:effectLst/>
        </p:spPr>
        <p:txBody>
          <a:bodyPr>
            <a:prstTxWarp prst="textNoShape">
              <a:avLst/>
            </a:prstTxWarp>
            <a:spAutoFit/>
          </a:bodyPr>
          <a:lstStyle/>
          <a:p>
            <a:pPr algn="ctr">
              <a:spcBef>
                <a:spcPct val="50000"/>
              </a:spcBef>
            </a:pPr>
            <a:endParaRPr lang="en-US" sz="1800" b="1" dirty="0">
              <a:solidFill>
                <a:schemeClr val="bg2"/>
              </a:solidFill>
              <a:latin typeface="Verdana" pitchFamily="-106" charset="0"/>
            </a:endParaRPr>
          </a:p>
          <a:p>
            <a:pPr algn="ctr">
              <a:spcBef>
                <a:spcPct val="50000"/>
              </a:spcBef>
            </a:pPr>
            <a:r>
              <a:rPr lang="en-US" sz="1600" dirty="0">
                <a:solidFill>
                  <a:srgbClr val="17375E"/>
                </a:solidFill>
                <a:latin typeface="Verdana" pitchFamily="-106" charset="0"/>
              </a:rPr>
              <a:t>M. S. Livingston and E. Lawrence</a:t>
            </a:r>
          </a:p>
          <a:p>
            <a:pPr algn="ctr">
              <a:spcBef>
                <a:spcPct val="50000"/>
              </a:spcBef>
            </a:pPr>
            <a:r>
              <a:rPr lang="en-US" sz="1600" dirty="0">
                <a:solidFill>
                  <a:srgbClr val="17375E"/>
                </a:solidFill>
                <a:latin typeface="Verdana" pitchFamily="-106" charset="0"/>
              </a:rPr>
              <a:t>with the 25 inch cyclotron</a:t>
            </a:r>
          </a:p>
        </p:txBody>
      </p:sp>
      <p:sp>
        <p:nvSpPr>
          <p:cNvPr id="309257" name="Rectangle 9"/>
          <p:cNvSpPr>
            <a:spLocks noChangeArrowheads="1"/>
          </p:cNvSpPr>
          <p:nvPr/>
        </p:nvSpPr>
        <p:spPr bwMode="auto">
          <a:xfrm>
            <a:off x="762000" y="152400"/>
            <a:ext cx="8059738" cy="381000"/>
          </a:xfrm>
          <a:prstGeom prst="rect">
            <a:avLst/>
          </a:prstGeom>
          <a:noFill/>
          <a:ln w="9525">
            <a:noFill/>
            <a:miter lim="800000"/>
            <a:headEnd/>
            <a:tailEnd/>
          </a:ln>
          <a:effectLst/>
        </p:spPr>
        <p:txBody>
          <a:bodyPr anchor="ctr">
            <a:prstTxWarp prst="textNoShape">
              <a:avLst/>
            </a:prstTxWarp>
          </a:bodyPr>
          <a:lstStyle/>
          <a:p>
            <a:pPr algn="ctr"/>
            <a:r>
              <a:rPr lang="en-US" sz="3200" dirty="0">
                <a:solidFill>
                  <a:srgbClr val="1A47CF"/>
                </a:solidFill>
                <a:latin typeface="+mj-lt"/>
              </a:rPr>
              <a:t>Tools for (medical) physics: the cyclotron</a:t>
            </a:r>
          </a:p>
        </p:txBody>
      </p:sp>
      <p:sp>
        <p:nvSpPr>
          <p:cNvPr id="10" name="Slide Number Placeholder 9"/>
          <p:cNvSpPr>
            <a:spLocks noGrp="1"/>
          </p:cNvSpPr>
          <p:nvPr>
            <p:ph type="sldNum" sz="quarter" idx="12"/>
          </p:nvPr>
        </p:nvSpPr>
        <p:spPr/>
        <p:txBody>
          <a:bodyPr/>
          <a:lstStyle/>
          <a:p>
            <a:fld id="{06AAE6B4-6741-2E43-949D-D9093D0F478E}" type="slidenum">
              <a:rPr lang="en-US" smtClean="0"/>
              <a:pPr/>
              <a:t>32</a:t>
            </a:fld>
            <a:endParaRPr lang="en-US" dirty="0"/>
          </a:p>
        </p:txBody>
      </p:sp>
      <p:sp>
        <p:nvSpPr>
          <p:cNvPr id="12" name="Footer Placeholder 1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0"/>
            <a:ext cx="8229600" cy="1143000"/>
          </a:xfrm>
        </p:spPr>
        <p:txBody>
          <a:bodyPr>
            <a:normAutofit fontScale="90000"/>
          </a:bodyPr>
          <a:lstStyle/>
          <a:p>
            <a:r>
              <a:rPr lang="en-US" sz="3600" dirty="0" smtClean="0">
                <a:solidFill>
                  <a:srgbClr val="1A47CF"/>
                </a:solidFill>
                <a:effectLst>
                  <a:outerShdw blurRad="50800" dist="38100" dir="2700000">
                    <a:srgbClr val="000000">
                      <a:alpha val="43000"/>
                    </a:srgbClr>
                  </a:outerShdw>
                </a:effectLst>
                <a:latin typeface="BlairMdITC TT-Medium" pitchFamily="-65" charset="0"/>
                <a:ea typeface="BlairMdITC TT-Medium" pitchFamily="-65" charset="0"/>
                <a:cs typeface="BlairMdITC TT-Medium" pitchFamily="-65" charset="0"/>
              </a:rPr>
              <a:t>CYCLOTRON</a:t>
            </a:r>
            <a:r>
              <a:rPr lang="en-US" sz="3600" dirty="0" smtClean="0">
                <a:solidFill>
                  <a:srgbClr val="1A47CF"/>
                </a:solidFill>
                <a:latin typeface="BlairMdITC TT-Medium" pitchFamily="-65" charset="0"/>
                <a:ea typeface="BlairMdITC TT-Medium" pitchFamily="-65" charset="0"/>
                <a:cs typeface="BlairMdITC TT-Medium" pitchFamily="-65" charset="0"/>
              </a:rPr>
              <a:t/>
            </a:r>
            <a:br>
              <a:rPr lang="en-US" sz="3600" dirty="0" smtClean="0">
                <a:solidFill>
                  <a:srgbClr val="1A47CF"/>
                </a:solidFill>
                <a:latin typeface="BlairMdITC TT-Medium" pitchFamily="-65" charset="0"/>
                <a:ea typeface="BlairMdITC TT-Medium" pitchFamily="-65" charset="0"/>
                <a:cs typeface="BlairMdITC TT-Medium" pitchFamily="-65" charset="0"/>
              </a:rPr>
            </a:br>
            <a:endParaRPr lang="en-US" sz="3600" dirty="0" smtClean="0">
              <a:solidFill>
                <a:srgbClr val="1A47CF"/>
              </a:solidFill>
              <a:latin typeface="BlairMdITC TT-Medium" pitchFamily="-65" charset="0"/>
              <a:ea typeface="BlairMdITC TT-Medium" pitchFamily="-65" charset="0"/>
              <a:cs typeface="BlairMdITC TT-Medium" pitchFamily="-65" charset="0"/>
            </a:endParaRPr>
          </a:p>
        </p:txBody>
      </p:sp>
      <p:pic>
        <p:nvPicPr>
          <p:cNvPr id="31747" name="Content Placeholder 5" descr="800px-Ciclotrone.gif"/>
          <p:cNvPicPr>
            <a:picLocks noGrp="1" noChangeAspect="1"/>
          </p:cNvPicPr>
          <p:nvPr>
            <p:ph idx="1"/>
          </p:nvPr>
        </p:nvPicPr>
        <p:blipFill>
          <a:blip r:embed="rId2"/>
          <a:srcRect/>
          <a:stretch>
            <a:fillRect/>
          </a:stretch>
        </p:blipFill>
        <p:spPr>
          <a:xfrm>
            <a:off x="1219200" y="1066800"/>
            <a:ext cx="7010400" cy="5257800"/>
          </a:xfrm>
          <a:noFill/>
        </p:spPr>
      </p:pic>
      <p:pic>
        <p:nvPicPr>
          <p:cNvPr id="31748" name="Picture 6" descr="627e5f42e73ab65a648cc2ed3973bb28.png"/>
          <p:cNvPicPr>
            <a:picLocks noChangeAspect="1"/>
          </p:cNvPicPr>
          <p:nvPr/>
        </p:nvPicPr>
        <p:blipFill>
          <a:blip r:embed="rId3"/>
          <a:srcRect/>
          <a:stretch>
            <a:fillRect/>
          </a:stretch>
        </p:blipFill>
        <p:spPr bwMode="auto">
          <a:xfrm>
            <a:off x="0" y="5791200"/>
            <a:ext cx="1943100" cy="596900"/>
          </a:xfrm>
          <a:prstGeom prst="rect">
            <a:avLst/>
          </a:prstGeom>
          <a:noFill/>
          <a:ln w="9525">
            <a:noFill/>
            <a:miter lim="800000"/>
            <a:headEnd/>
            <a:tailEnd/>
          </a:ln>
        </p:spPr>
      </p:pic>
      <p:pic>
        <p:nvPicPr>
          <p:cNvPr id="31749" name="Picture 7" descr="3518b978b663c10378fd701df3093fb0.png"/>
          <p:cNvPicPr>
            <a:picLocks noChangeAspect="1"/>
          </p:cNvPicPr>
          <p:nvPr/>
        </p:nvPicPr>
        <p:blipFill>
          <a:blip r:embed="rId4"/>
          <a:srcRect/>
          <a:stretch>
            <a:fillRect/>
          </a:stretch>
        </p:blipFill>
        <p:spPr bwMode="auto">
          <a:xfrm>
            <a:off x="2438400" y="5791200"/>
            <a:ext cx="1016000" cy="520700"/>
          </a:xfrm>
          <a:prstGeom prst="rect">
            <a:avLst/>
          </a:prstGeom>
          <a:noFill/>
          <a:ln w="9525">
            <a:noFill/>
            <a:miter lim="800000"/>
            <a:headEnd/>
            <a:tailEnd/>
          </a:ln>
        </p:spPr>
      </p:pic>
      <p:pic>
        <p:nvPicPr>
          <p:cNvPr id="31750" name="Picture 8" descr="ef70b50836b11a6cd98e0f36d1506bcb.png"/>
          <p:cNvPicPr>
            <a:picLocks noChangeAspect="1"/>
          </p:cNvPicPr>
          <p:nvPr/>
        </p:nvPicPr>
        <p:blipFill>
          <a:blip r:embed="rId5"/>
          <a:srcRect/>
          <a:stretch>
            <a:fillRect/>
          </a:stretch>
        </p:blipFill>
        <p:spPr bwMode="auto">
          <a:xfrm>
            <a:off x="4057650" y="5791200"/>
            <a:ext cx="1028700" cy="520700"/>
          </a:xfrm>
          <a:prstGeom prst="rect">
            <a:avLst/>
          </a:prstGeom>
          <a:noFill/>
          <a:ln w="9525">
            <a:noFill/>
            <a:miter lim="800000"/>
            <a:headEnd/>
            <a:tailEnd/>
          </a:ln>
        </p:spPr>
      </p:pic>
      <p:pic>
        <p:nvPicPr>
          <p:cNvPr id="31751" name="Picture 9" descr="edbee8aa175fe0307c5257bd20954587.png"/>
          <p:cNvPicPr>
            <a:picLocks noChangeAspect="1"/>
          </p:cNvPicPr>
          <p:nvPr/>
        </p:nvPicPr>
        <p:blipFill>
          <a:blip r:embed="rId6"/>
          <a:srcRect/>
          <a:stretch>
            <a:fillRect/>
          </a:stretch>
        </p:blipFill>
        <p:spPr bwMode="auto">
          <a:xfrm>
            <a:off x="5715000" y="5791200"/>
            <a:ext cx="1084263" cy="520700"/>
          </a:xfrm>
          <a:prstGeom prst="rect">
            <a:avLst/>
          </a:prstGeom>
          <a:noFill/>
          <a:ln w="9525">
            <a:noFill/>
            <a:miter lim="800000"/>
            <a:headEnd/>
            <a:tailEnd/>
          </a:ln>
        </p:spPr>
      </p:pic>
      <p:pic>
        <p:nvPicPr>
          <p:cNvPr id="31752" name="Picture 10" descr="efe502b539e5acc3efaf26f2b39fda57.png"/>
          <p:cNvPicPr>
            <a:picLocks noChangeAspect="1"/>
          </p:cNvPicPr>
          <p:nvPr/>
        </p:nvPicPr>
        <p:blipFill>
          <a:blip r:embed="rId7"/>
          <a:srcRect/>
          <a:stretch>
            <a:fillRect/>
          </a:stretch>
        </p:blipFill>
        <p:spPr bwMode="auto">
          <a:xfrm>
            <a:off x="7632700" y="5715000"/>
            <a:ext cx="1358900" cy="533400"/>
          </a:xfrm>
          <a:prstGeom prst="rect">
            <a:avLst/>
          </a:prstGeom>
          <a:noFill/>
          <a:ln w="9525">
            <a:noFill/>
            <a:miter lim="800000"/>
            <a:headEnd/>
            <a:tailEnd/>
          </a:ln>
        </p:spPr>
      </p:pic>
      <p:sp>
        <p:nvSpPr>
          <p:cNvPr id="12" name="TextBox 11"/>
          <p:cNvSpPr txBox="1"/>
          <p:nvPr/>
        </p:nvSpPr>
        <p:spPr>
          <a:xfrm>
            <a:off x="304800" y="990600"/>
            <a:ext cx="9296400" cy="584200"/>
          </a:xfrm>
          <a:prstGeom prst="rect">
            <a:avLst/>
          </a:prstGeom>
          <a:noFill/>
        </p:spPr>
        <p:txBody>
          <a:bodyPr>
            <a:spAutoFit/>
          </a:bodyPr>
          <a:lstStyle/>
          <a:p>
            <a:pPr>
              <a:defRPr/>
            </a:pPr>
            <a:r>
              <a:rPr lang="en-US" sz="1600" dirty="0">
                <a:solidFill>
                  <a:schemeClr val="tx1">
                    <a:lumMod val="65000"/>
                    <a:lumOff val="35000"/>
                  </a:schemeClr>
                </a:solidFill>
                <a:latin typeface="BlairMdITC TT-Medium"/>
                <a:ea typeface="ＭＳ Ｐゴシック" pitchFamily="-106" charset="-128"/>
                <a:cs typeface="BlairMdITC TT-Medium"/>
              </a:rPr>
              <a:t>A cyclotron has a constant magnetic field and a constant radio-frequency (electric field)  to accelerate particles</a:t>
            </a:r>
          </a:p>
        </p:txBody>
      </p:sp>
      <p:sp>
        <p:nvSpPr>
          <p:cNvPr id="10" name="Slide Number Placeholder 9"/>
          <p:cNvSpPr>
            <a:spLocks noGrp="1"/>
          </p:cNvSpPr>
          <p:nvPr>
            <p:ph type="sldNum" sz="quarter" idx="12"/>
          </p:nvPr>
        </p:nvSpPr>
        <p:spPr/>
        <p:txBody>
          <a:bodyPr/>
          <a:lstStyle/>
          <a:p>
            <a:fld id="{06AAE6B4-6741-2E43-949D-D9093D0F478E}" type="slidenum">
              <a:rPr lang="en-US" smtClean="0"/>
              <a:pPr/>
              <a:t>33</a:t>
            </a:fld>
            <a:endParaRPr lang="en-US"/>
          </a:p>
        </p:txBody>
      </p:sp>
      <p:sp>
        <p:nvSpPr>
          <p:cNvPr id="13" name="Footer Placeholder 12"/>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4000" dirty="0" smtClean="0">
                <a:solidFill>
                  <a:srgbClr val="0D2469"/>
                </a:solidFill>
                <a:effectLst>
                  <a:outerShdw blurRad="50800" dist="38100" dir="2700000">
                    <a:srgbClr val="000000">
                      <a:alpha val="43000"/>
                    </a:srgbClr>
                  </a:outerShdw>
                </a:effectLst>
                <a:ea typeface="BlairMdITC TT-Medium" pitchFamily="-65" charset="0"/>
                <a:cs typeface="BlairMdITC TT-Medium" pitchFamily="-65" charset="0"/>
              </a:rPr>
              <a:t>CYCLOTRON</a:t>
            </a:r>
          </a:p>
        </p:txBody>
      </p:sp>
      <p:pic>
        <p:nvPicPr>
          <p:cNvPr id="32771" name="Content Placeholder 3" descr="Cyclotron_with_glowing_beam.jpg"/>
          <p:cNvPicPr>
            <a:picLocks noGrp="1" noChangeAspect="1"/>
          </p:cNvPicPr>
          <p:nvPr>
            <p:ph idx="1"/>
          </p:nvPr>
        </p:nvPicPr>
        <p:blipFill>
          <a:blip r:embed="rId2"/>
          <a:srcRect/>
          <a:stretch>
            <a:fillRect/>
          </a:stretch>
        </p:blipFill>
        <p:spPr>
          <a:xfrm>
            <a:off x="3444875" y="2667000"/>
            <a:ext cx="5699125" cy="3883025"/>
          </a:xfrm>
        </p:spPr>
      </p:pic>
      <p:pic>
        <p:nvPicPr>
          <p:cNvPr id="32772" name="Picture 4" descr="230px-Orsay_proton_therapy_dsc04444.jpg"/>
          <p:cNvPicPr>
            <a:picLocks noChangeAspect="1"/>
          </p:cNvPicPr>
          <p:nvPr/>
        </p:nvPicPr>
        <p:blipFill>
          <a:blip r:embed="rId3"/>
          <a:srcRect/>
          <a:stretch>
            <a:fillRect/>
          </a:stretch>
        </p:blipFill>
        <p:spPr bwMode="auto">
          <a:xfrm>
            <a:off x="0" y="2667000"/>
            <a:ext cx="3444875" cy="2590800"/>
          </a:xfrm>
          <a:prstGeom prst="rect">
            <a:avLst/>
          </a:prstGeom>
          <a:noFill/>
          <a:ln w="9525">
            <a:noFill/>
            <a:miter lim="800000"/>
            <a:headEnd/>
            <a:tailEnd/>
          </a:ln>
        </p:spPr>
      </p:pic>
      <p:sp>
        <p:nvSpPr>
          <p:cNvPr id="6" name="TextBox 5"/>
          <p:cNvSpPr txBox="1"/>
          <p:nvPr/>
        </p:nvSpPr>
        <p:spPr>
          <a:xfrm>
            <a:off x="304800" y="1417638"/>
            <a:ext cx="8382000" cy="1200150"/>
          </a:xfrm>
          <a:prstGeom prst="rect">
            <a:avLst/>
          </a:prstGeom>
          <a:noFill/>
        </p:spPr>
        <p:txBody>
          <a:bodyPr>
            <a:spAutoFit/>
          </a:bodyPr>
          <a:lstStyle/>
          <a:p>
            <a:pPr algn="ctr">
              <a:defRPr/>
            </a:pPr>
            <a:r>
              <a:rPr lang="en-US" dirty="0">
                <a:solidFill>
                  <a:schemeClr val="tx1">
                    <a:lumMod val="75000"/>
                    <a:lumOff val="25000"/>
                  </a:schemeClr>
                </a:solidFill>
                <a:latin typeface="BlairMdITC TT-Medium"/>
                <a:ea typeface="ＭＳ Ｐゴシック" pitchFamily="-106" charset="-128"/>
                <a:cs typeface="BlairMdITC TT-Medium"/>
              </a:rPr>
              <a:t>The cyclotron is a very robust and reliable machine even if it can be considered primordial in the world of particle accelerators for High Energy Physics</a:t>
            </a:r>
          </a:p>
        </p:txBody>
      </p:sp>
      <p:sp>
        <p:nvSpPr>
          <p:cNvPr id="7" name="Slide Number Placeholder 6"/>
          <p:cNvSpPr>
            <a:spLocks noGrp="1"/>
          </p:cNvSpPr>
          <p:nvPr>
            <p:ph type="sldNum" sz="quarter" idx="12"/>
          </p:nvPr>
        </p:nvSpPr>
        <p:spPr/>
        <p:txBody>
          <a:bodyPr/>
          <a:lstStyle/>
          <a:p>
            <a:fld id="{06AAE6B4-6741-2E43-949D-D9093D0F478E}" type="slidenum">
              <a:rPr lang="en-US" smtClean="0"/>
              <a:pPr/>
              <a:t>34</a:t>
            </a:fld>
            <a:endParaRPr lang="en-US"/>
          </a:p>
        </p:txBody>
      </p:sp>
      <p:sp>
        <p:nvSpPr>
          <p:cNvPr id="9" name="Footer Placeholder 8"/>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25561"/>
            <a:ext cx="4835192" cy="4618039"/>
          </a:xfrm>
        </p:spPr>
        <p:txBody>
          <a:bodyPr>
            <a:noAutofit/>
          </a:bodyPr>
          <a:lstStyle/>
          <a:p>
            <a:pPr algn="l"/>
            <a:r>
              <a:rPr lang="en-US" sz="2400" dirty="0" err="1" smtClean="0"/>
              <a:t>Sono</a:t>
            </a:r>
            <a:r>
              <a:rPr lang="en-US" sz="2400" dirty="0" smtClean="0"/>
              <a:t> </a:t>
            </a:r>
            <a:r>
              <a:rPr lang="en-US" sz="2400" dirty="0" err="1" smtClean="0"/>
              <a:t>normalmente</a:t>
            </a:r>
            <a:r>
              <a:rPr lang="en-US" sz="2400" dirty="0" smtClean="0"/>
              <a:t> </a:t>
            </a:r>
            <a:r>
              <a:rPr lang="en-US" sz="2400" dirty="0" err="1" smtClean="0"/>
              <a:t>basati</a:t>
            </a:r>
            <a:r>
              <a:rPr lang="en-US" sz="2400" dirty="0" smtClean="0"/>
              <a:t> </a:t>
            </a:r>
            <a:r>
              <a:rPr lang="en-US" sz="2400" dirty="0" err="1" smtClean="0"/>
              <a:t>su</a:t>
            </a:r>
            <a:r>
              <a:rPr lang="en-US" sz="2400" dirty="0" smtClean="0"/>
              <a:t> un </a:t>
            </a:r>
            <a:r>
              <a:rPr lang="en-US" sz="2400" dirty="0" err="1" smtClean="0"/>
              <a:t>Cyclotrone</a:t>
            </a:r>
            <a:r>
              <a:rPr lang="en-US" sz="2400" dirty="0" smtClean="0"/>
              <a:t> ad </a:t>
            </a:r>
            <a:r>
              <a:rPr lang="en-US" sz="2400" dirty="0" err="1" smtClean="0"/>
              <a:t>alta</a:t>
            </a:r>
            <a:r>
              <a:rPr lang="en-US" sz="2400" dirty="0" smtClean="0"/>
              <a:t> </a:t>
            </a:r>
            <a:r>
              <a:rPr lang="en-US" sz="2400" dirty="0" err="1" smtClean="0"/>
              <a:t>corrente</a:t>
            </a:r>
            <a:r>
              <a:rPr lang="en-US" sz="2400" dirty="0" smtClean="0"/>
              <a:t> – 200/500 </a:t>
            </a:r>
            <a:r>
              <a:rPr lang="en-US" sz="2400" dirty="0" err="1" smtClean="0"/>
              <a:t>uA</a:t>
            </a:r>
            <a:r>
              <a:rPr lang="en-US" sz="2400" dirty="0" smtClean="0"/>
              <a:t> </a:t>
            </a:r>
            <a:r>
              <a:rPr lang="en-US" sz="2400" dirty="0" err="1" smtClean="0"/>
              <a:t>e</a:t>
            </a:r>
            <a:r>
              <a:rPr lang="en-US" sz="2400" dirty="0" smtClean="0"/>
              <a:t>  </a:t>
            </a:r>
            <a:r>
              <a:rPr lang="en-US" sz="2400" dirty="0" err="1" smtClean="0"/>
              <a:t>da</a:t>
            </a:r>
            <a:r>
              <a:rPr lang="en-US" sz="2400" dirty="0" smtClean="0"/>
              <a:t> 18 </a:t>
            </a:r>
            <a:r>
              <a:rPr lang="en-US" sz="2400" dirty="0" err="1" smtClean="0"/>
              <a:t>o</a:t>
            </a:r>
            <a:r>
              <a:rPr lang="en-US" sz="2400" dirty="0" smtClean="0"/>
              <a:t> 30 </a:t>
            </a:r>
            <a:r>
              <a:rPr lang="en-US" sz="2400" dirty="0" err="1" smtClean="0"/>
              <a:t>o</a:t>
            </a:r>
            <a:r>
              <a:rPr lang="en-US" sz="2400" dirty="0" smtClean="0"/>
              <a:t> 70 </a:t>
            </a:r>
            <a:r>
              <a:rPr lang="en-US" sz="2400" dirty="0" err="1" smtClean="0"/>
              <a:t>MeV</a:t>
            </a:r>
            <a:r>
              <a:rPr lang="en-US" sz="2400" dirty="0" smtClean="0"/>
              <a:t> </a:t>
            </a:r>
            <a:r>
              <a:rPr lang="en-US" sz="2400" dirty="0" err="1" smtClean="0"/>
              <a:t>di</a:t>
            </a:r>
            <a:r>
              <a:rPr lang="en-US" sz="2400" dirty="0" smtClean="0"/>
              <a:t> </a:t>
            </a:r>
            <a:r>
              <a:rPr lang="en-US" sz="2400" dirty="0" err="1" smtClean="0"/>
              <a:t>Energia</a:t>
            </a:r>
            <a:r>
              <a:rPr lang="en-US" sz="2400" dirty="0" smtClean="0"/>
              <a:t>  </a:t>
            </a:r>
            <a:r>
              <a:rPr lang="en-US" sz="2400" dirty="0" err="1" smtClean="0"/>
              <a:t>piu</a:t>
            </a:r>
            <a:r>
              <a:rPr lang="en-US" sz="2400" dirty="0" smtClean="0"/>
              <a:t>’ un </a:t>
            </a:r>
            <a:r>
              <a:rPr lang="en-US" sz="2400" dirty="0" err="1" smtClean="0"/>
              <a:t>complesso</a:t>
            </a:r>
            <a:r>
              <a:rPr lang="en-US" sz="2400" dirty="0" smtClean="0"/>
              <a:t> </a:t>
            </a:r>
            <a:r>
              <a:rPr lang="en-US" sz="2400" dirty="0" err="1" smtClean="0"/>
              <a:t>di</a:t>
            </a:r>
            <a:r>
              <a:rPr lang="en-US" sz="2400" dirty="0" smtClean="0"/>
              <a:t> </a:t>
            </a:r>
            <a:r>
              <a:rPr lang="en-US" sz="2400" dirty="0" err="1" smtClean="0"/>
              <a:t>radiofarmacia</a:t>
            </a:r>
            <a:r>
              <a:rPr lang="en-US" sz="2400" dirty="0" smtClean="0"/>
              <a:t> </a:t>
            </a:r>
            <a:r>
              <a:rPr lang="en-US" sz="2400" dirty="0" err="1" smtClean="0"/>
              <a:t>capace</a:t>
            </a:r>
            <a:r>
              <a:rPr lang="en-US" sz="2400" dirty="0" smtClean="0"/>
              <a:t>  </a:t>
            </a:r>
            <a:r>
              <a:rPr lang="en-US" sz="2400" dirty="0" err="1" smtClean="0"/>
              <a:t>di</a:t>
            </a:r>
            <a:r>
              <a:rPr lang="en-US" sz="2400" dirty="0" smtClean="0"/>
              <a:t> </a:t>
            </a:r>
            <a:r>
              <a:rPr lang="en-US" sz="2400" dirty="0" err="1" smtClean="0"/>
              <a:t>produrre</a:t>
            </a:r>
            <a:r>
              <a:rPr lang="en-US" sz="2400" dirty="0" smtClean="0"/>
              <a:t> </a:t>
            </a:r>
            <a:r>
              <a:rPr lang="en-US" sz="2400" dirty="0" err="1" smtClean="0"/>
              <a:t>lemolecole</a:t>
            </a:r>
            <a:r>
              <a:rPr lang="en-US" sz="2400" dirty="0" smtClean="0"/>
              <a:t> </a:t>
            </a:r>
            <a:r>
              <a:rPr lang="en-US" sz="2400" dirty="0" err="1" smtClean="0"/>
              <a:t>piu</a:t>
            </a:r>
            <a:r>
              <a:rPr lang="en-US" sz="2400" dirty="0" smtClean="0"/>
              <a:t>’ </a:t>
            </a:r>
            <a:r>
              <a:rPr lang="en-US" sz="2400" dirty="0" err="1" smtClean="0"/>
              <a:t>adatte</a:t>
            </a:r>
            <a:r>
              <a:rPr lang="en-US" sz="2400" dirty="0" smtClean="0"/>
              <a:t> a </a:t>
            </a:r>
            <a:r>
              <a:rPr lang="en-US" sz="2400" dirty="0" err="1" smtClean="0"/>
              <a:t>portare</a:t>
            </a:r>
            <a:r>
              <a:rPr lang="en-US" sz="2400" dirty="0" smtClean="0"/>
              <a:t> </a:t>
            </a:r>
            <a:r>
              <a:rPr lang="en-US" sz="2400" dirty="0" err="1" smtClean="0"/>
              <a:t>e</a:t>
            </a:r>
            <a:r>
              <a:rPr lang="en-US" sz="2400" dirty="0" smtClean="0"/>
              <a:t> far </a:t>
            </a:r>
            <a:r>
              <a:rPr lang="en-US" sz="2400" dirty="0" err="1" smtClean="0"/>
              <a:t>decadere</a:t>
            </a:r>
            <a:r>
              <a:rPr lang="en-US" sz="2400" dirty="0" smtClean="0"/>
              <a:t> </a:t>
            </a:r>
            <a:r>
              <a:rPr lang="en-US" sz="2400" dirty="0" err="1" smtClean="0"/>
              <a:t>l’isotopo</a:t>
            </a:r>
            <a:r>
              <a:rPr lang="en-US" sz="2400" dirty="0" smtClean="0"/>
              <a:t> </a:t>
            </a:r>
            <a:r>
              <a:rPr lang="en-US" sz="2400" dirty="0" err="1" smtClean="0"/>
              <a:t>nella</a:t>
            </a:r>
            <a:r>
              <a:rPr lang="en-US" sz="2400" dirty="0" smtClean="0"/>
              <a:t> </a:t>
            </a:r>
            <a:r>
              <a:rPr lang="en-US" sz="2400" dirty="0" err="1" smtClean="0"/>
              <a:t>zona</a:t>
            </a:r>
            <a:r>
              <a:rPr lang="en-US" sz="2400" dirty="0" smtClean="0"/>
              <a:t> </a:t>
            </a:r>
            <a:r>
              <a:rPr lang="en-US" sz="2400" dirty="0" err="1" smtClean="0"/>
              <a:t>bersaglio</a:t>
            </a:r>
            <a:endParaRPr lang="en-US" sz="2400" dirty="0"/>
          </a:p>
        </p:txBody>
      </p:sp>
      <p:pic>
        <p:nvPicPr>
          <p:cNvPr id="6" name="Content Placeholder 5" descr="CENTRO_ISOTOPI.tiff"/>
          <p:cNvPicPr>
            <a:picLocks noGrp="1" noChangeAspect="1"/>
          </p:cNvPicPr>
          <p:nvPr>
            <p:ph idx="1"/>
          </p:nvPr>
        </p:nvPicPr>
        <p:blipFill>
          <a:blip r:embed="rId2"/>
          <a:stretch>
            <a:fillRect/>
          </a:stretch>
        </p:blipFill>
        <p:spPr>
          <a:xfrm>
            <a:off x="4835192" y="1417638"/>
            <a:ext cx="4308808" cy="4525963"/>
          </a:xfrm>
        </p:spPr>
      </p:pic>
      <p:sp>
        <p:nvSpPr>
          <p:cNvPr id="4" name="Footer Placeholder 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
        <p:nvSpPr>
          <p:cNvPr id="5" name="Slide Number Placeholder 4"/>
          <p:cNvSpPr>
            <a:spLocks noGrp="1"/>
          </p:cNvSpPr>
          <p:nvPr>
            <p:ph type="sldNum" sz="quarter" idx="12"/>
          </p:nvPr>
        </p:nvSpPr>
        <p:spPr/>
        <p:txBody>
          <a:bodyPr/>
          <a:lstStyle/>
          <a:p>
            <a:fld id="{06AAE6B4-6741-2E43-949D-D9093D0F478E}" type="slidenum">
              <a:rPr lang="en-US" smtClean="0"/>
              <a:pPr/>
              <a:t>35</a:t>
            </a:fld>
            <a:endParaRPr lang="en-US"/>
          </a:p>
        </p:txBody>
      </p:sp>
      <p:sp>
        <p:nvSpPr>
          <p:cNvPr id="7" name="TextBox 6"/>
          <p:cNvSpPr txBox="1"/>
          <p:nvPr/>
        </p:nvSpPr>
        <p:spPr>
          <a:xfrm>
            <a:off x="304800" y="391180"/>
            <a:ext cx="8458200" cy="523220"/>
          </a:xfrm>
          <a:prstGeom prst="rect">
            <a:avLst/>
          </a:prstGeom>
          <a:noFill/>
        </p:spPr>
        <p:txBody>
          <a:bodyPr wrap="square" rtlCol="0">
            <a:spAutoFit/>
          </a:bodyPr>
          <a:lstStyle/>
          <a:p>
            <a:pPr algn="ctr"/>
            <a:r>
              <a:rPr lang="en-US" sz="2800" dirty="0" err="1" smtClean="0">
                <a:solidFill>
                  <a:srgbClr val="1A47CF"/>
                </a:solidFill>
              </a:rPr>
              <a:t>Centri</a:t>
            </a:r>
            <a:r>
              <a:rPr lang="en-US" sz="2800" dirty="0" smtClean="0">
                <a:solidFill>
                  <a:srgbClr val="1A47CF"/>
                </a:solidFill>
              </a:rPr>
              <a:t> </a:t>
            </a:r>
            <a:r>
              <a:rPr lang="en-US" sz="2800" dirty="0" err="1" smtClean="0">
                <a:solidFill>
                  <a:srgbClr val="1A47CF"/>
                </a:solidFill>
              </a:rPr>
              <a:t>di</a:t>
            </a:r>
            <a:r>
              <a:rPr lang="en-US" sz="2800" dirty="0" smtClean="0">
                <a:solidFill>
                  <a:srgbClr val="1A47CF"/>
                </a:solidFill>
              </a:rPr>
              <a:t> </a:t>
            </a:r>
            <a:r>
              <a:rPr lang="en-US" sz="2800" dirty="0" err="1" smtClean="0">
                <a:solidFill>
                  <a:srgbClr val="1A47CF"/>
                </a:solidFill>
              </a:rPr>
              <a:t>Produzione</a:t>
            </a:r>
            <a:r>
              <a:rPr lang="en-US" sz="2800" dirty="0" smtClean="0">
                <a:solidFill>
                  <a:srgbClr val="1A47CF"/>
                </a:solidFill>
              </a:rPr>
              <a:t> </a:t>
            </a:r>
            <a:r>
              <a:rPr lang="en-US" sz="2800" dirty="0" err="1" smtClean="0">
                <a:solidFill>
                  <a:srgbClr val="1A47CF"/>
                </a:solidFill>
              </a:rPr>
              <a:t>Isotopi</a:t>
            </a:r>
            <a:r>
              <a:rPr lang="en-US" sz="2800" dirty="0" smtClean="0">
                <a:solidFill>
                  <a:srgbClr val="1A47CF"/>
                </a:solidFill>
              </a:rPr>
              <a:t> </a:t>
            </a:r>
            <a:r>
              <a:rPr lang="en-US" sz="2800" dirty="0" err="1" smtClean="0">
                <a:solidFill>
                  <a:srgbClr val="1A47CF"/>
                </a:solidFill>
              </a:rPr>
              <a:t>e</a:t>
            </a:r>
            <a:r>
              <a:rPr lang="en-US" sz="2800" dirty="0" smtClean="0">
                <a:solidFill>
                  <a:srgbClr val="1A47CF"/>
                </a:solidFill>
              </a:rPr>
              <a:t> </a:t>
            </a:r>
            <a:r>
              <a:rPr lang="en-US" sz="2800" dirty="0" err="1" smtClean="0">
                <a:solidFill>
                  <a:srgbClr val="1A47CF"/>
                </a:solidFill>
              </a:rPr>
              <a:t>radiofarmacia</a:t>
            </a:r>
            <a:endParaRPr lang="en-US" sz="2800" dirty="0">
              <a:solidFill>
                <a:srgbClr val="1A47CF"/>
              </a:solidFill>
            </a:endParaRP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76200"/>
            <a:ext cx="8229600" cy="1143000"/>
          </a:xfrm>
        </p:spPr>
        <p:txBody>
          <a:bodyPr/>
          <a:lstStyle/>
          <a:p>
            <a:r>
              <a:rPr lang="en-US" sz="3600" dirty="0" smtClean="0">
                <a:solidFill>
                  <a:srgbClr val="0D2469"/>
                </a:solidFill>
                <a:latin typeface="BlairMdITC TT-Medium" pitchFamily="-65" charset="0"/>
                <a:ea typeface="BlairMdITC TT-Medium" pitchFamily="-65" charset="0"/>
                <a:cs typeface="BlairMdITC TT-Medium" pitchFamily="-65" charset="0"/>
              </a:rPr>
              <a:t>LINEAR ACCELERATOR</a:t>
            </a:r>
          </a:p>
        </p:txBody>
      </p:sp>
      <p:pic>
        <p:nvPicPr>
          <p:cNvPr id="43011" name="Content Placeholder 3" descr="800px-Wideroe_linac_en.svg.png"/>
          <p:cNvPicPr>
            <a:picLocks noGrp="1" noChangeAspect="1"/>
          </p:cNvPicPr>
          <p:nvPr>
            <p:ph idx="1"/>
          </p:nvPr>
        </p:nvPicPr>
        <p:blipFill>
          <a:blip r:embed="rId2"/>
          <a:srcRect/>
          <a:stretch>
            <a:fillRect/>
          </a:stretch>
        </p:blipFill>
        <p:spPr>
          <a:xfrm>
            <a:off x="0" y="838200"/>
            <a:ext cx="9144000" cy="5461000"/>
          </a:xfrm>
        </p:spPr>
      </p:pic>
      <p:sp>
        <p:nvSpPr>
          <p:cNvPr id="4" name="Slide Number Placeholder 3"/>
          <p:cNvSpPr>
            <a:spLocks noGrp="1"/>
          </p:cNvSpPr>
          <p:nvPr>
            <p:ph type="sldNum" sz="quarter" idx="12"/>
          </p:nvPr>
        </p:nvSpPr>
        <p:spPr/>
        <p:txBody>
          <a:bodyPr/>
          <a:lstStyle/>
          <a:p>
            <a:fld id="{06AAE6B4-6741-2E43-949D-D9093D0F478E}" type="slidenum">
              <a:rPr lang="en-US" smtClean="0"/>
              <a:pPr/>
              <a:t>36</a:t>
            </a:fld>
            <a:endParaRPr lang="en-US"/>
          </a:p>
        </p:txBody>
      </p:sp>
      <p:sp>
        <p:nvSpPr>
          <p:cNvPr id="6" name="Footer Placeholder 5"/>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4" name="Text Box 4"/>
          <p:cNvSpPr txBox="1">
            <a:spLocks noChangeArrowheads="1"/>
          </p:cNvSpPr>
          <p:nvPr/>
        </p:nvSpPr>
        <p:spPr bwMode="auto">
          <a:xfrm>
            <a:off x="228600" y="4648200"/>
            <a:ext cx="3033713" cy="779463"/>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800" dirty="0">
                <a:latin typeface="Verdana" pitchFamily="-106" charset="0"/>
              </a:rPr>
              <a:t>1939</a:t>
            </a:r>
          </a:p>
          <a:p>
            <a:pPr algn="ctr">
              <a:spcBef>
                <a:spcPct val="50000"/>
              </a:spcBef>
            </a:pPr>
            <a:r>
              <a:rPr lang="en-US" sz="1800" dirty="0">
                <a:latin typeface="Verdana" pitchFamily="-106" charset="0"/>
              </a:rPr>
              <a:t>Invention of the klystron</a:t>
            </a:r>
          </a:p>
        </p:txBody>
      </p:sp>
      <p:pic>
        <p:nvPicPr>
          <p:cNvPr id="312326" name="Picture 6" descr="hansen_group3"/>
          <p:cNvPicPr>
            <a:picLocks noGrp="1" noChangeAspect="1" noChangeArrowheads="1"/>
          </p:cNvPicPr>
          <p:nvPr>
            <p:ph sz="quarter" idx="1"/>
          </p:nvPr>
        </p:nvPicPr>
        <p:blipFill>
          <a:blip r:embed="rId2">
            <a:lum bright="12000"/>
          </a:blip>
          <a:srcRect/>
          <a:stretch>
            <a:fillRect/>
          </a:stretch>
        </p:blipFill>
        <p:spPr>
          <a:xfrm>
            <a:off x="631825" y="1643063"/>
            <a:ext cx="2711450" cy="2206625"/>
          </a:xfrm>
          <a:noFill/>
          <a:ln/>
        </p:spPr>
      </p:pic>
      <p:pic>
        <p:nvPicPr>
          <p:cNvPr id="312327" name="Picture 7" descr="hansen2"/>
          <p:cNvPicPr>
            <a:picLocks noGrp="1" noChangeAspect="1" noChangeArrowheads="1"/>
          </p:cNvPicPr>
          <p:nvPr>
            <p:ph sz="quarter" idx="4294967295"/>
          </p:nvPr>
        </p:nvPicPr>
        <p:blipFill>
          <a:blip r:embed="rId3"/>
          <a:srcRect/>
          <a:stretch>
            <a:fillRect/>
          </a:stretch>
        </p:blipFill>
        <p:spPr bwMode="auto">
          <a:xfrm>
            <a:off x="3656013" y="2019300"/>
            <a:ext cx="4506912" cy="2968625"/>
          </a:xfrm>
          <a:prstGeom prst="rect">
            <a:avLst/>
          </a:prstGeom>
          <a:noFill/>
          <a:ln/>
        </p:spPr>
      </p:pic>
      <p:pic>
        <p:nvPicPr>
          <p:cNvPr id="312328" name="Picture 8" descr="hansen_group1"/>
          <p:cNvPicPr>
            <a:picLocks noGrp="1" noChangeAspect="1" noChangeArrowheads="1"/>
          </p:cNvPicPr>
          <p:nvPr>
            <p:ph sz="quarter" idx="4294967295"/>
          </p:nvPr>
        </p:nvPicPr>
        <p:blipFill>
          <a:blip r:embed="rId4"/>
          <a:srcRect/>
          <a:stretch>
            <a:fillRect/>
          </a:stretch>
        </p:blipFill>
        <p:spPr bwMode="auto">
          <a:xfrm>
            <a:off x="7442200" y="609600"/>
            <a:ext cx="1254125" cy="1809750"/>
          </a:xfrm>
          <a:prstGeom prst="rect">
            <a:avLst/>
          </a:prstGeom>
          <a:noFill/>
          <a:ln/>
        </p:spPr>
      </p:pic>
      <p:sp>
        <p:nvSpPr>
          <p:cNvPr id="312329" name="Line 9"/>
          <p:cNvSpPr>
            <a:spLocks noChangeShapeType="1"/>
          </p:cNvSpPr>
          <p:nvPr/>
        </p:nvSpPr>
        <p:spPr bwMode="auto">
          <a:xfrm flipH="1">
            <a:off x="2743199" y="1371600"/>
            <a:ext cx="358775" cy="277813"/>
          </a:xfrm>
          <a:prstGeom prst="line">
            <a:avLst/>
          </a:prstGeom>
          <a:noFill/>
          <a:ln w="28575">
            <a:solidFill>
              <a:schemeClr val="hlink"/>
            </a:solidFill>
            <a:round/>
            <a:headEnd/>
            <a:tailEnd type="triangle" w="med" len="med"/>
          </a:ln>
          <a:effectLst/>
        </p:spPr>
        <p:txBody>
          <a:bodyPr wrap="square">
            <a:prstTxWarp prst="textNoShape">
              <a:avLst/>
            </a:prstTxWarp>
            <a:spAutoFit/>
          </a:bodyPr>
          <a:lstStyle/>
          <a:p>
            <a:endParaRPr lang="en-US"/>
          </a:p>
        </p:txBody>
      </p:sp>
      <p:sp>
        <p:nvSpPr>
          <p:cNvPr id="312330" name="Line 10"/>
          <p:cNvSpPr>
            <a:spLocks noChangeShapeType="1"/>
          </p:cNvSpPr>
          <p:nvPr/>
        </p:nvSpPr>
        <p:spPr bwMode="auto">
          <a:xfrm>
            <a:off x="1219200" y="1219200"/>
            <a:ext cx="0" cy="415925"/>
          </a:xfrm>
          <a:prstGeom prst="line">
            <a:avLst/>
          </a:prstGeom>
          <a:noFill/>
          <a:ln w="28575">
            <a:solidFill>
              <a:srgbClr val="00FF00"/>
            </a:solidFill>
            <a:round/>
            <a:headEnd/>
            <a:tailEnd type="triangle" w="med" len="med"/>
          </a:ln>
          <a:effectLst/>
        </p:spPr>
        <p:txBody>
          <a:bodyPr>
            <a:prstTxWarp prst="textNoShape">
              <a:avLst/>
            </a:prstTxWarp>
            <a:spAutoFit/>
          </a:bodyPr>
          <a:lstStyle/>
          <a:p>
            <a:endParaRPr lang="en-US"/>
          </a:p>
        </p:txBody>
      </p:sp>
      <p:sp>
        <p:nvSpPr>
          <p:cNvPr id="312331" name="Line 11"/>
          <p:cNvSpPr>
            <a:spLocks noChangeShapeType="1"/>
          </p:cNvSpPr>
          <p:nvPr/>
        </p:nvSpPr>
        <p:spPr bwMode="auto">
          <a:xfrm flipV="1">
            <a:off x="1371600" y="3911600"/>
            <a:ext cx="0" cy="279400"/>
          </a:xfrm>
          <a:prstGeom prst="line">
            <a:avLst/>
          </a:prstGeom>
          <a:noFill/>
          <a:ln w="28575">
            <a:solidFill>
              <a:srgbClr val="00FF00"/>
            </a:solidFill>
            <a:round/>
            <a:headEnd/>
            <a:tailEnd type="triangle" w="med" len="med"/>
          </a:ln>
          <a:effectLst/>
        </p:spPr>
        <p:txBody>
          <a:bodyPr>
            <a:prstTxWarp prst="textNoShape">
              <a:avLst/>
            </a:prstTxWarp>
            <a:spAutoFit/>
          </a:bodyPr>
          <a:lstStyle/>
          <a:p>
            <a:endParaRPr lang="en-US"/>
          </a:p>
        </p:txBody>
      </p:sp>
      <p:sp>
        <p:nvSpPr>
          <p:cNvPr id="312332" name="Text Box 12"/>
          <p:cNvSpPr txBox="1">
            <a:spLocks noChangeArrowheads="1"/>
          </p:cNvSpPr>
          <p:nvPr/>
        </p:nvSpPr>
        <p:spPr bwMode="auto">
          <a:xfrm>
            <a:off x="381000" y="990600"/>
            <a:ext cx="1463675" cy="304800"/>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400" dirty="0" err="1">
                <a:solidFill>
                  <a:srgbClr val="0D2469"/>
                </a:solidFill>
                <a:latin typeface="Verdana" pitchFamily="-106" charset="0"/>
              </a:rPr>
              <a:t>Sigmur</a:t>
            </a:r>
            <a:r>
              <a:rPr lang="en-US" sz="1400" dirty="0">
                <a:solidFill>
                  <a:srgbClr val="0D2469"/>
                </a:solidFill>
                <a:latin typeface="Verdana" pitchFamily="-106" charset="0"/>
              </a:rPr>
              <a:t> Varian</a:t>
            </a:r>
          </a:p>
        </p:txBody>
      </p:sp>
      <p:sp>
        <p:nvSpPr>
          <p:cNvPr id="312333" name="Text Box 13"/>
          <p:cNvSpPr txBox="1">
            <a:spLocks noChangeArrowheads="1"/>
          </p:cNvSpPr>
          <p:nvPr/>
        </p:nvSpPr>
        <p:spPr bwMode="auto">
          <a:xfrm>
            <a:off x="649287" y="4191000"/>
            <a:ext cx="1444625" cy="304800"/>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400" dirty="0">
                <a:solidFill>
                  <a:srgbClr val="0D2469"/>
                </a:solidFill>
                <a:latin typeface="Verdana" pitchFamily="-106" charset="0"/>
              </a:rPr>
              <a:t>Russell Varian</a:t>
            </a:r>
          </a:p>
        </p:txBody>
      </p:sp>
      <p:sp>
        <p:nvSpPr>
          <p:cNvPr id="312334" name="Text Box 14"/>
          <p:cNvSpPr txBox="1">
            <a:spLocks noChangeArrowheads="1"/>
          </p:cNvSpPr>
          <p:nvPr/>
        </p:nvSpPr>
        <p:spPr bwMode="auto">
          <a:xfrm>
            <a:off x="2409825" y="1022350"/>
            <a:ext cx="2341168" cy="369332"/>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800" dirty="0">
                <a:solidFill>
                  <a:srgbClr val="1F497D"/>
                </a:solidFill>
                <a:latin typeface="Verdana" pitchFamily="-106" charset="0"/>
              </a:rPr>
              <a:t>William W. Hansen</a:t>
            </a:r>
          </a:p>
        </p:txBody>
      </p:sp>
      <p:sp>
        <p:nvSpPr>
          <p:cNvPr id="312335" name="Line 15"/>
          <p:cNvSpPr>
            <a:spLocks noChangeShapeType="1"/>
          </p:cNvSpPr>
          <p:nvPr/>
        </p:nvSpPr>
        <p:spPr bwMode="auto">
          <a:xfrm>
            <a:off x="4640263" y="1362075"/>
            <a:ext cx="1581150" cy="849313"/>
          </a:xfrm>
          <a:prstGeom prst="line">
            <a:avLst/>
          </a:prstGeom>
          <a:noFill/>
          <a:ln w="28575">
            <a:solidFill>
              <a:schemeClr val="hlink"/>
            </a:solidFill>
            <a:round/>
            <a:headEnd/>
            <a:tailEnd type="triangle" w="med" len="med"/>
          </a:ln>
          <a:effectLst/>
        </p:spPr>
        <p:txBody>
          <a:bodyPr>
            <a:prstTxWarp prst="textNoShape">
              <a:avLst/>
            </a:prstTxWarp>
            <a:spAutoFit/>
          </a:bodyPr>
          <a:lstStyle/>
          <a:p>
            <a:endParaRPr lang="en-US"/>
          </a:p>
        </p:txBody>
      </p:sp>
      <p:sp>
        <p:nvSpPr>
          <p:cNvPr id="312336" name="Text Box 16"/>
          <p:cNvSpPr txBox="1">
            <a:spLocks noChangeArrowheads="1"/>
          </p:cNvSpPr>
          <p:nvPr/>
        </p:nvSpPr>
        <p:spPr bwMode="auto">
          <a:xfrm>
            <a:off x="4673600" y="5356225"/>
            <a:ext cx="2794000" cy="892175"/>
          </a:xfrm>
          <a:prstGeom prst="rect">
            <a:avLst/>
          </a:prstGeom>
          <a:noFill/>
          <a:ln w="28575">
            <a:noFill/>
            <a:miter lim="800000"/>
            <a:headEnd/>
            <a:tailEnd/>
          </a:ln>
          <a:effectLst/>
        </p:spPr>
        <p:txBody>
          <a:bodyPr wrap="none">
            <a:prstTxWarp prst="textNoShape">
              <a:avLst/>
            </a:prstTxWarp>
            <a:spAutoFit/>
          </a:bodyPr>
          <a:lstStyle/>
          <a:p>
            <a:pPr algn="ctr">
              <a:lnSpc>
                <a:spcPct val="70000"/>
              </a:lnSpc>
              <a:spcBef>
                <a:spcPct val="30000"/>
              </a:spcBef>
            </a:pPr>
            <a:r>
              <a:rPr lang="en-US" sz="1800" dirty="0">
                <a:latin typeface="Verdana" pitchFamily="-106" charset="0"/>
              </a:rPr>
              <a:t>1947 </a:t>
            </a:r>
          </a:p>
          <a:p>
            <a:pPr algn="ctr">
              <a:lnSpc>
                <a:spcPct val="70000"/>
              </a:lnSpc>
              <a:spcBef>
                <a:spcPct val="30000"/>
              </a:spcBef>
            </a:pPr>
            <a:r>
              <a:rPr lang="en-US" sz="1800" dirty="0">
                <a:latin typeface="Verdana" pitchFamily="-106" charset="0"/>
              </a:rPr>
              <a:t>first </a:t>
            </a:r>
            <a:r>
              <a:rPr lang="en-US" sz="1800" dirty="0" err="1">
                <a:latin typeface="Verdana" pitchFamily="-106" charset="0"/>
              </a:rPr>
              <a:t>linac</a:t>
            </a:r>
            <a:r>
              <a:rPr lang="en-US" sz="1800" dirty="0">
                <a:latin typeface="Verdana" pitchFamily="-106" charset="0"/>
              </a:rPr>
              <a:t> for electrons</a:t>
            </a:r>
          </a:p>
          <a:p>
            <a:pPr algn="ctr">
              <a:lnSpc>
                <a:spcPct val="70000"/>
              </a:lnSpc>
              <a:spcBef>
                <a:spcPct val="30000"/>
              </a:spcBef>
            </a:pPr>
            <a:r>
              <a:rPr lang="en-US" sz="1800" dirty="0">
                <a:latin typeface="Verdana" pitchFamily="-106" charset="0"/>
              </a:rPr>
              <a:t>4.5 </a:t>
            </a:r>
            <a:r>
              <a:rPr lang="en-US" sz="1800" dirty="0" err="1">
                <a:latin typeface="Verdana" pitchFamily="-106" charset="0"/>
              </a:rPr>
              <a:t>MeV</a:t>
            </a:r>
            <a:r>
              <a:rPr lang="en-US" sz="1800" dirty="0">
                <a:latin typeface="Verdana" pitchFamily="-106" charset="0"/>
              </a:rPr>
              <a:t>  and  3 GHz</a:t>
            </a:r>
            <a:r>
              <a:rPr lang="en-US" sz="2000" dirty="0">
                <a:latin typeface="Verdana" pitchFamily="-106" charset="0"/>
              </a:rPr>
              <a:t> </a:t>
            </a:r>
          </a:p>
        </p:txBody>
      </p:sp>
      <p:sp>
        <p:nvSpPr>
          <p:cNvPr id="312337" name="Text Box 17"/>
          <p:cNvSpPr txBox="1">
            <a:spLocks noChangeArrowheads="1"/>
          </p:cNvSpPr>
          <p:nvPr/>
        </p:nvSpPr>
        <p:spPr bwMode="auto">
          <a:xfrm>
            <a:off x="2311400" y="376238"/>
            <a:ext cx="4629150" cy="396875"/>
          </a:xfrm>
          <a:prstGeom prst="rect">
            <a:avLst/>
          </a:prstGeom>
          <a:noFill/>
          <a:ln w="9525">
            <a:noFill/>
            <a:miter lim="800000"/>
            <a:headEnd/>
            <a:tailEnd/>
          </a:ln>
          <a:effectLst/>
        </p:spPr>
        <p:txBody>
          <a:bodyPr>
            <a:prstTxWarp prst="textNoShape">
              <a:avLst/>
            </a:prstTxWarp>
            <a:spAutoFit/>
          </a:bodyPr>
          <a:lstStyle/>
          <a:p>
            <a:pPr algn="ctr">
              <a:spcBef>
                <a:spcPct val="50000"/>
              </a:spcBef>
            </a:pPr>
            <a:endParaRPr lang="en-US" sz="2000" b="1">
              <a:solidFill>
                <a:srgbClr val="00FF00"/>
              </a:solidFill>
              <a:effectLst>
                <a:outerShdw blurRad="38100" dist="38100" dir="2700000" algn="tl">
                  <a:srgbClr val="DDDDDD"/>
                </a:outerShdw>
              </a:effectLst>
              <a:latin typeface="Arial" pitchFamily="-106" charset="0"/>
            </a:endParaRPr>
          </a:p>
        </p:txBody>
      </p:sp>
      <p:sp>
        <p:nvSpPr>
          <p:cNvPr id="312339" name="Rectangle 19"/>
          <p:cNvSpPr>
            <a:spLocks noChangeArrowheads="1"/>
          </p:cNvSpPr>
          <p:nvPr/>
        </p:nvSpPr>
        <p:spPr bwMode="auto">
          <a:xfrm>
            <a:off x="1752600" y="152400"/>
            <a:ext cx="6019800" cy="381000"/>
          </a:xfrm>
          <a:prstGeom prst="rect">
            <a:avLst/>
          </a:prstGeom>
          <a:noFill/>
          <a:ln w="9525">
            <a:noFill/>
            <a:miter lim="800000"/>
            <a:headEnd/>
            <a:tailEnd/>
          </a:ln>
          <a:effectLst/>
        </p:spPr>
        <p:txBody>
          <a:bodyPr anchor="ctr">
            <a:prstTxWarp prst="textNoShape">
              <a:avLst/>
            </a:prstTxWarp>
          </a:bodyPr>
          <a:lstStyle/>
          <a:p>
            <a:pPr algn="ctr"/>
            <a:r>
              <a:rPr lang="en-US" sz="2000" dirty="0">
                <a:solidFill>
                  <a:srgbClr val="1A47CF"/>
                </a:solidFill>
                <a:latin typeface="Verdana" pitchFamily="-106" charset="0"/>
              </a:rPr>
              <a:t>Tools for</a:t>
            </a:r>
            <a:r>
              <a:rPr lang="en-US" sz="2000" dirty="0" smtClean="0">
                <a:solidFill>
                  <a:srgbClr val="1A47CF"/>
                </a:solidFill>
                <a:latin typeface="Verdana" pitchFamily="-106" charset="0"/>
              </a:rPr>
              <a:t> medical </a:t>
            </a:r>
            <a:r>
              <a:rPr lang="en-US" sz="2000" dirty="0">
                <a:solidFill>
                  <a:srgbClr val="1A47CF"/>
                </a:solidFill>
                <a:latin typeface="Verdana" pitchFamily="-106" charset="0"/>
              </a:rPr>
              <a:t>physics: the electron </a:t>
            </a:r>
            <a:r>
              <a:rPr lang="en-US" sz="2000" dirty="0" err="1">
                <a:solidFill>
                  <a:srgbClr val="1A47CF"/>
                </a:solidFill>
                <a:latin typeface="Verdana" pitchFamily="-106" charset="0"/>
              </a:rPr>
              <a:t>linac</a:t>
            </a:r>
            <a:endParaRPr lang="en-US" sz="2000" dirty="0">
              <a:solidFill>
                <a:srgbClr val="1A47CF"/>
              </a:solidFill>
              <a:latin typeface="Verdana" pitchFamily="-106" charset="0"/>
            </a:endParaRPr>
          </a:p>
        </p:txBody>
      </p:sp>
      <p:sp>
        <p:nvSpPr>
          <p:cNvPr id="18" name="Slide Number Placeholder 17"/>
          <p:cNvSpPr>
            <a:spLocks noGrp="1"/>
          </p:cNvSpPr>
          <p:nvPr>
            <p:ph type="sldNum" sz="quarter" idx="12"/>
          </p:nvPr>
        </p:nvSpPr>
        <p:spPr/>
        <p:txBody>
          <a:bodyPr/>
          <a:lstStyle/>
          <a:p>
            <a:fld id="{06AAE6B4-6741-2E43-949D-D9093D0F478E}" type="slidenum">
              <a:rPr lang="en-US" smtClean="0"/>
              <a:pPr/>
              <a:t>37</a:t>
            </a:fld>
            <a:endParaRPr lang="en-US"/>
          </a:p>
        </p:txBody>
      </p:sp>
      <p:sp>
        <p:nvSpPr>
          <p:cNvPr id="20" name="Footer Placeholder 1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85800" y="274638"/>
            <a:ext cx="10515600" cy="1143000"/>
          </a:xfrm>
        </p:spPr>
        <p:txBody>
          <a:bodyPr/>
          <a:lstStyle/>
          <a:p>
            <a:r>
              <a:rPr lang="en-US" sz="2400" dirty="0" smtClean="0">
                <a:solidFill>
                  <a:srgbClr val="1A47CF"/>
                </a:solidFill>
                <a:latin typeface="BlairMdITC TT-Medium" pitchFamily="-65" charset="0"/>
                <a:ea typeface="BlairMdITC TT-Medium" pitchFamily="-65" charset="0"/>
                <a:cs typeface="BlairMdITC TT-Medium" pitchFamily="-65" charset="0"/>
              </a:rPr>
              <a:t>CONVENTIONAL RADIO THERAPHY</a:t>
            </a:r>
            <a:br>
              <a:rPr lang="en-US" sz="2400" dirty="0" smtClean="0">
                <a:solidFill>
                  <a:srgbClr val="1A47CF"/>
                </a:solidFill>
                <a:latin typeface="BlairMdITC TT-Medium" pitchFamily="-65" charset="0"/>
                <a:ea typeface="BlairMdITC TT-Medium" pitchFamily="-65" charset="0"/>
                <a:cs typeface="BlairMdITC TT-Medium" pitchFamily="-65" charset="0"/>
              </a:rPr>
            </a:br>
            <a:r>
              <a:rPr lang="en-US" sz="2400" dirty="0" smtClean="0">
                <a:solidFill>
                  <a:srgbClr val="1A47CF"/>
                </a:solidFill>
                <a:latin typeface="BlairMdITC TT-Medium" pitchFamily="-65" charset="0"/>
                <a:ea typeface="BlairMdITC TT-Medium" pitchFamily="-65" charset="0"/>
                <a:cs typeface="BlairMdITC TT-Medium" pitchFamily="-65" charset="0"/>
              </a:rPr>
              <a:t> WITH X-RAYS</a:t>
            </a:r>
          </a:p>
        </p:txBody>
      </p:sp>
      <p:sp>
        <p:nvSpPr>
          <p:cNvPr id="44035" name="Content Placeholder 2"/>
          <p:cNvSpPr>
            <a:spLocks noGrp="1"/>
          </p:cNvSpPr>
          <p:nvPr>
            <p:ph idx="1"/>
          </p:nvPr>
        </p:nvSpPr>
        <p:spPr/>
        <p:txBody>
          <a:bodyPr/>
          <a:lstStyle/>
          <a:p>
            <a:endParaRPr lang="en-US" dirty="0">
              <a:ea typeface="ＭＳ Ｐゴシック" pitchFamily="-65" charset="-128"/>
              <a:cs typeface="ＭＳ Ｐゴシック" pitchFamily="-65" charset="-128"/>
            </a:endParaRPr>
          </a:p>
        </p:txBody>
      </p:sp>
      <p:pic>
        <p:nvPicPr>
          <p:cNvPr id="44036" name="Picture 3" descr="Linacschema"/>
          <p:cNvPicPr>
            <a:picLocks noChangeAspect="1" noChangeArrowheads="1"/>
          </p:cNvPicPr>
          <p:nvPr/>
        </p:nvPicPr>
        <p:blipFill>
          <a:blip r:embed="rId2"/>
          <a:srcRect/>
          <a:stretch>
            <a:fillRect/>
          </a:stretch>
        </p:blipFill>
        <p:spPr bwMode="auto">
          <a:xfrm>
            <a:off x="533400" y="1295400"/>
            <a:ext cx="7772400" cy="54102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06AAE6B4-6741-2E43-949D-D9093D0F478E}" type="slidenum">
              <a:rPr lang="en-US" smtClean="0"/>
              <a:pPr/>
              <a:t>38</a:t>
            </a:fld>
            <a:endParaRPr lang="en-US"/>
          </a:p>
        </p:txBody>
      </p:sp>
      <p:sp>
        <p:nvSpPr>
          <p:cNvPr id="7" name="Footer Placeholder 6"/>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laceholder 4"/>
          <p:cNvSpPr>
            <a:spLocks noGrp="1"/>
          </p:cNvSpPr>
          <p:nvPr>
            <p:ph type="sldNum" sz="quarter" idx="11"/>
          </p:nvPr>
        </p:nvSpPr>
        <p:spPr/>
        <p:txBody>
          <a:bodyPr/>
          <a:lstStyle/>
          <a:p>
            <a:fld id="{DDF73E75-B7F4-3D44-BB5C-C7B9782E4B97}" type="slidenum">
              <a:rPr lang="en-US"/>
              <a:pPr/>
              <a:t>39</a:t>
            </a:fld>
            <a:endParaRPr lang="en-US"/>
          </a:p>
        </p:txBody>
      </p:sp>
      <p:pic>
        <p:nvPicPr>
          <p:cNvPr id="336902" name="Picture 6" descr="primus"/>
          <p:cNvPicPr>
            <a:picLocks noChangeAspect="1" noChangeArrowheads="1"/>
          </p:cNvPicPr>
          <p:nvPr/>
        </p:nvPicPr>
        <p:blipFill>
          <a:blip r:embed="rId2"/>
          <a:srcRect/>
          <a:stretch>
            <a:fillRect/>
          </a:stretch>
        </p:blipFill>
        <p:spPr bwMode="auto">
          <a:xfrm>
            <a:off x="685800" y="685800"/>
            <a:ext cx="2735263" cy="3505200"/>
          </a:xfrm>
          <a:prstGeom prst="rect">
            <a:avLst/>
          </a:prstGeom>
          <a:noFill/>
          <a:ln w="9525">
            <a:solidFill>
              <a:schemeClr val="hlink"/>
            </a:solidFill>
            <a:miter lim="800000"/>
            <a:headEnd/>
            <a:tailEnd/>
          </a:ln>
        </p:spPr>
      </p:pic>
      <p:pic>
        <p:nvPicPr>
          <p:cNvPr id="336903" name="Picture 7" descr="Fig8_3"/>
          <p:cNvPicPr>
            <a:picLocks noChangeAspect="1" noChangeArrowheads="1"/>
          </p:cNvPicPr>
          <p:nvPr/>
        </p:nvPicPr>
        <p:blipFill>
          <a:blip r:embed="rId3"/>
          <a:srcRect/>
          <a:stretch>
            <a:fillRect/>
          </a:stretch>
        </p:blipFill>
        <p:spPr bwMode="auto">
          <a:xfrm>
            <a:off x="4267200" y="609600"/>
            <a:ext cx="3990975" cy="3451225"/>
          </a:xfrm>
          <a:prstGeom prst="rect">
            <a:avLst/>
          </a:prstGeom>
          <a:noFill/>
          <a:ln w="19050">
            <a:noFill/>
            <a:miter lim="800000"/>
            <a:headEnd/>
            <a:tailEnd/>
          </a:ln>
        </p:spPr>
      </p:pic>
      <p:sp>
        <p:nvSpPr>
          <p:cNvPr id="336905" name="Text Box 9"/>
          <p:cNvSpPr txBox="1">
            <a:spLocks noChangeArrowheads="1"/>
          </p:cNvSpPr>
          <p:nvPr/>
        </p:nvSpPr>
        <p:spPr bwMode="auto">
          <a:xfrm>
            <a:off x="3810000" y="977900"/>
            <a:ext cx="2090737" cy="292100"/>
          </a:xfrm>
          <a:prstGeom prst="rect">
            <a:avLst/>
          </a:prstGeom>
          <a:noFill/>
          <a:ln w="19050">
            <a:noFill/>
            <a:miter lim="800000"/>
            <a:headEnd/>
            <a:tailEnd/>
          </a:ln>
        </p:spPr>
        <p:txBody>
          <a:bodyPr>
            <a:prstTxWarp prst="textNoShape">
              <a:avLst/>
            </a:prstTxWarp>
          </a:bodyPr>
          <a:lstStyle/>
          <a:p>
            <a:pPr eaLnBrk="0" hangingPunct="0"/>
            <a:r>
              <a:rPr lang="en-US" sz="1800" b="1" dirty="0" err="1">
                <a:solidFill>
                  <a:schemeClr val="bg1"/>
                </a:solidFill>
                <a:latin typeface="Arial" pitchFamily="-106" charset="0"/>
              </a:rPr>
              <a:t>e</a:t>
            </a:r>
            <a:r>
              <a:rPr lang="en-US" sz="1800" b="1" baseline="30000" dirty="0">
                <a:solidFill>
                  <a:schemeClr val="bg1"/>
                </a:solidFill>
                <a:latin typeface="Arial" pitchFamily="-106" charset="0"/>
              </a:rPr>
              <a:t>-</a:t>
            </a:r>
            <a:r>
              <a:rPr lang="en-US" sz="1800" b="1" dirty="0">
                <a:solidFill>
                  <a:schemeClr val="bg1"/>
                </a:solidFill>
                <a:latin typeface="Arial" pitchFamily="-106" charset="0"/>
              </a:rPr>
              <a:t> </a:t>
            </a:r>
            <a:r>
              <a:rPr lang="en-US" sz="1800" b="1" dirty="0">
                <a:solidFill>
                  <a:srgbClr val="1F497D"/>
                </a:solidFill>
                <a:latin typeface="Arial" pitchFamily="-106" charset="0"/>
              </a:rPr>
              <a:t>+ target </a:t>
            </a:r>
            <a:r>
              <a:rPr lang="en-US" sz="1800" b="1" dirty="0" err="1">
                <a:solidFill>
                  <a:srgbClr val="1F497D"/>
                </a:solidFill>
                <a:latin typeface="Arial" pitchFamily="-106" charset="0"/>
                <a:sym typeface="Symbol" pitchFamily="-106" charset="2"/>
              </a:rPr>
              <a:t></a:t>
            </a:r>
            <a:r>
              <a:rPr lang="en-US" sz="1800" b="1" dirty="0">
                <a:solidFill>
                  <a:srgbClr val="1F497D"/>
                </a:solidFill>
                <a:latin typeface="Arial" pitchFamily="-106" charset="0"/>
              </a:rPr>
              <a:t> X</a:t>
            </a:r>
          </a:p>
        </p:txBody>
      </p:sp>
      <p:sp>
        <p:nvSpPr>
          <p:cNvPr id="336906" name="Line 10"/>
          <p:cNvSpPr>
            <a:spLocks noChangeShapeType="1"/>
          </p:cNvSpPr>
          <p:nvPr/>
        </p:nvSpPr>
        <p:spPr bwMode="auto">
          <a:xfrm>
            <a:off x="5380038" y="1339850"/>
            <a:ext cx="1357312" cy="514350"/>
          </a:xfrm>
          <a:prstGeom prst="line">
            <a:avLst/>
          </a:prstGeom>
          <a:noFill/>
          <a:ln w="38100">
            <a:solidFill>
              <a:schemeClr val="bg1"/>
            </a:solidFill>
            <a:round/>
            <a:headEnd/>
            <a:tailEnd type="triangle" w="med" len="med"/>
          </a:ln>
        </p:spPr>
        <p:txBody>
          <a:bodyPr>
            <a:prstTxWarp prst="textNoShape">
              <a:avLst/>
            </a:prstTxWarp>
          </a:bodyPr>
          <a:lstStyle/>
          <a:p>
            <a:endParaRPr lang="en-US"/>
          </a:p>
        </p:txBody>
      </p:sp>
      <p:sp>
        <p:nvSpPr>
          <p:cNvPr id="336907" name="Text Box 11"/>
          <p:cNvSpPr txBox="1">
            <a:spLocks noChangeArrowheads="1"/>
          </p:cNvSpPr>
          <p:nvPr/>
        </p:nvSpPr>
        <p:spPr bwMode="auto">
          <a:xfrm>
            <a:off x="6934200" y="3200400"/>
            <a:ext cx="2001838" cy="781050"/>
          </a:xfrm>
          <a:prstGeom prst="rect">
            <a:avLst/>
          </a:prstGeom>
          <a:noFill/>
          <a:ln w="9525">
            <a:solidFill>
              <a:schemeClr val="bg1"/>
            </a:solidFill>
            <a:miter lim="800000"/>
            <a:headEnd/>
            <a:tailEnd/>
          </a:ln>
        </p:spPr>
        <p:txBody>
          <a:bodyPr>
            <a:prstTxWarp prst="textNoShape">
              <a:avLst/>
            </a:prstTxWarp>
          </a:bodyPr>
          <a:lstStyle/>
          <a:p>
            <a:pPr algn="ctr" eaLnBrk="0" hangingPunct="0"/>
            <a:r>
              <a:rPr lang="en-US" sz="1600" b="1" dirty="0">
                <a:ln>
                  <a:solidFill>
                    <a:srgbClr val="FFFFFF"/>
                  </a:solidFill>
                </a:ln>
                <a:solidFill>
                  <a:srgbClr val="1F497D"/>
                </a:solidFill>
                <a:latin typeface="Arial" pitchFamily="-106" charset="0"/>
              </a:rPr>
              <a:t>Electron</a:t>
            </a:r>
            <a:r>
              <a:rPr lang="en-US" sz="1600" b="1" dirty="0">
                <a:latin typeface="Arial" pitchFamily="-106" charset="0"/>
              </a:rPr>
              <a:t> </a:t>
            </a:r>
            <a:r>
              <a:rPr lang="en-US" sz="1600" b="1" dirty="0" err="1">
                <a:latin typeface="Arial" pitchFamily="-106" charset="0"/>
              </a:rPr>
              <a:t>Linac</a:t>
            </a:r>
            <a:endParaRPr lang="en-US" sz="1600" b="1" dirty="0">
              <a:latin typeface="Arial" pitchFamily="-106" charset="0"/>
            </a:endParaRPr>
          </a:p>
          <a:p>
            <a:pPr algn="ctr" eaLnBrk="0" hangingPunct="0"/>
            <a:r>
              <a:rPr lang="en-US" sz="1600" b="1" dirty="0">
                <a:latin typeface="Arial" pitchFamily="-106" charset="0"/>
              </a:rPr>
              <a:t>3 GHz</a:t>
            </a:r>
          </a:p>
          <a:p>
            <a:pPr algn="ctr" eaLnBrk="0" hangingPunct="0"/>
            <a:endParaRPr lang="en-US" sz="1600" b="1" dirty="0" smtClean="0">
              <a:latin typeface="Arial" pitchFamily="-106" charset="0"/>
            </a:endParaRPr>
          </a:p>
          <a:p>
            <a:pPr algn="ctr" eaLnBrk="0" hangingPunct="0"/>
            <a:endParaRPr lang="en-US" sz="1600" b="1" dirty="0" smtClean="0">
              <a:latin typeface="Arial" pitchFamily="-106" charset="0"/>
            </a:endParaRPr>
          </a:p>
          <a:p>
            <a:pPr algn="ctr" eaLnBrk="0" hangingPunct="0"/>
            <a:r>
              <a:rPr lang="en-US" sz="1600" b="1" dirty="0" smtClean="0">
                <a:latin typeface="Arial" pitchFamily="-106" charset="0"/>
              </a:rPr>
              <a:t>6</a:t>
            </a:r>
            <a:r>
              <a:rPr lang="en-US" sz="1600" b="1" dirty="0">
                <a:latin typeface="Arial" pitchFamily="-106" charset="0"/>
              </a:rPr>
              <a:t>-20 </a:t>
            </a:r>
            <a:r>
              <a:rPr lang="en-US" sz="1600" b="1" dirty="0" err="1">
                <a:latin typeface="Arial" pitchFamily="-106" charset="0"/>
              </a:rPr>
              <a:t>MeV</a:t>
            </a:r>
            <a:endParaRPr lang="en-US" sz="1600" b="1" dirty="0">
              <a:latin typeface="Arial" pitchFamily="-106" charset="0"/>
            </a:endParaRPr>
          </a:p>
          <a:p>
            <a:pPr algn="ctr" eaLnBrk="0" hangingPunct="0"/>
            <a:r>
              <a:rPr lang="en-US" sz="1600" b="1" dirty="0" smtClean="0">
                <a:latin typeface="Arial" pitchFamily="-106" charset="0"/>
              </a:rPr>
              <a:t>[</a:t>
            </a:r>
            <a:endParaRPr lang="en-US" sz="1600" b="1" dirty="0">
              <a:latin typeface="Arial" pitchFamily="-106" charset="0"/>
            </a:endParaRPr>
          </a:p>
        </p:txBody>
      </p:sp>
      <p:grpSp>
        <p:nvGrpSpPr>
          <p:cNvPr id="2" name="Group 12"/>
          <p:cNvGrpSpPr>
            <a:grpSpLocks/>
          </p:cNvGrpSpPr>
          <p:nvPr/>
        </p:nvGrpSpPr>
        <p:grpSpPr bwMode="auto">
          <a:xfrm>
            <a:off x="762000" y="4886325"/>
            <a:ext cx="2779713" cy="1133475"/>
            <a:chOff x="10368" y="6912"/>
            <a:chExt cx="5184" cy="2386"/>
          </a:xfrm>
        </p:grpSpPr>
        <p:sp>
          <p:nvSpPr>
            <p:cNvPr id="336909" name="Rectangle 13"/>
            <p:cNvSpPr>
              <a:spLocks noChangeArrowheads="1"/>
            </p:cNvSpPr>
            <p:nvPr/>
          </p:nvSpPr>
          <p:spPr bwMode="auto">
            <a:xfrm>
              <a:off x="11808" y="7005"/>
              <a:ext cx="2304" cy="2160"/>
            </a:xfrm>
            <a:prstGeom prst="rect">
              <a:avLst/>
            </a:prstGeom>
            <a:solidFill>
              <a:srgbClr val="0000FF"/>
            </a:solidFill>
            <a:ln w="9525">
              <a:solidFill>
                <a:schemeClr val="hlink"/>
              </a:solidFill>
              <a:miter lim="800000"/>
              <a:headEnd/>
              <a:tailEnd/>
            </a:ln>
          </p:spPr>
          <p:txBody>
            <a:bodyPr>
              <a:prstTxWarp prst="textNoShape">
                <a:avLst/>
              </a:prstTxWarp>
            </a:bodyPr>
            <a:lstStyle/>
            <a:p>
              <a:endParaRPr lang="en-US"/>
            </a:p>
          </p:txBody>
        </p:sp>
        <p:sp>
          <p:nvSpPr>
            <p:cNvPr id="336910" name="Rectangle 14"/>
            <p:cNvSpPr>
              <a:spLocks noChangeArrowheads="1"/>
            </p:cNvSpPr>
            <p:nvPr/>
          </p:nvSpPr>
          <p:spPr bwMode="auto">
            <a:xfrm rot="5400000">
              <a:off x="11960" y="8145"/>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1" name="Rectangle 15"/>
            <p:cNvSpPr>
              <a:spLocks noChangeArrowheads="1"/>
            </p:cNvSpPr>
            <p:nvPr/>
          </p:nvSpPr>
          <p:spPr bwMode="auto">
            <a:xfrm rot="5400000">
              <a:off x="11960" y="8283"/>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2" name="Rectangle 16"/>
            <p:cNvSpPr>
              <a:spLocks noChangeArrowheads="1"/>
            </p:cNvSpPr>
            <p:nvPr/>
          </p:nvSpPr>
          <p:spPr bwMode="auto">
            <a:xfrm rot="5400000">
              <a:off x="11637" y="785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3" name="Rectangle 17"/>
            <p:cNvSpPr>
              <a:spLocks noChangeArrowheads="1"/>
            </p:cNvSpPr>
            <p:nvPr/>
          </p:nvSpPr>
          <p:spPr bwMode="auto">
            <a:xfrm rot="5400000">
              <a:off x="11637" y="7995"/>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4" name="Rectangle 18"/>
            <p:cNvSpPr>
              <a:spLocks noChangeArrowheads="1"/>
            </p:cNvSpPr>
            <p:nvPr/>
          </p:nvSpPr>
          <p:spPr bwMode="auto">
            <a:xfrm rot="5400000">
              <a:off x="11349" y="7550"/>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5" name="Rectangle 19"/>
            <p:cNvSpPr>
              <a:spLocks noChangeArrowheads="1"/>
            </p:cNvSpPr>
            <p:nvPr/>
          </p:nvSpPr>
          <p:spPr bwMode="auto">
            <a:xfrm rot="5400000">
              <a:off x="11349" y="7688"/>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6" name="Rectangle 20"/>
            <p:cNvSpPr>
              <a:spLocks noChangeArrowheads="1"/>
            </p:cNvSpPr>
            <p:nvPr/>
          </p:nvSpPr>
          <p:spPr bwMode="auto">
            <a:xfrm rot="5400000">
              <a:off x="11493" y="725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7" name="Rectangle 21"/>
            <p:cNvSpPr>
              <a:spLocks noChangeArrowheads="1"/>
            </p:cNvSpPr>
            <p:nvPr/>
          </p:nvSpPr>
          <p:spPr bwMode="auto">
            <a:xfrm rot="5400000">
              <a:off x="11493" y="7400"/>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8" name="Rectangle 22"/>
            <p:cNvSpPr>
              <a:spLocks noChangeArrowheads="1"/>
            </p:cNvSpPr>
            <p:nvPr/>
          </p:nvSpPr>
          <p:spPr bwMode="auto">
            <a:xfrm rot="5400000">
              <a:off x="14552" y="7535"/>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19" name="Rectangle 23"/>
            <p:cNvSpPr>
              <a:spLocks noChangeArrowheads="1"/>
            </p:cNvSpPr>
            <p:nvPr/>
          </p:nvSpPr>
          <p:spPr bwMode="auto">
            <a:xfrm rot="5400000">
              <a:off x="14552" y="7688"/>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0" name="Rectangle 24"/>
            <p:cNvSpPr>
              <a:spLocks noChangeArrowheads="1"/>
            </p:cNvSpPr>
            <p:nvPr/>
          </p:nvSpPr>
          <p:spPr bwMode="auto">
            <a:xfrm rot="5400000">
              <a:off x="14259" y="724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1" name="Rectangle 25"/>
            <p:cNvSpPr>
              <a:spLocks noChangeArrowheads="1"/>
            </p:cNvSpPr>
            <p:nvPr/>
          </p:nvSpPr>
          <p:spPr bwMode="auto">
            <a:xfrm rot="5400000">
              <a:off x="14264" y="7385"/>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2" name="Rectangle 26"/>
            <p:cNvSpPr>
              <a:spLocks noChangeArrowheads="1"/>
            </p:cNvSpPr>
            <p:nvPr/>
          </p:nvSpPr>
          <p:spPr bwMode="auto">
            <a:xfrm rot="5400000">
              <a:off x="14085" y="694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3" name="Rectangle 27"/>
            <p:cNvSpPr>
              <a:spLocks noChangeArrowheads="1"/>
            </p:cNvSpPr>
            <p:nvPr/>
          </p:nvSpPr>
          <p:spPr bwMode="auto">
            <a:xfrm rot="5400000">
              <a:off x="14085" y="7084"/>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4" name="Rectangle 28"/>
            <p:cNvSpPr>
              <a:spLocks noChangeArrowheads="1"/>
            </p:cNvSpPr>
            <p:nvPr/>
          </p:nvSpPr>
          <p:spPr bwMode="auto">
            <a:xfrm rot="5400000">
              <a:off x="13653" y="6652"/>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5" name="Rectangle 29"/>
            <p:cNvSpPr>
              <a:spLocks noChangeArrowheads="1"/>
            </p:cNvSpPr>
            <p:nvPr/>
          </p:nvSpPr>
          <p:spPr bwMode="auto">
            <a:xfrm rot="5400000">
              <a:off x="13653" y="679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6" name="Rectangle 30"/>
            <p:cNvSpPr>
              <a:spLocks noChangeArrowheads="1"/>
            </p:cNvSpPr>
            <p:nvPr/>
          </p:nvSpPr>
          <p:spPr bwMode="auto">
            <a:xfrm rot="5400000">
              <a:off x="11672" y="6950"/>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7" name="Rectangle 31"/>
            <p:cNvSpPr>
              <a:spLocks noChangeArrowheads="1"/>
            </p:cNvSpPr>
            <p:nvPr/>
          </p:nvSpPr>
          <p:spPr bwMode="auto">
            <a:xfrm rot="5400000">
              <a:off x="11672" y="7088"/>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8" name="Rectangle 32"/>
            <p:cNvSpPr>
              <a:spLocks noChangeArrowheads="1"/>
            </p:cNvSpPr>
            <p:nvPr/>
          </p:nvSpPr>
          <p:spPr bwMode="auto">
            <a:xfrm rot="5400000">
              <a:off x="11970" y="665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29" name="Rectangle 33"/>
            <p:cNvSpPr>
              <a:spLocks noChangeArrowheads="1"/>
            </p:cNvSpPr>
            <p:nvPr/>
          </p:nvSpPr>
          <p:spPr bwMode="auto">
            <a:xfrm rot="5400000">
              <a:off x="11960" y="6800"/>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0" name="Rectangle 34"/>
            <p:cNvSpPr>
              <a:spLocks noChangeArrowheads="1"/>
            </p:cNvSpPr>
            <p:nvPr/>
          </p:nvSpPr>
          <p:spPr bwMode="auto">
            <a:xfrm rot="5400000">
              <a:off x="13653" y="814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1" name="Rectangle 35"/>
            <p:cNvSpPr>
              <a:spLocks noChangeArrowheads="1"/>
            </p:cNvSpPr>
            <p:nvPr/>
          </p:nvSpPr>
          <p:spPr bwMode="auto">
            <a:xfrm rot="5400000">
              <a:off x="13653" y="8279"/>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2" name="Rectangle 36"/>
            <p:cNvSpPr>
              <a:spLocks noChangeArrowheads="1"/>
            </p:cNvSpPr>
            <p:nvPr/>
          </p:nvSpPr>
          <p:spPr bwMode="auto">
            <a:xfrm rot="5400000">
              <a:off x="14300" y="7832"/>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3" name="Rectangle 37"/>
            <p:cNvSpPr>
              <a:spLocks noChangeArrowheads="1"/>
            </p:cNvSpPr>
            <p:nvPr/>
          </p:nvSpPr>
          <p:spPr bwMode="auto">
            <a:xfrm rot="5400000">
              <a:off x="14085" y="799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4" name="Rectangle 38"/>
            <p:cNvSpPr>
              <a:spLocks noChangeArrowheads="1"/>
            </p:cNvSpPr>
            <p:nvPr/>
          </p:nvSpPr>
          <p:spPr bwMode="auto">
            <a:xfrm rot="5400000">
              <a:off x="13494" y="8448"/>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5" name="Rectangle 39"/>
            <p:cNvSpPr>
              <a:spLocks noChangeArrowheads="1"/>
            </p:cNvSpPr>
            <p:nvPr/>
          </p:nvSpPr>
          <p:spPr bwMode="auto">
            <a:xfrm rot="5400000">
              <a:off x="13494" y="858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6" name="Rectangle 40"/>
            <p:cNvSpPr>
              <a:spLocks noChangeArrowheads="1"/>
            </p:cNvSpPr>
            <p:nvPr/>
          </p:nvSpPr>
          <p:spPr bwMode="auto">
            <a:xfrm rot="5400000">
              <a:off x="12213" y="8448"/>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7" name="Rectangle 41"/>
            <p:cNvSpPr>
              <a:spLocks noChangeArrowheads="1"/>
            </p:cNvSpPr>
            <p:nvPr/>
          </p:nvSpPr>
          <p:spPr bwMode="auto">
            <a:xfrm rot="5400000">
              <a:off x="12213" y="8586"/>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8" name="Rectangle 42"/>
            <p:cNvSpPr>
              <a:spLocks noChangeArrowheads="1"/>
            </p:cNvSpPr>
            <p:nvPr/>
          </p:nvSpPr>
          <p:spPr bwMode="auto">
            <a:xfrm rot="5400000">
              <a:off x="13464" y="6363"/>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39" name="Rectangle 43"/>
            <p:cNvSpPr>
              <a:spLocks noChangeArrowheads="1"/>
            </p:cNvSpPr>
            <p:nvPr/>
          </p:nvSpPr>
          <p:spPr bwMode="auto">
            <a:xfrm rot="5400000">
              <a:off x="13464" y="650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40" name="Rectangle 44"/>
            <p:cNvSpPr>
              <a:spLocks noChangeArrowheads="1"/>
            </p:cNvSpPr>
            <p:nvPr/>
          </p:nvSpPr>
          <p:spPr bwMode="auto">
            <a:xfrm rot="5400000">
              <a:off x="12183" y="6363"/>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41" name="Rectangle 45"/>
            <p:cNvSpPr>
              <a:spLocks noChangeArrowheads="1"/>
            </p:cNvSpPr>
            <p:nvPr/>
          </p:nvSpPr>
          <p:spPr bwMode="auto">
            <a:xfrm rot="5400000">
              <a:off x="12183" y="6501"/>
              <a:ext cx="163" cy="1261"/>
            </a:xfrm>
            <a:prstGeom prst="rect">
              <a:avLst/>
            </a:prstGeom>
            <a:solidFill>
              <a:srgbClr val="DFDFDF"/>
            </a:solidFill>
            <a:ln w="19050">
              <a:solidFill>
                <a:schemeClr val="hlink"/>
              </a:solidFill>
              <a:miter lim="800000"/>
              <a:headEnd/>
              <a:tailEnd/>
            </a:ln>
            <a:effectLst/>
          </p:spPr>
          <p:txBody>
            <a:bodyPr>
              <a:prstTxWarp prst="textNoShape">
                <a:avLst/>
              </a:prstTxWarp>
            </a:bodyPr>
            <a:lstStyle/>
            <a:p>
              <a:endParaRPr lang="en-US"/>
            </a:p>
          </p:txBody>
        </p:sp>
        <p:sp>
          <p:nvSpPr>
            <p:cNvPr id="336942" name="Line 46"/>
            <p:cNvSpPr>
              <a:spLocks noChangeShapeType="1"/>
            </p:cNvSpPr>
            <p:nvPr/>
          </p:nvSpPr>
          <p:spPr bwMode="auto">
            <a:xfrm>
              <a:off x="10512" y="7056"/>
              <a:ext cx="864" cy="0"/>
            </a:xfrm>
            <a:prstGeom prst="line">
              <a:avLst/>
            </a:prstGeom>
            <a:noFill/>
            <a:ln w="28575">
              <a:solidFill>
                <a:schemeClr val="hlink"/>
              </a:solidFill>
              <a:round/>
              <a:headEnd type="triangle" w="med" len="med"/>
              <a:tailEnd type="triangle" w="med" len="med"/>
            </a:ln>
          </p:spPr>
          <p:txBody>
            <a:bodyPr>
              <a:prstTxWarp prst="textNoShape">
                <a:avLst/>
              </a:prstTxWarp>
            </a:bodyPr>
            <a:lstStyle/>
            <a:p>
              <a:endParaRPr lang="en-US"/>
            </a:p>
          </p:txBody>
        </p:sp>
        <p:sp>
          <p:nvSpPr>
            <p:cNvPr id="336943" name="Line 47"/>
            <p:cNvSpPr>
              <a:spLocks noChangeShapeType="1"/>
            </p:cNvSpPr>
            <p:nvPr/>
          </p:nvSpPr>
          <p:spPr bwMode="auto">
            <a:xfrm>
              <a:off x="10368" y="7245"/>
              <a:ext cx="864" cy="0"/>
            </a:xfrm>
            <a:prstGeom prst="line">
              <a:avLst/>
            </a:prstGeom>
            <a:noFill/>
            <a:ln w="28575">
              <a:solidFill>
                <a:schemeClr val="hlink"/>
              </a:solidFill>
              <a:round/>
              <a:headEnd type="triangle" w="med" len="med"/>
              <a:tailEnd type="triangle" w="med" len="med"/>
            </a:ln>
          </p:spPr>
          <p:txBody>
            <a:bodyPr>
              <a:prstTxWarp prst="textNoShape">
                <a:avLst/>
              </a:prstTxWarp>
            </a:bodyPr>
            <a:lstStyle/>
            <a:p>
              <a:endParaRPr lang="en-US"/>
            </a:p>
          </p:txBody>
        </p:sp>
        <p:sp>
          <p:nvSpPr>
            <p:cNvPr id="336944" name="Line 48"/>
            <p:cNvSpPr>
              <a:spLocks noChangeShapeType="1"/>
            </p:cNvSpPr>
            <p:nvPr/>
          </p:nvSpPr>
          <p:spPr bwMode="auto">
            <a:xfrm>
              <a:off x="14400" y="7011"/>
              <a:ext cx="864" cy="0"/>
            </a:xfrm>
            <a:prstGeom prst="line">
              <a:avLst/>
            </a:prstGeom>
            <a:noFill/>
            <a:ln w="28575">
              <a:solidFill>
                <a:schemeClr val="hlink"/>
              </a:solidFill>
              <a:round/>
              <a:headEnd type="triangle" w="med" len="med"/>
              <a:tailEnd type="triangle" w="med" len="med"/>
            </a:ln>
          </p:spPr>
          <p:txBody>
            <a:bodyPr>
              <a:prstTxWarp prst="textNoShape">
                <a:avLst/>
              </a:prstTxWarp>
            </a:bodyPr>
            <a:lstStyle/>
            <a:p>
              <a:endParaRPr lang="en-US"/>
            </a:p>
          </p:txBody>
        </p:sp>
        <p:sp>
          <p:nvSpPr>
            <p:cNvPr id="336945" name="Line 49"/>
            <p:cNvSpPr>
              <a:spLocks noChangeShapeType="1"/>
            </p:cNvSpPr>
            <p:nvPr/>
          </p:nvSpPr>
          <p:spPr bwMode="auto">
            <a:xfrm>
              <a:off x="14688" y="7200"/>
              <a:ext cx="864" cy="0"/>
            </a:xfrm>
            <a:prstGeom prst="line">
              <a:avLst/>
            </a:prstGeom>
            <a:noFill/>
            <a:ln w="28575">
              <a:solidFill>
                <a:schemeClr val="hlink"/>
              </a:solidFill>
              <a:round/>
              <a:headEnd type="triangle" w="med" len="med"/>
              <a:tailEnd type="triangle" w="med" len="med"/>
            </a:ln>
          </p:spPr>
          <p:txBody>
            <a:bodyPr>
              <a:prstTxWarp prst="textNoShape">
                <a:avLst/>
              </a:prstTxWarp>
            </a:bodyPr>
            <a:lstStyle/>
            <a:p>
              <a:endParaRPr lang="en-US"/>
            </a:p>
          </p:txBody>
        </p:sp>
        <p:sp>
          <p:nvSpPr>
            <p:cNvPr id="336946" name="Text Box 50"/>
            <p:cNvSpPr txBox="1">
              <a:spLocks noChangeArrowheads="1"/>
            </p:cNvSpPr>
            <p:nvPr/>
          </p:nvSpPr>
          <p:spPr bwMode="auto">
            <a:xfrm>
              <a:off x="12399" y="7851"/>
              <a:ext cx="1728" cy="1296"/>
            </a:xfrm>
            <a:prstGeom prst="rect">
              <a:avLst/>
            </a:prstGeom>
            <a:noFill/>
            <a:ln w="9525">
              <a:solidFill>
                <a:schemeClr val="hlink"/>
              </a:solidFill>
              <a:miter lim="800000"/>
              <a:headEnd/>
              <a:tailEnd/>
            </a:ln>
          </p:spPr>
          <p:txBody>
            <a:bodyPr>
              <a:prstTxWarp prst="textNoShape">
                <a:avLst/>
              </a:prstTxWarp>
            </a:bodyPr>
            <a:lstStyle/>
            <a:p>
              <a:pPr eaLnBrk="0" hangingPunct="0"/>
              <a:r>
                <a:rPr lang="en-US" sz="1600" b="1" i="1">
                  <a:solidFill>
                    <a:srgbClr val="FF0000"/>
                  </a:solidFill>
                  <a:latin typeface="Verdana" pitchFamily="-106" charset="0"/>
                </a:rPr>
                <a:t>target</a:t>
              </a:r>
            </a:p>
          </p:txBody>
        </p:sp>
      </p:grpSp>
      <p:pic>
        <p:nvPicPr>
          <p:cNvPr id="336947" name="Picture 51" descr="3dmlcoll"/>
          <p:cNvPicPr>
            <a:picLocks noGrp="1" noChangeAspect="1" noChangeArrowheads="1"/>
          </p:cNvPicPr>
          <p:nvPr>
            <p:ph idx="1"/>
          </p:nvPr>
        </p:nvPicPr>
        <p:blipFill>
          <a:blip r:embed="rId4"/>
          <a:srcRect l="11345" b="14058"/>
          <a:stretch>
            <a:fillRect/>
          </a:stretch>
        </p:blipFill>
        <p:spPr>
          <a:xfrm>
            <a:off x="4267200" y="4400550"/>
            <a:ext cx="2201863" cy="1924050"/>
          </a:xfrm>
          <a:noFill/>
          <a:ln>
            <a:solidFill>
              <a:schemeClr val="hlink"/>
            </a:solidFill>
          </a:ln>
        </p:spPr>
      </p:pic>
      <p:sp>
        <p:nvSpPr>
          <p:cNvPr id="336949" name="Line 53"/>
          <p:cNvSpPr>
            <a:spLocks noChangeShapeType="1"/>
          </p:cNvSpPr>
          <p:nvPr/>
        </p:nvSpPr>
        <p:spPr bwMode="auto">
          <a:xfrm>
            <a:off x="6737350" y="1854200"/>
            <a:ext cx="166688" cy="0"/>
          </a:xfrm>
          <a:prstGeom prst="line">
            <a:avLst/>
          </a:prstGeom>
          <a:noFill/>
          <a:ln w="38100">
            <a:solidFill>
              <a:schemeClr val="hlink"/>
            </a:solidFill>
            <a:round/>
            <a:headEnd/>
            <a:tailEnd/>
          </a:ln>
          <a:effectLst/>
        </p:spPr>
        <p:txBody>
          <a:bodyPr>
            <a:prstTxWarp prst="textNoShape">
              <a:avLst/>
            </a:prstTxWarp>
          </a:bodyPr>
          <a:lstStyle/>
          <a:p>
            <a:endParaRPr lang="en-US"/>
          </a:p>
        </p:txBody>
      </p:sp>
      <p:sp>
        <p:nvSpPr>
          <p:cNvPr id="336950" name="Line 54"/>
          <p:cNvSpPr>
            <a:spLocks noChangeShapeType="1"/>
          </p:cNvSpPr>
          <p:nvPr/>
        </p:nvSpPr>
        <p:spPr bwMode="auto">
          <a:xfrm>
            <a:off x="6832600" y="1573213"/>
            <a:ext cx="0" cy="280987"/>
          </a:xfrm>
          <a:prstGeom prst="line">
            <a:avLst/>
          </a:prstGeom>
          <a:noFill/>
          <a:ln w="9525">
            <a:solidFill>
              <a:schemeClr val="hlink"/>
            </a:solidFill>
            <a:round/>
            <a:headEnd/>
            <a:tailEnd type="triangle" w="med" len="med"/>
          </a:ln>
          <a:effectLst/>
        </p:spPr>
        <p:txBody>
          <a:bodyPr>
            <a:prstTxWarp prst="textNoShape">
              <a:avLst/>
            </a:prstTxWarp>
          </a:bodyPr>
          <a:lstStyle/>
          <a:p>
            <a:endParaRPr lang="en-US"/>
          </a:p>
        </p:txBody>
      </p:sp>
      <p:sp>
        <p:nvSpPr>
          <p:cNvPr id="336951" name="Line 55"/>
          <p:cNvSpPr>
            <a:spLocks noChangeShapeType="1"/>
          </p:cNvSpPr>
          <p:nvPr/>
        </p:nvSpPr>
        <p:spPr bwMode="auto">
          <a:xfrm flipH="1" flipV="1">
            <a:off x="6440488" y="1935163"/>
            <a:ext cx="569912" cy="71437"/>
          </a:xfrm>
          <a:prstGeom prst="line">
            <a:avLst/>
          </a:prstGeom>
          <a:noFill/>
          <a:ln w="9525">
            <a:solidFill>
              <a:schemeClr val="hlink"/>
            </a:solidFill>
            <a:round/>
            <a:headEnd/>
            <a:tailEnd type="triangle" w="med" len="med"/>
          </a:ln>
          <a:effectLst/>
        </p:spPr>
        <p:txBody>
          <a:bodyPr>
            <a:prstTxWarp prst="textNoShape">
              <a:avLst/>
            </a:prstTxWarp>
          </a:bodyPr>
          <a:lstStyle/>
          <a:p>
            <a:endParaRPr lang="en-US"/>
          </a:p>
        </p:txBody>
      </p:sp>
      <p:sp>
        <p:nvSpPr>
          <p:cNvPr id="336953" name="Rectangle 57"/>
          <p:cNvSpPr>
            <a:spLocks noChangeArrowheads="1"/>
          </p:cNvSpPr>
          <p:nvPr/>
        </p:nvSpPr>
        <p:spPr bwMode="auto">
          <a:xfrm>
            <a:off x="685800" y="152400"/>
            <a:ext cx="8250238" cy="381000"/>
          </a:xfrm>
          <a:prstGeom prst="rect">
            <a:avLst/>
          </a:prstGeom>
          <a:noFill/>
          <a:ln w="9525">
            <a:noFill/>
            <a:miter lim="800000"/>
            <a:headEnd/>
            <a:tailEnd/>
          </a:ln>
          <a:effectLst/>
        </p:spPr>
        <p:txBody>
          <a:bodyPr anchor="ctr">
            <a:prstTxWarp prst="textNoShape">
              <a:avLst/>
            </a:prstTxWarp>
          </a:bodyPr>
          <a:lstStyle/>
          <a:p>
            <a:pPr algn="ctr"/>
            <a:r>
              <a:rPr lang="en-US" sz="2400" dirty="0">
                <a:solidFill>
                  <a:srgbClr val="1A47CF"/>
                </a:solidFill>
                <a:latin typeface="Verdana" pitchFamily="-106" charset="0"/>
              </a:rPr>
              <a:t>X-rays in radiation therapy: medical electron </a:t>
            </a:r>
            <a:r>
              <a:rPr lang="en-US" sz="2400" dirty="0" err="1">
                <a:solidFill>
                  <a:srgbClr val="1A47CF"/>
                </a:solidFill>
                <a:latin typeface="Verdana" pitchFamily="-106" charset="0"/>
              </a:rPr>
              <a:t>linacs</a:t>
            </a:r>
            <a:endParaRPr lang="en-US" sz="2400" dirty="0">
              <a:solidFill>
                <a:srgbClr val="1A47CF"/>
              </a:solidFill>
              <a:latin typeface="Verdana" pitchFamily="-106" charset="0"/>
            </a:endParaRPr>
          </a:p>
        </p:txBody>
      </p:sp>
      <p:sp>
        <p:nvSpPr>
          <p:cNvPr id="54" name="Footer Placeholder 5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673749" y="620688"/>
            <a:ext cx="7772400" cy="1219201"/>
          </a:xfrm>
        </p:spPr>
        <p:txBody>
          <a:bodyPr>
            <a:normAutofit fontScale="90000"/>
          </a:bodyPr>
          <a:lstStyle/>
          <a:p>
            <a:pPr>
              <a:spcBef>
                <a:spcPct val="50000"/>
              </a:spcBef>
            </a:pPr>
            <a:r>
              <a:rPr lang="it-IT" sz="2800" dirty="0" smtClean="0"/>
              <a:t/>
            </a:r>
            <a:br>
              <a:rPr lang="it-IT" sz="2800" dirty="0" smtClean="0"/>
            </a:br>
            <a:r>
              <a:rPr lang="it-IT" sz="2800" dirty="0" smtClean="0"/>
              <a:t/>
            </a:r>
            <a:br>
              <a:rPr lang="it-IT" sz="2800" dirty="0" smtClean="0"/>
            </a:br>
            <a:r>
              <a:rPr lang="it-IT" sz="2800" dirty="0" smtClean="0"/>
              <a:t/>
            </a:r>
            <a:br>
              <a:rPr lang="it-IT" sz="2800" dirty="0" smtClean="0"/>
            </a:br>
            <a:r>
              <a:rPr lang="it-IT" sz="2800" dirty="0" smtClean="0"/>
              <a:t> Le </a:t>
            </a:r>
            <a:r>
              <a:rPr lang="it-IT" sz="2800" dirty="0" smtClean="0">
                <a:solidFill>
                  <a:srgbClr val="0D2469"/>
                </a:solidFill>
                <a:latin typeface="Brady Bunch" pitchFamily="34" charset="0"/>
              </a:rPr>
              <a:t>radiazioni</a:t>
            </a:r>
            <a:r>
              <a:rPr lang="it-IT" sz="2800" dirty="0" smtClean="0"/>
              <a:t> possono anche essere distinte in:</a:t>
            </a:r>
            <a:br>
              <a:rPr lang="it-IT" sz="2800" dirty="0" smtClean="0"/>
            </a:br>
            <a:r>
              <a:rPr lang="it-IT" sz="4444" dirty="0" smtClean="0">
                <a:solidFill>
                  <a:srgbClr val="1A47CF"/>
                </a:solidFill>
                <a:effectLst>
                  <a:outerShdw blurRad="50800" dist="38100" dir="2700000">
                    <a:srgbClr val="000000">
                      <a:alpha val="43000"/>
                    </a:srgbClr>
                  </a:outerShdw>
                </a:effectLst>
              </a:rPr>
              <a:t>corpuscolate</a:t>
            </a:r>
            <a:r>
              <a:rPr lang="it-IT" sz="2800" dirty="0" smtClean="0"/>
              <a:t>                                                                                                       </a:t>
            </a:r>
            <a:br>
              <a:rPr lang="it-IT" sz="2800" dirty="0" smtClean="0"/>
            </a:br>
            <a:r>
              <a:rPr lang="it-IT" sz="2800" dirty="0" smtClean="0"/>
              <a:t> ossia dotate di massa come le particelle cariche elettricamente e i neutroni                                                                                                   	</a:t>
            </a:r>
            <a:r>
              <a:rPr lang="it-IT" sz="4444" dirty="0" smtClean="0">
                <a:solidFill>
                  <a:srgbClr val="1A47CF"/>
                </a:solidFill>
                <a:effectLst>
                  <a:outerShdw blurRad="50800" dist="38100" dir="2700000">
                    <a:srgbClr val="000000">
                      <a:alpha val="43000"/>
                    </a:srgbClr>
                  </a:outerShdw>
                </a:effectLst>
              </a:rPr>
              <a:t>non corpuscolate</a:t>
            </a:r>
            <a:r>
              <a:rPr lang="it-IT" sz="2800" dirty="0" smtClean="0">
                <a:solidFill>
                  <a:srgbClr val="1A47CF"/>
                </a:solidFill>
                <a:effectLst>
                  <a:outerShdw blurRad="50800" dist="38100" dir="2700000">
                    <a:srgbClr val="000000">
                      <a:alpha val="43000"/>
                    </a:srgbClr>
                  </a:outerShdw>
                </a:effectLst>
              </a:rPr>
              <a:t>                                                                                      </a:t>
            </a:r>
            <a:r>
              <a:rPr lang="it-IT" sz="2800" dirty="0" smtClean="0"/>
              <a:t>come i fotoni ( X o </a:t>
            </a:r>
            <a:r>
              <a:rPr lang="it-IT" sz="2800" dirty="0" smtClean="0">
                <a:sym typeface="Symbol" pitchFamily="-106" charset="2"/>
              </a:rPr>
              <a:t>)</a:t>
            </a:r>
            <a:r>
              <a:rPr lang="it-IT" sz="2800" dirty="0" smtClean="0"/>
              <a:t>  che non hanno nè massa nè carica. </a:t>
            </a:r>
            <a:endParaRPr lang="it-IT" sz="2800" dirty="0">
              <a:solidFill>
                <a:srgbClr val="1F497D"/>
              </a:solidFill>
              <a:effectLst/>
            </a:endParaRPr>
          </a:p>
        </p:txBody>
      </p:sp>
      <p:sp>
        <p:nvSpPr>
          <p:cNvPr id="390147" name="Text Box 3"/>
          <p:cNvSpPr txBox="1">
            <a:spLocks noChangeArrowheads="1"/>
          </p:cNvSpPr>
          <p:nvPr/>
        </p:nvSpPr>
        <p:spPr bwMode="auto">
          <a:xfrm>
            <a:off x="419100" y="1219200"/>
            <a:ext cx="8572500" cy="646331"/>
          </a:xfrm>
          <a:prstGeom prst="rect">
            <a:avLst/>
          </a:prstGeom>
          <a:noFill/>
          <a:ln w="12700" cap="sq">
            <a:noFill/>
            <a:miter lim="800000"/>
            <a:headEnd type="none" w="sm" len="sm"/>
            <a:tailEnd type="none" w="sm" len="sm"/>
          </a:ln>
          <a:effectLst/>
        </p:spPr>
        <p:txBody>
          <a:bodyPr wrap="square">
            <a:prstTxWarp prst="textNoShape">
              <a:avLst/>
            </a:prstTxWarp>
            <a:spAutoFit/>
          </a:bodyPr>
          <a:lstStyle/>
          <a:p>
            <a:pPr algn="ctr">
              <a:spcBef>
                <a:spcPct val="50000"/>
              </a:spcBef>
            </a:pPr>
            <a:r>
              <a:rPr lang="it-IT" dirty="0" smtClean="0"/>
              <a:t/>
            </a:r>
            <a:br>
              <a:rPr lang="it-IT" dirty="0" smtClean="0"/>
            </a:br>
            <a:endParaRPr lang="it-IT" dirty="0" smtClean="0"/>
          </a:p>
          <a:p>
            <a:pPr algn="ctr">
              <a:spcBef>
                <a:spcPct val="50000"/>
              </a:spcBef>
            </a:pPr>
            <a:endParaRPr lang="it-IT" dirty="0"/>
          </a:p>
        </p:txBody>
      </p:sp>
      <p:sp>
        <p:nvSpPr>
          <p:cNvPr id="8" name="Slide Number Placeholder 7"/>
          <p:cNvSpPr>
            <a:spLocks noGrp="1"/>
          </p:cNvSpPr>
          <p:nvPr>
            <p:ph type="sldNum" sz="quarter" idx="12"/>
          </p:nvPr>
        </p:nvSpPr>
        <p:spPr/>
        <p:txBody>
          <a:bodyPr/>
          <a:lstStyle/>
          <a:p>
            <a:fld id="{06AAE6B4-6741-2E43-949D-D9093D0F478E}" type="slidenum">
              <a:rPr lang="en-US" smtClean="0"/>
              <a:pPr/>
              <a:t>4</a:t>
            </a:fld>
            <a:endParaRPr lang="en-US"/>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
        <p:nvSpPr>
          <p:cNvPr id="3" name="Rectangle 2"/>
          <p:cNvSpPr/>
          <p:nvPr/>
        </p:nvSpPr>
        <p:spPr>
          <a:xfrm>
            <a:off x="673749" y="3978929"/>
            <a:ext cx="7860651" cy="1938992"/>
          </a:xfrm>
          <a:prstGeom prst="rect">
            <a:avLst/>
          </a:prstGeom>
        </p:spPr>
        <p:txBody>
          <a:bodyPr wrap="square">
            <a:spAutoFit/>
          </a:bodyPr>
          <a:lstStyle/>
          <a:p>
            <a:pPr algn="ctr"/>
            <a:r>
              <a:rPr lang="it-IT" sz="2400" dirty="0"/>
              <a:t>Sono </a:t>
            </a:r>
            <a:r>
              <a:rPr lang="it-IT" sz="2400" dirty="0" smtClean="0">
                <a:solidFill>
                  <a:srgbClr val="1A47CF"/>
                </a:solidFill>
                <a:latin typeface="Brady Bunch" pitchFamily="34" charset="0"/>
              </a:rPr>
              <a:t>radiazioni</a:t>
            </a:r>
            <a:r>
              <a:rPr lang="it-IT" sz="2400" dirty="0"/>
              <a:t> </a:t>
            </a:r>
            <a:r>
              <a:rPr lang="it-IT" sz="2400" dirty="0" smtClean="0"/>
              <a:t>non corpuscolate</a:t>
            </a:r>
            <a:r>
              <a:rPr lang="it-IT" sz="2400" dirty="0"/>
              <a:t/>
            </a:r>
            <a:br>
              <a:rPr lang="it-IT" sz="2400" dirty="0"/>
            </a:br>
            <a:r>
              <a:rPr lang="it-IT" sz="2400" dirty="0">
                <a:solidFill>
                  <a:srgbClr val="404040"/>
                </a:solidFill>
              </a:rPr>
              <a:t>la luce visibile</a:t>
            </a:r>
            <a:r>
              <a:rPr lang="it-IT" sz="2400" dirty="0"/>
              <a:t>,</a:t>
            </a:r>
            <a:br>
              <a:rPr lang="it-IT" sz="2400" dirty="0"/>
            </a:br>
            <a:r>
              <a:rPr lang="it-IT" sz="2400" dirty="0">
                <a:solidFill>
                  <a:schemeClr val="tx1">
                    <a:lumMod val="75000"/>
                    <a:lumOff val="25000"/>
                  </a:schemeClr>
                </a:solidFill>
              </a:rPr>
              <a:t>le onde radiotelevisive, </a:t>
            </a:r>
            <a:br>
              <a:rPr lang="it-IT" sz="2400" dirty="0">
                <a:solidFill>
                  <a:schemeClr val="tx1">
                    <a:lumMod val="75000"/>
                    <a:lumOff val="25000"/>
                  </a:schemeClr>
                </a:solidFill>
              </a:rPr>
            </a:br>
            <a:r>
              <a:rPr lang="it-IT" sz="2400" dirty="0">
                <a:solidFill>
                  <a:schemeClr val="tx1">
                    <a:lumMod val="75000"/>
                    <a:lumOff val="25000"/>
                  </a:schemeClr>
                </a:solidFill>
              </a:rPr>
              <a:t>		le emissioni di </a:t>
            </a:r>
            <a:r>
              <a:rPr lang="it-IT" sz="2400" dirty="0" smtClean="0">
                <a:solidFill>
                  <a:schemeClr val="tx1">
                    <a:lumMod val="75000"/>
                    <a:lumOff val="25000"/>
                  </a:schemeClr>
                </a:solidFill>
              </a:rPr>
              <a:t>“</a:t>
            </a:r>
            <a:r>
              <a:rPr lang="it-IT" sz="2400" dirty="0">
                <a:solidFill>
                  <a:schemeClr val="tx1">
                    <a:lumMod val="75000"/>
                    <a:lumOff val="25000"/>
                  </a:schemeClr>
                </a:solidFill>
              </a:rPr>
              <a:t>fotoni” (X o </a:t>
            </a:r>
            <a:r>
              <a:rPr lang="it-IT" sz="2400" dirty="0">
                <a:solidFill>
                  <a:schemeClr val="tx1">
                    <a:lumMod val="75000"/>
                    <a:lumOff val="25000"/>
                  </a:schemeClr>
                </a:solidFill>
                <a:sym typeface="Symbol" pitchFamily="-106" charset="2"/>
              </a:rPr>
              <a:t>)</a:t>
            </a:r>
            <a:r>
              <a:rPr lang="it-IT" sz="2400" dirty="0">
                <a:solidFill>
                  <a:schemeClr val="tx1">
                    <a:lumMod val="75000"/>
                    <a:lumOff val="25000"/>
                  </a:schemeClr>
                </a:solidFill>
              </a:rPr>
              <a:t> </a:t>
            </a:r>
            <a:r>
              <a:rPr lang="it-IT" sz="2400" dirty="0" smtClean="0">
                <a:solidFill>
                  <a:schemeClr val="tx1">
                    <a:lumMod val="75000"/>
                    <a:lumOff val="25000"/>
                  </a:schemeClr>
                </a:solidFill>
              </a:rPr>
              <a:t>da </a:t>
            </a:r>
            <a:r>
              <a:rPr lang="it-IT" sz="2400" dirty="0">
                <a:solidFill>
                  <a:schemeClr val="tx1">
                    <a:lumMod val="75000"/>
                    <a:lumOff val="25000"/>
                  </a:schemeClr>
                </a:solidFill>
              </a:rPr>
              <a:t>parte di un elemento “radioattivo”</a:t>
            </a:r>
            <a:r>
              <a:rPr lang="it-IT" sz="2400" dirty="0"/>
              <a:t>.</a:t>
            </a: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p:spPr>
        <p:txBody>
          <a:bodyPr/>
          <a:lstStyle/>
          <a:p>
            <a:fld id="{218B351C-5339-A340-9637-6DC76574AD78}" type="slidenum">
              <a:rPr lang="en-GB"/>
              <a:pPr/>
              <a:t>40</a:t>
            </a:fld>
            <a:endParaRPr lang="en-GB"/>
          </a:p>
        </p:txBody>
      </p:sp>
      <p:sp>
        <p:nvSpPr>
          <p:cNvPr id="20483" name="Slide Number Placeholder 5"/>
          <p:cNvSpPr txBox="1">
            <a:spLocks noGrp="1"/>
          </p:cNvSpPr>
          <p:nvPr/>
        </p:nvSpPr>
        <p:spPr bwMode="auto">
          <a:xfrm>
            <a:off x="6629400" y="6477001"/>
            <a:ext cx="2438400" cy="246863"/>
          </a:xfrm>
          <a:prstGeom prst="rect">
            <a:avLst/>
          </a:prstGeom>
          <a:noFill/>
          <a:ln w="9525">
            <a:noFill/>
            <a:miter lim="800000"/>
            <a:headEnd/>
            <a:tailEnd/>
          </a:ln>
        </p:spPr>
        <p:txBody>
          <a:bodyPr lIns="92075" tIns="46038" rIns="92075" bIns="46038" anchor="ctr">
            <a:prstTxWarp prst="textNoShape">
              <a:avLst/>
            </a:prstTxWarp>
            <a:spAutoFit/>
          </a:bodyPr>
          <a:lstStyle/>
          <a:p>
            <a:pPr algn="r">
              <a:spcBef>
                <a:spcPct val="0"/>
              </a:spcBef>
            </a:pPr>
            <a:fld id="{98A9FC5D-0348-9A4B-BE6C-B8D7897E473E}" type="slidenum">
              <a:rPr lang="en-GB" sz="1000" b="0">
                <a:solidFill>
                  <a:schemeClr val="tx1"/>
                </a:solidFill>
                <a:latin typeface="Arial Unicode MS" pitchFamily="-65" charset="0"/>
              </a:rPr>
              <a:pPr algn="r">
                <a:spcBef>
                  <a:spcPct val="0"/>
                </a:spcBef>
              </a:pPr>
              <a:t>40</a:t>
            </a:fld>
            <a:endParaRPr lang="en-GB" sz="1000" b="0">
              <a:solidFill>
                <a:schemeClr val="tx1"/>
              </a:solidFill>
              <a:latin typeface="Arial Unicode MS" pitchFamily="-65" charset="0"/>
            </a:endParaRPr>
          </a:p>
        </p:txBody>
      </p:sp>
      <p:sp>
        <p:nvSpPr>
          <p:cNvPr id="2553858" name="Rectangle 2"/>
          <p:cNvSpPr>
            <a:spLocks noGrp="1" noChangeArrowheads="1"/>
          </p:cNvSpPr>
          <p:nvPr>
            <p:ph type="title" idx="4294967295"/>
          </p:nvPr>
        </p:nvSpPr>
        <p:spPr>
          <a:xfrm>
            <a:off x="432289" y="227013"/>
            <a:ext cx="8483111" cy="461962"/>
          </a:xfrm>
        </p:spPr>
        <p:txBody>
          <a:bodyPr>
            <a:normAutofit fontScale="90000"/>
          </a:bodyPr>
          <a:lstStyle/>
          <a:p>
            <a:pPr eaLnBrk="1" hangingPunct="1">
              <a:defRPr/>
            </a:pPr>
            <a:r>
              <a:rPr lang="en-US">
                <a:ea typeface="+mj-ea"/>
                <a:cs typeface="+mj-cs"/>
              </a:rPr>
              <a:t>The icon of radiation therapy with charged hadrons</a:t>
            </a:r>
            <a:endParaRPr lang="en-US" b="0">
              <a:ea typeface="+mj-ea"/>
              <a:cs typeface="+mj-cs"/>
            </a:endParaRPr>
          </a:p>
        </p:txBody>
      </p:sp>
      <p:pic>
        <p:nvPicPr>
          <p:cNvPr id="20487" name="Picture 12"/>
          <p:cNvPicPr>
            <a:picLocks noChangeAspect="1" noChangeArrowheads="1"/>
          </p:cNvPicPr>
          <p:nvPr/>
        </p:nvPicPr>
        <p:blipFill>
          <a:blip r:embed="rId2"/>
          <a:srcRect/>
          <a:stretch>
            <a:fillRect/>
          </a:stretch>
        </p:blipFill>
        <p:spPr bwMode="auto">
          <a:xfrm>
            <a:off x="-37345" y="-1"/>
            <a:ext cx="9181345" cy="691704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D882750B-D240-0B47-897D-204420E71E42}" type="slidenum">
              <a:rPr lang="en-US"/>
              <a:pPr/>
              <a:t>41</a:t>
            </a:fld>
            <a:endParaRPr lang="en-US"/>
          </a:p>
        </p:txBody>
      </p:sp>
      <p:pic>
        <p:nvPicPr>
          <p:cNvPr id="347143" name="Picture 7" descr="pedroni_fig2"/>
          <p:cNvPicPr>
            <a:picLocks noChangeAspect="1" noChangeArrowheads="1"/>
          </p:cNvPicPr>
          <p:nvPr/>
        </p:nvPicPr>
        <p:blipFill>
          <a:blip r:embed="rId2"/>
          <a:srcRect/>
          <a:stretch>
            <a:fillRect/>
          </a:stretch>
        </p:blipFill>
        <p:spPr bwMode="auto">
          <a:xfrm>
            <a:off x="381000" y="812800"/>
            <a:ext cx="5486400" cy="5207000"/>
          </a:xfrm>
          <a:prstGeom prst="rect">
            <a:avLst/>
          </a:prstGeom>
          <a:noFill/>
        </p:spPr>
      </p:pic>
      <p:sp>
        <p:nvSpPr>
          <p:cNvPr id="347154" name="Rectangle 18"/>
          <p:cNvSpPr>
            <a:spLocks noChangeArrowheads="1"/>
          </p:cNvSpPr>
          <p:nvPr/>
        </p:nvSpPr>
        <p:spPr bwMode="auto">
          <a:xfrm>
            <a:off x="5943600" y="1736725"/>
            <a:ext cx="3048000" cy="4054475"/>
          </a:xfrm>
          <a:prstGeom prst="rect">
            <a:avLst/>
          </a:prstGeom>
          <a:noFill/>
          <a:ln w="9525">
            <a:noFill/>
            <a:miter lim="800000"/>
            <a:headEnd/>
            <a:tailEnd/>
          </a:ln>
          <a:effectLst/>
        </p:spPr>
        <p:txBody>
          <a:bodyPr anchor="ctr">
            <a:prstTxWarp prst="textNoShape">
              <a:avLst/>
            </a:prstTxWarp>
            <a:spAutoFit/>
          </a:bodyPr>
          <a:lstStyle/>
          <a:p>
            <a:pPr algn="ctr"/>
            <a:r>
              <a:rPr lang="it-IT" sz="2000" dirty="0">
                <a:solidFill>
                  <a:srgbClr val="1F497D"/>
                </a:solidFill>
                <a:latin typeface="Verdana" pitchFamily="-106" charset="0"/>
              </a:rPr>
              <a:t>An </a:t>
            </a:r>
            <a:r>
              <a:rPr lang="it-IT" sz="2000" dirty="0" err="1">
                <a:solidFill>
                  <a:srgbClr val="1F497D"/>
                </a:solidFill>
                <a:latin typeface="Verdana" pitchFamily="-106" charset="0"/>
              </a:rPr>
              <a:t>example</a:t>
            </a:r>
            <a:r>
              <a:rPr lang="it-IT" sz="2000" dirty="0">
                <a:solidFill>
                  <a:srgbClr val="1F497D"/>
                </a:solidFill>
                <a:latin typeface="Verdana" pitchFamily="-106" charset="0"/>
              </a:rPr>
              <a:t> </a:t>
            </a:r>
            <a:r>
              <a:rPr lang="it-IT" sz="2000" dirty="0" err="1">
                <a:solidFill>
                  <a:srgbClr val="1F497D"/>
                </a:solidFill>
                <a:latin typeface="Verdana" pitchFamily="-106" charset="0"/>
              </a:rPr>
              <a:t>of</a:t>
            </a:r>
            <a:r>
              <a:rPr lang="it-IT" sz="2000" dirty="0">
                <a:solidFill>
                  <a:srgbClr val="1F497D"/>
                </a:solidFill>
                <a:latin typeface="Verdana" pitchFamily="-106" charset="0"/>
              </a:rPr>
              <a:t> </a:t>
            </a:r>
            <a:r>
              <a:rPr lang="it-IT" sz="2000" dirty="0" err="1">
                <a:solidFill>
                  <a:srgbClr val="1F497D"/>
                </a:solidFill>
                <a:latin typeface="Verdana" pitchFamily="-106" charset="0"/>
              </a:rPr>
              <a:t>intensity</a:t>
            </a:r>
            <a:r>
              <a:rPr lang="it-IT" sz="2000" dirty="0">
                <a:solidFill>
                  <a:srgbClr val="1F497D"/>
                </a:solidFill>
                <a:latin typeface="Verdana" pitchFamily="-106" charset="0"/>
              </a:rPr>
              <a:t> </a:t>
            </a:r>
            <a:r>
              <a:rPr lang="it-IT" sz="2000" dirty="0" err="1">
                <a:solidFill>
                  <a:srgbClr val="1F497D"/>
                </a:solidFill>
                <a:latin typeface="Verdana" pitchFamily="-106" charset="0"/>
              </a:rPr>
              <a:t>modulated</a:t>
            </a:r>
            <a:r>
              <a:rPr lang="it-IT" sz="2000" dirty="0">
                <a:solidFill>
                  <a:srgbClr val="1F497D"/>
                </a:solidFill>
                <a:latin typeface="Verdana" pitchFamily="-106" charset="0"/>
              </a:rPr>
              <a:t> treatment planning </a:t>
            </a:r>
            <a:r>
              <a:rPr lang="it-IT" sz="2000" dirty="0" err="1">
                <a:solidFill>
                  <a:srgbClr val="1F497D"/>
                </a:solidFill>
                <a:latin typeface="Verdana" pitchFamily="-106" charset="0"/>
              </a:rPr>
              <a:t>with</a:t>
            </a:r>
            <a:r>
              <a:rPr lang="it-IT" sz="2000" dirty="0">
                <a:solidFill>
                  <a:srgbClr val="1F497D"/>
                </a:solidFill>
                <a:latin typeface="Verdana" pitchFamily="-106" charset="0"/>
              </a:rPr>
              <a:t> </a:t>
            </a:r>
            <a:r>
              <a:rPr lang="it-IT" sz="2000" dirty="0" err="1">
                <a:solidFill>
                  <a:srgbClr val="1F497D"/>
                </a:solidFill>
                <a:latin typeface="Verdana" pitchFamily="-106" charset="0"/>
              </a:rPr>
              <a:t>photons</a:t>
            </a:r>
            <a:r>
              <a:rPr lang="it-IT" sz="2000" dirty="0">
                <a:solidFill>
                  <a:srgbClr val="1F497D"/>
                </a:solidFill>
                <a:latin typeface="Verdana" pitchFamily="-106" charset="0"/>
              </a:rPr>
              <a:t>. </a:t>
            </a:r>
            <a:r>
              <a:rPr lang="it-IT" sz="2000" dirty="0" err="1">
                <a:solidFill>
                  <a:srgbClr val="1F497D"/>
                </a:solidFill>
                <a:latin typeface="Verdana" pitchFamily="-106" charset="0"/>
              </a:rPr>
              <a:t>Through</a:t>
            </a:r>
            <a:r>
              <a:rPr lang="it-IT" sz="2000" dirty="0">
                <a:solidFill>
                  <a:srgbClr val="1F497D"/>
                </a:solidFill>
                <a:latin typeface="Verdana" pitchFamily="-106" charset="0"/>
              </a:rPr>
              <a:t> the </a:t>
            </a:r>
            <a:r>
              <a:rPr lang="it-IT" sz="2000" dirty="0" err="1">
                <a:solidFill>
                  <a:srgbClr val="1F497D"/>
                </a:solidFill>
                <a:latin typeface="Verdana" pitchFamily="-106" charset="0"/>
              </a:rPr>
              <a:t>addition</a:t>
            </a:r>
            <a:r>
              <a:rPr lang="it-IT" sz="2000" dirty="0">
                <a:solidFill>
                  <a:srgbClr val="1F497D"/>
                </a:solidFill>
                <a:latin typeface="Verdana" pitchFamily="-106" charset="0"/>
              </a:rPr>
              <a:t> </a:t>
            </a:r>
            <a:r>
              <a:rPr lang="it-IT" sz="2000" dirty="0" err="1">
                <a:solidFill>
                  <a:srgbClr val="1F497D"/>
                </a:solidFill>
                <a:latin typeface="Verdana" pitchFamily="-106" charset="0"/>
              </a:rPr>
              <a:t>of</a:t>
            </a:r>
            <a:r>
              <a:rPr lang="it-IT" sz="2000" dirty="0">
                <a:solidFill>
                  <a:srgbClr val="1F497D"/>
                </a:solidFill>
                <a:latin typeface="Verdana" pitchFamily="-106" charset="0"/>
              </a:rPr>
              <a:t> </a:t>
            </a:r>
            <a:r>
              <a:rPr lang="it-IT" sz="2000" dirty="0" err="1">
                <a:solidFill>
                  <a:srgbClr val="1F497D"/>
                </a:solidFill>
                <a:latin typeface="Verdana" pitchFamily="-106" charset="0"/>
              </a:rPr>
              <a:t>9</a:t>
            </a:r>
            <a:r>
              <a:rPr lang="it-IT" sz="2000" dirty="0">
                <a:solidFill>
                  <a:srgbClr val="1F497D"/>
                </a:solidFill>
                <a:latin typeface="Verdana" pitchFamily="-106" charset="0"/>
              </a:rPr>
              <a:t> </a:t>
            </a:r>
            <a:r>
              <a:rPr lang="it-IT" sz="2000" dirty="0" err="1">
                <a:solidFill>
                  <a:srgbClr val="1F497D"/>
                </a:solidFill>
                <a:latin typeface="Verdana" pitchFamily="-106" charset="0"/>
              </a:rPr>
              <a:t>fields</a:t>
            </a:r>
            <a:r>
              <a:rPr lang="it-IT" sz="2000" dirty="0">
                <a:solidFill>
                  <a:srgbClr val="1F497D"/>
                </a:solidFill>
                <a:latin typeface="Verdana" pitchFamily="-106" charset="0"/>
              </a:rPr>
              <a:t> </a:t>
            </a:r>
            <a:r>
              <a:rPr lang="it-IT" sz="2000" dirty="0" err="1">
                <a:solidFill>
                  <a:srgbClr val="1F497D"/>
                </a:solidFill>
                <a:latin typeface="Verdana" pitchFamily="-106" charset="0"/>
              </a:rPr>
              <a:t>it</a:t>
            </a:r>
            <a:r>
              <a:rPr lang="it-IT" sz="2000" dirty="0">
                <a:solidFill>
                  <a:srgbClr val="1F497D"/>
                </a:solidFill>
                <a:latin typeface="Verdana" pitchFamily="-106" charset="0"/>
              </a:rPr>
              <a:t> </a:t>
            </a:r>
            <a:r>
              <a:rPr lang="it-IT" sz="2000" dirty="0" err="1">
                <a:solidFill>
                  <a:srgbClr val="1F497D"/>
                </a:solidFill>
                <a:latin typeface="Verdana" pitchFamily="-106" charset="0"/>
              </a:rPr>
              <a:t>is</a:t>
            </a:r>
            <a:r>
              <a:rPr lang="it-IT" sz="2000" dirty="0">
                <a:solidFill>
                  <a:srgbClr val="1F497D"/>
                </a:solidFill>
                <a:latin typeface="Verdana" pitchFamily="-106" charset="0"/>
              </a:rPr>
              <a:t> </a:t>
            </a:r>
            <a:r>
              <a:rPr lang="it-IT" sz="2000" dirty="0" err="1">
                <a:solidFill>
                  <a:srgbClr val="1F497D"/>
                </a:solidFill>
                <a:latin typeface="Verdana" pitchFamily="-106" charset="0"/>
              </a:rPr>
              <a:t>possible</a:t>
            </a:r>
            <a:r>
              <a:rPr lang="it-IT" sz="2000" dirty="0">
                <a:solidFill>
                  <a:srgbClr val="1F497D"/>
                </a:solidFill>
                <a:latin typeface="Verdana" pitchFamily="-106" charset="0"/>
              </a:rPr>
              <a:t> </a:t>
            </a:r>
            <a:r>
              <a:rPr lang="it-IT" sz="2000" dirty="0" err="1">
                <a:solidFill>
                  <a:srgbClr val="1F497D"/>
                </a:solidFill>
                <a:latin typeface="Verdana" pitchFamily="-106" charset="0"/>
              </a:rPr>
              <a:t>to</a:t>
            </a:r>
            <a:r>
              <a:rPr lang="it-IT" sz="2000" dirty="0">
                <a:solidFill>
                  <a:srgbClr val="1F497D"/>
                </a:solidFill>
                <a:latin typeface="Verdana" pitchFamily="-106" charset="0"/>
              </a:rPr>
              <a:t> </a:t>
            </a:r>
            <a:r>
              <a:rPr lang="it-IT" sz="2000" dirty="0" err="1">
                <a:solidFill>
                  <a:srgbClr val="1F497D"/>
                </a:solidFill>
                <a:latin typeface="Verdana" pitchFamily="-106" charset="0"/>
              </a:rPr>
              <a:t>construct</a:t>
            </a:r>
            <a:r>
              <a:rPr lang="it-IT" sz="2000" dirty="0">
                <a:solidFill>
                  <a:srgbClr val="1F497D"/>
                </a:solidFill>
                <a:latin typeface="Verdana" pitchFamily="-106" charset="0"/>
              </a:rPr>
              <a:t> a </a:t>
            </a:r>
            <a:r>
              <a:rPr lang="it-IT" sz="2000" dirty="0" err="1">
                <a:solidFill>
                  <a:srgbClr val="1F497D"/>
                </a:solidFill>
                <a:latin typeface="Verdana" pitchFamily="-106" charset="0"/>
              </a:rPr>
              <a:t>highly</a:t>
            </a:r>
            <a:r>
              <a:rPr lang="it-IT" sz="2000" dirty="0">
                <a:solidFill>
                  <a:srgbClr val="1F497D"/>
                </a:solidFill>
                <a:latin typeface="Verdana" pitchFamily="-106" charset="0"/>
              </a:rPr>
              <a:t> </a:t>
            </a:r>
            <a:r>
              <a:rPr lang="it-IT" sz="2000" dirty="0" err="1">
                <a:solidFill>
                  <a:srgbClr val="1F497D"/>
                </a:solidFill>
                <a:latin typeface="Verdana" pitchFamily="-106" charset="0"/>
              </a:rPr>
              <a:t>conformal</a:t>
            </a:r>
            <a:r>
              <a:rPr lang="it-IT" sz="2000" dirty="0">
                <a:solidFill>
                  <a:srgbClr val="1F497D"/>
                </a:solidFill>
                <a:latin typeface="Verdana" pitchFamily="-106" charset="0"/>
              </a:rPr>
              <a:t> dose </a:t>
            </a:r>
            <a:r>
              <a:rPr lang="it-IT" sz="2000" dirty="0" err="1">
                <a:solidFill>
                  <a:srgbClr val="1F497D"/>
                </a:solidFill>
                <a:latin typeface="Verdana" pitchFamily="-106" charset="0"/>
              </a:rPr>
              <a:t>distribution</a:t>
            </a:r>
            <a:r>
              <a:rPr lang="it-IT" sz="2000" dirty="0">
                <a:solidFill>
                  <a:srgbClr val="1F497D"/>
                </a:solidFill>
                <a:latin typeface="Verdana" pitchFamily="-106" charset="0"/>
              </a:rPr>
              <a:t> </a:t>
            </a:r>
            <a:r>
              <a:rPr lang="it-IT" sz="2000" dirty="0" err="1">
                <a:solidFill>
                  <a:srgbClr val="1F497D"/>
                </a:solidFill>
                <a:latin typeface="Verdana" pitchFamily="-106" charset="0"/>
              </a:rPr>
              <a:t>with</a:t>
            </a:r>
            <a:r>
              <a:rPr lang="it-IT" sz="2000" dirty="0">
                <a:solidFill>
                  <a:srgbClr val="1F497D"/>
                </a:solidFill>
                <a:latin typeface="Verdana" pitchFamily="-106" charset="0"/>
              </a:rPr>
              <a:t> </a:t>
            </a:r>
            <a:r>
              <a:rPr lang="it-IT" sz="2000" dirty="0" err="1">
                <a:solidFill>
                  <a:srgbClr val="1F497D"/>
                </a:solidFill>
                <a:latin typeface="Verdana" pitchFamily="-106" charset="0"/>
              </a:rPr>
              <a:t>good</a:t>
            </a:r>
            <a:r>
              <a:rPr lang="it-IT" sz="2000" dirty="0">
                <a:solidFill>
                  <a:srgbClr val="1F497D"/>
                </a:solidFill>
                <a:latin typeface="Verdana" pitchFamily="-106" charset="0"/>
              </a:rPr>
              <a:t> dose </a:t>
            </a:r>
            <a:r>
              <a:rPr lang="it-IT" sz="2000" dirty="0" err="1">
                <a:solidFill>
                  <a:srgbClr val="1F497D"/>
                </a:solidFill>
                <a:latin typeface="Verdana" pitchFamily="-106" charset="0"/>
              </a:rPr>
              <a:t>sparing</a:t>
            </a:r>
            <a:r>
              <a:rPr lang="it-IT" sz="2000" dirty="0">
                <a:solidFill>
                  <a:srgbClr val="1F497D"/>
                </a:solidFill>
                <a:latin typeface="Verdana" pitchFamily="-106" charset="0"/>
              </a:rPr>
              <a:t> in the </a:t>
            </a:r>
            <a:r>
              <a:rPr lang="it-IT" sz="2000" dirty="0" err="1">
                <a:solidFill>
                  <a:srgbClr val="1F497D"/>
                </a:solidFill>
                <a:latin typeface="Verdana" pitchFamily="-106" charset="0"/>
              </a:rPr>
              <a:t>region</a:t>
            </a:r>
            <a:r>
              <a:rPr lang="it-IT" sz="2000" dirty="0">
                <a:solidFill>
                  <a:srgbClr val="1F497D"/>
                </a:solidFill>
                <a:latin typeface="Verdana" pitchFamily="-106" charset="0"/>
              </a:rPr>
              <a:t> </a:t>
            </a:r>
            <a:r>
              <a:rPr lang="it-IT" sz="2000" dirty="0" err="1">
                <a:solidFill>
                  <a:srgbClr val="1F497D"/>
                </a:solidFill>
                <a:latin typeface="Verdana" pitchFamily="-106" charset="0"/>
              </a:rPr>
              <a:t>of</a:t>
            </a:r>
            <a:r>
              <a:rPr lang="it-IT" sz="2000" dirty="0">
                <a:solidFill>
                  <a:srgbClr val="1F497D"/>
                </a:solidFill>
                <a:latin typeface="Verdana" pitchFamily="-106" charset="0"/>
              </a:rPr>
              <a:t> the </a:t>
            </a:r>
            <a:r>
              <a:rPr lang="it-IT" sz="2000" dirty="0" err="1">
                <a:solidFill>
                  <a:srgbClr val="1F497D"/>
                </a:solidFill>
                <a:latin typeface="Verdana" pitchFamily="-106" charset="0"/>
              </a:rPr>
              <a:t>brain</a:t>
            </a:r>
            <a:r>
              <a:rPr lang="it-IT" sz="2000" dirty="0">
                <a:solidFill>
                  <a:srgbClr val="1F497D"/>
                </a:solidFill>
                <a:latin typeface="Verdana" pitchFamily="-106" charset="0"/>
              </a:rPr>
              <a:t> </a:t>
            </a:r>
            <a:r>
              <a:rPr lang="it-IT" sz="2000" dirty="0" err="1">
                <a:solidFill>
                  <a:srgbClr val="1F497D"/>
                </a:solidFill>
                <a:latin typeface="Verdana" pitchFamily="-106" charset="0"/>
              </a:rPr>
              <a:t>stem</a:t>
            </a:r>
            <a:r>
              <a:rPr lang="it-IT" sz="2000" dirty="0">
                <a:solidFill>
                  <a:srgbClr val="1F497D"/>
                </a:solidFill>
                <a:latin typeface="Verdana" pitchFamily="-106" charset="0"/>
              </a:rPr>
              <a:t> (</a:t>
            </a:r>
            <a:r>
              <a:rPr lang="it-IT" sz="2000" dirty="0" err="1">
                <a:solidFill>
                  <a:srgbClr val="1F497D"/>
                </a:solidFill>
                <a:latin typeface="Verdana" pitchFamily="-106" charset="0"/>
              </a:rPr>
              <a:t>courtesy</a:t>
            </a:r>
            <a:r>
              <a:rPr lang="it-IT" sz="2000" dirty="0">
                <a:solidFill>
                  <a:srgbClr val="1F497D"/>
                </a:solidFill>
                <a:latin typeface="Verdana" pitchFamily="-106" charset="0"/>
              </a:rPr>
              <a:t> </a:t>
            </a:r>
            <a:r>
              <a:rPr lang="it-IT" sz="2000" dirty="0" err="1">
                <a:solidFill>
                  <a:srgbClr val="1F497D"/>
                </a:solidFill>
                <a:latin typeface="Verdana" pitchFamily="-106" charset="0"/>
              </a:rPr>
              <a:t>of</a:t>
            </a:r>
            <a:r>
              <a:rPr lang="it-IT" sz="2000" dirty="0">
                <a:solidFill>
                  <a:srgbClr val="1F497D"/>
                </a:solidFill>
                <a:latin typeface="Verdana" pitchFamily="-106" charset="0"/>
              </a:rPr>
              <a:t> T. </a:t>
            </a:r>
            <a:r>
              <a:rPr lang="it-IT" sz="2000" dirty="0" err="1">
                <a:solidFill>
                  <a:srgbClr val="1F497D"/>
                </a:solidFill>
                <a:latin typeface="Verdana" pitchFamily="-106" charset="0"/>
              </a:rPr>
              <a:t>Lomax</a:t>
            </a:r>
            <a:r>
              <a:rPr lang="it-IT" sz="2000" dirty="0">
                <a:solidFill>
                  <a:srgbClr val="1F497D"/>
                </a:solidFill>
                <a:latin typeface="Verdana" pitchFamily="-106" charset="0"/>
              </a:rPr>
              <a:t>, PSI). </a:t>
            </a:r>
          </a:p>
        </p:txBody>
      </p:sp>
      <p:sp>
        <p:nvSpPr>
          <p:cNvPr id="347155" name="Rectangle 19"/>
          <p:cNvSpPr>
            <a:spLocks noChangeArrowheads="1"/>
          </p:cNvSpPr>
          <p:nvPr/>
        </p:nvSpPr>
        <p:spPr bwMode="auto">
          <a:xfrm>
            <a:off x="3352800" y="6292850"/>
            <a:ext cx="5392738" cy="336550"/>
          </a:xfrm>
          <a:prstGeom prst="rect">
            <a:avLst/>
          </a:prstGeom>
          <a:noFill/>
          <a:ln w="9525">
            <a:noFill/>
            <a:miter lim="800000"/>
            <a:headEnd/>
            <a:tailEnd/>
          </a:ln>
          <a:effectLst/>
        </p:spPr>
        <p:txBody>
          <a:bodyPr wrap="none">
            <a:prstTxWarp prst="textNoShape">
              <a:avLst/>
            </a:prstTxWarp>
            <a:spAutoFit/>
          </a:bodyPr>
          <a:lstStyle/>
          <a:p>
            <a:r>
              <a:rPr lang="it-IT" sz="1600" dirty="0">
                <a:latin typeface="Verdana" pitchFamily="-106" charset="0"/>
              </a:rPr>
              <a:t>E. </a:t>
            </a:r>
            <a:r>
              <a:rPr lang="it-IT" sz="1600" dirty="0" err="1">
                <a:latin typeface="Verdana" pitchFamily="-106" charset="0"/>
              </a:rPr>
              <a:t>Pedroni</a:t>
            </a:r>
            <a:r>
              <a:rPr lang="it-IT" sz="1600" dirty="0">
                <a:latin typeface="Verdana" pitchFamily="-106" charset="0"/>
              </a:rPr>
              <a:t>, </a:t>
            </a:r>
            <a:r>
              <a:rPr lang="en-US" sz="1600" dirty="0" err="1">
                <a:latin typeface="Verdana" pitchFamily="-106" charset="0"/>
              </a:rPr>
              <a:t>Europhysics</a:t>
            </a:r>
            <a:r>
              <a:rPr lang="en-US" sz="1600" dirty="0">
                <a:latin typeface="Verdana" pitchFamily="-106" charset="0"/>
              </a:rPr>
              <a:t> News (2000) Vol. 31 No. 6</a:t>
            </a:r>
            <a:endParaRPr lang="it-IT" sz="1600" dirty="0">
              <a:latin typeface="Verdana" pitchFamily="-106" charset="0"/>
            </a:endParaRPr>
          </a:p>
        </p:txBody>
      </p:sp>
      <p:sp>
        <p:nvSpPr>
          <p:cNvPr id="347156" name="Rectangle 20"/>
          <p:cNvSpPr>
            <a:spLocks noChangeArrowheads="1"/>
          </p:cNvSpPr>
          <p:nvPr/>
        </p:nvSpPr>
        <p:spPr bwMode="auto">
          <a:xfrm>
            <a:off x="381000" y="304800"/>
            <a:ext cx="8610600" cy="381000"/>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r>
              <a:rPr lang="en-US" altLang="ko-KR" sz="3400" dirty="0">
                <a:solidFill>
                  <a:srgbClr val="1A47CF"/>
                </a:solidFill>
                <a:latin typeface="+mj-lt"/>
                <a:ea typeface="굴림" pitchFamily="-106" charset="-127"/>
                <a:cs typeface="굴림" pitchFamily="-106" charset="-127"/>
              </a:rPr>
              <a:t>Intensity Modulated Radiation Therapy</a:t>
            </a:r>
            <a:endParaRPr lang="en-US" sz="3400" dirty="0">
              <a:solidFill>
                <a:srgbClr val="1A47CF"/>
              </a:solidFill>
              <a:latin typeface="+mj-lt"/>
              <a:ea typeface="굴림" pitchFamily="-106" charset="-127"/>
              <a:cs typeface="굴림" pitchFamily="-106" charset="-127"/>
            </a:endParaRPr>
          </a:p>
        </p:txBody>
      </p:sp>
      <p:sp>
        <p:nvSpPr>
          <p:cNvPr id="9" name="Footer Placeholder 8"/>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 </a:t>
            </a:r>
            <a:r>
              <a:rPr lang="en-US" dirty="0"/>
              <a:t>CERN 9/1/11</a:t>
            </a:r>
          </a:p>
        </p:txBody>
      </p:sp>
      <p:sp>
        <p:nvSpPr>
          <p:cNvPr id="5" name="Slide Number Placeholder 4"/>
          <p:cNvSpPr>
            <a:spLocks noGrp="1"/>
          </p:cNvSpPr>
          <p:nvPr>
            <p:ph type="sldNum" sz="quarter" idx="12"/>
          </p:nvPr>
        </p:nvSpPr>
        <p:spPr/>
        <p:txBody>
          <a:bodyPr/>
          <a:lstStyle/>
          <a:p>
            <a:fld id="{06AAE6B4-6741-2E43-949D-D9093D0F478E}" type="slidenum">
              <a:rPr lang="en-US" smtClean="0"/>
              <a:pPr/>
              <a:t>42</a:t>
            </a:fld>
            <a:endParaRPr lang="en-US"/>
          </a:p>
        </p:txBody>
      </p:sp>
      <p:sp>
        <p:nvSpPr>
          <p:cNvPr id="6" name="TextBox 5"/>
          <p:cNvSpPr txBox="1"/>
          <p:nvPr/>
        </p:nvSpPr>
        <p:spPr>
          <a:xfrm>
            <a:off x="990600" y="2590800"/>
            <a:ext cx="7315200" cy="923330"/>
          </a:xfrm>
          <a:prstGeom prst="rect">
            <a:avLst/>
          </a:prstGeom>
          <a:noFill/>
        </p:spPr>
        <p:txBody>
          <a:bodyPr wrap="square" rtlCol="0">
            <a:spAutoFit/>
          </a:bodyPr>
          <a:lstStyle/>
          <a:p>
            <a:pPr algn="ctr"/>
            <a:r>
              <a:rPr lang="en-US" sz="5400" dirty="0" smtClean="0">
                <a:solidFill>
                  <a:srgbClr val="1A47CF"/>
                </a:solidFill>
              </a:rPr>
              <a:t>SI PUO’ FAR MEGLIO?</a:t>
            </a:r>
            <a:endParaRPr lang="en-US" sz="5400" dirty="0">
              <a:solidFill>
                <a:srgbClr val="1A47CF"/>
              </a:solidFill>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4"/>
          <p:cNvSpPr>
            <a:spLocks noGrp="1"/>
          </p:cNvSpPr>
          <p:nvPr>
            <p:ph type="sldNum" sz="quarter" idx="11"/>
          </p:nvPr>
        </p:nvSpPr>
        <p:spPr/>
        <p:txBody>
          <a:bodyPr/>
          <a:lstStyle/>
          <a:p>
            <a:fld id="{58FB9DF6-409A-EB47-8486-A46F80B68773}" type="slidenum">
              <a:rPr lang="en-US"/>
              <a:pPr/>
              <a:t>43</a:t>
            </a:fld>
            <a:endParaRPr lang="en-US"/>
          </a:p>
        </p:txBody>
      </p:sp>
      <p:grpSp>
        <p:nvGrpSpPr>
          <p:cNvPr id="2" name="Group 3"/>
          <p:cNvGrpSpPr>
            <a:grpSpLocks/>
          </p:cNvGrpSpPr>
          <p:nvPr/>
        </p:nvGrpSpPr>
        <p:grpSpPr bwMode="auto">
          <a:xfrm>
            <a:off x="1146736" y="1372056"/>
            <a:ext cx="6930464" cy="5257800"/>
            <a:chOff x="588" y="737"/>
            <a:chExt cx="4548" cy="3504"/>
          </a:xfrm>
        </p:grpSpPr>
        <p:pic>
          <p:nvPicPr>
            <p:cNvPr id="338948" name="Picture 4" descr="quark"/>
            <p:cNvPicPr>
              <a:picLocks noChangeAspect="1" noChangeArrowheads="1"/>
            </p:cNvPicPr>
            <p:nvPr/>
          </p:nvPicPr>
          <p:blipFill>
            <a:blip r:embed="rId2"/>
            <a:srcRect t="6953" r="3818" b="-1079"/>
            <a:stretch>
              <a:fillRect/>
            </a:stretch>
          </p:blipFill>
          <p:spPr bwMode="auto">
            <a:xfrm>
              <a:off x="588" y="737"/>
              <a:ext cx="4548" cy="3504"/>
            </a:xfrm>
            <a:prstGeom prst="rect">
              <a:avLst/>
            </a:prstGeom>
            <a:solidFill>
              <a:schemeClr val="folHlink"/>
            </a:solidFill>
            <a:ln w="9525">
              <a:solidFill>
                <a:schemeClr val="bg1"/>
              </a:solidFill>
              <a:miter lim="800000"/>
              <a:headEnd/>
              <a:tailEnd/>
            </a:ln>
          </p:spPr>
        </p:pic>
        <p:sp>
          <p:nvSpPr>
            <p:cNvPr id="338949" name="Line 5"/>
            <p:cNvSpPr>
              <a:spLocks noChangeShapeType="1"/>
            </p:cNvSpPr>
            <p:nvPr/>
          </p:nvSpPr>
          <p:spPr bwMode="auto">
            <a:xfrm flipH="1">
              <a:off x="2888" y="1878"/>
              <a:ext cx="847" cy="331"/>
            </a:xfrm>
            <a:prstGeom prst="line">
              <a:avLst/>
            </a:prstGeom>
            <a:noFill/>
            <a:ln w="28575">
              <a:solidFill>
                <a:schemeClr val="bg1"/>
              </a:solidFill>
              <a:round/>
              <a:headEnd/>
              <a:tailEnd type="triangle" w="med" len="med"/>
            </a:ln>
            <a:effectLst/>
          </p:spPr>
          <p:txBody>
            <a:bodyPr>
              <a:prstTxWarp prst="textNoShape">
                <a:avLst/>
              </a:prstTxWarp>
              <a:spAutoFit/>
            </a:bodyPr>
            <a:lstStyle/>
            <a:p>
              <a:endParaRPr lang="en-US"/>
            </a:p>
          </p:txBody>
        </p:sp>
        <p:sp>
          <p:nvSpPr>
            <p:cNvPr id="338950" name="Line 6"/>
            <p:cNvSpPr>
              <a:spLocks noChangeShapeType="1"/>
            </p:cNvSpPr>
            <p:nvPr/>
          </p:nvSpPr>
          <p:spPr bwMode="auto">
            <a:xfrm flipH="1">
              <a:off x="3708" y="2064"/>
              <a:ext cx="212" cy="552"/>
            </a:xfrm>
            <a:prstGeom prst="line">
              <a:avLst/>
            </a:prstGeom>
            <a:noFill/>
            <a:ln w="28575">
              <a:solidFill>
                <a:schemeClr val="bg1"/>
              </a:solidFill>
              <a:round/>
              <a:headEnd/>
              <a:tailEnd type="triangle" w="med" len="med"/>
            </a:ln>
            <a:effectLst/>
          </p:spPr>
          <p:txBody>
            <a:bodyPr>
              <a:prstTxWarp prst="textNoShape">
                <a:avLst/>
              </a:prstTxWarp>
              <a:spAutoFit/>
            </a:bodyPr>
            <a:lstStyle/>
            <a:p>
              <a:endParaRPr lang="en-US"/>
            </a:p>
          </p:txBody>
        </p:sp>
        <p:sp>
          <p:nvSpPr>
            <p:cNvPr id="338951" name="Rectangle 7"/>
            <p:cNvSpPr>
              <a:spLocks noChangeArrowheads="1"/>
            </p:cNvSpPr>
            <p:nvPr/>
          </p:nvSpPr>
          <p:spPr bwMode="auto">
            <a:xfrm>
              <a:off x="3740" y="1633"/>
              <a:ext cx="1293" cy="475"/>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“hadrons” are</a:t>
              </a:r>
            </a:p>
            <a:p>
              <a:pPr algn="ctr">
                <a:spcBef>
                  <a:spcPct val="50000"/>
                </a:spcBef>
              </a:pPr>
              <a:r>
                <a:rPr lang="en-US" sz="1600" b="1" dirty="0">
                  <a:latin typeface="Verdana" pitchFamily="-106" charset="0"/>
                </a:rPr>
                <a:t>made of quarks</a:t>
              </a:r>
            </a:p>
          </p:txBody>
        </p:sp>
        <p:sp>
          <p:nvSpPr>
            <p:cNvPr id="338952" name="Rectangle 8"/>
            <p:cNvSpPr>
              <a:spLocks noChangeArrowheads="1"/>
            </p:cNvSpPr>
            <p:nvPr/>
          </p:nvSpPr>
          <p:spPr bwMode="auto">
            <a:xfrm>
              <a:off x="621" y="2717"/>
              <a:ext cx="1865" cy="475"/>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carbon ion =</a:t>
              </a:r>
            </a:p>
            <a:p>
              <a:pPr algn="ctr">
                <a:spcBef>
                  <a:spcPct val="50000"/>
                </a:spcBef>
              </a:pPr>
              <a:r>
                <a:rPr lang="en-US" sz="1600" b="1" dirty="0">
                  <a:latin typeface="Verdana" pitchFamily="-106" charset="0"/>
                </a:rPr>
                <a:t>6 protons + 6 neutrons</a:t>
              </a:r>
            </a:p>
          </p:txBody>
        </p:sp>
        <p:sp>
          <p:nvSpPr>
            <p:cNvPr id="338953" name="Rectangle 9"/>
            <p:cNvSpPr>
              <a:spLocks noChangeArrowheads="1"/>
            </p:cNvSpPr>
            <p:nvPr/>
          </p:nvSpPr>
          <p:spPr bwMode="auto">
            <a:xfrm>
              <a:off x="1090" y="2283"/>
              <a:ext cx="510" cy="231"/>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atom</a:t>
              </a:r>
            </a:p>
          </p:txBody>
        </p:sp>
        <p:sp>
          <p:nvSpPr>
            <p:cNvPr id="338954" name="Rectangle 10"/>
            <p:cNvSpPr>
              <a:spLocks noChangeArrowheads="1"/>
            </p:cNvSpPr>
            <p:nvPr/>
          </p:nvSpPr>
          <p:spPr bwMode="auto">
            <a:xfrm>
              <a:off x="2588" y="3276"/>
              <a:ext cx="880" cy="475"/>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Proton or </a:t>
              </a:r>
            </a:p>
            <a:p>
              <a:pPr algn="ctr">
                <a:spcBef>
                  <a:spcPct val="50000"/>
                </a:spcBef>
              </a:pPr>
              <a:r>
                <a:rPr lang="en-US" sz="1600" b="1" dirty="0">
                  <a:latin typeface="Verdana" pitchFamily="-106" charset="0"/>
                </a:rPr>
                <a:t>neutron</a:t>
              </a:r>
            </a:p>
          </p:txBody>
        </p:sp>
        <p:sp>
          <p:nvSpPr>
            <p:cNvPr id="338955" name="Rectangle 11"/>
            <p:cNvSpPr>
              <a:spLocks noChangeArrowheads="1"/>
            </p:cNvSpPr>
            <p:nvPr/>
          </p:nvSpPr>
          <p:spPr bwMode="auto">
            <a:xfrm>
              <a:off x="3633" y="3908"/>
              <a:ext cx="1405" cy="231"/>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quark  “</a:t>
              </a:r>
              <a:r>
                <a:rPr lang="en-US" sz="1600" b="1" dirty="0" err="1">
                  <a:latin typeface="Verdana" pitchFamily="-106" charset="0"/>
                </a:rPr>
                <a:t>u</a:t>
              </a:r>
              <a:r>
                <a:rPr lang="en-US" sz="1600" b="1" dirty="0">
                  <a:latin typeface="Verdana" pitchFamily="-106" charset="0"/>
                </a:rPr>
                <a:t>” or “</a:t>
              </a:r>
              <a:r>
                <a:rPr lang="en-US" sz="1600" b="1" dirty="0" err="1">
                  <a:latin typeface="Verdana" pitchFamily="-106" charset="0"/>
                </a:rPr>
                <a:t>d</a:t>
              </a:r>
              <a:r>
                <a:rPr lang="en-US" sz="1600" b="1" dirty="0">
                  <a:latin typeface="Verdana" pitchFamily="-106" charset="0"/>
                </a:rPr>
                <a:t>”</a:t>
              </a:r>
            </a:p>
          </p:txBody>
        </p:sp>
        <p:sp>
          <p:nvSpPr>
            <p:cNvPr id="338956" name="Rectangle 12"/>
            <p:cNvSpPr>
              <a:spLocks noChangeArrowheads="1"/>
            </p:cNvSpPr>
            <p:nvPr/>
          </p:nvSpPr>
          <p:spPr bwMode="auto">
            <a:xfrm>
              <a:off x="4038" y="1092"/>
              <a:ext cx="1032" cy="230"/>
            </a:xfrm>
            <a:prstGeom prst="rect">
              <a:avLst/>
            </a:prstGeom>
            <a:solidFill>
              <a:srgbClr val="FFFFFF"/>
            </a:solidFill>
            <a:ln w="9525">
              <a:solidFill>
                <a:schemeClr val="bg1"/>
              </a:solidFill>
              <a:miter lim="800000"/>
              <a:headEnd/>
              <a:tailEnd/>
            </a:ln>
            <a:effectLst/>
          </p:spPr>
          <p:txBody>
            <a:bodyPr wrap="none" anchor="ctr">
              <a:prstTxWarp prst="textNoShape">
                <a:avLst/>
              </a:prstTxWarp>
              <a:spAutoFit/>
            </a:bodyPr>
            <a:lstStyle/>
            <a:p>
              <a:pPr algn="ctr">
                <a:spcBef>
                  <a:spcPct val="50000"/>
                </a:spcBef>
              </a:pPr>
              <a:r>
                <a:rPr lang="en-US" sz="1600" b="1" dirty="0">
                  <a:latin typeface="Verdana" pitchFamily="-106" charset="0"/>
                </a:rPr>
                <a:t>electron “</a:t>
              </a:r>
              <a:r>
                <a:rPr lang="en-US" sz="1600" b="1" dirty="0" err="1">
                  <a:latin typeface="Verdana" pitchFamily="-106" charset="0"/>
                </a:rPr>
                <a:t>e</a:t>
              </a:r>
              <a:r>
                <a:rPr lang="en-US" sz="1600" b="1" dirty="0">
                  <a:latin typeface="Verdana" pitchFamily="-106" charset="0"/>
                </a:rPr>
                <a:t>”</a:t>
              </a:r>
            </a:p>
          </p:txBody>
        </p:sp>
        <p:sp>
          <p:nvSpPr>
            <p:cNvPr id="338957" name="Line 13"/>
            <p:cNvSpPr>
              <a:spLocks noChangeShapeType="1"/>
            </p:cNvSpPr>
            <p:nvPr/>
          </p:nvSpPr>
          <p:spPr bwMode="auto">
            <a:xfrm flipV="1">
              <a:off x="1938" y="2446"/>
              <a:ext cx="380" cy="271"/>
            </a:xfrm>
            <a:prstGeom prst="line">
              <a:avLst/>
            </a:prstGeom>
            <a:noFill/>
            <a:ln w="28575">
              <a:solidFill>
                <a:schemeClr val="bg1"/>
              </a:solidFill>
              <a:round/>
              <a:headEnd/>
              <a:tailEnd type="triangle" w="med" len="med"/>
            </a:ln>
            <a:effectLst/>
          </p:spPr>
          <p:txBody>
            <a:bodyPr>
              <a:prstTxWarp prst="textNoShape">
                <a:avLst/>
              </a:prstTxWarp>
              <a:spAutoFit/>
            </a:bodyPr>
            <a:lstStyle/>
            <a:p>
              <a:endParaRPr lang="en-US"/>
            </a:p>
          </p:txBody>
        </p:sp>
        <p:sp>
          <p:nvSpPr>
            <p:cNvPr id="338958" name="Line 14"/>
            <p:cNvSpPr>
              <a:spLocks noChangeShapeType="1"/>
            </p:cNvSpPr>
            <p:nvPr/>
          </p:nvSpPr>
          <p:spPr bwMode="auto">
            <a:xfrm flipV="1">
              <a:off x="3088" y="3036"/>
              <a:ext cx="192" cy="240"/>
            </a:xfrm>
            <a:prstGeom prst="line">
              <a:avLst/>
            </a:prstGeom>
            <a:noFill/>
            <a:ln w="28575">
              <a:solidFill>
                <a:schemeClr val="bg1"/>
              </a:solidFill>
              <a:round/>
              <a:headEnd/>
              <a:tailEnd type="triangle" w="med" len="med"/>
            </a:ln>
            <a:effectLst/>
          </p:spPr>
          <p:txBody>
            <a:bodyPr>
              <a:prstTxWarp prst="textNoShape">
                <a:avLst/>
              </a:prstTxWarp>
              <a:spAutoFit/>
            </a:bodyPr>
            <a:lstStyle/>
            <a:p>
              <a:endParaRPr lang="en-US"/>
            </a:p>
          </p:txBody>
        </p:sp>
      </p:grpSp>
      <p:sp>
        <p:nvSpPr>
          <p:cNvPr id="338959" name="Rectangle 15"/>
          <p:cNvSpPr>
            <a:spLocks noChangeArrowheads="1"/>
          </p:cNvSpPr>
          <p:nvPr/>
        </p:nvSpPr>
        <p:spPr bwMode="auto">
          <a:xfrm>
            <a:off x="914400" y="685800"/>
            <a:ext cx="7543800" cy="381000"/>
          </a:xfrm>
          <a:prstGeom prst="rect">
            <a:avLst/>
          </a:prstGeom>
          <a:noFill/>
          <a:ln w="9525">
            <a:noFill/>
            <a:miter lim="800000"/>
            <a:headEnd/>
            <a:tailEnd/>
          </a:ln>
          <a:effectLst/>
        </p:spPr>
        <p:txBody>
          <a:bodyPr anchor="ctr">
            <a:prstTxWarp prst="textNoShape">
              <a:avLst/>
            </a:prstTxWarp>
          </a:bodyPr>
          <a:lstStyle/>
          <a:p>
            <a:pPr algn="ctr"/>
            <a:r>
              <a:rPr lang="en-US" sz="2800" dirty="0" err="1">
                <a:solidFill>
                  <a:srgbClr val="1F497D"/>
                </a:solidFill>
                <a:latin typeface="Verdana" pitchFamily="-106" charset="0"/>
              </a:rPr>
              <a:t>Hadrontherapy</a:t>
            </a:r>
            <a:r>
              <a:rPr lang="en-US" sz="2800" dirty="0">
                <a:solidFill>
                  <a:srgbClr val="1F497D"/>
                </a:solidFill>
                <a:latin typeface="Verdana" pitchFamily="-106" charset="0"/>
              </a:rPr>
              <a:t>: </a:t>
            </a:r>
            <a:r>
              <a:rPr lang="en-US" sz="2800" dirty="0" err="1">
                <a:solidFill>
                  <a:srgbClr val="1F497D"/>
                </a:solidFill>
                <a:latin typeface="Verdana" pitchFamily="-106" charset="0"/>
              </a:rPr>
              <a:t>n</a:t>
            </a:r>
            <a:r>
              <a:rPr lang="en-US" sz="2800" dirty="0">
                <a:solidFill>
                  <a:srgbClr val="1F497D"/>
                </a:solidFill>
                <a:latin typeface="Verdana" pitchFamily="-106" charset="0"/>
              </a:rPr>
              <a:t>, </a:t>
            </a:r>
            <a:r>
              <a:rPr lang="en-US" sz="2800" dirty="0" err="1">
                <a:solidFill>
                  <a:srgbClr val="1F497D"/>
                </a:solidFill>
                <a:latin typeface="Verdana" pitchFamily="-106" charset="0"/>
              </a:rPr>
              <a:t>p</a:t>
            </a:r>
            <a:r>
              <a:rPr lang="en-US" sz="2800" dirty="0">
                <a:solidFill>
                  <a:srgbClr val="1F497D"/>
                </a:solidFill>
                <a:latin typeface="Verdana" pitchFamily="-106" charset="0"/>
              </a:rPr>
              <a:t> and C-ion beams</a:t>
            </a:r>
          </a:p>
        </p:txBody>
      </p:sp>
      <p:sp>
        <p:nvSpPr>
          <p:cNvPr id="17" name="Rectangle 16"/>
          <p:cNvSpPr/>
          <p:nvPr/>
        </p:nvSpPr>
        <p:spPr>
          <a:xfrm>
            <a:off x="1146736" y="6553200"/>
            <a:ext cx="6930464" cy="304800"/>
          </a:xfrm>
          <a:prstGeom prst="rect">
            <a:avLst/>
          </a:prstGeom>
          <a:solidFill>
            <a:srgbClr val="FFFD86"/>
          </a:solidFill>
          <a:ln>
            <a:solidFill>
              <a:srgbClr val="F9FF9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Footer Placeholder 18"/>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a:xfrm>
            <a:off x="304800" y="161925"/>
            <a:ext cx="8610600" cy="457200"/>
          </a:xfrm>
        </p:spPr>
        <p:txBody>
          <a:bodyPr/>
          <a:lstStyle/>
          <a:p>
            <a:pPr eaLnBrk="1" hangingPunct="1"/>
            <a:r>
              <a:rPr lang="en-US" sz="2200" dirty="0">
                <a:solidFill>
                  <a:srgbClr val="0D2469"/>
                </a:solidFill>
                <a:effectLst>
                  <a:outerShdw blurRad="50800" dist="38100" dir="2700000">
                    <a:srgbClr val="000000">
                      <a:alpha val="43000"/>
                    </a:srgbClr>
                  </a:outerShdw>
                </a:effectLst>
                <a:latin typeface="BlairMdITC TT-Medium" pitchFamily="-65" charset="0"/>
                <a:ea typeface="BlairMdITC TT-Medium" pitchFamily="-65" charset="0"/>
                <a:cs typeface="BlairMdITC TT-Medium" pitchFamily="-65" charset="0"/>
              </a:rPr>
              <a:t>The Bragg Peak and HADRON THERAPHY</a:t>
            </a:r>
          </a:p>
        </p:txBody>
      </p:sp>
      <p:pic>
        <p:nvPicPr>
          <p:cNvPr id="40964" name="Picture 3"/>
          <p:cNvPicPr>
            <a:picLocks noChangeAspect="1" noChangeArrowheads="1"/>
          </p:cNvPicPr>
          <p:nvPr/>
        </p:nvPicPr>
        <p:blipFill>
          <a:blip r:embed="rId4"/>
          <a:srcRect/>
          <a:stretch>
            <a:fillRect/>
          </a:stretch>
        </p:blipFill>
        <p:spPr bwMode="auto">
          <a:xfrm>
            <a:off x="381000" y="1212850"/>
            <a:ext cx="4876800" cy="2597150"/>
          </a:xfrm>
          <a:prstGeom prst="rect">
            <a:avLst/>
          </a:prstGeom>
          <a:noFill/>
          <a:ln w="9525">
            <a:noFill/>
            <a:miter lim="800000"/>
            <a:headEnd/>
            <a:tailEnd/>
          </a:ln>
        </p:spPr>
      </p:pic>
      <p:sp>
        <p:nvSpPr>
          <p:cNvPr id="40965" name="Rectangle 4"/>
          <p:cNvSpPr>
            <a:spLocks noChangeArrowheads="1"/>
          </p:cNvSpPr>
          <p:nvPr/>
        </p:nvSpPr>
        <p:spPr bwMode="auto">
          <a:xfrm>
            <a:off x="5410200" y="2006600"/>
            <a:ext cx="4038600" cy="888243"/>
          </a:xfrm>
          <a:prstGeom prst="rect">
            <a:avLst/>
          </a:prstGeom>
          <a:noFill/>
          <a:ln w="9525">
            <a:noFill/>
            <a:miter lim="800000"/>
            <a:headEnd/>
            <a:tailEnd/>
          </a:ln>
        </p:spPr>
        <p:txBody>
          <a:bodyPr>
            <a:prstTxWarp prst="textNoShape">
              <a:avLst/>
            </a:prstTxWarp>
            <a:spAutoFit/>
          </a:bodyPr>
          <a:lstStyle/>
          <a:p>
            <a:pPr eaLnBrk="0" hangingPunct="0">
              <a:lnSpc>
                <a:spcPct val="80000"/>
              </a:lnSpc>
              <a:spcBef>
                <a:spcPct val="20000"/>
              </a:spcBef>
              <a:buFontTx/>
              <a:buChar char="•"/>
            </a:pPr>
            <a:r>
              <a:rPr lang="en-GB" dirty="0">
                <a:solidFill>
                  <a:schemeClr val="tx1">
                    <a:lumMod val="85000"/>
                    <a:lumOff val="15000"/>
                  </a:schemeClr>
                </a:solidFill>
                <a:latin typeface="Calibri" pitchFamily="-65" charset="0"/>
              </a:rPr>
              <a:t>Tumours close to critical organs</a:t>
            </a:r>
          </a:p>
          <a:p>
            <a:pPr eaLnBrk="0" hangingPunct="0">
              <a:lnSpc>
                <a:spcPct val="80000"/>
              </a:lnSpc>
              <a:spcBef>
                <a:spcPct val="20000"/>
              </a:spcBef>
              <a:buFontTx/>
              <a:buChar char="•"/>
            </a:pPr>
            <a:r>
              <a:rPr lang="en-GB" dirty="0">
                <a:solidFill>
                  <a:schemeClr val="tx1">
                    <a:lumMod val="85000"/>
                    <a:lumOff val="15000"/>
                  </a:schemeClr>
                </a:solidFill>
                <a:latin typeface="Calibri" pitchFamily="-65" charset="0"/>
              </a:rPr>
              <a:t>Tumours in children</a:t>
            </a:r>
          </a:p>
          <a:p>
            <a:pPr eaLnBrk="0" hangingPunct="0">
              <a:lnSpc>
                <a:spcPct val="80000"/>
              </a:lnSpc>
              <a:spcBef>
                <a:spcPct val="20000"/>
              </a:spcBef>
              <a:buFontTx/>
              <a:buChar char="•"/>
            </a:pPr>
            <a:r>
              <a:rPr lang="en-GB" dirty="0">
                <a:solidFill>
                  <a:schemeClr val="tx1">
                    <a:lumMod val="85000"/>
                    <a:lumOff val="15000"/>
                  </a:schemeClr>
                </a:solidFill>
                <a:latin typeface="Calibri" pitchFamily="-65" charset="0"/>
              </a:rPr>
              <a:t> Radio-resistant tumours</a:t>
            </a:r>
          </a:p>
        </p:txBody>
      </p:sp>
      <p:sp>
        <p:nvSpPr>
          <p:cNvPr id="21511" name="Rectangle 5"/>
          <p:cNvSpPr>
            <a:spLocks noChangeArrowheads="1"/>
          </p:cNvSpPr>
          <p:nvPr/>
        </p:nvSpPr>
        <p:spPr bwMode="auto">
          <a:xfrm>
            <a:off x="304800" y="4572000"/>
            <a:ext cx="4683125" cy="2057400"/>
          </a:xfrm>
          <a:prstGeom prst="rect">
            <a:avLst/>
          </a:prstGeom>
          <a:noFill/>
          <a:ln w="9525">
            <a:noFill/>
            <a:miter lim="800000"/>
            <a:headEnd/>
            <a:tailEnd/>
          </a:ln>
        </p:spPr>
        <p:txBody>
          <a:bodyPr>
            <a:prstTxWarp prst="textNoShape">
              <a:avLst/>
            </a:prstTxWarp>
          </a:bodyPr>
          <a:lstStyle/>
          <a:p>
            <a:pPr marL="342900" indent="-342900">
              <a:lnSpc>
                <a:spcPct val="90000"/>
              </a:lnSpc>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Physical dose high near surface</a:t>
            </a:r>
          </a:p>
          <a:p>
            <a:pPr marL="342900" indent="-342900">
              <a:lnSpc>
                <a:spcPct val="90000"/>
              </a:lnSpc>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DNA damage easily repaired</a:t>
            </a:r>
          </a:p>
          <a:p>
            <a:pPr marL="342900" indent="-342900">
              <a:lnSpc>
                <a:spcPct val="90000"/>
              </a:lnSpc>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Biological effect lower</a:t>
            </a:r>
          </a:p>
          <a:p>
            <a:pPr marL="342900" indent="-342900">
              <a:lnSpc>
                <a:spcPct val="90000"/>
              </a:lnSpc>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Need presence of oxygen</a:t>
            </a:r>
          </a:p>
          <a:p>
            <a:pPr marL="342900" indent="-342900">
              <a:lnSpc>
                <a:spcPct val="90000"/>
              </a:lnSpc>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Effect not localised</a:t>
            </a:r>
          </a:p>
        </p:txBody>
      </p:sp>
      <p:sp>
        <p:nvSpPr>
          <p:cNvPr id="21512" name="Rectangle 6"/>
          <p:cNvSpPr>
            <a:spLocks noChangeArrowheads="1"/>
          </p:cNvSpPr>
          <p:nvPr/>
        </p:nvSpPr>
        <p:spPr bwMode="auto">
          <a:xfrm>
            <a:off x="4800600" y="4495800"/>
            <a:ext cx="4267200" cy="20574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Dose highest at Bragg Peak</a:t>
            </a:r>
          </a:p>
          <a:p>
            <a:pPr marL="342900" indent="-342900">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DNA damage not repaired</a:t>
            </a:r>
          </a:p>
          <a:p>
            <a:pPr marL="342900" indent="-342900">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Biological effect high</a:t>
            </a:r>
          </a:p>
          <a:p>
            <a:pPr marL="342900" indent="-342900">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Do not need oxygen</a:t>
            </a:r>
          </a:p>
          <a:p>
            <a:pPr marL="342900" indent="-342900">
              <a:spcBef>
                <a:spcPct val="20000"/>
              </a:spcBef>
              <a:buClr>
                <a:schemeClr val="accent6">
                  <a:lumMod val="50000"/>
                </a:schemeClr>
              </a:buClr>
              <a:buFont typeface="Wingdings" charset="2"/>
              <a:buChar char="l"/>
              <a:defRPr/>
            </a:pPr>
            <a:r>
              <a:rPr lang="en-GB" dirty="0">
                <a:solidFill>
                  <a:srgbClr val="262626"/>
                </a:solidFill>
                <a:latin typeface="Calibri" charset="0"/>
                <a:ea typeface="ＭＳ Ｐゴシック" charset="-128"/>
                <a:cs typeface="ＭＳ Ｐゴシック" charset="-128"/>
              </a:rPr>
              <a:t>Effect is localised</a:t>
            </a:r>
          </a:p>
        </p:txBody>
      </p:sp>
      <p:sp>
        <p:nvSpPr>
          <p:cNvPr id="40968" name="Text Box 7"/>
          <p:cNvSpPr txBox="1">
            <a:spLocks noChangeArrowheads="1"/>
          </p:cNvSpPr>
          <p:nvPr/>
        </p:nvSpPr>
        <p:spPr bwMode="auto">
          <a:xfrm>
            <a:off x="609600" y="3841750"/>
            <a:ext cx="7467600" cy="457200"/>
          </a:xfrm>
          <a:prstGeom prst="rect">
            <a:avLst/>
          </a:prstGeom>
          <a:noFill/>
          <a:ln w="9525">
            <a:noFill/>
            <a:miter lim="800000"/>
            <a:headEnd/>
            <a:tailEnd/>
          </a:ln>
        </p:spPr>
        <p:txBody>
          <a:bodyPr>
            <a:prstTxWarp prst="textNoShape">
              <a:avLst/>
            </a:prstTxWarp>
            <a:spAutoFit/>
          </a:bodyPr>
          <a:lstStyle/>
          <a:p>
            <a:pPr eaLnBrk="0" hangingPunct="0"/>
            <a:r>
              <a:rPr lang="en-US" sz="2400" dirty="0">
                <a:solidFill>
                  <a:srgbClr val="0D2469"/>
                </a:solidFill>
                <a:latin typeface="Calibri" pitchFamily="-65" charset="0"/>
              </a:rPr>
              <a:t>Photons and Electrons           vs.           Hadrons</a:t>
            </a:r>
          </a:p>
        </p:txBody>
      </p:sp>
      <p:graphicFrame>
        <p:nvGraphicFramePr>
          <p:cNvPr id="40962" name="Object 6"/>
          <p:cNvGraphicFramePr>
            <a:graphicFrameLocks noChangeAspect="1"/>
          </p:cNvGraphicFramePr>
          <p:nvPr/>
        </p:nvGraphicFramePr>
        <p:xfrm>
          <a:off x="5410200" y="852488"/>
          <a:ext cx="3389313" cy="1154112"/>
        </p:xfrm>
        <a:graphic>
          <a:graphicData uri="http://schemas.openxmlformats.org/presentationml/2006/ole">
            <mc:AlternateContent xmlns:mc="http://schemas.openxmlformats.org/markup-compatibility/2006">
              <mc:Choice xmlns:v="urn:schemas-microsoft-com:vml" Requires="v">
                <p:oleObj spid="_x0000_s115744" name="Bitmap Image" r:id="rId5" imgW="7000000" imgH="2657846" progId="">
                  <p:embed/>
                </p:oleObj>
              </mc:Choice>
              <mc:Fallback>
                <p:oleObj name="Bitmap Image" r:id="rId5" imgW="7000000" imgH="2657846" progId="">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b="7225"/>
                      <a:stretch>
                        <a:fillRect/>
                      </a:stretch>
                    </p:blipFill>
                    <p:spPr bwMode="auto">
                      <a:xfrm>
                        <a:off x="5410200" y="852488"/>
                        <a:ext cx="3389313" cy="1154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FF66"/>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62" name="Rectangle 2"/>
          <p:cNvSpPr>
            <a:spLocks noGrp="1" noChangeArrowheads="1"/>
          </p:cNvSpPr>
          <p:nvPr>
            <p:ph type="title" idx="4294967295"/>
          </p:nvPr>
        </p:nvSpPr>
        <p:spPr/>
        <p:txBody>
          <a:bodyPr/>
          <a:lstStyle/>
          <a:p>
            <a:r>
              <a:rPr lang="it-IT"/>
              <a:t>Single beam comparison</a:t>
            </a:r>
            <a:endParaRPr lang="en-US"/>
          </a:p>
        </p:txBody>
      </p:sp>
      <p:graphicFrame>
        <p:nvGraphicFramePr>
          <p:cNvPr id="1027076" name="Object 3"/>
          <p:cNvGraphicFramePr>
            <a:graphicFrameLocks noGrp="1" noChangeAspect="1"/>
          </p:cNvGraphicFramePr>
          <p:nvPr>
            <p:ph idx="4294967295"/>
          </p:nvPr>
        </p:nvGraphicFramePr>
        <p:xfrm>
          <a:off x="741363" y="609600"/>
          <a:ext cx="7488237" cy="5553075"/>
        </p:xfrm>
        <a:graphic>
          <a:graphicData uri="http://schemas.openxmlformats.org/presentationml/2006/ole">
            <mc:AlternateContent xmlns:mc="http://schemas.openxmlformats.org/markup-compatibility/2006">
              <mc:Choice xmlns:v="urn:schemas-microsoft-com:vml" Requires="v">
                <p:oleObj spid="_x0000_s86048" name="Photo Editor Photo" r:id="rId4" imgW="16142857" imgH="11971429" progId="">
                  <p:embed/>
                </p:oleObj>
              </mc:Choice>
              <mc:Fallback>
                <p:oleObj name="Photo Editor Photo" r:id="rId4" imgW="16142857" imgH="11971429"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63" y="609600"/>
                        <a:ext cx="7488237" cy="555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oleObj>
              </mc:Fallback>
            </mc:AlternateContent>
          </a:graphicData>
        </a:graphic>
      </p:graphicFrame>
      <p:sp>
        <p:nvSpPr>
          <p:cNvPr id="1027077" name="Line 4"/>
          <p:cNvSpPr>
            <a:spLocks noChangeShapeType="1"/>
          </p:cNvSpPr>
          <p:nvPr/>
        </p:nvSpPr>
        <p:spPr bwMode="auto">
          <a:xfrm>
            <a:off x="584200" y="2552700"/>
            <a:ext cx="711200" cy="266700"/>
          </a:xfrm>
          <a:prstGeom prst="line">
            <a:avLst/>
          </a:prstGeom>
          <a:noFill/>
          <a:ln w="76200">
            <a:solidFill>
              <a:schemeClr val="hlink"/>
            </a:solidFill>
            <a:round/>
            <a:headEnd/>
            <a:tailEnd type="triangle" w="med" len="med"/>
          </a:ln>
        </p:spPr>
        <p:txBody>
          <a:bodyPr>
            <a:prstTxWarp prst="textNoShape">
              <a:avLst/>
            </a:prstTxWarp>
          </a:bodyPr>
          <a:lstStyle/>
          <a:p>
            <a:endParaRPr lang="en-US"/>
          </a:p>
        </p:txBody>
      </p:sp>
      <p:sp>
        <p:nvSpPr>
          <p:cNvPr id="1320965" name="Text Box 5"/>
          <p:cNvSpPr txBox="1">
            <a:spLocks noChangeArrowheads="1"/>
          </p:cNvSpPr>
          <p:nvPr/>
        </p:nvSpPr>
        <p:spPr bwMode="auto">
          <a:xfrm>
            <a:off x="1631950" y="1196975"/>
            <a:ext cx="2038350" cy="385763"/>
          </a:xfrm>
          <a:prstGeom prst="rect">
            <a:avLst/>
          </a:prstGeom>
          <a:noFill/>
          <a:ln w="19050">
            <a:solidFill>
              <a:schemeClr val="hlink"/>
            </a:solidFill>
            <a:miter lim="800000"/>
            <a:headEnd/>
            <a:tailEnd/>
          </a:ln>
          <a:effectLst/>
        </p:spPr>
        <p:txBody>
          <a:bodyPr>
            <a:prstTxWarp prst="textNoShape">
              <a:avLst/>
            </a:prstTxWarp>
            <a:spAutoFit/>
          </a:bodyPr>
          <a:lstStyle/>
          <a:p>
            <a:r>
              <a:rPr lang="it-IT" sz="1800">
                <a:solidFill>
                  <a:schemeClr val="hlink"/>
                </a:solidFill>
                <a:effectLst>
                  <a:outerShdw blurRad="38100" dist="38100" dir="2700000" algn="tl">
                    <a:srgbClr val="000000"/>
                  </a:outerShdw>
                </a:effectLst>
              </a:rPr>
              <a:t>X rays</a:t>
            </a:r>
          </a:p>
        </p:txBody>
      </p:sp>
      <p:sp>
        <p:nvSpPr>
          <p:cNvPr id="1320966" name="Text Box 6"/>
          <p:cNvSpPr txBox="1">
            <a:spLocks noChangeArrowheads="1"/>
          </p:cNvSpPr>
          <p:nvPr/>
        </p:nvSpPr>
        <p:spPr bwMode="auto">
          <a:xfrm>
            <a:off x="4846638" y="1198563"/>
            <a:ext cx="2584450" cy="385762"/>
          </a:xfrm>
          <a:prstGeom prst="rect">
            <a:avLst/>
          </a:prstGeom>
          <a:noFill/>
          <a:ln w="19050">
            <a:solidFill>
              <a:schemeClr val="hlink"/>
            </a:solidFill>
            <a:miter lim="800000"/>
            <a:headEnd/>
            <a:tailEnd/>
          </a:ln>
          <a:effectLst/>
        </p:spPr>
        <p:txBody>
          <a:bodyPr>
            <a:prstTxWarp prst="textNoShape">
              <a:avLst/>
            </a:prstTxWarp>
            <a:spAutoFit/>
          </a:bodyPr>
          <a:lstStyle/>
          <a:p>
            <a:r>
              <a:rPr lang="it-IT" sz="1800" dirty="0" err="1">
                <a:solidFill>
                  <a:schemeClr val="hlink"/>
                </a:solidFill>
                <a:effectLst>
                  <a:outerShdw blurRad="38100" dist="38100" dir="2700000" algn="tl">
                    <a:srgbClr val="000000"/>
                  </a:outerShdw>
                </a:effectLst>
              </a:rPr>
              <a:t>Protons</a:t>
            </a:r>
            <a:r>
              <a:rPr lang="it-IT" sz="1800" dirty="0">
                <a:solidFill>
                  <a:schemeClr val="hlink"/>
                </a:solidFill>
                <a:effectLst>
                  <a:outerShdw blurRad="38100" dist="38100" dir="2700000" algn="tl">
                    <a:srgbClr val="000000"/>
                  </a:outerShdw>
                </a:effectLst>
              </a:rPr>
              <a:t> or </a:t>
            </a:r>
            <a:r>
              <a:rPr lang="it-IT" sz="1800" dirty="0" err="1">
                <a:solidFill>
                  <a:schemeClr val="hlink"/>
                </a:solidFill>
                <a:effectLst>
                  <a:outerShdw blurRad="38100" dist="38100" dir="2700000" algn="tl">
                    <a:srgbClr val="000000"/>
                  </a:outerShdw>
                </a:effectLst>
              </a:rPr>
              <a:t>Carbon</a:t>
            </a:r>
            <a:r>
              <a:rPr lang="it-IT" sz="1800" dirty="0">
                <a:solidFill>
                  <a:schemeClr val="hlink"/>
                </a:solidFill>
                <a:effectLst>
                  <a:outerShdw blurRad="38100" dist="38100" dir="2700000" algn="tl">
                    <a:srgbClr val="000000"/>
                  </a:outerShdw>
                </a:effectLst>
              </a:rPr>
              <a:t> </a:t>
            </a:r>
            <a:r>
              <a:rPr lang="it-IT" sz="1800" dirty="0" err="1">
                <a:solidFill>
                  <a:schemeClr val="hlink"/>
                </a:solidFill>
                <a:effectLst>
                  <a:outerShdw blurRad="38100" dist="38100" dir="2700000" algn="tl">
                    <a:srgbClr val="000000"/>
                  </a:outerShdw>
                </a:effectLst>
              </a:rPr>
              <a:t>ions</a:t>
            </a:r>
            <a:endParaRPr lang="it-IT" sz="1800" dirty="0">
              <a:solidFill>
                <a:schemeClr val="hlink"/>
              </a:solidFill>
              <a:effectLst>
                <a:outerShdw blurRad="38100" dist="38100" dir="2700000" algn="tl">
                  <a:srgbClr val="000000"/>
                </a:outerShdw>
              </a:effectLst>
            </a:endParaRPr>
          </a:p>
        </p:txBody>
      </p:sp>
      <p:sp>
        <p:nvSpPr>
          <p:cNvPr id="1027080" name="Line 7"/>
          <p:cNvSpPr>
            <a:spLocks noChangeShapeType="1"/>
          </p:cNvSpPr>
          <p:nvPr/>
        </p:nvSpPr>
        <p:spPr bwMode="auto">
          <a:xfrm>
            <a:off x="3976688" y="2579688"/>
            <a:ext cx="711200" cy="266700"/>
          </a:xfrm>
          <a:prstGeom prst="line">
            <a:avLst/>
          </a:prstGeom>
          <a:noFill/>
          <a:ln w="76200">
            <a:solidFill>
              <a:schemeClr val="hlink"/>
            </a:solidFill>
            <a:round/>
            <a:headEnd/>
            <a:tailEnd type="triangle" w="med" len="med"/>
          </a:ln>
        </p:spPr>
        <p:txBody>
          <a:bodyPr>
            <a:prstTxWarp prst="textNoShape">
              <a:avLst/>
            </a:prstTxWarp>
          </a:bodyPr>
          <a:lstStyle/>
          <a:p>
            <a:endParaRPr lang="en-US"/>
          </a:p>
        </p:txBody>
      </p:sp>
      <p:sp>
        <p:nvSpPr>
          <p:cNvPr id="8" name="Slide Number Placeholder 7"/>
          <p:cNvSpPr>
            <a:spLocks noGrp="1"/>
          </p:cNvSpPr>
          <p:nvPr>
            <p:ph type="sldNum" sz="quarter" idx="12"/>
          </p:nvPr>
        </p:nvSpPr>
        <p:spPr/>
        <p:txBody>
          <a:bodyPr/>
          <a:lstStyle/>
          <a:p>
            <a:fld id="{06AAE6B4-6741-2E43-949D-D9093D0F478E}" type="slidenum">
              <a:rPr lang="en-US" smtClean="0"/>
              <a:pPr/>
              <a:t>45</a:t>
            </a:fld>
            <a:endParaRPr lang="en-US"/>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2146" name="Rectangle 2"/>
          <p:cNvSpPr>
            <a:spLocks noGrp="1" noChangeArrowheads="1"/>
          </p:cNvSpPr>
          <p:nvPr>
            <p:ph type="title"/>
          </p:nvPr>
        </p:nvSpPr>
        <p:spPr>
          <a:xfrm>
            <a:off x="181708" y="320675"/>
            <a:ext cx="8686800" cy="822325"/>
          </a:xfrm>
        </p:spPr>
        <p:txBody>
          <a:bodyPr>
            <a:normAutofit fontScale="90000"/>
          </a:bodyPr>
          <a:lstStyle/>
          <a:p>
            <a:r>
              <a:rPr lang="en-US" dirty="0">
                <a:solidFill>
                  <a:srgbClr val="1F497D"/>
                </a:solidFill>
              </a:rPr>
              <a:t>Effect of </a:t>
            </a:r>
            <a:r>
              <a:rPr lang="el-GR" dirty="0">
                <a:solidFill>
                  <a:srgbClr val="1F497D"/>
                </a:solidFill>
                <a:ea typeface="Arial" pitchFamily="-106" charset="0"/>
                <a:cs typeface="Arial" pitchFamily="-106" charset="0"/>
              </a:rPr>
              <a:t>Δ</a:t>
            </a:r>
            <a:r>
              <a:rPr lang="en-US" dirty="0">
                <a:solidFill>
                  <a:srgbClr val="1F497D"/>
                </a:solidFill>
              </a:rPr>
              <a:t>E/</a:t>
            </a:r>
            <a:r>
              <a:rPr lang="el-GR" dirty="0">
                <a:solidFill>
                  <a:srgbClr val="1F497D"/>
                </a:solidFill>
                <a:ea typeface="Arial" pitchFamily="-106" charset="0"/>
                <a:cs typeface="Arial" pitchFamily="-106" charset="0"/>
              </a:rPr>
              <a:t>Δ</a:t>
            </a:r>
            <a:r>
              <a:rPr lang="en-US" dirty="0" err="1">
                <a:solidFill>
                  <a:srgbClr val="1F497D"/>
                </a:solidFill>
              </a:rPr>
              <a:t>x</a:t>
            </a:r>
            <a:r>
              <a:rPr lang="en-US" dirty="0">
                <a:solidFill>
                  <a:srgbClr val="1F497D"/>
                </a:solidFill>
              </a:rPr>
              <a:t> = LET</a:t>
            </a:r>
            <a:br>
              <a:rPr lang="en-US" dirty="0">
                <a:solidFill>
                  <a:srgbClr val="1F497D"/>
                </a:solidFill>
              </a:rPr>
            </a:br>
            <a:r>
              <a:rPr lang="en-US" sz="3556" dirty="0">
                <a:solidFill>
                  <a:srgbClr val="1F497D"/>
                </a:solidFill>
              </a:rPr>
              <a:t> on many cells for many ‘end-points’</a:t>
            </a:r>
            <a:endParaRPr lang="en-GB" sz="3556" dirty="0">
              <a:solidFill>
                <a:srgbClr val="1F497D"/>
              </a:solidFill>
            </a:endParaRPr>
          </a:p>
        </p:txBody>
      </p:sp>
      <p:grpSp>
        <p:nvGrpSpPr>
          <p:cNvPr id="2" name="Group 3"/>
          <p:cNvGrpSpPr>
            <a:grpSpLocks/>
          </p:cNvGrpSpPr>
          <p:nvPr/>
        </p:nvGrpSpPr>
        <p:grpSpPr bwMode="auto">
          <a:xfrm>
            <a:off x="1" y="1193800"/>
            <a:ext cx="8726365" cy="5511800"/>
            <a:chOff x="0" y="552"/>
            <a:chExt cx="5955" cy="3472"/>
          </a:xfrm>
        </p:grpSpPr>
        <p:grpSp>
          <p:nvGrpSpPr>
            <p:cNvPr id="3" name="Group 4"/>
            <p:cNvGrpSpPr>
              <a:grpSpLocks/>
            </p:cNvGrpSpPr>
            <p:nvPr/>
          </p:nvGrpSpPr>
          <p:grpSpPr bwMode="auto">
            <a:xfrm>
              <a:off x="0" y="552"/>
              <a:ext cx="5955" cy="3472"/>
              <a:chOff x="-204" y="593"/>
              <a:chExt cx="5955" cy="3472"/>
            </a:xfrm>
          </p:grpSpPr>
          <p:sp>
            <p:nvSpPr>
              <p:cNvPr id="2822149" name="Text Box 5"/>
              <p:cNvSpPr txBox="1">
                <a:spLocks noChangeArrowheads="1"/>
              </p:cNvSpPr>
              <p:nvPr/>
            </p:nvSpPr>
            <p:spPr bwMode="auto">
              <a:xfrm>
                <a:off x="2913" y="3206"/>
                <a:ext cx="2496" cy="819"/>
              </a:xfrm>
              <a:prstGeom prst="rect">
                <a:avLst/>
              </a:prstGeom>
              <a:noFill/>
              <a:ln w="38100">
                <a:noFill/>
                <a:miter lim="800000"/>
                <a:headEnd/>
                <a:tailEnd/>
              </a:ln>
              <a:effectLst/>
            </p:spPr>
            <p:txBody>
              <a:bodyPr>
                <a:prstTxWarp prst="textNoShape">
                  <a:avLst/>
                </a:prstTxWarp>
                <a:spAutoFit/>
              </a:bodyPr>
              <a:lstStyle/>
              <a:p>
                <a:pPr>
                  <a:lnSpc>
                    <a:spcPct val="70000"/>
                  </a:lnSpc>
                  <a:spcBef>
                    <a:spcPct val="30000"/>
                  </a:spcBef>
                </a:pPr>
                <a:r>
                  <a:rPr lang="en-GB" sz="1800" dirty="0">
                    <a:solidFill>
                      <a:srgbClr val="1F497D"/>
                    </a:solidFill>
                    <a:effectLst>
                      <a:outerShdw blurRad="38100" dist="38100" dir="2700000" algn="tl">
                        <a:srgbClr val="000000"/>
                      </a:outerShdw>
                    </a:effectLst>
                    <a:ea typeface="Arial" pitchFamily="-106" charset="0"/>
                    <a:cs typeface="Arial" pitchFamily="-106" charset="0"/>
                  </a:rPr>
                  <a:t>LET &gt; </a:t>
                </a:r>
                <a:r>
                  <a:rPr lang="en-GB" sz="1800" dirty="0">
                    <a:solidFill>
                      <a:srgbClr val="1F497D"/>
                    </a:solidFill>
                    <a:effectLst>
                      <a:outerShdw blurRad="38100" dist="38100" dir="2700000" algn="tl">
                        <a:srgbClr val="000000"/>
                      </a:outerShdw>
                    </a:effectLst>
                  </a:rPr>
                  <a:t>20 </a:t>
                </a:r>
                <a:r>
                  <a:rPr lang="en-GB" sz="1800" dirty="0" err="1">
                    <a:solidFill>
                      <a:srgbClr val="1F497D"/>
                    </a:solidFill>
                    <a:effectLst>
                      <a:outerShdw blurRad="38100" dist="38100" dir="2700000" algn="tl">
                        <a:srgbClr val="000000"/>
                      </a:outerShdw>
                    </a:effectLst>
                  </a:rPr>
                  <a:t>keV/</a:t>
                </a:r>
                <a:r>
                  <a:rPr lang="en-GB" sz="1800" dirty="0" err="1">
                    <a:solidFill>
                      <a:srgbClr val="1F497D"/>
                    </a:solidFill>
                    <a:effectLst>
                      <a:outerShdw blurRad="38100" dist="38100" dir="2700000" algn="tl">
                        <a:srgbClr val="000000"/>
                      </a:outerShdw>
                    </a:effectLst>
                    <a:ea typeface="Arial" pitchFamily="-106" charset="0"/>
                    <a:cs typeface="Arial" pitchFamily="-106" charset="0"/>
                  </a:rPr>
                  <a:t>μ</a:t>
                </a:r>
                <a:r>
                  <a:rPr lang="en-GB" sz="1800" dirty="0" err="1">
                    <a:solidFill>
                      <a:srgbClr val="1F497D"/>
                    </a:solidFill>
                    <a:effectLst>
                      <a:outerShdw blurRad="38100" dist="38100" dir="2700000" algn="tl">
                        <a:srgbClr val="000000"/>
                      </a:outerShdw>
                    </a:effectLst>
                  </a:rPr>
                  <a:t>m</a:t>
                </a:r>
                <a:r>
                  <a:rPr lang="en-GB" sz="1800" dirty="0">
                    <a:solidFill>
                      <a:srgbClr val="1F497D"/>
                    </a:solidFill>
                    <a:effectLst>
                      <a:outerShdw blurRad="38100" dist="38100" dir="2700000" algn="tl">
                        <a:srgbClr val="000000"/>
                      </a:outerShdw>
                    </a:effectLst>
                  </a:rPr>
                  <a:t> = 200 </a:t>
                </a:r>
                <a:r>
                  <a:rPr lang="en-GB" sz="1800" dirty="0" err="1">
                    <a:solidFill>
                      <a:srgbClr val="1F497D"/>
                    </a:solidFill>
                    <a:effectLst>
                      <a:outerShdw blurRad="38100" dist="38100" dir="2700000" algn="tl">
                        <a:srgbClr val="000000"/>
                      </a:outerShdw>
                    </a:effectLst>
                  </a:rPr>
                  <a:t>MeV</a:t>
                </a:r>
                <a:r>
                  <a:rPr lang="en-GB" sz="1800" dirty="0">
                    <a:solidFill>
                      <a:srgbClr val="1F497D"/>
                    </a:solidFill>
                    <a:effectLst>
                      <a:outerShdw blurRad="38100" dist="38100" dir="2700000" algn="tl">
                        <a:srgbClr val="000000"/>
                      </a:outerShdw>
                    </a:effectLst>
                  </a:rPr>
                  <a:t>/cm =</a:t>
                </a:r>
              </a:p>
              <a:p>
                <a:pPr>
                  <a:lnSpc>
                    <a:spcPct val="70000"/>
                  </a:lnSpc>
                  <a:spcBef>
                    <a:spcPct val="30000"/>
                  </a:spcBef>
                </a:pPr>
                <a:r>
                  <a:rPr lang="en-GB" sz="1800" dirty="0">
                    <a:solidFill>
                      <a:srgbClr val="1F497D"/>
                    </a:solidFill>
                    <a:effectLst>
                      <a:outerShdw blurRad="38100" dist="38100" dir="2700000" algn="tl">
                        <a:srgbClr val="000000"/>
                      </a:outerShdw>
                    </a:effectLst>
                  </a:rPr>
                  <a:t>40 eV/(2 nm)</a:t>
                </a:r>
              </a:p>
              <a:p>
                <a:pPr>
                  <a:lnSpc>
                    <a:spcPct val="70000"/>
                  </a:lnSpc>
                  <a:spcBef>
                    <a:spcPct val="30000"/>
                  </a:spcBef>
                </a:pPr>
                <a:endParaRPr lang="en-GB" sz="1800" dirty="0">
                  <a:solidFill>
                    <a:srgbClr val="1F497D"/>
                  </a:solidFill>
                  <a:effectLst>
                    <a:outerShdw blurRad="38100" dist="38100" dir="2700000" algn="tl">
                      <a:srgbClr val="000000"/>
                    </a:outerShdw>
                  </a:effectLst>
                </a:endParaRPr>
              </a:p>
              <a:p>
                <a:pPr>
                  <a:lnSpc>
                    <a:spcPct val="75000"/>
                  </a:lnSpc>
                </a:pPr>
                <a:r>
                  <a:rPr lang="en-GB" sz="1800" dirty="0">
                    <a:solidFill>
                      <a:srgbClr val="1F497D"/>
                    </a:solidFill>
                  </a:rPr>
                  <a:t>Production of many localized double strand breaks</a:t>
                </a:r>
              </a:p>
            </p:txBody>
          </p:sp>
          <p:sp>
            <p:nvSpPr>
              <p:cNvPr id="2822150" name="Text Box 6"/>
              <p:cNvSpPr txBox="1">
                <a:spLocks noChangeArrowheads="1"/>
              </p:cNvSpPr>
              <p:nvPr/>
            </p:nvSpPr>
            <p:spPr bwMode="auto">
              <a:xfrm>
                <a:off x="2972" y="593"/>
                <a:ext cx="2075" cy="380"/>
              </a:xfrm>
              <a:prstGeom prst="rect">
                <a:avLst/>
              </a:prstGeom>
              <a:noFill/>
              <a:ln w="9525">
                <a:noFill/>
                <a:miter lim="800000"/>
                <a:headEnd/>
                <a:tailEnd/>
              </a:ln>
              <a:effectLst/>
            </p:spPr>
            <p:txBody>
              <a:bodyPr wrap="none">
                <a:prstTxWarp prst="textNoShape">
                  <a:avLst/>
                </a:prstTxWarp>
                <a:spAutoFit/>
              </a:bodyPr>
              <a:lstStyle/>
              <a:p>
                <a:pPr>
                  <a:lnSpc>
                    <a:spcPct val="75000"/>
                  </a:lnSpc>
                  <a:spcBef>
                    <a:spcPct val="30000"/>
                  </a:spcBef>
                </a:pPr>
                <a:endParaRPr lang="en-GB" sz="1800" dirty="0">
                  <a:solidFill>
                    <a:schemeClr val="tx1"/>
                  </a:solidFill>
                  <a:effectLst>
                    <a:outerShdw blurRad="38100" dist="38100" dir="2700000" algn="tl">
                      <a:srgbClr val="000000"/>
                    </a:outerShdw>
                  </a:effectLst>
                </a:endParaRPr>
              </a:p>
              <a:p>
                <a:pPr>
                  <a:lnSpc>
                    <a:spcPct val="75000"/>
                  </a:lnSpc>
                  <a:spcBef>
                    <a:spcPct val="30000"/>
                  </a:spcBef>
                </a:pPr>
                <a:r>
                  <a:rPr lang="en-GB" sz="1800" dirty="0">
                    <a:solidFill>
                      <a:srgbClr val="1F497D"/>
                    </a:solidFill>
                    <a:effectLst>
                      <a:outerShdw blurRad="38100" dist="38100" dir="2700000" algn="tl">
                        <a:srgbClr val="000000"/>
                      </a:outerShdw>
                    </a:effectLst>
                  </a:rPr>
                  <a:t>‘Radio Biological Effectiveness</a:t>
                </a:r>
                <a:r>
                  <a:rPr lang="en-GB" dirty="0">
                    <a:solidFill>
                      <a:srgbClr val="1F497D"/>
                    </a:solidFill>
                    <a:effectLst>
                      <a:outerShdw blurRad="38100" dist="38100" dir="2700000" algn="tl">
                        <a:srgbClr val="000000"/>
                      </a:outerShdw>
                    </a:effectLst>
                  </a:rPr>
                  <a:t>’</a:t>
                </a:r>
              </a:p>
            </p:txBody>
          </p:sp>
          <p:pic>
            <p:nvPicPr>
              <p:cNvPr id="2822151" name="Picture 7" descr="DNA_Belli"/>
              <p:cNvPicPr>
                <a:picLocks noChangeAspect="1" noChangeArrowheads="1"/>
              </p:cNvPicPr>
              <p:nvPr/>
            </p:nvPicPr>
            <p:blipFill>
              <a:blip r:embed="rId3"/>
              <a:srcRect l="20227" r="4022" b="13985"/>
              <a:stretch>
                <a:fillRect/>
              </a:stretch>
            </p:blipFill>
            <p:spPr bwMode="auto">
              <a:xfrm>
                <a:off x="-204" y="705"/>
                <a:ext cx="2569" cy="3360"/>
              </a:xfrm>
              <a:prstGeom prst="rect">
                <a:avLst/>
              </a:prstGeom>
              <a:noFill/>
            </p:spPr>
          </p:pic>
          <p:sp>
            <p:nvSpPr>
              <p:cNvPr id="2822152" name="Text Box 8"/>
              <p:cNvSpPr txBox="1">
                <a:spLocks noChangeArrowheads="1"/>
              </p:cNvSpPr>
              <p:nvPr/>
            </p:nvSpPr>
            <p:spPr bwMode="auto">
              <a:xfrm>
                <a:off x="1947" y="3705"/>
                <a:ext cx="709" cy="252"/>
              </a:xfrm>
              <a:prstGeom prst="rect">
                <a:avLst/>
              </a:prstGeom>
              <a:noFill/>
              <a:ln w="9525">
                <a:noFill/>
                <a:miter lim="800000"/>
                <a:headEnd/>
                <a:tailEnd/>
              </a:ln>
              <a:effectLst/>
            </p:spPr>
            <p:txBody>
              <a:bodyPr wrap="none">
                <a:prstTxWarp prst="textNoShape">
                  <a:avLst/>
                </a:prstTxWarp>
                <a:spAutoFit/>
              </a:bodyPr>
              <a:lstStyle/>
              <a:p>
                <a:r>
                  <a:rPr lang="en-GB" sz="1000" dirty="0">
                    <a:solidFill>
                      <a:srgbClr val="000000"/>
                    </a:solidFill>
                    <a:effectLst>
                      <a:outerShdw blurRad="38100" dist="38100" dir="2700000" algn="tl">
                        <a:srgbClr val="FFFFFF"/>
                      </a:outerShdw>
                    </a:effectLst>
                  </a:rPr>
                  <a:t>Mauro Belli et al </a:t>
                </a:r>
              </a:p>
              <a:p>
                <a:r>
                  <a:rPr lang="en-GB" sz="1000" dirty="0">
                    <a:solidFill>
                      <a:srgbClr val="000000"/>
                    </a:solidFill>
                    <a:effectLst>
                      <a:outerShdw blurRad="38100" dist="38100" dir="2700000" algn="tl">
                        <a:srgbClr val="FFFFFF"/>
                      </a:outerShdw>
                    </a:effectLst>
                  </a:rPr>
                  <a:t> ISS</a:t>
                </a:r>
              </a:p>
            </p:txBody>
          </p:sp>
          <p:pic>
            <p:nvPicPr>
              <p:cNvPr id="2822153" name="Picture 9" descr="RBE_vs_LET"/>
              <p:cNvPicPr>
                <a:picLocks noChangeAspect="1" noChangeArrowheads="1"/>
              </p:cNvPicPr>
              <p:nvPr/>
            </p:nvPicPr>
            <p:blipFill>
              <a:blip r:embed="rId4"/>
              <a:srcRect/>
              <a:stretch>
                <a:fillRect/>
              </a:stretch>
            </p:blipFill>
            <p:spPr bwMode="auto">
              <a:xfrm>
                <a:off x="2535" y="980"/>
                <a:ext cx="3216" cy="2010"/>
              </a:xfrm>
              <a:prstGeom prst="rect">
                <a:avLst/>
              </a:prstGeom>
              <a:noFill/>
            </p:spPr>
          </p:pic>
          <p:sp>
            <p:nvSpPr>
              <p:cNvPr id="2822154" name="Line 10"/>
              <p:cNvSpPr>
                <a:spLocks noChangeShapeType="1"/>
              </p:cNvSpPr>
              <p:nvPr/>
            </p:nvSpPr>
            <p:spPr bwMode="auto">
              <a:xfrm flipH="1">
                <a:off x="3993" y="1262"/>
                <a:ext cx="288" cy="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822155" name="Line 11"/>
              <p:cNvSpPr>
                <a:spLocks noChangeShapeType="1"/>
              </p:cNvSpPr>
              <p:nvPr/>
            </p:nvSpPr>
            <p:spPr bwMode="auto">
              <a:xfrm>
                <a:off x="4425" y="1262"/>
                <a:ext cx="288" cy="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822156" name="Text Box 12"/>
              <p:cNvSpPr txBox="1">
                <a:spLocks noChangeArrowheads="1"/>
              </p:cNvSpPr>
              <p:nvPr/>
            </p:nvSpPr>
            <p:spPr bwMode="auto">
              <a:xfrm>
                <a:off x="3584" y="1058"/>
                <a:ext cx="721" cy="213"/>
              </a:xfrm>
              <a:prstGeom prst="rect">
                <a:avLst/>
              </a:prstGeom>
              <a:noFill/>
              <a:ln w="9525">
                <a:noFill/>
                <a:miter lim="800000"/>
                <a:headEnd/>
                <a:tailEnd/>
              </a:ln>
              <a:effectLst/>
            </p:spPr>
            <p:txBody>
              <a:bodyPr wrap="none">
                <a:prstTxWarp prst="textNoShape">
                  <a:avLst/>
                </a:prstTxWarp>
                <a:spAutoFit/>
              </a:bodyPr>
              <a:lstStyle/>
              <a:p>
                <a:r>
                  <a:rPr lang="en-GB" sz="1600">
                    <a:solidFill>
                      <a:schemeClr val="tx1"/>
                    </a:solidFill>
                    <a:effectLst>
                      <a:outerShdw blurRad="38100" dist="38100" dir="2700000" algn="tl">
                        <a:srgbClr val="000000"/>
                      </a:outerShdw>
                    </a:effectLst>
                  </a:rPr>
                  <a:t>4800 MeV</a:t>
                </a:r>
              </a:p>
            </p:txBody>
          </p:sp>
          <p:sp>
            <p:nvSpPr>
              <p:cNvPr id="2822157" name="Text Box 13"/>
              <p:cNvSpPr txBox="1">
                <a:spLocks noChangeArrowheads="1"/>
              </p:cNvSpPr>
              <p:nvPr/>
            </p:nvSpPr>
            <p:spPr bwMode="auto">
              <a:xfrm>
                <a:off x="4559" y="1058"/>
                <a:ext cx="386" cy="212"/>
              </a:xfrm>
              <a:prstGeom prst="rect">
                <a:avLst/>
              </a:prstGeom>
              <a:noFill/>
              <a:ln w="9525">
                <a:noFill/>
                <a:miter lim="800000"/>
                <a:headEnd/>
                <a:tailEnd/>
              </a:ln>
              <a:effectLst/>
            </p:spPr>
            <p:txBody>
              <a:bodyPr wrap="none">
                <a:prstTxWarp prst="textNoShape">
                  <a:avLst/>
                </a:prstTxWarp>
                <a:spAutoFit/>
              </a:bodyPr>
              <a:lstStyle/>
              <a:p>
                <a:r>
                  <a:rPr lang="en-GB" sz="1600">
                    <a:solidFill>
                      <a:schemeClr val="tx1"/>
                    </a:solidFill>
                    <a:effectLst>
                      <a:outerShdw blurRad="38100" dist="38100" dir="2700000" algn="tl">
                        <a:srgbClr val="000000"/>
                      </a:outerShdw>
                    </a:effectLst>
                  </a:rPr>
                  <a:t>stop</a:t>
                </a:r>
              </a:p>
            </p:txBody>
          </p:sp>
          <p:sp>
            <p:nvSpPr>
              <p:cNvPr id="2822158" name="Line 14"/>
              <p:cNvSpPr>
                <a:spLocks noChangeShapeType="1"/>
              </p:cNvSpPr>
              <p:nvPr/>
            </p:nvSpPr>
            <p:spPr bwMode="auto">
              <a:xfrm>
                <a:off x="4002" y="1229"/>
                <a:ext cx="0" cy="103"/>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22159" name="Line 15"/>
              <p:cNvSpPr>
                <a:spLocks noChangeShapeType="1"/>
              </p:cNvSpPr>
              <p:nvPr/>
            </p:nvSpPr>
            <p:spPr bwMode="auto">
              <a:xfrm>
                <a:off x="4712" y="1207"/>
                <a:ext cx="0" cy="103"/>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22160" name="Line 16"/>
              <p:cNvSpPr>
                <a:spLocks noChangeShapeType="1"/>
              </p:cNvSpPr>
              <p:nvPr/>
            </p:nvSpPr>
            <p:spPr bwMode="auto">
              <a:xfrm>
                <a:off x="2847" y="2219"/>
                <a:ext cx="1712"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22161" name="Rectangle 17"/>
              <p:cNvSpPr>
                <a:spLocks noChangeArrowheads="1"/>
              </p:cNvSpPr>
              <p:nvPr/>
            </p:nvSpPr>
            <p:spPr bwMode="auto">
              <a:xfrm>
                <a:off x="2365" y="980"/>
                <a:ext cx="238" cy="2010"/>
              </a:xfrm>
              <a:prstGeom prst="rect">
                <a:avLst/>
              </a:prstGeom>
              <a:solidFill>
                <a:schemeClr val="bg2"/>
              </a:solidFill>
              <a:ln w="9525">
                <a:noFill/>
                <a:miter lim="800000"/>
                <a:headEnd/>
                <a:tailEnd/>
              </a:ln>
              <a:effectLst/>
            </p:spPr>
            <p:txBody>
              <a:bodyPr wrap="none" anchor="ctr">
                <a:prstTxWarp prst="textNoShape">
                  <a:avLst/>
                </a:prstTxWarp>
              </a:bodyPr>
              <a:lstStyle/>
              <a:p>
                <a:endParaRPr lang="en-US"/>
              </a:p>
            </p:txBody>
          </p:sp>
          <p:sp>
            <p:nvSpPr>
              <p:cNvPr id="2822162" name="Text Box 18"/>
              <p:cNvSpPr txBox="1">
                <a:spLocks noChangeArrowheads="1"/>
              </p:cNvSpPr>
              <p:nvPr/>
            </p:nvSpPr>
            <p:spPr bwMode="auto">
              <a:xfrm rot="10800000">
                <a:off x="2453" y="1812"/>
                <a:ext cx="284" cy="287"/>
              </a:xfrm>
              <a:prstGeom prst="rect">
                <a:avLst/>
              </a:prstGeom>
              <a:solidFill>
                <a:schemeClr val="bg2"/>
              </a:solidFill>
              <a:ln w="9525">
                <a:noFill/>
                <a:miter lim="800000"/>
                <a:headEnd/>
                <a:tailEnd/>
              </a:ln>
              <a:effectLst/>
            </p:spPr>
            <p:txBody>
              <a:bodyPr vert="eaVert" wrap="none">
                <a:prstTxWarp prst="textNoShape">
                  <a:avLst/>
                </a:prstTxWarp>
                <a:spAutoFit/>
              </a:bodyPr>
              <a:lstStyle/>
              <a:p>
                <a:r>
                  <a:rPr lang="en-GB" sz="1800">
                    <a:solidFill>
                      <a:schemeClr val="tx1"/>
                    </a:solidFill>
                    <a:effectLst>
                      <a:outerShdw blurRad="38100" dist="38100" dir="2700000" algn="tl">
                        <a:srgbClr val="000000"/>
                      </a:outerShdw>
                    </a:effectLst>
                  </a:rPr>
                  <a:t>RBE</a:t>
                </a:r>
              </a:p>
            </p:txBody>
          </p:sp>
          <p:sp>
            <p:nvSpPr>
              <p:cNvPr id="2822163" name="Text Box 19"/>
              <p:cNvSpPr txBox="1">
                <a:spLocks noChangeArrowheads="1"/>
              </p:cNvSpPr>
              <p:nvPr/>
            </p:nvSpPr>
            <p:spPr bwMode="auto">
              <a:xfrm>
                <a:off x="2884" y="1403"/>
                <a:ext cx="651" cy="213"/>
              </a:xfrm>
              <a:prstGeom prst="rect">
                <a:avLst/>
              </a:prstGeom>
              <a:noFill/>
              <a:ln w="9525">
                <a:noFill/>
                <a:miter lim="800000"/>
                <a:headEnd/>
                <a:tailEnd/>
              </a:ln>
              <a:effectLst/>
            </p:spPr>
            <p:txBody>
              <a:bodyPr wrap="none">
                <a:prstTxWarp prst="textNoShape">
                  <a:avLst/>
                </a:prstTxWarp>
                <a:spAutoFit/>
              </a:bodyPr>
              <a:lstStyle/>
              <a:p>
                <a:r>
                  <a:rPr lang="en-GB" sz="1600">
                    <a:solidFill>
                      <a:schemeClr val="hlink"/>
                    </a:solidFill>
                    <a:effectLst>
                      <a:outerShdw blurRad="38100" dist="38100" dir="2700000" algn="tl">
                        <a:srgbClr val="000000"/>
                      </a:outerShdw>
                    </a:effectLst>
                  </a:rPr>
                  <a:t>200 MeV</a:t>
                </a:r>
              </a:p>
            </p:txBody>
          </p:sp>
          <p:sp>
            <p:nvSpPr>
              <p:cNvPr id="2822164" name="Text Box 20"/>
              <p:cNvSpPr txBox="1">
                <a:spLocks noChangeArrowheads="1"/>
              </p:cNvSpPr>
              <p:nvPr/>
            </p:nvSpPr>
            <p:spPr bwMode="auto">
              <a:xfrm>
                <a:off x="3845" y="1403"/>
                <a:ext cx="386" cy="212"/>
              </a:xfrm>
              <a:prstGeom prst="rect">
                <a:avLst/>
              </a:prstGeom>
              <a:noFill/>
              <a:ln w="9525">
                <a:noFill/>
                <a:miter lim="800000"/>
                <a:headEnd/>
                <a:tailEnd/>
              </a:ln>
              <a:effectLst/>
            </p:spPr>
            <p:txBody>
              <a:bodyPr wrap="none">
                <a:prstTxWarp prst="textNoShape">
                  <a:avLst/>
                </a:prstTxWarp>
                <a:spAutoFit/>
              </a:bodyPr>
              <a:lstStyle/>
              <a:p>
                <a:r>
                  <a:rPr lang="en-GB" sz="1600">
                    <a:solidFill>
                      <a:schemeClr val="hlink"/>
                    </a:solidFill>
                    <a:effectLst>
                      <a:outerShdw blurRad="38100" dist="38100" dir="2700000" algn="tl">
                        <a:srgbClr val="000000"/>
                      </a:outerShdw>
                    </a:effectLst>
                  </a:rPr>
                  <a:t>stop</a:t>
                </a:r>
              </a:p>
            </p:txBody>
          </p:sp>
          <p:sp>
            <p:nvSpPr>
              <p:cNvPr id="2822165" name="Text Box 21"/>
              <p:cNvSpPr txBox="1">
                <a:spLocks noChangeArrowheads="1"/>
              </p:cNvSpPr>
              <p:nvPr/>
            </p:nvSpPr>
            <p:spPr bwMode="auto">
              <a:xfrm>
                <a:off x="3482" y="1446"/>
                <a:ext cx="209" cy="233"/>
              </a:xfrm>
              <a:prstGeom prst="rect">
                <a:avLst/>
              </a:prstGeom>
              <a:solidFill>
                <a:schemeClr val="bg2"/>
              </a:solidFill>
              <a:ln w="9525">
                <a:noFill/>
                <a:miter lim="800000"/>
                <a:headEnd/>
                <a:tailEnd/>
              </a:ln>
              <a:effectLst/>
            </p:spPr>
            <p:txBody>
              <a:bodyPr wrap="none">
                <a:prstTxWarp prst="textNoShape">
                  <a:avLst/>
                </a:prstTxWarp>
                <a:spAutoFit/>
              </a:bodyPr>
              <a:lstStyle/>
              <a:p>
                <a:r>
                  <a:rPr lang="en-GB" sz="1800">
                    <a:solidFill>
                      <a:schemeClr val="hlink"/>
                    </a:solidFill>
                  </a:rPr>
                  <a:t>p</a:t>
                </a:r>
              </a:p>
            </p:txBody>
          </p:sp>
          <p:sp>
            <p:nvSpPr>
              <p:cNvPr id="2822166" name="Text Box 22"/>
              <p:cNvSpPr txBox="1">
                <a:spLocks noChangeArrowheads="1"/>
              </p:cNvSpPr>
              <p:nvPr/>
            </p:nvSpPr>
            <p:spPr bwMode="auto">
              <a:xfrm>
                <a:off x="4269" y="1107"/>
                <a:ext cx="220" cy="231"/>
              </a:xfrm>
              <a:prstGeom prst="rect">
                <a:avLst/>
              </a:prstGeom>
              <a:solidFill>
                <a:schemeClr val="bg2"/>
              </a:solidFill>
              <a:ln w="9525">
                <a:noFill/>
                <a:miter lim="800000"/>
                <a:headEnd/>
                <a:tailEnd/>
              </a:ln>
              <a:effectLst/>
            </p:spPr>
            <p:txBody>
              <a:bodyPr wrap="none">
                <a:prstTxWarp prst="textNoShape">
                  <a:avLst/>
                </a:prstTxWarp>
                <a:spAutoFit/>
              </a:bodyPr>
              <a:lstStyle/>
              <a:p>
                <a:r>
                  <a:rPr lang="en-GB" sz="1800">
                    <a:solidFill>
                      <a:schemeClr val="tx1"/>
                    </a:solidFill>
                  </a:rPr>
                  <a:t>C</a:t>
                </a:r>
              </a:p>
            </p:txBody>
          </p:sp>
          <p:sp>
            <p:nvSpPr>
              <p:cNvPr id="2822167" name="Line 23"/>
              <p:cNvSpPr>
                <a:spLocks noChangeShapeType="1"/>
              </p:cNvSpPr>
              <p:nvPr/>
            </p:nvSpPr>
            <p:spPr bwMode="auto">
              <a:xfrm>
                <a:off x="2847" y="1697"/>
                <a:ext cx="2098" cy="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22168" name="Line 24"/>
              <p:cNvSpPr>
                <a:spLocks noChangeShapeType="1"/>
              </p:cNvSpPr>
              <p:nvPr/>
            </p:nvSpPr>
            <p:spPr bwMode="auto">
              <a:xfrm flipV="1">
                <a:off x="4707" y="1470"/>
                <a:ext cx="0" cy="1338"/>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22169" name="Line 25"/>
              <p:cNvSpPr>
                <a:spLocks noChangeShapeType="1"/>
              </p:cNvSpPr>
              <p:nvPr/>
            </p:nvSpPr>
            <p:spPr bwMode="auto">
              <a:xfrm flipV="1">
                <a:off x="4140" y="1775"/>
                <a:ext cx="0" cy="1338"/>
              </a:xfrm>
              <a:prstGeom prst="line">
                <a:avLst/>
              </a:prstGeom>
              <a:noFill/>
              <a:ln w="19050">
                <a:solidFill>
                  <a:schemeClr val="hlink"/>
                </a:solidFill>
                <a:round/>
                <a:headEnd/>
                <a:tailEnd/>
              </a:ln>
              <a:effectLst/>
            </p:spPr>
            <p:txBody>
              <a:bodyPr>
                <a:prstTxWarp prst="textNoShape">
                  <a:avLst/>
                </a:prstTxWarp>
              </a:bodyPr>
              <a:lstStyle/>
              <a:p>
                <a:endParaRPr lang="en-US"/>
              </a:p>
            </p:txBody>
          </p:sp>
          <p:sp>
            <p:nvSpPr>
              <p:cNvPr id="2822170" name="Text Box 26"/>
              <p:cNvSpPr txBox="1">
                <a:spLocks noChangeArrowheads="1"/>
              </p:cNvSpPr>
              <p:nvPr/>
            </p:nvSpPr>
            <p:spPr bwMode="auto">
              <a:xfrm>
                <a:off x="3662" y="2749"/>
                <a:ext cx="976" cy="233"/>
              </a:xfrm>
              <a:prstGeom prst="rect">
                <a:avLst/>
              </a:prstGeom>
              <a:solidFill>
                <a:schemeClr val="bg2"/>
              </a:solidFill>
              <a:ln w="9525">
                <a:noFill/>
                <a:miter lim="800000"/>
                <a:headEnd/>
                <a:tailEnd/>
              </a:ln>
              <a:effectLst/>
            </p:spPr>
            <p:txBody>
              <a:bodyPr wrap="none">
                <a:prstTxWarp prst="textNoShape">
                  <a:avLst/>
                </a:prstTxWarp>
                <a:spAutoFit/>
              </a:bodyPr>
              <a:lstStyle/>
              <a:p>
                <a:r>
                  <a:rPr lang="en-GB" sz="1800">
                    <a:solidFill>
                      <a:schemeClr val="tx1"/>
                    </a:solidFill>
                    <a:effectLst>
                      <a:outerShdw blurRad="38100" dist="38100" dir="2700000" algn="tl">
                        <a:srgbClr val="000000"/>
                      </a:outerShdw>
                    </a:effectLst>
                  </a:rPr>
                  <a:t>LET (keV/</a:t>
                </a:r>
                <a:r>
                  <a:rPr lang="en-GB" sz="1800">
                    <a:solidFill>
                      <a:schemeClr val="tx1"/>
                    </a:solidFill>
                    <a:effectLst>
                      <a:outerShdw blurRad="38100" dist="38100" dir="2700000" algn="tl">
                        <a:srgbClr val="000000"/>
                      </a:outerShdw>
                    </a:effectLst>
                    <a:ea typeface="Arial" pitchFamily="-106" charset="0"/>
                    <a:cs typeface="Arial" pitchFamily="-106" charset="0"/>
                  </a:rPr>
                  <a:t>μ</a:t>
                </a:r>
                <a:r>
                  <a:rPr lang="en-GB" sz="1800">
                    <a:solidFill>
                      <a:schemeClr val="tx1"/>
                    </a:solidFill>
                    <a:effectLst>
                      <a:outerShdw blurRad="38100" dist="38100" dir="2700000" algn="tl">
                        <a:srgbClr val="000000"/>
                      </a:outerShdw>
                    </a:effectLst>
                  </a:rPr>
                  <a:t>m)</a:t>
                </a:r>
              </a:p>
            </p:txBody>
          </p:sp>
          <p:sp>
            <p:nvSpPr>
              <p:cNvPr id="2822171" name="Line 27"/>
              <p:cNvSpPr>
                <a:spLocks noChangeShapeType="1"/>
              </p:cNvSpPr>
              <p:nvPr/>
            </p:nvSpPr>
            <p:spPr bwMode="auto">
              <a:xfrm>
                <a:off x="4216" y="3489"/>
                <a:ext cx="0" cy="250"/>
              </a:xfrm>
              <a:prstGeom prst="line">
                <a:avLst/>
              </a:prstGeom>
              <a:noFill/>
              <a:ln w="28575" cap="flat" cmpd="sng" algn="ctr">
                <a:solidFill>
                  <a:schemeClr val="tx2"/>
                </a:solidFill>
                <a:prstDash val="solid"/>
                <a:round/>
                <a:headEnd type="none" w="med" len="med"/>
                <a:tailEnd type="triangle" w="med" len="med"/>
              </a:ln>
              <a:effectLst/>
            </p:spPr>
            <p:txBody>
              <a:bodyPr wrap="none">
                <a:prstTxWarp prst="textNoShape">
                  <a:avLst/>
                </a:prstTxWarp>
              </a:bodyPr>
              <a:lstStyle/>
              <a:p>
                <a:endParaRPr lang="en-US"/>
              </a:p>
            </p:txBody>
          </p:sp>
          <p:sp>
            <p:nvSpPr>
              <p:cNvPr id="2822172" name="Text Box 28"/>
              <p:cNvSpPr txBox="1">
                <a:spLocks noChangeArrowheads="1"/>
              </p:cNvSpPr>
              <p:nvPr/>
            </p:nvSpPr>
            <p:spPr bwMode="auto">
              <a:xfrm>
                <a:off x="2563" y="2807"/>
                <a:ext cx="639" cy="194"/>
              </a:xfrm>
              <a:prstGeom prst="rect">
                <a:avLst/>
              </a:prstGeom>
              <a:noFill/>
              <a:ln w="9525">
                <a:noFill/>
                <a:miter lim="800000"/>
                <a:headEnd/>
                <a:tailEnd/>
              </a:ln>
              <a:effectLst/>
            </p:spPr>
            <p:txBody>
              <a:bodyPr wrap="none">
                <a:prstTxWarp prst="textNoShape">
                  <a:avLst/>
                </a:prstTxWarp>
                <a:spAutoFit/>
              </a:bodyPr>
              <a:lstStyle/>
              <a:p>
                <a:r>
                  <a:rPr lang="en-US" sz="1400">
                    <a:solidFill>
                      <a:schemeClr val="tx1"/>
                    </a:solidFill>
                  </a:rPr>
                  <a:t>1 MeV/cm</a:t>
                </a:r>
                <a:endParaRPr lang="en-GB" sz="1400">
                  <a:solidFill>
                    <a:schemeClr val="tx1"/>
                  </a:solidFill>
                </a:endParaRPr>
              </a:p>
            </p:txBody>
          </p:sp>
          <p:sp>
            <p:nvSpPr>
              <p:cNvPr id="2822173" name="Line 29"/>
              <p:cNvSpPr>
                <a:spLocks noChangeShapeType="1"/>
              </p:cNvSpPr>
              <p:nvPr/>
            </p:nvSpPr>
            <p:spPr bwMode="auto">
              <a:xfrm>
                <a:off x="2884" y="2781"/>
                <a:ext cx="0" cy="59"/>
              </a:xfrm>
              <a:prstGeom prst="line">
                <a:avLst/>
              </a:prstGeom>
              <a:noFill/>
              <a:ln w="9525">
                <a:solidFill>
                  <a:schemeClr val="tx1"/>
                </a:solidFill>
                <a:round/>
                <a:headEnd/>
                <a:tailEnd/>
              </a:ln>
              <a:effectLst/>
            </p:spPr>
            <p:txBody>
              <a:bodyPr wrap="none">
                <a:prstTxWarp prst="textNoShape">
                  <a:avLst/>
                </a:prstTxWarp>
              </a:bodyPr>
              <a:lstStyle/>
              <a:p>
                <a:endParaRPr lang="en-US"/>
              </a:p>
            </p:txBody>
          </p:sp>
        </p:grpSp>
        <p:sp>
          <p:nvSpPr>
            <p:cNvPr id="2822174" name="Line 30"/>
            <p:cNvSpPr>
              <a:spLocks noChangeShapeType="1"/>
            </p:cNvSpPr>
            <p:nvPr/>
          </p:nvSpPr>
          <p:spPr bwMode="auto">
            <a:xfrm>
              <a:off x="3088" y="2296"/>
              <a:ext cx="2708" cy="0"/>
            </a:xfrm>
            <a:prstGeom prst="line">
              <a:avLst/>
            </a:prstGeom>
            <a:noFill/>
            <a:ln w="9525">
              <a:solidFill>
                <a:schemeClr val="tx1"/>
              </a:solidFill>
              <a:prstDash val="dash"/>
              <a:round/>
              <a:headEnd/>
              <a:tailEnd/>
            </a:ln>
            <a:effectLst/>
          </p:spPr>
          <p:txBody>
            <a:bodyPr wrap="none">
              <a:prstTxWarp prst="textNoShape">
                <a:avLst/>
              </a:prstTxWarp>
            </a:bodyPr>
            <a:lstStyle/>
            <a:p>
              <a:endParaRPr lang="en-US"/>
            </a:p>
          </p:txBody>
        </p:sp>
      </p:grpSp>
      <p:sp>
        <p:nvSpPr>
          <p:cNvPr id="32" name="Slide Number Placeholder 31"/>
          <p:cNvSpPr>
            <a:spLocks noGrp="1"/>
          </p:cNvSpPr>
          <p:nvPr>
            <p:ph type="sldNum" sz="quarter" idx="12"/>
          </p:nvPr>
        </p:nvSpPr>
        <p:spPr/>
        <p:txBody>
          <a:bodyPr/>
          <a:lstStyle/>
          <a:p>
            <a:fld id="{06AAE6B4-6741-2E43-949D-D9093D0F478E}" type="slidenum">
              <a:rPr lang="en-US" smtClean="0"/>
              <a:pPr/>
              <a:t>46</a:t>
            </a:fld>
            <a:endParaRPr lang="en-US"/>
          </a:p>
        </p:txBody>
      </p:sp>
      <p:sp>
        <p:nvSpPr>
          <p:cNvPr id="34" name="Footer Placeholder 3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8482" name="Rectangle 2"/>
          <p:cNvSpPr>
            <a:spLocks noGrp="1" noChangeArrowheads="1"/>
          </p:cNvSpPr>
          <p:nvPr>
            <p:ph type="title"/>
          </p:nvPr>
        </p:nvSpPr>
        <p:spPr>
          <a:xfrm>
            <a:off x="457200" y="762000"/>
            <a:ext cx="8229600" cy="1143000"/>
          </a:xfrm>
        </p:spPr>
        <p:txBody>
          <a:bodyPr>
            <a:normAutofit fontScale="90000"/>
          </a:bodyPr>
          <a:lstStyle/>
          <a:p>
            <a:r>
              <a:rPr lang="en-US" dirty="0">
                <a:solidFill>
                  <a:srgbClr val="1A47CF"/>
                </a:solidFill>
              </a:rPr>
              <a:t>Protons are </a:t>
            </a:r>
            <a:r>
              <a:rPr lang="en-US" u="sng" dirty="0">
                <a:solidFill>
                  <a:srgbClr val="1A47CF"/>
                </a:solidFill>
              </a:rPr>
              <a:t>quantitatively</a:t>
            </a:r>
            <a:r>
              <a:rPr lang="en-US" dirty="0">
                <a:solidFill>
                  <a:srgbClr val="1A47CF"/>
                </a:solidFill>
              </a:rPr>
              <a:t> different from X-rays</a:t>
            </a:r>
            <a:endParaRPr lang="en-GB" dirty="0">
              <a:solidFill>
                <a:srgbClr val="1A47CF"/>
              </a:solidFill>
            </a:endParaRPr>
          </a:p>
        </p:txBody>
      </p:sp>
      <p:grpSp>
        <p:nvGrpSpPr>
          <p:cNvPr id="2" name="Group 3"/>
          <p:cNvGrpSpPr>
            <a:grpSpLocks/>
          </p:cNvGrpSpPr>
          <p:nvPr/>
        </p:nvGrpSpPr>
        <p:grpSpPr bwMode="auto">
          <a:xfrm>
            <a:off x="533400" y="2747963"/>
            <a:ext cx="7910146" cy="3043237"/>
            <a:chOff x="398" y="913"/>
            <a:chExt cx="5398" cy="2035"/>
          </a:xfrm>
        </p:grpSpPr>
        <p:grpSp>
          <p:nvGrpSpPr>
            <p:cNvPr id="3" name="Group 4"/>
            <p:cNvGrpSpPr>
              <a:grpSpLocks/>
            </p:cNvGrpSpPr>
            <p:nvPr/>
          </p:nvGrpSpPr>
          <p:grpSpPr bwMode="auto">
            <a:xfrm>
              <a:off x="398" y="1195"/>
              <a:ext cx="5398" cy="1753"/>
              <a:chOff x="353" y="1195"/>
              <a:chExt cx="5398" cy="1753"/>
            </a:xfrm>
          </p:grpSpPr>
          <p:pic>
            <p:nvPicPr>
              <p:cNvPr id="2708485" name="Picture 5"/>
              <p:cNvPicPr>
                <a:picLocks noChangeAspect="1" noChangeArrowheads="1"/>
              </p:cNvPicPr>
              <p:nvPr/>
            </p:nvPicPr>
            <p:blipFill>
              <a:blip r:embed="rId3"/>
              <a:srcRect l="32858" t="32903" r="30267" b="33548"/>
              <a:stretch>
                <a:fillRect/>
              </a:stretch>
            </p:blipFill>
            <p:spPr bwMode="auto">
              <a:xfrm>
                <a:off x="353" y="1195"/>
                <a:ext cx="2313" cy="1736"/>
              </a:xfrm>
              <a:prstGeom prst="rect">
                <a:avLst/>
              </a:prstGeom>
              <a:noFill/>
              <a:ln w="12700">
                <a:noFill/>
                <a:miter lim="800000"/>
                <a:headEnd type="none" w="sm" len="sm"/>
                <a:tailEnd type="none" w="sm" len="sm"/>
              </a:ln>
              <a:effectLst/>
            </p:spPr>
          </p:pic>
          <p:pic>
            <p:nvPicPr>
              <p:cNvPr id="2708486" name="Picture 6"/>
              <p:cNvPicPr>
                <a:picLocks noChangeAspect="1" noChangeArrowheads="1"/>
              </p:cNvPicPr>
              <p:nvPr/>
            </p:nvPicPr>
            <p:blipFill>
              <a:blip r:embed="rId4"/>
              <a:srcRect l="28604" t="9436" r="28760" b="21899"/>
              <a:stretch>
                <a:fillRect/>
              </a:stretch>
            </p:blipFill>
            <p:spPr bwMode="auto">
              <a:xfrm>
                <a:off x="3461" y="1207"/>
                <a:ext cx="2290" cy="1741"/>
              </a:xfrm>
              <a:prstGeom prst="rect">
                <a:avLst/>
              </a:prstGeom>
              <a:noFill/>
              <a:ln w="12700">
                <a:noFill/>
                <a:miter lim="800000"/>
                <a:headEnd type="none" w="sm" len="sm"/>
                <a:tailEnd type="none" w="sm" len="sm"/>
              </a:ln>
              <a:effectLst/>
            </p:spPr>
          </p:pic>
        </p:grpSp>
        <p:sp>
          <p:nvSpPr>
            <p:cNvPr id="2708487" name="Text Box 7"/>
            <p:cNvSpPr txBox="1">
              <a:spLocks noChangeArrowheads="1"/>
            </p:cNvSpPr>
            <p:nvPr/>
          </p:nvSpPr>
          <p:spPr bwMode="auto">
            <a:xfrm>
              <a:off x="1060" y="913"/>
              <a:ext cx="3758" cy="247"/>
            </a:xfrm>
            <a:prstGeom prst="rect">
              <a:avLst/>
            </a:prstGeom>
            <a:noFill/>
            <a:ln w="9525">
              <a:noFill/>
              <a:miter lim="800000"/>
              <a:headEnd/>
              <a:tailEnd/>
            </a:ln>
            <a:effectLst/>
          </p:spPr>
          <p:txBody>
            <a:bodyPr wrap="none">
              <a:prstTxWarp prst="textNoShape">
                <a:avLst/>
              </a:prstTxWarp>
              <a:spAutoFit/>
            </a:bodyPr>
            <a:lstStyle/>
            <a:p>
              <a:r>
                <a:rPr lang="en-US" dirty="0">
                  <a:solidFill>
                    <a:schemeClr val="tx1"/>
                  </a:solidFill>
                </a:rPr>
                <a:t>9 X-ray fields                                                     4 proton fields</a:t>
              </a:r>
              <a:endParaRPr lang="en-GB" dirty="0">
                <a:solidFill>
                  <a:schemeClr val="tx1"/>
                </a:solidFill>
              </a:endParaRPr>
            </a:p>
          </p:txBody>
        </p:sp>
        <p:sp>
          <p:nvSpPr>
            <p:cNvPr id="2708488" name="Text Box 8"/>
            <p:cNvSpPr txBox="1">
              <a:spLocks noChangeArrowheads="1"/>
            </p:cNvSpPr>
            <p:nvPr/>
          </p:nvSpPr>
          <p:spPr bwMode="auto">
            <a:xfrm>
              <a:off x="5112" y="2696"/>
              <a:ext cx="298" cy="226"/>
            </a:xfrm>
            <a:prstGeom prst="rect">
              <a:avLst/>
            </a:prstGeom>
            <a:noFill/>
            <a:ln w="9525">
              <a:noFill/>
              <a:miter lim="800000"/>
              <a:headEnd/>
              <a:tailEnd/>
            </a:ln>
            <a:effectLst/>
          </p:spPr>
          <p:txBody>
            <a:bodyPr wrap="none">
              <a:prstTxWarp prst="textNoShape">
                <a:avLst/>
              </a:prstTxWarp>
              <a:spAutoFit/>
            </a:bodyPr>
            <a:lstStyle/>
            <a:p>
              <a:r>
                <a:rPr lang="en-US" sz="1600">
                  <a:solidFill>
                    <a:schemeClr val="tx1"/>
                  </a:solidFill>
                </a:rPr>
                <a:t>PSI</a:t>
              </a:r>
              <a:endParaRPr lang="en-GB" sz="1600">
                <a:solidFill>
                  <a:schemeClr val="tx1"/>
                </a:solidFill>
              </a:endParaRPr>
            </a:p>
          </p:txBody>
        </p:sp>
      </p:grpSp>
      <p:sp>
        <p:nvSpPr>
          <p:cNvPr id="12" name="Slide Number Placeholder 11"/>
          <p:cNvSpPr>
            <a:spLocks noGrp="1"/>
          </p:cNvSpPr>
          <p:nvPr>
            <p:ph type="sldNum" sz="quarter" idx="12"/>
          </p:nvPr>
        </p:nvSpPr>
        <p:spPr/>
        <p:txBody>
          <a:bodyPr/>
          <a:lstStyle/>
          <a:p>
            <a:fld id="{06AAE6B4-6741-2E43-949D-D9093D0F478E}" type="slidenum">
              <a:rPr lang="en-US" smtClean="0"/>
              <a:pPr/>
              <a:t>47</a:t>
            </a:fld>
            <a:endParaRPr lang="en-US"/>
          </a:p>
        </p:txBody>
      </p:sp>
      <p:sp>
        <p:nvSpPr>
          <p:cNvPr id="14" name="Footer Placeholder 1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lide Number Placeholder 4"/>
          <p:cNvSpPr>
            <a:spLocks noGrp="1"/>
          </p:cNvSpPr>
          <p:nvPr>
            <p:ph type="sldNum" sz="quarter" idx="11"/>
          </p:nvPr>
        </p:nvSpPr>
        <p:spPr/>
        <p:txBody>
          <a:bodyPr/>
          <a:lstStyle/>
          <a:p>
            <a:fld id="{D74DCC55-D067-C14D-B128-F4E9261ED2CB}" type="slidenum">
              <a:rPr lang="en-US"/>
              <a:pPr/>
              <a:t>48</a:t>
            </a:fld>
            <a:endParaRPr lang="en-US"/>
          </a:p>
        </p:txBody>
      </p:sp>
      <p:sp>
        <p:nvSpPr>
          <p:cNvPr id="339970" name="Rectangle 2"/>
          <p:cNvSpPr>
            <a:spLocks noGrp="1" noChangeArrowheads="1"/>
          </p:cNvSpPr>
          <p:nvPr>
            <p:ph type="title"/>
          </p:nvPr>
        </p:nvSpPr>
        <p:spPr bwMode="auto">
          <a:xfrm>
            <a:off x="0" y="609600"/>
            <a:ext cx="8839200" cy="304800"/>
          </a:xfrm>
          <a:noFill/>
          <a:ln>
            <a:miter lim="800000"/>
            <a:headEnd/>
            <a:tailEnd/>
          </a:ln>
        </p:spPr>
        <p:txBody>
          <a:bodyPr wrap="square" lIns="91440" tIns="45720" rIns="91440" bIns="45720" numCol="1" anchor="t" anchorCtr="0" compatLnSpc="1">
            <a:prstTxWarp prst="textNoShape">
              <a:avLst/>
            </a:prstTxWarp>
            <a:normAutofit fontScale="90000"/>
          </a:bodyPr>
          <a:lstStyle/>
          <a:p>
            <a:r>
              <a:rPr lang="it-IT" sz="1700" dirty="0" err="1">
                <a:solidFill>
                  <a:srgbClr val="0D2469"/>
                </a:solidFill>
              </a:rPr>
              <a:t>Charged</a:t>
            </a:r>
            <a:r>
              <a:rPr lang="it-IT" sz="1700" dirty="0">
                <a:solidFill>
                  <a:srgbClr val="0D2469"/>
                </a:solidFill>
              </a:rPr>
              <a:t> </a:t>
            </a:r>
            <a:r>
              <a:rPr lang="it-IT" sz="1700" dirty="0" err="1">
                <a:solidFill>
                  <a:srgbClr val="0D2469"/>
                </a:solidFill>
              </a:rPr>
              <a:t>hadrons</a:t>
            </a:r>
            <a:r>
              <a:rPr lang="it-IT" sz="1700" dirty="0">
                <a:solidFill>
                  <a:srgbClr val="0D2469"/>
                </a:solidFill>
              </a:rPr>
              <a:t> </a:t>
            </a:r>
            <a:r>
              <a:rPr lang="it-IT" sz="1700" dirty="0" err="1">
                <a:solidFill>
                  <a:srgbClr val="0D2469"/>
                </a:solidFill>
              </a:rPr>
              <a:t>have</a:t>
            </a:r>
            <a:r>
              <a:rPr lang="it-IT" sz="1700" dirty="0">
                <a:solidFill>
                  <a:srgbClr val="0D2469"/>
                </a:solidFill>
              </a:rPr>
              <a:t> a </a:t>
            </a:r>
            <a:r>
              <a:rPr lang="it-IT" sz="1700" dirty="0" err="1">
                <a:solidFill>
                  <a:srgbClr val="0D2469"/>
                </a:solidFill>
              </a:rPr>
              <a:t>much</a:t>
            </a:r>
            <a:r>
              <a:rPr lang="it-IT" sz="1700" dirty="0">
                <a:solidFill>
                  <a:srgbClr val="0D2469"/>
                </a:solidFill>
              </a:rPr>
              <a:t> </a:t>
            </a:r>
            <a:r>
              <a:rPr lang="it-IT" sz="1700" dirty="0" err="1">
                <a:solidFill>
                  <a:srgbClr val="0D2469"/>
                </a:solidFill>
              </a:rPr>
              <a:t>better</a:t>
            </a:r>
            <a:r>
              <a:rPr lang="it-IT" sz="1700" dirty="0">
                <a:solidFill>
                  <a:srgbClr val="0D2469"/>
                </a:solidFill>
              </a:rPr>
              <a:t> </a:t>
            </a:r>
            <a:r>
              <a:rPr lang="it-IT" sz="1700" dirty="0" err="1">
                <a:solidFill>
                  <a:srgbClr val="0D2469"/>
                </a:solidFill>
              </a:rPr>
              <a:t>energy</a:t>
            </a:r>
            <a:r>
              <a:rPr lang="it-IT" sz="1700" dirty="0">
                <a:solidFill>
                  <a:srgbClr val="0D2469"/>
                </a:solidFill>
              </a:rPr>
              <a:t> </a:t>
            </a:r>
            <a:r>
              <a:rPr lang="it-IT" sz="1700" dirty="0" err="1">
                <a:solidFill>
                  <a:srgbClr val="0D2469"/>
                </a:solidFill>
              </a:rPr>
              <a:t>deposition</a:t>
            </a:r>
            <a:r>
              <a:rPr lang="it-IT" sz="1700" dirty="0">
                <a:solidFill>
                  <a:srgbClr val="0D2469"/>
                </a:solidFill>
              </a:rPr>
              <a:t> </a:t>
            </a:r>
            <a:r>
              <a:rPr lang="it-IT" sz="1700" dirty="0" err="1">
                <a:solidFill>
                  <a:srgbClr val="0D2469"/>
                </a:solidFill>
              </a:rPr>
              <a:t>with</a:t>
            </a:r>
            <a:r>
              <a:rPr lang="it-IT" sz="1700" dirty="0">
                <a:solidFill>
                  <a:srgbClr val="0D2469"/>
                </a:solidFill>
              </a:rPr>
              <a:t> </a:t>
            </a:r>
            <a:r>
              <a:rPr lang="it-IT" sz="1700" dirty="0" err="1">
                <a:solidFill>
                  <a:srgbClr val="0D2469"/>
                </a:solidFill>
              </a:rPr>
              <a:t>respect</a:t>
            </a:r>
            <a:r>
              <a:rPr lang="it-IT" sz="1700" dirty="0">
                <a:solidFill>
                  <a:srgbClr val="0D2469"/>
                </a:solidFill>
              </a:rPr>
              <a:t> </a:t>
            </a:r>
            <a:r>
              <a:rPr lang="it-IT" sz="1700" dirty="0" err="1">
                <a:solidFill>
                  <a:srgbClr val="0D2469"/>
                </a:solidFill>
              </a:rPr>
              <a:t>to</a:t>
            </a:r>
            <a:r>
              <a:rPr lang="it-IT" sz="1700" dirty="0">
                <a:solidFill>
                  <a:srgbClr val="0D2469"/>
                </a:solidFill>
              </a:rPr>
              <a:t> </a:t>
            </a:r>
            <a:r>
              <a:rPr lang="it-IT" sz="1700" dirty="0" err="1">
                <a:solidFill>
                  <a:srgbClr val="0D2469"/>
                </a:solidFill>
              </a:rPr>
              <a:t>X-rays</a:t>
            </a:r>
            <a:endParaRPr lang="en-US" sz="1700" dirty="0">
              <a:solidFill>
                <a:srgbClr val="0D2469"/>
              </a:solidFill>
            </a:endParaRPr>
          </a:p>
        </p:txBody>
      </p:sp>
      <p:grpSp>
        <p:nvGrpSpPr>
          <p:cNvPr id="2" name="Group 43"/>
          <p:cNvGrpSpPr>
            <a:grpSpLocks/>
          </p:cNvGrpSpPr>
          <p:nvPr/>
        </p:nvGrpSpPr>
        <p:grpSpPr bwMode="auto">
          <a:xfrm>
            <a:off x="533400" y="990600"/>
            <a:ext cx="8108950" cy="5105400"/>
            <a:chOff x="336" y="624"/>
            <a:chExt cx="5108" cy="3216"/>
          </a:xfrm>
        </p:grpSpPr>
        <p:sp>
          <p:nvSpPr>
            <p:cNvPr id="339972" name="Text Box 4"/>
            <p:cNvSpPr txBox="1">
              <a:spLocks noChangeArrowheads="1"/>
            </p:cNvSpPr>
            <p:nvPr/>
          </p:nvSpPr>
          <p:spPr bwMode="auto">
            <a:xfrm>
              <a:off x="480" y="912"/>
              <a:ext cx="1008" cy="1237"/>
            </a:xfrm>
            <a:prstGeom prst="rect">
              <a:avLst/>
            </a:prstGeom>
            <a:noFill/>
            <a:ln w="28575">
              <a:noFill/>
              <a:miter lim="800000"/>
              <a:headEnd/>
              <a:tailEnd/>
            </a:ln>
            <a:effectLst/>
          </p:spPr>
          <p:txBody>
            <a:bodyPr>
              <a:prstTxWarp prst="textNoShape">
                <a:avLst/>
              </a:prstTxWarp>
              <a:spAutoFit/>
            </a:bodyPr>
            <a:lstStyle/>
            <a:p>
              <a:pPr algn="ctr">
                <a:lnSpc>
                  <a:spcPct val="65000"/>
                </a:lnSpc>
              </a:pPr>
              <a:r>
                <a:rPr lang="en-US" sz="1800" b="1">
                  <a:latin typeface="Verdana" pitchFamily="-106" charset="0"/>
                </a:rPr>
                <a:t> </a:t>
              </a:r>
              <a:r>
                <a:rPr lang="en-US" sz="1800">
                  <a:latin typeface="Verdana" pitchFamily="-106" charset="0"/>
                </a:rPr>
                <a:t>200 MeV</a:t>
              </a:r>
            </a:p>
            <a:p>
              <a:pPr algn="ctr">
                <a:lnSpc>
                  <a:spcPct val="65000"/>
                </a:lnSpc>
              </a:pPr>
              <a:r>
                <a:rPr lang="en-US" sz="1800">
                  <a:latin typeface="Verdana" pitchFamily="-106" charset="0"/>
                </a:rPr>
                <a:t>protons</a:t>
              </a:r>
            </a:p>
            <a:p>
              <a:pPr algn="ctr">
                <a:lnSpc>
                  <a:spcPct val="65000"/>
                </a:lnSpc>
              </a:pPr>
              <a:endParaRPr lang="en-US" sz="1800">
                <a:latin typeface="Verdana" pitchFamily="-106" charset="0"/>
              </a:endParaRPr>
            </a:p>
            <a:p>
              <a:pPr algn="ctr">
                <a:lnSpc>
                  <a:spcPct val="65000"/>
                </a:lnSpc>
              </a:pPr>
              <a:endParaRPr lang="en-US" sz="1800">
                <a:latin typeface="Verdana" pitchFamily="-106" charset="0"/>
              </a:endParaRPr>
            </a:p>
            <a:p>
              <a:pPr algn="ctr">
                <a:lnSpc>
                  <a:spcPct val="65000"/>
                </a:lnSpc>
              </a:pPr>
              <a:r>
                <a:rPr lang="en-US" sz="1800">
                  <a:latin typeface="Verdana" pitchFamily="-106" charset="0"/>
                </a:rPr>
                <a:t>4800 MeV</a:t>
              </a:r>
            </a:p>
            <a:p>
              <a:pPr algn="ctr">
                <a:lnSpc>
                  <a:spcPct val="65000"/>
                </a:lnSpc>
              </a:pPr>
              <a:r>
                <a:rPr lang="en-US" sz="1800">
                  <a:latin typeface="Verdana" pitchFamily="-106" charset="0"/>
                </a:rPr>
                <a:t>carbon ions</a:t>
              </a:r>
            </a:p>
            <a:p>
              <a:pPr algn="ctr">
                <a:lnSpc>
                  <a:spcPct val="80000"/>
                </a:lnSpc>
                <a:spcBef>
                  <a:spcPct val="30000"/>
                </a:spcBef>
              </a:pPr>
              <a:r>
                <a:rPr lang="en-US" sz="1600">
                  <a:latin typeface="Verdana" pitchFamily="-106" charset="0"/>
                </a:rPr>
                <a:t>which control </a:t>
              </a:r>
            </a:p>
            <a:p>
              <a:pPr algn="ctr">
                <a:lnSpc>
                  <a:spcPct val="80000"/>
                </a:lnSpc>
                <a:spcBef>
                  <a:spcPct val="30000"/>
                </a:spcBef>
              </a:pPr>
              <a:r>
                <a:rPr lang="en-US" sz="1600">
                  <a:latin typeface="Verdana" pitchFamily="-106" charset="0"/>
                </a:rPr>
                <a:t>radioresistant</a:t>
              </a:r>
            </a:p>
            <a:p>
              <a:pPr algn="ctr">
                <a:lnSpc>
                  <a:spcPct val="80000"/>
                </a:lnSpc>
                <a:spcBef>
                  <a:spcPct val="30000"/>
                </a:spcBef>
              </a:pPr>
              <a:r>
                <a:rPr lang="en-US" sz="1600">
                  <a:latin typeface="Verdana" pitchFamily="-106" charset="0"/>
                </a:rPr>
                <a:t>tumours</a:t>
              </a:r>
              <a:endParaRPr lang="en-US" sz="1800" b="1">
                <a:latin typeface="Verdana" pitchFamily="-106" charset="0"/>
              </a:endParaRPr>
            </a:p>
          </p:txBody>
        </p:sp>
        <p:sp>
          <p:nvSpPr>
            <p:cNvPr id="339973" name="Text Box 5"/>
            <p:cNvSpPr txBox="1">
              <a:spLocks noChangeArrowheads="1"/>
            </p:cNvSpPr>
            <p:nvPr/>
          </p:nvSpPr>
          <p:spPr bwMode="auto">
            <a:xfrm>
              <a:off x="1785" y="2676"/>
              <a:ext cx="116" cy="231"/>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endParaRPr lang="en-US" sz="1800" b="1">
                <a:solidFill>
                  <a:schemeClr val="folHlink"/>
                </a:solidFill>
                <a:latin typeface="Arial" pitchFamily="-106" charset="0"/>
              </a:endParaRPr>
            </a:p>
          </p:txBody>
        </p:sp>
        <p:sp>
          <p:nvSpPr>
            <p:cNvPr id="339974" name="Line 6"/>
            <p:cNvSpPr>
              <a:spLocks noChangeShapeType="1"/>
            </p:cNvSpPr>
            <p:nvPr/>
          </p:nvSpPr>
          <p:spPr bwMode="auto">
            <a:xfrm>
              <a:off x="364" y="1317"/>
              <a:ext cx="1349" cy="0"/>
            </a:xfrm>
            <a:prstGeom prst="line">
              <a:avLst/>
            </a:prstGeom>
            <a:noFill/>
            <a:ln w="57150">
              <a:solidFill>
                <a:schemeClr val="accent1"/>
              </a:solidFill>
              <a:round/>
              <a:headEnd/>
              <a:tailEnd type="triangle" w="med" len="med"/>
            </a:ln>
            <a:effectLst/>
          </p:spPr>
          <p:txBody>
            <a:bodyPr>
              <a:prstTxWarp prst="textNoShape">
                <a:avLst/>
              </a:prstTxWarp>
              <a:spAutoFit/>
            </a:bodyPr>
            <a:lstStyle/>
            <a:p>
              <a:endParaRPr lang="en-US"/>
            </a:p>
          </p:txBody>
        </p:sp>
        <p:grpSp>
          <p:nvGrpSpPr>
            <p:cNvPr id="3" name="Group 42"/>
            <p:cNvGrpSpPr>
              <a:grpSpLocks/>
            </p:cNvGrpSpPr>
            <p:nvPr/>
          </p:nvGrpSpPr>
          <p:grpSpPr bwMode="auto">
            <a:xfrm>
              <a:off x="1681" y="624"/>
              <a:ext cx="3763" cy="1214"/>
              <a:chOff x="1681" y="624"/>
              <a:chExt cx="3763" cy="1214"/>
            </a:xfrm>
          </p:grpSpPr>
          <p:graphicFrame>
            <p:nvGraphicFramePr>
              <p:cNvPr id="339976" name="Object 8"/>
              <p:cNvGraphicFramePr>
                <a:graphicFrameLocks noChangeAspect="1"/>
              </p:cNvGraphicFramePr>
              <p:nvPr/>
            </p:nvGraphicFramePr>
            <p:xfrm>
              <a:off x="1699" y="624"/>
              <a:ext cx="3745" cy="1204"/>
            </p:xfrm>
            <a:graphic>
              <a:graphicData uri="http://schemas.openxmlformats.org/presentationml/2006/ole">
                <mc:AlternateContent xmlns:mc="http://schemas.openxmlformats.org/markup-compatibility/2006">
                  <mc:Choice xmlns:v="urn:schemas-microsoft-com:vml" Requires="v">
                    <p:oleObj spid="_x0000_s56378" name="Bitmap Image" r:id="rId3" imgW="7000000" imgH="2657846" progId="">
                      <p:embed/>
                    </p:oleObj>
                  </mc:Choice>
                  <mc:Fallback>
                    <p:oleObj name="Bitmap Image" r:id="rId3" imgW="7000000" imgH="2657846"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b="7225"/>
                          <a:stretch>
                            <a:fillRect/>
                          </a:stretch>
                        </p:blipFill>
                        <p:spPr bwMode="auto">
                          <a:xfrm>
                            <a:off x="1699" y="624"/>
                            <a:ext cx="3745" cy="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FF66"/>
                                </a:solidFill>
                                <a:miter lim="800000"/>
                                <a:headEnd/>
                                <a:tailEnd/>
                              </a14:hiddenLine>
                            </a:ext>
                          </a:extLst>
                        </p:spPr>
                      </p:pic>
                    </p:oleObj>
                  </mc:Fallback>
                </mc:AlternateContent>
              </a:graphicData>
            </a:graphic>
          </p:graphicFrame>
          <p:sp>
            <p:nvSpPr>
              <p:cNvPr id="339977" name="Line 9"/>
              <p:cNvSpPr>
                <a:spLocks noChangeShapeType="1"/>
              </p:cNvSpPr>
              <p:nvPr/>
            </p:nvSpPr>
            <p:spPr bwMode="auto">
              <a:xfrm>
                <a:off x="1690" y="855"/>
                <a:ext cx="2733" cy="0"/>
              </a:xfrm>
              <a:prstGeom prst="line">
                <a:avLst/>
              </a:prstGeom>
              <a:noFill/>
              <a:ln w="6350">
                <a:solidFill>
                  <a:srgbClr val="FFFF66"/>
                </a:solidFill>
                <a:round/>
                <a:headEnd type="triangle" w="med" len="med"/>
                <a:tailEnd type="triangle" w="med" len="med"/>
              </a:ln>
              <a:effectLst/>
            </p:spPr>
            <p:txBody>
              <a:bodyPr>
                <a:prstTxWarp prst="textNoShape">
                  <a:avLst/>
                </a:prstTxWarp>
                <a:spAutoFit/>
              </a:bodyPr>
              <a:lstStyle/>
              <a:p>
                <a:endParaRPr lang="en-US"/>
              </a:p>
            </p:txBody>
          </p:sp>
          <p:sp>
            <p:nvSpPr>
              <p:cNvPr id="339978" name="Text Box 10"/>
              <p:cNvSpPr txBox="1">
                <a:spLocks noChangeArrowheads="1"/>
              </p:cNvSpPr>
              <p:nvPr/>
            </p:nvSpPr>
            <p:spPr bwMode="auto">
              <a:xfrm>
                <a:off x="1681" y="1432"/>
                <a:ext cx="1748" cy="406"/>
              </a:xfrm>
              <a:prstGeom prst="rect">
                <a:avLst/>
              </a:prstGeom>
              <a:noFill/>
              <a:ln w="28575">
                <a:noFill/>
                <a:miter lim="800000"/>
                <a:headEnd/>
                <a:tailEnd/>
              </a:ln>
              <a:effectLst/>
            </p:spPr>
            <p:txBody>
              <a:bodyPr wrap="none">
                <a:prstTxWarp prst="textNoShape">
                  <a:avLst/>
                </a:prstTxWarp>
                <a:spAutoFit/>
              </a:bodyPr>
              <a:lstStyle/>
              <a:p>
                <a:pPr algn="ctr">
                  <a:spcBef>
                    <a:spcPct val="25000"/>
                  </a:spcBef>
                </a:pPr>
                <a:r>
                  <a:rPr lang="en-US" sz="1600" b="1">
                    <a:solidFill>
                      <a:schemeClr val="folHlink"/>
                    </a:solidFill>
                    <a:latin typeface="Arial" pitchFamily="-106" charset="0"/>
                  </a:rPr>
                  <a:t>charged hadron beam</a:t>
                </a:r>
              </a:p>
              <a:p>
                <a:pPr algn="ctr">
                  <a:spcBef>
                    <a:spcPct val="25000"/>
                  </a:spcBef>
                </a:pPr>
                <a:r>
                  <a:rPr lang="en-US" sz="1600" b="1">
                    <a:solidFill>
                      <a:schemeClr val="folHlink"/>
                    </a:solidFill>
                    <a:latin typeface="Arial" pitchFamily="-106" charset="0"/>
                  </a:rPr>
                  <a:t>that loses energy in matter</a:t>
                </a:r>
                <a:endParaRPr lang="en-US" sz="1400" b="1">
                  <a:solidFill>
                    <a:schemeClr val="folHlink"/>
                  </a:solidFill>
                  <a:latin typeface="Arial" pitchFamily="-106" charset="0"/>
                </a:endParaRPr>
              </a:p>
            </p:txBody>
          </p:sp>
          <p:sp>
            <p:nvSpPr>
              <p:cNvPr id="339979" name="Text Box 11"/>
              <p:cNvSpPr txBox="1">
                <a:spLocks noChangeArrowheads="1"/>
              </p:cNvSpPr>
              <p:nvPr/>
            </p:nvSpPr>
            <p:spPr bwMode="auto">
              <a:xfrm>
                <a:off x="2613" y="682"/>
                <a:ext cx="479" cy="212"/>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600" b="1">
                    <a:solidFill>
                      <a:schemeClr val="folHlink"/>
                    </a:solidFill>
                    <a:latin typeface="Arial" pitchFamily="-106" charset="0"/>
                  </a:rPr>
                  <a:t>27 cm</a:t>
                </a:r>
              </a:p>
            </p:txBody>
          </p:sp>
          <p:sp>
            <p:nvSpPr>
              <p:cNvPr id="339980" name="Text Box 12"/>
              <p:cNvSpPr txBox="1">
                <a:spLocks noChangeArrowheads="1"/>
              </p:cNvSpPr>
              <p:nvPr/>
            </p:nvSpPr>
            <p:spPr bwMode="auto">
              <a:xfrm>
                <a:off x="4787" y="836"/>
                <a:ext cx="557" cy="444"/>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600" b="1">
                    <a:solidFill>
                      <a:srgbClr val="00FF00"/>
                    </a:solidFill>
                    <a:latin typeface="Arial" pitchFamily="-106" charset="0"/>
                  </a:rPr>
                  <a:t>tumour</a:t>
                </a:r>
              </a:p>
              <a:p>
                <a:pPr algn="ctr">
                  <a:spcBef>
                    <a:spcPct val="50000"/>
                  </a:spcBef>
                </a:pPr>
                <a:r>
                  <a:rPr lang="en-US" sz="1600" b="1">
                    <a:solidFill>
                      <a:srgbClr val="00FF00"/>
                    </a:solidFill>
                    <a:latin typeface="Arial" pitchFamily="-106" charset="0"/>
                  </a:rPr>
                  <a:t>target</a:t>
                </a:r>
              </a:p>
            </p:txBody>
          </p:sp>
        </p:grpSp>
        <p:grpSp>
          <p:nvGrpSpPr>
            <p:cNvPr id="4" name="Group 41"/>
            <p:cNvGrpSpPr>
              <a:grpSpLocks/>
            </p:cNvGrpSpPr>
            <p:nvPr/>
          </p:nvGrpSpPr>
          <p:grpSpPr bwMode="auto">
            <a:xfrm>
              <a:off x="2898" y="2212"/>
              <a:ext cx="2535" cy="1628"/>
              <a:chOff x="2898" y="2212"/>
              <a:chExt cx="2535" cy="1628"/>
            </a:xfrm>
          </p:grpSpPr>
          <p:grpSp>
            <p:nvGrpSpPr>
              <p:cNvPr id="5" name="Group 14"/>
              <p:cNvGrpSpPr>
                <a:grpSpLocks/>
              </p:cNvGrpSpPr>
              <p:nvPr/>
            </p:nvGrpSpPr>
            <p:grpSpPr bwMode="auto">
              <a:xfrm>
                <a:off x="2898" y="2212"/>
                <a:ext cx="2535" cy="1628"/>
                <a:chOff x="1882" y="1872"/>
                <a:chExt cx="2726" cy="1920"/>
              </a:xfrm>
            </p:grpSpPr>
            <p:grpSp>
              <p:nvGrpSpPr>
                <p:cNvPr id="6" name="Group 15"/>
                <p:cNvGrpSpPr>
                  <a:grpSpLocks/>
                </p:cNvGrpSpPr>
                <p:nvPr/>
              </p:nvGrpSpPr>
              <p:grpSpPr bwMode="auto">
                <a:xfrm>
                  <a:off x="1882" y="1880"/>
                  <a:ext cx="2726" cy="1912"/>
                  <a:chOff x="1882" y="1880"/>
                  <a:chExt cx="3500" cy="2468"/>
                </a:xfrm>
              </p:grpSpPr>
              <p:sp>
                <p:nvSpPr>
                  <p:cNvPr id="339984" name="Rectangle 16"/>
                  <p:cNvSpPr>
                    <a:spLocks noChangeArrowheads="1"/>
                  </p:cNvSpPr>
                  <p:nvPr/>
                </p:nvSpPr>
                <p:spPr bwMode="auto">
                  <a:xfrm>
                    <a:off x="1882" y="1928"/>
                    <a:ext cx="3500" cy="2392"/>
                  </a:xfrm>
                  <a:prstGeom prst="rect">
                    <a:avLst/>
                  </a:prstGeom>
                  <a:solidFill>
                    <a:schemeClr val="bg2"/>
                  </a:solidFill>
                  <a:ln w="28575">
                    <a:solidFill>
                      <a:schemeClr val="bg2"/>
                    </a:solidFill>
                    <a:miter lim="800000"/>
                    <a:headEnd/>
                    <a:tailEnd/>
                  </a:ln>
                  <a:effectLst/>
                </p:spPr>
                <p:txBody>
                  <a:bodyPr anchor="ctr">
                    <a:prstTxWarp prst="textNoShape">
                      <a:avLst/>
                    </a:prstTxWarp>
                    <a:spAutoFit/>
                  </a:bodyPr>
                  <a:lstStyle/>
                  <a:p>
                    <a:endParaRPr lang="en-US"/>
                  </a:p>
                </p:txBody>
              </p:sp>
              <p:grpSp>
                <p:nvGrpSpPr>
                  <p:cNvPr id="7" name="Group 17"/>
                  <p:cNvGrpSpPr>
                    <a:grpSpLocks noChangeAspect="1"/>
                  </p:cNvGrpSpPr>
                  <p:nvPr/>
                </p:nvGrpSpPr>
                <p:grpSpPr bwMode="auto">
                  <a:xfrm>
                    <a:off x="2191" y="1935"/>
                    <a:ext cx="3078" cy="2413"/>
                    <a:chOff x="2191" y="1935"/>
                    <a:chExt cx="3078" cy="2413"/>
                  </a:xfrm>
                </p:grpSpPr>
                <p:sp>
                  <p:nvSpPr>
                    <p:cNvPr id="339986" name="AutoShape 18"/>
                    <p:cNvSpPr>
                      <a:spLocks noChangeAspect="1" noChangeArrowheads="1" noTextEdit="1"/>
                    </p:cNvSpPr>
                    <p:nvPr/>
                  </p:nvSpPr>
                  <p:spPr bwMode="auto">
                    <a:xfrm>
                      <a:off x="2192" y="1936"/>
                      <a:ext cx="3077" cy="2336"/>
                    </a:xfrm>
                    <a:prstGeom prst="rect">
                      <a:avLst/>
                    </a:prstGeom>
                    <a:noFill/>
                    <a:ln w="9525">
                      <a:noFill/>
                      <a:miter lim="800000"/>
                      <a:headEnd/>
                      <a:tailEnd/>
                    </a:ln>
                  </p:spPr>
                  <p:txBody>
                    <a:bodyPr>
                      <a:prstTxWarp prst="textNoShape">
                        <a:avLst/>
                      </a:prstTxWarp>
                    </a:bodyPr>
                    <a:lstStyle/>
                    <a:p>
                      <a:endParaRPr lang="en-US"/>
                    </a:p>
                  </p:txBody>
                </p:sp>
                <p:sp>
                  <p:nvSpPr>
                    <p:cNvPr id="339987" name="Rectangle 19"/>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prstTxWarp prst="textNoShape">
                        <a:avLst/>
                      </a:prstTxWarp>
                    </a:bodyPr>
                    <a:lstStyle/>
                    <a:p>
                      <a:endParaRPr lang="en-US"/>
                    </a:p>
                  </p:txBody>
                </p:sp>
                <p:pic>
                  <p:nvPicPr>
                    <p:cNvPr id="339988" name="Picture 20"/>
                    <p:cNvPicPr>
                      <a:picLocks noChangeAspect="1" noChangeArrowheads="1"/>
                    </p:cNvPicPr>
                    <p:nvPr/>
                  </p:nvPicPr>
                  <p:blipFill>
                    <a:blip r:embed="rId5"/>
                    <a:srcRect/>
                    <a:stretch>
                      <a:fillRect/>
                    </a:stretch>
                  </p:blipFill>
                  <p:spPr bwMode="auto">
                    <a:xfrm>
                      <a:off x="2295" y="2365"/>
                      <a:ext cx="1410" cy="1474"/>
                    </a:xfrm>
                    <a:prstGeom prst="rect">
                      <a:avLst/>
                    </a:prstGeom>
                    <a:noFill/>
                    <a:ln w="9525">
                      <a:noFill/>
                      <a:miter lim="800000"/>
                      <a:headEnd/>
                      <a:tailEnd/>
                    </a:ln>
                  </p:spPr>
                </p:pic>
                <p:pic>
                  <p:nvPicPr>
                    <p:cNvPr id="339989" name="Picture 21"/>
                    <p:cNvPicPr>
                      <a:picLocks noChangeAspect="1" noChangeArrowheads="1"/>
                    </p:cNvPicPr>
                    <p:nvPr/>
                  </p:nvPicPr>
                  <p:blipFill>
                    <a:blip r:embed="rId6"/>
                    <a:srcRect/>
                    <a:stretch>
                      <a:fillRect/>
                    </a:stretch>
                  </p:blipFill>
                  <p:spPr bwMode="auto">
                    <a:xfrm>
                      <a:off x="3782" y="2365"/>
                      <a:ext cx="1360" cy="1474"/>
                    </a:xfrm>
                    <a:prstGeom prst="rect">
                      <a:avLst/>
                    </a:prstGeom>
                    <a:noFill/>
                    <a:ln w="9525">
                      <a:noFill/>
                      <a:miter lim="800000"/>
                      <a:headEnd/>
                      <a:tailEnd/>
                    </a:ln>
                  </p:spPr>
                </p:pic>
                <p:pic>
                  <p:nvPicPr>
                    <p:cNvPr id="339990" name="Picture 22"/>
                    <p:cNvPicPr>
                      <a:picLocks noChangeAspect="1" noChangeArrowheads="1"/>
                    </p:cNvPicPr>
                    <p:nvPr/>
                  </p:nvPicPr>
                  <p:blipFill>
                    <a:blip r:embed="rId7"/>
                    <a:srcRect/>
                    <a:stretch>
                      <a:fillRect/>
                    </a:stretch>
                  </p:blipFill>
                  <p:spPr bwMode="auto">
                    <a:xfrm>
                      <a:off x="3576" y="3518"/>
                      <a:ext cx="390" cy="750"/>
                    </a:xfrm>
                    <a:prstGeom prst="rect">
                      <a:avLst/>
                    </a:prstGeom>
                    <a:noFill/>
                    <a:ln w="9525">
                      <a:noFill/>
                      <a:miter lim="800000"/>
                      <a:headEnd/>
                      <a:tailEnd/>
                    </a:ln>
                  </p:spPr>
                </p:pic>
                <p:sp>
                  <p:nvSpPr>
                    <p:cNvPr id="339991" name="Rectangle 23"/>
                    <p:cNvSpPr>
                      <a:spLocks noChangeArrowheads="1"/>
                    </p:cNvSpPr>
                    <p:nvPr/>
                  </p:nvSpPr>
                  <p:spPr bwMode="auto">
                    <a:xfrm>
                      <a:off x="2747" y="2121"/>
                      <a:ext cx="496" cy="190"/>
                    </a:xfrm>
                    <a:prstGeom prst="rect">
                      <a:avLst/>
                    </a:prstGeom>
                    <a:noFill/>
                    <a:ln w="9525">
                      <a:noFill/>
                      <a:miter lim="800000"/>
                      <a:headEnd/>
                      <a:tailEnd/>
                    </a:ln>
                  </p:spPr>
                  <p:txBody>
                    <a:bodyPr wrap="none" lIns="0" tIns="0" rIns="0" bIns="0">
                      <a:prstTxWarp prst="textNoShape">
                        <a:avLst/>
                      </a:prstTxWarp>
                      <a:spAutoFit/>
                    </a:bodyPr>
                    <a:lstStyle/>
                    <a:p>
                      <a:pPr algn="ctr">
                        <a:spcBef>
                          <a:spcPct val="50000"/>
                        </a:spcBef>
                      </a:pPr>
                      <a:r>
                        <a:rPr lang="en-US" sz="1300" b="1">
                          <a:solidFill>
                            <a:srgbClr val="FFFFFF"/>
                          </a:solidFill>
                        </a:rPr>
                        <a:t>Photons</a:t>
                      </a:r>
                      <a:endParaRPr lang="en-US" sz="1600" b="1">
                        <a:solidFill>
                          <a:schemeClr val="folHlink"/>
                        </a:solidFill>
                        <a:latin typeface="Arial" pitchFamily="-106" charset="0"/>
                      </a:endParaRPr>
                    </a:p>
                  </p:txBody>
                </p:sp>
                <p:sp>
                  <p:nvSpPr>
                    <p:cNvPr id="339992" name="Rectangle 24"/>
                    <p:cNvSpPr>
                      <a:spLocks noChangeArrowheads="1"/>
                    </p:cNvSpPr>
                    <p:nvPr/>
                  </p:nvSpPr>
                  <p:spPr bwMode="auto">
                    <a:xfrm>
                      <a:off x="4164" y="2121"/>
                      <a:ext cx="479" cy="190"/>
                    </a:xfrm>
                    <a:prstGeom prst="rect">
                      <a:avLst/>
                    </a:prstGeom>
                    <a:noFill/>
                    <a:ln w="9525">
                      <a:noFill/>
                      <a:miter lim="800000"/>
                      <a:headEnd/>
                      <a:tailEnd/>
                    </a:ln>
                  </p:spPr>
                  <p:txBody>
                    <a:bodyPr wrap="none" lIns="0" tIns="0" rIns="0" bIns="0">
                      <a:prstTxWarp prst="textNoShape">
                        <a:avLst/>
                      </a:prstTxWarp>
                      <a:spAutoFit/>
                    </a:bodyPr>
                    <a:lstStyle/>
                    <a:p>
                      <a:pPr algn="ctr">
                        <a:spcBef>
                          <a:spcPct val="50000"/>
                        </a:spcBef>
                      </a:pPr>
                      <a:r>
                        <a:rPr lang="en-US" sz="1300" b="1">
                          <a:solidFill>
                            <a:srgbClr val="FFFFFF"/>
                          </a:solidFill>
                        </a:rPr>
                        <a:t>Protons</a:t>
                      </a:r>
                      <a:endParaRPr lang="en-US" sz="1600" b="1">
                        <a:solidFill>
                          <a:schemeClr val="folHlink"/>
                        </a:solidFill>
                        <a:latin typeface="Arial" pitchFamily="-106" charset="0"/>
                      </a:endParaRPr>
                    </a:p>
                  </p:txBody>
                </p:sp>
              </p:grpSp>
              <p:grpSp>
                <p:nvGrpSpPr>
                  <p:cNvPr id="8" name="Group 25"/>
                  <p:cNvGrpSpPr>
                    <a:grpSpLocks/>
                  </p:cNvGrpSpPr>
                  <p:nvPr/>
                </p:nvGrpSpPr>
                <p:grpSpPr bwMode="auto">
                  <a:xfrm>
                    <a:off x="1882" y="1880"/>
                    <a:ext cx="3500" cy="2392"/>
                    <a:chOff x="1920" y="1855"/>
                    <a:chExt cx="3500" cy="2392"/>
                  </a:xfrm>
                </p:grpSpPr>
                <p:sp>
                  <p:nvSpPr>
                    <p:cNvPr id="339994" name="Rectangle 26"/>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prstTxWarp prst="textNoShape">
                        <a:avLst/>
                      </a:prstTxWarp>
                      <a:spAutoFit/>
                    </a:bodyPr>
                    <a:lstStyle/>
                    <a:p>
                      <a:endParaRPr lang="en-US"/>
                    </a:p>
                  </p:txBody>
                </p:sp>
                <p:graphicFrame>
                  <p:nvGraphicFramePr>
                    <p:cNvPr id="339995" name="Object 27"/>
                    <p:cNvGraphicFramePr>
                      <a:graphicFrameLocks noChangeAspect="1"/>
                    </p:cNvGraphicFramePr>
                    <p:nvPr/>
                  </p:nvGraphicFramePr>
                  <p:xfrm>
                    <a:off x="2230" y="1911"/>
                    <a:ext cx="3077" cy="2336"/>
                  </p:xfrm>
                  <a:graphic>
                    <a:graphicData uri="http://schemas.openxmlformats.org/presentationml/2006/ole">
                      <mc:AlternateContent xmlns:mc="http://schemas.openxmlformats.org/markup-compatibility/2006">
                        <mc:Choice xmlns:v="urn:schemas-microsoft-com:vml" Requires="v">
                          <p:oleObj spid="_x0000_s56379" name="Slide" r:id="rId8" imgW="5093208" imgH="3392424" progId="">
                            <p:embed/>
                          </p:oleObj>
                        </mc:Choice>
                        <mc:Fallback>
                          <p:oleObj name="Slide" r:id="rId8" imgW="5093208" imgH="3392424" progId="">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b="3232"/>
                                <a:stretch>
                                  <a:fillRect/>
                                </a:stretch>
                              </p:blipFill>
                              <p:spPr bwMode="auto">
                                <a:xfrm>
                                  <a:off x="2230" y="1911"/>
                                  <a:ext cx="3077" cy="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339996" name="AutoShape 28"/>
                  <p:cNvSpPr>
                    <a:spLocks noChangeArrowheads="1"/>
                  </p:cNvSpPr>
                  <p:nvPr/>
                </p:nvSpPr>
                <p:spPr bwMode="auto">
                  <a:xfrm rot="719038">
                    <a:off x="3723" y="2511"/>
                    <a:ext cx="212" cy="470"/>
                  </a:xfrm>
                  <a:prstGeom prst="parallelogram">
                    <a:avLst>
                      <a:gd name="adj" fmla="val 25000"/>
                    </a:avLst>
                  </a:prstGeom>
                  <a:solidFill>
                    <a:schemeClr val="bg2"/>
                  </a:solidFill>
                  <a:ln w="28575">
                    <a:solidFill>
                      <a:schemeClr val="bg2"/>
                    </a:solidFill>
                    <a:miter lim="800000"/>
                    <a:headEnd/>
                    <a:tailEnd/>
                  </a:ln>
                  <a:effectLst/>
                </p:spPr>
                <p:txBody>
                  <a:bodyPr anchor="ctr">
                    <a:prstTxWarp prst="textNoShape">
                      <a:avLst/>
                    </a:prstTxWarp>
                    <a:spAutoFit/>
                  </a:bodyPr>
                  <a:lstStyle/>
                  <a:p>
                    <a:endParaRPr lang="en-US"/>
                  </a:p>
                </p:txBody>
              </p:sp>
              <p:sp>
                <p:nvSpPr>
                  <p:cNvPr id="339997" name="AutoShape 29"/>
                  <p:cNvSpPr>
                    <a:spLocks noChangeArrowheads="1"/>
                  </p:cNvSpPr>
                  <p:nvPr/>
                </p:nvSpPr>
                <p:spPr bwMode="auto">
                  <a:xfrm rot="594400">
                    <a:off x="3795" y="2069"/>
                    <a:ext cx="352" cy="602"/>
                  </a:xfrm>
                  <a:prstGeom prst="diamond">
                    <a:avLst/>
                  </a:prstGeom>
                  <a:solidFill>
                    <a:schemeClr val="bg2"/>
                  </a:solidFill>
                  <a:ln w="28575">
                    <a:solidFill>
                      <a:schemeClr val="bg2"/>
                    </a:solidFill>
                    <a:miter lim="800000"/>
                    <a:headEnd/>
                    <a:tailEnd/>
                  </a:ln>
                  <a:effectLst/>
                </p:spPr>
                <p:txBody>
                  <a:bodyPr anchor="ctr">
                    <a:prstTxWarp prst="textNoShape">
                      <a:avLst/>
                    </a:prstTxWarp>
                    <a:spAutoFit/>
                  </a:bodyPr>
                  <a:lstStyle/>
                  <a:p>
                    <a:endParaRPr lang="en-US"/>
                  </a:p>
                </p:txBody>
              </p:sp>
            </p:grpSp>
            <p:sp>
              <p:nvSpPr>
                <p:cNvPr id="339998" name="Text Box 30"/>
                <p:cNvSpPr txBox="1">
                  <a:spLocks noChangeArrowheads="1"/>
                </p:cNvSpPr>
                <p:nvPr/>
              </p:nvSpPr>
              <p:spPr bwMode="auto">
                <a:xfrm>
                  <a:off x="2357" y="1872"/>
                  <a:ext cx="715" cy="377"/>
                </a:xfrm>
                <a:prstGeom prst="rect">
                  <a:avLst/>
                </a:prstGeom>
                <a:solidFill>
                  <a:schemeClr val="bg2"/>
                </a:solidFill>
                <a:ln w="28575">
                  <a:noFill/>
                  <a:miter lim="800000"/>
                  <a:headEnd/>
                  <a:tailEnd/>
                </a:ln>
                <a:effectLst/>
              </p:spPr>
              <p:txBody>
                <a:bodyPr>
                  <a:prstTxWarp prst="textNoShape">
                    <a:avLst/>
                  </a:prstTxWarp>
                  <a:spAutoFit/>
                </a:bodyPr>
                <a:lstStyle/>
                <a:p>
                  <a:pPr algn="ctr">
                    <a:lnSpc>
                      <a:spcPct val="70000"/>
                    </a:lnSpc>
                    <a:spcBef>
                      <a:spcPct val="30000"/>
                    </a:spcBef>
                  </a:pPr>
                  <a:endParaRPr lang="en-US" sz="1600" b="1">
                    <a:solidFill>
                      <a:schemeClr val="accent1"/>
                    </a:solidFill>
                    <a:latin typeface="Arial" pitchFamily="-106" charset="0"/>
                  </a:endParaRPr>
                </a:p>
                <a:p>
                  <a:pPr algn="ctr">
                    <a:lnSpc>
                      <a:spcPct val="70000"/>
                    </a:lnSpc>
                    <a:spcBef>
                      <a:spcPct val="30000"/>
                    </a:spcBef>
                  </a:pPr>
                  <a:r>
                    <a:rPr lang="en-US" sz="1600" b="1">
                      <a:solidFill>
                        <a:schemeClr val="accent1"/>
                      </a:solidFill>
                      <a:latin typeface="Arial" pitchFamily="-106" charset="0"/>
                    </a:rPr>
                    <a:t>X rays</a:t>
                  </a:r>
                </a:p>
              </p:txBody>
            </p:sp>
            <p:sp>
              <p:nvSpPr>
                <p:cNvPr id="339999" name="Text Box 31"/>
                <p:cNvSpPr txBox="1">
                  <a:spLocks noChangeArrowheads="1"/>
                </p:cNvSpPr>
                <p:nvPr/>
              </p:nvSpPr>
              <p:spPr bwMode="auto">
                <a:xfrm>
                  <a:off x="3410" y="1920"/>
                  <a:ext cx="904" cy="378"/>
                </a:xfrm>
                <a:prstGeom prst="rect">
                  <a:avLst/>
                </a:prstGeom>
                <a:solidFill>
                  <a:schemeClr val="bg2"/>
                </a:solidFill>
                <a:ln w="28575">
                  <a:noFill/>
                  <a:miter lim="800000"/>
                  <a:headEnd/>
                  <a:tailEnd/>
                </a:ln>
                <a:effectLst/>
              </p:spPr>
              <p:txBody>
                <a:bodyPr wrap="none">
                  <a:prstTxWarp prst="textNoShape">
                    <a:avLst/>
                  </a:prstTxWarp>
                  <a:spAutoFit/>
                </a:bodyPr>
                <a:lstStyle/>
                <a:p>
                  <a:pPr algn="ctr">
                    <a:lnSpc>
                      <a:spcPct val="70000"/>
                    </a:lnSpc>
                    <a:spcBef>
                      <a:spcPct val="30000"/>
                    </a:spcBef>
                  </a:pPr>
                  <a:r>
                    <a:rPr lang="en-US" sz="1600" b="1">
                      <a:solidFill>
                        <a:schemeClr val="accent1"/>
                      </a:solidFill>
                      <a:latin typeface="Arial" pitchFamily="-106" charset="0"/>
                    </a:rPr>
                    <a:t>protons or</a:t>
                  </a:r>
                </a:p>
                <a:p>
                  <a:pPr algn="ctr">
                    <a:lnSpc>
                      <a:spcPct val="70000"/>
                    </a:lnSpc>
                    <a:spcBef>
                      <a:spcPct val="30000"/>
                    </a:spcBef>
                  </a:pPr>
                  <a:r>
                    <a:rPr lang="en-US" sz="1600" b="1">
                      <a:solidFill>
                        <a:schemeClr val="accent1"/>
                      </a:solidFill>
                      <a:latin typeface="Arial" pitchFamily="-106" charset="0"/>
                    </a:rPr>
                    <a:t>carbon ions</a:t>
                  </a:r>
                </a:p>
              </p:txBody>
            </p:sp>
          </p:grpSp>
          <p:sp>
            <p:nvSpPr>
              <p:cNvPr id="340000" name="Line 32"/>
              <p:cNvSpPr>
                <a:spLocks noChangeShapeType="1"/>
              </p:cNvSpPr>
              <p:nvPr/>
            </p:nvSpPr>
            <p:spPr bwMode="auto">
              <a:xfrm>
                <a:off x="4111" y="2783"/>
                <a:ext cx="295" cy="80"/>
              </a:xfrm>
              <a:prstGeom prst="line">
                <a:avLst/>
              </a:prstGeom>
              <a:noFill/>
              <a:ln w="76200">
                <a:solidFill>
                  <a:schemeClr val="accent1"/>
                </a:solidFill>
                <a:round/>
                <a:headEnd/>
                <a:tailEnd type="triangle" w="med" len="med"/>
              </a:ln>
              <a:effectLst/>
            </p:spPr>
            <p:txBody>
              <a:bodyPr>
                <a:prstTxWarp prst="textNoShape">
                  <a:avLst/>
                </a:prstTxWarp>
                <a:spAutoFit/>
              </a:bodyPr>
              <a:lstStyle/>
              <a:p>
                <a:endParaRPr lang="en-US"/>
              </a:p>
            </p:txBody>
          </p:sp>
          <p:sp>
            <p:nvSpPr>
              <p:cNvPr id="340001" name="Line 33"/>
              <p:cNvSpPr>
                <a:spLocks noChangeShapeType="1"/>
              </p:cNvSpPr>
              <p:nvPr/>
            </p:nvSpPr>
            <p:spPr bwMode="auto">
              <a:xfrm>
                <a:off x="2995" y="2743"/>
                <a:ext cx="295" cy="80"/>
              </a:xfrm>
              <a:prstGeom prst="line">
                <a:avLst/>
              </a:prstGeom>
              <a:noFill/>
              <a:ln w="76200">
                <a:solidFill>
                  <a:schemeClr val="accent1"/>
                </a:solidFill>
                <a:round/>
                <a:headEnd/>
                <a:tailEnd type="triangle" w="med" len="med"/>
              </a:ln>
              <a:effectLst/>
            </p:spPr>
            <p:txBody>
              <a:bodyPr>
                <a:prstTxWarp prst="textNoShape">
                  <a:avLst/>
                </a:prstTxWarp>
                <a:spAutoFit/>
              </a:bodyPr>
              <a:lstStyle/>
              <a:p>
                <a:endParaRPr lang="en-US"/>
              </a:p>
            </p:txBody>
          </p:sp>
        </p:grpSp>
        <p:pic>
          <p:nvPicPr>
            <p:cNvPr id="340002" name="Picture 34" descr="Bragg-3D-Mitsubishi"/>
            <p:cNvPicPr>
              <a:picLocks noChangeAspect="1" noChangeArrowheads="1"/>
            </p:cNvPicPr>
            <p:nvPr/>
          </p:nvPicPr>
          <p:blipFill>
            <a:blip r:embed="rId10"/>
            <a:srcRect/>
            <a:stretch>
              <a:fillRect/>
            </a:stretch>
          </p:blipFill>
          <p:spPr bwMode="auto">
            <a:xfrm>
              <a:off x="371" y="2212"/>
              <a:ext cx="2473" cy="1611"/>
            </a:xfrm>
            <a:prstGeom prst="rect">
              <a:avLst/>
            </a:prstGeom>
            <a:noFill/>
            <a:ln/>
            <a:effectLst/>
          </p:spPr>
        </p:pic>
        <p:sp>
          <p:nvSpPr>
            <p:cNvPr id="340003" name="Line 35"/>
            <p:cNvSpPr>
              <a:spLocks noChangeShapeType="1"/>
            </p:cNvSpPr>
            <p:nvPr/>
          </p:nvSpPr>
          <p:spPr bwMode="auto">
            <a:xfrm flipH="1">
              <a:off x="2372" y="3262"/>
              <a:ext cx="134" cy="212"/>
            </a:xfrm>
            <a:prstGeom prst="line">
              <a:avLst/>
            </a:prstGeom>
            <a:noFill/>
            <a:ln w="28575">
              <a:solidFill>
                <a:schemeClr val="hlink"/>
              </a:solidFill>
              <a:round/>
              <a:headEnd/>
              <a:tailEnd type="triangle" w="med" len="med"/>
            </a:ln>
            <a:effectLst/>
          </p:spPr>
          <p:txBody>
            <a:bodyPr anchor="ctr">
              <a:prstTxWarp prst="textNoShape">
                <a:avLst/>
              </a:prstTxWarp>
              <a:spAutoFit/>
            </a:bodyPr>
            <a:lstStyle/>
            <a:p>
              <a:endParaRPr lang="en-US"/>
            </a:p>
          </p:txBody>
        </p:sp>
        <p:sp>
          <p:nvSpPr>
            <p:cNvPr id="340004" name="Text Box 36"/>
            <p:cNvSpPr txBox="1">
              <a:spLocks noChangeArrowheads="1"/>
            </p:cNvSpPr>
            <p:nvPr/>
          </p:nvSpPr>
          <p:spPr bwMode="auto">
            <a:xfrm>
              <a:off x="2482" y="3131"/>
              <a:ext cx="302" cy="212"/>
            </a:xfrm>
            <a:prstGeom prst="rect">
              <a:avLst/>
            </a:prstGeom>
            <a:noFill/>
            <a:ln w="28575">
              <a:noFill/>
              <a:miter lim="800000"/>
              <a:headEnd/>
              <a:tailEnd/>
            </a:ln>
            <a:effectLst/>
          </p:spPr>
          <p:txBody>
            <a:bodyPr wrap="none">
              <a:prstTxWarp prst="textNoShape">
                <a:avLst/>
              </a:prstTxWarp>
              <a:spAutoFit/>
            </a:bodyPr>
            <a:lstStyle/>
            <a:p>
              <a:pPr algn="ctr">
                <a:spcBef>
                  <a:spcPct val="50000"/>
                </a:spcBef>
              </a:pPr>
              <a:r>
                <a:rPr lang="en-US" sz="1600" b="1">
                  <a:solidFill>
                    <a:schemeClr val="hlink"/>
                  </a:solidFill>
                  <a:latin typeface="Arial" pitchFamily="-106" charset="0"/>
                </a:rPr>
                <a:t>tail</a:t>
              </a:r>
            </a:p>
          </p:txBody>
        </p:sp>
        <p:sp>
          <p:nvSpPr>
            <p:cNvPr id="340005" name="Text Box 37"/>
            <p:cNvSpPr txBox="1">
              <a:spLocks noChangeArrowheads="1"/>
            </p:cNvSpPr>
            <p:nvPr/>
          </p:nvSpPr>
          <p:spPr bwMode="auto">
            <a:xfrm>
              <a:off x="795" y="2765"/>
              <a:ext cx="399" cy="173"/>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en-US" sz="1200" b="1">
                  <a:solidFill>
                    <a:srgbClr val="000000"/>
                  </a:solidFill>
                  <a:latin typeface="Arial" pitchFamily="-106" charset="0"/>
                </a:rPr>
                <a:t>cobalt</a:t>
              </a:r>
            </a:p>
          </p:txBody>
        </p:sp>
        <p:sp>
          <p:nvSpPr>
            <p:cNvPr id="340006" name="Text Box 38"/>
            <p:cNvSpPr txBox="1">
              <a:spLocks noChangeArrowheads="1"/>
            </p:cNvSpPr>
            <p:nvPr/>
          </p:nvSpPr>
          <p:spPr bwMode="auto">
            <a:xfrm>
              <a:off x="1337" y="2620"/>
              <a:ext cx="335" cy="173"/>
            </a:xfrm>
            <a:prstGeom prst="rect">
              <a:avLst/>
            </a:prstGeom>
            <a:noFill/>
            <a:ln w="9525">
              <a:noFill/>
              <a:miter lim="800000"/>
              <a:headEnd/>
              <a:tailEnd/>
            </a:ln>
            <a:effectLst/>
          </p:spPr>
          <p:txBody>
            <a:bodyPr wrap="none">
              <a:prstTxWarp prst="textNoShape">
                <a:avLst/>
              </a:prstTxWarp>
              <a:spAutoFit/>
            </a:bodyPr>
            <a:lstStyle/>
            <a:p>
              <a:pPr algn="ctr">
                <a:spcBef>
                  <a:spcPct val="50000"/>
                </a:spcBef>
              </a:pPr>
              <a:r>
                <a:rPr lang="en-US" sz="1200" b="1">
                  <a:solidFill>
                    <a:srgbClr val="000000"/>
                  </a:solidFill>
                  <a:latin typeface="Arial" pitchFamily="-106" charset="0"/>
                </a:rPr>
                <a:t>linac</a:t>
              </a:r>
            </a:p>
          </p:txBody>
        </p:sp>
        <p:sp>
          <p:nvSpPr>
            <p:cNvPr id="340007" name="Text Box 39"/>
            <p:cNvSpPr txBox="1">
              <a:spLocks noChangeArrowheads="1"/>
            </p:cNvSpPr>
            <p:nvPr/>
          </p:nvSpPr>
          <p:spPr bwMode="auto">
            <a:xfrm>
              <a:off x="336" y="3707"/>
              <a:ext cx="2584" cy="130"/>
            </a:xfrm>
            <a:prstGeom prst="rect">
              <a:avLst/>
            </a:prstGeom>
            <a:solidFill>
              <a:schemeClr val="tx1"/>
            </a:solidFill>
            <a:ln w="9525">
              <a:noFill/>
              <a:miter lim="800000"/>
              <a:headEnd/>
              <a:tailEnd/>
            </a:ln>
            <a:effectLst/>
          </p:spPr>
          <p:txBody>
            <a:bodyPr wrap="none">
              <a:prstTxWarp prst="textNoShape">
                <a:avLst/>
              </a:prstTxWarp>
              <a:spAutoFit/>
            </a:bodyPr>
            <a:lstStyle/>
            <a:p>
              <a:pPr algn="ctr">
                <a:lnSpc>
                  <a:spcPct val="75000"/>
                </a:lnSpc>
                <a:spcBef>
                  <a:spcPct val="30000"/>
                </a:spcBef>
              </a:pPr>
              <a:r>
                <a:rPr lang="en-US" sz="1000" b="1">
                  <a:solidFill>
                    <a:schemeClr val="bg2"/>
                  </a:solidFill>
                  <a:effectLst>
                    <a:outerShdw blurRad="38100" dist="38100" dir="2700000" algn="tl">
                      <a:srgbClr val="FFFFFF"/>
                    </a:outerShdw>
                  </a:effectLst>
                  <a:latin typeface="Arial" pitchFamily="-106" charset="0"/>
                </a:rPr>
                <a:t>httt://global.mitsubishielectric.com/bu/particlebeam/index_b.html</a:t>
              </a:r>
            </a:p>
          </p:txBody>
        </p:sp>
      </p:grpSp>
      <p:sp>
        <p:nvSpPr>
          <p:cNvPr id="340008" name="Rectangle 40"/>
          <p:cNvSpPr>
            <a:spLocks noChangeArrowheads="1"/>
          </p:cNvSpPr>
          <p:nvPr/>
        </p:nvSpPr>
        <p:spPr bwMode="auto">
          <a:xfrm>
            <a:off x="782637" y="152400"/>
            <a:ext cx="7294563" cy="381000"/>
          </a:xfrm>
          <a:prstGeom prst="rect">
            <a:avLst/>
          </a:prstGeom>
          <a:noFill/>
          <a:ln w="9525">
            <a:noFill/>
            <a:miter lim="800000"/>
            <a:headEnd/>
            <a:tailEnd/>
          </a:ln>
          <a:effectLst/>
        </p:spPr>
        <p:txBody>
          <a:bodyPr anchor="ctr">
            <a:prstTxWarp prst="textNoShape">
              <a:avLst/>
            </a:prstTxWarp>
          </a:bodyPr>
          <a:lstStyle/>
          <a:p>
            <a:pPr algn="ctr"/>
            <a:r>
              <a:rPr lang="en-US" sz="3600" dirty="0" err="1">
                <a:solidFill>
                  <a:srgbClr val="0D2469"/>
                </a:solidFill>
                <a:latin typeface="+mj-lt"/>
              </a:rPr>
              <a:t>Hadrontherapy</a:t>
            </a:r>
            <a:endParaRPr lang="en-US" sz="3600" dirty="0">
              <a:solidFill>
                <a:srgbClr val="0D2469"/>
              </a:solidFill>
              <a:latin typeface="+mj-lt"/>
            </a:endParaRPr>
          </a:p>
        </p:txBody>
      </p:sp>
      <p:sp>
        <p:nvSpPr>
          <p:cNvPr id="44" name="Footer Placeholder 4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79" name="Picture 3" descr="bragg"/>
          <p:cNvPicPr>
            <a:picLocks noChangeAspect="1" noChangeArrowheads="1"/>
          </p:cNvPicPr>
          <p:nvPr/>
        </p:nvPicPr>
        <p:blipFill>
          <a:blip r:embed="rId2"/>
          <a:srcRect/>
          <a:stretch>
            <a:fillRect/>
          </a:stretch>
        </p:blipFill>
        <p:spPr bwMode="auto">
          <a:xfrm>
            <a:off x="152400" y="1447800"/>
            <a:ext cx="4302125" cy="4724400"/>
          </a:xfrm>
          <a:prstGeom prst="rect">
            <a:avLst/>
          </a:prstGeom>
          <a:noFill/>
        </p:spPr>
      </p:pic>
      <p:pic>
        <p:nvPicPr>
          <p:cNvPr id="331780" name="Picture 4" descr="PT23"/>
          <p:cNvPicPr>
            <a:picLocks noChangeAspect="1" noChangeArrowheads="1"/>
          </p:cNvPicPr>
          <p:nvPr/>
        </p:nvPicPr>
        <p:blipFill>
          <a:blip r:embed="rId3"/>
          <a:srcRect/>
          <a:stretch>
            <a:fillRect/>
          </a:stretch>
        </p:blipFill>
        <p:spPr bwMode="auto">
          <a:xfrm>
            <a:off x="4724400" y="1090612"/>
            <a:ext cx="4038600" cy="1728788"/>
          </a:xfrm>
          <a:prstGeom prst="rect">
            <a:avLst/>
          </a:prstGeom>
          <a:noFill/>
        </p:spPr>
      </p:pic>
      <p:pic>
        <p:nvPicPr>
          <p:cNvPr id="331781" name="Picture 5" descr="PT45"/>
          <p:cNvPicPr>
            <a:picLocks noChangeAspect="1" noChangeArrowheads="1"/>
          </p:cNvPicPr>
          <p:nvPr/>
        </p:nvPicPr>
        <p:blipFill>
          <a:blip r:embed="rId4"/>
          <a:srcRect/>
          <a:stretch>
            <a:fillRect/>
          </a:stretch>
        </p:blipFill>
        <p:spPr bwMode="auto">
          <a:xfrm>
            <a:off x="4775200" y="2895600"/>
            <a:ext cx="4064000" cy="1676400"/>
          </a:xfrm>
          <a:prstGeom prst="rect">
            <a:avLst/>
          </a:prstGeom>
          <a:noFill/>
        </p:spPr>
      </p:pic>
      <p:pic>
        <p:nvPicPr>
          <p:cNvPr id="331782" name="Picture 6" descr="PT67"/>
          <p:cNvPicPr>
            <a:picLocks noChangeAspect="1" noChangeArrowheads="1"/>
          </p:cNvPicPr>
          <p:nvPr/>
        </p:nvPicPr>
        <p:blipFill>
          <a:blip r:embed="rId5"/>
          <a:srcRect/>
          <a:stretch>
            <a:fillRect/>
          </a:stretch>
        </p:blipFill>
        <p:spPr bwMode="auto">
          <a:xfrm>
            <a:off x="4800600" y="4673600"/>
            <a:ext cx="4064000" cy="1727200"/>
          </a:xfrm>
          <a:prstGeom prst="rect">
            <a:avLst/>
          </a:prstGeom>
          <a:noFill/>
        </p:spPr>
      </p:pic>
      <p:sp>
        <p:nvSpPr>
          <p:cNvPr id="331784" name="Rectangle 8"/>
          <p:cNvSpPr>
            <a:spLocks noChangeArrowheads="1"/>
          </p:cNvSpPr>
          <p:nvPr/>
        </p:nvSpPr>
        <p:spPr bwMode="auto">
          <a:xfrm>
            <a:off x="2133600" y="381000"/>
            <a:ext cx="4648200" cy="381000"/>
          </a:xfrm>
          <a:prstGeom prst="rect">
            <a:avLst/>
          </a:prstGeom>
          <a:noFill/>
          <a:ln w="9525">
            <a:noFill/>
            <a:miter lim="800000"/>
            <a:headEnd/>
            <a:tailEnd/>
          </a:ln>
          <a:effectLst/>
        </p:spPr>
        <p:txBody>
          <a:bodyPr anchor="ctr">
            <a:prstTxWarp prst="textNoShape">
              <a:avLst/>
            </a:prstTxWarp>
          </a:bodyPr>
          <a:lstStyle/>
          <a:p>
            <a:pPr algn="ctr"/>
            <a:r>
              <a:rPr lang="en-US" sz="2800" dirty="0">
                <a:solidFill>
                  <a:srgbClr val="0D2469"/>
                </a:solidFill>
                <a:effectLst>
                  <a:outerShdw blurRad="50800" dist="38100" dir="2700000">
                    <a:srgbClr val="000000">
                      <a:alpha val="43000"/>
                    </a:srgbClr>
                  </a:outerShdw>
                </a:effectLst>
                <a:latin typeface="Verdana" pitchFamily="-106" charset="0"/>
              </a:rPr>
              <a:t>Proton radiation therapy</a:t>
            </a:r>
          </a:p>
        </p:txBody>
      </p:sp>
      <p:sp>
        <p:nvSpPr>
          <p:cNvPr id="9" name="Slide Number Placeholder 8"/>
          <p:cNvSpPr>
            <a:spLocks noGrp="1"/>
          </p:cNvSpPr>
          <p:nvPr>
            <p:ph type="sldNum" sz="quarter" idx="12"/>
          </p:nvPr>
        </p:nvSpPr>
        <p:spPr/>
        <p:txBody>
          <a:bodyPr/>
          <a:lstStyle/>
          <a:p>
            <a:fld id="{06AAE6B4-6741-2E43-949D-D9093D0F478E}" type="slidenum">
              <a:rPr lang="en-US" smtClean="0"/>
              <a:pPr/>
              <a:t>49</a:t>
            </a:fld>
            <a:endParaRPr lang="en-US"/>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62" name="Rectangle 2"/>
          <p:cNvSpPr>
            <a:spLocks noGrp="1" noChangeArrowheads="1"/>
          </p:cNvSpPr>
          <p:nvPr>
            <p:ph type="subTitle" idx="1"/>
          </p:nvPr>
        </p:nvSpPr>
        <p:spPr>
          <a:xfrm>
            <a:off x="228600" y="1524000"/>
            <a:ext cx="8763000" cy="4724400"/>
          </a:xfrm>
        </p:spPr>
        <p:txBody>
          <a:bodyPr>
            <a:normAutofit lnSpcReduction="10000"/>
          </a:bodyPr>
          <a:lstStyle/>
          <a:p>
            <a:pPr algn="l"/>
            <a:r>
              <a:rPr lang="it-IT" sz="2000" dirty="0">
                <a:solidFill>
                  <a:schemeClr val="tx1">
                    <a:lumMod val="85000"/>
                    <a:lumOff val="15000"/>
                  </a:schemeClr>
                </a:solidFill>
                <a:latin typeface="Comic Sans MS" pitchFamily="-106" charset="0"/>
              </a:rPr>
              <a:t>La radiazione elettromagnetica si propaga per mezzo di onde trasversali con </a:t>
            </a:r>
            <a:r>
              <a:rPr lang="it-IT" sz="2000" dirty="0">
                <a:solidFill>
                  <a:srgbClr val="FF0000"/>
                </a:solidFill>
                <a:latin typeface="Comic Sans MS" pitchFamily="-106" charset="0"/>
              </a:rPr>
              <a:t>velocità nel vuoto </a:t>
            </a:r>
            <a:r>
              <a:rPr lang="it-IT" sz="2000" dirty="0" err="1">
                <a:solidFill>
                  <a:srgbClr val="FF0000"/>
                </a:solidFill>
                <a:latin typeface="Comic Sans MS" pitchFamily="-106" charset="0"/>
              </a:rPr>
              <a:t>c</a:t>
            </a:r>
            <a:r>
              <a:rPr lang="it-IT" sz="2000" dirty="0">
                <a:solidFill>
                  <a:srgbClr val="FF0000"/>
                </a:solidFill>
                <a:latin typeface="Comic Sans MS" pitchFamily="-106" charset="0"/>
              </a:rPr>
              <a:t> = </a:t>
            </a:r>
            <a:r>
              <a:rPr lang="it-IT" sz="2000" dirty="0" err="1">
                <a:solidFill>
                  <a:srgbClr val="FF0000"/>
                </a:solidFill>
                <a:latin typeface="Comic Sans MS" pitchFamily="-106" charset="0"/>
              </a:rPr>
              <a:t>3</a:t>
            </a:r>
            <a:r>
              <a:rPr lang="it-IT" sz="2000" dirty="0">
                <a:solidFill>
                  <a:srgbClr val="FF0000"/>
                </a:solidFill>
                <a:latin typeface="Comic Sans MS" pitchFamily="-106" charset="0"/>
              </a:rPr>
              <a:t> 10</a:t>
            </a:r>
            <a:r>
              <a:rPr lang="it-IT" sz="2000" baseline="30000" dirty="0">
                <a:solidFill>
                  <a:srgbClr val="FF0000"/>
                </a:solidFill>
                <a:latin typeface="Comic Sans MS" pitchFamily="-106" charset="0"/>
              </a:rPr>
              <a:t>8</a:t>
            </a:r>
            <a:r>
              <a:rPr lang="it-IT" sz="2000" dirty="0">
                <a:solidFill>
                  <a:srgbClr val="FF0000"/>
                </a:solidFill>
                <a:latin typeface="Comic Sans MS" pitchFamily="-106" charset="0"/>
              </a:rPr>
              <a:t> </a:t>
            </a:r>
            <a:r>
              <a:rPr lang="it-IT" sz="2000" dirty="0" err="1">
                <a:solidFill>
                  <a:srgbClr val="FF0000"/>
                </a:solidFill>
                <a:latin typeface="Comic Sans MS" pitchFamily="-106" charset="0"/>
              </a:rPr>
              <a:t>m</a:t>
            </a:r>
            <a:r>
              <a:rPr lang="it-IT" sz="2000" dirty="0">
                <a:solidFill>
                  <a:srgbClr val="FF0000"/>
                </a:solidFill>
                <a:latin typeface="Comic Sans MS" pitchFamily="-106" charset="0"/>
              </a:rPr>
              <a:t>/</a:t>
            </a:r>
            <a:r>
              <a:rPr lang="it-IT" sz="2000" dirty="0" err="1">
                <a:solidFill>
                  <a:srgbClr val="FF0000"/>
                </a:solidFill>
                <a:latin typeface="Comic Sans MS" pitchFamily="-106" charset="0"/>
              </a:rPr>
              <a:t>s</a:t>
            </a:r>
            <a:r>
              <a:rPr lang="it-IT" sz="2000" dirty="0">
                <a:solidFill>
                  <a:srgbClr val="FF0000"/>
                </a:solidFill>
                <a:latin typeface="Comic Sans MS" pitchFamily="-106" charset="0"/>
              </a:rPr>
              <a:t> e in un mezzo di indice di rifrazione </a:t>
            </a:r>
            <a:r>
              <a:rPr lang="it-IT" sz="2000" dirty="0" err="1">
                <a:solidFill>
                  <a:srgbClr val="FF0000"/>
                </a:solidFill>
                <a:latin typeface="Comic Sans MS" pitchFamily="-106" charset="0"/>
              </a:rPr>
              <a:t>n</a:t>
            </a:r>
            <a:r>
              <a:rPr lang="it-IT" sz="2000" dirty="0">
                <a:solidFill>
                  <a:srgbClr val="FF0000"/>
                </a:solidFill>
                <a:latin typeface="Comic Sans MS" pitchFamily="-106" charset="0"/>
              </a:rPr>
              <a:t>,  </a:t>
            </a:r>
            <a:r>
              <a:rPr lang="it-IT" sz="2000" dirty="0" err="1">
                <a:solidFill>
                  <a:srgbClr val="FF0000"/>
                </a:solidFill>
                <a:latin typeface="Comic Sans MS" pitchFamily="-106" charset="0"/>
              </a:rPr>
              <a:t>v</a:t>
            </a:r>
            <a:r>
              <a:rPr lang="it-IT" sz="2000" dirty="0">
                <a:solidFill>
                  <a:srgbClr val="FF0000"/>
                </a:solidFill>
                <a:latin typeface="Comic Sans MS" pitchFamily="-106" charset="0"/>
              </a:rPr>
              <a:t> = </a:t>
            </a:r>
            <a:r>
              <a:rPr lang="it-IT" sz="2000" dirty="0" err="1">
                <a:solidFill>
                  <a:srgbClr val="FF0000"/>
                </a:solidFill>
                <a:latin typeface="Comic Sans MS" pitchFamily="-106" charset="0"/>
              </a:rPr>
              <a:t>c</a:t>
            </a:r>
            <a:r>
              <a:rPr lang="it-IT" sz="2000" dirty="0">
                <a:solidFill>
                  <a:srgbClr val="FF0000"/>
                </a:solidFill>
                <a:latin typeface="Comic Sans MS" pitchFamily="-106" charset="0"/>
              </a:rPr>
              <a:t>/n.</a:t>
            </a:r>
          </a:p>
          <a:p>
            <a:pPr algn="l"/>
            <a:endParaRPr lang="it-IT" sz="2000" dirty="0">
              <a:latin typeface="Comic Sans MS" pitchFamily="-106" charset="0"/>
            </a:endParaRPr>
          </a:p>
          <a:p>
            <a:pPr algn="l"/>
            <a:endParaRPr lang="it-IT" sz="2000" dirty="0">
              <a:latin typeface="Comic Sans MS" pitchFamily="-106" charset="0"/>
            </a:endParaRPr>
          </a:p>
          <a:p>
            <a:pPr algn="l"/>
            <a:endParaRPr lang="it-IT" sz="2000" dirty="0">
              <a:latin typeface="Comic Sans MS" pitchFamily="-106" charset="0"/>
            </a:endParaRPr>
          </a:p>
          <a:p>
            <a:pPr algn="l"/>
            <a:endParaRPr lang="it-IT" sz="2000" dirty="0">
              <a:latin typeface="Comic Sans MS" pitchFamily="-106" charset="0"/>
            </a:endParaRPr>
          </a:p>
          <a:p>
            <a:pPr algn="l"/>
            <a:endParaRPr lang="it-IT" sz="2000" dirty="0">
              <a:latin typeface="Comic Sans MS" pitchFamily="-106" charset="0"/>
            </a:endParaRPr>
          </a:p>
          <a:p>
            <a:pPr algn="l"/>
            <a:endParaRPr lang="it-IT" sz="2000" dirty="0" smtClean="0">
              <a:latin typeface="Comic Sans MS" pitchFamily="-106" charset="0"/>
            </a:endParaRPr>
          </a:p>
          <a:p>
            <a:r>
              <a:rPr lang="it-IT" sz="2000" dirty="0" smtClean="0">
                <a:solidFill>
                  <a:srgbClr val="262626"/>
                </a:solidFill>
                <a:latin typeface="Comic Sans MS" pitchFamily="-106" charset="0"/>
              </a:rPr>
              <a:t>Caratteristiche </a:t>
            </a:r>
            <a:r>
              <a:rPr lang="it-IT" sz="2000" dirty="0">
                <a:solidFill>
                  <a:srgbClr val="262626"/>
                </a:solidFill>
                <a:latin typeface="Comic Sans MS" pitchFamily="-106" charset="0"/>
              </a:rPr>
              <a:t>fondamentali</a:t>
            </a:r>
            <a:r>
              <a:rPr lang="it-IT" sz="2000" dirty="0" smtClean="0">
                <a:solidFill>
                  <a:srgbClr val="262626"/>
                </a:solidFill>
                <a:latin typeface="Comic Sans MS" pitchFamily="-106" charset="0"/>
              </a:rPr>
              <a:t>:</a:t>
            </a:r>
          </a:p>
          <a:p>
            <a:pPr algn="l"/>
            <a:endParaRPr lang="it-IT" sz="2000" dirty="0" smtClean="0">
              <a:solidFill>
                <a:schemeClr val="tx2"/>
              </a:solidFill>
              <a:latin typeface="Comic Sans MS" pitchFamily="-106" charset="0"/>
            </a:endParaRPr>
          </a:p>
          <a:p>
            <a:pPr algn="l">
              <a:buClr>
                <a:srgbClr val="0D2469"/>
              </a:buClr>
              <a:buFont typeface="Wingdings" pitchFamily="-106" charset="2"/>
              <a:buChar char="Ø"/>
            </a:pPr>
            <a:r>
              <a:rPr lang="it-IT" sz="2000" dirty="0">
                <a:solidFill>
                  <a:srgbClr val="009900"/>
                </a:solidFill>
                <a:latin typeface="Comic Sans MS" pitchFamily="-106" charset="0"/>
              </a:rPr>
              <a:t> </a:t>
            </a:r>
            <a:r>
              <a:rPr lang="it-IT" sz="2400" dirty="0">
                <a:solidFill>
                  <a:srgbClr val="0D2469"/>
                </a:solidFill>
                <a:latin typeface="Comic Sans MS" pitchFamily="-106" charset="0"/>
              </a:rPr>
              <a:t>Intensità o Ampiezza</a:t>
            </a:r>
          </a:p>
          <a:p>
            <a:pPr algn="l">
              <a:buClr>
                <a:srgbClr val="0D2469"/>
              </a:buClr>
              <a:buFont typeface="Wingdings" pitchFamily="-106" charset="2"/>
              <a:buChar char="Ø"/>
            </a:pPr>
            <a:r>
              <a:rPr lang="it-IT" sz="2000" dirty="0">
                <a:solidFill>
                  <a:srgbClr val="0D2469"/>
                </a:solidFill>
                <a:latin typeface="Comic Sans MS" pitchFamily="-106" charset="0"/>
              </a:rPr>
              <a:t> </a:t>
            </a:r>
            <a:r>
              <a:rPr lang="it-IT" sz="2400" dirty="0">
                <a:solidFill>
                  <a:srgbClr val="0D2469"/>
                </a:solidFill>
                <a:latin typeface="Comic Sans MS" pitchFamily="-106" charset="0"/>
              </a:rPr>
              <a:t>Lunghezza d’onda</a:t>
            </a:r>
            <a:r>
              <a:rPr lang="it-IT" sz="2000" dirty="0">
                <a:solidFill>
                  <a:srgbClr val="0D2469"/>
                </a:solidFill>
                <a:latin typeface="Comic Sans MS" pitchFamily="-106" charset="0"/>
              </a:rPr>
              <a:t>, </a:t>
            </a:r>
            <a:r>
              <a:rPr lang="it-IT" sz="2400" b="1" dirty="0">
                <a:solidFill>
                  <a:srgbClr val="0D2469"/>
                </a:solidFill>
                <a:latin typeface="Comic Sans MS" pitchFamily="-106" charset="0"/>
                <a:sym typeface="Symbol" pitchFamily="-106" charset="2"/>
              </a:rPr>
              <a:t>, </a:t>
            </a:r>
            <a:r>
              <a:rPr lang="it-IT" sz="2400" dirty="0">
                <a:solidFill>
                  <a:srgbClr val="0D2469"/>
                </a:solidFill>
                <a:latin typeface="Comic Sans MS" pitchFamily="-106" charset="0"/>
              </a:rPr>
              <a:t>(o frequenza  </a:t>
            </a:r>
            <a:r>
              <a:rPr lang="it-IT" sz="2400" b="1" dirty="0">
                <a:solidFill>
                  <a:srgbClr val="0D2469"/>
                </a:solidFill>
                <a:latin typeface="Comic Sans MS" pitchFamily="-106" charset="0"/>
                <a:sym typeface="Symbol" pitchFamily="-106" charset="2"/>
              </a:rPr>
              <a:t> = </a:t>
            </a:r>
            <a:r>
              <a:rPr lang="it-IT" sz="2400" dirty="0">
                <a:solidFill>
                  <a:srgbClr val="0D2469"/>
                </a:solidFill>
                <a:latin typeface="Comic Sans MS" pitchFamily="-106" charset="0"/>
                <a:sym typeface="Symbol" pitchFamily="-106" charset="2"/>
              </a:rPr>
              <a:t>c/n</a:t>
            </a:r>
            <a:r>
              <a:rPr lang="it-IT" sz="2400" b="1" dirty="0">
                <a:solidFill>
                  <a:srgbClr val="0D2469"/>
                </a:solidFill>
                <a:latin typeface="Comic Sans MS" pitchFamily="-106" charset="0"/>
                <a:sym typeface="Symbol" pitchFamily="-106" charset="2"/>
              </a:rPr>
              <a:t></a:t>
            </a:r>
            <a:r>
              <a:rPr lang="it-IT" sz="2400" dirty="0">
                <a:solidFill>
                  <a:srgbClr val="0D2469"/>
                </a:solidFill>
                <a:latin typeface="Comic Sans MS" pitchFamily="-106" charset="0"/>
                <a:sym typeface="Symbol" pitchFamily="-106" charset="2"/>
              </a:rPr>
              <a:t>)</a:t>
            </a:r>
            <a:endParaRPr lang="it-IT" sz="2400" dirty="0" smtClean="0">
              <a:solidFill>
                <a:srgbClr val="0D2469"/>
              </a:solidFill>
              <a:latin typeface="Comic Sans MS" pitchFamily="-106" charset="0"/>
            </a:endParaRPr>
          </a:p>
          <a:p>
            <a:pPr algn="l"/>
            <a:endParaRPr lang="it-IT" sz="2000" dirty="0" smtClean="0">
              <a:solidFill>
                <a:srgbClr val="009900"/>
              </a:solidFill>
              <a:latin typeface="Comic Sans MS" pitchFamily="-106" charset="0"/>
            </a:endParaRPr>
          </a:p>
          <a:p>
            <a:pPr algn="l"/>
            <a:endParaRPr lang="it-IT" sz="2000" dirty="0">
              <a:solidFill>
                <a:srgbClr val="FF0000"/>
              </a:solidFill>
              <a:latin typeface="Comic Sans MS" pitchFamily="-106" charset="0"/>
            </a:endParaRPr>
          </a:p>
        </p:txBody>
      </p:sp>
      <p:pic>
        <p:nvPicPr>
          <p:cNvPr id="399364" name="Picture 4" descr="C:\Documenti\DIDATTICA\LEZIONI\onde_ele.gif"/>
          <p:cNvPicPr>
            <a:picLocks noChangeAspect="1" noChangeArrowheads="1"/>
          </p:cNvPicPr>
          <p:nvPr/>
        </p:nvPicPr>
        <p:blipFill>
          <a:blip r:embed="rId3"/>
          <a:srcRect/>
          <a:stretch>
            <a:fillRect/>
          </a:stretch>
        </p:blipFill>
        <p:spPr bwMode="auto">
          <a:xfrm>
            <a:off x="914400" y="2789237"/>
            <a:ext cx="7029450" cy="1325563"/>
          </a:xfrm>
          <a:prstGeom prst="rect">
            <a:avLst/>
          </a:prstGeom>
          <a:solidFill>
            <a:srgbClr val="FFFFFF"/>
          </a:solidFill>
        </p:spPr>
      </p:pic>
      <p:sp>
        <p:nvSpPr>
          <p:cNvPr id="6" name="Slide Number Placeholder 5"/>
          <p:cNvSpPr>
            <a:spLocks noGrp="1"/>
          </p:cNvSpPr>
          <p:nvPr>
            <p:ph type="sldNum" sz="quarter" idx="12"/>
          </p:nvPr>
        </p:nvSpPr>
        <p:spPr/>
        <p:txBody>
          <a:bodyPr/>
          <a:lstStyle/>
          <a:p>
            <a:fld id="{06AAE6B4-6741-2E43-949D-D9093D0F478E}" type="slidenum">
              <a:rPr lang="en-US" smtClean="0"/>
              <a:pPr/>
              <a:t>5</a:t>
            </a:fld>
            <a:endParaRPr lang="en-US"/>
          </a:p>
        </p:txBody>
      </p:sp>
      <p:sp>
        <p:nvSpPr>
          <p:cNvPr id="7" name="Footer Placeholder 6"/>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
        <p:nvSpPr>
          <p:cNvPr id="8" name="TextBox 7"/>
          <p:cNvSpPr txBox="1"/>
          <p:nvPr/>
        </p:nvSpPr>
        <p:spPr>
          <a:xfrm>
            <a:off x="533400" y="116632"/>
            <a:ext cx="8229600" cy="1200329"/>
          </a:xfrm>
          <a:prstGeom prst="rect">
            <a:avLst/>
          </a:prstGeom>
          <a:noFill/>
        </p:spPr>
        <p:txBody>
          <a:bodyPr wrap="square" rtlCol="0">
            <a:spAutoFit/>
          </a:bodyPr>
          <a:lstStyle/>
          <a:p>
            <a:pPr algn="ctr"/>
            <a:r>
              <a:rPr lang="en-US" sz="3600" dirty="0" err="1" smtClean="0">
                <a:solidFill>
                  <a:srgbClr val="1A47CF"/>
                </a:solidFill>
              </a:rPr>
              <a:t>Parametri</a:t>
            </a:r>
            <a:r>
              <a:rPr lang="en-US" sz="3600" dirty="0" smtClean="0">
                <a:solidFill>
                  <a:srgbClr val="1A47CF"/>
                </a:solidFill>
              </a:rPr>
              <a:t> </a:t>
            </a:r>
            <a:r>
              <a:rPr lang="en-US" sz="3600" dirty="0" err="1" smtClean="0">
                <a:solidFill>
                  <a:srgbClr val="1A47CF"/>
                </a:solidFill>
              </a:rPr>
              <a:t>della</a:t>
            </a:r>
            <a:endParaRPr lang="en-US" sz="3600" dirty="0" smtClean="0">
              <a:solidFill>
                <a:srgbClr val="1A47CF"/>
              </a:solidFill>
            </a:endParaRPr>
          </a:p>
          <a:p>
            <a:pPr algn="ctr"/>
            <a:r>
              <a:rPr lang="en-US" sz="3600" dirty="0" smtClean="0">
                <a:solidFill>
                  <a:srgbClr val="1A47CF"/>
                </a:solidFill>
              </a:rPr>
              <a:t> </a:t>
            </a:r>
            <a:r>
              <a:rPr lang="en-US" sz="3600" dirty="0" err="1" smtClean="0">
                <a:solidFill>
                  <a:srgbClr val="1A47CF"/>
                </a:solidFill>
              </a:rPr>
              <a:t>Radiazione</a:t>
            </a:r>
            <a:r>
              <a:rPr lang="en-US" sz="3600" dirty="0" smtClean="0">
                <a:solidFill>
                  <a:srgbClr val="1A47CF"/>
                </a:solidFill>
              </a:rPr>
              <a:t> </a:t>
            </a:r>
            <a:r>
              <a:rPr lang="en-US" sz="3600" dirty="0" err="1" smtClean="0">
                <a:solidFill>
                  <a:srgbClr val="1A47CF"/>
                </a:solidFill>
              </a:rPr>
              <a:t>Elettromagnetica</a:t>
            </a:r>
            <a:endParaRPr lang="en-US" sz="3600" dirty="0">
              <a:solidFill>
                <a:srgbClr val="1A47CF"/>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endParaRPr lang="en-US">
              <a:ea typeface="ＭＳ Ｐゴシック" pitchFamily="-65" charset="-128"/>
              <a:cs typeface="ＭＳ Ｐゴシック" pitchFamily="-65" charset="-128"/>
            </a:endParaRPr>
          </a:p>
        </p:txBody>
      </p:sp>
      <p:sp>
        <p:nvSpPr>
          <p:cNvPr id="4" name="Slide Number Placeholder 3"/>
          <p:cNvSpPr>
            <a:spLocks noGrp="1"/>
          </p:cNvSpPr>
          <p:nvPr>
            <p:ph type="sldNum" sz="quarter" idx="12"/>
          </p:nvPr>
        </p:nvSpPr>
        <p:spPr/>
        <p:txBody>
          <a:bodyPr/>
          <a:lstStyle/>
          <a:p>
            <a:fld id="{06AAE6B4-6741-2E43-949D-D9093D0F478E}" type="slidenum">
              <a:rPr lang="en-US" smtClean="0"/>
              <a:pPr/>
              <a:t>50</a:t>
            </a:fld>
            <a:endParaRPr lang="en-US"/>
          </a:p>
        </p:txBody>
      </p:sp>
      <p:sp>
        <p:nvSpPr>
          <p:cNvPr id="6" name="Footer Placeholder 5"/>
          <p:cNvSpPr>
            <a:spLocks noGrp="1"/>
          </p:cNvSpPr>
          <p:nvPr>
            <p:ph type="ftr" sz="quarter" idx="11"/>
          </p:nvPr>
        </p:nvSpPr>
        <p:spPr/>
        <p:txBody>
          <a:bodyPr/>
          <a:lstStyle/>
          <a:p>
            <a:r>
              <a:rPr lang="en-US" smtClean="0"/>
              <a:t>Domenico Campi   -  Applicazioni Mediche della fisica delle Particelle  - CERN - 9/7/09 </a:t>
            </a:r>
            <a:endParaRPr lang="en-US" dirty="0"/>
          </a:p>
        </p:txBody>
      </p:sp>
      <p:pic>
        <p:nvPicPr>
          <p:cNvPr id="8" name="Basic principles of PT video MJPEG 720X576 25ips audio PCM 16bits stéréo 48kHz.avi">
            <a:hlinkClick r:id="" action="ppaction://media"/>
          </p:cNvPr>
          <p:cNvPicPr>
            <a:picLocks noGrp="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620117" y="92076"/>
            <a:ext cx="7990483" cy="6392386"/>
          </a:xfrm>
        </p:spPr>
      </p:pic>
      <p:sp>
        <p:nvSpPr>
          <p:cNvPr id="9" name="TextBox 8"/>
          <p:cNvSpPr txBox="1"/>
          <p:nvPr/>
        </p:nvSpPr>
        <p:spPr>
          <a:xfrm>
            <a:off x="5943600" y="6484462"/>
            <a:ext cx="3200400" cy="373538"/>
          </a:xfrm>
          <a:prstGeom prst="rect">
            <a:avLst/>
          </a:prstGeom>
          <a:noFill/>
        </p:spPr>
        <p:txBody>
          <a:bodyPr wrap="square" rtlCol="0">
            <a:spAutoFit/>
          </a:bodyPr>
          <a:lstStyle/>
          <a:p>
            <a:r>
              <a:rPr lang="en-US" b="1" dirty="0" smtClean="0">
                <a:solidFill>
                  <a:srgbClr val="FF0000"/>
                </a:solidFill>
              </a:rPr>
              <a:t>COURTESY OF IBA - Louvain</a:t>
            </a:r>
            <a:endParaRPr lang="en-US" b="1"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3-IBA-web-QO.MOV">
            <a:hlinkClick r:id="" action="ppaction://media"/>
          </p:cNvPr>
          <p:cNvPicPr>
            <a:picLocks noGrp="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346625" y="-35252"/>
            <a:ext cx="8416375" cy="6436052"/>
          </a:xfrm>
        </p:spPr>
      </p:pic>
      <p:sp>
        <p:nvSpPr>
          <p:cNvPr id="4" name="Footer Placeholder 3"/>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
        <p:nvSpPr>
          <p:cNvPr id="5" name="Slide Number Placeholder 4"/>
          <p:cNvSpPr>
            <a:spLocks noGrp="1"/>
          </p:cNvSpPr>
          <p:nvPr>
            <p:ph type="sldNum" sz="quarter" idx="12"/>
          </p:nvPr>
        </p:nvSpPr>
        <p:spPr/>
        <p:txBody>
          <a:bodyPr/>
          <a:lstStyle/>
          <a:p>
            <a:fld id="{06AAE6B4-6741-2E43-949D-D9093D0F478E}" type="slidenum">
              <a:rPr lang="en-US" smtClean="0"/>
              <a:pPr/>
              <a:t>51</a:t>
            </a:fld>
            <a:endParaRPr lang="en-US"/>
          </a:p>
        </p:txBody>
      </p:sp>
      <p:sp>
        <p:nvSpPr>
          <p:cNvPr id="7" name="TextBox 6"/>
          <p:cNvSpPr txBox="1"/>
          <p:nvPr/>
        </p:nvSpPr>
        <p:spPr>
          <a:xfrm>
            <a:off x="6324600" y="6416675"/>
            <a:ext cx="2819400" cy="369332"/>
          </a:xfrm>
          <a:prstGeom prst="rect">
            <a:avLst/>
          </a:prstGeom>
          <a:noFill/>
        </p:spPr>
        <p:txBody>
          <a:bodyPr wrap="square" rtlCol="0">
            <a:spAutoFit/>
          </a:bodyPr>
          <a:lstStyle/>
          <a:p>
            <a:r>
              <a:rPr lang="en-US" b="1" dirty="0" smtClean="0">
                <a:solidFill>
                  <a:srgbClr val="FF0000"/>
                </a:solidFill>
              </a:rPr>
              <a:t>COURTESY OF IBA - Louvain</a:t>
            </a:r>
            <a:endParaRPr lang="en-US" b="1"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2803" name="Picture 3" descr="llmodel"/>
          <p:cNvPicPr>
            <a:picLocks noChangeAspect="1" noChangeArrowheads="1"/>
          </p:cNvPicPr>
          <p:nvPr/>
        </p:nvPicPr>
        <p:blipFill>
          <a:blip r:embed="rId2"/>
          <a:srcRect/>
          <a:stretch>
            <a:fillRect/>
          </a:stretch>
        </p:blipFill>
        <p:spPr bwMode="auto">
          <a:xfrm>
            <a:off x="304800" y="1101725"/>
            <a:ext cx="8534400" cy="5070475"/>
          </a:xfrm>
          <a:prstGeom prst="rect">
            <a:avLst/>
          </a:prstGeom>
          <a:noFill/>
        </p:spPr>
      </p:pic>
      <p:sp>
        <p:nvSpPr>
          <p:cNvPr id="332804" name="Rectangle 4"/>
          <p:cNvSpPr>
            <a:spLocks noChangeArrowheads="1"/>
          </p:cNvSpPr>
          <p:nvPr/>
        </p:nvSpPr>
        <p:spPr bwMode="auto">
          <a:xfrm>
            <a:off x="457200" y="228600"/>
            <a:ext cx="9296400" cy="381000"/>
          </a:xfrm>
          <a:prstGeom prst="rect">
            <a:avLst/>
          </a:prstGeom>
          <a:noFill/>
          <a:ln w="9525">
            <a:noFill/>
            <a:miter lim="800000"/>
            <a:headEnd/>
            <a:tailEnd/>
          </a:ln>
          <a:effectLst/>
        </p:spPr>
        <p:txBody>
          <a:bodyPr anchor="ctr">
            <a:prstTxWarp prst="textNoShape">
              <a:avLst/>
            </a:prstTxWarp>
          </a:bodyPr>
          <a:lstStyle/>
          <a:p>
            <a:pPr algn="ctr"/>
            <a:r>
              <a:rPr lang="en-US" sz="3400" dirty="0">
                <a:solidFill>
                  <a:srgbClr val="0D2469"/>
                </a:solidFill>
                <a:latin typeface="+mj-lt"/>
              </a:rPr>
              <a:t>Loma Linda University Medical Center (LLUMC)</a:t>
            </a:r>
          </a:p>
        </p:txBody>
      </p:sp>
      <p:sp>
        <p:nvSpPr>
          <p:cNvPr id="6" name="Slide Number Placeholder 5"/>
          <p:cNvSpPr>
            <a:spLocks noGrp="1"/>
          </p:cNvSpPr>
          <p:nvPr>
            <p:ph type="sldNum" sz="quarter" idx="12"/>
          </p:nvPr>
        </p:nvSpPr>
        <p:spPr/>
        <p:txBody>
          <a:bodyPr/>
          <a:lstStyle/>
          <a:p>
            <a:fld id="{06AAE6B4-6741-2E43-949D-D9093D0F478E}" type="slidenum">
              <a:rPr lang="en-US" smtClean="0"/>
              <a:pPr/>
              <a:t>52</a:t>
            </a:fld>
            <a:endParaRPr lang="en-US"/>
          </a:p>
        </p:txBody>
      </p:sp>
      <p:sp>
        <p:nvSpPr>
          <p:cNvPr id="8" name="Footer Placeholder 7"/>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fld id="{87DB52B6-884C-8041-A988-C19AFBD31C19}" type="slidenum">
              <a:rPr lang="en-GB"/>
              <a:pPr/>
              <a:t>53</a:t>
            </a:fld>
            <a:endParaRPr lang="en-GB"/>
          </a:p>
        </p:txBody>
      </p:sp>
      <p:sp>
        <p:nvSpPr>
          <p:cNvPr id="2794498" name="Rectangle 2"/>
          <p:cNvSpPr>
            <a:spLocks noGrp="1" noChangeArrowheads="1"/>
          </p:cNvSpPr>
          <p:nvPr>
            <p:ph type="title"/>
          </p:nvPr>
        </p:nvSpPr>
        <p:spPr>
          <a:xfrm>
            <a:off x="152400" y="152400"/>
            <a:ext cx="8229600" cy="1143000"/>
          </a:xfrm>
        </p:spPr>
        <p:txBody>
          <a:bodyPr>
            <a:normAutofit/>
          </a:bodyPr>
          <a:lstStyle/>
          <a:p>
            <a:r>
              <a:rPr lang="it-IT" sz="4000" dirty="0" err="1">
                <a:solidFill>
                  <a:srgbClr val="0D2469"/>
                </a:solidFill>
                <a:effectLst>
                  <a:outerShdw blurRad="50800" dist="38100" dir="2700000">
                    <a:srgbClr val="000000">
                      <a:alpha val="43000"/>
                    </a:srgbClr>
                  </a:outerShdw>
                </a:effectLst>
              </a:rPr>
              <a:t>Numbers</a:t>
            </a:r>
            <a:r>
              <a:rPr lang="it-IT" sz="4000" dirty="0">
                <a:solidFill>
                  <a:srgbClr val="0D2469"/>
                </a:solidFill>
                <a:effectLst>
                  <a:outerShdw blurRad="50800" dist="38100" dir="2700000">
                    <a:srgbClr val="000000">
                      <a:alpha val="43000"/>
                    </a:srgbClr>
                  </a:outerShdw>
                </a:effectLst>
              </a:rPr>
              <a:t> </a:t>
            </a:r>
            <a:r>
              <a:rPr lang="it-IT" sz="4000" dirty="0" err="1">
                <a:solidFill>
                  <a:srgbClr val="0D2469"/>
                </a:solidFill>
                <a:effectLst>
                  <a:outerShdw blurRad="50800" dist="38100" dir="2700000">
                    <a:srgbClr val="000000">
                      <a:alpha val="43000"/>
                    </a:srgbClr>
                  </a:outerShdw>
                </a:effectLst>
              </a:rPr>
              <a:t>of</a:t>
            </a:r>
            <a:r>
              <a:rPr lang="it-IT" sz="4000" dirty="0">
                <a:solidFill>
                  <a:srgbClr val="0D2469"/>
                </a:solidFill>
                <a:effectLst>
                  <a:outerShdw blurRad="50800" dist="38100" dir="2700000">
                    <a:srgbClr val="000000">
                      <a:alpha val="43000"/>
                    </a:srgbClr>
                  </a:outerShdw>
                </a:effectLst>
              </a:rPr>
              <a:t> </a:t>
            </a:r>
            <a:r>
              <a:rPr lang="it-IT" sz="4000" dirty="0" err="1">
                <a:solidFill>
                  <a:srgbClr val="0D2469"/>
                </a:solidFill>
                <a:effectLst>
                  <a:outerShdw blurRad="50800" dist="38100" dir="2700000">
                    <a:srgbClr val="000000">
                      <a:alpha val="43000"/>
                    </a:srgbClr>
                  </a:outerShdw>
                </a:effectLst>
              </a:rPr>
              <a:t>potential</a:t>
            </a:r>
            <a:r>
              <a:rPr lang="it-IT" sz="4000" dirty="0">
                <a:solidFill>
                  <a:srgbClr val="0D2469"/>
                </a:solidFill>
                <a:effectLst>
                  <a:outerShdw blurRad="50800" dist="38100" dir="2700000">
                    <a:srgbClr val="000000">
                      <a:alpha val="43000"/>
                    </a:srgbClr>
                  </a:outerShdw>
                </a:effectLst>
              </a:rPr>
              <a:t> </a:t>
            </a:r>
            <a:r>
              <a:rPr lang="it-IT" sz="4000" dirty="0" err="1">
                <a:solidFill>
                  <a:srgbClr val="0D2469"/>
                </a:solidFill>
                <a:effectLst>
                  <a:outerShdw blurRad="50800" dist="38100" dir="2700000">
                    <a:srgbClr val="000000">
                      <a:alpha val="43000"/>
                    </a:srgbClr>
                  </a:outerShdw>
                </a:effectLst>
              </a:rPr>
              <a:t>patients</a:t>
            </a:r>
            <a:endParaRPr lang="en-GB" sz="4000" dirty="0">
              <a:solidFill>
                <a:srgbClr val="0D2469"/>
              </a:solidFill>
              <a:effectLst>
                <a:outerShdw blurRad="50800" dist="38100" dir="2700000">
                  <a:srgbClr val="000000">
                    <a:alpha val="43000"/>
                  </a:srgbClr>
                </a:outerShdw>
              </a:effectLst>
            </a:endParaRPr>
          </a:p>
        </p:txBody>
      </p:sp>
      <p:grpSp>
        <p:nvGrpSpPr>
          <p:cNvPr id="2" name="Group 5"/>
          <p:cNvGrpSpPr>
            <a:grpSpLocks/>
          </p:cNvGrpSpPr>
          <p:nvPr/>
        </p:nvGrpSpPr>
        <p:grpSpPr bwMode="auto">
          <a:xfrm>
            <a:off x="609600" y="801689"/>
            <a:ext cx="8305800" cy="5988051"/>
            <a:chOff x="884" y="505"/>
            <a:chExt cx="5668" cy="3772"/>
          </a:xfrm>
        </p:grpSpPr>
        <p:sp>
          <p:nvSpPr>
            <p:cNvPr id="2794499" name="Text Box 3"/>
            <p:cNvSpPr txBox="1">
              <a:spLocks noChangeArrowheads="1"/>
            </p:cNvSpPr>
            <p:nvPr/>
          </p:nvSpPr>
          <p:spPr bwMode="auto">
            <a:xfrm>
              <a:off x="884" y="1008"/>
              <a:ext cx="5668" cy="3269"/>
            </a:xfrm>
            <a:prstGeom prst="rect">
              <a:avLst/>
            </a:prstGeom>
            <a:noFill/>
            <a:ln w="9525">
              <a:noFill/>
              <a:miter lim="800000"/>
              <a:headEnd/>
              <a:tailEnd/>
            </a:ln>
            <a:effectLst/>
          </p:spPr>
          <p:txBody>
            <a:bodyPr>
              <a:prstTxWarp prst="textNoShape">
                <a:avLst/>
              </a:prstTxWarp>
              <a:spAutoFit/>
            </a:bodyPr>
            <a:lstStyle/>
            <a:p>
              <a:pPr algn="l"/>
              <a:r>
                <a:rPr lang="it-IT" sz="2400" u="sng" dirty="0">
                  <a:solidFill>
                    <a:schemeClr val="tx1">
                      <a:lumMod val="75000"/>
                      <a:lumOff val="25000"/>
                    </a:schemeClr>
                  </a:solidFill>
                </a:rPr>
                <a:t>X-ray therapy</a:t>
              </a:r>
              <a:r>
                <a:rPr lang="it-IT" sz="2400" dirty="0">
                  <a:solidFill>
                    <a:schemeClr val="tx1">
                      <a:lumMod val="75000"/>
                      <a:lumOff val="25000"/>
                    </a:schemeClr>
                  </a:solidFill>
                </a:rPr>
                <a:t> ( </a:t>
              </a:r>
              <a:r>
                <a:rPr lang="it-IT" sz="2400" dirty="0">
                  <a:solidFill>
                    <a:schemeClr val="tx1">
                      <a:lumMod val="75000"/>
                      <a:lumOff val="25000"/>
                    </a:schemeClr>
                  </a:solidFill>
                  <a:sym typeface="Symbol" pitchFamily="-106" charset="2"/>
                </a:rPr>
                <a:t> </a:t>
              </a:r>
              <a:r>
                <a:rPr lang="it-IT" sz="2400" dirty="0">
                  <a:solidFill>
                    <a:schemeClr val="tx1">
                      <a:lumMod val="75000"/>
                      <a:lumOff val="25000"/>
                    </a:schemeClr>
                  </a:solidFill>
                </a:rPr>
                <a:t>40 linacs)	</a:t>
              </a:r>
            </a:p>
            <a:p>
              <a:pPr algn="l"/>
              <a:r>
                <a:rPr lang="it-IT" sz="2400" dirty="0">
                  <a:solidFill>
                    <a:schemeClr val="tx1">
                      <a:lumMod val="75000"/>
                      <a:lumOff val="25000"/>
                    </a:schemeClr>
                  </a:solidFill>
                </a:rPr>
                <a:t>		</a:t>
              </a:r>
              <a:r>
                <a:rPr lang="it-IT" sz="2400" dirty="0" err="1">
                  <a:solidFill>
                    <a:schemeClr val="tx1">
                      <a:lumMod val="75000"/>
                      <a:lumOff val="25000"/>
                    </a:schemeClr>
                  </a:solidFill>
                </a:rPr>
                <a:t>every</a:t>
              </a:r>
              <a:r>
                <a:rPr lang="it-IT" sz="2400" dirty="0">
                  <a:solidFill>
                    <a:schemeClr val="tx1">
                      <a:lumMod val="75000"/>
                      <a:lumOff val="25000"/>
                    </a:schemeClr>
                  </a:solidFill>
                </a:rPr>
                <a:t> 10 </a:t>
              </a:r>
              <a:r>
                <a:rPr lang="it-IT" sz="2400" dirty="0" err="1">
                  <a:solidFill>
                    <a:schemeClr val="tx1">
                      <a:lumMod val="75000"/>
                      <a:lumOff val="25000"/>
                    </a:schemeClr>
                  </a:solidFill>
                </a:rPr>
                <a:t>million</a:t>
              </a:r>
              <a:r>
                <a:rPr lang="it-IT" sz="2400" dirty="0">
                  <a:solidFill>
                    <a:schemeClr val="tx1">
                      <a:lumMod val="75000"/>
                      <a:lumOff val="25000"/>
                    </a:schemeClr>
                  </a:solidFill>
                </a:rPr>
                <a:t> </a:t>
              </a:r>
              <a:r>
                <a:rPr lang="it-IT" sz="2400" dirty="0" err="1">
                  <a:solidFill>
                    <a:schemeClr val="tx1">
                      <a:lumMod val="75000"/>
                      <a:lumOff val="25000"/>
                    </a:schemeClr>
                  </a:solidFill>
                </a:rPr>
                <a:t>inhabitants</a:t>
              </a:r>
              <a:r>
                <a:rPr lang="it-IT" sz="2400" dirty="0">
                  <a:solidFill>
                    <a:schemeClr val="tx1">
                      <a:lumMod val="75000"/>
                      <a:lumOff val="25000"/>
                    </a:schemeClr>
                  </a:solidFill>
                </a:rPr>
                <a:t>:	 20</a:t>
              </a:r>
              <a:r>
                <a:rPr lang="it-IT" sz="2400" dirty="0">
                  <a:solidFill>
                    <a:schemeClr val="tx1">
                      <a:lumMod val="75000"/>
                      <a:lumOff val="25000"/>
                    </a:schemeClr>
                  </a:solidFill>
                  <a:ea typeface="Times New Roman" pitchFamily="-106" charset="0"/>
                  <a:cs typeface="Times New Roman" pitchFamily="-106" charset="0"/>
                </a:rPr>
                <a:t>'</a:t>
              </a:r>
              <a:r>
                <a:rPr lang="it-IT" sz="2400" dirty="0">
                  <a:solidFill>
                    <a:schemeClr val="tx1">
                      <a:lumMod val="75000"/>
                      <a:lumOff val="25000"/>
                    </a:schemeClr>
                  </a:solidFill>
                </a:rPr>
                <a:t>000 </a:t>
              </a:r>
              <a:r>
                <a:rPr lang="it-IT" sz="2400" dirty="0" err="1">
                  <a:solidFill>
                    <a:schemeClr val="tx1">
                      <a:lumMod val="75000"/>
                      <a:lumOff val="25000"/>
                    </a:schemeClr>
                  </a:solidFill>
                </a:rPr>
                <a:t>pts</a:t>
              </a:r>
              <a:r>
                <a:rPr lang="it-IT" sz="2400" dirty="0">
                  <a:solidFill>
                    <a:schemeClr val="tx1">
                      <a:lumMod val="75000"/>
                      <a:lumOff val="25000"/>
                    </a:schemeClr>
                  </a:solidFill>
                </a:rPr>
                <a:t>/</a:t>
              </a:r>
              <a:r>
                <a:rPr lang="it-IT" sz="2400" dirty="0" err="1">
                  <a:solidFill>
                    <a:schemeClr val="tx1">
                      <a:lumMod val="75000"/>
                      <a:lumOff val="25000"/>
                    </a:schemeClr>
                  </a:solidFill>
                </a:rPr>
                <a:t>year</a:t>
              </a:r>
              <a:r>
                <a:rPr lang="it-IT" sz="2400" dirty="0">
                  <a:solidFill>
                    <a:schemeClr val="tx1">
                      <a:lumMod val="75000"/>
                      <a:lumOff val="25000"/>
                    </a:schemeClr>
                  </a:solidFill>
                </a:rPr>
                <a:t> </a:t>
              </a:r>
            </a:p>
            <a:p>
              <a:pPr algn="l"/>
              <a:endParaRPr lang="it-IT" sz="2400" dirty="0">
                <a:solidFill>
                  <a:schemeClr val="tx1">
                    <a:lumMod val="75000"/>
                    <a:lumOff val="25000"/>
                  </a:schemeClr>
                </a:solidFill>
              </a:endParaRPr>
            </a:p>
            <a:p>
              <a:pPr algn="l"/>
              <a:r>
                <a:rPr lang="it-IT" sz="2400" u="sng" dirty="0" err="1">
                  <a:solidFill>
                    <a:schemeClr val="tx1">
                      <a:lumMod val="75000"/>
                      <a:lumOff val="25000"/>
                    </a:schemeClr>
                  </a:solidFill>
                </a:rPr>
                <a:t>Protontherapy</a:t>
              </a:r>
              <a:endParaRPr lang="it-IT" sz="2400" u="sng" dirty="0">
                <a:solidFill>
                  <a:schemeClr val="tx1">
                    <a:lumMod val="75000"/>
                    <a:lumOff val="25000"/>
                  </a:schemeClr>
                </a:solidFill>
              </a:endParaRPr>
            </a:p>
            <a:p>
              <a:pPr algn="l"/>
              <a:r>
                <a:rPr lang="it-IT" sz="2400" dirty="0">
                  <a:solidFill>
                    <a:schemeClr val="tx1">
                      <a:lumMod val="75000"/>
                      <a:lumOff val="25000"/>
                    </a:schemeClr>
                  </a:solidFill>
                </a:rPr>
                <a:t>		12% </a:t>
              </a:r>
              <a:r>
                <a:rPr lang="it-IT" sz="2400" dirty="0" err="1">
                  <a:solidFill>
                    <a:schemeClr val="tx1">
                      <a:lumMod val="75000"/>
                      <a:lumOff val="25000"/>
                    </a:schemeClr>
                  </a:solidFill>
                </a:rPr>
                <a:t>of</a:t>
              </a:r>
              <a:r>
                <a:rPr lang="it-IT" sz="2400" dirty="0">
                  <a:solidFill>
                    <a:schemeClr val="tx1">
                      <a:lumMod val="75000"/>
                      <a:lumOff val="25000"/>
                    </a:schemeClr>
                  </a:solidFill>
                </a:rPr>
                <a:t> </a:t>
              </a:r>
              <a:r>
                <a:rPr lang="it-IT" sz="2400" dirty="0" err="1">
                  <a:solidFill>
                    <a:schemeClr val="tx1">
                      <a:lumMod val="75000"/>
                      <a:lumOff val="25000"/>
                    </a:schemeClr>
                  </a:solidFill>
                </a:rPr>
                <a:t>X-ray</a:t>
              </a:r>
              <a:r>
                <a:rPr lang="it-IT" sz="2400" dirty="0">
                  <a:solidFill>
                    <a:schemeClr val="tx1">
                      <a:lumMod val="75000"/>
                      <a:lumOff val="25000"/>
                    </a:schemeClr>
                  </a:solidFill>
                </a:rPr>
                <a:t> </a:t>
              </a:r>
              <a:r>
                <a:rPr lang="it-IT" sz="2400" dirty="0" err="1">
                  <a:solidFill>
                    <a:schemeClr val="tx1">
                      <a:lumMod val="75000"/>
                      <a:lumOff val="25000"/>
                    </a:schemeClr>
                  </a:solidFill>
                </a:rPr>
                <a:t>patients</a:t>
              </a:r>
              <a:r>
                <a:rPr lang="it-IT" sz="2400" dirty="0">
                  <a:solidFill>
                    <a:schemeClr val="tx1">
                      <a:lumMod val="75000"/>
                      <a:lumOff val="25000"/>
                    </a:schemeClr>
                  </a:solidFill>
                </a:rPr>
                <a:t> 		  2'400 </a:t>
              </a:r>
              <a:r>
                <a:rPr lang="it-IT" sz="2400" dirty="0" err="1">
                  <a:solidFill>
                    <a:schemeClr val="tx1">
                      <a:lumMod val="75000"/>
                      <a:lumOff val="25000"/>
                    </a:schemeClr>
                  </a:solidFill>
                </a:rPr>
                <a:t>pts</a:t>
              </a:r>
              <a:r>
                <a:rPr lang="it-IT" sz="2400" dirty="0">
                  <a:solidFill>
                    <a:schemeClr val="tx1">
                      <a:lumMod val="75000"/>
                      <a:lumOff val="25000"/>
                    </a:schemeClr>
                  </a:solidFill>
                </a:rPr>
                <a:t>/</a:t>
              </a:r>
              <a:r>
                <a:rPr lang="it-IT" sz="2400" dirty="0" err="1">
                  <a:solidFill>
                    <a:schemeClr val="tx1">
                      <a:lumMod val="75000"/>
                      <a:lumOff val="25000"/>
                    </a:schemeClr>
                  </a:solidFill>
                </a:rPr>
                <a:t>year</a:t>
              </a:r>
              <a:endParaRPr lang="it-IT" sz="2400" dirty="0">
                <a:solidFill>
                  <a:schemeClr val="tx1">
                    <a:lumMod val="75000"/>
                    <a:lumOff val="25000"/>
                  </a:schemeClr>
                </a:solidFill>
              </a:endParaRPr>
            </a:p>
            <a:p>
              <a:pPr algn="l"/>
              <a:endParaRPr lang="it-IT" sz="2400" dirty="0">
                <a:solidFill>
                  <a:schemeClr val="tx1">
                    <a:lumMod val="75000"/>
                    <a:lumOff val="25000"/>
                  </a:schemeClr>
                </a:solidFill>
              </a:endParaRPr>
            </a:p>
            <a:p>
              <a:pPr algn="l"/>
              <a:r>
                <a:rPr lang="it-IT" sz="2400" u="sng" dirty="0" err="1">
                  <a:solidFill>
                    <a:schemeClr val="tx1">
                      <a:lumMod val="75000"/>
                      <a:lumOff val="25000"/>
                    </a:schemeClr>
                  </a:solidFill>
                </a:rPr>
                <a:t>Therapy</a:t>
              </a:r>
              <a:r>
                <a:rPr lang="it-IT" sz="2400" u="sng" dirty="0">
                  <a:solidFill>
                    <a:schemeClr val="tx1">
                      <a:lumMod val="75000"/>
                      <a:lumOff val="25000"/>
                    </a:schemeClr>
                  </a:solidFill>
                </a:rPr>
                <a:t> </a:t>
              </a:r>
              <a:r>
                <a:rPr lang="it-IT" sz="2400" u="sng" dirty="0" err="1">
                  <a:solidFill>
                    <a:schemeClr val="tx1">
                      <a:lumMod val="75000"/>
                      <a:lumOff val="25000"/>
                    </a:schemeClr>
                  </a:solidFill>
                </a:rPr>
                <a:t>with</a:t>
              </a:r>
              <a:r>
                <a:rPr lang="it-IT" sz="2400" u="sng" dirty="0">
                  <a:solidFill>
                    <a:schemeClr val="tx1">
                      <a:lumMod val="75000"/>
                      <a:lumOff val="25000"/>
                    </a:schemeClr>
                  </a:solidFill>
                </a:rPr>
                <a:t> </a:t>
              </a:r>
              <a:r>
                <a:rPr lang="it-IT" sz="2400" u="sng" dirty="0" err="1">
                  <a:solidFill>
                    <a:schemeClr val="tx1">
                      <a:lumMod val="75000"/>
                      <a:lumOff val="25000"/>
                    </a:schemeClr>
                  </a:solidFill>
                </a:rPr>
                <a:t>Carbon</a:t>
              </a:r>
              <a:r>
                <a:rPr lang="it-IT" sz="2400" u="sng" dirty="0">
                  <a:solidFill>
                    <a:schemeClr val="tx1">
                      <a:lumMod val="75000"/>
                      <a:lumOff val="25000"/>
                    </a:schemeClr>
                  </a:solidFill>
                </a:rPr>
                <a:t> </a:t>
              </a:r>
              <a:r>
                <a:rPr lang="it-IT" sz="2400" u="sng" dirty="0" err="1">
                  <a:solidFill>
                    <a:schemeClr val="tx1">
                      <a:lumMod val="75000"/>
                      <a:lumOff val="25000"/>
                    </a:schemeClr>
                  </a:solidFill>
                </a:rPr>
                <a:t>ions</a:t>
              </a:r>
              <a:r>
                <a:rPr lang="it-IT" sz="2400" u="sng" dirty="0">
                  <a:solidFill>
                    <a:schemeClr val="tx1">
                      <a:lumMod val="75000"/>
                      <a:lumOff val="25000"/>
                    </a:schemeClr>
                  </a:solidFill>
                </a:rPr>
                <a:t> </a:t>
              </a:r>
              <a:r>
                <a:rPr lang="it-IT" sz="2400" u="sng" dirty="0" err="1">
                  <a:solidFill>
                    <a:schemeClr val="tx1">
                      <a:lumMod val="75000"/>
                      <a:lumOff val="25000"/>
                    </a:schemeClr>
                  </a:solidFill>
                </a:rPr>
                <a:t>for</a:t>
              </a:r>
              <a:r>
                <a:rPr lang="it-IT" sz="2400" u="sng" dirty="0">
                  <a:solidFill>
                    <a:schemeClr val="tx1">
                      <a:lumMod val="75000"/>
                      <a:lumOff val="25000"/>
                    </a:schemeClr>
                  </a:solidFill>
                </a:rPr>
                <a:t> </a:t>
              </a:r>
              <a:r>
                <a:rPr lang="it-IT" sz="2400" u="sng" dirty="0" err="1">
                  <a:solidFill>
                    <a:schemeClr val="tx1">
                      <a:lumMod val="75000"/>
                      <a:lumOff val="25000"/>
                    </a:schemeClr>
                  </a:solidFill>
                </a:rPr>
                <a:t>radio-resistant</a:t>
              </a:r>
              <a:r>
                <a:rPr lang="it-IT" sz="2400" u="sng" dirty="0">
                  <a:solidFill>
                    <a:schemeClr val="tx1">
                      <a:lumMod val="75000"/>
                      <a:lumOff val="25000"/>
                    </a:schemeClr>
                  </a:solidFill>
                </a:rPr>
                <a:t> </a:t>
              </a:r>
              <a:r>
                <a:rPr lang="it-IT" sz="2400" u="sng" dirty="0" err="1">
                  <a:solidFill>
                    <a:schemeClr val="tx1">
                      <a:lumMod val="75000"/>
                      <a:lumOff val="25000"/>
                    </a:schemeClr>
                  </a:solidFill>
                </a:rPr>
                <a:t>tumour</a:t>
              </a:r>
              <a:endParaRPr lang="it-IT" sz="2400" u="sng" dirty="0">
                <a:solidFill>
                  <a:schemeClr val="tx1">
                    <a:lumMod val="75000"/>
                    <a:lumOff val="25000"/>
                  </a:schemeClr>
                </a:solidFill>
              </a:endParaRPr>
            </a:p>
            <a:p>
              <a:pPr algn="l"/>
              <a:r>
                <a:rPr lang="it-IT" sz="2400" dirty="0">
                  <a:solidFill>
                    <a:schemeClr val="tx1">
                      <a:lumMod val="75000"/>
                      <a:lumOff val="25000"/>
                    </a:schemeClr>
                  </a:solidFill>
                </a:rPr>
                <a:t>	 	3% </a:t>
              </a:r>
              <a:r>
                <a:rPr lang="it-IT" sz="2400" dirty="0" err="1">
                  <a:solidFill>
                    <a:schemeClr val="tx1">
                      <a:lumMod val="75000"/>
                      <a:lumOff val="25000"/>
                    </a:schemeClr>
                  </a:solidFill>
                </a:rPr>
                <a:t>of</a:t>
              </a:r>
              <a:r>
                <a:rPr lang="it-IT" sz="2400" dirty="0">
                  <a:solidFill>
                    <a:schemeClr val="tx1">
                      <a:lumMod val="75000"/>
                      <a:lumOff val="25000"/>
                    </a:schemeClr>
                  </a:solidFill>
                </a:rPr>
                <a:t> </a:t>
              </a:r>
              <a:r>
                <a:rPr lang="it-IT" sz="2400" dirty="0" err="1">
                  <a:solidFill>
                    <a:schemeClr val="tx1">
                      <a:lumMod val="75000"/>
                      <a:lumOff val="25000"/>
                    </a:schemeClr>
                  </a:solidFill>
                </a:rPr>
                <a:t>X-ray</a:t>
              </a:r>
              <a:r>
                <a:rPr lang="it-IT" sz="2400" dirty="0">
                  <a:solidFill>
                    <a:schemeClr val="tx1">
                      <a:lumMod val="75000"/>
                      <a:lumOff val="25000"/>
                    </a:schemeClr>
                  </a:solidFill>
                </a:rPr>
                <a:t> </a:t>
              </a:r>
              <a:r>
                <a:rPr lang="it-IT" sz="2400" dirty="0" err="1">
                  <a:solidFill>
                    <a:schemeClr val="tx1">
                      <a:lumMod val="75000"/>
                      <a:lumOff val="25000"/>
                    </a:schemeClr>
                  </a:solidFill>
                </a:rPr>
                <a:t>patients</a:t>
              </a:r>
              <a:r>
                <a:rPr lang="it-IT" sz="2400" dirty="0">
                  <a:solidFill>
                    <a:schemeClr val="tx1">
                      <a:lumMod val="75000"/>
                      <a:lumOff val="25000"/>
                    </a:schemeClr>
                  </a:solidFill>
                </a:rPr>
                <a:t> 		   600 </a:t>
              </a:r>
              <a:r>
                <a:rPr lang="it-IT" sz="2400" dirty="0" err="1">
                  <a:solidFill>
                    <a:schemeClr val="tx1">
                      <a:lumMod val="75000"/>
                      <a:lumOff val="25000"/>
                    </a:schemeClr>
                  </a:solidFill>
                </a:rPr>
                <a:t>pts</a:t>
              </a:r>
              <a:r>
                <a:rPr lang="it-IT" sz="2400" dirty="0">
                  <a:solidFill>
                    <a:schemeClr val="tx1">
                      <a:lumMod val="75000"/>
                      <a:lumOff val="25000"/>
                    </a:schemeClr>
                  </a:solidFill>
                </a:rPr>
                <a:t>/</a:t>
              </a:r>
              <a:r>
                <a:rPr lang="it-IT" sz="2400" dirty="0" err="1">
                  <a:solidFill>
                    <a:schemeClr val="tx1">
                      <a:lumMod val="75000"/>
                      <a:lumOff val="25000"/>
                    </a:schemeClr>
                  </a:solidFill>
                </a:rPr>
                <a:t>year</a:t>
              </a:r>
              <a:endParaRPr lang="it-IT" sz="2400" dirty="0">
                <a:solidFill>
                  <a:schemeClr val="tx1">
                    <a:lumMod val="75000"/>
                    <a:lumOff val="25000"/>
                  </a:schemeClr>
                </a:solidFill>
              </a:endParaRPr>
            </a:p>
            <a:p>
              <a:pPr algn="l"/>
              <a:endParaRPr lang="it-IT" sz="2400" dirty="0">
                <a:solidFill>
                  <a:schemeClr val="tx1">
                    <a:lumMod val="75000"/>
                    <a:lumOff val="25000"/>
                  </a:schemeClr>
                </a:solidFill>
              </a:endParaRPr>
            </a:p>
            <a:p>
              <a:pPr algn="l"/>
              <a:r>
                <a:rPr lang="it-IT" sz="2400" dirty="0">
                  <a:solidFill>
                    <a:schemeClr val="tx1">
                      <a:lumMod val="75000"/>
                      <a:lumOff val="25000"/>
                    </a:schemeClr>
                  </a:solidFill>
                </a:rPr>
                <a:t>		</a:t>
              </a:r>
              <a:r>
                <a:rPr lang="it-IT" sz="2400" u="sng" dirty="0">
                  <a:solidFill>
                    <a:schemeClr val="tx1">
                      <a:lumMod val="75000"/>
                      <a:lumOff val="25000"/>
                    </a:schemeClr>
                  </a:solidFill>
                </a:rPr>
                <a:t>TOTAL </a:t>
              </a:r>
              <a:r>
                <a:rPr lang="it-IT" sz="2400" u="sng" dirty="0" err="1">
                  <a:solidFill>
                    <a:schemeClr val="tx1">
                      <a:lumMod val="75000"/>
                      <a:lumOff val="25000"/>
                    </a:schemeClr>
                  </a:solidFill>
                </a:rPr>
                <a:t>every</a:t>
              </a:r>
              <a:r>
                <a:rPr lang="it-IT" sz="2400" u="sng" dirty="0">
                  <a:solidFill>
                    <a:schemeClr val="tx1">
                      <a:lumMod val="75000"/>
                      <a:lumOff val="25000"/>
                    </a:schemeClr>
                  </a:solidFill>
                </a:rPr>
                <a:t> 10 </a:t>
              </a:r>
              <a:r>
                <a:rPr lang="it-IT" sz="2400" u="sng" dirty="0" err="1">
                  <a:solidFill>
                    <a:schemeClr val="tx1">
                      <a:lumMod val="75000"/>
                      <a:lumOff val="25000"/>
                    </a:schemeClr>
                  </a:solidFill>
                </a:rPr>
                <a:t>M</a:t>
              </a:r>
              <a:r>
                <a:rPr lang="it-IT" sz="2400" dirty="0">
                  <a:solidFill>
                    <a:schemeClr val="tx1">
                      <a:lumMod val="75000"/>
                      <a:lumOff val="25000"/>
                    </a:schemeClr>
                  </a:solidFill>
                </a:rPr>
                <a:t>	   </a:t>
              </a:r>
              <a:r>
                <a:rPr lang="it-IT" sz="2400" u="sng" dirty="0" err="1">
                  <a:solidFill>
                    <a:schemeClr val="tx1">
                      <a:lumMod val="75000"/>
                      <a:lumOff val="25000"/>
                    </a:schemeClr>
                  </a:solidFill>
                </a:rPr>
                <a:t>about</a:t>
              </a:r>
              <a:r>
                <a:rPr lang="it-IT" sz="2400" u="sng" dirty="0">
                  <a:solidFill>
                    <a:schemeClr val="tx1">
                      <a:lumMod val="75000"/>
                      <a:lumOff val="25000"/>
                    </a:schemeClr>
                  </a:solidFill>
                </a:rPr>
                <a:t>  3'000 </a:t>
              </a:r>
              <a:r>
                <a:rPr lang="it-IT" sz="2400" u="sng" dirty="0" err="1">
                  <a:solidFill>
                    <a:schemeClr val="tx1">
                      <a:lumMod val="75000"/>
                      <a:lumOff val="25000"/>
                    </a:schemeClr>
                  </a:solidFill>
                </a:rPr>
                <a:t>pts</a:t>
              </a:r>
              <a:r>
                <a:rPr lang="it-IT" sz="2400" u="sng" dirty="0">
                  <a:solidFill>
                    <a:schemeClr val="tx1">
                      <a:lumMod val="75000"/>
                      <a:lumOff val="25000"/>
                    </a:schemeClr>
                  </a:solidFill>
                </a:rPr>
                <a:t>/</a:t>
              </a:r>
              <a:r>
                <a:rPr lang="it-IT" sz="2400" u="sng" dirty="0" err="1">
                  <a:solidFill>
                    <a:schemeClr val="tx1">
                      <a:lumMod val="75000"/>
                      <a:lumOff val="25000"/>
                    </a:schemeClr>
                  </a:solidFill>
                </a:rPr>
                <a:t>year</a:t>
              </a:r>
              <a:r>
                <a:rPr lang="it-IT" sz="2400" u="sng" dirty="0">
                  <a:solidFill>
                    <a:schemeClr val="tx1">
                      <a:lumMod val="75000"/>
                      <a:lumOff val="25000"/>
                    </a:schemeClr>
                  </a:solidFill>
                </a:rPr>
                <a:t> (*) </a:t>
              </a:r>
            </a:p>
            <a:p>
              <a:pPr algn="l"/>
              <a:endParaRPr lang="it-IT" u="sng" dirty="0">
                <a:solidFill>
                  <a:schemeClr val="tx1">
                    <a:lumMod val="75000"/>
                    <a:lumOff val="25000"/>
                  </a:schemeClr>
                </a:solidFill>
                <a:effectLst>
                  <a:outerShdw blurRad="50800" dist="38100" dir="2700000">
                    <a:srgbClr val="000000">
                      <a:alpha val="43000"/>
                    </a:srgbClr>
                  </a:outerShdw>
                </a:effectLst>
              </a:endParaRPr>
            </a:p>
            <a:p>
              <a:pPr algn="l"/>
              <a:r>
                <a:rPr lang="it-IT" dirty="0">
                  <a:solidFill>
                    <a:schemeClr val="tx1">
                      <a:lumMod val="75000"/>
                      <a:lumOff val="25000"/>
                    </a:schemeClr>
                  </a:solidFill>
                  <a:effectLst>
                    <a:outerShdw blurRad="50800" dist="38100" dir="2700000">
                      <a:srgbClr val="000000">
                        <a:alpha val="43000"/>
                      </a:srgbClr>
                    </a:outerShdw>
                  </a:effectLst>
                </a:rPr>
                <a:t> </a:t>
              </a:r>
              <a:r>
                <a:rPr lang="it-IT" dirty="0">
                  <a:solidFill>
                    <a:schemeClr val="accent1"/>
                  </a:solidFill>
                  <a:effectLst>
                    <a:outerShdw blurRad="38100" dist="38100" dir="2700000" algn="tl">
                      <a:srgbClr val="000000"/>
                    </a:outerShdw>
                  </a:effectLst>
                </a:rPr>
                <a:t>  </a:t>
              </a:r>
              <a:r>
                <a:rPr lang="it-IT" dirty="0" smtClean="0">
                  <a:solidFill>
                    <a:schemeClr val="accent1"/>
                  </a:solidFill>
                  <a:effectLst>
                    <a:outerShdw blurRad="38100" dist="38100" dir="2700000" algn="tl">
                      <a:srgbClr val="000000"/>
                    </a:outerShdw>
                  </a:effectLst>
                </a:rPr>
                <a:t> </a:t>
              </a:r>
            </a:p>
            <a:p>
              <a:pPr algn="l"/>
              <a:r>
                <a:rPr lang="it-IT" dirty="0" smtClean="0">
                  <a:solidFill>
                    <a:schemeClr val="accent1"/>
                  </a:solidFill>
                  <a:effectLst>
                    <a:outerShdw blurRad="38100" dist="38100" dir="2700000" algn="tl">
                      <a:srgbClr val="000000"/>
                    </a:outerShdw>
                  </a:effectLst>
                </a:rPr>
                <a:t> </a:t>
              </a:r>
              <a:r>
                <a:rPr lang="it-IT" dirty="0">
                  <a:solidFill>
                    <a:schemeClr val="accent1"/>
                  </a:solidFill>
                  <a:effectLst>
                    <a:outerShdw blurRad="38100" dist="38100" dir="2700000" algn="tl">
                      <a:srgbClr val="000000"/>
                    </a:outerShdw>
                  </a:effectLst>
                </a:rPr>
                <a:t>(*)  In Italy : 	17'000</a:t>
              </a:r>
              <a:r>
                <a:rPr lang="it-IT" dirty="0">
                  <a:solidFill>
                    <a:schemeClr val="accent1"/>
                  </a:solidFill>
                </a:rPr>
                <a:t>  </a:t>
              </a:r>
              <a:r>
                <a:rPr lang="it-IT" dirty="0" err="1">
                  <a:solidFill>
                    <a:schemeClr val="accent1"/>
                  </a:solidFill>
                </a:rPr>
                <a:t>patients</a:t>
              </a:r>
              <a:endParaRPr lang="it-IT" dirty="0">
                <a:solidFill>
                  <a:schemeClr val="accent1"/>
                </a:solidFill>
              </a:endParaRPr>
            </a:p>
            <a:p>
              <a:pPr algn="l">
                <a:lnSpc>
                  <a:spcPct val="65000"/>
                </a:lnSpc>
                <a:spcBef>
                  <a:spcPct val="35000"/>
                </a:spcBef>
              </a:pPr>
              <a:r>
                <a:rPr lang="it-IT" dirty="0">
                  <a:solidFill>
                    <a:schemeClr val="accent1"/>
                  </a:solidFill>
                </a:rPr>
                <a:t> 		</a:t>
              </a:r>
              <a:r>
                <a:rPr lang="it-IT" dirty="0" err="1">
                  <a:solidFill>
                    <a:schemeClr val="accent1"/>
                  </a:solidFill>
                  <a:effectLst>
                    <a:outerShdw blurRad="38100" dist="38100" dir="2700000" algn="tl">
                      <a:srgbClr val="000000"/>
                    </a:outerShdw>
                  </a:effectLst>
                </a:rPr>
                <a:t>5</a:t>
              </a:r>
              <a:r>
                <a:rPr lang="it-IT" dirty="0">
                  <a:solidFill>
                    <a:schemeClr val="accent1"/>
                  </a:solidFill>
                  <a:effectLst>
                    <a:outerShdw blurRad="38100" dist="38100" dir="2700000" algn="tl">
                      <a:srgbClr val="000000"/>
                    </a:outerShdw>
                  </a:effectLst>
                </a:rPr>
                <a:t> </a:t>
              </a:r>
              <a:r>
                <a:rPr lang="it-IT" dirty="0" err="1">
                  <a:solidFill>
                    <a:schemeClr val="accent1"/>
                  </a:solidFill>
                  <a:effectLst>
                    <a:outerShdw blurRad="38100" dist="38100" dir="2700000" algn="tl">
                      <a:srgbClr val="000000"/>
                    </a:outerShdw>
                  </a:effectLst>
                </a:rPr>
                <a:t>proton</a:t>
              </a:r>
              <a:r>
                <a:rPr lang="it-IT" dirty="0">
                  <a:solidFill>
                    <a:schemeClr val="accent1"/>
                  </a:solidFill>
                  <a:effectLst>
                    <a:outerShdw blurRad="38100" dist="38100" dir="2700000" algn="tl">
                      <a:srgbClr val="000000"/>
                    </a:outerShdw>
                  </a:effectLst>
                </a:rPr>
                <a:t> </a:t>
              </a:r>
              <a:r>
                <a:rPr lang="it-IT" dirty="0" err="1">
                  <a:solidFill>
                    <a:schemeClr val="accent1"/>
                  </a:solidFill>
                  <a:effectLst>
                    <a:outerShdw blurRad="38100" dist="38100" dir="2700000" algn="tl">
                      <a:srgbClr val="000000"/>
                    </a:outerShdw>
                  </a:effectLst>
                </a:rPr>
                <a:t>centres</a:t>
              </a:r>
              <a:r>
                <a:rPr lang="it-IT" dirty="0">
                  <a:solidFill>
                    <a:schemeClr val="accent1"/>
                  </a:solidFill>
                  <a:effectLst>
                    <a:outerShdw blurRad="38100" dist="38100" dir="2700000" algn="tl">
                      <a:srgbClr val="000000"/>
                    </a:outerShdw>
                  </a:effectLst>
                </a:rPr>
                <a:t> and </a:t>
              </a:r>
              <a:r>
                <a:rPr lang="it-IT" dirty="0" err="1">
                  <a:solidFill>
                    <a:schemeClr val="accent1"/>
                  </a:solidFill>
                  <a:effectLst>
                    <a:outerShdw blurRad="38100" dist="38100" dir="2700000" algn="tl">
                      <a:srgbClr val="000000"/>
                    </a:outerShdw>
                  </a:effectLst>
                </a:rPr>
                <a:t>1</a:t>
              </a:r>
              <a:r>
                <a:rPr lang="it-IT" dirty="0">
                  <a:solidFill>
                    <a:schemeClr val="accent1"/>
                  </a:solidFill>
                  <a:effectLst>
                    <a:outerShdw blurRad="38100" dist="38100" dir="2700000" algn="tl">
                      <a:srgbClr val="000000"/>
                    </a:outerShdw>
                  </a:effectLst>
                </a:rPr>
                <a:t> </a:t>
              </a:r>
              <a:r>
                <a:rPr lang="it-IT" dirty="0" err="1">
                  <a:solidFill>
                    <a:schemeClr val="accent1"/>
                  </a:solidFill>
                  <a:effectLst>
                    <a:outerShdw blurRad="38100" dist="38100" dir="2700000" algn="tl">
                      <a:srgbClr val="000000"/>
                    </a:outerShdw>
                  </a:effectLst>
                </a:rPr>
                <a:t>carbon</a:t>
              </a:r>
              <a:r>
                <a:rPr lang="it-IT" dirty="0">
                  <a:solidFill>
                    <a:schemeClr val="accent1"/>
                  </a:solidFill>
                  <a:effectLst>
                    <a:outerShdw blurRad="38100" dist="38100" dir="2700000" algn="tl">
                      <a:srgbClr val="000000"/>
                    </a:outerShdw>
                  </a:effectLst>
                </a:rPr>
                <a:t> </a:t>
              </a:r>
              <a:r>
                <a:rPr lang="it-IT" dirty="0" err="1">
                  <a:solidFill>
                    <a:schemeClr val="accent1"/>
                  </a:solidFill>
                  <a:effectLst>
                    <a:outerShdw blurRad="38100" dist="38100" dir="2700000" algn="tl">
                      <a:srgbClr val="000000"/>
                    </a:outerShdw>
                  </a:effectLst>
                </a:rPr>
                <a:t>centre</a:t>
              </a:r>
              <a:r>
                <a:rPr lang="it-IT" dirty="0">
                  <a:solidFill>
                    <a:schemeClr val="accent1"/>
                  </a:solidFill>
                  <a:effectLst>
                    <a:outerShdw blurRad="38100" dist="38100" dir="2700000" algn="tl">
                      <a:srgbClr val="000000"/>
                    </a:outerShdw>
                  </a:effectLst>
                </a:rPr>
                <a:t>  (AIRO-2004)</a:t>
              </a:r>
              <a:r>
                <a:rPr lang="it-IT" u="sng" dirty="0">
                  <a:solidFill>
                    <a:schemeClr val="tx1"/>
                  </a:solidFill>
                  <a:effectLst>
                    <a:outerShdw blurRad="38100" dist="38100" dir="2700000" algn="tl">
                      <a:srgbClr val="000000"/>
                    </a:outerShdw>
                  </a:effectLst>
                </a:rPr>
                <a:t>   </a:t>
              </a:r>
            </a:p>
            <a:p>
              <a:pPr algn="l"/>
              <a:r>
                <a:rPr lang="it-IT" dirty="0">
                  <a:solidFill>
                    <a:schemeClr val="tx1"/>
                  </a:solidFill>
                  <a:effectLst>
                    <a:outerShdw blurRad="38100" dist="38100" dir="2700000" algn="tl">
                      <a:srgbClr val="000000"/>
                    </a:outerShdw>
                  </a:effectLst>
                </a:rPr>
                <a:t>						</a:t>
              </a:r>
              <a:endParaRPr lang="en-US" dirty="0">
                <a:solidFill>
                  <a:schemeClr val="tx1"/>
                </a:solidFill>
                <a:effectLst>
                  <a:outerShdw blurRad="38100" dist="38100" dir="2700000" algn="tl">
                    <a:srgbClr val="000000"/>
                  </a:outerShdw>
                </a:effectLst>
              </a:endParaRPr>
            </a:p>
          </p:txBody>
        </p:sp>
        <p:sp>
          <p:nvSpPr>
            <p:cNvPr id="2794500" name="Line 4"/>
            <p:cNvSpPr>
              <a:spLocks noChangeShapeType="1"/>
            </p:cNvSpPr>
            <p:nvPr/>
          </p:nvSpPr>
          <p:spPr bwMode="auto">
            <a:xfrm flipV="1">
              <a:off x="1515" y="505"/>
              <a:ext cx="113" cy="68"/>
            </a:xfrm>
            <a:prstGeom prst="line">
              <a:avLst/>
            </a:prstGeom>
            <a:noFill/>
            <a:ln w="19050">
              <a:solidFill>
                <a:schemeClr val="tx1"/>
              </a:solidFill>
              <a:round/>
              <a:headEnd/>
              <a:tailEnd/>
            </a:ln>
            <a:effectLst/>
          </p:spPr>
          <p:txBody>
            <a:bodyPr wrap="none">
              <a:prstTxWarp prst="textNoShape">
                <a:avLst/>
              </a:prstTxWarp>
            </a:bodyPr>
            <a:lstStyle/>
            <a:p>
              <a:endParaRPr lang="en-US"/>
            </a:p>
          </p:txBody>
        </p:sp>
      </p:gr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42" name="Rectangle 2"/>
          <p:cNvSpPr>
            <a:spLocks noGrp="1" noChangeArrowheads="1"/>
          </p:cNvSpPr>
          <p:nvPr>
            <p:ph type="title"/>
          </p:nvPr>
        </p:nvSpPr>
        <p:spPr>
          <a:xfrm>
            <a:off x="457200" y="-76200"/>
            <a:ext cx="8229600" cy="784225"/>
          </a:xfrm>
        </p:spPr>
        <p:txBody>
          <a:bodyPr>
            <a:normAutofit/>
          </a:bodyPr>
          <a:lstStyle/>
          <a:p>
            <a:pPr eaLnBrk="1" hangingPunct="1"/>
            <a:r>
              <a:rPr lang="en-US" sz="3200" dirty="0">
                <a:solidFill>
                  <a:srgbClr val="0D2469"/>
                </a:solidFill>
                <a:effectLst>
                  <a:outerShdw blurRad="50800" dist="38100" dir="2700000">
                    <a:srgbClr val="000000">
                      <a:alpha val="43000"/>
                    </a:srgbClr>
                  </a:outerShdw>
                </a:effectLst>
              </a:rPr>
              <a:t>Present and “near” future of</a:t>
            </a:r>
            <a:r>
              <a:rPr lang="en-US" sz="3200" dirty="0" smtClean="0">
                <a:solidFill>
                  <a:srgbClr val="0D2469"/>
                </a:solidFill>
                <a:effectLst>
                  <a:outerShdw blurRad="50800" dist="38100" dir="2700000">
                    <a:srgbClr val="000000">
                      <a:alpha val="43000"/>
                    </a:srgbClr>
                  </a:outerShdw>
                </a:effectLst>
              </a:rPr>
              <a:t> </a:t>
            </a:r>
            <a:r>
              <a:rPr lang="en-US" sz="3200" dirty="0" err="1" smtClean="0">
                <a:solidFill>
                  <a:srgbClr val="0D2469"/>
                </a:solidFill>
                <a:effectLst>
                  <a:outerShdw blurRad="50800" dist="38100" dir="2700000">
                    <a:srgbClr val="000000">
                      <a:alpha val="43000"/>
                    </a:srgbClr>
                  </a:outerShdw>
                </a:effectLst>
              </a:rPr>
              <a:t>Hadrontherapy</a:t>
            </a:r>
            <a:endParaRPr lang="en-US" sz="3200" dirty="0">
              <a:solidFill>
                <a:srgbClr val="0D2469"/>
              </a:solidFill>
              <a:effectLst>
                <a:outerShdw blurRad="50800" dist="38100" dir="2700000">
                  <a:srgbClr val="000000">
                    <a:alpha val="43000"/>
                  </a:srgbClr>
                </a:outerShdw>
              </a:effectLst>
            </a:endParaRPr>
          </a:p>
        </p:txBody>
      </p:sp>
      <p:sp>
        <p:nvSpPr>
          <p:cNvPr id="1187843" name="Rectangle 3"/>
          <p:cNvSpPr>
            <a:spLocks noGrp="1" noChangeArrowheads="1"/>
          </p:cNvSpPr>
          <p:nvPr>
            <p:ph type="body" idx="1"/>
          </p:nvPr>
        </p:nvSpPr>
        <p:spPr>
          <a:xfrm>
            <a:off x="304800" y="1065213"/>
            <a:ext cx="8458200" cy="5106987"/>
          </a:xfrm>
        </p:spPr>
        <p:txBody>
          <a:bodyPr>
            <a:noAutofit/>
          </a:bodyPr>
          <a:lstStyle/>
          <a:p>
            <a:pPr eaLnBrk="1" hangingPunct="1"/>
            <a:r>
              <a:rPr lang="en-GB" sz="2000" dirty="0">
                <a:solidFill>
                  <a:srgbClr val="FF0000"/>
                </a:solidFill>
              </a:rPr>
              <a:t>Proton-therapy is “booming”!</a:t>
            </a:r>
            <a:r>
              <a:rPr lang="en-GB" sz="2000" b="1" dirty="0">
                <a:solidFill>
                  <a:srgbClr val="FF0000"/>
                </a:solidFill>
              </a:rPr>
              <a:t>   </a:t>
            </a:r>
            <a:r>
              <a:rPr lang="en-GB" sz="2000" i="1" dirty="0">
                <a:solidFill>
                  <a:srgbClr val="595959"/>
                </a:solidFill>
              </a:rPr>
              <a:t>(for more information see PTCOG</a:t>
            </a:r>
            <a:r>
              <a:rPr lang="en-GB" sz="2000" i="1" dirty="0" smtClean="0">
                <a:solidFill>
                  <a:srgbClr val="595959"/>
                </a:solidFill>
              </a:rPr>
              <a:t>, </a:t>
            </a:r>
            <a:r>
              <a:rPr lang="en-GB" sz="2000" i="1" dirty="0">
                <a:solidFill>
                  <a:srgbClr val="262626"/>
                </a:solidFill>
                <a:hlinkClick r:id="rId2"/>
              </a:rPr>
              <a:t>www.ptcog.com</a:t>
            </a:r>
            <a:r>
              <a:rPr lang="en-GB" sz="2000" i="1" dirty="0" smtClean="0">
                <a:solidFill>
                  <a:srgbClr val="595959"/>
                </a:solidFill>
              </a:rPr>
              <a:t>)</a:t>
            </a:r>
            <a:endParaRPr lang="en-GB" sz="2000" dirty="0" smtClean="0">
              <a:solidFill>
                <a:srgbClr val="595959"/>
              </a:solidFill>
            </a:endParaRPr>
          </a:p>
          <a:p>
            <a:pPr lvl="1" eaLnBrk="1" hangingPunct="1">
              <a:lnSpc>
                <a:spcPct val="120000"/>
              </a:lnSpc>
            </a:pPr>
            <a:r>
              <a:rPr lang="en-GB" sz="2000" b="1" dirty="0">
                <a:solidFill>
                  <a:srgbClr val="262626"/>
                </a:solidFill>
              </a:rPr>
              <a:t>Laboratory based centres: </a:t>
            </a:r>
            <a:r>
              <a:rPr lang="en-GB" sz="2000" b="1" dirty="0" err="1">
                <a:solidFill>
                  <a:srgbClr val="262626"/>
                </a:solidFill>
              </a:rPr>
              <a:t>Orsay</a:t>
            </a:r>
            <a:r>
              <a:rPr lang="en-GB" sz="2000" b="1" dirty="0">
                <a:solidFill>
                  <a:srgbClr val="262626"/>
                </a:solidFill>
              </a:rPr>
              <a:t>, PSI, INFN-Catania, …</a:t>
            </a:r>
          </a:p>
          <a:p>
            <a:pPr lvl="1" eaLnBrk="1" hangingPunct="1">
              <a:lnSpc>
                <a:spcPct val="120000"/>
              </a:lnSpc>
            </a:pPr>
            <a:r>
              <a:rPr lang="en-GB" sz="2000" b="1" dirty="0">
                <a:solidFill>
                  <a:srgbClr val="262626"/>
                </a:solidFill>
              </a:rPr>
              <a:t>Hospital based centres: 3 in USA, 4 in Japan and many under construction (USA, Japan, Germany, China, Korea, Italy, …)</a:t>
            </a:r>
          </a:p>
          <a:p>
            <a:pPr lvl="1" eaLnBrk="1" hangingPunct="1">
              <a:lnSpc>
                <a:spcPct val="120000"/>
              </a:lnSpc>
            </a:pPr>
            <a:r>
              <a:rPr lang="en-GB" sz="2000" b="1" dirty="0">
                <a:solidFill>
                  <a:srgbClr val="262626"/>
                </a:solidFill>
              </a:rPr>
              <a:t>Companies offer “turn-key” centres (cost:</a:t>
            </a:r>
            <a:r>
              <a:rPr lang="en-GB" sz="2000" b="1" dirty="0" smtClean="0">
                <a:solidFill>
                  <a:srgbClr val="262626"/>
                </a:solidFill>
              </a:rPr>
              <a:t> 80-90 </a:t>
            </a:r>
            <a:r>
              <a:rPr lang="en-GB" sz="2000" b="1" dirty="0">
                <a:solidFill>
                  <a:srgbClr val="262626"/>
                </a:solidFill>
              </a:rPr>
              <a:t>M Euro</a:t>
            </a:r>
            <a:r>
              <a:rPr lang="en-GB" sz="2000" b="1" dirty="0" smtClean="0">
                <a:solidFill>
                  <a:srgbClr val="262626"/>
                </a:solidFill>
              </a:rPr>
              <a:t>)</a:t>
            </a:r>
          </a:p>
          <a:p>
            <a:pPr eaLnBrk="1" hangingPunct="1"/>
            <a:r>
              <a:rPr lang="en-GB" sz="2000" b="1" dirty="0">
                <a:solidFill>
                  <a:srgbClr val="FF0000"/>
                </a:solidFill>
              </a:rPr>
              <a:t>Carbon ion </a:t>
            </a:r>
            <a:r>
              <a:rPr lang="en-GB" sz="2000" b="1" dirty="0" smtClean="0">
                <a:solidFill>
                  <a:srgbClr val="FF0000"/>
                </a:solidFill>
              </a:rPr>
              <a:t>therapy</a:t>
            </a:r>
            <a:endParaRPr lang="en-GB" sz="2000" b="1" dirty="0" smtClean="0">
              <a:solidFill>
                <a:srgbClr val="595959"/>
              </a:solidFill>
            </a:endParaRPr>
          </a:p>
          <a:p>
            <a:pPr lvl="1" eaLnBrk="1" hangingPunct="1">
              <a:lnSpc>
                <a:spcPct val="120000"/>
              </a:lnSpc>
            </a:pPr>
            <a:r>
              <a:rPr lang="en-GB" sz="2000" b="1" dirty="0">
                <a:solidFill>
                  <a:schemeClr val="tx1">
                    <a:lumMod val="85000"/>
                    <a:lumOff val="15000"/>
                  </a:schemeClr>
                </a:solidFill>
              </a:rPr>
              <a:t>2 hospital based centres in Japan</a:t>
            </a:r>
          </a:p>
          <a:p>
            <a:pPr lvl="1" eaLnBrk="1" hangingPunct="1">
              <a:lnSpc>
                <a:spcPct val="120000"/>
              </a:lnSpc>
            </a:pPr>
            <a:r>
              <a:rPr lang="en-GB" sz="2000" b="1" dirty="0">
                <a:solidFill>
                  <a:schemeClr val="tx1">
                    <a:lumMod val="85000"/>
                    <a:lumOff val="15000"/>
                  </a:schemeClr>
                </a:solidFill>
              </a:rPr>
              <a:t>Pilot project at GSI</a:t>
            </a:r>
          </a:p>
          <a:p>
            <a:pPr lvl="1" eaLnBrk="1" hangingPunct="1">
              <a:lnSpc>
                <a:spcPct val="120000"/>
              </a:lnSpc>
            </a:pPr>
            <a:r>
              <a:rPr lang="en-GB" sz="2000" b="1" dirty="0">
                <a:solidFill>
                  <a:schemeClr val="tx1">
                    <a:lumMod val="85000"/>
                    <a:lumOff val="15000"/>
                  </a:schemeClr>
                </a:solidFill>
              </a:rPr>
              <a:t>2 hospital based centres under construction in Germany and Italy</a:t>
            </a:r>
          </a:p>
          <a:p>
            <a:pPr lvl="1" eaLnBrk="1" hangingPunct="1">
              <a:lnSpc>
                <a:spcPct val="120000"/>
              </a:lnSpc>
            </a:pPr>
            <a:r>
              <a:rPr lang="en-GB" sz="2000" b="1" dirty="0">
                <a:solidFill>
                  <a:schemeClr val="tx1">
                    <a:lumMod val="85000"/>
                    <a:lumOff val="15000"/>
                  </a:schemeClr>
                </a:solidFill>
              </a:rPr>
              <a:t>2 projects approved (France and Austria)</a:t>
            </a:r>
          </a:p>
          <a:p>
            <a:pPr lvl="1" eaLnBrk="1" hangingPunct="1">
              <a:lnSpc>
                <a:spcPct val="120000"/>
              </a:lnSpc>
            </a:pPr>
            <a:r>
              <a:rPr lang="en-GB" sz="2000" b="1" dirty="0">
                <a:solidFill>
                  <a:schemeClr val="tx1">
                    <a:lumMod val="85000"/>
                    <a:lumOff val="15000"/>
                  </a:schemeClr>
                </a:solidFill>
              </a:rPr>
              <a:t>European network ENLIGHT</a:t>
            </a:r>
          </a:p>
        </p:txBody>
      </p:sp>
      <p:sp>
        <p:nvSpPr>
          <p:cNvPr id="6" name="Slide Number Placeholder 5"/>
          <p:cNvSpPr>
            <a:spLocks noGrp="1"/>
          </p:cNvSpPr>
          <p:nvPr>
            <p:ph type="sldNum" sz="quarter" idx="12"/>
          </p:nvPr>
        </p:nvSpPr>
        <p:spPr/>
        <p:txBody>
          <a:bodyPr/>
          <a:lstStyle/>
          <a:p>
            <a:fld id="{06AAE6B4-6741-2E43-949D-D9093D0F478E}" type="slidenum">
              <a:rPr lang="en-US" smtClean="0"/>
              <a:pPr/>
              <a:t>54</a:t>
            </a:fld>
            <a:endParaRPr lang="en-US"/>
          </a:p>
        </p:txBody>
      </p:sp>
      <p:sp>
        <p:nvSpPr>
          <p:cNvPr id="8" name="Footer Placeholder 7"/>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4"/>
          <p:cNvSpPr>
            <a:spLocks noGrp="1"/>
          </p:cNvSpPr>
          <p:nvPr>
            <p:ph type="sldNum" sz="quarter" idx="12"/>
          </p:nvPr>
        </p:nvSpPr>
        <p:spPr/>
        <p:txBody>
          <a:bodyPr/>
          <a:lstStyle/>
          <a:p>
            <a:fld id="{597BE1E8-D70E-5644-9A92-4894E35F3957}" type="slidenum">
              <a:rPr lang="en-GB"/>
              <a:pPr/>
              <a:t>55</a:t>
            </a:fld>
            <a:endParaRPr lang="en-GB"/>
          </a:p>
        </p:txBody>
      </p:sp>
      <p:sp>
        <p:nvSpPr>
          <p:cNvPr id="2789378" name="Rectangle 2"/>
          <p:cNvSpPr>
            <a:spLocks noGrp="1" noChangeArrowheads="1"/>
          </p:cNvSpPr>
          <p:nvPr>
            <p:ph type="title"/>
          </p:nvPr>
        </p:nvSpPr>
        <p:spPr>
          <a:xfrm>
            <a:off x="5562600" y="117476"/>
            <a:ext cx="3352799" cy="1009650"/>
          </a:xfrm>
        </p:spPr>
        <p:txBody>
          <a:bodyPr>
            <a:normAutofit fontScale="90000"/>
          </a:bodyPr>
          <a:lstStyle/>
          <a:p>
            <a:r>
              <a:rPr lang="en-US" sz="3111" dirty="0" err="1"/>
              <a:t>Protontherapy</a:t>
            </a:r>
            <a:r>
              <a:rPr lang="en-US" sz="3111" dirty="0"/>
              <a:t/>
            </a:r>
            <a:br>
              <a:rPr lang="en-US" sz="3111" dirty="0"/>
            </a:br>
            <a:r>
              <a:rPr lang="en-US" sz="3111" dirty="0"/>
              <a:t>is booming </a:t>
            </a:r>
            <a:r>
              <a:rPr lang="en-US" dirty="0" smtClean="0"/>
              <a:t/>
            </a:r>
            <a:br>
              <a:rPr lang="en-US" dirty="0" smtClean="0"/>
            </a:br>
            <a:endParaRPr lang="en-GB" dirty="0"/>
          </a:p>
        </p:txBody>
      </p:sp>
      <p:grpSp>
        <p:nvGrpSpPr>
          <p:cNvPr id="2" name="Group 3"/>
          <p:cNvGrpSpPr>
            <a:grpSpLocks/>
          </p:cNvGrpSpPr>
          <p:nvPr/>
        </p:nvGrpSpPr>
        <p:grpSpPr bwMode="auto">
          <a:xfrm>
            <a:off x="-20515" y="-152400"/>
            <a:ext cx="9079523" cy="6781800"/>
            <a:chOff x="-14" y="20"/>
            <a:chExt cx="6196" cy="4272"/>
          </a:xfrm>
        </p:grpSpPr>
        <p:grpSp>
          <p:nvGrpSpPr>
            <p:cNvPr id="3" name="Group 4"/>
            <p:cNvGrpSpPr>
              <a:grpSpLocks/>
            </p:cNvGrpSpPr>
            <p:nvPr/>
          </p:nvGrpSpPr>
          <p:grpSpPr bwMode="auto">
            <a:xfrm>
              <a:off x="-14" y="20"/>
              <a:ext cx="6196" cy="4272"/>
              <a:chOff x="-14" y="20"/>
              <a:chExt cx="6196" cy="4272"/>
            </a:xfrm>
          </p:grpSpPr>
          <p:grpSp>
            <p:nvGrpSpPr>
              <p:cNvPr id="4" name="Group 5"/>
              <p:cNvGrpSpPr>
                <a:grpSpLocks/>
              </p:cNvGrpSpPr>
              <p:nvPr/>
            </p:nvGrpSpPr>
            <p:grpSpPr bwMode="auto">
              <a:xfrm>
                <a:off x="-14" y="20"/>
                <a:ext cx="6196" cy="4272"/>
                <a:chOff x="-14" y="20"/>
                <a:chExt cx="6196" cy="4272"/>
              </a:xfrm>
            </p:grpSpPr>
            <p:pic>
              <p:nvPicPr>
                <p:cNvPr id="2789382" name="Picture 6"/>
                <p:cNvPicPr>
                  <a:picLocks noChangeAspect="1" noChangeArrowheads="1"/>
                </p:cNvPicPr>
                <p:nvPr/>
              </p:nvPicPr>
              <p:blipFill>
                <a:blip r:embed="rId3"/>
                <a:srcRect/>
                <a:stretch>
                  <a:fillRect/>
                </a:stretch>
              </p:blipFill>
              <p:spPr bwMode="auto">
                <a:xfrm>
                  <a:off x="1245" y="1307"/>
                  <a:ext cx="4937" cy="2985"/>
                </a:xfrm>
                <a:prstGeom prst="rect">
                  <a:avLst/>
                </a:prstGeom>
                <a:noFill/>
                <a:ln w="9525">
                  <a:noFill/>
                  <a:miter lim="800000"/>
                  <a:headEnd/>
                  <a:tailEnd/>
                </a:ln>
                <a:effectLst/>
              </p:spPr>
            </p:pic>
            <p:grpSp>
              <p:nvGrpSpPr>
                <p:cNvPr id="5" name="Group 7"/>
                <p:cNvGrpSpPr>
                  <a:grpSpLocks/>
                </p:cNvGrpSpPr>
                <p:nvPr/>
              </p:nvGrpSpPr>
              <p:grpSpPr bwMode="auto">
                <a:xfrm>
                  <a:off x="-14" y="20"/>
                  <a:ext cx="4018" cy="3033"/>
                  <a:chOff x="-14" y="20"/>
                  <a:chExt cx="4018" cy="3033"/>
                </a:xfrm>
              </p:grpSpPr>
              <p:pic>
                <p:nvPicPr>
                  <p:cNvPr id="2789384" name="Picture 8" descr="Untitled1"/>
                  <p:cNvPicPr>
                    <a:picLocks noChangeAspect="1" noChangeArrowheads="1"/>
                  </p:cNvPicPr>
                  <p:nvPr/>
                </p:nvPicPr>
                <p:blipFill>
                  <a:blip r:embed="rId4"/>
                  <a:srcRect/>
                  <a:stretch>
                    <a:fillRect/>
                  </a:stretch>
                </p:blipFill>
                <p:spPr bwMode="auto">
                  <a:xfrm>
                    <a:off x="-14" y="20"/>
                    <a:ext cx="4018" cy="2529"/>
                  </a:xfrm>
                  <a:prstGeom prst="rect">
                    <a:avLst/>
                  </a:prstGeom>
                  <a:noFill/>
                </p:spPr>
              </p:pic>
              <p:sp>
                <p:nvSpPr>
                  <p:cNvPr id="2789385" name="Oval 9"/>
                  <p:cNvSpPr>
                    <a:spLocks noChangeAspect="1" noChangeArrowheads="1"/>
                  </p:cNvSpPr>
                  <p:nvPr/>
                </p:nvSpPr>
                <p:spPr bwMode="auto">
                  <a:xfrm>
                    <a:off x="2104" y="1712"/>
                    <a:ext cx="36"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86" name="Oval 10"/>
                  <p:cNvSpPr>
                    <a:spLocks noChangeAspect="1" noChangeArrowheads="1"/>
                  </p:cNvSpPr>
                  <p:nvPr/>
                </p:nvSpPr>
                <p:spPr bwMode="auto">
                  <a:xfrm>
                    <a:off x="2260" y="366"/>
                    <a:ext cx="36"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87" name="Oval 11"/>
                  <p:cNvSpPr>
                    <a:spLocks noChangeAspect="1" noChangeArrowheads="1"/>
                  </p:cNvSpPr>
                  <p:nvPr/>
                </p:nvSpPr>
                <p:spPr bwMode="auto">
                  <a:xfrm>
                    <a:off x="2177" y="366"/>
                    <a:ext cx="36"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88" name="Oval 12"/>
                  <p:cNvSpPr>
                    <a:spLocks noChangeAspect="1" noChangeArrowheads="1"/>
                  </p:cNvSpPr>
                  <p:nvPr/>
                </p:nvSpPr>
                <p:spPr bwMode="auto">
                  <a:xfrm>
                    <a:off x="2260" y="404"/>
                    <a:ext cx="36"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89" name="Oval 13"/>
                  <p:cNvSpPr>
                    <a:spLocks noChangeAspect="1" noChangeArrowheads="1"/>
                  </p:cNvSpPr>
                  <p:nvPr/>
                </p:nvSpPr>
                <p:spPr bwMode="auto">
                  <a:xfrm>
                    <a:off x="3253" y="729"/>
                    <a:ext cx="37"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0" name="Oval 14"/>
                  <p:cNvSpPr>
                    <a:spLocks noChangeAspect="1" noChangeArrowheads="1"/>
                  </p:cNvSpPr>
                  <p:nvPr/>
                </p:nvSpPr>
                <p:spPr bwMode="auto">
                  <a:xfrm>
                    <a:off x="3290" y="634"/>
                    <a:ext cx="36" cy="37"/>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1" name="Oval 15"/>
                  <p:cNvSpPr>
                    <a:spLocks noChangeAspect="1" noChangeArrowheads="1"/>
                  </p:cNvSpPr>
                  <p:nvPr/>
                </p:nvSpPr>
                <p:spPr bwMode="auto">
                  <a:xfrm>
                    <a:off x="3272" y="710"/>
                    <a:ext cx="35"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2" name="Oval 16"/>
                  <p:cNvSpPr>
                    <a:spLocks noChangeAspect="1" noChangeArrowheads="1"/>
                  </p:cNvSpPr>
                  <p:nvPr/>
                </p:nvSpPr>
                <p:spPr bwMode="auto">
                  <a:xfrm>
                    <a:off x="3272" y="671"/>
                    <a:ext cx="35"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3" name="Oval 17"/>
                  <p:cNvSpPr>
                    <a:spLocks noChangeAspect="1" noChangeArrowheads="1"/>
                  </p:cNvSpPr>
                  <p:nvPr/>
                </p:nvSpPr>
                <p:spPr bwMode="auto">
                  <a:xfrm>
                    <a:off x="3307" y="691"/>
                    <a:ext cx="37"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4" name="Oval 18"/>
                  <p:cNvSpPr>
                    <a:spLocks noChangeAspect="1" noChangeArrowheads="1"/>
                  </p:cNvSpPr>
                  <p:nvPr/>
                </p:nvSpPr>
                <p:spPr bwMode="auto">
                  <a:xfrm>
                    <a:off x="3235" y="767"/>
                    <a:ext cx="37"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5" name="Oval 19"/>
                  <p:cNvSpPr>
                    <a:spLocks noChangeAspect="1" noChangeArrowheads="1"/>
                  </p:cNvSpPr>
                  <p:nvPr/>
                </p:nvSpPr>
                <p:spPr bwMode="auto">
                  <a:xfrm>
                    <a:off x="698" y="671"/>
                    <a:ext cx="37"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6" name="Oval 20"/>
                  <p:cNvSpPr>
                    <a:spLocks noChangeAspect="1" noChangeArrowheads="1"/>
                  </p:cNvSpPr>
                  <p:nvPr/>
                </p:nvSpPr>
                <p:spPr bwMode="auto">
                  <a:xfrm>
                    <a:off x="1054" y="710"/>
                    <a:ext cx="36"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7" name="Oval 21"/>
                  <p:cNvSpPr>
                    <a:spLocks noChangeAspect="1" noChangeArrowheads="1"/>
                  </p:cNvSpPr>
                  <p:nvPr/>
                </p:nvSpPr>
                <p:spPr bwMode="auto">
                  <a:xfrm>
                    <a:off x="716" y="634"/>
                    <a:ext cx="36" cy="37"/>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8" name="Oval 22"/>
                  <p:cNvSpPr>
                    <a:spLocks noChangeAspect="1" noChangeArrowheads="1"/>
                  </p:cNvSpPr>
                  <p:nvPr/>
                </p:nvSpPr>
                <p:spPr bwMode="auto">
                  <a:xfrm>
                    <a:off x="1126" y="671"/>
                    <a:ext cx="37"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399" name="Oval 23"/>
                  <p:cNvSpPr>
                    <a:spLocks noChangeAspect="1" noChangeArrowheads="1"/>
                  </p:cNvSpPr>
                  <p:nvPr/>
                </p:nvSpPr>
                <p:spPr bwMode="auto">
                  <a:xfrm>
                    <a:off x="1876" y="499"/>
                    <a:ext cx="37"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0" name="Oval 24"/>
                  <p:cNvSpPr>
                    <a:spLocks noChangeAspect="1" noChangeArrowheads="1"/>
                  </p:cNvSpPr>
                  <p:nvPr/>
                </p:nvSpPr>
                <p:spPr bwMode="auto">
                  <a:xfrm>
                    <a:off x="1974" y="518"/>
                    <a:ext cx="36"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1" name="Oval 25"/>
                  <p:cNvSpPr>
                    <a:spLocks noChangeAspect="1" noChangeArrowheads="1"/>
                  </p:cNvSpPr>
                  <p:nvPr/>
                </p:nvSpPr>
                <p:spPr bwMode="auto">
                  <a:xfrm>
                    <a:off x="2040" y="423"/>
                    <a:ext cx="35"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2" name="Oval 26"/>
                  <p:cNvSpPr>
                    <a:spLocks noChangeAspect="1" noChangeArrowheads="1"/>
                  </p:cNvSpPr>
                  <p:nvPr/>
                </p:nvSpPr>
                <p:spPr bwMode="auto">
                  <a:xfrm>
                    <a:off x="1913" y="538"/>
                    <a:ext cx="35"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3" name="Oval 27"/>
                  <p:cNvSpPr>
                    <a:spLocks noChangeAspect="1" noChangeArrowheads="1"/>
                  </p:cNvSpPr>
                  <p:nvPr/>
                </p:nvSpPr>
                <p:spPr bwMode="auto">
                  <a:xfrm>
                    <a:off x="1985" y="576"/>
                    <a:ext cx="36" cy="39"/>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4" name="Oval 28"/>
                  <p:cNvSpPr>
                    <a:spLocks noChangeAspect="1" noChangeArrowheads="1"/>
                  </p:cNvSpPr>
                  <p:nvPr/>
                </p:nvSpPr>
                <p:spPr bwMode="auto">
                  <a:xfrm>
                    <a:off x="1930" y="615"/>
                    <a:ext cx="37" cy="37"/>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5" name="Oval 29"/>
                  <p:cNvSpPr>
                    <a:spLocks noChangeAspect="1" noChangeArrowheads="1"/>
                  </p:cNvSpPr>
                  <p:nvPr/>
                </p:nvSpPr>
                <p:spPr bwMode="auto">
                  <a:xfrm>
                    <a:off x="2040" y="710"/>
                    <a:ext cx="35"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6" name="Oval 30"/>
                  <p:cNvSpPr>
                    <a:spLocks noChangeAspect="1" noChangeArrowheads="1"/>
                  </p:cNvSpPr>
                  <p:nvPr/>
                </p:nvSpPr>
                <p:spPr bwMode="auto">
                  <a:xfrm>
                    <a:off x="3083" y="729"/>
                    <a:ext cx="37" cy="38"/>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grpSp>
                <p:nvGrpSpPr>
                  <p:cNvPr id="6" name="Group 31"/>
                  <p:cNvGrpSpPr>
                    <a:grpSpLocks/>
                  </p:cNvGrpSpPr>
                  <p:nvPr/>
                </p:nvGrpSpPr>
                <p:grpSpPr bwMode="auto">
                  <a:xfrm>
                    <a:off x="17" y="2287"/>
                    <a:ext cx="1346" cy="766"/>
                    <a:chOff x="416" y="3050"/>
                    <a:chExt cx="1093" cy="610"/>
                  </a:xfrm>
                </p:grpSpPr>
                <p:sp>
                  <p:nvSpPr>
                    <p:cNvPr id="2789408" name="Oval 32"/>
                    <p:cNvSpPr>
                      <a:spLocks noChangeAspect="1" noChangeArrowheads="1"/>
                    </p:cNvSpPr>
                    <p:nvPr/>
                  </p:nvSpPr>
                  <p:spPr bwMode="auto">
                    <a:xfrm>
                      <a:off x="1479" y="3050"/>
                      <a:ext cx="30" cy="30"/>
                    </a:xfrm>
                    <a:prstGeom prst="ellipse">
                      <a:avLst/>
                    </a:prstGeom>
                    <a:solidFill>
                      <a:srgbClr val="FF0000"/>
                    </a:solidFill>
                    <a:ln w="9525">
                      <a:solidFill>
                        <a:srgbClr val="FF0000"/>
                      </a:solidFill>
                      <a:round/>
                      <a:headEnd/>
                      <a:tailEnd/>
                    </a:ln>
                    <a:effectLst/>
                  </p:spPr>
                  <p:txBody>
                    <a:bodyPr wrap="none" lIns="90488" tIns="44450" rIns="90488" bIns="44450" anchor="ctr">
                      <a:prstTxWarp prst="textNoShape">
                        <a:avLst/>
                      </a:prstTxWarp>
                    </a:bodyPr>
                    <a:lstStyle/>
                    <a:p>
                      <a:endParaRPr lang="en-US"/>
                    </a:p>
                  </p:txBody>
                </p:sp>
                <p:sp>
                  <p:nvSpPr>
                    <p:cNvPr id="2789409" name="Text Box 33"/>
                    <p:cNvSpPr txBox="1">
                      <a:spLocks noChangeArrowheads="1"/>
                    </p:cNvSpPr>
                    <p:nvPr/>
                  </p:nvSpPr>
                  <p:spPr bwMode="auto">
                    <a:xfrm>
                      <a:off x="416" y="3368"/>
                      <a:ext cx="842" cy="292"/>
                    </a:xfrm>
                    <a:prstGeom prst="rect">
                      <a:avLst/>
                    </a:prstGeom>
                    <a:noFill/>
                    <a:ln w="9525">
                      <a:solidFill>
                        <a:schemeClr val="tx1"/>
                      </a:solidFill>
                      <a:miter lim="800000"/>
                      <a:headEnd/>
                      <a:tailEnd/>
                    </a:ln>
                    <a:effectLst/>
                  </p:spPr>
                  <p:txBody>
                    <a:bodyPr wrap="square" lIns="0" tIns="44450" rIns="18000" bIns="44450">
                      <a:prstTxWarp prst="textNoShape">
                        <a:avLst/>
                      </a:prstTxWarp>
                      <a:spAutoFit/>
                    </a:bodyPr>
                    <a:lstStyle/>
                    <a:p>
                      <a:pPr defTabSz="762000" eaLnBrk="0" hangingPunct="0">
                        <a:buSzPct val="68000"/>
                        <a:buFont typeface="Wingdings" pitchFamily="-106" charset="2"/>
                        <a:buNone/>
                      </a:pPr>
                      <a:r>
                        <a:rPr lang="fr-BE" sz="1600" b="0" dirty="0">
                          <a:latin typeface="Helvetica" pitchFamily="-106" charset="0"/>
                          <a:ea typeface="ＭＳ Ｐゴシック" pitchFamily="-106" charset="-128"/>
                          <a:cs typeface="ＭＳ Ｐゴシック" pitchFamily="-106" charset="-128"/>
                        </a:rPr>
                        <a:t>PT center under operation</a:t>
                      </a:r>
                      <a:endParaRPr lang="en-US" sz="1600" b="0" dirty="0">
                        <a:latin typeface="Helvetica" pitchFamily="-106" charset="0"/>
                        <a:ea typeface="ＭＳ Ｐゴシック" pitchFamily="-106" charset="-128"/>
                        <a:cs typeface="ＭＳ Ｐゴシック" pitchFamily="-106" charset="-128"/>
                      </a:endParaRPr>
                    </a:p>
                  </p:txBody>
                </p:sp>
              </p:grpSp>
            </p:grpSp>
          </p:grpSp>
          <p:sp>
            <p:nvSpPr>
              <p:cNvPr id="2789410" name="Text Box 34"/>
              <p:cNvSpPr txBox="1">
                <a:spLocks noChangeArrowheads="1"/>
              </p:cNvSpPr>
              <p:nvPr/>
            </p:nvSpPr>
            <p:spPr bwMode="auto">
              <a:xfrm>
                <a:off x="4671" y="1397"/>
                <a:ext cx="203" cy="213"/>
              </a:xfrm>
              <a:prstGeom prst="rect">
                <a:avLst/>
              </a:prstGeom>
              <a:noFill/>
              <a:ln w="9525">
                <a:noFill/>
                <a:miter lim="800000"/>
                <a:headEnd/>
                <a:tailEnd/>
              </a:ln>
              <a:effectLst/>
            </p:spPr>
            <p:txBody>
              <a:bodyPr wrap="none">
                <a:prstTxWarp prst="textNoShape">
                  <a:avLst/>
                </a:prstTxWarp>
                <a:spAutoFit/>
              </a:bodyPr>
              <a:lstStyle/>
              <a:p>
                <a:r>
                  <a:rPr lang="en-GB" sz="1600">
                    <a:solidFill>
                      <a:schemeClr val="bg2"/>
                    </a:solidFill>
                    <a:sym typeface="Symbol" pitchFamily="-106" charset="2"/>
                  </a:rPr>
                  <a:t></a:t>
                </a:r>
              </a:p>
            </p:txBody>
          </p:sp>
        </p:grpSp>
        <p:sp>
          <p:nvSpPr>
            <p:cNvPr id="2789411" name="Line 35"/>
            <p:cNvSpPr>
              <a:spLocks noChangeShapeType="1"/>
            </p:cNvSpPr>
            <p:nvPr/>
          </p:nvSpPr>
          <p:spPr bwMode="auto">
            <a:xfrm flipV="1">
              <a:off x="5455" y="913"/>
              <a:ext cx="182" cy="567"/>
            </a:xfrm>
            <a:prstGeom prst="line">
              <a:avLst/>
            </a:prstGeom>
            <a:noFill/>
            <a:ln w="28575">
              <a:solidFill>
                <a:schemeClr val="bg2"/>
              </a:solidFill>
              <a:round/>
              <a:headEnd/>
              <a:tailEnd type="arrow" w="med" len="med"/>
            </a:ln>
            <a:effectLst/>
          </p:spPr>
          <p:txBody>
            <a:bodyPr wrap="none">
              <a:prstTxWarp prst="textNoShape">
                <a:avLst/>
              </a:prstTxWarp>
            </a:bodyPr>
            <a:lstStyle/>
            <a:p>
              <a:endParaRPr lang="en-US"/>
            </a:p>
          </p:txBody>
        </p:sp>
      </p:grpSp>
      <p:sp>
        <p:nvSpPr>
          <p:cNvPr id="40" name="Footer Placeholder 3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p:spPr>
        <p:txBody>
          <a:bodyPr/>
          <a:lstStyle/>
          <a:p>
            <a:fld id="{7E5BCB99-8016-354B-B800-2C9216154935}" type="slidenum">
              <a:rPr lang="en-GB"/>
              <a:pPr/>
              <a:t>56</a:t>
            </a:fld>
            <a:endParaRPr lang="en-GB"/>
          </a:p>
        </p:txBody>
      </p:sp>
      <p:sp>
        <p:nvSpPr>
          <p:cNvPr id="2844674" name="Rectangle 2"/>
          <p:cNvSpPr>
            <a:spLocks noGrp="1" noChangeArrowheads="1"/>
          </p:cNvSpPr>
          <p:nvPr>
            <p:ph type="title" sz="quarter" idx="4294967295"/>
          </p:nvPr>
        </p:nvSpPr>
        <p:spPr>
          <a:xfrm>
            <a:off x="194897" y="76200"/>
            <a:ext cx="8686800" cy="461963"/>
          </a:xfrm>
        </p:spPr>
        <p:txBody>
          <a:bodyPr>
            <a:noAutofit/>
          </a:bodyPr>
          <a:lstStyle/>
          <a:p>
            <a:pPr eaLnBrk="1" hangingPunct="1"/>
            <a:r>
              <a:rPr lang="en-US" sz="2800" dirty="0">
                <a:solidFill>
                  <a:srgbClr val="0D2469"/>
                </a:solidFill>
              </a:rPr>
              <a:t>CNAO = Centro </a:t>
            </a:r>
            <a:r>
              <a:rPr lang="en-US" sz="2800" dirty="0" err="1">
                <a:solidFill>
                  <a:srgbClr val="0D2469"/>
                </a:solidFill>
              </a:rPr>
              <a:t>Nazionale</a:t>
            </a:r>
            <a:r>
              <a:rPr lang="en-US" sz="2800" dirty="0">
                <a:solidFill>
                  <a:srgbClr val="0D2469"/>
                </a:solidFill>
              </a:rPr>
              <a:t> </a:t>
            </a:r>
            <a:r>
              <a:rPr lang="en-US" sz="2800" dirty="0" err="1">
                <a:solidFill>
                  <a:srgbClr val="0D2469"/>
                </a:solidFill>
              </a:rPr>
              <a:t>di</a:t>
            </a:r>
            <a:r>
              <a:rPr lang="en-US" sz="2800" dirty="0">
                <a:solidFill>
                  <a:srgbClr val="0D2469"/>
                </a:solidFill>
              </a:rPr>
              <a:t> </a:t>
            </a:r>
            <a:r>
              <a:rPr lang="en-US" sz="2800" dirty="0" err="1">
                <a:solidFill>
                  <a:srgbClr val="0D2469"/>
                </a:solidFill>
              </a:rPr>
              <a:t>Adroterapia</a:t>
            </a:r>
            <a:r>
              <a:rPr lang="en-US" sz="2800" dirty="0">
                <a:solidFill>
                  <a:srgbClr val="0D2469"/>
                </a:solidFill>
              </a:rPr>
              <a:t> at Pavia</a:t>
            </a:r>
          </a:p>
        </p:txBody>
      </p:sp>
      <p:sp>
        <p:nvSpPr>
          <p:cNvPr id="23556" name="Slide Number Placeholder 8"/>
          <p:cNvSpPr txBox="1">
            <a:spLocks noGrp="1"/>
          </p:cNvSpPr>
          <p:nvPr/>
        </p:nvSpPr>
        <p:spPr bwMode="auto">
          <a:xfrm>
            <a:off x="6629400" y="6477001"/>
            <a:ext cx="2438400" cy="246863"/>
          </a:xfrm>
          <a:prstGeom prst="rect">
            <a:avLst/>
          </a:prstGeom>
          <a:noFill/>
          <a:ln w="9525">
            <a:noFill/>
            <a:miter lim="800000"/>
            <a:headEnd/>
            <a:tailEnd/>
          </a:ln>
        </p:spPr>
        <p:txBody>
          <a:bodyPr lIns="92075" tIns="46038" rIns="92075" bIns="46038" anchor="ctr">
            <a:prstTxWarp prst="textNoShape">
              <a:avLst/>
            </a:prstTxWarp>
            <a:spAutoFit/>
          </a:bodyPr>
          <a:lstStyle/>
          <a:p>
            <a:pPr algn="r">
              <a:spcBef>
                <a:spcPct val="0"/>
              </a:spcBef>
            </a:pPr>
            <a:fld id="{F53C58A3-1E5E-8347-89E2-543551B121AD}" type="slidenum">
              <a:rPr lang="en-GB" sz="1000" b="0">
                <a:solidFill>
                  <a:schemeClr val="tx1"/>
                </a:solidFill>
                <a:latin typeface="Arial Unicode MS" pitchFamily="-65" charset="0"/>
              </a:rPr>
              <a:pPr algn="r">
                <a:spcBef>
                  <a:spcPct val="0"/>
                </a:spcBef>
              </a:pPr>
              <a:t>56</a:t>
            </a:fld>
            <a:endParaRPr lang="en-GB" sz="1000" b="0">
              <a:solidFill>
                <a:schemeClr val="tx1"/>
              </a:solidFill>
              <a:latin typeface="Arial Unicode MS" pitchFamily="-65" charset="0"/>
            </a:endParaRPr>
          </a:p>
        </p:txBody>
      </p:sp>
      <p:sp>
        <p:nvSpPr>
          <p:cNvPr id="32" name="Text Box 4"/>
          <p:cNvSpPr txBox="1">
            <a:spLocks noChangeArrowheads="1"/>
          </p:cNvSpPr>
          <p:nvPr/>
        </p:nvSpPr>
        <p:spPr bwMode="auto">
          <a:xfrm>
            <a:off x="6260123" y="3725863"/>
            <a:ext cx="184666" cy="369332"/>
          </a:xfrm>
          <a:prstGeom prst="rect">
            <a:avLst/>
          </a:prstGeom>
          <a:noFill/>
          <a:ln w="9525" algn="ctr">
            <a:noFill/>
            <a:miter lim="800000"/>
            <a:headEnd/>
            <a:tailEnd/>
          </a:ln>
          <a:effectLst/>
        </p:spPr>
        <p:txBody>
          <a:bodyPr wrap="none">
            <a:prstTxWarp prst="textNoShape">
              <a:avLst/>
            </a:prstTxWarp>
            <a:spAutoFit/>
          </a:bodyPr>
          <a:lstStyle/>
          <a:p>
            <a:pPr algn="l">
              <a:spcBef>
                <a:spcPct val="0"/>
              </a:spcBef>
            </a:pPr>
            <a:endParaRPr lang="en-US">
              <a:solidFill>
                <a:schemeClr val="folHlink"/>
              </a:solidFill>
              <a:effectLst>
                <a:outerShdw blurRad="38100" dist="38100" dir="2700000" algn="tl">
                  <a:srgbClr val="000000"/>
                </a:outerShdw>
              </a:effectLst>
            </a:endParaRPr>
          </a:p>
        </p:txBody>
      </p:sp>
      <p:sp>
        <p:nvSpPr>
          <p:cNvPr id="18" name="Rectangle 3"/>
          <p:cNvSpPr txBox="1">
            <a:spLocks noChangeArrowheads="1"/>
          </p:cNvSpPr>
          <p:nvPr/>
        </p:nvSpPr>
        <p:spPr bwMode="auto">
          <a:xfrm>
            <a:off x="228600" y="752474"/>
            <a:ext cx="8686800" cy="1076326"/>
          </a:xfrm>
          <a:prstGeom prst="rect">
            <a:avLst/>
          </a:prstGeom>
          <a:noFill/>
          <a:ln w="9525">
            <a:noFill/>
            <a:miter lim="800000"/>
            <a:headEnd/>
            <a:tailEnd/>
          </a:ln>
        </p:spPr>
        <p:txBody>
          <a:bodyPr>
            <a:prstTxWarp prst="textNoShape">
              <a:avLst/>
            </a:prstTxWarp>
          </a:bodyPr>
          <a:lstStyle/>
          <a:p>
            <a:pPr marL="342900" indent="-342900" algn="l">
              <a:spcBef>
                <a:spcPct val="20000"/>
              </a:spcBef>
              <a:buClr>
                <a:schemeClr val="folHlink"/>
              </a:buClr>
              <a:buFont typeface="Wingdings" pitchFamily="-65" charset="2"/>
              <a:buNone/>
            </a:pPr>
            <a:r>
              <a:rPr lang="en-US" dirty="0">
                <a:solidFill>
                  <a:schemeClr val="tx1"/>
                </a:solidFill>
                <a:effectLst>
                  <a:outerShdw blurRad="38100" dist="38100" dir="2700000" algn="tl">
                    <a:srgbClr val="000000"/>
                  </a:outerShdw>
                </a:effectLst>
              </a:rPr>
              <a:t>President: </a:t>
            </a:r>
            <a:r>
              <a:rPr lang="en-US" dirty="0" err="1">
                <a:solidFill>
                  <a:schemeClr val="tx1"/>
                </a:solidFill>
                <a:effectLst>
                  <a:outerShdw blurRad="38100" dist="38100" dir="2700000" algn="tl">
                    <a:srgbClr val="000000"/>
                  </a:outerShdw>
                </a:effectLst>
              </a:rPr>
              <a:t>Erminio</a:t>
            </a:r>
            <a:r>
              <a:rPr lang="en-US" dirty="0">
                <a:solidFill>
                  <a:schemeClr val="tx1"/>
                </a:solidFill>
                <a:effectLst>
                  <a:outerShdw blurRad="38100" dist="38100" dir="2700000" algn="tl">
                    <a:srgbClr val="000000"/>
                  </a:outerShdw>
                </a:effectLst>
              </a:rPr>
              <a:t> </a:t>
            </a:r>
            <a:r>
              <a:rPr lang="en-US" dirty="0" err="1">
                <a:solidFill>
                  <a:schemeClr val="tx1"/>
                </a:solidFill>
                <a:effectLst>
                  <a:outerShdw blurRad="38100" dist="38100" dir="2700000" algn="tl">
                    <a:srgbClr val="000000"/>
                  </a:outerShdw>
                </a:effectLst>
              </a:rPr>
              <a:t>Borloni</a:t>
            </a:r>
            <a:endParaRPr lang="en-US" dirty="0">
              <a:solidFill>
                <a:schemeClr val="tx1"/>
              </a:solidFill>
              <a:effectLst>
                <a:outerShdw blurRad="38100" dist="38100" dir="2700000" algn="tl">
                  <a:srgbClr val="000000"/>
                </a:outerShdw>
              </a:effectLst>
            </a:endParaRPr>
          </a:p>
          <a:p>
            <a:pPr marL="342900" indent="-342900" algn="l">
              <a:spcBef>
                <a:spcPct val="20000"/>
              </a:spcBef>
              <a:buClr>
                <a:schemeClr val="folHlink"/>
              </a:buClr>
              <a:buFont typeface="Wingdings" pitchFamily="-65" charset="2"/>
              <a:buNone/>
            </a:pPr>
            <a:r>
              <a:rPr lang="en-US" dirty="0">
                <a:solidFill>
                  <a:schemeClr val="tx1"/>
                </a:solidFill>
                <a:effectLst>
                  <a:outerShdw blurRad="38100" dist="38100" dir="2700000" algn="tl">
                    <a:srgbClr val="000000"/>
                  </a:outerShdw>
                </a:effectLst>
              </a:rPr>
              <a:t>Medical Director: Roberto </a:t>
            </a:r>
            <a:r>
              <a:rPr lang="en-US" dirty="0" err="1">
                <a:solidFill>
                  <a:schemeClr val="tx1"/>
                </a:solidFill>
                <a:effectLst>
                  <a:outerShdw blurRad="38100" dist="38100" dir="2700000" algn="tl">
                    <a:srgbClr val="000000"/>
                  </a:outerShdw>
                </a:effectLst>
              </a:rPr>
              <a:t>Orecchia</a:t>
            </a:r>
            <a:r>
              <a:rPr lang="en-US" dirty="0">
                <a:solidFill>
                  <a:schemeClr val="tx1"/>
                </a:solidFill>
                <a:effectLst>
                  <a:outerShdw blurRad="38100" dist="38100" dir="2700000" algn="tl">
                    <a:srgbClr val="000000"/>
                  </a:outerShdw>
                </a:effectLst>
              </a:rPr>
              <a:t>                     </a:t>
            </a:r>
            <a:r>
              <a:rPr lang="en-US" dirty="0" smtClean="0">
                <a:solidFill>
                  <a:schemeClr val="tx1"/>
                </a:solidFill>
                <a:effectLst>
                  <a:outerShdw blurRad="38100" dist="38100" dir="2700000" algn="tl">
                    <a:srgbClr val="000000"/>
                  </a:outerShdw>
                </a:effectLst>
              </a:rPr>
              <a:t> </a:t>
            </a:r>
          </a:p>
          <a:p>
            <a:pPr marL="342900" indent="-342900" algn="l">
              <a:spcBef>
                <a:spcPct val="20000"/>
              </a:spcBef>
              <a:buClr>
                <a:schemeClr val="folHlink"/>
              </a:buClr>
              <a:buFont typeface="Wingdings" pitchFamily="-65" charset="2"/>
              <a:buNone/>
            </a:pPr>
            <a:r>
              <a:rPr lang="en-US" dirty="0" smtClean="0">
                <a:solidFill>
                  <a:schemeClr val="tx1"/>
                </a:solidFill>
                <a:effectLst>
                  <a:outerShdw blurRad="38100" dist="38100" dir="2700000" algn="tl">
                    <a:srgbClr val="000000"/>
                  </a:outerShdw>
                </a:effectLst>
              </a:rPr>
              <a:t>Technical </a:t>
            </a:r>
            <a:r>
              <a:rPr lang="en-US" dirty="0">
                <a:solidFill>
                  <a:schemeClr val="tx1"/>
                </a:solidFill>
                <a:effectLst>
                  <a:outerShdw blurRad="38100" dist="38100" dir="2700000" algn="tl">
                    <a:srgbClr val="000000"/>
                  </a:outerShdw>
                </a:effectLst>
              </a:rPr>
              <a:t>Director: </a:t>
            </a:r>
            <a:r>
              <a:rPr lang="en-US" dirty="0" err="1">
                <a:solidFill>
                  <a:schemeClr val="tx1"/>
                </a:solidFill>
                <a:effectLst>
                  <a:outerShdw blurRad="38100" dist="38100" dir="2700000" algn="tl">
                    <a:srgbClr val="000000"/>
                  </a:outerShdw>
                </a:effectLst>
              </a:rPr>
              <a:t>Sandro</a:t>
            </a:r>
            <a:r>
              <a:rPr lang="en-US" dirty="0">
                <a:solidFill>
                  <a:schemeClr val="tx1"/>
                </a:solidFill>
                <a:effectLst>
                  <a:outerShdw blurRad="38100" dist="38100" dir="2700000" algn="tl">
                    <a:srgbClr val="000000"/>
                  </a:outerShdw>
                </a:effectLst>
              </a:rPr>
              <a:t> Rossi</a:t>
            </a:r>
          </a:p>
        </p:txBody>
      </p:sp>
      <p:sp>
        <p:nvSpPr>
          <p:cNvPr id="23559" name="Line 7"/>
          <p:cNvSpPr>
            <a:spLocks noChangeShapeType="1"/>
          </p:cNvSpPr>
          <p:nvPr/>
        </p:nvSpPr>
        <p:spPr bwMode="auto">
          <a:xfrm flipH="1">
            <a:off x="6922477" y="1660525"/>
            <a:ext cx="42497" cy="1951038"/>
          </a:xfrm>
          <a:prstGeom prst="line">
            <a:avLst/>
          </a:prstGeom>
          <a:noFill/>
          <a:ln w="57150">
            <a:solidFill>
              <a:schemeClr val="hlink"/>
            </a:solidFill>
            <a:round/>
            <a:headEnd/>
            <a:tailEnd type="triangle" w="med" len="med"/>
          </a:ln>
        </p:spPr>
        <p:txBody>
          <a:bodyPr wrap="none">
            <a:prstTxWarp prst="textNoShape">
              <a:avLst/>
            </a:prstTxWarp>
          </a:bodyPr>
          <a:lstStyle/>
          <a:p>
            <a:endParaRPr lang="en-US"/>
          </a:p>
        </p:txBody>
      </p:sp>
      <p:sp>
        <p:nvSpPr>
          <p:cNvPr id="23560" name="Line 9"/>
          <p:cNvSpPr>
            <a:spLocks noChangeShapeType="1"/>
          </p:cNvSpPr>
          <p:nvPr/>
        </p:nvSpPr>
        <p:spPr bwMode="auto">
          <a:xfrm>
            <a:off x="3338146" y="1774826"/>
            <a:ext cx="0" cy="709613"/>
          </a:xfrm>
          <a:prstGeom prst="line">
            <a:avLst/>
          </a:prstGeom>
          <a:noFill/>
          <a:ln w="57150">
            <a:solidFill>
              <a:schemeClr val="hlink"/>
            </a:solidFill>
            <a:round/>
            <a:headEnd/>
            <a:tailEnd type="triangle" w="med" len="med"/>
          </a:ln>
        </p:spPr>
        <p:txBody>
          <a:bodyPr wrap="none">
            <a:prstTxWarp prst="textNoShape">
              <a:avLst/>
            </a:prstTxWarp>
          </a:bodyPr>
          <a:lstStyle/>
          <a:p>
            <a:endParaRPr lang="en-US"/>
          </a:p>
        </p:txBody>
      </p:sp>
      <p:grpSp>
        <p:nvGrpSpPr>
          <p:cNvPr id="2" name="Group 12"/>
          <p:cNvGrpSpPr>
            <a:grpSpLocks/>
          </p:cNvGrpSpPr>
          <p:nvPr/>
        </p:nvGrpSpPr>
        <p:grpSpPr bwMode="auto">
          <a:xfrm>
            <a:off x="685800" y="2035175"/>
            <a:ext cx="7316666" cy="4518025"/>
            <a:chOff x="933450" y="1447800"/>
            <a:chExt cx="7926388" cy="4518025"/>
          </a:xfrm>
        </p:grpSpPr>
        <p:pic>
          <p:nvPicPr>
            <p:cNvPr id="23563" name="Picture 6" descr="adroterapia3"/>
            <p:cNvPicPr>
              <a:picLocks noChangeAspect="1" noChangeArrowheads="1"/>
            </p:cNvPicPr>
            <p:nvPr/>
          </p:nvPicPr>
          <p:blipFill>
            <a:blip r:embed="rId2"/>
            <a:srcRect l="833" t="6670" r="3333" b="11070"/>
            <a:stretch>
              <a:fillRect/>
            </a:stretch>
          </p:blipFill>
          <p:spPr bwMode="auto">
            <a:xfrm>
              <a:off x="933450" y="1749425"/>
              <a:ext cx="7926388" cy="4216400"/>
            </a:xfrm>
            <a:prstGeom prst="rect">
              <a:avLst/>
            </a:prstGeom>
            <a:noFill/>
            <a:ln w="9525">
              <a:noFill/>
              <a:miter lim="800000"/>
              <a:headEnd/>
              <a:tailEnd/>
            </a:ln>
          </p:spPr>
        </p:pic>
        <p:sp>
          <p:nvSpPr>
            <p:cNvPr id="23564" name="Text Box 8"/>
            <p:cNvSpPr txBox="1">
              <a:spLocks noChangeArrowheads="1"/>
            </p:cNvSpPr>
            <p:nvPr/>
          </p:nvSpPr>
          <p:spPr bwMode="auto">
            <a:xfrm>
              <a:off x="6389687" y="1447800"/>
              <a:ext cx="2311400" cy="311624"/>
            </a:xfrm>
            <a:prstGeom prst="rect">
              <a:avLst/>
            </a:prstGeom>
            <a:solidFill>
              <a:srgbClr val="FFFFFF"/>
            </a:solidFill>
            <a:ln w="9525">
              <a:noFill/>
              <a:miter lim="800000"/>
              <a:headEnd/>
              <a:tailEnd/>
            </a:ln>
          </p:spPr>
          <p:txBody>
            <a:bodyPr>
              <a:prstTxWarp prst="textNoShape">
                <a:avLst/>
              </a:prstTxWarp>
              <a:spAutoFit/>
            </a:bodyPr>
            <a:lstStyle/>
            <a:p>
              <a:pPr algn="l">
                <a:lnSpc>
                  <a:spcPct val="75000"/>
                </a:lnSpc>
              </a:pPr>
              <a:r>
                <a:rPr lang="it-IT" sz="1800">
                  <a:solidFill>
                    <a:schemeClr val="hlink"/>
                  </a:solidFill>
                  <a:latin typeface="Trebuchet MS" pitchFamily="-65" charset="0"/>
                </a:rPr>
                <a:t>High-tech building</a:t>
              </a:r>
            </a:p>
          </p:txBody>
        </p:sp>
        <p:sp>
          <p:nvSpPr>
            <p:cNvPr id="23565" name="Text Box 10"/>
            <p:cNvSpPr txBox="1">
              <a:spLocks noChangeArrowheads="1"/>
            </p:cNvSpPr>
            <p:nvPr/>
          </p:nvSpPr>
          <p:spPr bwMode="auto">
            <a:xfrm>
              <a:off x="2339975" y="1455738"/>
              <a:ext cx="2576513" cy="311624"/>
            </a:xfrm>
            <a:prstGeom prst="rect">
              <a:avLst/>
            </a:prstGeom>
            <a:solidFill>
              <a:srgbClr val="FFFFFF"/>
            </a:solidFill>
            <a:ln w="9525">
              <a:noFill/>
              <a:miter lim="800000"/>
              <a:headEnd/>
              <a:tailEnd/>
            </a:ln>
          </p:spPr>
          <p:txBody>
            <a:bodyPr>
              <a:prstTxWarp prst="textNoShape">
                <a:avLst/>
              </a:prstTxWarp>
              <a:spAutoFit/>
            </a:bodyPr>
            <a:lstStyle/>
            <a:p>
              <a:pPr algn="l">
                <a:lnSpc>
                  <a:spcPct val="75000"/>
                </a:lnSpc>
              </a:pPr>
              <a:r>
                <a:rPr lang="it-IT" sz="1800">
                  <a:solidFill>
                    <a:schemeClr val="hlink"/>
                  </a:solidFill>
                  <a:latin typeface="Trebuchet MS" pitchFamily="-65" charset="0"/>
                </a:rPr>
                <a:t>Hospital building</a:t>
              </a:r>
            </a:p>
          </p:txBody>
        </p:sp>
      </p:gr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147396" y="228601"/>
            <a:ext cx="7772400" cy="461963"/>
          </a:xfrm>
        </p:spPr>
        <p:txBody>
          <a:bodyPr>
            <a:noAutofit/>
          </a:bodyPr>
          <a:lstStyle/>
          <a:p>
            <a:r>
              <a:rPr lang="en-US" sz="2800" dirty="0">
                <a:solidFill>
                  <a:srgbClr val="0D2469"/>
                </a:solidFill>
              </a:rPr>
              <a:t>CNAO = Centro </a:t>
            </a:r>
            <a:r>
              <a:rPr lang="en-US" sz="2800" dirty="0" err="1">
                <a:solidFill>
                  <a:srgbClr val="0D2469"/>
                </a:solidFill>
              </a:rPr>
              <a:t>Nazionale</a:t>
            </a:r>
            <a:r>
              <a:rPr lang="en-US" sz="2800" dirty="0">
                <a:solidFill>
                  <a:srgbClr val="0D2469"/>
                </a:solidFill>
              </a:rPr>
              <a:t> </a:t>
            </a:r>
            <a:r>
              <a:rPr lang="en-US" sz="2800" dirty="0" err="1">
                <a:solidFill>
                  <a:srgbClr val="0D2469"/>
                </a:solidFill>
              </a:rPr>
              <a:t>di</a:t>
            </a:r>
            <a:r>
              <a:rPr lang="en-US" sz="2800" dirty="0">
                <a:solidFill>
                  <a:srgbClr val="0D2469"/>
                </a:solidFill>
              </a:rPr>
              <a:t> </a:t>
            </a:r>
            <a:r>
              <a:rPr lang="en-US" sz="2800" dirty="0" err="1">
                <a:solidFill>
                  <a:srgbClr val="0D2469"/>
                </a:solidFill>
              </a:rPr>
              <a:t>Adroterapia</a:t>
            </a:r>
            <a:r>
              <a:rPr lang="en-US" sz="2800" dirty="0">
                <a:solidFill>
                  <a:srgbClr val="0D2469"/>
                </a:solidFill>
              </a:rPr>
              <a:t> at Pavia</a:t>
            </a:r>
            <a:endParaRPr lang="en-GB" sz="2800" dirty="0">
              <a:solidFill>
                <a:srgbClr val="0D2469"/>
              </a:solidFill>
            </a:endParaRPr>
          </a:p>
        </p:txBody>
      </p:sp>
      <p:grpSp>
        <p:nvGrpSpPr>
          <p:cNvPr id="2" name="Group 13"/>
          <p:cNvGrpSpPr>
            <a:grpSpLocks/>
          </p:cNvGrpSpPr>
          <p:nvPr/>
        </p:nvGrpSpPr>
        <p:grpSpPr bwMode="auto">
          <a:xfrm>
            <a:off x="262304" y="1079500"/>
            <a:ext cx="8657492" cy="5245100"/>
            <a:chOff x="87312" y="1169408"/>
            <a:chExt cx="8836145" cy="4767935"/>
          </a:xfrm>
        </p:grpSpPr>
        <p:grpSp>
          <p:nvGrpSpPr>
            <p:cNvPr id="3" name="Group 12"/>
            <p:cNvGrpSpPr>
              <a:grpSpLocks/>
            </p:cNvGrpSpPr>
            <p:nvPr/>
          </p:nvGrpSpPr>
          <p:grpSpPr bwMode="auto">
            <a:xfrm>
              <a:off x="87312" y="1169408"/>
              <a:ext cx="8836145" cy="4767935"/>
              <a:chOff x="827031" y="873090"/>
              <a:chExt cx="9854041" cy="5352143"/>
            </a:xfrm>
          </p:grpSpPr>
          <p:pic>
            <p:nvPicPr>
              <p:cNvPr id="24583" name="Picture 2"/>
              <p:cNvPicPr>
                <a:picLocks noChangeAspect="1" noChangeArrowheads="1"/>
              </p:cNvPicPr>
              <p:nvPr/>
            </p:nvPicPr>
            <p:blipFill>
              <a:blip r:embed="rId2"/>
              <a:srcRect r="58794"/>
              <a:stretch>
                <a:fillRect/>
              </a:stretch>
            </p:blipFill>
            <p:spPr bwMode="auto">
              <a:xfrm>
                <a:off x="827031" y="873090"/>
                <a:ext cx="9854041" cy="5352143"/>
              </a:xfrm>
              <a:prstGeom prst="rect">
                <a:avLst/>
              </a:prstGeom>
              <a:noFill/>
              <a:ln w="9525">
                <a:noFill/>
                <a:miter lim="800000"/>
                <a:headEnd/>
                <a:tailEnd/>
              </a:ln>
            </p:spPr>
          </p:pic>
          <p:sp>
            <p:nvSpPr>
              <p:cNvPr id="22535" name="Line 11"/>
              <p:cNvSpPr>
                <a:spLocks noChangeShapeType="1"/>
              </p:cNvSpPr>
              <p:nvPr/>
            </p:nvSpPr>
            <p:spPr bwMode="auto">
              <a:xfrm flipH="1">
                <a:off x="8647883" y="1960042"/>
                <a:ext cx="1039111" cy="2365051"/>
              </a:xfrm>
              <a:prstGeom prst="line">
                <a:avLst/>
              </a:prstGeom>
              <a:noFill/>
              <a:ln w="28575">
                <a:solidFill>
                  <a:srgbClr val="FF0000"/>
                </a:solidFill>
                <a:round/>
                <a:headEnd/>
                <a:tailEnd type="triangle" w="med" len="med"/>
              </a:ln>
            </p:spPr>
            <p:txBody>
              <a:bodyPr wrap="none"/>
              <a:lstStyle/>
              <a:p>
                <a:pPr>
                  <a:lnSpc>
                    <a:spcPts val="1700"/>
                  </a:lnSpc>
                  <a:spcBef>
                    <a:spcPts val="600"/>
                  </a:spcBef>
                  <a:defRPr/>
                </a:pPr>
                <a:endParaRPr lang="en-GB" sz="1800">
                  <a:solidFill>
                    <a:schemeClr val="tx1"/>
                  </a:solidFill>
                  <a:latin typeface="+mn-lt"/>
                </a:endParaRPr>
              </a:p>
            </p:txBody>
          </p:sp>
          <p:sp>
            <p:nvSpPr>
              <p:cNvPr id="22536" name="Line 11"/>
              <p:cNvSpPr>
                <a:spLocks noChangeShapeType="1"/>
              </p:cNvSpPr>
              <p:nvPr/>
            </p:nvSpPr>
            <p:spPr bwMode="auto">
              <a:xfrm flipV="1">
                <a:off x="2114661" y="4634493"/>
                <a:ext cx="2071550" cy="1357475"/>
              </a:xfrm>
              <a:prstGeom prst="line">
                <a:avLst/>
              </a:prstGeom>
              <a:noFill/>
              <a:ln w="28575">
                <a:solidFill>
                  <a:srgbClr val="FF0000"/>
                </a:solidFill>
                <a:round/>
                <a:headEnd/>
                <a:tailEnd type="triangle" w="med" len="med"/>
              </a:ln>
            </p:spPr>
            <p:txBody>
              <a:bodyPr wrap="none"/>
              <a:lstStyle/>
              <a:p>
                <a:pPr>
                  <a:lnSpc>
                    <a:spcPts val="1700"/>
                  </a:lnSpc>
                  <a:spcBef>
                    <a:spcPts val="600"/>
                  </a:spcBef>
                  <a:defRPr/>
                </a:pPr>
                <a:endParaRPr lang="en-GB" sz="1800">
                  <a:solidFill>
                    <a:schemeClr val="tx1"/>
                  </a:solidFill>
                  <a:latin typeface="+mn-lt"/>
                </a:endParaRPr>
              </a:p>
            </p:txBody>
          </p:sp>
          <p:sp>
            <p:nvSpPr>
              <p:cNvPr id="22533" name="Text Box 6"/>
              <p:cNvSpPr txBox="1">
                <a:spLocks noChangeArrowheads="1"/>
              </p:cNvSpPr>
              <p:nvPr/>
            </p:nvSpPr>
            <p:spPr bwMode="auto">
              <a:xfrm>
                <a:off x="8919754" y="1461113"/>
                <a:ext cx="1497788" cy="591262"/>
              </a:xfrm>
              <a:prstGeom prst="rect">
                <a:avLst/>
              </a:prstGeom>
              <a:solidFill>
                <a:schemeClr val="tx2">
                  <a:lumMod val="20000"/>
                  <a:lumOff val="80000"/>
                </a:schemeClr>
              </a:solidFill>
              <a:ln w="9525">
                <a:noFill/>
                <a:miter lim="800000"/>
                <a:headEnd/>
                <a:tailEnd/>
              </a:ln>
            </p:spPr>
            <p:txBody>
              <a:bodyPr>
                <a:prstTxWarp prst="textNoShape">
                  <a:avLst/>
                </a:prstTxWarp>
                <a:spAutoFit/>
              </a:bodyPr>
              <a:lstStyle/>
              <a:p>
                <a:pPr>
                  <a:lnSpc>
                    <a:spcPts val="1900"/>
                  </a:lnSpc>
                  <a:spcBef>
                    <a:spcPct val="0"/>
                  </a:spcBef>
                </a:pPr>
                <a:r>
                  <a:rPr lang="it-IT" sz="1600">
                    <a:solidFill>
                      <a:srgbClr val="009900"/>
                    </a:solidFill>
                  </a:rPr>
                  <a:t>Synchrotron building</a:t>
                </a:r>
              </a:p>
            </p:txBody>
          </p:sp>
          <p:sp>
            <p:nvSpPr>
              <p:cNvPr id="22534" name="Text Box 7"/>
              <p:cNvSpPr txBox="1">
                <a:spLocks noChangeArrowheads="1"/>
              </p:cNvSpPr>
              <p:nvPr/>
            </p:nvSpPr>
            <p:spPr bwMode="auto">
              <a:xfrm>
                <a:off x="1287376" y="5622631"/>
                <a:ext cx="1227585" cy="565345"/>
              </a:xfrm>
              <a:prstGeom prst="rect">
                <a:avLst/>
              </a:prstGeom>
              <a:solidFill>
                <a:schemeClr val="tx2">
                  <a:lumMod val="20000"/>
                  <a:lumOff val="80000"/>
                </a:schemeClr>
              </a:solidFill>
              <a:ln w="9525">
                <a:noFill/>
                <a:miter lim="800000"/>
                <a:headEnd/>
                <a:tailEnd/>
              </a:ln>
            </p:spPr>
            <p:txBody>
              <a:bodyPr>
                <a:prstTxWarp prst="textNoShape">
                  <a:avLst/>
                </a:prstTxWarp>
                <a:spAutoFit/>
              </a:bodyPr>
              <a:lstStyle/>
              <a:p>
                <a:pPr>
                  <a:lnSpc>
                    <a:spcPts val="1800"/>
                  </a:lnSpc>
                  <a:spcBef>
                    <a:spcPct val="0"/>
                  </a:spcBef>
                </a:pPr>
                <a:r>
                  <a:rPr lang="it-IT" sz="1600">
                    <a:solidFill>
                      <a:srgbClr val="009900"/>
                    </a:solidFill>
                  </a:rPr>
                  <a:t>Hospital bulding</a:t>
                </a:r>
              </a:p>
            </p:txBody>
          </p:sp>
        </p:grpSp>
        <p:sp>
          <p:nvSpPr>
            <p:cNvPr id="22532" name="Text Box 3"/>
            <p:cNvSpPr txBox="1">
              <a:spLocks noChangeArrowheads="1"/>
            </p:cNvSpPr>
            <p:nvPr/>
          </p:nvSpPr>
          <p:spPr bwMode="auto">
            <a:xfrm>
              <a:off x="114233" y="1245892"/>
              <a:ext cx="2255401" cy="362933"/>
            </a:xfrm>
            <a:prstGeom prst="rect">
              <a:avLst/>
            </a:prstGeom>
            <a:noFill/>
            <a:ln w="9525">
              <a:noFill/>
              <a:miter lim="800000"/>
              <a:headEnd/>
              <a:tailEnd/>
            </a:ln>
          </p:spPr>
          <p:txBody>
            <a:bodyPr>
              <a:prstTxWarp prst="textNoShape">
                <a:avLst/>
              </a:prstTxWarp>
              <a:spAutoFit/>
            </a:bodyPr>
            <a:lstStyle/>
            <a:p>
              <a:pPr>
                <a:lnSpc>
                  <a:spcPts val="1200"/>
                </a:lnSpc>
                <a:spcBef>
                  <a:spcPts val="600"/>
                </a:spcBef>
              </a:pPr>
              <a:endParaRPr lang="en-GB" sz="1800" b="0">
                <a:solidFill>
                  <a:schemeClr val="bg2"/>
                </a:solidFill>
              </a:endParaRPr>
            </a:p>
            <a:p>
              <a:pPr>
                <a:lnSpc>
                  <a:spcPts val="1000"/>
                </a:lnSpc>
                <a:spcBef>
                  <a:spcPct val="0"/>
                </a:spcBef>
              </a:pPr>
              <a:r>
                <a:rPr lang="en-GB" sz="1800" b="0">
                  <a:solidFill>
                    <a:schemeClr val="bg2"/>
                  </a:solidFill>
                </a:rPr>
                <a:t>May 2009</a:t>
              </a:r>
            </a:p>
          </p:txBody>
        </p:sp>
      </p:gr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IMG_0066"/>
          <p:cNvPicPr>
            <a:picLocks noChangeAspect="1" noChangeArrowheads="1"/>
          </p:cNvPicPr>
          <p:nvPr/>
        </p:nvPicPr>
        <p:blipFill>
          <a:blip r:embed="rId3"/>
          <a:srcRect/>
          <a:stretch>
            <a:fillRect/>
          </a:stretch>
        </p:blipFill>
        <p:spPr bwMode="auto">
          <a:xfrm>
            <a:off x="1" y="0"/>
            <a:ext cx="9142535" cy="6858000"/>
          </a:xfrm>
          <a:prstGeom prst="rect">
            <a:avLst/>
          </a:prstGeom>
          <a:noFill/>
          <a:ln w="9525">
            <a:noFill/>
            <a:miter lim="800000"/>
            <a:headEnd/>
            <a:tailEnd/>
          </a:ln>
        </p:spPr>
      </p:pic>
      <p:sp>
        <p:nvSpPr>
          <p:cNvPr id="25603" name="Segnaposto numero diapositiva 4"/>
          <p:cNvSpPr>
            <a:spLocks noGrp="1"/>
          </p:cNvSpPr>
          <p:nvPr>
            <p:ph type="sldNum" sz="quarter" idx="12"/>
          </p:nvPr>
        </p:nvSpPr>
        <p:spPr>
          <a:xfrm>
            <a:off x="6629400" y="6477000"/>
            <a:ext cx="2438400" cy="247650"/>
          </a:xfrm>
          <a:noFill/>
        </p:spPr>
        <p:txBody>
          <a:bodyPr/>
          <a:lstStyle/>
          <a:p>
            <a:fld id="{66CFFD4F-00E7-F94F-81D0-52204DDEA947}" type="slidenum">
              <a:rPr lang="en-GB"/>
              <a:pPr/>
              <a:t>58</a:t>
            </a:fld>
            <a:endParaRPr lang="en-GB"/>
          </a:p>
        </p:txBody>
      </p:sp>
      <p:sp>
        <p:nvSpPr>
          <p:cNvPr id="6" name="TextBox 5"/>
          <p:cNvSpPr txBox="1"/>
          <p:nvPr/>
        </p:nvSpPr>
        <p:spPr>
          <a:xfrm>
            <a:off x="228600" y="6096000"/>
            <a:ext cx="3352800" cy="369332"/>
          </a:xfrm>
          <a:prstGeom prst="rect">
            <a:avLst/>
          </a:prstGeom>
          <a:noFill/>
        </p:spPr>
        <p:txBody>
          <a:bodyPr wrap="square" rtlCol="0">
            <a:spAutoFit/>
          </a:bodyPr>
          <a:lstStyle/>
          <a:p>
            <a:r>
              <a:rPr lang="en-US" dirty="0" smtClean="0">
                <a:solidFill>
                  <a:srgbClr val="0D2469"/>
                </a:solidFill>
              </a:rPr>
              <a:t>CNAO : THE SYNCHROTRON</a:t>
            </a:r>
            <a:endParaRPr lang="en-US" dirty="0">
              <a:solidFill>
                <a:srgbClr val="0D2469"/>
              </a:solidFill>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a:xfrm>
            <a:off x="1143000" y="228601"/>
            <a:ext cx="7772400" cy="461963"/>
          </a:xfrm>
        </p:spPr>
        <p:txBody>
          <a:bodyPr>
            <a:normAutofit fontScale="90000"/>
          </a:bodyPr>
          <a:lstStyle/>
          <a:p>
            <a:pPr eaLnBrk="1" hangingPunct="1"/>
            <a:r>
              <a:rPr lang="en-GB" dirty="0">
                <a:solidFill>
                  <a:srgbClr val="0D2469"/>
                </a:solidFill>
              </a:rPr>
              <a:t>CNAO at Pavia </a:t>
            </a:r>
          </a:p>
        </p:txBody>
      </p:sp>
      <p:sp>
        <p:nvSpPr>
          <p:cNvPr id="26627" name="Rectangle 8"/>
          <p:cNvSpPr>
            <a:spLocks noChangeArrowheads="1"/>
          </p:cNvSpPr>
          <p:nvPr/>
        </p:nvSpPr>
        <p:spPr bwMode="auto">
          <a:xfrm>
            <a:off x="1509346" y="1133475"/>
            <a:ext cx="9144000" cy="369332"/>
          </a:xfrm>
          <a:prstGeom prst="rect">
            <a:avLst/>
          </a:prstGeom>
          <a:noFill/>
          <a:ln w="9525">
            <a:noFill/>
            <a:miter lim="800000"/>
            <a:headEnd/>
            <a:tailEnd/>
          </a:ln>
        </p:spPr>
        <p:txBody>
          <a:bodyPr>
            <a:prstTxWarp prst="textNoShape">
              <a:avLst/>
            </a:prstTxWarp>
            <a:spAutoFit/>
          </a:bodyPr>
          <a:lstStyle/>
          <a:p>
            <a:pPr>
              <a:spcBef>
                <a:spcPct val="20000"/>
              </a:spcBef>
              <a:buClr>
                <a:schemeClr val="hlink"/>
              </a:buClr>
              <a:buSzPct val="80000"/>
              <a:buFont typeface="Wingdings" pitchFamily="-65" charset="2"/>
              <a:buChar char="l"/>
            </a:pPr>
            <a:endParaRPr lang="it-IT"/>
          </a:p>
        </p:txBody>
      </p:sp>
      <p:sp>
        <p:nvSpPr>
          <p:cNvPr id="26628" name="Segnaposto numero diapositiva 6"/>
          <p:cNvSpPr>
            <a:spLocks noGrp="1"/>
          </p:cNvSpPr>
          <p:nvPr>
            <p:ph type="sldNum" sz="quarter" idx="12"/>
          </p:nvPr>
        </p:nvSpPr>
        <p:spPr>
          <a:xfrm>
            <a:off x="6629400" y="6477000"/>
            <a:ext cx="2438400" cy="247650"/>
          </a:xfrm>
          <a:noFill/>
        </p:spPr>
        <p:txBody>
          <a:bodyPr/>
          <a:lstStyle/>
          <a:p>
            <a:fld id="{57610647-8E10-6641-AADC-7260BFAC1695}" type="slidenum">
              <a:rPr lang="en-GB"/>
              <a:pPr/>
              <a:t>59</a:t>
            </a:fld>
            <a:endParaRPr lang="en-GB"/>
          </a:p>
        </p:txBody>
      </p:sp>
      <p:grpSp>
        <p:nvGrpSpPr>
          <p:cNvPr id="2" name="Group 10"/>
          <p:cNvGrpSpPr>
            <a:grpSpLocks/>
          </p:cNvGrpSpPr>
          <p:nvPr/>
        </p:nvGrpSpPr>
        <p:grpSpPr bwMode="auto">
          <a:xfrm>
            <a:off x="1176704" y="803275"/>
            <a:ext cx="7281496" cy="5613400"/>
            <a:chOff x="428625" y="0"/>
            <a:chExt cx="8274050" cy="6858000"/>
          </a:xfrm>
        </p:grpSpPr>
        <p:pic>
          <p:nvPicPr>
            <p:cNvPr id="26631" name="Immagine 3" descr="Acceleratore + Impianti 2008-04-07_small.jpg"/>
            <p:cNvPicPr>
              <a:picLocks noChangeAspect="1"/>
            </p:cNvPicPr>
            <p:nvPr/>
          </p:nvPicPr>
          <p:blipFill>
            <a:blip r:embed="rId3"/>
            <a:srcRect l="3281" t="2083" r="4115" b="2083"/>
            <a:stretch>
              <a:fillRect/>
            </a:stretch>
          </p:blipFill>
          <p:spPr bwMode="auto">
            <a:xfrm>
              <a:off x="428625" y="0"/>
              <a:ext cx="8274050" cy="6858000"/>
            </a:xfrm>
            <a:prstGeom prst="rect">
              <a:avLst/>
            </a:prstGeom>
            <a:noFill/>
            <a:ln w="9525">
              <a:noFill/>
              <a:miter lim="800000"/>
              <a:headEnd/>
              <a:tailEnd/>
            </a:ln>
          </p:spPr>
        </p:pic>
        <p:sp>
          <p:nvSpPr>
            <p:cNvPr id="9" name="Text Box 8"/>
            <p:cNvSpPr txBox="1">
              <a:spLocks noChangeArrowheads="1"/>
            </p:cNvSpPr>
            <p:nvPr/>
          </p:nvSpPr>
          <p:spPr bwMode="auto">
            <a:xfrm>
              <a:off x="1285966" y="5839485"/>
              <a:ext cx="2545452" cy="837729"/>
            </a:xfrm>
            <a:prstGeom prst="rect">
              <a:avLst/>
            </a:prstGeom>
            <a:solidFill>
              <a:srgbClr val="FFFFFF"/>
            </a:solidFill>
            <a:ln w="9525">
              <a:noFill/>
              <a:miter lim="800000"/>
              <a:headEnd/>
              <a:tailEnd/>
            </a:ln>
          </p:spPr>
          <p:txBody>
            <a:bodyPr>
              <a:prstTxWarp prst="textNoShape">
                <a:avLst/>
              </a:prstTxWarp>
              <a:spAutoFit/>
            </a:bodyPr>
            <a:lstStyle/>
            <a:p>
              <a:r>
                <a:rPr lang="en-GB" dirty="0">
                  <a:solidFill>
                    <a:srgbClr val="0D2469"/>
                  </a:solidFill>
                </a:rPr>
                <a:t>Perspective view of CNAO</a:t>
              </a:r>
            </a:p>
          </p:txBody>
        </p:sp>
      </p:grpSp>
      <p:sp>
        <p:nvSpPr>
          <p:cNvPr id="26630" name="Footer Placeholder 12"/>
          <p:cNvSpPr>
            <a:spLocks noGrp="1"/>
          </p:cNvSpPr>
          <p:nvPr>
            <p:ph type="ftr" sz="quarter" idx="11"/>
          </p:nvPr>
        </p:nvSpPr>
        <p:spPr>
          <a:noFill/>
        </p:spPr>
        <p:txBody>
          <a:bodyPr/>
          <a:lstStyle/>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533400" y="-49213"/>
            <a:ext cx="7772400" cy="1219201"/>
          </a:xfrm>
        </p:spPr>
        <p:txBody>
          <a:bodyPr/>
          <a:lstStyle/>
          <a:p>
            <a:endParaRPr lang="it-IT" dirty="0">
              <a:solidFill>
                <a:srgbClr val="1F497D"/>
              </a:solidFill>
              <a:effectLst/>
            </a:endParaRPr>
          </a:p>
        </p:txBody>
      </p:sp>
      <p:sp>
        <p:nvSpPr>
          <p:cNvPr id="391171" name="Rectangle 3"/>
          <p:cNvSpPr>
            <a:spLocks noGrp="1" noChangeArrowheads="1"/>
          </p:cNvSpPr>
          <p:nvPr>
            <p:ph type="body" idx="1"/>
          </p:nvPr>
        </p:nvSpPr>
        <p:spPr>
          <a:xfrm>
            <a:off x="685800" y="914400"/>
            <a:ext cx="7772400" cy="4800600"/>
          </a:xfrm>
        </p:spPr>
        <p:txBody>
          <a:bodyPr>
            <a:normAutofit fontScale="92500" lnSpcReduction="10000"/>
          </a:bodyPr>
          <a:lstStyle/>
          <a:p>
            <a:pPr algn="ctr">
              <a:buFont typeface="Wingdings" pitchFamily="-106" charset="2"/>
              <a:buNone/>
            </a:pPr>
            <a:r>
              <a:rPr lang="it-IT" sz="2800" dirty="0">
                <a:solidFill>
                  <a:schemeClr val="tx1">
                    <a:lumMod val="85000"/>
                    <a:lumOff val="15000"/>
                  </a:schemeClr>
                </a:solidFill>
              </a:rPr>
              <a:t>L’assorbimento di radiazione da parte della </a:t>
            </a:r>
          </a:p>
          <a:p>
            <a:pPr algn="ctr">
              <a:buFont typeface="Wingdings" pitchFamily="-106" charset="2"/>
              <a:buNone/>
            </a:pPr>
            <a:r>
              <a:rPr lang="it-IT" sz="2800" dirty="0">
                <a:solidFill>
                  <a:schemeClr val="tx1">
                    <a:lumMod val="85000"/>
                    <a:lumOff val="15000"/>
                  </a:schemeClr>
                </a:solidFill>
              </a:rPr>
              <a:t>materia attraversata può</a:t>
            </a:r>
            <a:r>
              <a:rPr lang="it-IT" sz="2800" dirty="0" smtClean="0">
                <a:solidFill>
                  <a:schemeClr val="tx1">
                    <a:lumMod val="85000"/>
                    <a:lumOff val="15000"/>
                  </a:schemeClr>
                </a:solidFill>
              </a:rPr>
              <a:t> essere impiegato per </a:t>
            </a:r>
            <a:r>
              <a:rPr lang="it-IT" sz="2800" dirty="0" smtClean="0"/>
              <a:t>:</a:t>
            </a:r>
          </a:p>
          <a:p>
            <a:pPr algn="ctr">
              <a:buFont typeface="Wingdings" pitchFamily="-106" charset="2"/>
              <a:buNone/>
            </a:pPr>
            <a:endParaRPr lang="it-IT" sz="2800" dirty="0" smtClean="0"/>
          </a:p>
          <a:p>
            <a:pPr algn="ctr"/>
            <a:r>
              <a:rPr lang="it-IT" sz="2800" dirty="0" smtClean="0">
                <a:solidFill>
                  <a:srgbClr val="1A47CF"/>
                </a:solidFill>
              </a:rPr>
              <a:t>Creare impressioni su una </a:t>
            </a:r>
            <a:r>
              <a:rPr lang="it-IT" sz="2800" dirty="0">
                <a:solidFill>
                  <a:srgbClr val="1A47CF"/>
                </a:solidFill>
              </a:rPr>
              <a:t>pellicola </a:t>
            </a:r>
            <a:r>
              <a:rPr lang="it-IT" sz="2800" dirty="0" smtClean="0">
                <a:solidFill>
                  <a:srgbClr val="1A47CF"/>
                </a:solidFill>
              </a:rPr>
              <a:t>fotografica, o </a:t>
            </a:r>
            <a:r>
              <a:rPr lang="it-IT" sz="2800" dirty="0" smtClean="0">
                <a:solidFill>
                  <a:srgbClr val="1A47CF"/>
                </a:solidFill>
              </a:rPr>
              <a:t>generare </a:t>
            </a:r>
            <a:r>
              <a:rPr lang="it-IT" sz="2800" dirty="0" smtClean="0">
                <a:solidFill>
                  <a:srgbClr val="1A47CF"/>
                </a:solidFill>
              </a:rPr>
              <a:t>segnali elettrici in appositi rilevatori</a:t>
            </a:r>
          </a:p>
          <a:p>
            <a:pPr marL="0" indent="0" algn="ctr">
              <a:buNone/>
            </a:pPr>
            <a:r>
              <a:rPr lang="it-IT" sz="2800" dirty="0" smtClean="0">
                <a:solidFill>
                  <a:srgbClr val="1A47CF"/>
                </a:solidFill>
              </a:rPr>
              <a:t> </a:t>
            </a:r>
            <a:r>
              <a:rPr lang="it-IT" sz="2800" dirty="0" smtClean="0">
                <a:solidFill>
                  <a:srgbClr val="0D2469"/>
                </a:solidFill>
              </a:rPr>
              <a:t>(radio-diagnostica)</a:t>
            </a:r>
          </a:p>
          <a:p>
            <a:pPr algn="ctr"/>
            <a:endParaRPr lang="it-IT" sz="2800" dirty="0" smtClean="0">
              <a:solidFill>
                <a:srgbClr val="0D2469"/>
              </a:solidFill>
            </a:endParaRPr>
          </a:p>
          <a:p>
            <a:pPr algn="ctr"/>
            <a:r>
              <a:rPr lang="it-IT" sz="2800" dirty="0" smtClean="0">
                <a:solidFill>
                  <a:srgbClr val="1A47CF"/>
                </a:solidFill>
              </a:rPr>
              <a:t>Generare, a livelli energetici </a:t>
            </a:r>
            <a:r>
              <a:rPr lang="it-IT" sz="2800" dirty="0" err="1" smtClean="0">
                <a:solidFill>
                  <a:srgbClr val="1A47CF"/>
                </a:solidFill>
              </a:rPr>
              <a:t>piu’</a:t>
            </a:r>
            <a:r>
              <a:rPr lang="it-IT" sz="2800" dirty="0" smtClean="0">
                <a:solidFill>
                  <a:srgbClr val="1A47CF"/>
                </a:solidFill>
              </a:rPr>
              <a:t> elevati ed a seguito dell’assorbimento, danni alle cellule malate dell’organismo umano per distruggerle</a:t>
            </a:r>
          </a:p>
          <a:p>
            <a:pPr algn="ctr">
              <a:buNone/>
            </a:pPr>
            <a:r>
              <a:rPr lang="it-IT" sz="2800" dirty="0" smtClean="0">
                <a:solidFill>
                  <a:srgbClr val="0D2469"/>
                </a:solidFill>
              </a:rPr>
              <a:t>	(radio-terapia) </a:t>
            </a:r>
            <a:endParaRPr lang="it-IT" sz="2800" dirty="0">
              <a:solidFill>
                <a:srgbClr val="0D2469"/>
              </a:solidFill>
            </a:endParaRPr>
          </a:p>
        </p:txBody>
      </p:sp>
      <p:sp>
        <p:nvSpPr>
          <p:cNvPr id="9" name="Slide Number Placeholder 8"/>
          <p:cNvSpPr>
            <a:spLocks noGrp="1"/>
          </p:cNvSpPr>
          <p:nvPr>
            <p:ph type="sldNum" sz="quarter" idx="12"/>
          </p:nvPr>
        </p:nvSpPr>
        <p:spPr/>
        <p:txBody>
          <a:bodyPr/>
          <a:lstStyle/>
          <a:p>
            <a:fld id="{06AAE6B4-6741-2E43-949D-D9093D0F478E}" type="slidenum">
              <a:rPr lang="en-US" smtClean="0"/>
              <a:pPr/>
              <a:t>6</a:t>
            </a:fld>
            <a:endParaRPr lang="en-US"/>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Slide Number Placeholder 7"/>
          <p:cNvSpPr>
            <a:spLocks noGrp="1"/>
          </p:cNvSpPr>
          <p:nvPr>
            <p:ph type="sldNum" sz="quarter" idx="12"/>
          </p:nvPr>
        </p:nvSpPr>
        <p:spPr>
          <a:noFill/>
        </p:spPr>
        <p:txBody>
          <a:bodyPr/>
          <a:lstStyle/>
          <a:p>
            <a:fld id="{DC515643-3716-6247-BFF7-70DAD68F2501}" type="slidenum">
              <a:rPr lang="en-GB"/>
              <a:pPr/>
              <a:t>60</a:t>
            </a:fld>
            <a:endParaRPr lang="en-GB"/>
          </a:p>
        </p:txBody>
      </p:sp>
      <p:sp>
        <p:nvSpPr>
          <p:cNvPr id="1301506" name="Rectangle 2"/>
          <p:cNvSpPr>
            <a:spLocks noGrp="1" noChangeArrowheads="1"/>
          </p:cNvSpPr>
          <p:nvPr>
            <p:ph type="title"/>
          </p:nvPr>
        </p:nvSpPr>
        <p:spPr>
          <a:xfrm>
            <a:off x="-304799" y="152400"/>
            <a:ext cx="9753599" cy="457200"/>
          </a:xfrm>
        </p:spPr>
        <p:txBody>
          <a:bodyPr>
            <a:noAutofit/>
          </a:bodyPr>
          <a:lstStyle/>
          <a:p>
            <a:pPr eaLnBrk="1" hangingPunct="1"/>
            <a:r>
              <a:rPr lang="en-US" sz="3600" dirty="0">
                <a:solidFill>
                  <a:srgbClr val="1F497D"/>
                </a:solidFill>
              </a:rPr>
              <a:t>The accelerators used today in</a:t>
            </a:r>
            <a:r>
              <a:rPr lang="en-US" sz="3600" dirty="0" smtClean="0">
                <a:solidFill>
                  <a:srgbClr val="1F497D"/>
                </a:solidFill>
              </a:rPr>
              <a:t> </a:t>
            </a:r>
            <a:r>
              <a:rPr lang="en-US" sz="3600" dirty="0" err="1" smtClean="0">
                <a:solidFill>
                  <a:srgbClr val="1F497D"/>
                </a:solidFill>
              </a:rPr>
              <a:t>Protontherapy</a:t>
            </a:r>
            <a:endParaRPr lang="en-US" sz="3600" dirty="0">
              <a:solidFill>
                <a:srgbClr val="1F497D"/>
              </a:solidFill>
            </a:endParaRPr>
          </a:p>
        </p:txBody>
      </p:sp>
      <p:sp>
        <p:nvSpPr>
          <p:cNvPr id="1301507" name="Rectangle 3"/>
          <p:cNvSpPr>
            <a:spLocks noGrp="1" noChangeArrowheads="1"/>
          </p:cNvSpPr>
          <p:nvPr>
            <p:ph type="body" sz="half" idx="1"/>
          </p:nvPr>
        </p:nvSpPr>
        <p:spPr>
          <a:xfrm>
            <a:off x="685800" y="657225"/>
            <a:ext cx="8458200" cy="533400"/>
          </a:xfrm>
        </p:spPr>
        <p:txBody>
          <a:bodyPr>
            <a:normAutofit fontScale="32500" lnSpcReduction="20000"/>
          </a:bodyPr>
          <a:lstStyle/>
          <a:p>
            <a:pPr eaLnBrk="1" hangingPunct="1"/>
            <a:r>
              <a:rPr lang="en-US" b="1" dirty="0">
                <a:solidFill>
                  <a:schemeClr val="tx1"/>
                </a:solidFill>
                <a:effectLst>
                  <a:outerShdw blurRad="38100" dist="38100" dir="2700000" algn="tl">
                    <a:srgbClr val="000000"/>
                  </a:outerShdw>
                </a:effectLst>
              </a:rPr>
              <a:t>200-250 </a:t>
            </a:r>
            <a:r>
              <a:rPr lang="en-US" b="1" dirty="0" err="1">
                <a:solidFill>
                  <a:schemeClr val="tx1"/>
                </a:solidFill>
                <a:effectLst>
                  <a:outerShdw blurRad="38100" dist="38100" dir="2700000" algn="tl">
                    <a:srgbClr val="000000"/>
                  </a:outerShdw>
                </a:effectLst>
              </a:rPr>
              <a:t>MeV</a:t>
            </a:r>
            <a:r>
              <a:rPr lang="en-US" b="1" dirty="0">
                <a:solidFill>
                  <a:schemeClr val="tx1"/>
                </a:solidFill>
                <a:effectLst>
                  <a:outerShdw blurRad="38100" dist="38100" dir="2700000" algn="tl">
                    <a:srgbClr val="000000"/>
                  </a:outerShdw>
                </a:effectLst>
              </a:rPr>
              <a:t> protons</a:t>
            </a:r>
          </a:p>
          <a:p>
            <a:pPr eaLnBrk="1" hangingPunct="1">
              <a:buFont typeface="Wingdings" pitchFamily="-65" charset="2"/>
              <a:buNone/>
            </a:pPr>
            <a:r>
              <a:rPr lang="en-US" sz="1800" b="1" dirty="0"/>
              <a:t>					</a:t>
            </a:r>
          </a:p>
          <a:p>
            <a:pPr eaLnBrk="1" hangingPunct="1">
              <a:buFont typeface="Wingdings" pitchFamily="-65" charset="2"/>
              <a:buNone/>
            </a:pPr>
            <a:endParaRPr lang="en-US" sz="1800" b="1" dirty="0"/>
          </a:p>
          <a:p>
            <a:pPr eaLnBrk="1" hangingPunct="1">
              <a:buFont typeface="Wingdings" pitchFamily="-65" charset="2"/>
              <a:buNone/>
            </a:pPr>
            <a:r>
              <a:rPr lang="en-US" sz="1800" dirty="0"/>
              <a:t>	</a:t>
            </a:r>
          </a:p>
        </p:txBody>
      </p:sp>
      <p:grpSp>
        <p:nvGrpSpPr>
          <p:cNvPr id="2" name="Group 4"/>
          <p:cNvGrpSpPr>
            <a:grpSpLocks/>
          </p:cNvGrpSpPr>
          <p:nvPr/>
        </p:nvGrpSpPr>
        <p:grpSpPr bwMode="auto">
          <a:xfrm>
            <a:off x="666750" y="4246563"/>
            <a:ext cx="8045450" cy="2459037"/>
            <a:chOff x="375" y="2766"/>
            <a:chExt cx="5159" cy="1549"/>
          </a:xfrm>
        </p:grpSpPr>
        <p:grpSp>
          <p:nvGrpSpPr>
            <p:cNvPr id="3" name="Group 5"/>
            <p:cNvGrpSpPr>
              <a:grpSpLocks/>
            </p:cNvGrpSpPr>
            <p:nvPr/>
          </p:nvGrpSpPr>
          <p:grpSpPr bwMode="auto">
            <a:xfrm>
              <a:off x="375" y="2766"/>
              <a:ext cx="5159" cy="1549"/>
              <a:chOff x="90" y="2554"/>
              <a:chExt cx="5648" cy="1761"/>
            </a:xfrm>
          </p:grpSpPr>
          <p:pic>
            <p:nvPicPr>
              <p:cNvPr id="45131" name="Picture 6"/>
              <p:cNvPicPr>
                <a:picLocks noChangeAspect="1" noChangeArrowheads="1"/>
              </p:cNvPicPr>
              <p:nvPr/>
            </p:nvPicPr>
            <p:blipFill>
              <a:blip r:embed="rId2"/>
              <a:srcRect l="9462" t="9367"/>
              <a:stretch>
                <a:fillRect/>
              </a:stretch>
            </p:blipFill>
            <p:spPr bwMode="auto">
              <a:xfrm>
                <a:off x="90" y="2554"/>
                <a:ext cx="2609" cy="1761"/>
              </a:xfrm>
              <a:prstGeom prst="rect">
                <a:avLst/>
              </a:prstGeom>
              <a:noFill/>
              <a:ln w="9525">
                <a:noFill/>
                <a:miter lim="800000"/>
                <a:headEnd/>
                <a:tailEnd/>
              </a:ln>
            </p:spPr>
          </p:pic>
          <p:pic>
            <p:nvPicPr>
              <p:cNvPr id="45132" name="Picture 7"/>
              <p:cNvPicPr>
                <a:picLocks noChangeAspect="1" noChangeArrowheads="1"/>
              </p:cNvPicPr>
              <p:nvPr/>
            </p:nvPicPr>
            <p:blipFill>
              <a:blip r:embed="rId3"/>
              <a:srcRect l="16927" t="27055" r="17813" b="23047"/>
              <a:stretch>
                <a:fillRect/>
              </a:stretch>
            </p:blipFill>
            <p:spPr bwMode="auto">
              <a:xfrm>
                <a:off x="2860" y="2554"/>
                <a:ext cx="2878" cy="1761"/>
              </a:xfrm>
              <a:prstGeom prst="rect">
                <a:avLst/>
              </a:prstGeom>
              <a:noFill/>
              <a:ln w="9525">
                <a:noFill/>
                <a:miter lim="800000"/>
                <a:headEnd/>
                <a:tailEnd/>
              </a:ln>
            </p:spPr>
          </p:pic>
        </p:grpSp>
        <p:sp>
          <p:nvSpPr>
            <p:cNvPr id="45130" name="Text Box 8"/>
            <p:cNvSpPr txBox="1">
              <a:spLocks noChangeArrowheads="1"/>
            </p:cNvSpPr>
            <p:nvPr/>
          </p:nvSpPr>
          <p:spPr bwMode="auto">
            <a:xfrm>
              <a:off x="423" y="2787"/>
              <a:ext cx="763" cy="212"/>
            </a:xfrm>
            <a:prstGeom prst="rect">
              <a:avLst/>
            </a:prstGeom>
            <a:noFill/>
            <a:ln w="9525">
              <a:noFill/>
              <a:miter lim="800000"/>
              <a:headEnd/>
              <a:tailEnd/>
            </a:ln>
          </p:spPr>
          <p:txBody>
            <a:bodyPr wrap="none">
              <a:prstTxWarp prst="textNoShape">
                <a:avLst/>
              </a:prstTxWarp>
              <a:spAutoFit/>
            </a:bodyPr>
            <a:lstStyle/>
            <a:p>
              <a:r>
                <a:rPr lang="en-US">
                  <a:solidFill>
                    <a:schemeClr val="bg2"/>
                  </a:solidFill>
                </a:rPr>
                <a:t>MGH - IBA</a:t>
              </a:r>
            </a:p>
          </p:txBody>
        </p:sp>
      </p:grpSp>
      <p:sp>
        <p:nvSpPr>
          <p:cNvPr id="45063" name="Text Box 9"/>
          <p:cNvSpPr txBox="1">
            <a:spLocks noChangeArrowheads="1"/>
          </p:cNvSpPr>
          <p:nvPr/>
        </p:nvSpPr>
        <p:spPr bwMode="auto">
          <a:xfrm>
            <a:off x="6156325" y="4400550"/>
            <a:ext cx="2836863" cy="336550"/>
          </a:xfrm>
          <a:prstGeom prst="rect">
            <a:avLst/>
          </a:prstGeom>
          <a:noFill/>
          <a:ln w="9525">
            <a:noFill/>
            <a:miter lim="800000"/>
            <a:headEnd/>
            <a:tailEnd/>
          </a:ln>
        </p:spPr>
        <p:txBody>
          <a:bodyPr>
            <a:prstTxWarp prst="textNoShape">
              <a:avLst/>
            </a:prstTxWarp>
            <a:spAutoFit/>
          </a:bodyPr>
          <a:lstStyle/>
          <a:p>
            <a:r>
              <a:rPr lang="en-US">
                <a:solidFill>
                  <a:schemeClr val="bg2"/>
                </a:solidFill>
              </a:rPr>
              <a:t>Shizuoka - MITSUBISHI</a:t>
            </a:r>
          </a:p>
        </p:txBody>
      </p:sp>
      <p:grpSp>
        <p:nvGrpSpPr>
          <p:cNvPr id="4" name="Group 10"/>
          <p:cNvGrpSpPr>
            <a:grpSpLocks/>
          </p:cNvGrpSpPr>
          <p:nvPr/>
        </p:nvGrpSpPr>
        <p:grpSpPr bwMode="auto">
          <a:xfrm>
            <a:off x="579438" y="684213"/>
            <a:ext cx="8412162" cy="3387725"/>
            <a:chOff x="317" y="524"/>
            <a:chExt cx="5299" cy="2134"/>
          </a:xfrm>
        </p:grpSpPr>
        <p:pic>
          <p:nvPicPr>
            <p:cNvPr id="45067" name="Picture 11" descr="figura2"/>
            <p:cNvPicPr>
              <a:picLocks noChangeAspect="1" noChangeArrowheads="1"/>
            </p:cNvPicPr>
            <p:nvPr/>
          </p:nvPicPr>
          <p:blipFill>
            <a:blip r:embed="rId4"/>
            <a:srcRect l="50545"/>
            <a:stretch>
              <a:fillRect/>
            </a:stretch>
          </p:blipFill>
          <p:spPr bwMode="auto">
            <a:xfrm>
              <a:off x="3474" y="640"/>
              <a:ext cx="1998" cy="1236"/>
            </a:xfrm>
            <a:prstGeom prst="rect">
              <a:avLst/>
            </a:prstGeom>
            <a:noFill/>
            <a:ln w="9525">
              <a:noFill/>
              <a:miter lim="800000"/>
              <a:headEnd/>
              <a:tailEnd/>
            </a:ln>
          </p:spPr>
        </p:pic>
        <p:sp>
          <p:nvSpPr>
            <p:cNvPr id="45068" name="Rectangle 12"/>
            <p:cNvSpPr>
              <a:spLocks noChangeArrowheads="1"/>
            </p:cNvSpPr>
            <p:nvPr/>
          </p:nvSpPr>
          <p:spPr bwMode="auto">
            <a:xfrm>
              <a:off x="557" y="688"/>
              <a:ext cx="2016" cy="1200"/>
            </a:xfrm>
            <a:prstGeom prst="rect">
              <a:avLst/>
            </a:prstGeom>
            <a:noFill/>
            <a:ln w="9525">
              <a:noFill/>
              <a:miter lim="800000"/>
              <a:headEnd/>
              <a:tailEnd/>
            </a:ln>
          </p:spPr>
          <p:txBody>
            <a:bodyPr anchor="ctr">
              <a:prstTxWarp prst="textNoShape">
                <a:avLst/>
              </a:prstTxWarp>
              <a:spAutoFit/>
            </a:bodyPr>
            <a:lstStyle/>
            <a:p>
              <a:endParaRPr lang="en-US"/>
            </a:p>
          </p:txBody>
        </p:sp>
        <p:pic>
          <p:nvPicPr>
            <p:cNvPr id="45069" name="Picture 13" descr="figura1"/>
            <p:cNvPicPr>
              <a:picLocks noChangeAspect="1" noChangeArrowheads="1"/>
            </p:cNvPicPr>
            <p:nvPr/>
          </p:nvPicPr>
          <p:blipFill>
            <a:blip r:embed="rId5"/>
            <a:srcRect/>
            <a:stretch>
              <a:fillRect/>
            </a:stretch>
          </p:blipFill>
          <p:spPr bwMode="auto">
            <a:xfrm>
              <a:off x="1579" y="921"/>
              <a:ext cx="1134" cy="1030"/>
            </a:xfrm>
            <a:prstGeom prst="rect">
              <a:avLst/>
            </a:prstGeom>
            <a:noFill/>
            <a:ln w="9525">
              <a:noFill/>
              <a:miter lim="800000"/>
              <a:headEnd/>
              <a:tailEnd/>
            </a:ln>
          </p:spPr>
        </p:pic>
        <p:sp>
          <p:nvSpPr>
            <p:cNvPr id="45070" name="Text Box 14"/>
            <p:cNvSpPr txBox="1">
              <a:spLocks noChangeArrowheads="1"/>
            </p:cNvSpPr>
            <p:nvPr/>
          </p:nvSpPr>
          <p:spPr bwMode="auto">
            <a:xfrm>
              <a:off x="385" y="670"/>
              <a:ext cx="2328" cy="231"/>
            </a:xfrm>
            <a:prstGeom prst="rect">
              <a:avLst/>
            </a:prstGeom>
            <a:solidFill>
              <a:srgbClr val="FFFFFF"/>
            </a:solidFill>
            <a:ln w="9525">
              <a:noFill/>
              <a:miter lim="800000"/>
              <a:headEnd/>
              <a:tailEnd/>
            </a:ln>
          </p:spPr>
          <p:txBody>
            <a:bodyPr wrap="square">
              <a:prstTxWarp prst="textNoShape">
                <a:avLst/>
              </a:prstTxWarp>
              <a:spAutoFit/>
            </a:bodyPr>
            <a:lstStyle/>
            <a:p>
              <a:r>
                <a:rPr lang="en-US" sz="1800" dirty="0">
                  <a:solidFill>
                    <a:schemeClr val="hlink"/>
                  </a:solidFill>
                </a:rPr>
                <a:t>CYCLOTRONS (Normal or SC)</a:t>
              </a:r>
            </a:p>
          </p:txBody>
        </p:sp>
        <p:sp>
          <p:nvSpPr>
            <p:cNvPr id="45072" name="Text Box 16"/>
            <p:cNvSpPr txBox="1">
              <a:spLocks noChangeArrowheads="1"/>
            </p:cNvSpPr>
            <p:nvPr/>
          </p:nvSpPr>
          <p:spPr bwMode="auto">
            <a:xfrm>
              <a:off x="1612" y="1929"/>
              <a:ext cx="836" cy="231"/>
            </a:xfrm>
            <a:prstGeom prst="rect">
              <a:avLst/>
            </a:prstGeom>
            <a:noFill/>
            <a:ln w="9525">
              <a:noFill/>
              <a:miter lim="800000"/>
              <a:headEnd/>
              <a:tailEnd/>
            </a:ln>
          </p:spPr>
          <p:txBody>
            <a:bodyPr wrap="none">
              <a:prstTxWarp prst="textNoShape">
                <a:avLst/>
              </a:prstTxWarp>
              <a:spAutoFit/>
            </a:bodyPr>
            <a:lstStyle/>
            <a:p>
              <a:r>
                <a:rPr lang="en-US" sz="1800" dirty="0">
                  <a:solidFill>
                    <a:schemeClr val="hlink"/>
                  </a:solidFill>
                </a:rPr>
                <a:t>4-5 </a:t>
              </a:r>
              <a:r>
                <a:rPr lang="en-US" sz="1800" dirty="0" err="1">
                  <a:solidFill>
                    <a:schemeClr val="hlink"/>
                  </a:solidFill>
                </a:rPr>
                <a:t>metres</a:t>
              </a:r>
              <a:endParaRPr lang="en-US" sz="1800" dirty="0">
                <a:solidFill>
                  <a:schemeClr val="hlink"/>
                </a:solidFill>
              </a:endParaRPr>
            </a:p>
          </p:txBody>
        </p:sp>
        <p:sp>
          <p:nvSpPr>
            <p:cNvPr id="45076" name="Text Box 20"/>
            <p:cNvSpPr txBox="1">
              <a:spLocks noChangeArrowheads="1"/>
            </p:cNvSpPr>
            <p:nvPr/>
          </p:nvSpPr>
          <p:spPr bwMode="auto">
            <a:xfrm>
              <a:off x="3892" y="524"/>
              <a:ext cx="1340" cy="231"/>
            </a:xfrm>
            <a:prstGeom prst="rect">
              <a:avLst/>
            </a:prstGeom>
            <a:solidFill>
              <a:srgbClr val="FFFFFF"/>
            </a:solidFill>
            <a:ln w="9525">
              <a:noFill/>
              <a:miter lim="800000"/>
              <a:headEnd/>
              <a:tailEnd/>
            </a:ln>
          </p:spPr>
          <p:txBody>
            <a:bodyPr>
              <a:prstTxWarp prst="textNoShape">
                <a:avLst/>
              </a:prstTxWarp>
              <a:spAutoFit/>
            </a:bodyPr>
            <a:lstStyle/>
            <a:p>
              <a:r>
                <a:rPr lang="en-US" sz="1800">
                  <a:solidFill>
                    <a:schemeClr val="hlink"/>
                  </a:solidFill>
                </a:rPr>
                <a:t>SYNCHROTRONS</a:t>
              </a:r>
            </a:p>
          </p:txBody>
        </p:sp>
        <p:sp>
          <p:nvSpPr>
            <p:cNvPr id="45078" name="Line 22"/>
            <p:cNvSpPr>
              <a:spLocks noChangeShapeType="1"/>
            </p:cNvSpPr>
            <p:nvPr/>
          </p:nvSpPr>
          <p:spPr bwMode="auto">
            <a:xfrm flipV="1">
              <a:off x="3752" y="1252"/>
              <a:ext cx="1713" cy="0"/>
            </a:xfrm>
            <a:prstGeom prst="line">
              <a:avLst/>
            </a:prstGeom>
            <a:noFill/>
            <a:ln w="28575">
              <a:solidFill>
                <a:schemeClr val="hlink"/>
              </a:solidFill>
              <a:round/>
              <a:headEnd type="triangle" w="med" len="med"/>
              <a:tailEnd type="triangle" w="med" len="med"/>
            </a:ln>
          </p:spPr>
          <p:txBody>
            <a:bodyPr>
              <a:prstTxWarp prst="textNoShape">
                <a:avLst/>
              </a:prstTxWarp>
              <a:spAutoFit/>
            </a:bodyPr>
            <a:lstStyle/>
            <a:p>
              <a:endParaRPr lang="en-US"/>
            </a:p>
          </p:txBody>
        </p:sp>
        <p:sp>
          <p:nvSpPr>
            <p:cNvPr id="45079" name="Text Box 23"/>
            <p:cNvSpPr txBox="1">
              <a:spLocks noChangeArrowheads="1"/>
            </p:cNvSpPr>
            <p:nvPr/>
          </p:nvSpPr>
          <p:spPr bwMode="auto">
            <a:xfrm>
              <a:off x="4209" y="1252"/>
              <a:ext cx="836" cy="231"/>
            </a:xfrm>
            <a:prstGeom prst="rect">
              <a:avLst/>
            </a:prstGeom>
            <a:noFill/>
            <a:ln w="9525">
              <a:noFill/>
              <a:miter lim="800000"/>
              <a:headEnd/>
              <a:tailEnd/>
            </a:ln>
          </p:spPr>
          <p:txBody>
            <a:bodyPr wrap="none">
              <a:prstTxWarp prst="textNoShape">
                <a:avLst/>
              </a:prstTxWarp>
              <a:spAutoFit/>
            </a:bodyPr>
            <a:lstStyle/>
            <a:p>
              <a:r>
                <a:rPr lang="en-US" sz="1800">
                  <a:solidFill>
                    <a:schemeClr val="hlink"/>
                  </a:solidFill>
                </a:rPr>
                <a:t>6-9 metres</a:t>
              </a:r>
            </a:p>
          </p:txBody>
        </p:sp>
        <p:sp>
          <p:nvSpPr>
            <p:cNvPr id="1301528" name="Rectangle 24"/>
            <p:cNvSpPr>
              <a:spLocks noChangeArrowheads="1"/>
            </p:cNvSpPr>
            <p:nvPr/>
          </p:nvSpPr>
          <p:spPr bwMode="auto">
            <a:xfrm>
              <a:off x="385" y="1864"/>
              <a:ext cx="5078" cy="768"/>
            </a:xfrm>
            <a:prstGeom prst="rect">
              <a:avLst/>
            </a:prstGeom>
            <a:solidFill>
              <a:srgbClr val="FFFFFF"/>
            </a:solidFill>
            <a:ln w="12700" algn="ctr">
              <a:noFill/>
              <a:miter lim="800000"/>
              <a:headEnd/>
              <a:tailEnd/>
            </a:ln>
            <a:effectLst/>
          </p:spPr>
          <p:txBody>
            <a:bodyPr wrap="none" anchor="ctr">
              <a:prstTxWarp prst="textNoShape">
                <a:avLst/>
              </a:prstTxWarp>
            </a:bodyPr>
            <a:lstStyle/>
            <a:p>
              <a:pPr>
                <a:lnSpc>
                  <a:spcPct val="55000"/>
                </a:lnSpc>
                <a:spcBef>
                  <a:spcPct val="30000"/>
                </a:spcBef>
              </a:pPr>
              <a:endParaRPr lang="en-US" sz="1800">
                <a:solidFill>
                  <a:schemeClr val="hlink"/>
                </a:solidFill>
                <a:effectLst>
                  <a:outerShdw blurRad="38100" dist="38100" dir="2700000" algn="tl">
                    <a:srgbClr val="DDDDDD"/>
                  </a:outerShdw>
                </a:effectLst>
              </a:endParaRPr>
            </a:p>
          </p:txBody>
        </p:sp>
        <p:sp>
          <p:nvSpPr>
            <p:cNvPr id="45081" name="Line 25"/>
            <p:cNvSpPr>
              <a:spLocks noChangeShapeType="1"/>
            </p:cNvSpPr>
            <p:nvPr/>
          </p:nvSpPr>
          <p:spPr bwMode="auto">
            <a:xfrm>
              <a:off x="5616" y="2477"/>
              <a:ext cx="0"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082" name="Line 26"/>
            <p:cNvSpPr>
              <a:spLocks noChangeShapeType="1"/>
            </p:cNvSpPr>
            <p:nvPr/>
          </p:nvSpPr>
          <p:spPr bwMode="auto">
            <a:xfrm>
              <a:off x="2998" y="2432"/>
              <a:ext cx="0"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083" name="Line 27"/>
            <p:cNvSpPr>
              <a:spLocks noChangeShapeType="1"/>
            </p:cNvSpPr>
            <p:nvPr/>
          </p:nvSpPr>
          <p:spPr bwMode="auto">
            <a:xfrm flipV="1">
              <a:off x="2998" y="1978"/>
              <a:ext cx="266" cy="545"/>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84" name="Line 28"/>
            <p:cNvSpPr>
              <a:spLocks noChangeShapeType="1"/>
            </p:cNvSpPr>
            <p:nvPr/>
          </p:nvSpPr>
          <p:spPr bwMode="auto">
            <a:xfrm>
              <a:off x="3264" y="1978"/>
              <a:ext cx="743" cy="0"/>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85" name="Line 29"/>
            <p:cNvSpPr>
              <a:spLocks noChangeShapeType="1"/>
            </p:cNvSpPr>
            <p:nvPr/>
          </p:nvSpPr>
          <p:spPr bwMode="auto">
            <a:xfrm>
              <a:off x="4007" y="1978"/>
              <a:ext cx="100" cy="545"/>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86" name="Line 30"/>
            <p:cNvSpPr>
              <a:spLocks noChangeShapeType="1"/>
            </p:cNvSpPr>
            <p:nvPr/>
          </p:nvSpPr>
          <p:spPr bwMode="auto">
            <a:xfrm>
              <a:off x="4202" y="2432"/>
              <a:ext cx="0"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087" name="Line 31"/>
            <p:cNvSpPr>
              <a:spLocks noChangeShapeType="1"/>
            </p:cNvSpPr>
            <p:nvPr/>
          </p:nvSpPr>
          <p:spPr bwMode="auto">
            <a:xfrm>
              <a:off x="4084" y="2523"/>
              <a:ext cx="118"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088" name="Line 32"/>
            <p:cNvSpPr>
              <a:spLocks noChangeShapeType="1"/>
            </p:cNvSpPr>
            <p:nvPr/>
          </p:nvSpPr>
          <p:spPr bwMode="auto">
            <a:xfrm flipV="1">
              <a:off x="4202" y="1978"/>
              <a:ext cx="266" cy="545"/>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89" name="Line 33"/>
            <p:cNvSpPr>
              <a:spLocks noChangeShapeType="1"/>
            </p:cNvSpPr>
            <p:nvPr/>
          </p:nvSpPr>
          <p:spPr bwMode="auto">
            <a:xfrm>
              <a:off x="4468" y="1978"/>
              <a:ext cx="744" cy="0"/>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90" name="Line 34"/>
            <p:cNvSpPr>
              <a:spLocks noChangeShapeType="1"/>
            </p:cNvSpPr>
            <p:nvPr/>
          </p:nvSpPr>
          <p:spPr bwMode="auto">
            <a:xfrm>
              <a:off x="5212" y="1978"/>
              <a:ext cx="100" cy="545"/>
            </a:xfrm>
            <a:prstGeom prst="line">
              <a:avLst/>
            </a:prstGeom>
            <a:noFill/>
            <a:ln w="19050">
              <a:solidFill>
                <a:schemeClr val="bg1"/>
              </a:solidFill>
              <a:round/>
              <a:headEnd/>
              <a:tailEnd/>
            </a:ln>
          </p:spPr>
          <p:txBody>
            <a:bodyPr>
              <a:prstTxWarp prst="textNoShape">
                <a:avLst/>
              </a:prstTxWarp>
            </a:bodyPr>
            <a:lstStyle/>
            <a:p>
              <a:endParaRPr lang="en-US"/>
            </a:p>
          </p:txBody>
        </p:sp>
        <p:sp>
          <p:nvSpPr>
            <p:cNvPr id="45091" name="Line 35"/>
            <p:cNvSpPr>
              <a:spLocks noChangeShapeType="1"/>
            </p:cNvSpPr>
            <p:nvPr/>
          </p:nvSpPr>
          <p:spPr bwMode="auto">
            <a:xfrm>
              <a:off x="5312" y="2523"/>
              <a:ext cx="118"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092" name="Line 36"/>
            <p:cNvSpPr>
              <a:spLocks noChangeShapeType="1"/>
            </p:cNvSpPr>
            <p:nvPr/>
          </p:nvSpPr>
          <p:spPr bwMode="auto">
            <a:xfrm>
              <a:off x="4007" y="1933"/>
              <a:ext cx="468" cy="0"/>
            </a:xfrm>
            <a:prstGeom prst="line">
              <a:avLst/>
            </a:prstGeom>
            <a:noFill/>
            <a:ln w="12700">
              <a:solidFill>
                <a:schemeClr val="hlink"/>
              </a:solidFill>
              <a:round/>
              <a:headEnd type="triangle" w="med" len="med"/>
              <a:tailEnd type="triangle" w="med" len="med"/>
            </a:ln>
          </p:spPr>
          <p:txBody>
            <a:bodyPr>
              <a:prstTxWarp prst="textNoShape">
                <a:avLst/>
              </a:prstTxWarp>
            </a:bodyPr>
            <a:lstStyle/>
            <a:p>
              <a:endParaRPr lang="en-US"/>
            </a:p>
          </p:txBody>
        </p:sp>
        <p:sp>
          <p:nvSpPr>
            <p:cNvPr id="45093" name="Line 37"/>
            <p:cNvSpPr>
              <a:spLocks noChangeShapeType="1"/>
            </p:cNvSpPr>
            <p:nvPr/>
          </p:nvSpPr>
          <p:spPr bwMode="auto">
            <a:xfrm>
              <a:off x="4468" y="1888"/>
              <a:ext cx="0" cy="680"/>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094" name="Line 38"/>
            <p:cNvSpPr>
              <a:spLocks noChangeShapeType="1"/>
            </p:cNvSpPr>
            <p:nvPr/>
          </p:nvSpPr>
          <p:spPr bwMode="auto">
            <a:xfrm>
              <a:off x="5202" y="1887"/>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095" name="Line 39"/>
            <p:cNvSpPr>
              <a:spLocks noChangeShapeType="1"/>
            </p:cNvSpPr>
            <p:nvPr/>
          </p:nvSpPr>
          <p:spPr bwMode="auto">
            <a:xfrm>
              <a:off x="3998" y="1887"/>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096" name="Line 40"/>
            <p:cNvSpPr>
              <a:spLocks noChangeShapeType="1"/>
            </p:cNvSpPr>
            <p:nvPr/>
          </p:nvSpPr>
          <p:spPr bwMode="auto">
            <a:xfrm>
              <a:off x="4475" y="2091"/>
              <a:ext cx="727" cy="0"/>
            </a:xfrm>
            <a:prstGeom prst="line">
              <a:avLst/>
            </a:prstGeom>
            <a:noFill/>
            <a:ln w="12700">
              <a:solidFill>
                <a:srgbClr val="009900"/>
              </a:solidFill>
              <a:round/>
              <a:headEnd type="triangle" w="med" len="med"/>
              <a:tailEnd type="triangle" w="med" len="med"/>
            </a:ln>
          </p:spPr>
          <p:txBody>
            <a:bodyPr>
              <a:prstTxWarp prst="textNoShape">
                <a:avLst/>
              </a:prstTxWarp>
            </a:bodyPr>
            <a:lstStyle/>
            <a:p>
              <a:endParaRPr lang="en-US"/>
            </a:p>
          </p:txBody>
        </p:sp>
        <p:sp>
          <p:nvSpPr>
            <p:cNvPr id="45097" name="Line 41"/>
            <p:cNvSpPr>
              <a:spLocks noChangeShapeType="1"/>
            </p:cNvSpPr>
            <p:nvPr/>
          </p:nvSpPr>
          <p:spPr bwMode="auto">
            <a:xfrm>
              <a:off x="3271" y="2091"/>
              <a:ext cx="727" cy="0"/>
            </a:xfrm>
            <a:prstGeom prst="line">
              <a:avLst/>
            </a:prstGeom>
            <a:noFill/>
            <a:ln w="12700">
              <a:solidFill>
                <a:srgbClr val="009900"/>
              </a:solidFill>
              <a:round/>
              <a:headEnd type="triangle" w="med" len="med"/>
              <a:tailEnd type="triangle" w="med" len="med"/>
            </a:ln>
          </p:spPr>
          <p:txBody>
            <a:bodyPr>
              <a:prstTxWarp prst="textNoShape">
                <a:avLst/>
              </a:prstTxWarp>
            </a:bodyPr>
            <a:lstStyle/>
            <a:p>
              <a:endParaRPr lang="en-US"/>
            </a:p>
          </p:txBody>
        </p:sp>
        <p:sp>
          <p:nvSpPr>
            <p:cNvPr id="45098" name="Line 42"/>
            <p:cNvSpPr>
              <a:spLocks noChangeShapeType="1"/>
            </p:cNvSpPr>
            <p:nvPr/>
          </p:nvSpPr>
          <p:spPr bwMode="auto">
            <a:xfrm>
              <a:off x="3271" y="1887"/>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099" name="Line 43"/>
            <p:cNvSpPr>
              <a:spLocks noChangeShapeType="1"/>
            </p:cNvSpPr>
            <p:nvPr/>
          </p:nvSpPr>
          <p:spPr bwMode="auto">
            <a:xfrm>
              <a:off x="2998" y="2523"/>
              <a:ext cx="2454" cy="0"/>
            </a:xfrm>
            <a:prstGeom prst="line">
              <a:avLst/>
            </a:prstGeom>
            <a:noFill/>
            <a:ln w="12700">
              <a:solidFill>
                <a:schemeClr val="bg2"/>
              </a:solidFill>
              <a:round/>
              <a:headEnd/>
              <a:tailEnd type="triangle" w="med" len="med"/>
            </a:ln>
          </p:spPr>
          <p:txBody>
            <a:bodyPr>
              <a:prstTxWarp prst="textNoShape">
                <a:avLst/>
              </a:prstTxWarp>
            </a:bodyPr>
            <a:lstStyle/>
            <a:p>
              <a:endParaRPr lang="en-US"/>
            </a:p>
          </p:txBody>
        </p:sp>
        <p:sp>
          <p:nvSpPr>
            <p:cNvPr id="45100" name="Line 44"/>
            <p:cNvSpPr>
              <a:spLocks noChangeShapeType="1"/>
            </p:cNvSpPr>
            <p:nvPr/>
          </p:nvSpPr>
          <p:spPr bwMode="auto">
            <a:xfrm flipV="1">
              <a:off x="2998" y="1933"/>
              <a:ext cx="0" cy="635"/>
            </a:xfrm>
            <a:prstGeom prst="line">
              <a:avLst/>
            </a:prstGeom>
            <a:noFill/>
            <a:ln w="12700">
              <a:solidFill>
                <a:schemeClr val="bg2"/>
              </a:solidFill>
              <a:round/>
              <a:headEnd/>
              <a:tailEnd type="triangle" w="med" len="med"/>
            </a:ln>
          </p:spPr>
          <p:txBody>
            <a:bodyPr>
              <a:prstTxWarp prst="textNoShape">
                <a:avLst/>
              </a:prstTxWarp>
            </a:bodyPr>
            <a:lstStyle/>
            <a:p>
              <a:endParaRPr lang="en-US"/>
            </a:p>
          </p:txBody>
        </p:sp>
        <p:sp>
          <p:nvSpPr>
            <p:cNvPr id="45101" name="Text Box 45"/>
            <p:cNvSpPr txBox="1">
              <a:spLocks noChangeArrowheads="1"/>
            </p:cNvSpPr>
            <p:nvPr/>
          </p:nvSpPr>
          <p:spPr bwMode="auto">
            <a:xfrm>
              <a:off x="3325" y="2139"/>
              <a:ext cx="646"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rgbClr val="009900"/>
                  </a:solidFill>
                </a:rPr>
                <a:t>BEAM ON</a:t>
              </a:r>
            </a:p>
          </p:txBody>
        </p:sp>
        <p:sp>
          <p:nvSpPr>
            <p:cNvPr id="45102" name="Text Box 46"/>
            <p:cNvSpPr txBox="1">
              <a:spLocks noChangeArrowheads="1"/>
            </p:cNvSpPr>
            <p:nvPr/>
          </p:nvSpPr>
          <p:spPr bwMode="auto">
            <a:xfrm>
              <a:off x="4543" y="2137"/>
              <a:ext cx="646"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rgbClr val="009900"/>
                  </a:solidFill>
                </a:rPr>
                <a:t>BEAM ON</a:t>
              </a:r>
            </a:p>
          </p:txBody>
        </p:sp>
        <p:sp>
          <p:nvSpPr>
            <p:cNvPr id="45103" name="Text Box 47"/>
            <p:cNvSpPr txBox="1">
              <a:spLocks noChangeArrowheads="1"/>
            </p:cNvSpPr>
            <p:nvPr/>
          </p:nvSpPr>
          <p:spPr bwMode="auto">
            <a:xfrm>
              <a:off x="4045" y="1819"/>
              <a:ext cx="340"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chemeClr val="hlink"/>
                  </a:solidFill>
                </a:rPr>
                <a:t>OFF</a:t>
              </a:r>
            </a:p>
          </p:txBody>
        </p:sp>
        <p:sp>
          <p:nvSpPr>
            <p:cNvPr id="45104" name="Text Box 48"/>
            <p:cNvSpPr txBox="1">
              <a:spLocks noChangeArrowheads="1"/>
            </p:cNvSpPr>
            <p:nvPr/>
          </p:nvSpPr>
          <p:spPr bwMode="auto">
            <a:xfrm>
              <a:off x="4013" y="2003"/>
              <a:ext cx="364"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chemeClr val="hlink"/>
                  </a:solidFill>
                </a:rPr>
                <a:t>1.5 s</a:t>
              </a:r>
            </a:p>
          </p:txBody>
        </p:sp>
        <p:sp>
          <p:nvSpPr>
            <p:cNvPr id="45105" name="Line 49"/>
            <p:cNvSpPr>
              <a:spLocks noChangeShapeType="1"/>
            </p:cNvSpPr>
            <p:nvPr/>
          </p:nvSpPr>
          <p:spPr bwMode="auto">
            <a:xfrm>
              <a:off x="435" y="2432"/>
              <a:ext cx="0"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106" name="Line 50"/>
            <p:cNvSpPr>
              <a:spLocks noChangeShapeType="1"/>
            </p:cNvSpPr>
            <p:nvPr/>
          </p:nvSpPr>
          <p:spPr bwMode="auto">
            <a:xfrm>
              <a:off x="317" y="2523"/>
              <a:ext cx="118"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107" name="Line 51"/>
            <p:cNvSpPr>
              <a:spLocks noChangeShapeType="1"/>
            </p:cNvSpPr>
            <p:nvPr/>
          </p:nvSpPr>
          <p:spPr bwMode="auto">
            <a:xfrm>
              <a:off x="1639" y="2432"/>
              <a:ext cx="0"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108" name="Line 52"/>
            <p:cNvSpPr>
              <a:spLocks noChangeShapeType="1"/>
            </p:cNvSpPr>
            <p:nvPr/>
          </p:nvSpPr>
          <p:spPr bwMode="auto">
            <a:xfrm>
              <a:off x="1521" y="2523"/>
              <a:ext cx="118" cy="0"/>
            </a:xfrm>
            <a:prstGeom prst="line">
              <a:avLst/>
            </a:prstGeom>
            <a:noFill/>
            <a:ln w="12700">
              <a:solidFill>
                <a:schemeClr val="bg1"/>
              </a:solidFill>
              <a:round/>
              <a:headEnd/>
              <a:tailEnd/>
            </a:ln>
          </p:spPr>
          <p:txBody>
            <a:bodyPr>
              <a:prstTxWarp prst="textNoShape">
                <a:avLst/>
              </a:prstTxWarp>
            </a:bodyPr>
            <a:lstStyle/>
            <a:p>
              <a:endParaRPr lang="en-US"/>
            </a:p>
          </p:txBody>
        </p:sp>
        <p:sp>
          <p:nvSpPr>
            <p:cNvPr id="45109" name="Line 53"/>
            <p:cNvSpPr>
              <a:spLocks noChangeShapeType="1"/>
            </p:cNvSpPr>
            <p:nvPr/>
          </p:nvSpPr>
          <p:spPr bwMode="auto">
            <a:xfrm>
              <a:off x="703" y="1910"/>
              <a:ext cx="386" cy="0"/>
            </a:xfrm>
            <a:prstGeom prst="line">
              <a:avLst/>
            </a:prstGeom>
            <a:noFill/>
            <a:ln w="12700">
              <a:solidFill>
                <a:schemeClr val="hlink"/>
              </a:solidFill>
              <a:round/>
              <a:headEnd type="triangle" w="med" len="med"/>
              <a:tailEnd type="triangle" w="med" len="med"/>
            </a:ln>
          </p:spPr>
          <p:txBody>
            <a:bodyPr>
              <a:prstTxWarp prst="textNoShape">
                <a:avLst/>
              </a:prstTxWarp>
            </a:bodyPr>
            <a:lstStyle/>
            <a:p>
              <a:endParaRPr lang="en-US"/>
            </a:p>
          </p:txBody>
        </p:sp>
        <p:sp>
          <p:nvSpPr>
            <p:cNvPr id="45110" name="Line 54"/>
            <p:cNvSpPr>
              <a:spLocks noChangeShapeType="1"/>
            </p:cNvSpPr>
            <p:nvPr/>
          </p:nvSpPr>
          <p:spPr bwMode="auto">
            <a:xfrm>
              <a:off x="1435" y="1887"/>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111" name="Line 55"/>
            <p:cNvSpPr>
              <a:spLocks noChangeShapeType="1"/>
            </p:cNvSpPr>
            <p:nvPr/>
          </p:nvSpPr>
          <p:spPr bwMode="auto">
            <a:xfrm>
              <a:off x="708" y="2091"/>
              <a:ext cx="727" cy="0"/>
            </a:xfrm>
            <a:prstGeom prst="line">
              <a:avLst/>
            </a:prstGeom>
            <a:noFill/>
            <a:ln w="12700">
              <a:solidFill>
                <a:srgbClr val="009900"/>
              </a:solidFill>
              <a:round/>
              <a:headEnd type="triangle" w="med" len="med"/>
              <a:tailEnd type="triangle" w="med" len="med"/>
            </a:ln>
          </p:spPr>
          <p:txBody>
            <a:bodyPr>
              <a:prstTxWarp prst="textNoShape">
                <a:avLst/>
              </a:prstTxWarp>
            </a:bodyPr>
            <a:lstStyle/>
            <a:p>
              <a:endParaRPr lang="en-US"/>
            </a:p>
          </p:txBody>
        </p:sp>
        <p:sp>
          <p:nvSpPr>
            <p:cNvPr id="45112" name="Line 56"/>
            <p:cNvSpPr>
              <a:spLocks noChangeShapeType="1"/>
            </p:cNvSpPr>
            <p:nvPr/>
          </p:nvSpPr>
          <p:spPr bwMode="auto">
            <a:xfrm>
              <a:off x="708" y="1887"/>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113" name="Line 57"/>
            <p:cNvSpPr>
              <a:spLocks noChangeShapeType="1"/>
            </p:cNvSpPr>
            <p:nvPr/>
          </p:nvSpPr>
          <p:spPr bwMode="auto">
            <a:xfrm>
              <a:off x="385" y="2523"/>
              <a:ext cx="2241" cy="0"/>
            </a:xfrm>
            <a:prstGeom prst="line">
              <a:avLst/>
            </a:prstGeom>
            <a:noFill/>
            <a:ln w="12700">
              <a:solidFill>
                <a:schemeClr val="bg2"/>
              </a:solidFill>
              <a:round/>
              <a:headEnd/>
              <a:tailEnd type="triangle" w="med" len="med"/>
            </a:ln>
          </p:spPr>
          <p:txBody>
            <a:bodyPr>
              <a:prstTxWarp prst="textNoShape">
                <a:avLst/>
              </a:prstTxWarp>
            </a:bodyPr>
            <a:lstStyle/>
            <a:p>
              <a:endParaRPr lang="en-US"/>
            </a:p>
          </p:txBody>
        </p:sp>
        <p:sp>
          <p:nvSpPr>
            <p:cNvPr id="45114" name="Line 58"/>
            <p:cNvSpPr>
              <a:spLocks noChangeShapeType="1"/>
            </p:cNvSpPr>
            <p:nvPr/>
          </p:nvSpPr>
          <p:spPr bwMode="auto">
            <a:xfrm flipV="1">
              <a:off x="435" y="1933"/>
              <a:ext cx="0" cy="635"/>
            </a:xfrm>
            <a:prstGeom prst="line">
              <a:avLst/>
            </a:prstGeom>
            <a:noFill/>
            <a:ln w="12700">
              <a:solidFill>
                <a:schemeClr val="bg2"/>
              </a:solidFill>
              <a:round/>
              <a:headEnd/>
              <a:tailEnd type="triangle" w="med" len="med"/>
            </a:ln>
          </p:spPr>
          <p:txBody>
            <a:bodyPr>
              <a:prstTxWarp prst="textNoShape">
                <a:avLst/>
              </a:prstTxWarp>
            </a:bodyPr>
            <a:lstStyle/>
            <a:p>
              <a:endParaRPr lang="en-US"/>
            </a:p>
          </p:txBody>
        </p:sp>
        <p:sp>
          <p:nvSpPr>
            <p:cNvPr id="45115" name="Text Box 59"/>
            <p:cNvSpPr txBox="1">
              <a:spLocks noChangeArrowheads="1"/>
            </p:cNvSpPr>
            <p:nvPr/>
          </p:nvSpPr>
          <p:spPr bwMode="auto">
            <a:xfrm>
              <a:off x="762" y="2139"/>
              <a:ext cx="646"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rgbClr val="009900"/>
                  </a:solidFill>
                </a:rPr>
                <a:t>BEAM ON</a:t>
              </a:r>
            </a:p>
          </p:txBody>
        </p:sp>
        <p:sp>
          <p:nvSpPr>
            <p:cNvPr id="45116" name="Text Box 60"/>
            <p:cNvSpPr txBox="1">
              <a:spLocks noChangeArrowheads="1"/>
            </p:cNvSpPr>
            <p:nvPr/>
          </p:nvSpPr>
          <p:spPr bwMode="auto">
            <a:xfrm rot="-5400000">
              <a:off x="2848" y="2025"/>
              <a:ext cx="441" cy="121"/>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200">
                  <a:solidFill>
                    <a:schemeClr val="bg2"/>
                  </a:solidFill>
                </a:rPr>
                <a:t>Energy</a:t>
              </a:r>
            </a:p>
          </p:txBody>
        </p:sp>
        <p:sp>
          <p:nvSpPr>
            <p:cNvPr id="45117" name="Text Box 61"/>
            <p:cNvSpPr txBox="1">
              <a:spLocks noChangeArrowheads="1"/>
            </p:cNvSpPr>
            <p:nvPr/>
          </p:nvSpPr>
          <p:spPr bwMode="auto">
            <a:xfrm>
              <a:off x="749" y="1951"/>
              <a:ext cx="271" cy="132"/>
            </a:xfrm>
            <a:prstGeom prst="rect">
              <a:avLst/>
            </a:prstGeom>
            <a:noFill/>
            <a:ln w="12700">
              <a:noFill/>
              <a:miter lim="800000"/>
              <a:headEnd/>
              <a:tailEnd/>
            </a:ln>
          </p:spPr>
          <p:txBody>
            <a:bodyPr>
              <a:prstTxWarp prst="textNoShape">
                <a:avLst/>
              </a:prstTxWarp>
              <a:spAutoFit/>
            </a:bodyPr>
            <a:lstStyle/>
            <a:p>
              <a:pPr>
                <a:lnSpc>
                  <a:spcPct val="55000"/>
                </a:lnSpc>
                <a:spcBef>
                  <a:spcPct val="30000"/>
                </a:spcBef>
              </a:pPr>
              <a:r>
                <a:rPr lang="en-US" sz="1400">
                  <a:solidFill>
                    <a:schemeClr val="hlink"/>
                  </a:solidFill>
                </a:rPr>
                <a:t>1 s</a:t>
              </a:r>
            </a:p>
          </p:txBody>
        </p:sp>
        <p:pic>
          <p:nvPicPr>
            <p:cNvPr id="45118" name="Picture 62"/>
            <p:cNvPicPr>
              <a:picLocks noChangeAspect="1" noChangeArrowheads="1"/>
            </p:cNvPicPr>
            <p:nvPr/>
          </p:nvPicPr>
          <p:blipFill>
            <a:blip r:embed="rId6"/>
            <a:srcRect/>
            <a:stretch>
              <a:fillRect/>
            </a:stretch>
          </p:blipFill>
          <p:spPr bwMode="auto">
            <a:xfrm>
              <a:off x="448" y="1931"/>
              <a:ext cx="1186" cy="659"/>
            </a:xfrm>
            <a:prstGeom prst="rect">
              <a:avLst/>
            </a:prstGeom>
            <a:noFill/>
            <a:ln w="12700">
              <a:noFill/>
              <a:miter lim="800000"/>
              <a:headEnd/>
              <a:tailEnd/>
            </a:ln>
          </p:spPr>
        </p:pic>
        <p:sp>
          <p:nvSpPr>
            <p:cNvPr id="45119" name="Line 63"/>
            <p:cNvSpPr>
              <a:spLocks noChangeShapeType="1"/>
            </p:cNvSpPr>
            <p:nvPr/>
          </p:nvSpPr>
          <p:spPr bwMode="auto">
            <a:xfrm>
              <a:off x="703" y="1888"/>
              <a:ext cx="0" cy="680"/>
            </a:xfrm>
            <a:prstGeom prst="line">
              <a:avLst/>
            </a:prstGeom>
            <a:noFill/>
            <a:ln w="12700">
              <a:solidFill>
                <a:schemeClr val="bg2"/>
              </a:solidFill>
              <a:prstDash val="dash"/>
              <a:round/>
              <a:headEnd/>
              <a:tailEnd/>
            </a:ln>
          </p:spPr>
          <p:txBody>
            <a:bodyPr>
              <a:prstTxWarp prst="textNoShape">
                <a:avLst/>
              </a:prstTxWarp>
            </a:bodyPr>
            <a:lstStyle/>
            <a:p>
              <a:endParaRPr lang="en-US"/>
            </a:p>
          </p:txBody>
        </p:sp>
        <p:sp>
          <p:nvSpPr>
            <p:cNvPr id="45120" name="Line 64"/>
            <p:cNvSpPr>
              <a:spLocks noChangeShapeType="1"/>
            </p:cNvSpPr>
            <p:nvPr/>
          </p:nvSpPr>
          <p:spPr bwMode="auto">
            <a:xfrm>
              <a:off x="1089" y="1910"/>
              <a:ext cx="0" cy="681"/>
            </a:xfrm>
            <a:prstGeom prst="line">
              <a:avLst/>
            </a:prstGeom>
            <a:noFill/>
            <a:ln w="12700">
              <a:solidFill>
                <a:schemeClr val="bg2"/>
              </a:solidFill>
              <a:prstDash val="dash"/>
              <a:round/>
              <a:headEnd/>
              <a:tailEnd/>
            </a:ln>
          </p:spPr>
          <p:txBody>
            <a:bodyPr>
              <a:prstTxWarp prst="textNoShape">
                <a:avLst/>
              </a:prstTxWarp>
            </a:bodyPr>
            <a:lstStyle/>
            <a:p>
              <a:endParaRPr lang="en-US"/>
            </a:p>
          </p:txBody>
        </p:sp>
        <p:pic>
          <p:nvPicPr>
            <p:cNvPr id="45121" name="Picture 65"/>
            <p:cNvPicPr>
              <a:picLocks noChangeAspect="1" noChangeArrowheads="1"/>
            </p:cNvPicPr>
            <p:nvPr/>
          </p:nvPicPr>
          <p:blipFill>
            <a:blip r:embed="rId7"/>
            <a:srcRect/>
            <a:stretch>
              <a:fillRect/>
            </a:stretch>
          </p:blipFill>
          <p:spPr bwMode="auto">
            <a:xfrm>
              <a:off x="1391" y="2001"/>
              <a:ext cx="926" cy="569"/>
            </a:xfrm>
            <a:prstGeom prst="rect">
              <a:avLst/>
            </a:prstGeom>
            <a:noFill/>
            <a:ln w="12700">
              <a:noFill/>
              <a:miter lim="800000"/>
              <a:headEnd/>
              <a:tailEnd/>
            </a:ln>
          </p:spPr>
        </p:pic>
        <p:sp>
          <p:nvSpPr>
            <p:cNvPr id="45122" name="Rectangle 66"/>
            <p:cNvSpPr>
              <a:spLocks noChangeArrowheads="1"/>
            </p:cNvSpPr>
            <p:nvPr/>
          </p:nvSpPr>
          <p:spPr bwMode="auto">
            <a:xfrm>
              <a:off x="1199" y="1816"/>
              <a:ext cx="618" cy="207"/>
            </a:xfrm>
            <a:prstGeom prst="rect">
              <a:avLst/>
            </a:prstGeom>
            <a:solidFill>
              <a:srgbClr val="FFFFFF"/>
            </a:solidFill>
            <a:ln w="12700">
              <a:noFill/>
              <a:miter lim="800000"/>
              <a:headEnd/>
              <a:tailEnd/>
            </a:ln>
          </p:spPr>
          <p:txBody>
            <a:bodyPr wrap="none" anchor="ctr">
              <a:prstTxWarp prst="textNoShape">
                <a:avLst/>
              </a:prstTxWarp>
            </a:bodyPr>
            <a:lstStyle/>
            <a:p>
              <a:endParaRPr lang="en-US"/>
            </a:p>
          </p:txBody>
        </p:sp>
        <p:sp>
          <p:nvSpPr>
            <p:cNvPr id="45123" name="Rectangle 67"/>
            <p:cNvSpPr>
              <a:spLocks noChangeArrowheads="1"/>
            </p:cNvSpPr>
            <p:nvPr/>
          </p:nvSpPr>
          <p:spPr bwMode="auto">
            <a:xfrm>
              <a:off x="2270" y="2104"/>
              <a:ext cx="296" cy="169"/>
            </a:xfrm>
            <a:prstGeom prst="rect">
              <a:avLst/>
            </a:prstGeom>
            <a:solidFill>
              <a:srgbClr val="FFFFFF"/>
            </a:solidFill>
            <a:ln w="12700">
              <a:noFill/>
              <a:miter lim="800000"/>
              <a:headEnd/>
              <a:tailEnd/>
            </a:ln>
          </p:spPr>
          <p:txBody>
            <a:bodyPr wrap="none" anchor="ctr">
              <a:prstTxWarp prst="textNoShape">
                <a:avLst/>
              </a:prstTxWarp>
            </a:bodyPr>
            <a:lstStyle/>
            <a:p>
              <a:endParaRPr lang="en-US"/>
            </a:p>
          </p:txBody>
        </p:sp>
        <p:sp>
          <p:nvSpPr>
            <p:cNvPr id="45124" name="Oval 68"/>
            <p:cNvSpPr>
              <a:spLocks noChangeArrowheads="1"/>
            </p:cNvSpPr>
            <p:nvPr/>
          </p:nvSpPr>
          <p:spPr bwMode="auto">
            <a:xfrm>
              <a:off x="771" y="2137"/>
              <a:ext cx="227" cy="293"/>
            </a:xfrm>
            <a:prstGeom prst="ellipse">
              <a:avLst/>
            </a:prstGeom>
            <a:solidFill>
              <a:srgbClr val="FFFFFF"/>
            </a:solidFill>
            <a:ln w="12700">
              <a:noFill/>
              <a:round/>
              <a:headEnd/>
              <a:tailEnd/>
            </a:ln>
          </p:spPr>
          <p:txBody>
            <a:bodyPr wrap="none" anchor="ctr">
              <a:prstTxWarp prst="textNoShape">
                <a:avLst/>
              </a:prstTxWarp>
            </a:bodyPr>
            <a:lstStyle/>
            <a:p>
              <a:endParaRPr lang="en-US"/>
            </a:p>
          </p:txBody>
        </p:sp>
        <p:sp>
          <p:nvSpPr>
            <p:cNvPr id="45125" name="Text Box 69"/>
            <p:cNvSpPr txBox="1">
              <a:spLocks noChangeArrowheads="1"/>
            </p:cNvSpPr>
            <p:nvPr/>
          </p:nvSpPr>
          <p:spPr bwMode="auto">
            <a:xfrm>
              <a:off x="688" y="1955"/>
              <a:ext cx="401" cy="132"/>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400">
                  <a:solidFill>
                    <a:schemeClr val="hlink"/>
                  </a:solidFill>
                </a:rPr>
                <a:t>15 ns</a:t>
              </a:r>
            </a:p>
          </p:txBody>
        </p:sp>
        <p:sp>
          <p:nvSpPr>
            <p:cNvPr id="45126" name="Text Box 70"/>
            <p:cNvSpPr txBox="1">
              <a:spLocks noChangeArrowheads="1"/>
            </p:cNvSpPr>
            <p:nvPr/>
          </p:nvSpPr>
          <p:spPr bwMode="auto">
            <a:xfrm>
              <a:off x="5093" y="2537"/>
              <a:ext cx="314" cy="121"/>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200">
                  <a:solidFill>
                    <a:schemeClr val="bg2"/>
                  </a:solidFill>
                </a:rPr>
                <a:t>time</a:t>
              </a:r>
            </a:p>
          </p:txBody>
        </p:sp>
        <p:sp>
          <p:nvSpPr>
            <p:cNvPr id="45127" name="Text Box 71"/>
            <p:cNvSpPr txBox="1">
              <a:spLocks noChangeArrowheads="1"/>
            </p:cNvSpPr>
            <p:nvPr/>
          </p:nvSpPr>
          <p:spPr bwMode="auto">
            <a:xfrm>
              <a:off x="2249" y="2537"/>
              <a:ext cx="313" cy="121"/>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200">
                  <a:solidFill>
                    <a:schemeClr val="bg2"/>
                  </a:solidFill>
                </a:rPr>
                <a:t>time</a:t>
              </a:r>
            </a:p>
          </p:txBody>
        </p:sp>
        <p:sp>
          <p:nvSpPr>
            <p:cNvPr id="45128" name="Text Box 72"/>
            <p:cNvSpPr txBox="1">
              <a:spLocks noChangeArrowheads="1"/>
            </p:cNvSpPr>
            <p:nvPr/>
          </p:nvSpPr>
          <p:spPr bwMode="auto">
            <a:xfrm rot="-5400000">
              <a:off x="283" y="2012"/>
              <a:ext cx="462" cy="121"/>
            </a:xfrm>
            <a:prstGeom prst="rect">
              <a:avLst/>
            </a:prstGeom>
            <a:noFill/>
            <a:ln w="12700">
              <a:noFill/>
              <a:miter lim="800000"/>
              <a:headEnd/>
              <a:tailEnd/>
            </a:ln>
          </p:spPr>
          <p:txBody>
            <a:bodyPr wrap="none">
              <a:prstTxWarp prst="textNoShape">
                <a:avLst/>
              </a:prstTxWarp>
              <a:spAutoFit/>
            </a:bodyPr>
            <a:lstStyle/>
            <a:p>
              <a:pPr>
                <a:lnSpc>
                  <a:spcPct val="55000"/>
                </a:lnSpc>
                <a:spcBef>
                  <a:spcPct val="30000"/>
                </a:spcBef>
              </a:pPr>
              <a:r>
                <a:rPr lang="en-US" sz="1200">
                  <a:solidFill>
                    <a:schemeClr val="bg2"/>
                  </a:solidFill>
                </a:rPr>
                <a:t>Current</a:t>
              </a:r>
            </a:p>
          </p:txBody>
        </p:sp>
      </p:grpSp>
      <p:sp>
        <p:nvSpPr>
          <p:cNvPr id="1301577" name="Text Box 73"/>
          <p:cNvSpPr txBox="1">
            <a:spLocks noChangeArrowheads="1"/>
          </p:cNvSpPr>
          <p:nvPr/>
        </p:nvSpPr>
        <p:spPr bwMode="auto">
          <a:xfrm>
            <a:off x="687387" y="1295400"/>
            <a:ext cx="1979613" cy="1618135"/>
          </a:xfrm>
          <a:prstGeom prst="rect">
            <a:avLst/>
          </a:prstGeom>
          <a:solidFill>
            <a:schemeClr val="bg1"/>
          </a:solidFill>
          <a:ln w="57150">
            <a:noFill/>
            <a:miter lim="800000"/>
            <a:headEnd/>
            <a:tailEnd/>
          </a:ln>
          <a:effectLst/>
        </p:spPr>
        <p:txBody>
          <a:bodyPr wrap="square">
            <a:prstTxWarp prst="textNoShape">
              <a:avLst/>
            </a:prstTxWarp>
            <a:spAutoFit/>
          </a:bodyPr>
          <a:lstStyle/>
          <a:p>
            <a:pPr algn="l">
              <a:lnSpc>
                <a:spcPct val="125000"/>
              </a:lnSpc>
              <a:spcBef>
                <a:spcPct val="25000"/>
              </a:spcBef>
            </a:pPr>
            <a:r>
              <a:rPr lang="en-US" sz="1800" dirty="0">
                <a:solidFill>
                  <a:schemeClr val="hlink"/>
                </a:solidFill>
                <a:effectLst>
                  <a:outerShdw blurRad="38100" dist="38100" dir="2700000" algn="tl">
                    <a:srgbClr val="DDDDDD"/>
                  </a:outerShdw>
                </a:effectLst>
              </a:rPr>
              <a:t>CYCLOTRONS</a:t>
            </a:r>
          </a:p>
          <a:p>
            <a:pPr algn="l">
              <a:lnSpc>
                <a:spcPct val="125000"/>
              </a:lnSpc>
              <a:spcBef>
                <a:spcPct val="25000"/>
              </a:spcBef>
              <a:buFontTx/>
              <a:buChar char="•"/>
            </a:pPr>
            <a:r>
              <a:rPr lang="en-US" sz="1800" dirty="0">
                <a:solidFill>
                  <a:schemeClr val="hlink"/>
                </a:solidFill>
                <a:effectLst>
                  <a:outerShdw blurRad="38100" dist="38100" dir="2700000" algn="tl">
                    <a:srgbClr val="DDDDDD"/>
                  </a:outerShdw>
                </a:effectLst>
              </a:rPr>
              <a:t> Almost continuous beam</a:t>
            </a:r>
          </a:p>
          <a:p>
            <a:pPr algn="l">
              <a:lnSpc>
                <a:spcPct val="125000"/>
              </a:lnSpc>
              <a:spcBef>
                <a:spcPct val="25000"/>
              </a:spcBef>
              <a:buFontTx/>
              <a:buChar char="•"/>
            </a:pPr>
            <a:r>
              <a:rPr lang="en-US" sz="1800" dirty="0">
                <a:solidFill>
                  <a:schemeClr val="hlink"/>
                </a:solidFill>
                <a:effectLst>
                  <a:outerShdw blurRad="38100" dist="38100" dir="2700000" algn="tl">
                    <a:srgbClr val="DDDDDD"/>
                  </a:outerShdw>
                </a:effectLst>
              </a:rPr>
              <a:t> Fixed energy</a:t>
            </a:r>
          </a:p>
          <a:p>
            <a:pPr algn="l">
              <a:lnSpc>
                <a:spcPct val="125000"/>
              </a:lnSpc>
              <a:spcBef>
                <a:spcPct val="25000"/>
              </a:spcBef>
            </a:pPr>
            <a:endParaRPr lang="en-US" dirty="0">
              <a:solidFill>
                <a:schemeClr val="hlink"/>
              </a:solidFill>
              <a:effectLst>
                <a:outerShdw blurRad="38100" dist="38100" dir="2700000" algn="tl">
                  <a:srgbClr val="DDDDDD"/>
                </a:outerShdw>
              </a:effectLst>
            </a:endParaRPr>
          </a:p>
        </p:txBody>
      </p:sp>
      <p:sp>
        <p:nvSpPr>
          <p:cNvPr id="1301579" name="Text Box 75"/>
          <p:cNvSpPr txBox="1">
            <a:spLocks noChangeArrowheads="1"/>
          </p:cNvSpPr>
          <p:nvPr/>
        </p:nvSpPr>
        <p:spPr bwMode="auto">
          <a:xfrm>
            <a:off x="4932362" y="2743200"/>
            <a:ext cx="3816351" cy="1271887"/>
          </a:xfrm>
          <a:prstGeom prst="rect">
            <a:avLst/>
          </a:prstGeom>
          <a:solidFill>
            <a:srgbClr val="FFFFFF"/>
          </a:solidFill>
          <a:ln w="57150">
            <a:solidFill>
              <a:srgbClr val="FFFFFF"/>
            </a:solidFill>
            <a:miter lim="800000"/>
            <a:headEnd/>
            <a:tailEnd/>
          </a:ln>
          <a:effectLst/>
        </p:spPr>
        <p:txBody>
          <a:bodyPr wrap="square">
            <a:prstTxWarp prst="textNoShape">
              <a:avLst/>
            </a:prstTxWarp>
            <a:spAutoFit/>
          </a:bodyPr>
          <a:lstStyle/>
          <a:p>
            <a:pPr algn="l">
              <a:lnSpc>
                <a:spcPct val="125000"/>
              </a:lnSpc>
              <a:spcBef>
                <a:spcPct val="25000"/>
              </a:spcBef>
            </a:pPr>
            <a:r>
              <a:rPr lang="en-US" sz="1800">
                <a:solidFill>
                  <a:schemeClr val="hlink"/>
                </a:solidFill>
                <a:effectLst>
                  <a:outerShdw blurRad="38100" dist="38100" dir="2700000" algn="tl">
                    <a:srgbClr val="DDDDDD"/>
                  </a:outerShdw>
                </a:effectLst>
              </a:rPr>
              <a:t>SYNCHROTRONS</a:t>
            </a:r>
          </a:p>
          <a:p>
            <a:pPr algn="l">
              <a:lnSpc>
                <a:spcPct val="125000"/>
              </a:lnSpc>
              <a:spcBef>
                <a:spcPct val="25000"/>
              </a:spcBef>
              <a:buFontTx/>
              <a:buChar char="•"/>
            </a:pPr>
            <a:r>
              <a:rPr lang="en-US" sz="1800">
                <a:solidFill>
                  <a:schemeClr val="hlink"/>
                </a:solidFill>
                <a:effectLst>
                  <a:outerShdw blurRad="38100" dist="38100" dir="2700000" algn="tl">
                    <a:srgbClr val="DDDDDD"/>
                  </a:outerShdw>
                </a:effectLst>
              </a:rPr>
              <a:t> Beam ON and OFF</a:t>
            </a:r>
          </a:p>
          <a:p>
            <a:pPr algn="l">
              <a:lnSpc>
                <a:spcPct val="125000"/>
              </a:lnSpc>
              <a:spcBef>
                <a:spcPct val="25000"/>
              </a:spcBef>
              <a:buFontTx/>
              <a:buChar char="•"/>
            </a:pPr>
            <a:r>
              <a:rPr lang="en-US" sz="1800">
                <a:solidFill>
                  <a:schemeClr val="hlink"/>
                </a:solidFill>
                <a:effectLst>
                  <a:outerShdw blurRad="38100" dist="38100" dir="2700000" algn="tl">
                    <a:srgbClr val="DDDDDD"/>
                  </a:outerShdw>
                </a:effectLst>
              </a:rPr>
              <a:t> Continuous energy</a:t>
            </a:r>
          </a:p>
          <a:p>
            <a:pPr algn="l">
              <a:lnSpc>
                <a:spcPct val="125000"/>
              </a:lnSpc>
              <a:spcBef>
                <a:spcPct val="25000"/>
              </a:spcBef>
            </a:pPr>
            <a:endParaRPr lang="en-US">
              <a:solidFill>
                <a:schemeClr val="hlink"/>
              </a:solidFill>
              <a:effectLst>
                <a:outerShdw blurRad="38100" dist="38100" dir="2700000" algn="tl">
                  <a:srgbClr val="DDDDDD"/>
                </a:outerShdw>
              </a:effectLst>
            </a:endParaRPr>
          </a:p>
        </p:txBody>
      </p:sp>
      <p:sp>
        <p:nvSpPr>
          <p:cNvPr id="78" name="Footer Placeholder 77"/>
          <p:cNvSpPr>
            <a:spLocks noGrp="1"/>
          </p:cNvSpPr>
          <p:nvPr>
            <p:ph type="ftr" sz="quarter" idx="11"/>
          </p:nvPr>
        </p:nvSpPr>
        <p:spPr/>
        <p:txBody>
          <a:bodyPr/>
          <a:lstStyle/>
          <a:p>
            <a:r>
              <a:rPr lang="en-US" smtClean="0"/>
              <a:t>Domenico Campi   -  Applicazioni Mediche della fisica delle Particelle  - CERN - 9/7/09 </a:t>
            </a:r>
            <a:endParaRPr lang="en-US"/>
          </a:p>
        </p:txBody>
      </p:sp>
      <p:sp>
        <p:nvSpPr>
          <p:cNvPr id="73" name="Rectangle 72"/>
          <p:cNvSpPr/>
          <p:nvPr/>
        </p:nvSpPr>
        <p:spPr>
          <a:xfrm>
            <a:off x="4932362" y="868363"/>
            <a:ext cx="658813" cy="18669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p:nvSpPr>
        <p:spPr>
          <a:xfrm>
            <a:off x="5591175" y="868363"/>
            <a:ext cx="663575" cy="655637"/>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Rectangle 74"/>
          <p:cNvSpPr/>
          <p:nvPr/>
        </p:nvSpPr>
        <p:spPr>
          <a:xfrm>
            <a:off x="5591175" y="1524000"/>
            <a:ext cx="441325" cy="315913"/>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12"/>
          </p:nvPr>
        </p:nvSpPr>
        <p:spPr/>
        <p:txBody>
          <a:bodyPr/>
          <a:lstStyle/>
          <a:p>
            <a:pPr>
              <a:defRPr/>
            </a:pPr>
            <a:fld id="{CFA57E6E-C316-2B49-8E8C-0F448BC48309}" type="slidenum">
              <a:rPr lang="en-GB"/>
              <a:pPr>
                <a:defRPr/>
              </a:pPr>
              <a:t>61</a:t>
            </a:fld>
            <a:endParaRPr lang="en-GB"/>
          </a:p>
        </p:txBody>
      </p:sp>
      <p:sp>
        <p:nvSpPr>
          <p:cNvPr id="91139" name="Slide Number Placeholder 4"/>
          <p:cNvSpPr txBox="1">
            <a:spLocks noGrp="1"/>
          </p:cNvSpPr>
          <p:nvPr/>
        </p:nvSpPr>
        <p:spPr bwMode="auto">
          <a:xfrm>
            <a:off x="6553200" y="6245225"/>
            <a:ext cx="2133600" cy="476250"/>
          </a:xfrm>
          <a:prstGeom prst="rect">
            <a:avLst/>
          </a:prstGeom>
          <a:noFill/>
          <a:ln w="9525">
            <a:noFill/>
            <a:miter lim="800000"/>
            <a:headEnd/>
            <a:tailEnd/>
          </a:ln>
        </p:spPr>
        <p:txBody>
          <a:bodyPr>
            <a:prstTxWarp prst="textNoShape">
              <a:avLst/>
            </a:prstTxWarp>
          </a:bodyPr>
          <a:lstStyle/>
          <a:p>
            <a:fld id="{25F8DD69-92D4-124B-885E-FE6FFEEEE76A}" type="slidenum">
              <a:rPr lang="en-GB" sz="1400"/>
              <a:pPr/>
              <a:t>61</a:t>
            </a:fld>
            <a:endParaRPr lang="en-GB" sz="1400"/>
          </a:p>
        </p:txBody>
      </p:sp>
      <p:sp>
        <p:nvSpPr>
          <p:cNvPr id="38916" name="Rectangle 2"/>
          <p:cNvSpPr>
            <a:spLocks noGrp="1" noChangeArrowheads="1"/>
          </p:cNvSpPr>
          <p:nvPr>
            <p:ph type="title"/>
          </p:nvPr>
        </p:nvSpPr>
        <p:spPr>
          <a:xfrm>
            <a:off x="457200" y="274638"/>
            <a:ext cx="8229600" cy="581025"/>
          </a:xfrm>
        </p:spPr>
        <p:txBody>
          <a:bodyPr/>
          <a:lstStyle/>
          <a:p>
            <a:pPr eaLnBrk="1" hangingPunct="1">
              <a:defRPr/>
            </a:pPr>
            <a:r>
              <a:rPr lang="en-US" sz="2400" dirty="0">
                <a:solidFill>
                  <a:srgbClr val="1A47CF"/>
                </a:solidFill>
                <a:latin typeface="BlairMdITC TT-Medium"/>
                <a:cs typeface="BlairMdITC TT-Medium"/>
              </a:rPr>
              <a:t>General concept of a </a:t>
            </a:r>
            <a:r>
              <a:rPr lang="en-US" sz="2400" dirty="0" err="1">
                <a:solidFill>
                  <a:srgbClr val="1A47CF"/>
                </a:solidFill>
                <a:latin typeface="BlairMdITC TT-Medium"/>
                <a:cs typeface="BlairMdITC TT-Medium"/>
              </a:rPr>
              <a:t>cyclinac</a:t>
            </a:r>
            <a:endParaRPr lang="en-GB" sz="2400" dirty="0">
              <a:solidFill>
                <a:srgbClr val="1A47CF"/>
              </a:solidFill>
              <a:latin typeface="BlairMdITC TT-Medium"/>
              <a:cs typeface="BlairMdITC TT-Medium"/>
            </a:endParaRPr>
          </a:p>
        </p:txBody>
      </p:sp>
      <p:sp>
        <p:nvSpPr>
          <p:cNvPr id="38918" name="Text Box 5"/>
          <p:cNvSpPr txBox="1">
            <a:spLocks noChangeArrowheads="1"/>
          </p:cNvSpPr>
          <p:nvPr/>
        </p:nvSpPr>
        <p:spPr bwMode="auto">
          <a:xfrm>
            <a:off x="846138" y="5526088"/>
            <a:ext cx="7535862" cy="923925"/>
          </a:xfrm>
          <a:prstGeom prst="rect">
            <a:avLst/>
          </a:prstGeom>
          <a:noFill/>
          <a:ln w="9525">
            <a:noFill/>
            <a:miter lim="800000"/>
            <a:headEnd/>
            <a:tailEnd/>
          </a:ln>
        </p:spPr>
        <p:txBody>
          <a:bodyPr>
            <a:prstTxWarp prst="textNoShape">
              <a:avLst/>
            </a:prstTxWarp>
            <a:spAutoFit/>
          </a:bodyPr>
          <a:lstStyle/>
          <a:p>
            <a:pPr algn="ctr">
              <a:defRPr/>
            </a:pPr>
            <a:r>
              <a:rPr lang="en-US" dirty="0">
                <a:solidFill>
                  <a:srgbClr val="1F497D"/>
                </a:solidFill>
                <a:latin typeface="BlairMdITC TT-Medium"/>
                <a:ea typeface="ＭＳ Ｐゴシック" pitchFamily="-106" charset="-128"/>
                <a:cs typeface="BlairMdITC TT-Medium"/>
              </a:rPr>
              <a:t>The energy can be varied in 1-2 ms by changing the power pulses sent to the 20 accelerating modules</a:t>
            </a:r>
            <a:endParaRPr lang="en-GB" dirty="0">
              <a:solidFill>
                <a:srgbClr val="1F497D"/>
              </a:solidFill>
              <a:latin typeface="BlairMdITC TT-Medium"/>
              <a:ea typeface="ＭＳ Ｐゴシック" pitchFamily="-106" charset="-128"/>
              <a:cs typeface="BlairMdITC TT-Medium"/>
            </a:endParaRPr>
          </a:p>
        </p:txBody>
      </p:sp>
      <p:sp>
        <p:nvSpPr>
          <p:cNvPr id="91142" name="Date Placeholder 3"/>
          <p:cNvSpPr txBox="1">
            <a:spLocks noGrp="1"/>
          </p:cNvSpPr>
          <p:nvPr/>
        </p:nvSpPr>
        <p:spPr bwMode="auto">
          <a:xfrm>
            <a:off x="309563" y="6245225"/>
            <a:ext cx="3078162" cy="476250"/>
          </a:xfrm>
          <a:prstGeom prst="rect">
            <a:avLst/>
          </a:prstGeom>
          <a:noFill/>
          <a:ln w="9525">
            <a:noFill/>
            <a:miter lim="800000"/>
            <a:headEnd/>
            <a:tailEnd/>
          </a:ln>
        </p:spPr>
        <p:txBody>
          <a:bodyPr>
            <a:prstTxWarp prst="textNoShape">
              <a:avLst/>
            </a:prstTxWarp>
          </a:bodyPr>
          <a:lstStyle/>
          <a:p>
            <a:endParaRPr lang="en-GB" sz="1400"/>
          </a:p>
        </p:txBody>
      </p:sp>
      <p:grpSp>
        <p:nvGrpSpPr>
          <p:cNvPr id="2" name="Group 12"/>
          <p:cNvGrpSpPr>
            <a:grpSpLocks/>
          </p:cNvGrpSpPr>
          <p:nvPr/>
        </p:nvGrpSpPr>
        <p:grpSpPr bwMode="auto">
          <a:xfrm>
            <a:off x="284163" y="1085850"/>
            <a:ext cx="8289925" cy="4267200"/>
            <a:chOff x="179" y="684"/>
            <a:chExt cx="5222" cy="2688"/>
          </a:xfrm>
        </p:grpSpPr>
        <p:pic>
          <p:nvPicPr>
            <p:cNvPr id="91144" name="Picture 3"/>
            <p:cNvPicPr>
              <a:picLocks noChangeAspect="1" noChangeArrowheads="1"/>
            </p:cNvPicPr>
            <p:nvPr/>
          </p:nvPicPr>
          <p:blipFill>
            <a:blip r:embed="rId2"/>
            <a:srcRect/>
            <a:stretch>
              <a:fillRect/>
            </a:stretch>
          </p:blipFill>
          <p:spPr bwMode="auto">
            <a:xfrm>
              <a:off x="179" y="684"/>
              <a:ext cx="5222" cy="2688"/>
            </a:xfrm>
            <a:prstGeom prst="rect">
              <a:avLst/>
            </a:prstGeom>
            <a:noFill/>
            <a:ln w="9525">
              <a:noFill/>
              <a:miter lim="800000"/>
              <a:headEnd/>
              <a:tailEnd/>
            </a:ln>
          </p:spPr>
        </p:pic>
        <p:pic>
          <p:nvPicPr>
            <p:cNvPr id="91145" name="Picture 4"/>
            <p:cNvPicPr>
              <a:picLocks noChangeAspect="1" noChangeArrowheads="1"/>
            </p:cNvPicPr>
            <p:nvPr/>
          </p:nvPicPr>
          <p:blipFill>
            <a:blip r:embed="rId3"/>
            <a:srcRect l="4341" t="58929" r="71165" b="5386"/>
            <a:stretch>
              <a:fillRect/>
            </a:stretch>
          </p:blipFill>
          <p:spPr bwMode="auto">
            <a:xfrm>
              <a:off x="533" y="781"/>
              <a:ext cx="1065" cy="1089"/>
            </a:xfrm>
            <a:prstGeom prst="rect">
              <a:avLst/>
            </a:prstGeom>
            <a:noFill/>
            <a:ln w="9525">
              <a:noFill/>
              <a:miter lim="800000"/>
              <a:headEnd/>
              <a:tailEnd/>
            </a:ln>
          </p:spPr>
        </p:pic>
        <p:sp>
          <p:nvSpPr>
            <p:cNvPr id="91146" name="Line 11"/>
            <p:cNvSpPr>
              <a:spLocks noChangeShapeType="1"/>
            </p:cNvSpPr>
            <p:nvPr/>
          </p:nvSpPr>
          <p:spPr bwMode="auto">
            <a:xfrm>
              <a:off x="1453" y="1458"/>
              <a:ext cx="822" cy="97"/>
            </a:xfrm>
            <a:prstGeom prst="line">
              <a:avLst/>
            </a:prstGeom>
            <a:noFill/>
            <a:ln w="9525">
              <a:solidFill>
                <a:schemeClr val="bg1"/>
              </a:solidFill>
              <a:round/>
              <a:headEnd/>
              <a:tailEnd/>
            </a:ln>
          </p:spPr>
          <p:txBody>
            <a:bodyPr>
              <a:prstTxWarp prst="textNoShape">
                <a:avLst/>
              </a:prstTxWarp>
            </a:bodyPr>
            <a:lstStyle/>
            <a:p>
              <a:endParaRPr lang="en-US"/>
            </a:p>
          </p:txBody>
        </p:sp>
      </p:grpSp>
      <p:sp>
        <p:nvSpPr>
          <p:cNvPr id="13" name="Footer Placeholder 12"/>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325438" y="446088"/>
            <a:ext cx="9088438" cy="849312"/>
          </a:xfrm>
        </p:spPr>
        <p:txBody>
          <a:bodyPr>
            <a:noAutofit/>
          </a:bodyPr>
          <a:lstStyle/>
          <a:p>
            <a:pPr eaLnBrk="1" hangingPunct="1"/>
            <a:r>
              <a:rPr lang="en-GB" sz="3200" dirty="0">
                <a:solidFill>
                  <a:srgbClr val="1A47CF"/>
                </a:solidFill>
                <a:ea typeface="BlairMdITC TT-Medium" pitchFamily="-65" charset="0"/>
                <a:cs typeface="BlairMdITC TT-Medium" pitchFamily="-65" charset="0"/>
              </a:rPr>
              <a:t>Properties of </a:t>
            </a:r>
            <a:r>
              <a:rPr lang="en-GB" sz="3200" dirty="0" smtClean="0">
                <a:solidFill>
                  <a:srgbClr val="1A47CF"/>
                </a:solidFill>
                <a:ea typeface="BlairMdITC TT-Medium" pitchFamily="-65" charset="0"/>
                <a:cs typeface="BlairMdITC TT-Medium" pitchFamily="-65" charset="0"/>
              </a:rPr>
              <a:t>the  accelerated </a:t>
            </a:r>
            <a:r>
              <a:rPr lang="en-GB" sz="3200" dirty="0">
                <a:solidFill>
                  <a:srgbClr val="1A47CF"/>
                </a:solidFill>
                <a:ea typeface="BlairMdITC TT-Medium" pitchFamily="-65" charset="0"/>
                <a:cs typeface="BlairMdITC TT-Medium" pitchFamily="-65" charset="0"/>
              </a:rPr>
              <a:t>beams</a:t>
            </a:r>
          </a:p>
        </p:txBody>
      </p:sp>
      <p:sp>
        <p:nvSpPr>
          <p:cNvPr id="92163" name="Rectangle 4"/>
          <p:cNvSpPr>
            <a:spLocks noChangeArrowheads="1"/>
          </p:cNvSpPr>
          <p:nvPr/>
        </p:nvSpPr>
        <p:spPr bwMode="auto">
          <a:xfrm>
            <a:off x="5772150" y="3370263"/>
            <a:ext cx="1868488" cy="395287"/>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1 second</a:t>
            </a:r>
            <a:endParaRPr lang="en-US" sz="1400" b="1"/>
          </a:p>
        </p:txBody>
      </p:sp>
      <p:sp>
        <p:nvSpPr>
          <p:cNvPr id="92164" name="Rectangle 5"/>
          <p:cNvSpPr>
            <a:spLocks noChangeArrowheads="1"/>
          </p:cNvSpPr>
          <p:nvPr/>
        </p:nvSpPr>
        <p:spPr bwMode="auto">
          <a:xfrm>
            <a:off x="3922713" y="3370263"/>
            <a:ext cx="1849437" cy="395287"/>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u="sng">
                <a:ea typeface="Times New Roman" pitchFamily="-65" charset="0"/>
                <a:cs typeface="Times New Roman" pitchFamily="-65" charset="0"/>
              </a:rPr>
              <a:t>Yes</a:t>
            </a:r>
            <a:endParaRPr lang="en-US" sz="1400" b="1"/>
          </a:p>
        </p:txBody>
      </p:sp>
      <p:sp>
        <p:nvSpPr>
          <p:cNvPr id="92165" name="Rectangle 6"/>
          <p:cNvSpPr>
            <a:spLocks noChangeArrowheads="1"/>
          </p:cNvSpPr>
          <p:nvPr/>
        </p:nvSpPr>
        <p:spPr bwMode="auto">
          <a:xfrm>
            <a:off x="2419350" y="3370263"/>
            <a:ext cx="1503363" cy="395287"/>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No</a:t>
            </a:r>
            <a:endParaRPr lang="en-US" sz="1400" b="1"/>
          </a:p>
        </p:txBody>
      </p:sp>
      <p:sp>
        <p:nvSpPr>
          <p:cNvPr id="92166" name="Rectangle 7"/>
          <p:cNvSpPr>
            <a:spLocks noChangeArrowheads="1"/>
          </p:cNvSpPr>
          <p:nvPr/>
        </p:nvSpPr>
        <p:spPr bwMode="auto">
          <a:xfrm>
            <a:off x="914400" y="3370263"/>
            <a:ext cx="1504950" cy="395287"/>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Synchrotron</a:t>
            </a:r>
            <a:endParaRPr lang="en-US" sz="1400" b="1"/>
          </a:p>
        </p:txBody>
      </p:sp>
      <p:sp>
        <p:nvSpPr>
          <p:cNvPr id="92167" name="Rectangle 8"/>
          <p:cNvSpPr>
            <a:spLocks noChangeArrowheads="1"/>
          </p:cNvSpPr>
          <p:nvPr/>
        </p:nvSpPr>
        <p:spPr bwMode="auto">
          <a:xfrm>
            <a:off x="5772150" y="2976563"/>
            <a:ext cx="1868488" cy="393700"/>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a:t>
            </a:r>
            <a:endParaRPr lang="en-US" sz="1400" b="1"/>
          </a:p>
        </p:txBody>
      </p:sp>
      <p:sp>
        <p:nvSpPr>
          <p:cNvPr id="92168" name="Rectangle 9"/>
          <p:cNvSpPr>
            <a:spLocks noChangeArrowheads="1"/>
          </p:cNvSpPr>
          <p:nvPr/>
        </p:nvSpPr>
        <p:spPr bwMode="auto">
          <a:xfrm>
            <a:off x="3922713" y="2976563"/>
            <a:ext cx="1849437" cy="393700"/>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No</a:t>
            </a:r>
            <a:endParaRPr lang="en-US" sz="1400" b="1"/>
          </a:p>
        </p:txBody>
      </p:sp>
      <p:sp>
        <p:nvSpPr>
          <p:cNvPr id="92169" name="Rectangle 10"/>
          <p:cNvSpPr>
            <a:spLocks noChangeArrowheads="1"/>
          </p:cNvSpPr>
          <p:nvPr/>
        </p:nvSpPr>
        <p:spPr bwMode="auto">
          <a:xfrm>
            <a:off x="2419350" y="2976563"/>
            <a:ext cx="1503363" cy="393700"/>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u="sng">
                <a:solidFill>
                  <a:srgbClr val="FF3300"/>
                </a:solidFill>
                <a:ea typeface="Times New Roman" pitchFamily="-65" charset="0"/>
                <a:cs typeface="Times New Roman" pitchFamily="-65" charset="0"/>
              </a:rPr>
              <a:t>Yes</a:t>
            </a:r>
            <a:endParaRPr lang="en-US" sz="1400" b="1">
              <a:solidFill>
                <a:srgbClr val="FF3300"/>
              </a:solidFill>
            </a:endParaRPr>
          </a:p>
        </p:txBody>
      </p:sp>
      <p:sp>
        <p:nvSpPr>
          <p:cNvPr id="92170" name="Rectangle 11"/>
          <p:cNvSpPr>
            <a:spLocks noChangeArrowheads="1"/>
          </p:cNvSpPr>
          <p:nvPr/>
        </p:nvSpPr>
        <p:spPr bwMode="auto">
          <a:xfrm>
            <a:off x="914400" y="2976563"/>
            <a:ext cx="1504950" cy="393700"/>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ea typeface="Times New Roman" pitchFamily="-65" charset="0"/>
                <a:cs typeface="Times New Roman" pitchFamily="-65" charset="0"/>
              </a:rPr>
              <a:t>Cyclotron</a:t>
            </a:r>
            <a:endParaRPr lang="en-US" sz="1400" b="1"/>
          </a:p>
        </p:txBody>
      </p:sp>
      <p:sp>
        <p:nvSpPr>
          <p:cNvPr id="92171" name="Rectangle 12"/>
          <p:cNvSpPr>
            <a:spLocks noChangeArrowheads="1"/>
          </p:cNvSpPr>
          <p:nvPr/>
        </p:nvSpPr>
        <p:spPr bwMode="auto">
          <a:xfrm>
            <a:off x="5772150" y="1908175"/>
            <a:ext cx="1868488" cy="1068388"/>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ea typeface="Times New Roman" pitchFamily="-65" charset="0"/>
              <a:cs typeface="Times New Roman" pitchFamily="-65" charset="0"/>
            </a:endParaRPr>
          </a:p>
          <a:p>
            <a:pPr marL="342900" indent="-342900" algn="ctr">
              <a:tabLst>
                <a:tab pos="342900" algn="l"/>
              </a:tabLst>
            </a:pPr>
            <a:r>
              <a:rPr lang="en-US" sz="1400" b="1">
                <a:ea typeface="Times New Roman" pitchFamily="-65" charset="0"/>
                <a:cs typeface="Times New Roman" pitchFamily="-65" charset="0"/>
              </a:rPr>
              <a:t>Time needed for</a:t>
            </a:r>
          </a:p>
          <a:p>
            <a:pPr marL="342900" indent="-342900" algn="ctr">
              <a:tabLst>
                <a:tab pos="342900" algn="l"/>
              </a:tabLst>
            </a:pPr>
            <a:r>
              <a:rPr lang="en-US" sz="1400" b="1">
                <a:ea typeface="Times New Roman" pitchFamily="-65" charset="0"/>
                <a:cs typeface="Times New Roman" pitchFamily="-65" charset="0"/>
              </a:rPr>
              <a:t>varying the energy</a:t>
            </a:r>
            <a:endParaRPr lang="en-US" sz="1400" b="1"/>
          </a:p>
        </p:txBody>
      </p:sp>
      <p:sp>
        <p:nvSpPr>
          <p:cNvPr id="92172" name="Rectangle 13"/>
          <p:cNvSpPr>
            <a:spLocks noChangeArrowheads="1"/>
          </p:cNvSpPr>
          <p:nvPr/>
        </p:nvSpPr>
        <p:spPr bwMode="auto">
          <a:xfrm>
            <a:off x="3922713" y="1908175"/>
            <a:ext cx="1849437" cy="1068388"/>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ea typeface="Times New Roman" pitchFamily="-65" charset="0"/>
              <a:cs typeface="Times New Roman" pitchFamily="-65" charset="0"/>
            </a:endParaRPr>
          </a:p>
          <a:p>
            <a:pPr marL="342900" indent="-342900" algn="ctr">
              <a:tabLst>
                <a:tab pos="342900" algn="l"/>
              </a:tabLst>
            </a:pPr>
            <a:r>
              <a:rPr lang="en-US" sz="1400" b="1">
                <a:ea typeface="Times New Roman" pitchFamily="-65" charset="0"/>
                <a:cs typeface="Times New Roman" pitchFamily="-65" charset="0"/>
              </a:rPr>
              <a:t>Energy variation </a:t>
            </a:r>
          </a:p>
          <a:p>
            <a:pPr marL="342900" indent="-342900" algn="ctr">
              <a:tabLst>
                <a:tab pos="342900" algn="l"/>
              </a:tabLst>
            </a:pPr>
            <a:r>
              <a:rPr lang="en-US" sz="1400" b="1">
                <a:ea typeface="Times New Roman" pitchFamily="-65" charset="0"/>
                <a:cs typeface="Times New Roman" pitchFamily="-65" charset="0"/>
              </a:rPr>
              <a:t>by electronic</a:t>
            </a:r>
          </a:p>
          <a:p>
            <a:pPr marL="342900" indent="-342900" algn="ctr">
              <a:tabLst>
                <a:tab pos="342900" algn="l"/>
              </a:tabLst>
            </a:pPr>
            <a:r>
              <a:rPr lang="en-US" sz="1400" b="1">
                <a:ea typeface="Times New Roman" pitchFamily="-65" charset="0"/>
                <a:cs typeface="Times New Roman" pitchFamily="-65" charset="0"/>
              </a:rPr>
              <a:t>Means?</a:t>
            </a:r>
            <a:endParaRPr lang="en-US" sz="1400" b="1"/>
          </a:p>
        </p:txBody>
      </p:sp>
      <p:sp>
        <p:nvSpPr>
          <p:cNvPr id="92173" name="Rectangle 14"/>
          <p:cNvSpPr>
            <a:spLocks noChangeArrowheads="1"/>
          </p:cNvSpPr>
          <p:nvPr/>
        </p:nvSpPr>
        <p:spPr bwMode="auto">
          <a:xfrm>
            <a:off x="2419350" y="1908175"/>
            <a:ext cx="1503363" cy="1068388"/>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ea typeface="Times New Roman" pitchFamily="-65" charset="0"/>
              <a:cs typeface="Times New Roman" pitchFamily="-65" charset="0"/>
            </a:endParaRPr>
          </a:p>
          <a:p>
            <a:pPr marL="342900" indent="-342900" algn="ctr">
              <a:tabLst>
                <a:tab pos="342900" algn="l"/>
              </a:tabLst>
            </a:pPr>
            <a:r>
              <a:rPr lang="en-US" sz="1400" b="1">
                <a:ea typeface="Times New Roman" pitchFamily="-65" charset="0"/>
                <a:cs typeface="Times New Roman" pitchFamily="-65" charset="0"/>
              </a:rPr>
              <a:t>Beam always</a:t>
            </a:r>
          </a:p>
          <a:p>
            <a:pPr marL="342900" indent="-342900" algn="ctr">
              <a:tabLst>
                <a:tab pos="342900" algn="l"/>
              </a:tabLst>
            </a:pPr>
            <a:r>
              <a:rPr lang="en-US" sz="1400" b="1">
                <a:ea typeface="Times New Roman" pitchFamily="-65" charset="0"/>
                <a:cs typeface="Times New Roman" pitchFamily="-65" charset="0"/>
              </a:rPr>
              <a:t>present during</a:t>
            </a:r>
          </a:p>
          <a:p>
            <a:pPr marL="342900" indent="-342900" algn="ctr">
              <a:tabLst>
                <a:tab pos="342900" algn="l"/>
              </a:tabLst>
            </a:pPr>
            <a:r>
              <a:rPr lang="en-US" sz="1400" b="1">
                <a:ea typeface="Times New Roman" pitchFamily="-65" charset="0"/>
                <a:cs typeface="Times New Roman" pitchFamily="-65" charset="0"/>
              </a:rPr>
              <a:t>Treatments?</a:t>
            </a:r>
            <a:endParaRPr lang="en-US" sz="1400" b="1"/>
          </a:p>
        </p:txBody>
      </p:sp>
      <p:sp>
        <p:nvSpPr>
          <p:cNvPr id="92174" name="Rectangle 15"/>
          <p:cNvSpPr>
            <a:spLocks noChangeArrowheads="1"/>
          </p:cNvSpPr>
          <p:nvPr/>
        </p:nvSpPr>
        <p:spPr bwMode="auto">
          <a:xfrm>
            <a:off x="914400" y="1908175"/>
            <a:ext cx="1504950" cy="1068388"/>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ea typeface="Times New Roman" pitchFamily="-65" charset="0"/>
              <a:cs typeface="Times New Roman" pitchFamily="-65" charset="0"/>
            </a:endParaRPr>
          </a:p>
          <a:p>
            <a:pPr marL="342900" indent="-342900" algn="ctr">
              <a:tabLst>
                <a:tab pos="342900" algn="l"/>
              </a:tabLst>
            </a:pPr>
            <a:r>
              <a:rPr lang="en-US" sz="1400" b="1">
                <a:ea typeface="Times New Roman" pitchFamily="-65" charset="0"/>
                <a:cs typeface="Times New Roman" pitchFamily="-65" charset="0"/>
              </a:rPr>
              <a:t>Accelerator</a:t>
            </a:r>
            <a:endParaRPr lang="en-US" sz="1400" b="1"/>
          </a:p>
        </p:txBody>
      </p:sp>
      <p:sp>
        <p:nvSpPr>
          <p:cNvPr id="92175" name="Line 16"/>
          <p:cNvSpPr>
            <a:spLocks noChangeShapeType="1"/>
          </p:cNvSpPr>
          <p:nvPr/>
        </p:nvSpPr>
        <p:spPr bwMode="auto">
          <a:xfrm>
            <a:off x="914400" y="1908175"/>
            <a:ext cx="6726238" cy="0"/>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76" name="Line 17"/>
          <p:cNvSpPr>
            <a:spLocks noChangeShapeType="1"/>
          </p:cNvSpPr>
          <p:nvPr/>
        </p:nvSpPr>
        <p:spPr bwMode="auto">
          <a:xfrm>
            <a:off x="914400" y="2976563"/>
            <a:ext cx="6726238" cy="0"/>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77" name="Line 18"/>
          <p:cNvSpPr>
            <a:spLocks noChangeShapeType="1"/>
          </p:cNvSpPr>
          <p:nvPr/>
        </p:nvSpPr>
        <p:spPr bwMode="auto">
          <a:xfrm>
            <a:off x="914400" y="3370263"/>
            <a:ext cx="6726238" cy="0"/>
          </a:xfrm>
          <a:prstGeom prst="line">
            <a:avLst/>
          </a:prstGeom>
          <a:noFill/>
          <a:ln w="12700" cap="rnd">
            <a:solidFill>
              <a:srgbClr val="000000"/>
            </a:solidFill>
            <a:round/>
            <a:headEnd/>
            <a:tailEnd/>
          </a:ln>
        </p:spPr>
        <p:txBody>
          <a:bodyPr wrap="none">
            <a:prstTxWarp prst="textNoShape">
              <a:avLst/>
            </a:prstTxWarp>
          </a:bodyPr>
          <a:lstStyle/>
          <a:p>
            <a:endParaRPr lang="en-US"/>
          </a:p>
        </p:txBody>
      </p:sp>
      <p:grpSp>
        <p:nvGrpSpPr>
          <p:cNvPr id="2" name="Group 19"/>
          <p:cNvGrpSpPr>
            <a:grpSpLocks/>
          </p:cNvGrpSpPr>
          <p:nvPr/>
        </p:nvGrpSpPr>
        <p:grpSpPr bwMode="auto">
          <a:xfrm>
            <a:off x="914400" y="4103688"/>
            <a:ext cx="6726238" cy="395287"/>
            <a:chOff x="810" y="2083"/>
            <a:chExt cx="4203" cy="249"/>
          </a:xfrm>
        </p:grpSpPr>
        <p:sp>
          <p:nvSpPr>
            <p:cNvPr id="92197" name="Rectangle 20"/>
            <p:cNvSpPr>
              <a:spLocks noChangeArrowheads="1"/>
            </p:cNvSpPr>
            <p:nvPr/>
          </p:nvSpPr>
          <p:spPr bwMode="auto">
            <a:xfrm>
              <a:off x="3845" y="2083"/>
              <a:ext cx="1168"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solidFill>
                    <a:srgbClr val="FF3300"/>
                  </a:solidFill>
                  <a:ea typeface="Times New Roman" pitchFamily="-65" charset="0"/>
                  <a:cs typeface="Times New Roman" pitchFamily="-65" charset="0"/>
                </a:rPr>
                <a:t>1 millisecond</a:t>
              </a:r>
              <a:endParaRPr lang="en-US" sz="1400" b="1">
                <a:solidFill>
                  <a:srgbClr val="FF3300"/>
                </a:solidFill>
              </a:endParaRPr>
            </a:p>
          </p:txBody>
        </p:sp>
        <p:sp>
          <p:nvSpPr>
            <p:cNvPr id="92198" name="Rectangle 21"/>
            <p:cNvSpPr>
              <a:spLocks noChangeArrowheads="1"/>
            </p:cNvSpPr>
            <p:nvPr/>
          </p:nvSpPr>
          <p:spPr bwMode="auto">
            <a:xfrm>
              <a:off x="2690" y="2083"/>
              <a:ext cx="1155"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u="sng">
                  <a:solidFill>
                    <a:srgbClr val="FF3300"/>
                  </a:solidFill>
                  <a:ea typeface="Times New Roman" pitchFamily="-65" charset="0"/>
                  <a:cs typeface="Times New Roman" pitchFamily="-65" charset="0"/>
                </a:rPr>
                <a:t>Yes</a:t>
              </a:r>
              <a:endParaRPr lang="en-US" sz="1400" b="1">
                <a:solidFill>
                  <a:srgbClr val="FF3300"/>
                </a:solidFill>
              </a:endParaRPr>
            </a:p>
          </p:txBody>
        </p:sp>
        <p:sp>
          <p:nvSpPr>
            <p:cNvPr id="92199" name="Rectangle 22"/>
            <p:cNvSpPr>
              <a:spLocks noChangeArrowheads="1"/>
            </p:cNvSpPr>
            <p:nvPr/>
          </p:nvSpPr>
          <p:spPr bwMode="auto">
            <a:xfrm>
              <a:off x="1750" y="2083"/>
              <a:ext cx="940"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u="sng">
                  <a:solidFill>
                    <a:srgbClr val="FF3300"/>
                  </a:solidFill>
                  <a:ea typeface="Times New Roman" pitchFamily="-65" charset="0"/>
                  <a:cs typeface="Times New Roman" pitchFamily="-65" charset="0"/>
                </a:rPr>
                <a:t>Yes</a:t>
              </a:r>
              <a:endParaRPr lang="en-US" sz="1400" b="1">
                <a:solidFill>
                  <a:srgbClr val="FF3300"/>
                </a:solidFill>
              </a:endParaRPr>
            </a:p>
          </p:txBody>
        </p:sp>
        <p:sp>
          <p:nvSpPr>
            <p:cNvPr id="92200" name="Rectangle 23"/>
            <p:cNvSpPr>
              <a:spLocks noChangeArrowheads="1"/>
            </p:cNvSpPr>
            <p:nvPr/>
          </p:nvSpPr>
          <p:spPr bwMode="auto">
            <a:xfrm>
              <a:off x="810" y="2083"/>
              <a:ext cx="940"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r>
                <a:rPr lang="en-US" sz="1400" b="1">
                  <a:solidFill>
                    <a:srgbClr val="FF3300"/>
                  </a:solidFill>
                  <a:ea typeface="Times New Roman" pitchFamily="-65" charset="0"/>
                  <a:cs typeface="Times New Roman" pitchFamily="-65" charset="0"/>
                </a:rPr>
                <a:t>Cyclinac</a:t>
              </a:r>
              <a:endParaRPr lang="en-US" sz="1400" b="1">
                <a:solidFill>
                  <a:srgbClr val="FF3300"/>
                </a:solidFill>
              </a:endParaRPr>
            </a:p>
          </p:txBody>
        </p:sp>
        <p:sp>
          <p:nvSpPr>
            <p:cNvPr id="92201" name="Line 24"/>
            <p:cNvSpPr>
              <a:spLocks noChangeShapeType="1"/>
            </p:cNvSpPr>
            <p:nvPr/>
          </p:nvSpPr>
          <p:spPr bwMode="auto">
            <a:xfrm>
              <a:off x="810" y="2332"/>
              <a:ext cx="4203" cy="0"/>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202" name="Line 25"/>
            <p:cNvSpPr>
              <a:spLocks noChangeShapeType="1"/>
            </p:cNvSpPr>
            <p:nvPr/>
          </p:nvSpPr>
          <p:spPr bwMode="auto">
            <a:xfrm>
              <a:off x="810" y="2083"/>
              <a:ext cx="4203" cy="0"/>
            </a:xfrm>
            <a:prstGeom prst="line">
              <a:avLst/>
            </a:prstGeom>
            <a:noFill/>
            <a:ln w="12700" cap="rnd">
              <a:solidFill>
                <a:srgbClr val="000000"/>
              </a:solidFill>
              <a:round/>
              <a:headEnd/>
              <a:tailEnd/>
            </a:ln>
          </p:spPr>
          <p:txBody>
            <a:bodyPr wrap="none">
              <a:prstTxWarp prst="textNoShape">
                <a:avLst/>
              </a:prstTxWarp>
            </a:bodyPr>
            <a:lstStyle/>
            <a:p>
              <a:endParaRPr lang="en-US"/>
            </a:p>
          </p:txBody>
        </p:sp>
      </p:grpSp>
      <p:grpSp>
        <p:nvGrpSpPr>
          <p:cNvPr id="3" name="Group 26"/>
          <p:cNvGrpSpPr>
            <a:grpSpLocks/>
          </p:cNvGrpSpPr>
          <p:nvPr/>
        </p:nvGrpSpPr>
        <p:grpSpPr bwMode="auto">
          <a:xfrm>
            <a:off x="4648200" y="4678363"/>
            <a:ext cx="4129088" cy="1189037"/>
            <a:chOff x="3142" y="2647"/>
            <a:chExt cx="2580" cy="749"/>
          </a:xfrm>
        </p:grpSpPr>
        <p:sp>
          <p:nvSpPr>
            <p:cNvPr id="42021" name="Text Box 27"/>
            <p:cNvSpPr txBox="1">
              <a:spLocks noChangeArrowheads="1"/>
            </p:cNvSpPr>
            <p:nvPr/>
          </p:nvSpPr>
          <p:spPr bwMode="auto">
            <a:xfrm>
              <a:off x="3142" y="3047"/>
              <a:ext cx="2580" cy="349"/>
            </a:xfrm>
            <a:prstGeom prst="rect">
              <a:avLst/>
            </a:prstGeom>
            <a:solidFill>
              <a:schemeClr val="bg1"/>
            </a:solidFill>
            <a:ln w="9525">
              <a:noFill/>
              <a:miter lim="800000"/>
              <a:headEnd/>
              <a:tailEnd/>
            </a:ln>
          </p:spPr>
          <p:txBody>
            <a:bodyPr wrap="none">
              <a:prstTxWarp prst="textNoShape">
                <a:avLst/>
              </a:prstTxWarp>
              <a:spAutoFit/>
            </a:bodyPr>
            <a:lstStyle/>
            <a:p>
              <a:pPr algn="ctr">
                <a:spcBef>
                  <a:spcPct val="50000"/>
                </a:spcBef>
                <a:defRPr/>
              </a:pPr>
              <a:r>
                <a:rPr lang="en-GB" sz="1200" dirty="0">
                  <a:ln>
                    <a:solidFill>
                      <a:srgbClr val="1F497D"/>
                    </a:solidFill>
                  </a:ln>
                  <a:solidFill>
                    <a:schemeClr val="accent3">
                      <a:lumMod val="50000"/>
                    </a:schemeClr>
                  </a:solidFill>
                  <a:latin typeface="BlairMdITC TT-Medium"/>
                  <a:ea typeface="ＭＳ Ｐゴシック" pitchFamily="-106" charset="-128"/>
                  <a:cs typeface="BlairMdITC TT-Medium"/>
                </a:rPr>
                <a:t>The energy is changed by adjusting</a:t>
              </a:r>
            </a:p>
            <a:p>
              <a:pPr algn="ctr">
                <a:spcBef>
                  <a:spcPct val="50000"/>
                </a:spcBef>
                <a:defRPr/>
              </a:pPr>
              <a:r>
                <a:rPr lang="en-GB" sz="1200" dirty="0">
                  <a:ln>
                    <a:solidFill>
                      <a:srgbClr val="1F497D"/>
                    </a:solidFill>
                  </a:ln>
                  <a:solidFill>
                    <a:schemeClr val="accent3">
                      <a:lumMod val="50000"/>
                    </a:schemeClr>
                  </a:solidFill>
                  <a:latin typeface="BlairMdITC TT-Medium"/>
                  <a:ea typeface="ＭＳ Ｐゴシック" pitchFamily="-106" charset="-128"/>
                  <a:cs typeface="BlairMdITC TT-Medium"/>
                </a:rPr>
                <a:t>the RF pulses to the modules </a:t>
              </a:r>
            </a:p>
          </p:txBody>
        </p:sp>
        <p:sp>
          <p:nvSpPr>
            <p:cNvPr id="42022" name="Line 28"/>
            <p:cNvSpPr>
              <a:spLocks noChangeShapeType="1"/>
            </p:cNvSpPr>
            <p:nvPr/>
          </p:nvSpPr>
          <p:spPr bwMode="auto">
            <a:xfrm flipV="1">
              <a:off x="4447" y="2647"/>
              <a:ext cx="0" cy="415"/>
            </a:xfrm>
            <a:prstGeom prst="line">
              <a:avLst/>
            </a:prstGeom>
            <a:noFill/>
            <a:ln w="57150">
              <a:solidFill>
                <a:srgbClr val="1F497D"/>
              </a:solidFill>
              <a:round/>
              <a:headEnd/>
              <a:tailEnd type="triangle" w="med" len="med"/>
            </a:ln>
          </p:spPr>
          <p:txBody>
            <a:bodyPr wrap="none">
              <a:prstTxWarp prst="textNoShape">
                <a:avLst/>
              </a:prstTxWarp>
            </a:bodyPr>
            <a:lstStyle/>
            <a:p>
              <a:pPr>
                <a:defRPr/>
              </a:pPr>
              <a:endParaRPr lang="en-US">
                <a:latin typeface="Arial" pitchFamily="-106" charset="0"/>
                <a:ea typeface="ＭＳ Ｐゴシック" pitchFamily="-106" charset="-128"/>
                <a:cs typeface="ＭＳ Ｐゴシック" pitchFamily="-106" charset="-128"/>
              </a:endParaRPr>
            </a:p>
          </p:txBody>
        </p:sp>
      </p:grpSp>
      <p:sp>
        <p:nvSpPr>
          <p:cNvPr id="92180" name="Text Box 29"/>
          <p:cNvSpPr txBox="1">
            <a:spLocks noChangeArrowheads="1"/>
          </p:cNvSpPr>
          <p:nvPr/>
        </p:nvSpPr>
        <p:spPr bwMode="auto">
          <a:xfrm>
            <a:off x="5773738" y="2987675"/>
            <a:ext cx="1833562" cy="304800"/>
          </a:xfrm>
          <a:prstGeom prst="rect">
            <a:avLst/>
          </a:prstGeom>
          <a:solidFill>
            <a:schemeClr val="bg1"/>
          </a:solidFill>
          <a:ln w="9525">
            <a:noFill/>
            <a:miter lim="800000"/>
            <a:headEnd/>
            <a:tailEnd/>
          </a:ln>
        </p:spPr>
        <p:txBody>
          <a:bodyPr>
            <a:prstTxWarp prst="textNoShape">
              <a:avLst/>
            </a:prstTxWarp>
            <a:spAutoFit/>
          </a:bodyPr>
          <a:lstStyle/>
          <a:p>
            <a:pPr algn="ctr">
              <a:spcBef>
                <a:spcPct val="50000"/>
              </a:spcBef>
            </a:pPr>
            <a:r>
              <a:rPr lang="en-US" sz="1400" b="1"/>
              <a:t>30-50 ms (*)</a:t>
            </a:r>
            <a:endParaRPr lang="en-GB" sz="1400" b="1"/>
          </a:p>
        </p:txBody>
      </p:sp>
      <p:sp>
        <p:nvSpPr>
          <p:cNvPr id="92181" name="Line 30"/>
          <p:cNvSpPr>
            <a:spLocks noChangeShapeType="1"/>
          </p:cNvSpPr>
          <p:nvPr/>
        </p:nvSpPr>
        <p:spPr bwMode="auto">
          <a:xfrm>
            <a:off x="5773738" y="2976563"/>
            <a:ext cx="0" cy="393700"/>
          </a:xfrm>
          <a:prstGeom prst="line">
            <a:avLst/>
          </a:prstGeom>
          <a:noFill/>
          <a:ln w="9525">
            <a:solidFill>
              <a:schemeClr val="bg2"/>
            </a:solidFill>
            <a:round/>
            <a:headEnd/>
            <a:tailEnd/>
          </a:ln>
        </p:spPr>
        <p:txBody>
          <a:bodyPr wrap="none">
            <a:prstTxWarp prst="textNoShape">
              <a:avLst/>
            </a:prstTxWarp>
          </a:bodyPr>
          <a:lstStyle/>
          <a:p>
            <a:endParaRPr lang="en-US"/>
          </a:p>
        </p:txBody>
      </p:sp>
      <p:sp>
        <p:nvSpPr>
          <p:cNvPr id="92182" name="Line 31"/>
          <p:cNvSpPr>
            <a:spLocks noChangeShapeType="1"/>
          </p:cNvSpPr>
          <p:nvPr/>
        </p:nvSpPr>
        <p:spPr bwMode="auto">
          <a:xfrm>
            <a:off x="7640638" y="1908175"/>
            <a:ext cx="0" cy="2627313"/>
          </a:xfrm>
          <a:prstGeom prst="line">
            <a:avLst/>
          </a:prstGeom>
          <a:noFill/>
          <a:ln w="12700" cap="rnd">
            <a:solidFill>
              <a:srgbClr val="000000"/>
            </a:solidFill>
            <a:round/>
            <a:headEnd/>
            <a:tailEnd/>
          </a:ln>
        </p:spPr>
        <p:txBody>
          <a:bodyPr wrap="none">
            <a:prstTxWarp prst="textNoShape">
              <a:avLst/>
            </a:prstTxWarp>
          </a:bodyPr>
          <a:lstStyle/>
          <a:p>
            <a:endParaRPr lang="en-US"/>
          </a:p>
        </p:txBody>
      </p:sp>
      <p:grpSp>
        <p:nvGrpSpPr>
          <p:cNvPr id="4" name="Group 32"/>
          <p:cNvGrpSpPr>
            <a:grpSpLocks/>
          </p:cNvGrpSpPr>
          <p:nvPr/>
        </p:nvGrpSpPr>
        <p:grpSpPr bwMode="auto">
          <a:xfrm>
            <a:off x="914400" y="3743325"/>
            <a:ext cx="6721475" cy="395288"/>
            <a:chOff x="810" y="2083"/>
            <a:chExt cx="4203" cy="249"/>
          </a:xfrm>
        </p:grpSpPr>
        <p:sp>
          <p:nvSpPr>
            <p:cNvPr id="92189" name="Rectangle 33"/>
            <p:cNvSpPr>
              <a:spLocks noChangeArrowheads="1"/>
            </p:cNvSpPr>
            <p:nvPr/>
          </p:nvSpPr>
          <p:spPr bwMode="auto">
            <a:xfrm>
              <a:off x="3845" y="2083"/>
              <a:ext cx="1168" cy="249"/>
            </a:xfrm>
            <a:prstGeom prst="rect">
              <a:avLst/>
            </a:prstGeom>
            <a:solidFill>
              <a:schemeClr val="bg1"/>
            </a:solidFill>
            <a:ln w="9525">
              <a:noFill/>
              <a:miter lim="800000"/>
              <a:headEnd/>
              <a:tailEnd/>
            </a:ln>
          </p:spPr>
          <p:txBody>
            <a:bodyPr>
              <a:prstTxWarp prst="textNoShape">
                <a:avLst/>
              </a:prstTxWarp>
            </a:bodyPr>
            <a:lstStyle/>
            <a:p>
              <a:pPr marL="342900" indent="-342900" algn="ctr">
                <a:spcBef>
                  <a:spcPct val="50000"/>
                </a:spcBef>
                <a:tabLst>
                  <a:tab pos="342900" algn="l"/>
                </a:tabLst>
              </a:pPr>
              <a:endParaRPr lang="en-US" sz="1400" b="1">
                <a:solidFill>
                  <a:schemeClr val="bg2"/>
                </a:solidFill>
              </a:endParaRPr>
            </a:p>
          </p:txBody>
        </p:sp>
        <p:sp>
          <p:nvSpPr>
            <p:cNvPr id="92190" name="Rectangle 34"/>
            <p:cNvSpPr>
              <a:spLocks noChangeArrowheads="1"/>
            </p:cNvSpPr>
            <p:nvPr/>
          </p:nvSpPr>
          <p:spPr bwMode="auto">
            <a:xfrm>
              <a:off x="2690" y="2083"/>
              <a:ext cx="1155"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solidFill>
                  <a:schemeClr val="bg1"/>
                </a:solidFill>
              </a:endParaRPr>
            </a:p>
          </p:txBody>
        </p:sp>
        <p:sp>
          <p:nvSpPr>
            <p:cNvPr id="92191" name="Rectangle 35"/>
            <p:cNvSpPr>
              <a:spLocks noChangeArrowheads="1"/>
            </p:cNvSpPr>
            <p:nvPr/>
          </p:nvSpPr>
          <p:spPr bwMode="auto">
            <a:xfrm>
              <a:off x="1750" y="2083"/>
              <a:ext cx="940"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solidFill>
                  <a:schemeClr val="bg1"/>
                </a:solidFill>
              </a:endParaRPr>
            </a:p>
          </p:txBody>
        </p:sp>
        <p:sp>
          <p:nvSpPr>
            <p:cNvPr id="92192" name="Rectangle 36"/>
            <p:cNvSpPr>
              <a:spLocks noChangeArrowheads="1"/>
            </p:cNvSpPr>
            <p:nvPr/>
          </p:nvSpPr>
          <p:spPr bwMode="auto">
            <a:xfrm>
              <a:off x="810" y="2083"/>
              <a:ext cx="940" cy="249"/>
            </a:xfrm>
            <a:prstGeom prst="rect">
              <a:avLst/>
            </a:prstGeom>
            <a:solidFill>
              <a:schemeClr val="bg1"/>
            </a:solidFill>
            <a:ln w="9525">
              <a:noFill/>
              <a:miter lim="800000"/>
              <a:headEnd/>
              <a:tailEnd/>
            </a:ln>
          </p:spPr>
          <p:txBody>
            <a:bodyPr>
              <a:prstTxWarp prst="textNoShape">
                <a:avLst/>
              </a:prstTxWarp>
            </a:bodyPr>
            <a:lstStyle/>
            <a:p>
              <a:pPr marL="342900" indent="-342900" algn="ctr">
                <a:tabLst>
                  <a:tab pos="342900" algn="l"/>
                </a:tabLst>
              </a:pPr>
              <a:endParaRPr lang="en-US" sz="1400" b="1">
                <a:solidFill>
                  <a:schemeClr val="bg2"/>
                </a:solidFill>
              </a:endParaRPr>
            </a:p>
          </p:txBody>
        </p:sp>
        <p:sp>
          <p:nvSpPr>
            <p:cNvPr id="92193" name="Line 37"/>
            <p:cNvSpPr>
              <a:spLocks noChangeShapeType="1"/>
            </p:cNvSpPr>
            <p:nvPr/>
          </p:nvSpPr>
          <p:spPr bwMode="auto">
            <a:xfrm>
              <a:off x="810" y="2332"/>
              <a:ext cx="4203" cy="0"/>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94" name="Line 38"/>
            <p:cNvSpPr>
              <a:spLocks noChangeShapeType="1"/>
            </p:cNvSpPr>
            <p:nvPr/>
          </p:nvSpPr>
          <p:spPr bwMode="auto">
            <a:xfrm>
              <a:off x="810" y="2083"/>
              <a:ext cx="4203" cy="0"/>
            </a:xfrm>
            <a:prstGeom prst="line">
              <a:avLst/>
            </a:prstGeom>
            <a:noFill/>
            <a:ln w="12700" cap="rnd">
              <a:solidFill>
                <a:srgbClr val="000000"/>
              </a:solidFill>
              <a:round/>
              <a:headEnd/>
              <a:tailEnd/>
            </a:ln>
          </p:spPr>
          <p:txBody>
            <a:bodyPr wrap="none">
              <a:prstTxWarp prst="textNoShape">
                <a:avLst/>
              </a:prstTxWarp>
            </a:bodyPr>
            <a:lstStyle/>
            <a:p>
              <a:endParaRPr lang="en-US"/>
            </a:p>
          </p:txBody>
        </p:sp>
      </p:grpSp>
      <p:sp>
        <p:nvSpPr>
          <p:cNvPr id="92184" name="Line 39"/>
          <p:cNvSpPr>
            <a:spLocks noChangeShapeType="1"/>
          </p:cNvSpPr>
          <p:nvPr/>
        </p:nvSpPr>
        <p:spPr bwMode="auto">
          <a:xfrm>
            <a:off x="2419350" y="1908175"/>
            <a:ext cx="0" cy="2627313"/>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85" name="Line 40"/>
          <p:cNvSpPr>
            <a:spLocks noChangeShapeType="1"/>
          </p:cNvSpPr>
          <p:nvPr/>
        </p:nvSpPr>
        <p:spPr bwMode="auto">
          <a:xfrm>
            <a:off x="3922713" y="1908175"/>
            <a:ext cx="0" cy="2627313"/>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86" name="Line 41"/>
          <p:cNvSpPr>
            <a:spLocks noChangeShapeType="1"/>
          </p:cNvSpPr>
          <p:nvPr/>
        </p:nvSpPr>
        <p:spPr bwMode="auto">
          <a:xfrm>
            <a:off x="5772150" y="1908175"/>
            <a:ext cx="1588" cy="2627313"/>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92187" name="Text Box 42"/>
          <p:cNvSpPr txBox="1">
            <a:spLocks noChangeArrowheads="1"/>
          </p:cNvSpPr>
          <p:nvPr/>
        </p:nvSpPr>
        <p:spPr bwMode="auto">
          <a:xfrm>
            <a:off x="838200" y="4953000"/>
            <a:ext cx="2941638" cy="261938"/>
          </a:xfrm>
          <a:prstGeom prst="rect">
            <a:avLst/>
          </a:prstGeom>
          <a:solidFill>
            <a:schemeClr val="bg1"/>
          </a:solidFill>
          <a:ln w="9525">
            <a:noFill/>
            <a:miter lim="800000"/>
            <a:headEnd/>
            <a:tailEnd/>
          </a:ln>
        </p:spPr>
        <p:txBody>
          <a:bodyPr wrap="none">
            <a:prstTxWarp prst="textNoShape">
              <a:avLst/>
            </a:prstTxWarp>
            <a:spAutoFit/>
          </a:bodyPr>
          <a:lstStyle/>
          <a:p>
            <a:pPr algn="ctr">
              <a:spcBef>
                <a:spcPct val="50000"/>
              </a:spcBef>
            </a:pPr>
            <a:r>
              <a:rPr lang="en-US" sz="1100" dirty="0">
                <a:ln w="3175" cap="flat" cmpd="sng" algn="ctr">
                  <a:solidFill>
                    <a:srgbClr val="1F497D"/>
                  </a:solidFill>
                  <a:prstDash val="solid"/>
                  <a:round/>
                  <a:headEnd type="none" w="med" len="med"/>
                  <a:tailEnd type="none" w="med" len="med"/>
                </a:ln>
                <a:solidFill>
                  <a:srgbClr val="4F6228"/>
                </a:solidFill>
                <a:latin typeface="BlairMdITC TT-Medium" pitchFamily="-65" charset="0"/>
                <a:ea typeface="BlairMdITC TT-Medium" pitchFamily="-65" charset="0"/>
                <a:cs typeface="BlairMdITC TT-Medium" pitchFamily="-65" charset="0"/>
              </a:rPr>
              <a:t>(*) With movable absorbers</a:t>
            </a:r>
            <a:endParaRPr lang="en-GB" sz="1100" dirty="0">
              <a:ln w="3175" cap="flat" cmpd="sng" algn="ctr">
                <a:solidFill>
                  <a:srgbClr val="1F497D"/>
                </a:solidFill>
                <a:prstDash val="solid"/>
                <a:round/>
                <a:headEnd type="none" w="med" len="med"/>
                <a:tailEnd type="none" w="med" len="med"/>
              </a:ln>
              <a:solidFill>
                <a:srgbClr val="4F6228"/>
              </a:solidFill>
              <a:latin typeface="BlairMdITC TT-Medium" pitchFamily="-65" charset="0"/>
              <a:ea typeface="BlairMdITC TT-Medium" pitchFamily="-65" charset="0"/>
              <a:cs typeface="BlairMdITC TT-Medium" pitchFamily="-65" charset="0"/>
            </a:endParaRPr>
          </a:p>
        </p:txBody>
      </p:sp>
      <p:sp>
        <p:nvSpPr>
          <p:cNvPr id="92188" name="Line 43"/>
          <p:cNvSpPr>
            <a:spLocks noChangeShapeType="1"/>
          </p:cNvSpPr>
          <p:nvPr/>
        </p:nvSpPr>
        <p:spPr bwMode="auto">
          <a:xfrm>
            <a:off x="914400" y="1908175"/>
            <a:ext cx="0" cy="2590800"/>
          </a:xfrm>
          <a:prstGeom prst="line">
            <a:avLst/>
          </a:prstGeom>
          <a:noFill/>
          <a:ln w="12700" cap="rnd">
            <a:solidFill>
              <a:srgbClr val="000000"/>
            </a:solidFill>
            <a:round/>
            <a:headEnd/>
            <a:tailEnd/>
          </a:ln>
        </p:spPr>
        <p:txBody>
          <a:bodyPr wrap="none">
            <a:prstTxWarp prst="textNoShape">
              <a:avLst/>
            </a:prstTxWarp>
          </a:bodyPr>
          <a:lstStyle/>
          <a:p>
            <a:endParaRPr lang="en-US"/>
          </a:p>
        </p:txBody>
      </p:sp>
      <p:sp>
        <p:nvSpPr>
          <p:cNvPr id="43" name="Slide Number Placeholder 42"/>
          <p:cNvSpPr>
            <a:spLocks noGrp="1"/>
          </p:cNvSpPr>
          <p:nvPr>
            <p:ph type="sldNum" sz="quarter" idx="11"/>
          </p:nvPr>
        </p:nvSpPr>
        <p:spPr/>
        <p:txBody>
          <a:bodyPr/>
          <a:lstStyle/>
          <a:p>
            <a:fld id="{7C38F0CF-E268-014F-9019-98B414D7A66E}" type="slidenum">
              <a:rPr lang="en-US" smtClean="0"/>
              <a:pPr/>
              <a:t>62</a:t>
            </a:fld>
            <a:endParaRPr lang="en-US"/>
          </a:p>
        </p:txBody>
      </p:sp>
      <p:sp>
        <p:nvSpPr>
          <p:cNvPr id="44" name="Footer Placeholder 43"/>
          <p:cNvSpPr>
            <a:spLocks noGrp="1"/>
          </p:cNvSpPr>
          <p:nvPr>
            <p:ph type="ftr" sz="quarter" idx="10"/>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33400" y="395288"/>
            <a:ext cx="9982200" cy="457200"/>
          </a:xfrm>
        </p:spPr>
        <p:txBody>
          <a:bodyPr>
            <a:normAutofit fontScale="90000"/>
          </a:bodyPr>
          <a:lstStyle/>
          <a:p>
            <a:pPr eaLnBrk="1" hangingPunct="1"/>
            <a:r>
              <a:rPr lang="it-IT" sz="3111" dirty="0">
                <a:solidFill>
                  <a:srgbClr val="1A47CF"/>
                </a:solidFill>
                <a:ea typeface="BlairMdITC TT-Medium" pitchFamily="-65" charset="0"/>
                <a:cs typeface="BlairMdITC TT-Medium" pitchFamily="-65" charset="0"/>
              </a:rPr>
              <a:t>The </a:t>
            </a:r>
            <a:r>
              <a:rPr lang="it-IT" sz="3111" dirty="0" err="1">
                <a:solidFill>
                  <a:srgbClr val="1A47CF"/>
                </a:solidFill>
                <a:ea typeface="BlairMdITC TT-Medium" pitchFamily="-65" charset="0"/>
                <a:cs typeface="BlairMdITC TT-Medium" pitchFamily="-65" charset="0"/>
              </a:rPr>
              <a:t>properties</a:t>
            </a:r>
            <a:r>
              <a:rPr lang="it-IT" sz="3111" dirty="0">
                <a:solidFill>
                  <a:srgbClr val="1A47CF"/>
                </a:solidFill>
                <a:ea typeface="BlairMdITC TT-Medium" pitchFamily="-65" charset="0"/>
                <a:cs typeface="BlairMdITC TT-Medium" pitchFamily="-65" charset="0"/>
              </a:rPr>
              <a:t> </a:t>
            </a:r>
            <a:r>
              <a:rPr lang="it-IT" sz="3111" dirty="0" err="1">
                <a:solidFill>
                  <a:srgbClr val="1A47CF"/>
                </a:solidFill>
                <a:ea typeface="BlairMdITC TT-Medium" pitchFamily="-65" charset="0"/>
                <a:cs typeface="BlairMdITC TT-Medium" pitchFamily="-65" charset="0"/>
              </a:rPr>
              <a:t>of</a:t>
            </a:r>
            <a:r>
              <a:rPr lang="it-IT" sz="3111" dirty="0">
                <a:solidFill>
                  <a:srgbClr val="1A47CF"/>
                </a:solidFill>
                <a:ea typeface="BlairMdITC TT-Medium" pitchFamily="-65" charset="0"/>
                <a:cs typeface="BlairMdITC TT-Medium" pitchFamily="-65" charset="0"/>
              </a:rPr>
              <a:t> the </a:t>
            </a:r>
            <a:r>
              <a:rPr lang="it-IT" sz="3111" dirty="0" err="1">
                <a:solidFill>
                  <a:srgbClr val="1A47CF"/>
                </a:solidFill>
                <a:ea typeface="BlairMdITC TT-Medium" pitchFamily="-65" charset="0"/>
                <a:cs typeface="BlairMdITC TT-Medium" pitchFamily="-65" charset="0"/>
              </a:rPr>
              <a:t>cyclinac</a:t>
            </a:r>
            <a:r>
              <a:rPr lang="it-IT" sz="3111" dirty="0">
                <a:solidFill>
                  <a:srgbClr val="1A47CF"/>
                </a:solidFill>
                <a:ea typeface="BlairMdITC TT-Medium" pitchFamily="-65" charset="0"/>
                <a:cs typeface="BlairMdITC TT-Medium" pitchFamily="-65" charset="0"/>
              </a:rPr>
              <a:t> </a:t>
            </a:r>
            <a:r>
              <a:rPr lang="it-IT" sz="3111" dirty="0" err="1">
                <a:solidFill>
                  <a:srgbClr val="1A47CF"/>
                </a:solidFill>
                <a:ea typeface="BlairMdITC TT-Medium" pitchFamily="-65" charset="0"/>
                <a:cs typeface="BlairMdITC TT-Medium" pitchFamily="-65" charset="0"/>
              </a:rPr>
              <a:t>beams</a:t>
            </a:r>
            <a:r>
              <a:rPr lang="it-IT" sz="3111" dirty="0">
                <a:solidFill>
                  <a:srgbClr val="1A47CF"/>
                </a:solidFill>
                <a:ea typeface="BlairMdITC TT-Medium" pitchFamily="-65" charset="0"/>
                <a:cs typeface="BlairMdITC TT-Medium" pitchFamily="-65" charset="0"/>
              </a:rPr>
              <a:t> are </a:t>
            </a:r>
            <a:br>
              <a:rPr lang="it-IT" sz="3111" dirty="0">
                <a:solidFill>
                  <a:srgbClr val="1A47CF"/>
                </a:solidFill>
                <a:ea typeface="BlairMdITC TT-Medium" pitchFamily="-65" charset="0"/>
                <a:cs typeface="BlairMdITC TT-Medium" pitchFamily="-65" charset="0"/>
              </a:rPr>
            </a:br>
            <a:r>
              <a:rPr lang="it-IT" sz="3111" dirty="0" err="1">
                <a:solidFill>
                  <a:srgbClr val="1A47CF"/>
                </a:solidFill>
                <a:ea typeface="BlairMdITC TT-Medium" pitchFamily="-65" charset="0"/>
                <a:cs typeface="BlairMdITC TT-Medium" pitchFamily="-65" charset="0"/>
              </a:rPr>
              <a:t>specially</a:t>
            </a:r>
            <a:r>
              <a:rPr lang="it-IT" sz="3111" dirty="0">
                <a:solidFill>
                  <a:srgbClr val="1A47CF"/>
                </a:solidFill>
                <a:ea typeface="BlairMdITC TT-Medium" pitchFamily="-65" charset="0"/>
                <a:cs typeface="BlairMdITC TT-Medium" pitchFamily="-65" charset="0"/>
              </a:rPr>
              <a:t> </a:t>
            </a:r>
            <a:r>
              <a:rPr lang="it-IT" sz="3111" dirty="0" err="1">
                <a:solidFill>
                  <a:srgbClr val="1A47CF"/>
                </a:solidFill>
                <a:ea typeface="BlairMdITC TT-Medium" pitchFamily="-65" charset="0"/>
                <a:cs typeface="BlairMdITC TT-Medium" pitchFamily="-65" charset="0"/>
              </a:rPr>
              <a:t>adapted</a:t>
            </a:r>
            <a:r>
              <a:rPr lang="it-IT" sz="3111" dirty="0">
                <a:solidFill>
                  <a:srgbClr val="1A47CF"/>
                </a:solidFill>
                <a:ea typeface="BlairMdITC TT-Medium" pitchFamily="-65" charset="0"/>
                <a:cs typeface="BlairMdITC TT-Medium" pitchFamily="-65" charset="0"/>
              </a:rPr>
              <a:t> </a:t>
            </a:r>
            <a:r>
              <a:rPr lang="it-IT" sz="3111" dirty="0" err="1">
                <a:solidFill>
                  <a:srgbClr val="1A47CF"/>
                </a:solidFill>
                <a:ea typeface="BlairMdITC TT-Medium" pitchFamily="-65" charset="0"/>
                <a:cs typeface="BlairMdITC TT-Medium" pitchFamily="-65" charset="0"/>
              </a:rPr>
              <a:t>to</a:t>
            </a:r>
            <a:r>
              <a:rPr lang="it-IT" sz="3111" dirty="0">
                <a:solidFill>
                  <a:srgbClr val="1A47CF"/>
                </a:solidFill>
                <a:ea typeface="BlairMdITC TT-Medium" pitchFamily="-65" charset="0"/>
                <a:cs typeface="BlairMdITC TT-Medium" pitchFamily="-65" charset="0"/>
              </a:rPr>
              <a:t> </a:t>
            </a:r>
            <a:r>
              <a:rPr lang="it-IT" sz="3111" dirty="0" smtClean="0">
                <a:solidFill>
                  <a:srgbClr val="1A47CF"/>
                </a:solidFill>
                <a:ea typeface="BlairMdITC TT-Medium" pitchFamily="-65" charset="0"/>
                <a:cs typeface="BlairMdITC TT-Medium" pitchFamily="-65" charset="0"/>
              </a:rPr>
              <a:t>the spot</a:t>
            </a:r>
            <a:r>
              <a:rPr lang="it-IT" sz="3111" dirty="0">
                <a:solidFill>
                  <a:srgbClr val="1A47CF"/>
                </a:solidFill>
                <a:ea typeface="BlairMdITC TT-Medium" pitchFamily="-65" charset="0"/>
                <a:cs typeface="BlairMdITC TT-Medium" pitchFamily="-65" charset="0"/>
              </a:rPr>
              <a:t>-scanning </a:t>
            </a:r>
            <a:r>
              <a:rPr lang="it-IT" sz="3111" dirty="0" err="1">
                <a:solidFill>
                  <a:srgbClr val="1A47CF"/>
                </a:solidFill>
                <a:ea typeface="BlairMdITC TT-Medium" pitchFamily="-65" charset="0"/>
                <a:cs typeface="BlairMdITC TT-Medium" pitchFamily="-65" charset="0"/>
              </a:rPr>
              <a:t>technique</a:t>
            </a:r>
            <a:r>
              <a:rPr lang="it-IT" sz="2000" dirty="0">
                <a:solidFill>
                  <a:srgbClr val="0D2469"/>
                </a:solidFill>
                <a:latin typeface="BlairMdITC TT-Medium" pitchFamily="-65" charset="0"/>
                <a:ea typeface="BlairMdITC TT-Medium" pitchFamily="-65" charset="0"/>
                <a:cs typeface="BlairMdITC TT-Medium" pitchFamily="-65" charset="0"/>
              </a:rPr>
              <a:t>	</a:t>
            </a:r>
            <a:r>
              <a:rPr lang="it-IT" sz="2400" b="1" i="1" dirty="0">
                <a:solidFill>
                  <a:srgbClr val="0D2469"/>
                </a:solidFill>
                <a:ea typeface="ＭＳ Ｐゴシック" pitchFamily="-65" charset="-128"/>
                <a:cs typeface="ＭＳ Ｐゴシック" pitchFamily="-65" charset="-128"/>
              </a:rPr>
              <a:t>	</a:t>
            </a:r>
            <a:r>
              <a:rPr lang="it-IT" sz="2400" b="1" i="1" dirty="0">
                <a:solidFill>
                  <a:srgbClr val="008000"/>
                </a:solidFill>
                <a:ea typeface="ＭＳ Ｐゴシック" pitchFamily="-65" charset="-128"/>
                <a:cs typeface="ＭＳ Ｐゴシック" pitchFamily="-65" charset="-128"/>
              </a:rPr>
              <a:t>             </a:t>
            </a:r>
            <a:endParaRPr lang="en-GB" sz="2400" b="1" i="1" dirty="0">
              <a:solidFill>
                <a:srgbClr val="008000"/>
              </a:solidFill>
              <a:ea typeface="ＭＳ Ｐゴシック" pitchFamily="-65" charset="-128"/>
              <a:cs typeface="ＭＳ Ｐゴシック" pitchFamily="-65" charset="-128"/>
            </a:endParaRPr>
          </a:p>
        </p:txBody>
      </p:sp>
      <p:sp>
        <p:nvSpPr>
          <p:cNvPr id="93187" name="Text Box 16"/>
          <p:cNvSpPr txBox="1">
            <a:spLocks noChangeArrowheads="1"/>
          </p:cNvSpPr>
          <p:nvPr/>
        </p:nvSpPr>
        <p:spPr bwMode="auto">
          <a:xfrm>
            <a:off x="8054975" y="3654425"/>
            <a:ext cx="766763" cy="219075"/>
          </a:xfrm>
          <a:prstGeom prst="rect">
            <a:avLst/>
          </a:prstGeom>
          <a:solidFill>
            <a:schemeClr val="bg1"/>
          </a:solidFill>
          <a:ln w="9525">
            <a:noFill/>
            <a:miter lim="800000"/>
            <a:headEnd/>
            <a:tailEnd/>
          </a:ln>
        </p:spPr>
        <p:txBody>
          <a:bodyPr>
            <a:prstTxWarp prst="textNoShape">
              <a:avLst/>
            </a:prstTxWarp>
            <a:spAutoFit/>
          </a:bodyPr>
          <a:lstStyle/>
          <a:p>
            <a:pPr>
              <a:lnSpc>
                <a:spcPct val="75000"/>
              </a:lnSpc>
            </a:pPr>
            <a:r>
              <a:rPr lang="en-GB" b="1" baseline="30000"/>
              <a:t>              </a:t>
            </a:r>
          </a:p>
        </p:txBody>
      </p:sp>
      <p:sp>
        <p:nvSpPr>
          <p:cNvPr id="93188" name="Text Box 17"/>
          <p:cNvSpPr txBox="1">
            <a:spLocks noChangeArrowheads="1"/>
          </p:cNvSpPr>
          <p:nvPr/>
        </p:nvSpPr>
        <p:spPr bwMode="auto">
          <a:xfrm>
            <a:off x="7959725" y="3619500"/>
            <a:ext cx="766763" cy="219075"/>
          </a:xfrm>
          <a:prstGeom prst="rect">
            <a:avLst/>
          </a:prstGeom>
          <a:solidFill>
            <a:schemeClr val="bg1"/>
          </a:solidFill>
          <a:ln w="9525">
            <a:noFill/>
            <a:miter lim="800000"/>
            <a:headEnd/>
            <a:tailEnd/>
          </a:ln>
        </p:spPr>
        <p:txBody>
          <a:bodyPr>
            <a:prstTxWarp prst="textNoShape">
              <a:avLst/>
            </a:prstTxWarp>
            <a:spAutoFit/>
          </a:bodyPr>
          <a:lstStyle/>
          <a:p>
            <a:pPr>
              <a:lnSpc>
                <a:spcPct val="75000"/>
              </a:lnSpc>
            </a:pPr>
            <a:r>
              <a:rPr lang="en-GB" b="1" baseline="30000"/>
              <a:t>              </a:t>
            </a:r>
          </a:p>
        </p:txBody>
      </p:sp>
      <p:sp>
        <p:nvSpPr>
          <p:cNvPr id="93189" name="Text Box 19"/>
          <p:cNvSpPr txBox="1">
            <a:spLocks noChangeArrowheads="1"/>
          </p:cNvSpPr>
          <p:nvPr/>
        </p:nvSpPr>
        <p:spPr bwMode="auto">
          <a:xfrm>
            <a:off x="49213" y="2212975"/>
            <a:ext cx="381000" cy="36671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fr-CH" b="1"/>
          </a:p>
        </p:txBody>
      </p:sp>
      <p:sp>
        <p:nvSpPr>
          <p:cNvPr id="93190" name="Text Box 21"/>
          <p:cNvSpPr txBox="1">
            <a:spLocks noChangeArrowheads="1"/>
          </p:cNvSpPr>
          <p:nvPr/>
        </p:nvSpPr>
        <p:spPr bwMode="auto">
          <a:xfrm>
            <a:off x="8229600" y="3378200"/>
            <a:ext cx="692150" cy="366713"/>
          </a:xfrm>
          <a:prstGeom prst="rect">
            <a:avLst/>
          </a:prstGeom>
          <a:solidFill>
            <a:schemeClr val="bg1"/>
          </a:solidFill>
          <a:ln w="9525">
            <a:noFill/>
            <a:miter lim="800000"/>
            <a:headEnd/>
            <a:tailEnd/>
          </a:ln>
        </p:spPr>
        <p:txBody>
          <a:bodyPr wrap="none">
            <a:prstTxWarp prst="textNoShape">
              <a:avLst/>
            </a:prstTxWarp>
            <a:spAutoFit/>
          </a:bodyPr>
          <a:lstStyle/>
          <a:p>
            <a:pPr>
              <a:spcBef>
                <a:spcPct val="50000"/>
              </a:spcBef>
            </a:pPr>
            <a:r>
              <a:rPr lang="en-GB" b="1"/>
              <a:t>        </a:t>
            </a:r>
          </a:p>
        </p:txBody>
      </p:sp>
      <p:sp>
        <p:nvSpPr>
          <p:cNvPr id="93191" name="Text Box 24"/>
          <p:cNvSpPr txBox="1">
            <a:spLocks noChangeArrowheads="1"/>
          </p:cNvSpPr>
          <p:nvPr/>
        </p:nvSpPr>
        <p:spPr bwMode="auto">
          <a:xfrm>
            <a:off x="615950" y="5233988"/>
            <a:ext cx="7950200" cy="1200150"/>
          </a:xfrm>
          <a:prstGeom prst="rect">
            <a:avLst/>
          </a:prstGeom>
          <a:noFill/>
          <a:ln w="9525">
            <a:noFill/>
            <a:miter lim="800000"/>
            <a:headEnd/>
            <a:tailEnd/>
          </a:ln>
        </p:spPr>
        <p:txBody>
          <a:bodyPr>
            <a:prstTxWarp prst="textNoShape">
              <a:avLst/>
            </a:prstTxWarp>
            <a:spAutoFit/>
          </a:bodyPr>
          <a:lstStyle/>
          <a:p>
            <a:pPr algn="ctr"/>
            <a:r>
              <a:rPr lang="en-US" dirty="0">
                <a:solidFill>
                  <a:srgbClr val="1F497D"/>
                </a:solidFill>
                <a:latin typeface="BlairMdITC TT-Medium" pitchFamily="-65" charset="0"/>
                <a:ea typeface="BlairMdITC TT-Medium" pitchFamily="-65" charset="0"/>
                <a:cs typeface="BlairMdITC TT-Medium" pitchFamily="-65" charset="0"/>
              </a:rPr>
              <a:t>Energy and 3D-position can be varied every pulse, at variance with </a:t>
            </a:r>
          </a:p>
          <a:p>
            <a:pPr algn="ctr"/>
            <a:r>
              <a:rPr lang="en-US" dirty="0">
                <a:solidFill>
                  <a:srgbClr val="1F497D"/>
                </a:solidFill>
                <a:latin typeface="BlairMdITC TT-Medium" pitchFamily="-65" charset="0"/>
                <a:ea typeface="BlairMdITC TT-Medium" pitchFamily="-65" charset="0"/>
                <a:cs typeface="BlairMdITC TT-Medium" pitchFamily="-65" charset="0"/>
              </a:rPr>
              <a:t>Cyclotrons (fixed energy) </a:t>
            </a:r>
          </a:p>
          <a:p>
            <a:pPr algn="ctr"/>
            <a:r>
              <a:rPr lang="en-US" dirty="0">
                <a:solidFill>
                  <a:srgbClr val="1F497D"/>
                </a:solidFill>
                <a:latin typeface="BlairMdITC TT-Medium" pitchFamily="-65" charset="0"/>
                <a:ea typeface="BlairMdITC TT-Medium" pitchFamily="-65" charset="0"/>
                <a:cs typeface="BlairMdITC TT-Medium" pitchFamily="-65" charset="0"/>
              </a:rPr>
              <a:t>and synchrotrons (energy variation takes 1 </a:t>
            </a:r>
            <a:r>
              <a:rPr lang="en-US" dirty="0" err="1">
                <a:solidFill>
                  <a:srgbClr val="1F497D"/>
                </a:solidFill>
                <a:latin typeface="BlairMdITC TT-Medium" pitchFamily="-65" charset="0"/>
                <a:ea typeface="BlairMdITC TT-Medium" pitchFamily="-65" charset="0"/>
                <a:cs typeface="BlairMdITC TT-Medium" pitchFamily="-65" charset="0"/>
              </a:rPr>
              <a:t>s</a:t>
            </a:r>
            <a:r>
              <a:rPr lang="en-US" dirty="0">
                <a:solidFill>
                  <a:srgbClr val="1F497D"/>
                </a:solidFill>
                <a:latin typeface="BlairMdITC TT-Medium" pitchFamily="-65" charset="0"/>
                <a:ea typeface="BlairMdITC TT-Medium" pitchFamily="-65" charset="0"/>
                <a:cs typeface="BlairMdITC TT-Medium" pitchFamily="-65" charset="0"/>
              </a:rPr>
              <a:t>) </a:t>
            </a:r>
            <a:endParaRPr lang="en-GB" dirty="0">
              <a:solidFill>
                <a:srgbClr val="1F497D"/>
              </a:solidFill>
              <a:latin typeface="BlairMdITC TT-Medium" pitchFamily="-65" charset="0"/>
              <a:ea typeface="BlairMdITC TT-Medium" pitchFamily="-65" charset="0"/>
              <a:cs typeface="BlairMdITC TT-Medium" pitchFamily="-65" charset="0"/>
            </a:endParaRPr>
          </a:p>
        </p:txBody>
      </p:sp>
      <p:pic>
        <p:nvPicPr>
          <p:cNvPr id="93192" name="Picture 15"/>
          <p:cNvPicPr>
            <a:picLocks noChangeAspect="1" noChangeArrowheads="1"/>
          </p:cNvPicPr>
          <p:nvPr/>
        </p:nvPicPr>
        <p:blipFill>
          <a:blip r:embed="rId2"/>
          <a:srcRect/>
          <a:stretch>
            <a:fillRect/>
          </a:stretch>
        </p:blipFill>
        <p:spPr bwMode="auto">
          <a:xfrm>
            <a:off x="152400" y="1522413"/>
            <a:ext cx="8836025" cy="3289300"/>
          </a:xfrm>
          <a:prstGeom prst="rect">
            <a:avLst/>
          </a:prstGeom>
          <a:solidFill>
            <a:schemeClr val="bg1"/>
          </a:solidFill>
          <a:ln w="9525">
            <a:noFill/>
            <a:miter lim="800000"/>
            <a:headEnd/>
            <a:tailEnd/>
          </a:ln>
        </p:spPr>
      </p:pic>
      <p:sp>
        <p:nvSpPr>
          <p:cNvPr id="9" name="Slide Number Placeholder 8"/>
          <p:cNvSpPr>
            <a:spLocks noGrp="1"/>
          </p:cNvSpPr>
          <p:nvPr>
            <p:ph type="sldNum" sz="quarter" idx="12"/>
          </p:nvPr>
        </p:nvSpPr>
        <p:spPr/>
        <p:txBody>
          <a:bodyPr/>
          <a:lstStyle/>
          <a:p>
            <a:fld id="{06AAE6B4-6741-2E43-949D-D9093D0F478E}" type="slidenum">
              <a:rPr lang="en-US" smtClean="0"/>
              <a:pPr/>
              <a:t>63</a:t>
            </a:fld>
            <a:endParaRPr lang="en-US"/>
          </a:p>
        </p:txBody>
      </p:sp>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a:xfrm>
            <a:off x="141287" y="381000"/>
            <a:ext cx="8774113" cy="457200"/>
          </a:xfrm>
        </p:spPr>
        <p:txBody>
          <a:bodyPr>
            <a:noAutofit/>
          </a:bodyPr>
          <a:lstStyle/>
          <a:p>
            <a:pPr eaLnBrk="1" hangingPunct="1">
              <a:defRPr/>
            </a:pPr>
            <a:r>
              <a:rPr lang="en-US" sz="2800" dirty="0" err="1">
                <a:solidFill>
                  <a:srgbClr val="1A47CF"/>
                </a:solidFill>
                <a:cs typeface="BlairMdITC TT-Medium"/>
              </a:rPr>
              <a:t>Cyclinac</a:t>
            </a:r>
            <a:r>
              <a:rPr lang="en-US" sz="2800" dirty="0">
                <a:solidFill>
                  <a:srgbClr val="1A47CF"/>
                </a:solidFill>
                <a:cs typeface="BlairMdITC TT-Medium"/>
              </a:rPr>
              <a:t> use of the GSI approach to treat moving organs</a:t>
            </a:r>
          </a:p>
        </p:txBody>
      </p:sp>
      <p:grpSp>
        <p:nvGrpSpPr>
          <p:cNvPr id="2" name="Group 14"/>
          <p:cNvGrpSpPr>
            <a:grpSpLocks/>
          </p:cNvGrpSpPr>
          <p:nvPr/>
        </p:nvGrpSpPr>
        <p:grpSpPr bwMode="auto">
          <a:xfrm>
            <a:off x="1116013" y="1020763"/>
            <a:ext cx="6877050" cy="5532437"/>
            <a:chOff x="703" y="467"/>
            <a:chExt cx="4332" cy="3485"/>
          </a:xfrm>
        </p:grpSpPr>
        <p:grpSp>
          <p:nvGrpSpPr>
            <p:cNvPr id="3" name="Group 5"/>
            <p:cNvGrpSpPr>
              <a:grpSpLocks/>
            </p:cNvGrpSpPr>
            <p:nvPr/>
          </p:nvGrpSpPr>
          <p:grpSpPr bwMode="auto">
            <a:xfrm>
              <a:off x="703" y="467"/>
              <a:ext cx="4332" cy="3485"/>
              <a:chOff x="703" y="465"/>
              <a:chExt cx="4332" cy="3485"/>
            </a:xfrm>
          </p:grpSpPr>
          <p:pic>
            <p:nvPicPr>
              <p:cNvPr id="66570" name="Picture 6"/>
              <p:cNvPicPr>
                <a:picLocks noChangeAspect="1" noChangeArrowheads="1"/>
              </p:cNvPicPr>
              <p:nvPr/>
            </p:nvPicPr>
            <p:blipFill>
              <a:blip r:embed="rId3"/>
              <a:srcRect t="59099"/>
              <a:stretch>
                <a:fillRect/>
              </a:stretch>
            </p:blipFill>
            <p:spPr bwMode="auto">
              <a:xfrm>
                <a:off x="726" y="2382"/>
                <a:ext cx="4309" cy="1568"/>
              </a:xfrm>
              <a:prstGeom prst="rect">
                <a:avLst/>
              </a:prstGeom>
              <a:noFill/>
              <a:ln w="9525">
                <a:solidFill>
                  <a:schemeClr val="tx1"/>
                </a:solidFill>
                <a:miter lim="800000"/>
                <a:headEnd/>
                <a:tailEnd/>
              </a:ln>
            </p:spPr>
          </p:pic>
          <p:pic>
            <p:nvPicPr>
              <p:cNvPr id="66571" name="Picture 7"/>
              <p:cNvPicPr>
                <a:picLocks noChangeAspect="1" noChangeArrowheads="1"/>
              </p:cNvPicPr>
              <p:nvPr/>
            </p:nvPicPr>
            <p:blipFill>
              <a:blip r:embed="rId3"/>
              <a:srcRect t="11252" b="42148"/>
              <a:stretch>
                <a:fillRect/>
              </a:stretch>
            </p:blipFill>
            <p:spPr bwMode="auto">
              <a:xfrm>
                <a:off x="703" y="465"/>
                <a:ext cx="4309" cy="1786"/>
              </a:xfrm>
              <a:prstGeom prst="rect">
                <a:avLst/>
              </a:prstGeom>
              <a:noFill/>
              <a:ln w="9525">
                <a:solidFill>
                  <a:schemeClr val="tx1"/>
                </a:solidFill>
                <a:miter lim="800000"/>
                <a:headEnd/>
                <a:tailEnd/>
              </a:ln>
            </p:spPr>
          </p:pic>
        </p:grpSp>
        <p:pic>
          <p:nvPicPr>
            <p:cNvPr id="66565" name="Picture 9"/>
            <p:cNvPicPr>
              <a:picLocks noChangeAspect="1" noChangeArrowheads="1"/>
            </p:cNvPicPr>
            <p:nvPr/>
          </p:nvPicPr>
          <p:blipFill>
            <a:blip r:embed="rId4"/>
            <a:srcRect/>
            <a:stretch>
              <a:fillRect/>
            </a:stretch>
          </p:blipFill>
          <p:spPr bwMode="auto">
            <a:xfrm>
              <a:off x="738" y="2397"/>
              <a:ext cx="1634" cy="271"/>
            </a:xfrm>
            <a:prstGeom prst="rect">
              <a:avLst/>
            </a:prstGeom>
            <a:noFill/>
            <a:ln w="9525">
              <a:solidFill>
                <a:schemeClr val="bg1"/>
              </a:solidFill>
              <a:miter lim="800000"/>
              <a:headEnd/>
              <a:tailEnd/>
            </a:ln>
          </p:spPr>
        </p:pic>
        <p:sp>
          <p:nvSpPr>
            <p:cNvPr id="66566" name="Oval 10"/>
            <p:cNvSpPr>
              <a:spLocks noChangeArrowheads="1"/>
            </p:cNvSpPr>
            <p:nvPr/>
          </p:nvSpPr>
          <p:spPr bwMode="auto">
            <a:xfrm>
              <a:off x="2699" y="527"/>
              <a:ext cx="681" cy="666"/>
            </a:xfrm>
            <a:prstGeom prst="ellipse">
              <a:avLst/>
            </a:prstGeom>
            <a:noFill/>
            <a:ln w="28575">
              <a:solidFill>
                <a:srgbClr val="FF0000"/>
              </a:solidFill>
              <a:round/>
              <a:headEnd/>
              <a:tailEnd/>
            </a:ln>
          </p:spPr>
          <p:txBody>
            <a:bodyPr wrap="none" anchor="ctr">
              <a:prstTxWarp prst="textNoShape">
                <a:avLst/>
              </a:prstTxWarp>
            </a:bodyPr>
            <a:lstStyle/>
            <a:p>
              <a:endParaRPr lang="fr-FR"/>
            </a:p>
          </p:txBody>
        </p:sp>
        <p:sp>
          <p:nvSpPr>
            <p:cNvPr id="66567" name="Line 11"/>
            <p:cNvSpPr>
              <a:spLocks noChangeShapeType="1"/>
            </p:cNvSpPr>
            <p:nvPr/>
          </p:nvSpPr>
          <p:spPr bwMode="auto">
            <a:xfrm flipH="1" flipV="1">
              <a:off x="3310" y="1108"/>
              <a:ext cx="240" cy="304"/>
            </a:xfrm>
            <a:prstGeom prst="line">
              <a:avLst/>
            </a:prstGeom>
            <a:noFill/>
            <a:ln w="28575">
              <a:solidFill>
                <a:schemeClr val="hlink"/>
              </a:solidFill>
              <a:round/>
              <a:headEnd/>
              <a:tailEnd type="triangle" w="med" len="med"/>
            </a:ln>
          </p:spPr>
          <p:txBody>
            <a:bodyPr>
              <a:prstTxWarp prst="textNoShape">
                <a:avLst/>
              </a:prstTxWarp>
            </a:bodyPr>
            <a:lstStyle/>
            <a:p>
              <a:endParaRPr lang="en-US"/>
            </a:p>
          </p:txBody>
        </p:sp>
        <p:sp>
          <p:nvSpPr>
            <p:cNvPr id="66568" name="Text Box 12"/>
            <p:cNvSpPr txBox="1">
              <a:spLocks noChangeArrowheads="1"/>
            </p:cNvSpPr>
            <p:nvPr/>
          </p:nvSpPr>
          <p:spPr bwMode="auto">
            <a:xfrm>
              <a:off x="3193" y="1257"/>
              <a:ext cx="901" cy="670"/>
            </a:xfrm>
            <a:prstGeom prst="rect">
              <a:avLst/>
            </a:prstGeom>
            <a:solidFill>
              <a:schemeClr val="accent1"/>
            </a:solidFill>
            <a:ln w="9525">
              <a:solidFill>
                <a:schemeClr val="hlink"/>
              </a:solidFill>
              <a:miter lim="800000"/>
              <a:headEnd/>
              <a:tailEnd/>
            </a:ln>
          </p:spPr>
          <p:txBody>
            <a:bodyPr>
              <a:prstTxWarp prst="textNoShape">
                <a:avLst/>
              </a:prstTxWarp>
              <a:spAutoFit/>
            </a:bodyPr>
            <a:lstStyle/>
            <a:p>
              <a:pPr algn="ctr">
                <a:lnSpc>
                  <a:spcPct val="75000"/>
                </a:lnSpc>
                <a:spcBef>
                  <a:spcPct val="30000"/>
                </a:spcBef>
              </a:pPr>
              <a:r>
                <a:rPr lang="en-US" sz="1400" b="1">
                  <a:solidFill>
                    <a:srgbClr val="FF3300"/>
                  </a:solidFill>
                </a:rPr>
                <a:t>CYCLINAC: energy variation by electronics and </a:t>
              </a:r>
              <a:r>
                <a:rPr lang="en-US" sz="1400" b="1" u="sng">
                  <a:solidFill>
                    <a:srgbClr val="FF3300"/>
                  </a:solidFill>
                </a:rPr>
                <a:t>not </a:t>
              </a:r>
              <a:r>
                <a:rPr lang="en-US" sz="1400" b="1">
                  <a:solidFill>
                    <a:srgbClr val="FF3300"/>
                  </a:solidFill>
                </a:rPr>
                <a:t>mechanics</a:t>
              </a:r>
              <a:endParaRPr lang="en-GB" sz="1400" b="1">
                <a:solidFill>
                  <a:srgbClr val="FF3300"/>
                </a:solidFill>
              </a:endParaRPr>
            </a:p>
          </p:txBody>
        </p:sp>
        <p:sp>
          <p:nvSpPr>
            <p:cNvPr id="66569" name="Text Box 13"/>
            <p:cNvSpPr txBox="1">
              <a:spLocks noChangeArrowheads="1"/>
            </p:cNvSpPr>
            <p:nvPr/>
          </p:nvSpPr>
          <p:spPr bwMode="auto">
            <a:xfrm>
              <a:off x="751" y="671"/>
              <a:ext cx="751" cy="231"/>
            </a:xfrm>
            <a:prstGeom prst="rect">
              <a:avLst/>
            </a:prstGeom>
            <a:solidFill>
              <a:schemeClr val="bg1"/>
            </a:solidFill>
            <a:ln w="9525">
              <a:noFill/>
              <a:miter lim="800000"/>
              <a:headEnd/>
              <a:tailEnd/>
            </a:ln>
          </p:spPr>
          <p:txBody>
            <a:bodyPr wrap="none">
              <a:prstTxWarp prst="textNoShape">
                <a:avLst/>
              </a:prstTxWarp>
              <a:spAutoFit/>
            </a:bodyPr>
            <a:lstStyle/>
            <a:p>
              <a:pPr algn="ctr">
                <a:spcBef>
                  <a:spcPct val="50000"/>
                </a:spcBef>
              </a:pPr>
              <a:r>
                <a:rPr lang="en-US" b="1">
                  <a:solidFill>
                    <a:srgbClr val="FF0000"/>
                  </a:solidFill>
                </a:rPr>
                <a:t>p</a:t>
              </a:r>
              <a:r>
                <a:rPr lang="en-US" b="1" baseline="30000">
                  <a:solidFill>
                    <a:srgbClr val="FF0000"/>
                  </a:solidFill>
                </a:rPr>
                <a:t>+1</a:t>
              </a:r>
              <a:r>
                <a:rPr lang="en-US" b="1">
                  <a:solidFill>
                    <a:srgbClr val="FF0000"/>
                  </a:solidFill>
                </a:rPr>
                <a:t> or C</a:t>
              </a:r>
              <a:r>
                <a:rPr lang="en-US" b="1" baseline="30000">
                  <a:solidFill>
                    <a:srgbClr val="FF0000"/>
                  </a:solidFill>
                </a:rPr>
                <a:t>+6</a:t>
              </a:r>
              <a:endParaRPr lang="en-GB" b="1" baseline="30000">
                <a:solidFill>
                  <a:srgbClr val="FF0000"/>
                </a:solidFill>
              </a:endParaRPr>
            </a:p>
          </p:txBody>
        </p:sp>
      </p:gr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Slide Number Placeholder 3"/>
          <p:cNvSpPr>
            <a:spLocks noGrp="1"/>
          </p:cNvSpPr>
          <p:nvPr>
            <p:ph type="sldNum" sz="quarter" idx="12"/>
          </p:nvPr>
        </p:nvSpPr>
        <p:spPr/>
        <p:txBody>
          <a:bodyPr/>
          <a:lstStyle/>
          <a:p>
            <a:fld id="{4AC282BB-6ACA-D043-9977-830A17707F76}" type="slidenum">
              <a:rPr lang="en-GB"/>
              <a:pPr/>
              <a:t>65</a:t>
            </a:fld>
            <a:endParaRPr lang="en-GB"/>
          </a:p>
        </p:txBody>
      </p:sp>
      <p:sp>
        <p:nvSpPr>
          <p:cNvPr id="966659" name="Slide Number Placeholder 8"/>
          <p:cNvSpPr txBox="1">
            <a:spLocks noGrp="1"/>
          </p:cNvSpPr>
          <p:nvPr/>
        </p:nvSpPr>
        <p:spPr bwMode="auto">
          <a:xfrm>
            <a:off x="6629400" y="6477000"/>
            <a:ext cx="2438400" cy="244475"/>
          </a:xfrm>
          <a:prstGeom prst="rect">
            <a:avLst/>
          </a:prstGeom>
          <a:noFill/>
          <a:ln w="9525">
            <a:noFill/>
            <a:miter lim="800000"/>
            <a:headEnd/>
            <a:tailEnd/>
          </a:ln>
        </p:spPr>
        <p:txBody>
          <a:bodyPr lIns="92075" tIns="46038" rIns="92075" bIns="46038" anchor="ctr">
            <a:prstTxWarp prst="textNoShape">
              <a:avLst/>
            </a:prstTxWarp>
            <a:spAutoFit/>
          </a:bodyPr>
          <a:lstStyle/>
          <a:p>
            <a:pPr algn="r">
              <a:spcBef>
                <a:spcPct val="0"/>
              </a:spcBef>
            </a:pPr>
            <a:fld id="{DDB980CF-F64D-CA49-B165-A7E4F1BFB9F1}" type="slidenum">
              <a:rPr lang="en-GB" sz="1000">
                <a:solidFill>
                  <a:schemeClr val="tx1"/>
                </a:solidFill>
                <a:latin typeface="Arial Unicode MS" pitchFamily="-65" charset="0"/>
              </a:rPr>
              <a:pPr algn="r">
                <a:spcBef>
                  <a:spcPct val="0"/>
                </a:spcBef>
              </a:pPr>
              <a:t>65</a:t>
            </a:fld>
            <a:endParaRPr lang="en-GB" sz="1000">
              <a:solidFill>
                <a:schemeClr val="tx1"/>
              </a:solidFill>
              <a:latin typeface="Arial Unicode MS" pitchFamily="-65" charset="0"/>
            </a:endParaRPr>
          </a:p>
        </p:txBody>
      </p:sp>
      <p:sp>
        <p:nvSpPr>
          <p:cNvPr id="1354754" name="Rectangle 2"/>
          <p:cNvSpPr>
            <a:spLocks noGrp="1" noChangeArrowheads="1"/>
          </p:cNvSpPr>
          <p:nvPr>
            <p:ph type="title" sz="quarter" idx="4294967295"/>
          </p:nvPr>
        </p:nvSpPr>
        <p:spPr>
          <a:xfrm>
            <a:off x="457200" y="0"/>
            <a:ext cx="8229600" cy="1143000"/>
          </a:xfrm>
        </p:spPr>
        <p:txBody>
          <a:bodyPr>
            <a:normAutofit fontScale="90000"/>
          </a:bodyPr>
          <a:lstStyle/>
          <a:p>
            <a:r>
              <a:rPr lang="en-US" dirty="0" smtClean="0"/>
              <a:t/>
            </a:r>
            <a:br>
              <a:rPr lang="en-US" dirty="0" smtClean="0"/>
            </a:br>
            <a:r>
              <a:rPr lang="en-US" sz="4000" dirty="0" err="1" smtClean="0">
                <a:ln>
                  <a:solidFill>
                    <a:srgbClr val="1F497D"/>
                  </a:solidFill>
                </a:ln>
                <a:solidFill>
                  <a:srgbClr val="1A47CF"/>
                </a:solidFill>
              </a:rPr>
              <a:t>Brachitherapia</a:t>
            </a:r>
            <a:r>
              <a:rPr lang="en-US" sz="4000" dirty="0" smtClean="0">
                <a:ln>
                  <a:solidFill>
                    <a:srgbClr val="1F497D"/>
                  </a:solidFill>
                </a:ln>
                <a:solidFill>
                  <a:srgbClr val="1A47CF"/>
                </a:solidFill>
              </a:rPr>
              <a:t>, </a:t>
            </a:r>
            <a:r>
              <a:rPr lang="en-US" sz="4000" dirty="0" err="1" smtClean="0">
                <a:ln>
                  <a:solidFill>
                    <a:srgbClr val="1F497D"/>
                  </a:solidFill>
                </a:ln>
                <a:solidFill>
                  <a:srgbClr val="1A47CF"/>
                </a:solidFill>
              </a:rPr>
              <a:t>Radioimmunotherapia</a:t>
            </a:r>
            <a:r>
              <a:rPr lang="en-US" sz="4000" dirty="0" smtClean="0">
                <a:ln>
                  <a:solidFill>
                    <a:srgbClr val="1F497D"/>
                  </a:solidFill>
                </a:ln>
                <a:solidFill>
                  <a:srgbClr val="1A47CF"/>
                </a:solidFill>
              </a:rPr>
              <a:t>, </a:t>
            </a:r>
            <a:r>
              <a:rPr lang="en-US" sz="4000" dirty="0">
                <a:ln>
                  <a:solidFill>
                    <a:srgbClr val="1F497D"/>
                  </a:solidFill>
                </a:ln>
                <a:solidFill>
                  <a:srgbClr val="1A47CF"/>
                </a:solidFill>
              </a:rPr>
              <a:t>Tele-</a:t>
            </a:r>
            <a:r>
              <a:rPr lang="en-US" sz="4000" dirty="0" err="1" smtClean="0">
                <a:ln>
                  <a:solidFill>
                    <a:srgbClr val="1F497D"/>
                  </a:solidFill>
                </a:ln>
                <a:solidFill>
                  <a:srgbClr val="1A47CF"/>
                </a:solidFill>
              </a:rPr>
              <a:t>therapia</a:t>
            </a:r>
            <a:endParaRPr lang="en-US" sz="4000" dirty="0">
              <a:ln>
                <a:solidFill>
                  <a:srgbClr val="1F497D"/>
                </a:solidFill>
              </a:ln>
              <a:solidFill>
                <a:srgbClr val="1A47CF"/>
              </a:solidFill>
            </a:endParaRPr>
          </a:p>
        </p:txBody>
      </p:sp>
      <p:sp>
        <p:nvSpPr>
          <p:cNvPr id="1354756" name="Text Box 4"/>
          <p:cNvSpPr txBox="1">
            <a:spLocks noChangeArrowheads="1"/>
          </p:cNvSpPr>
          <p:nvPr/>
        </p:nvSpPr>
        <p:spPr bwMode="auto">
          <a:xfrm>
            <a:off x="228600" y="2498725"/>
            <a:ext cx="4643438" cy="3749675"/>
          </a:xfrm>
          <a:prstGeom prst="rect">
            <a:avLst/>
          </a:prstGeom>
          <a:noFill/>
          <a:ln w="28575">
            <a:noFill/>
            <a:miter lim="800000"/>
            <a:headEnd/>
            <a:tailEnd/>
          </a:ln>
          <a:effectLst/>
        </p:spPr>
        <p:txBody>
          <a:bodyPr>
            <a:prstTxWarp prst="textNoShape">
              <a:avLst/>
            </a:prstTxWarp>
            <a:spAutoFit/>
          </a:bodyPr>
          <a:lstStyle/>
          <a:p>
            <a:pPr algn="l"/>
            <a:r>
              <a:rPr lang="en-US" dirty="0">
                <a:effectLst>
                  <a:outerShdw blurRad="38100" dist="38100" dir="2700000" algn="tl">
                    <a:srgbClr val="000000"/>
                  </a:outerShdw>
                </a:effectLst>
              </a:rPr>
              <a:t>Targeted radio immunotherapy: </a:t>
            </a:r>
            <a:br>
              <a:rPr lang="en-US" dirty="0">
                <a:effectLst>
                  <a:outerShdw blurRad="38100" dist="38100" dir="2700000" algn="tl">
                    <a:srgbClr val="000000"/>
                  </a:outerShdw>
                </a:effectLst>
              </a:rPr>
            </a:br>
            <a:r>
              <a:rPr lang="en-US" dirty="0"/>
              <a:t>The radiation is brought by a radioisotope attached to a specifically selective vector</a:t>
            </a:r>
          </a:p>
          <a:p>
            <a:pPr algn="l"/>
            <a:endParaRPr lang="en-US" dirty="0">
              <a:ea typeface="Arial" pitchFamily="-65" charset="0"/>
              <a:cs typeface="Arial" pitchFamily="-65" charset="0"/>
            </a:endParaRPr>
          </a:p>
          <a:p>
            <a:pPr algn="l"/>
            <a:r>
              <a:rPr lang="el-GR" b="1" dirty="0">
                <a:solidFill>
                  <a:schemeClr val="tx1"/>
                </a:solidFill>
                <a:effectLst>
                  <a:outerShdw blurRad="38100" dist="38100" dir="2700000" algn="tl">
                    <a:srgbClr val="000000"/>
                  </a:outerShdw>
                </a:effectLst>
                <a:ea typeface="Arial" pitchFamily="-65" charset="0"/>
                <a:cs typeface="Arial" pitchFamily="-65" charset="0"/>
              </a:rPr>
              <a:t>α</a:t>
            </a:r>
            <a:r>
              <a:rPr lang="en-US" b="1" dirty="0">
                <a:solidFill>
                  <a:schemeClr val="tx1"/>
                </a:solidFill>
                <a:effectLst>
                  <a:outerShdw blurRad="38100" dist="38100" dir="2700000" algn="tl">
                    <a:srgbClr val="000000"/>
                  </a:outerShdw>
                </a:effectLst>
                <a:ea typeface="Arial" pitchFamily="-65" charset="0"/>
                <a:cs typeface="Arial" pitchFamily="-65" charset="0"/>
              </a:rPr>
              <a:t> </a:t>
            </a:r>
            <a:r>
              <a:rPr lang="en-US" b="1" dirty="0">
                <a:solidFill>
                  <a:schemeClr val="tx1"/>
                </a:solidFill>
                <a:effectLst>
                  <a:outerShdw blurRad="38100" dist="38100" dir="2700000" algn="tl">
                    <a:srgbClr val="000000"/>
                  </a:outerShdw>
                </a:effectLst>
              </a:rPr>
              <a:t>particles from Bismuth-213</a:t>
            </a:r>
            <a:br>
              <a:rPr lang="en-US" b="1" dirty="0">
                <a:solidFill>
                  <a:schemeClr val="tx1"/>
                </a:solidFill>
                <a:effectLst>
                  <a:outerShdw blurRad="38100" dist="38100" dir="2700000" algn="tl">
                    <a:srgbClr val="000000"/>
                  </a:outerShdw>
                </a:effectLst>
              </a:rPr>
            </a:br>
            <a:r>
              <a:rPr lang="en-US" b="1" dirty="0">
                <a:solidFill>
                  <a:schemeClr val="tx1"/>
                </a:solidFill>
                <a:effectLst>
                  <a:outerShdw blurRad="38100" dist="38100" dir="2700000" algn="tl">
                    <a:srgbClr val="000000"/>
                  </a:outerShdw>
                </a:effectLst>
              </a:rPr>
              <a:t>for </a:t>
            </a:r>
            <a:r>
              <a:rPr lang="en-US" b="1" dirty="0" err="1">
                <a:solidFill>
                  <a:schemeClr val="tx1"/>
                </a:solidFill>
                <a:effectLst>
                  <a:outerShdw blurRad="38100" dist="38100" dir="2700000" algn="tl">
                    <a:srgbClr val="000000"/>
                  </a:outerShdw>
                </a:effectLst>
              </a:rPr>
              <a:t>leukaemia</a:t>
            </a:r>
            <a:endParaRPr lang="en-US" b="1" dirty="0">
              <a:solidFill>
                <a:schemeClr val="tx1"/>
              </a:solidFill>
              <a:effectLst>
                <a:outerShdw blurRad="38100" dist="38100" dir="2700000" algn="tl">
                  <a:srgbClr val="000000"/>
                </a:outerShdw>
              </a:effectLst>
            </a:endParaRPr>
          </a:p>
          <a:p>
            <a:pPr algn="l"/>
            <a:endParaRPr lang="en-US" b="1" dirty="0">
              <a:solidFill>
                <a:schemeClr val="tx1"/>
              </a:solidFill>
              <a:effectLst>
                <a:outerShdw blurRad="38100" dist="38100" dir="2700000" algn="tl">
                  <a:srgbClr val="000000"/>
                </a:outerShdw>
              </a:effectLst>
            </a:endParaRPr>
          </a:p>
          <a:p>
            <a:pPr algn="l"/>
            <a:r>
              <a:rPr lang="el-GR" b="1" dirty="0">
                <a:solidFill>
                  <a:schemeClr val="tx1"/>
                </a:solidFill>
                <a:effectLst>
                  <a:outerShdw blurRad="38100" dist="38100" dir="2700000" algn="tl">
                    <a:srgbClr val="000000"/>
                  </a:outerShdw>
                </a:effectLst>
              </a:rPr>
              <a:t>β</a:t>
            </a:r>
            <a:r>
              <a:rPr lang="en-US" b="1" dirty="0">
                <a:solidFill>
                  <a:schemeClr val="tx1"/>
                </a:solidFill>
                <a:effectLst>
                  <a:outerShdw blurRad="38100" dist="38100" dir="2700000" algn="tl">
                    <a:srgbClr val="000000"/>
                  </a:outerShdw>
                </a:effectLst>
              </a:rPr>
              <a:t> particles from  Yttrium-90</a:t>
            </a:r>
            <a:br>
              <a:rPr lang="en-US" b="1" dirty="0">
                <a:solidFill>
                  <a:schemeClr val="tx1"/>
                </a:solidFill>
                <a:effectLst>
                  <a:outerShdw blurRad="38100" dist="38100" dir="2700000" algn="tl">
                    <a:srgbClr val="000000"/>
                  </a:outerShdw>
                </a:effectLst>
              </a:rPr>
            </a:br>
            <a:r>
              <a:rPr lang="en-US" b="1" dirty="0">
                <a:solidFill>
                  <a:schemeClr val="tx1"/>
                </a:solidFill>
                <a:effectLst>
                  <a:outerShdw blurRad="38100" dist="38100" dir="2700000" algn="tl">
                    <a:srgbClr val="000000"/>
                  </a:outerShdw>
                </a:effectLst>
              </a:rPr>
              <a:t>for </a:t>
            </a:r>
            <a:r>
              <a:rPr lang="en-US" b="1" dirty="0" err="1">
                <a:solidFill>
                  <a:schemeClr val="tx1"/>
                </a:solidFill>
                <a:effectLst>
                  <a:outerShdw blurRad="38100" dist="38100" dir="2700000" algn="tl">
                    <a:srgbClr val="000000"/>
                  </a:outerShdw>
                </a:effectLst>
              </a:rPr>
              <a:t>glioblastoma</a:t>
            </a:r>
            <a:endParaRPr lang="en-US" b="1" dirty="0">
              <a:solidFill>
                <a:schemeClr val="tx1"/>
              </a:solidFill>
            </a:endParaRPr>
          </a:p>
        </p:txBody>
      </p:sp>
      <p:pic>
        <p:nvPicPr>
          <p:cNvPr id="966664" name="Picture 6" descr="decadimenti_rad"/>
          <p:cNvPicPr>
            <a:picLocks noChangeAspect="1" noChangeArrowheads="1"/>
          </p:cNvPicPr>
          <p:nvPr/>
        </p:nvPicPr>
        <p:blipFill>
          <a:blip r:embed="rId3"/>
          <a:srcRect l="1050" t="14963" r="58443" b="67581"/>
          <a:stretch>
            <a:fillRect/>
          </a:stretch>
        </p:blipFill>
        <p:spPr bwMode="auto">
          <a:xfrm>
            <a:off x="5029200" y="1749425"/>
            <a:ext cx="3587750" cy="1450975"/>
          </a:xfrm>
          <a:prstGeom prst="rect">
            <a:avLst/>
          </a:prstGeom>
          <a:noFill/>
          <a:ln w="9525">
            <a:noFill/>
            <a:miter lim="800000"/>
            <a:headEnd/>
            <a:tailEnd/>
          </a:ln>
        </p:spPr>
      </p:pic>
      <p:pic>
        <p:nvPicPr>
          <p:cNvPr id="966665" name="Picture 7" descr="decadimenti_rad"/>
          <p:cNvPicPr>
            <a:picLocks noChangeAspect="1" noChangeArrowheads="1"/>
          </p:cNvPicPr>
          <p:nvPr/>
        </p:nvPicPr>
        <p:blipFill>
          <a:blip r:embed="rId3"/>
          <a:srcRect l="49849" t="14975" r="9967" b="67088"/>
          <a:stretch>
            <a:fillRect/>
          </a:stretch>
        </p:blipFill>
        <p:spPr bwMode="auto">
          <a:xfrm>
            <a:off x="5029200" y="3371850"/>
            <a:ext cx="3589337" cy="1504950"/>
          </a:xfrm>
          <a:prstGeom prst="rect">
            <a:avLst/>
          </a:prstGeom>
          <a:noFill/>
          <a:ln w="9525">
            <a:noFill/>
            <a:miter lim="800000"/>
            <a:headEnd/>
            <a:tailEnd/>
          </a:ln>
        </p:spPr>
      </p:pic>
      <p:pic>
        <p:nvPicPr>
          <p:cNvPr id="966666" name="Picture 8" descr="decadimenti_rad"/>
          <p:cNvPicPr>
            <a:picLocks noChangeAspect="1" noChangeArrowheads="1"/>
          </p:cNvPicPr>
          <p:nvPr/>
        </p:nvPicPr>
        <p:blipFill>
          <a:blip r:embed="rId3"/>
          <a:srcRect l="1022" t="60760" r="58818" b="21494"/>
          <a:stretch>
            <a:fillRect/>
          </a:stretch>
        </p:blipFill>
        <p:spPr bwMode="auto">
          <a:xfrm>
            <a:off x="5029200" y="5029200"/>
            <a:ext cx="3592513" cy="1489075"/>
          </a:xfrm>
          <a:prstGeom prst="rect">
            <a:avLst/>
          </a:prstGeom>
          <a:noFill/>
          <a:ln w="9525">
            <a:noFill/>
            <a:miter lim="800000"/>
            <a:headEnd/>
            <a:tailEnd/>
          </a:ln>
        </p:spPr>
      </p:pic>
      <p:sp>
        <p:nvSpPr>
          <p:cNvPr id="11" name="Footer Placeholder 10"/>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AAE6B4-6741-2E43-949D-D9093D0F478E}" type="slidenum">
              <a:rPr lang="en-US" smtClean="0"/>
              <a:pPr/>
              <a:t>66</a:t>
            </a:fld>
            <a:endParaRPr lang="en-US"/>
          </a:p>
        </p:txBody>
      </p:sp>
      <p:sp>
        <p:nvSpPr>
          <p:cNvPr id="3" name="TextBox 2"/>
          <p:cNvSpPr txBox="1"/>
          <p:nvPr/>
        </p:nvSpPr>
        <p:spPr>
          <a:xfrm>
            <a:off x="0" y="-18032"/>
            <a:ext cx="8991600" cy="12895832"/>
          </a:xfrm>
          <a:prstGeom prst="rect">
            <a:avLst/>
          </a:prstGeom>
          <a:noFill/>
        </p:spPr>
        <p:txBody>
          <a:bodyPr wrap="square" rtlCol="0">
            <a:spAutoFit/>
          </a:bodyPr>
          <a:lstStyle/>
          <a:p>
            <a:pPr algn="ctr"/>
            <a:r>
              <a:rPr lang="en-US" sz="3600" dirty="0" smtClean="0">
                <a:solidFill>
                  <a:srgbClr val="1A47CF"/>
                </a:solidFill>
              </a:rPr>
              <a:t>CONCLUSIONE</a:t>
            </a:r>
          </a:p>
          <a:p>
            <a:endParaRPr lang="en-US" dirty="0" smtClean="0"/>
          </a:p>
          <a:p>
            <a:pPr algn="just">
              <a:buFont typeface="Arial"/>
              <a:buChar char="•"/>
            </a:pPr>
            <a:r>
              <a:rPr lang="en-US" sz="2200" dirty="0" smtClean="0">
                <a:solidFill>
                  <a:schemeClr val="tx1">
                    <a:lumMod val="65000"/>
                    <a:lumOff val="35000"/>
                  </a:schemeClr>
                </a:solidFill>
              </a:rPr>
              <a:t>  </a:t>
            </a:r>
            <a:r>
              <a:rPr lang="en-US" sz="2200" dirty="0" smtClean="0">
                <a:solidFill>
                  <a:schemeClr val="tx1">
                    <a:lumMod val="85000"/>
                    <a:lumOff val="15000"/>
                  </a:schemeClr>
                </a:solidFill>
              </a:rPr>
              <a:t>I </a:t>
            </a:r>
            <a:r>
              <a:rPr lang="en-US" sz="2200" dirty="0" err="1" smtClean="0">
                <a:solidFill>
                  <a:schemeClr val="tx1">
                    <a:lumMod val="85000"/>
                    <a:lumOff val="15000"/>
                  </a:schemeClr>
                </a:solidFill>
              </a:rPr>
              <a:t>rivelatori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gli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acceleratori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particelle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che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vengono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ideati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sviluppati</a:t>
            </a:r>
            <a:r>
              <a:rPr lang="en-US" sz="2200" dirty="0" smtClean="0">
                <a:solidFill>
                  <a:schemeClr val="tx1">
                    <a:lumMod val="85000"/>
                    <a:lumOff val="15000"/>
                  </a:schemeClr>
                </a:solidFill>
              </a:rPr>
              <a:t> per la </a:t>
            </a:r>
            <a:r>
              <a:rPr lang="en-US" sz="2200" dirty="0" err="1" smtClean="0">
                <a:solidFill>
                  <a:schemeClr val="tx1">
                    <a:lumMod val="85000"/>
                    <a:lumOff val="15000"/>
                  </a:schemeClr>
                </a:solidFill>
              </a:rPr>
              <a:t>fisica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delle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alte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energie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vengono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impiegati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contribuiscono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grandemente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allo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sviluppo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della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fisica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medica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della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clinica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medica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sia</a:t>
            </a:r>
            <a:r>
              <a:rPr lang="en-US" sz="2200" dirty="0" smtClean="0">
                <a:solidFill>
                  <a:schemeClr val="tx1">
                    <a:lumMod val="85000"/>
                    <a:lumOff val="15000"/>
                  </a:schemeClr>
                </a:solidFill>
              </a:rPr>
              <a:t> in campo </a:t>
            </a:r>
            <a:r>
              <a:rPr lang="en-US" sz="2200" dirty="0" err="1" smtClean="0">
                <a:solidFill>
                  <a:schemeClr val="tx1">
                    <a:lumMod val="85000"/>
                    <a:lumOff val="15000"/>
                  </a:schemeClr>
                </a:solidFill>
              </a:rPr>
              <a:t>diagnostico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sia</a:t>
            </a:r>
            <a:r>
              <a:rPr lang="en-US" sz="2200" dirty="0" smtClean="0">
                <a:solidFill>
                  <a:schemeClr val="tx1">
                    <a:lumMod val="85000"/>
                    <a:lumOff val="15000"/>
                  </a:schemeClr>
                </a:solidFill>
              </a:rPr>
              <a:t> in campo </a:t>
            </a:r>
            <a:r>
              <a:rPr lang="en-US" sz="2200" dirty="0" err="1" smtClean="0">
                <a:solidFill>
                  <a:schemeClr val="tx1">
                    <a:lumMod val="85000"/>
                    <a:lumOff val="15000"/>
                  </a:schemeClr>
                </a:solidFill>
              </a:rPr>
              <a:t>terapeutico</a:t>
            </a:r>
            <a:r>
              <a:rPr lang="en-US" sz="2200" dirty="0" smtClean="0">
                <a:solidFill>
                  <a:schemeClr val="tx1">
                    <a:lumMod val="85000"/>
                    <a:lumOff val="15000"/>
                  </a:schemeClr>
                </a:solidFill>
              </a:rPr>
              <a:t>.</a:t>
            </a:r>
          </a:p>
          <a:p>
            <a:pPr algn="just">
              <a:buFont typeface="Arial"/>
              <a:buChar char="•"/>
            </a:pPr>
            <a:endParaRPr lang="en-US" sz="2200" dirty="0" smtClean="0">
              <a:solidFill>
                <a:schemeClr val="tx1">
                  <a:lumMod val="85000"/>
                  <a:lumOff val="15000"/>
                </a:schemeClr>
              </a:solidFill>
            </a:endParaRPr>
          </a:p>
          <a:p>
            <a:pPr algn="just">
              <a:buFont typeface="Arial"/>
              <a:buChar char="•"/>
            </a:pP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Ulteriori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applicazioni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esistono</a:t>
            </a:r>
            <a:r>
              <a:rPr lang="en-US" sz="2200" dirty="0" smtClean="0">
                <a:solidFill>
                  <a:schemeClr val="tx1">
                    <a:lumMod val="85000"/>
                    <a:lumOff val="15000"/>
                  </a:schemeClr>
                </a:solidFill>
              </a:rPr>
              <a:t> in campo </a:t>
            </a:r>
            <a:r>
              <a:rPr lang="en-US" sz="2200" dirty="0" err="1" smtClean="0">
                <a:solidFill>
                  <a:schemeClr val="tx1">
                    <a:lumMod val="85000"/>
                    <a:lumOff val="15000"/>
                  </a:schemeClr>
                </a:solidFill>
              </a:rPr>
              <a:t>industriale</a:t>
            </a:r>
            <a:r>
              <a:rPr lang="en-US" sz="2200" dirty="0" smtClean="0">
                <a:solidFill>
                  <a:schemeClr val="tx1">
                    <a:lumMod val="85000"/>
                    <a:lumOff val="15000"/>
                  </a:schemeClr>
                </a:solidFill>
              </a:rPr>
              <a:t>, per </a:t>
            </a:r>
            <a:r>
              <a:rPr lang="en-US" sz="2200" dirty="0" err="1" smtClean="0">
                <a:solidFill>
                  <a:schemeClr val="tx1">
                    <a:lumMod val="85000"/>
                    <a:lumOff val="15000"/>
                  </a:schemeClr>
                </a:solidFill>
              </a:rPr>
              <a:t>esempio</a:t>
            </a:r>
            <a:r>
              <a:rPr lang="en-US" sz="2200" dirty="0" smtClean="0">
                <a:solidFill>
                  <a:schemeClr val="tx1">
                    <a:lumMod val="85000"/>
                    <a:lumOff val="15000"/>
                  </a:schemeClr>
                </a:solidFill>
              </a:rPr>
              <a:t> per la </a:t>
            </a:r>
            <a:r>
              <a:rPr lang="en-US" sz="2200" dirty="0" err="1" smtClean="0">
                <a:solidFill>
                  <a:schemeClr val="tx1">
                    <a:lumMod val="85000"/>
                    <a:lumOff val="15000"/>
                  </a:schemeClr>
                </a:solidFill>
              </a:rPr>
              <a:t>sterilizzazione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degli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alimenti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presidi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medicali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il</a:t>
            </a:r>
            <a:r>
              <a:rPr lang="en-US" sz="2200" dirty="0" smtClean="0">
                <a:solidFill>
                  <a:schemeClr val="tx1">
                    <a:lumMod val="85000"/>
                    <a:lumOff val="15000"/>
                  </a:schemeClr>
                </a:solidFill>
              </a:rPr>
              <a:t> cross-linking </a:t>
            </a:r>
            <a:r>
              <a:rPr lang="en-US" sz="2200" dirty="0" err="1" smtClean="0">
                <a:solidFill>
                  <a:schemeClr val="tx1">
                    <a:lumMod val="85000"/>
                    <a:lumOff val="15000"/>
                  </a:schemeClr>
                </a:solidFill>
              </a:rPr>
              <a:t>dei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polimeri</a:t>
            </a:r>
            <a:r>
              <a:rPr lang="en-US" sz="2200" dirty="0" smtClean="0">
                <a:solidFill>
                  <a:schemeClr val="tx1">
                    <a:lumMod val="85000"/>
                    <a:lumOff val="15000"/>
                  </a:schemeClr>
                </a:solidFill>
              </a:rPr>
              <a:t>, la </a:t>
            </a:r>
            <a:r>
              <a:rPr lang="en-US" sz="2200" dirty="0" err="1" smtClean="0">
                <a:solidFill>
                  <a:schemeClr val="tx1">
                    <a:lumMod val="85000"/>
                    <a:lumOff val="15000"/>
                  </a:schemeClr>
                </a:solidFill>
              </a:rPr>
              <a:t>datazione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reperti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archeologici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il</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decadimento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accelerato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di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isotopi</a:t>
            </a:r>
            <a:r>
              <a:rPr lang="en-US" sz="2200" dirty="0" smtClean="0">
                <a:solidFill>
                  <a:schemeClr val="tx1">
                    <a:lumMod val="85000"/>
                    <a:lumOff val="15000"/>
                  </a:schemeClr>
                </a:solidFill>
              </a:rPr>
              <a:t> a </a:t>
            </a:r>
            <a:r>
              <a:rPr lang="en-US" sz="2200" dirty="0" err="1" smtClean="0">
                <a:solidFill>
                  <a:schemeClr val="tx1">
                    <a:lumMod val="85000"/>
                    <a:lumOff val="15000"/>
                  </a:schemeClr>
                </a:solidFill>
              </a:rPr>
              <a:t>lunga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emivita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reflui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radioattivi</a:t>
            </a:r>
            <a:r>
              <a:rPr lang="en-US" sz="2200" dirty="0" smtClean="0">
                <a:solidFill>
                  <a:schemeClr val="tx1">
                    <a:lumMod val="85000"/>
                    <a:lumOff val="15000"/>
                  </a:schemeClr>
                </a:solidFill>
              </a:rPr>
              <a:t>) etc. ma </a:t>
            </a:r>
            <a:r>
              <a:rPr lang="en-US" sz="2200" dirty="0" err="1" smtClean="0">
                <a:solidFill>
                  <a:schemeClr val="tx1">
                    <a:lumMod val="85000"/>
                    <a:lumOff val="15000"/>
                  </a:schemeClr>
                </a:solidFill>
              </a:rPr>
              <a:t>cio</a:t>
            </a:r>
            <a:r>
              <a:rPr lang="en-US" sz="2200" dirty="0" smtClean="0">
                <a:solidFill>
                  <a:schemeClr val="tx1">
                    <a:lumMod val="85000"/>
                    <a:lumOff val="15000"/>
                  </a:schemeClr>
                </a:solidFill>
              </a:rPr>
              <a:t>’ non </a:t>
            </a:r>
            <a:r>
              <a:rPr lang="en-US" sz="2200" dirty="0" err="1" smtClean="0">
                <a:solidFill>
                  <a:schemeClr val="tx1">
                    <a:lumMod val="85000"/>
                    <a:lumOff val="15000"/>
                  </a:schemeClr>
                </a:solidFill>
              </a:rPr>
              <a:t>fa</a:t>
            </a:r>
            <a:r>
              <a:rPr lang="en-US" sz="2200" dirty="0" smtClean="0">
                <a:solidFill>
                  <a:schemeClr val="tx1">
                    <a:lumMod val="85000"/>
                    <a:lumOff val="15000"/>
                  </a:schemeClr>
                </a:solidFill>
              </a:rPr>
              <a:t> parte del </a:t>
            </a:r>
            <a:r>
              <a:rPr lang="en-US" sz="2200" dirty="0" err="1" smtClean="0">
                <a:solidFill>
                  <a:schemeClr val="tx1">
                    <a:lumMod val="85000"/>
                    <a:lumOff val="15000"/>
                  </a:schemeClr>
                </a:solidFill>
              </a:rPr>
              <a:t>breve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escursus</a:t>
            </a:r>
            <a:r>
              <a:rPr lang="en-US" sz="2200" dirty="0" smtClean="0">
                <a:solidFill>
                  <a:schemeClr val="tx1">
                    <a:lumMod val="85000"/>
                    <a:lumOff val="15000"/>
                  </a:schemeClr>
                </a:solidFill>
              </a:rPr>
              <a:t> qui </a:t>
            </a:r>
            <a:r>
              <a:rPr lang="en-US" sz="2200" dirty="0" err="1" smtClean="0">
                <a:solidFill>
                  <a:schemeClr val="tx1">
                    <a:lumMod val="85000"/>
                    <a:lumOff val="15000"/>
                  </a:schemeClr>
                </a:solidFill>
              </a:rPr>
              <a:t>presentato</a:t>
            </a:r>
            <a:r>
              <a:rPr lang="en-US" sz="2200" dirty="0" smtClean="0">
                <a:solidFill>
                  <a:schemeClr val="tx1">
                    <a:lumMod val="85000"/>
                    <a:lumOff val="15000"/>
                  </a:schemeClr>
                </a:solidFill>
              </a:rPr>
              <a:t>.</a:t>
            </a:r>
          </a:p>
          <a:p>
            <a:pPr algn="just">
              <a:buFont typeface="Arial"/>
              <a:buChar char="•"/>
            </a:pPr>
            <a:endParaRPr lang="en-US" sz="2200" dirty="0" smtClean="0">
              <a:solidFill>
                <a:schemeClr val="tx1">
                  <a:lumMod val="85000"/>
                  <a:lumOff val="15000"/>
                </a:schemeClr>
              </a:solidFill>
            </a:endParaRPr>
          </a:p>
          <a:p>
            <a:pPr algn="just">
              <a:buFont typeface="Arial"/>
              <a:buChar char="•"/>
            </a:pP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Nel</a:t>
            </a:r>
            <a:r>
              <a:rPr lang="en-US" sz="2200" dirty="0" smtClean="0">
                <a:solidFill>
                  <a:schemeClr val="tx1">
                    <a:lumMod val="85000"/>
                    <a:lumOff val="15000"/>
                  </a:schemeClr>
                </a:solidFill>
              </a:rPr>
              <a:t> campo </a:t>
            </a:r>
            <a:r>
              <a:rPr lang="en-US" sz="2200" dirty="0" err="1" smtClean="0">
                <a:solidFill>
                  <a:schemeClr val="tx1">
                    <a:lumMod val="85000"/>
                    <a:lumOff val="15000"/>
                  </a:schemeClr>
                </a:solidFill>
              </a:rPr>
              <a:t>della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Adroterapia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stanno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facendo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molti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sforzi</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anche</a:t>
            </a:r>
            <a:r>
              <a:rPr lang="en-US" sz="2200" dirty="0" smtClean="0">
                <a:solidFill>
                  <a:schemeClr val="tx1">
                    <a:lumMod val="85000"/>
                    <a:lumOff val="15000"/>
                  </a:schemeClr>
                </a:solidFill>
              </a:rPr>
              <a:t> a </a:t>
            </a:r>
            <a:r>
              <a:rPr lang="en-US" sz="2200" dirty="0" err="1" smtClean="0">
                <a:solidFill>
                  <a:schemeClr val="tx1">
                    <a:lumMod val="85000"/>
                    <a:lumOff val="15000"/>
                  </a:schemeClr>
                </a:solidFill>
              </a:rPr>
              <a:t>livello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industriale</a:t>
            </a:r>
            <a:r>
              <a:rPr lang="en-US" sz="2200" dirty="0" smtClean="0">
                <a:solidFill>
                  <a:schemeClr val="tx1">
                    <a:lumMod val="85000"/>
                    <a:lumOff val="15000"/>
                  </a:schemeClr>
                </a:solidFill>
              </a:rPr>
              <a:t>, per </a:t>
            </a:r>
            <a:r>
              <a:rPr lang="en-US" sz="2200" dirty="0" err="1" smtClean="0">
                <a:solidFill>
                  <a:schemeClr val="tx1">
                    <a:lumMod val="85000"/>
                    <a:lumOff val="15000"/>
                  </a:schemeClr>
                </a:solidFill>
              </a:rPr>
              <a:t>rendere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quanto</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piu</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accessibile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possibile</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questa</a:t>
            </a:r>
            <a:r>
              <a:rPr lang="en-US" sz="2200" dirty="0" smtClean="0">
                <a:solidFill>
                  <a:schemeClr val="tx1">
                    <a:lumMod val="85000"/>
                    <a:lumOff val="15000"/>
                  </a:schemeClr>
                </a:solidFill>
              </a:rPr>
              <a:t> </a:t>
            </a:r>
            <a:r>
              <a:rPr lang="en-US" sz="2200" dirty="0" err="1" smtClean="0">
                <a:solidFill>
                  <a:schemeClr val="tx1">
                    <a:lumMod val="85000"/>
                    <a:lumOff val="15000"/>
                  </a:schemeClr>
                </a:solidFill>
              </a:rPr>
              <a:t>terapia</a:t>
            </a:r>
            <a:r>
              <a:rPr lang="en-US" sz="2200" dirty="0" smtClean="0">
                <a:solidFill>
                  <a:schemeClr val="tx1">
                    <a:lumMod val="85000"/>
                    <a:lumOff val="15000"/>
                  </a:schemeClr>
                </a:solidFill>
              </a:rPr>
              <a:t>.</a:t>
            </a:r>
          </a:p>
          <a:p>
            <a:pPr>
              <a:buFont typeface="Arial"/>
              <a:buChar char="•"/>
            </a:pPr>
            <a:endParaRPr lang="en-US" sz="2200" dirty="0" smtClean="0">
              <a:solidFill>
                <a:schemeClr val="tx1">
                  <a:lumMod val="85000"/>
                  <a:lumOff val="15000"/>
                </a:schemeClr>
              </a:solidFill>
            </a:endParaRPr>
          </a:p>
          <a:p>
            <a:pPr algn="ctr"/>
            <a:r>
              <a:rPr lang="en-US" sz="2200" dirty="0" smtClean="0">
                <a:solidFill>
                  <a:srgbClr val="FF0000"/>
                </a:solidFill>
              </a:rPr>
              <a:t>  </a:t>
            </a:r>
            <a:r>
              <a:rPr lang="en-US" sz="2200" dirty="0" smtClean="0">
                <a:solidFill>
                  <a:srgbClr val="1A47CF"/>
                </a:solidFill>
              </a:rPr>
              <a:t>I </a:t>
            </a:r>
            <a:r>
              <a:rPr lang="en-US" sz="2200" dirty="0" err="1" smtClean="0">
                <a:solidFill>
                  <a:srgbClr val="1A47CF"/>
                </a:solidFill>
              </a:rPr>
              <a:t>futuri</a:t>
            </a:r>
            <a:r>
              <a:rPr lang="en-US" sz="2200" dirty="0" smtClean="0">
                <a:solidFill>
                  <a:srgbClr val="1A47CF"/>
                </a:solidFill>
              </a:rPr>
              <a:t>  </a:t>
            </a:r>
            <a:r>
              <a:rPr lang="en-US" sz="2200" dirty="0" err="1" smtClean="0">
                <a:solidFill>
                  <a:srgbClr val="1A47CF"/>
                </a:solidFill>
              </a:rPr>
              <a:t>grandi</a:t>
            </a:r>
            <a:r>
              <a:rPr lang="en-US" sz="2200" dirty="0" smtClean="0">
                <a:solidFill>
                  <a:srgbClr val="1A47CF"/>
                </a:solidFill>
              </a:rPr>
              <a:t> </a:t>
            </a:r>
            <a:r>
              <a:rPr lang="en-US" sz="2200" dirty="0" err="1" smtClean="0">
                <a:solidFill>
                  <a:srgbClr val="1A47CF"/>
                </a:solidFill>
              </a:rPr>
              <a:t>progetti</a:t>
            </a:r>
            <a:r>
              <a:rPr lang="en-US" sz="2200" dirty="0" smtClean="0">
                <a:solidFill>
                  <a:srgbClr val="1A47CF"/>
                </a:solidFill>
              </a:rPr>
              <a:t> </a:t>
            </a:r>
            <a:r>
              <a:rPr lang="en-US" sz="2200" dirty="0" err="1" smtClean="0">
                <a:solidFill>
                  <a:srgbClr val="1A47CF"/>
                </a:solidFill>
              </a:rPr>
              <a:t>della</a:t>
            </a:r>
            <a:r>
              <a:rPr lang="en-US" sz="2200" dirty="0" smtClean="0">
                <a:solidFill>
                  <a:srgbClr val="1A47CF"/>
                </a:solidFill>
              </a:rPr>
              <a:t> </a:t>
            </a:r>
            <a:r>
              <a:rPr lang="en-US" sz="2200" dirty="0" err="1" smtClean="0">
                <a:solidFill>
                  <a:srgbClr val="1A47CF"/>
                </a:solidFill>
              </a:rPr>
              <a:t>Fisica</a:t>
            </a:r>
            <a:r>
              <a:rPr lang="en-US" sz="2200" dirty="0" smtClean="0">
                <a:solidFill>
                  <a:srgbClr val="1A47CF"/>
                </a:solidFill>
              </a:rPr>
              <a:t> </a:t>
            </a:r>
            <a:r>
              <a:rPr lang="en-US" sz="2200" dirty="0" err="1" smtClean="0">
                <a:solidFill>
                  <a:srgbClr val="1A47CF"/>
                </a:solidFill>
              </a:rPr>
              <a:t>Fondamentale</a:t>
            </a:r>
            <a:r>
              <a:rPr lang="en-US" sz="2200" dirty="0" smtClean="0">
                <a:solidFill>
                  <a:srgbClr val="1A47CF"/>
                </a:solidFill>
              </a:rPr>
              <a:t>  (come CLIC </a:t>
            </a:r>
            <a:r>
              <a:rPr lang="en-US" sz="2200" dirty="0" err="1" smtClean="0">
                <a:solidFill>
                  <a:srgbClr val="1A47CF"/>
                </a:solidFill>
              </a:rPr>
              <a:t>e</a:t>
            </a:r>
            <a:r>
              <a:rPr lang="en-US" sz="2200" dirty="0" smtClean="0">
                <a:solidFill>
                  <a:srgbClr val="1A47CF"/>
                </a:solidFill>
              </a:rPr>
              <a:t> SLHC ) </a:t>
            </a:r>
            <a:r>
              <a:rPr lang="en-US" sz="2200" dirty="0" err="1" smtClean="0">
                <a:solidFill>
                  <a:srgbClr val="1A47CF"/>
                </a:solidFill>
              </a:rPr>
              <a:t>contribuiranno</a:t>
            </a:r>
            <a:r>
              <a:rPr lang="en-US" sz="2200" dirty="0" smtClean="0">
                <a:solidFill>
                  <a:srgbClr val="1A47CF"/>
                </a:solidFill>
              </a:rPr>
              <a:t> </a:t>
            </a:r>
            <a:r>
              <a:rPr lang="en-US" sz="2200" dirty="0" err="1" smtClean="0">
                <a:solidFill>
                  <a:srgbClr val="1A47CF"/>
                </a:solidFill>
              </a:rPr>
              <a:t>sicuramente</a:t>
            </a:r>
            <a:r>
              <a:rPr lang="en-US" sz="2200" dirty="0" smtClean="0">
                <a:solidFill>
                  <a:srgbClr val="1A47CF"/>
                </a:solidFill>
              </a:rPr>
              <a:t> a </a:t>
            </a:r>
            <a:r>
              <a:rPr lang="en-US" sz="2200" dirty="0" err="1" smtClean="0">
                <a:solidFill>
                  <a:srgbClr val="1A47CF"/>
                </a:solidFill>
              </a:rPr>
              <a:t>raggiungere</a:t>
            </a:r>
            <a:r>
              <a:rPr lang="en-US" sz="2200" dirty="0" smtClean="0">
                <a:solidFill>
                  <a:srgbClr val="1A47CF"/>
                </a:solidFill>
              </a:rPr>
              <a:t> </a:t>
            </a:r>
            <a:r>
              <a:rPr lang="en-US" sz="2200" dirty="0" err="1" smtClean="0">
                <a:solidFill>
                  <a:srgbClr val="1A47CF"/>
                </a:solidFill>
              </a:rPr>
              <a:t>questi</a:t>
            </a:r>
            <a:r>
              <a:rPr lang="en-US" sz="2200" dirty="0" smtClean="0">
                <a:solidFill>
                  <a:srgbClr val="1A47CF"/>
                </a:solidFill>
              </a:rPr>
              <a:t> </a:t>
            </a:r>
            <a:r>
              <a:rPr lang="en-US" sz="2200" dirty="0" err="1" smtClean="0">
                <a:solidFill>
                  <a:srgbClr val="1A47CF"/>
                </a:solidFill>
              </a:rPr>
              <a:t>obiettivi</a:t>
            </a:r>
            <a:r>
              <a:rPr lang="en-US" sz="2200" dirty="0" smtClean="0">
                <a:solidFill>
                  <a:srgbClr val="1A47CF"/>
                </a:solidFill>
              </a:rPr>
              <a:t>  </a:t>
            </a:r>
          </a:p>
          <a:p>
            <a:endParaRPr lang="en-US" sz="2200" dirty="0" smtClean="0">
              <a:solidFill>
                <a:srgbClr val="595959"/>
              </a:solidFill>
            </a:endParaRPr>
          </a:p>
          <a:p>
            <a:r>
              <a:rPr lang="en-US" sz="2200" dirty="0" smtClean="0">
                <a:solidFill>
                  <a:srgbClr val="595959"/>
                </a:solidFill>
              </a:rPr>
              <a:t>  </a:t>
            </a:r>
          </a:p>
          <a:p>
            <a:pPr>
              <a:buFont typeface="Arial"/>
              <a:buChar char="•"/>
            </a:pPr>
            <a:endParaRPr lang="en-US" sz="2200" dirty="0" smtClean="0">
              <a:solidFill>
                <a:schemeClr val="tx1">
                  <a:lumMod val="65000"/>
                  <a:lumOff val="35000"/>
                </a:schemeClr>
              </a:solidFill>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5" name="Footer Placeholder 4"/>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a:t>
            </a:r>
            <a:r>
              <a:rPr lang="en-US" dirty="0"/>
              <a:t>CERN 9/1/11</a:t>
            </a: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
        <p:nvSpPr>
          <p:cNvPr id="3" name="Slide Number Placeholder 2"/>
          <p:cNvSpPr>
            <a:spLocks noGrp="1"/>
          </p:cNvSpPr>
          <p:nvPr>
            <p:ph type="sldNum" sz="quarter" idx="12"/>
          </p:nvPr>
        </p:nvSpPr>
        <p:spPr/>
        <p:txBody>
          <a:bodyPr/>
          <a:lstStyle/>
          <a:p>
            <a:fld id="{06AAE6B4-6741-2E43-949D-D9093D0F478E}" type="slidenum">
              <a:rPr lang="en-US" smtClean="0"/>
              <a:pPr/>
              <a:t>67</a:t>
            </a:fld>
            <a:endParaRPr lang="en-US"/>
          </a:p>
        </p:txBody>
      </p:sp>
      <p:sp>
        <p:nvSpPr>
          <p:cNvPr id="5" name="TextBox 4"/>
          <p:cNvSpPr txBox="1"/>
          <p:nvPr/>
        </p:nvSpPr>
        <p:spPr>
          <a:xfrm>
            <a:off x="304800" y="457200"/>
            <a:ext cx="8458200" cy="5539978"/>
          </a:xfrm>
          <a:prstGeom prst="rect">
            <a:avLst/>
          </a:prstGeom>
          <a:noFill/>
        </p:spPr>
        <p:txBody>
          <a:bodyPr wrap="square" rtlCol="0">
            <a:spAutoFit/>
          </a:bodyPr>
          <a:lstStyle/>
          <a:p>
            <a:r>
              <a:rPr lang="en-US" sz="2400" dirty="0" smtClean="0">
                <a:solidFill>
                  <a:srgbClr val="1A47CF"/>
                </a:solidFill>
              </a:rPr>
              <a:t>RINGRAZIAMENTI</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just"/>
            <a:r>
              <a:rPr lang="en-US" sz="2400" dirty="0" smtClean="0">
                <a:solidFill>
                  <a:schemeClr val="tx1">
                    <a:lumMod val="85000"/>
                    <a:lumOff val="15000"/>
                  </a:schemeClr>
                </a:solidFill>
              </a:rPr>
              <a:t>Per la </a:t>
            </a:r>
            <a:r>
              <a:rPr lang="en-US" sz="2400" dirty="0" err="1" smtClean="0">
                <a:solidFill>
                  <a:schemeClr val="tx1">
                    <a:lumMod val="85000"/>
                    <a:lumOff val="15000"/>
                  </a:schemeClr>
                </a:solidFill>
              </a:rPr>
              <a:t>preparazione</a:t>
            </a:r>
            <a:r>
              <a:rPr lang="en-US" sz="2400" dirty="0" smtClean="0">
                <a:solidFill>
                  <a:schemeClr val="tx1">
                    <a:lumMod val="85000"/>
                    <a:lumOff val="15000"/>
                  </a:schemeClr>
                </a:solidFill>
              </a:rPr>
              <a:t> di </a:t>
            </a:r>
            <a:r>
              <a:rPr lang="en-US" sz="2400" dirty="0" err="1" smtClean="0">
                <a:solidFill>
                  <a:schemeClr val="tx1">
                    <a:lumMod val="85000"/>
                    <a:lumOff val="15000"/>
                  </a:schemeClr>
                </a:solidFill>
              </a:rPr>
              <a:t>questa</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presentazione</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sono</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particolarmente</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grato</a:t>
            </a:r>
            <a:r>
              <a:rPr lang="en-US" sz="2400" dirty="0" smtClean="0">
                <a:solidFill>
                  <a:schemeClr val="tx1">
                    <a:lumMod val="85000"/>
                    <a:lumOff val="15000"/>
                  </a:schemeClr>
                </a:solidFill>
              </a:rPr>
              <a:t> e </a:t>
            </a:r>
            <a:r>
              <a:rPr lang="en-US" sz="2400" dirty="0" err="1" smtClean="0">
                <a:solidFill>
                  <a:schemeClr val="tx1">
                    <a:lumMod val="85000"/>
                    <a:lumOff val="15000"/>
                  </a:schemeClr>
                </a:solidFill>
              </a:rPr>
              <a:t>debitore</a:t>
            </a:r>
            <a:r>
              <a:rPr lang="en-US" sz="2400" dirty="0" smtClean="0">
                <a:solidFill>
                  <a:schemeClr val="tx1">
                    <a:lumMod val="85000"/>
                    <a:lumOff val="15000"/>
                  </a:schemeClr>
                </a:solidFill>
              </a:rPr>
              <a:t> ad </a:t>
            </a:r>
            <a:r>
              <a:rPr lang="en-US" sz="2400" dirty="0" err="1" smtClean="0">
                <a:solidFill>
                  <a:schemeClr val="tx1">
                    <a:lumMod val="85000"/>
                    <a:lumOff val="15000"/>
                  </a:schemeClr>
                </a:solidFill>
              </a:rPr>
              <a:t>Ugo</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Amaldi</a:t>
            </a:r>
            <a:r>
              <a:rPr lang="en-US" sz="2400" dirty="0" smtClean="0">
                <a:solidFill>
                  <a:schemeClr val="tx1">
                    <a:lumMod val="85000"/>
                    <a:lumOff val="15000"/>
                  </a:schemeClr>
                </a:solidFill>
              </a:rPr>
              <a:t>, Marco </a:t>
            </a:r>
            <a:r>
              <a:rPr lang="en-US" sz="2400" dirty="0" err="1" smtClean="0">
                <a:solidFill>
                  <a:schemeClr val="tx1">
                    <a:lumMod val="85000"/>
                    <a:lumOff val="15000"/>
                  </a:schemeClr>
                </a:solidFill>
              </a:rPr>
              <a:t>Silari</a:t>
            </a:r>
            <a:r>
              <a:rPr lang="en-US" sz="2400" dirty="0" smtClean="0">
                <a:solidFill>
                  <a:schemeClr val="tx1">
                    <a:lumMod val="85000"/>
                    <a:lumOff val="15000"/>
                  </a:schemeClr>
                </a:solidFill>
              </a:rPr>
              <a:t>, e </a:t>
            </a:r>
            <a:r>
              <a:rPr lang="en-US" sz="2400" dirty="0" err="1" smtClean="0">
                <a:solidFill>
                  <a:schemeClr val="tx1">
                    <a:lumMod val="85000"/>
                    <a:lumOff val="15000"/>
                  </a:schemeClr>
                </a:solidFill>
              </a:rPr>
              <a:t>Giulio</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Magrin</a:t>
            </a:r>
            <a:r>
              <a:rPr lang="en-US" sz="2400" dirty="0" smtClean="0">
                <a:solidFill>
                  <a:schemeClr val="tx1">
                    <a:lumMod val="85000"/>
                    <a:lumOff val="15000"/>
                  </a:schemeClr>
                </a:solidFill>
              </a:rPr>
              <a:t> per </a:t>
            </a:r>
            <a:r>
              <a:rPr lang="en-US" sz="2400" dirty="0" err="1" smtClean="0">
                <a:solidFill>
                  <a:schemeClr val="tx1">
                    <a:lumMod val="85000"/>
                    <a:lumOff val="15000"/>
                  </a:schemeClr>
                </a:solidFill>
              </a:rPr>
              <a:t>il</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materiale</a:t>
            </a:r>
            <a:r>
              <a:rPr lang="en-US" sz="2400" dirty="0" smtClean="0">
                <a:solidFill>
                  <a:schemeClr val="tx1">
                    <a:lumMod val="85000"/>
                    <a:lumOff val="15000"/>
                  </a:schemeClr>
                </a:solidFill>
              </a:rPr>
              <a:t> da </a:t>
            </a:r>
            <a:r>
              <a:rPr lang="en-US" sz="2400" dirty="0" err="1" smtClean="0">
                <a:solidFill>
                  <a:schemeClr val="tx1">
                    <a:lumMod val="85000"/>
                    <a:lumOff val="15000"/>
                  </a:schemeClr>
                </a:solidFill>
              </a:rPr>
              <a:t>loro</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fornitomi</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ed</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i</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preziosi</a:t>
            </a:r>
            <a:r>
              <a:rPr lang="en-US" sz="2400" dirty="0" smtClean="0">
                <a:solidFill>
                  <a:schemeClr val="tx1">
                    <a:lumMod val="85000"/>
                    <a:lumOff val="15000"/>
                  </a:schemeClr>
                </a:solidFill>
              </a:rPr>
              <a:t> </a:t>
            </a:r>
            <a:r>
              <a:rPr lang="en-US" sz="2400" dirty="0" err="1" smtClean="0">
                <a:solidFill>
                  <a:schemeClr val="tx1">
                    <a:lumMod val="85000"/>
                    <a:lumOff val="15000"/>
                  </a:schemeClr>
                </a:solidFill>
              </a:rPr>
              <a:t>chiarimenti</a:t>
            </a:r>
            <a:r>
              <a:rPr lang="en-US" sz="2400" dirty="0" smtClean="0">
                <a:solidFill>
                  <a:schemeClr val="tx1">
                    <a:lumMod val="85000"/>
                    <a:lumOff val="15000"/>
                  </a:schemeClr>
                </a:solidFill>
              </a:rPr>
              <a:t> sui </a:t>
            </a:r>
            <a:r>
              <a:rPr lang="en-US" sz="2400" dirty="0" err="1" smtClean="0">
                <a:solidFill>
                  <a:schemeClr val="tx1">
                    <a:lumMod val="85000"/>
                    <a:lumOff val="15000"/>
                  </a:schemeClr>
                </a:solidFill>
              </a:rPr>
              <a:t>temi</a:t>
            </a:r>
            <a:r>
              <a:rPr lang="en-US" sz="2400" dirty="0" smtClean="0">
                <a:solidFill>
                  <a:schemeClr val="tx1">
                    <a:lumMod val="85000"/>
                    <a:lumOff val="15000"/>
                  </a:schemeClr>
                </a:solidFill>
              </a:rPr>
              <a:t> qui </a:t>
            </a:r>
            <a:r>
              <a:rPr lang="en-US" sz="2400" dirty="0" err="1" smtClean="0">
                <a:solidFill>
                  <a:schemeClr val="tx1">
                    <a:lumMod val="85000"/>
                    <a:lumOff val="15000"/>
                  </a:schemeClr>
                </a:solidFill>
              </a:rPr>
              <a:t>presentati</a:t>
            </a:r>
            <a:r>
              <a:rPr lang="en-US" sz="2400" dirty="0" smtClean="0">
                <a:solidFill>
                  <a:schemeClr val="tx1">
                    <a:lumMod val="85000"/>
                    <a:lumOff val="15000"/>
                  </a:schemeClr>
                </a:solidFill>
              </a:rPr>
              <a:t> .</a:t>
            </a:r>
            <a:endParaRPr lang="en-US" sz="2400" dirty="0">
              <a:solidFill>
                <a:schemeClr val="tx1">
                  <a:lumMod val="85000"/>
                  <a:lumOff val="15000"/>
                </a:schemeClr>
              </a:solidFill>
            </a:endParaRPr>
          </a:p>
        </p:txBody>
      </p:sp>
      <p:sp>
        <p:nvSpPr>
          <p:cNvPr id="4" name="TextBox 3"/>
          <p:cNvSpPr txBox="1"/>
          <p:nvPr/>
        </p:nvSpPr>
        <p:spPr>
          <a:xfrm>
            <a:off x="6367094" y="6523145"/>
            <a:ext cx="184666" cy="369332"/>
          </a:xfrm>
          <a:prstGeom prst="rect">
            <a:avLst/>
          </a:prstGeom>
          <a:noFill/>
        </p:spPr>
        <p:txBody>
          <a:bodyPr wrap="none" rtlCol="0">
            <a:spAutoFit/>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7554" name="Picture 2" descr="C:\Documenti\DIDATTICA\LEZIONI\spettro.jpg"/>
          <p:cNvPicPr>
            <a:picLocks noChangeAspect="1" noChangeArrowheads="1"/>
          </p:cNvPicPr>
          <p:nvPr/>
        </p:nvPicPr>
        <p:blipFill>
          <a:blip r:embed="rId3"/>
          <a:srcRect/>
          <a:stretch>
            <a:fillRect/>
          </a:stretch>
        </p:blipFill>
        <p:spPr bwMode="auto">
          <a:xfrm>
            <a:off x="0" y="171450"/>
            <a:ext cx="4324350" cy="6305550"/>
          </a:xfrm>
          <a:prstGeom prst="rect">
            <a:avLst/>
          </a:prstGeom>
          <a:solidFill>
            <a:schemeClr val="accent1">
              <a:alpha val="5000"/>
            </a:schemeClr>
          </a:solidFill>
        </p:spPr>
      </p:pic>
      <p:sp>
        <p:nvSpPr>
          <p:cNvPr id="407555" name="Rectangle 3"/>
          <p:cNvSpPr>
            <a:spLocks noGrp="1" noChangeArrowheads="1"/>
          </p:cNvSpPr>
          <p:nvPr>
            <p:ph type="subTitle" idx="1"/>
          </p:nvPr>
        </p:nvSpPr>
        <p:spPr>
          <a:xfrm>
            <a:off x="4495800" y="1371600"/>
            <a:ext cx="4648200" cy="4105275"/>
          </a:xfrm>
        </p:spPr>
        <p:txBody>
          <a:bodyPr>
            <a:noAutofit/>
          </a:bodyPr>
          <a:lstStyle/>
          <a:p>
            <a:r>
              <a:rPr lang="it-IT" sz="2000" dirty="0">
                <a:solidFill>
                  <a:srgbClr val="008000"/>
                </a:solidFill>
                <a:latin typeface="Comic Sans MS" pitchFamily="-106" charset="0"/>
              </a:rPr>
              <a:t>Raggi X e Raggi </a:t>
            </a:r>
            <a:r>
              <a:rPr lang="it-IT" sz="2000" b="1" dirty="0" smtClean="0">
                <a:solidFill>
                  <a:srgbClr val="008000"/>
                </a:solidFill>
                <a:latin typeface="Comic Sans MS" pitchFamily="-106" charset="0"/>
                <a:sym typeface="Symbol" pitchFamily="-106" charset="2"/>
              </a:rPr>
              <a:t></a:t>
            </a:r>
          </a:p>
          <a:p>
            <a:pPr algn="l" eaLnBrk="0" hangingPunct="0">
              <a:spcBef>
                <a:spcPct val="0"/>
              </a:spcBef>
            </a:pPr>
            <a:r>
              <a:rPr lang="it-IT" sz="2000" dirty="0" smtClean="0">
                <a:solidFill>
                  <a:srgbClr val="1F497D"/>
                </a:solidFill>
                <a:latin typeface="Comic Sans MS" pitchFamily="-106" charset="0"/>
              </a:rPr>
              <a:t> </a:t>
            </a:r>
          </a:p>
          <a:p>
            <a:pPr algn="l" eaLnBrk="0" hangingPunct="0">
              <a:spcBef>
                <a:spcPct val="0"/>
              </a:spcBef>
            </a:pPr>
            <a:r>
              <a:rPr lang="it-IT" sz="2000" dirty="0" smtClean="0">
                <a:solidFill>
                  <a:schemeClr val="tx1"/>
                </a:solidFill>
                <a:latin typeface="Comic Sans MS" pitchFamily="-106" charset="0"/>
              </a:rPr>
              <a:t>I </a:t>
            </a:r>
            <a:r>
              <a:rPr lang="it-IT" sz="2000" dirty="0">
                <a:solidFill>
                  <a:schemeClr val="tx1"/>
                </a:solidFill>
                <a:latin typeface="Comic Sans MS" pitchFamily="-106" charset="0"/>
              </a:rPr>
              <a:t>raggi X </a:t>
            </a:r>
            <a:r>
              <a:rPr lang="it-IT" sz="2000" dirty="0" smtClean="0">
                <a:solidFill>
                  <a:srgbClr val="3366FF"/>
                </a:solidFill>
                <a:latin typeface="Comic Sans MS" pitchFamily="-106" charset="0"/>
              </a:rPr>
              <a:t>(Roentgen 1896)</a:t>
            </a:r>
            <a:r>
              <a:rPr lang="it-IT" sz="2000" dirty="0" smtClean="0">
                <a:solidFill>
                  <a:schemeClr val="tx1"/>
                </a:solidFill>
                <a:latin typeface="Comic Sans MS" pitchFamily="-106" charset="0"/>
              </a:rPr>
              <a:t> sono </a:t>
            </a:r>
            <a:r>
              <a:rPr lang="it-IT" sz="2000" dirty="0">
                <a:solidFill>
                  <a:schemeClr val="tx1"/>
                </a:solidFill>
                <a:latin typeface="Comic Sans MS" pitchFamily="-106" charset="0"/>
              </a:rPr>
              <a:t>prodotti nelle transizioni elettroniche negli atomi di elettroni di</a:t>
            </a:r>
            <a:r>
              <a:rPr lang="it-IT" sz="2000" dirty="0" smtClean="0">
                <a:solidFill>
                  <a:schemeClr val="tx1"/>
                </a:solidFill>
                <a:latin typeface="Comic Sans MS" pitchFamily="-106" charset="0"/>
              </a:rPr>
              <a:t> orbite interne, per es bombardando con elettroni un bersaglio di Tungsteno.</a:t>
            </a:r>
          </a:p>
          <a:p>
            <a:pPr algn="l" eaLnBrk="0" hangingPunct="0">
              <a:spcBef>
                <a:spcPct val="0"/>
              </a:spcBef>
            </a:pPr>
            <a:endParaRPr lang="it-IT" sz="2000" dirty="0" smtClean="0">
              <a:solidFill>
                <a:schemeClr val="tx1"/>
              </a:solidFill>
              <a:latin typeface="Comic Sans MS" pitchFamily="-106" charset="0"/>
            </a:endParaRPr>
          </a:p>
          <a:p>
            <a:pPr algn="l" eaLnBrk="0" hangingPunct="0">
              <a:spcBef>
                <a:spcPct val="0"/>
              </a:spcBef>
            </a:pPr>
            <a:r>
              <a:rPr lang="it-IT" sz="2000" dirty="0">
                <a:solidFill>
                  <a:schemeClr val="tx1"/>
                </a:solidFill>
                <a:latin typeface="Comic Sans MS" pitchFamily="-106" charset="0"/>
              </a:rPr>
              <a:t>I raggi </a:t>
            </a:r>
            <a:r>
              <a:rPr lang="it-IT" sz="2000" b="1" dirty="0">
                <a:solidFill>
                  <a:schemeClr val="tx1"/>
                </a:solidFill>
                <a:latin typeface="Comic Sans MS" pitchFamily="-106" charset="0"/>
                <a:sym typeface="Symbol" pitchFamily="-106" charset="2"/>
              </a:rPr>
              <a:t></a:t>
            </a:r>
            <a:r>
              <a:rPr lang="it-IT" sz="2000" dirty="0">
                <a:solidFill>
                  <a:schemeClr val="tx1"/>
                </a:solidFill>
                <a:latin typeface="Comic Sans MS" pitchFamily="-106" charset="0"/>
              </a:rPr>
              <a:t> </a:t>
            </a:r>
            <a:r>
              <a:rPr lang="it-IT" sz="2000" dirty="0" smtClean="0">
                <a:solidFill>
                  <a:srgbClr val="3366FF"/>
                </a:solidFill>
                <a:latin typeface="Comic Sans MS" pitchFamily="-106" charset="0"/>
              </a:rPr>
              <a:t>(Rutherford 1914)</a:t>
            </a:r>
            <a:r>
              <a:rPr lang="it-IT" sz="2000" dirty="0" smtClean="0">
                <a:solidFill>
                  <a:schemeClr val="tx1"/>
                </a:solidFill>
                <a:latin typeface="Comic Sans MS" pitchFamily="-106" charset="0"/>
              </a:rPr>
              <a:t> sono </a:t>
            </a:r>
            <a:r>
              <a:rPr lang="it-IT" sz="2000" dirty="0">
                <a:solidFill>
                  <a:schemeClr val="tx1"/>
                </a:solidFill>
                <a:latin typeface="Comic Sans MS" pitchFamily="-106" charset="0"/>
              </a:rPr>
              <a:t>prodotti nelle reazioni </a:t>
            </a:r>
            <a:r>
              <a:rPr lang="it-IT" sz="2000" dirty="0" smtClean="0">
                <a:solidFill>
                  <a:schemeClr val="tx1"/>
                </a:solidFill>
                <a:latin typeface="Comic Sans MS" pitchFamily="-106" charset="0"/>
              </a:rPr>
              <a:t>nucleari, per esempio nel decadimento naturale del Cobalto.</a:t>
            </a:r>
            <a:endParaRPr lang="it-IT" sz="2000" dirty="0">
              <a:solidFill>
                <a:schemeClr val="tx1"/>
              </a:solidFill>
              <a:latin typeface="Comic Sans MS" pitchFamily="-106" charset="0"/>
            </a:endParaRPr>
          </a:p>
          <a:p>
            <a:endParaRPr lang="it-IT" sz="2000" dirty="0">
              <a:solidFill>
                <a:srgbClr val="1F497D"/>
              </a:solidFill>
              <a:latin typeface="Comic Sans MS" pitchFamily="-106" charset="0"/>
            </a:endParaRPr>
          </a:p>
        </p:txBody>
      </p:sp>
      <p:sp>
        <p:nvSpPr>
          <p:cNvPr id="407556" name="Text Box 4"/>
          <p:cNvSpPr txBox="1">
            <a:spLocks noChangeArrowheads="1"/>
          </p:cNvSpPr>
          <p:nvPr/>
        </p:nvSpPr>
        <p:spPr bwMode="auto">
          <a:xfrm>
            <a:off x="4419600" y="76200"/>
            <a:ext cx="4267200" cy="1095375"/>
          </a:xfrm>
          <a:prstGeom prst="rect">
            <a:avLst/>
          </a:prstGeom>
          <a:noFill/>
          <a:ln w="28575">
            <a:noFill/>
            <a:miter lim="800000"/>
            <a:headEnd/>
            <a:tailEnd/>
          </a:ln>
          <a:effectLst/>
        </p:spPr>
        <p:txBody>
          <a:bodyPr>
            <a:prstTxWarp prst="textNoShape">
              <a:avLst/>
            </a:prstTxWarp>
            <a:spAutoFit/>
          </a:bodyPr>
          <a:lstStyle/>
          <a:p>
            <a:pPr algn="ctr">
              <a:spcBef>
                <a:spcPct val="50000"/>
              </a:spcBef>
            </a:pPr>
            <a:r>
              <a:rPr lang="it-IT" sz="3200" b="0" dirty="0">
                <a:solidFill>
                  <a:srgbClr val="1A47CF"/>
                </a:solidFill>
                <a:latin typeface="+mj-lt"/>
              </a:rPr>
              <a:t>Spettro delle</a:t>
            </a:r>
            <a:r>
              <a:rPr lang="it-IT" sz="3200" b="0" dirty="0" smtClean="0">
                <a:solidFill>
                  <a:srgbClr val="1A47CF"/>
                </a:solidFill>
                <a:latin typeface="+mj-lt"/>
              </a:rPr>
              <a:t> Onde Elettromagnetiche</a:t>
            </a:r>
            <a:endParaRPr lang="it-IT" sz="3200" b="0" dirty="0">
              <a:solidFill>
                <a:srgbClr val="1A47CF"/>
              </a:solidFill>
              <a:latin typeface="+mj-lt"/>
            </a:endParaRPr>
          </a:p>
        </p:txBody>
      </p:sp>
      <p:sp>
        <p:nvSpPr>
          <p:cNvPr id="407557" name="Text Box 5"/>
          <p:cNvSpPr txBox="1">
            <a:spLocks noChangeArrowheads="1"/>
          </p:cNvSpPr>
          <p:nvPr/>
        </p:nvSpPr>
        <p:spPr bwMode="auto">
          <a:xfrm>
            <a:off x="1676400" y="1762125"/>
            <a:ext cx="1219200" cy="488950"/>
          </a:xfrm>
          <a:prstGeom prst="rect">
            <a:avLst/>
          </a:prstGeom>
          <a:noFill/>
          <a:ln w="31750" cap="sq">
            <a:solidFill>
              <a:schemeClr val="bg1"/>
            </a:solidFill>
            <a:miter lim="800000"/>
            <a:headEnd type="none" w="sm" len="sm"/>
            <a:tailEnd type="none" w="sm" len="sm"/>
          </a:ln>
          <a:effectLst/>
        </p:spPr>
        <p:txBody>
          <a:bodyPr>
            <a:prstTxWarp prst="textNoShape">
              <a:avLst/>
            </a:prstTxWarp>
            <a:spAutoFit/>
          </a:bodyPr>
          <a:lstStyle/>
          <a:p>
            <a:pPr>
              <a:spcBef>
                <a:spcPct val="50000"/>
              </a:spcBef>
            </a:pPr>
            <a:endParaRPr lang="en-US" b="0"/>
          </a:p>
        </p:txBody>
      </p:sp>
      <p:sp>
        <p:nvSpPr>
          <p:cNvPr id="9" name="Slide Number Placeholder 8"/>
          <p:cNvSpPr>
            <a:spLocks noGrp="1"/>
          </p:cNvSpPr>
          <p:nvPr>
            <p:ph type="sldNum" sz="quarter" idx="12"/>
          </p:nvPr>
        </p:nvSpPr>
        <p:spPr/>
        <p:txBody>
          <a:bodyPr/>
          <a:lstStyle/>
          <a:p>
            <a:fld id="{06AAE6B4-6741-2E43-949D-D9093D0F478E}" type="slidenum">
              <a:rPr lang="en-US" smtClean="0"/>
              <a:pPr/>
              <a:t>7</a:t>
            </a:fld>
            <a:endParaRPr lang="en-US"/>
          </a:p>
        </p:txBody>
      </p:sp>
      <p:sp>
        <p:nvSpPr>
          <p:cNvPr id="10" name="Footer Placeholder 9"/>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CERN </a:t>
            </a:r>
            <a:r>
              <a:rPr lang="en-US" dirty="0"/>
              <a:t>9/1/11</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32656"/>
            <a:ext cx="8382000" cy="6233120"/>
          </a:xfrm>
        </p:spPr>
        <p:txBody>
          <a:bodyPr>
            <a:normAutofit fontScale="55000" lnSpcReduction="20000"/>
          </a:bodyPr>
          <a:lstStyle/>
          <a:p>
            <a:pPr>
              <a:buNone/>
            </a:pPr>
            <a:r>
              <a:rPr lang="en-US" sz="5100" dirty="0" err="1" smtClean="0">
                <a:solidFill>
                  <a:srgbClr val="1A47CF"/>
                </a:solidFill>
              </a:rPr>
              <a:t>Rivelatori</a:t>
            </a:r>
            <a:r>
              <a:rPr lang="en-US" sz="5100" dirty="0" smtClean="0">
                <a:solidFill>
                  <a:srgbClr val="1A47CF"/>
                </a:solidFill>
              </a:rPr>
              <a:t> </a:t>
            </a:r>
            <a:r>
              <a:rPr lang="en-US" sz="5100" dirty="0" smtClean="0">
                <a:solidFill>
                  <a:srgbClr val="0D2469"/>
                </a:solidFill>
              </a:rPr>
              <a:t>=&gt; </a:t>
            </a:r>
            <a:r>
              <a:rPr lang="en-US" sz="5100" dirty="0" err="1" smtClean="0">
                <a:solidFill>
                  <a:srgbClr val="0D2469"/>
                </a:solidFill>
              </a:rPr>
              <a:t>Diagnostica</a:t>
            </a:r>
            <a:r>
              <a:rPr lang="en-US" sz="5100" dirty="0" smtClean="0">
                <a:solidFill>
                  <a:srgbClr val="0D2469"/>
                </a:solidFill>
              </a:rPr>
              <a:t> (</a:t>
            </a:r>
            <a:r>
              <a:rPr lang="en-US" sz="5100" dirty="0" err="1" smtClean="0">
                <a:solidFill>
                  <a:srgbClr val="0D2469"/>
                </a:solidFill>
              </a:rPr>
              <a:t>essenzialmente</a:t>
            </a:r>
            <a:r>
              <a:rPr lang="en-US" sz="5100" dirty="0" smtClean="0">
                <a:solidFill>
                  <a:srgbClr val="0D2469"/>
                </a:solidFill>
              </a:rPr>
              <a:t> Imaging </a:t>
            </a:r>
            <a:r>
              <a:rPr lang="en-US" sz="5100" dirty="0" err="1" smtClean="0">
                <a:solidFill>
                  <a:srgbClr val="0D2469"/>
                </a:solidFill>
              </a:rPr>
              <a:t>attraverso</a:t>
            </a:r>
            <a:r>
              <a:rPr lang="en-US" sz="5100" dirty="0" smtClean="0">
                <a:solidFill>
                  <a:srgbClr val="0D2469"/>
                </a:solidFill>
              </a:rPr>
              <a:t> la </a:t>
            </a:r>
            <a:r>
              <a:rPr lang="en-US" sz="5100" dirty="0" err="1" smtClean="0">
                <a:solidFill>
                  <a:srgbClr val="0D2469"/>
                </a:solidFill>
              </a:rPr>
              <a:t>ricostruzione</a:t>
            </a:r>
            <a:r>
              <a:rPr lang="en-US" sz="5100" dirty="0" smtClean="0">
                <a:solidFill>
                  <a:srgbClr val="0D2469"/>
                </a:solidFill>
              </a:rPr>
              <a:t> </a:t>
            </a:r>
            <a:r>
              <a:rPr lang="en-US" sz="5100" dirty="0" err="1" smtClean="0">
                <a:solidFill>
                  <a:srgbClr val="0D2469"/>
                </a:solidFill>
              </a:rPr>
              <a:t>computerizzata</a:t>
            </a:r>
            <a:r>
              <a:rPr lang="en-US" sz="5100" dirty="0" smtClean="0">
                <a:solidFill>
                  <a:srgbClr val="0D2469"/>
                </a:solidFill>
              </a:rPr>
              <a:t> </a:t>
            </a:r>
            <a:r>
              <a:rPr lang="en-US" sz="5100" dirty="0" err="1" smtClean="0">
                <a:solidFill>
                  <a:srgbClr val="0D2469"/>
                </a:solidFill>
              </a:rPr>
              <a:t>dei</a:t>
            </a:r>
            <a:r>
              <a:rPr lang="en-US" sz="5100" dirty="0" smtClean="0">
                <a:solidFill>
                  <a:srgbClr val="0D2469"/>
                </a:solidFill>
              </a:rPr>
              <a:t> </a:t>
            </a:r>
            <a:r>
              <a:rPr lang="en-US" sz="5100" dirty="0" err="1" smtClean="0">
                <a:solidFill>
                  <a:srgbClr val="0D2469"/>
                </a:solidFill>
              </a:rPr>
              <a:t>segnali</a:t>
            </a:r>
            <a:r>
              <a:rPr lang="en-US" sz="5100" dirty="0" smtClean="0">
                <a:solidFill>
                  <a:srgbClr val="0D2469"/>
                </a:solidFill>
              </a:rPr>
              <a:t>)</a:t>
            </a:r>
          </a:p>
          <a:p>
            <a:pPr algn="ctr">
              <a:buNone/>
            </a:pPr>
            <a:r>
              <a:rPr lang="en-US" dirty="0" smtClean="0">
                <a:solidFill>
                  <a:srgbClr val="0D2469"/>
                </a:solidFill>
              </a:rPr>
              <a:t> </a:t>
            </a:r>
            <a:r>
              <a:rPr lang="en-US" dirty="0" smtClean="0"/>
              <a:t> </a:t>
            </a:r>
          </a:p>
          <a:p>
            <a:r>
              <a:rPr lang="en-US" sz="4400" dirty="0" err="1" smtClean="0">
                <a:solidFill>
                  <a:srgbClr val="262626"/>
                </a:solidFill>
              </a:rPr>
              <a:t>Dalle</a:t>
            </a:r>
            <a:r>
              <a:rPr lang="en-US" sz="4400" dirty="0" smtClean="0">
                <a:solidFill>
                  <a:srgbClr val="262626"/>
                </a:solidFill>
              </a:rPr>
              <a:t> </a:t>
            </a:r>
            <a:r>
              <a:rPr lang="en-US" sz="4400" dirty="0" err="1" smtClean="0">
                <a:solidFill>
                  <a:srgbClr val="262626"/>
                </a:solidFill>
              </a:rPr>
              <a:t>lastre</a:t>
            </a:r>
            <a:r>
              <a:rPr lang="en-US" sz="4400" dirty="0" smtClean="0">
                <a:solidFill>
                  <a:srgbClr val="262626"/>
                </a:solidFill>
              </a:rPr>
              <a:t> per </a:t>
            </a:r>
            <a:r>
              <a:rPr lang="en-US" sz="4400" dirty="0" err="1" smtClean="0">
                <a:solidFill>
                  <a:srgbClr val="262626"/>
                </a:solidFill>
              </a:rPr>
              <a:t>Raggi</a:t>
            </a:r>
            <a:r>
              <a:rPr lang="en-US" sz="4400" dirty="0" smtClean="0">
                <a:solidFill>
                  <a:srgbClr val="262626"/>
                </a:solidFill>
              </a:rPr>
              <a:t> X </a:t>
            </a:r>
            <a:r>
              <a:rPr lang="en-US" sz="4400" dirty="0" err="1" smtClean="0">
                <a:solidFill>
                  <a:srgbClr val="262626"/>
                </a:solidFill>
              </a:rPr>
              <a:t>alla</a:t>
            </a:r>
            <a:r>
              <a:rPr lang="en-US" sz="4400" dirty="0" smtClean="0">
                <a:solidFill>
                  <a:srgbClr val="262626"/>
                </a:solidFill>
              </a:rPr>
              <a:t> CT </a:t>
            </a:r>
            <a:r>
              <a:rPr lang="en-US" sz="4400" dirty="0" err="1" smtClean="0">
                <a:solidFill>
                  <a:srgbClr val="262626"/>
                </a:solidFill>
              </a:rPr>
              <a:t>ed</a:t>
            </a:r>
            <a:r>
              <a:rPr lang="en-US" sz="4400" dirty="0" smtClean="0">
                <a:solidFill>
                  <a:srgbClr val="262626"/>
                </a:solidFill>
              </a:rPr>
              <a:t> MRI -&gt; </a:t>
            </a:r>
            <a:r>
              <a:rPr lang="en-US" sz="4400" dirty="0" err="1" smtClean="0">
                <a:solidFill>
                  <a:srgbClr val="262626"/>
                </a:solidFill>
              </a:rPr>
              <a:t>Diagnostica</a:t>
            </a:r>
            <a:r>
              <a:rPr lang="en-US" sz="4400" dirty="0" smtClean="0">
                <a:solidFill>
                  <a:srgbClr val="262626"/>
                </a:solidFill>
              </a:rPr>
              <a:t> </a:t>
            </a:r>
            <a:r>
              <a:rPr lang="en-US" sz="4400" dirty="0" err="1" smtClean="0">
                <a:solidFill>
                  <a:srgbClr val="262626"/>
                </a:solidFill>
              </a:rPr>
              <a:t>Morfologica</a:t>
            </a:r>
            <a:endParaRPr lang="en-US" sz="4400" dirty="0" smtClean="0">
              <a:solidFill>
                <a:srgbClr val="262626"/>
              </a:solidFill>
            </a:endParaRPr>
          </a:p>
          <a:p>
            <a:r>
              <a:rPr lang="en-US" sz="4400" dirty="0" smtClean="0">
                <a:solidFill>
                  <a:srgbClr val="262626"/>
                </a:solidFill>
              </a:rPr>
              <a:t>SPECT </a:t>
            </a:r>
            <a:r>
              <a:rPr lang="en-US" sz="4400" dirty="0" err="1" smtClean="0">
                <a:solidFill>
                  <a:srgbClr val="262626"/>
                </a:solidFill>
              </a:rPr>
              <a:t>e</a:t>
            </a:r>
            <a:r>
              <a:rPr lang="en-US" sz="4400" dirty="0" smtClean="0">
                <a:solidFill>
                  <a:srgbClr val="262626"/>
                </a:solidFill>
              </a:rPr>
              <a:t> PET -&gt; </a:t>
            </a:r>
            <a:r>
              <a:rPr lang="en-US" sz="4400" dirty="0" err="1" smtClean="0">
                <a:solidFill>
                  <a:srgbClr val="262626"/>
                </a:solidFill>
              </a:rPr>
              <a:t>Diagnostica</a:t>
            </a:r>
            <a:r>
              <a:rPr lang="en-US" sz="4400" dirty="0" smtClean="0">
                <a:solidFill>
                  <a:srgbClr val="262626"/>
                </a:solidFill>
              </a:rPr>
              <a:t> </a:t>
            </a:r>
            <a:r>
              <a:rPr lang="en-US" sz="4400" dirty="0" err="1" smtClean="0">
                <a:solidFill>
                  <a:srgbClr val="262626"/>
                </a:solidFill>
              </a:rPr>
              <a:t>Metabolica</a:t>
            </a:r>
            <a:r>
              <a:rPr lang="en-US" sz="4400" dirty="0" smtClean="0">
                <a:solidFill>
                  <a:srgbClr val="262626"/>
                </a:solidFill>
              </a:rPr>
              <a:t> </a:t>
            </a:r>
            <a:r>
              <a:rPr lang="en-US" sz="4400" dirty="0" err="1" smtClean="0">
                <a:solidFill>
                  <a:srgbClr val="262626"/>
                </a:solidFill>
              </a:rPr>
              <a:t>e</a:t>
            </a:r>
            <a:r>
              <a:rPr lang="en-US" sz="4400" dirty="0" smtClean="0">
                <a:solidFill>
                  <a:srgbClr val="262626"/>
                </a:solidFill>
              </a:rPr>
              <a:t> </a:t>
            </a:r>
            <a:r>
              <a:rPr lang="en-US" sz="4400" dirty="0" err="1" smtClean="0">
                <a:solidFill>
                  <a:srgbClr val="262626"/>
                </a:solidFill>
              </a:rPr>
              <a:t>Funzionale</a:t>
            </a:r>
            <a:endParaRPr lang="en-US" sz="4400" dirty="0" smtClean="0">
              <a:solidFill>
                <a:srgbClr val="262626"/>
              </a:solidFill>
            </a:endParaRPr>
          </a:p>
          <a:p>
            <a:endParaRPr lang="en-US" sz="4400" dirty="0" smtClean="0"/>
          </a:p>
          <a:p>
            <a:endParaRPr lang="en-US" dirty="0"/>
          </a:p>
          <a:p>
            <a:endParaRPr lang="en-US" dirty="0" smtClean="0"/>
          </a:p>
          <a:p>
            <a:pPr>
              <a:buNone/>
            </a:pPr>
            <a:r>
              <a:rPr lang="en-US" sz="5100" dirty="0" err="1" smtClean="0">
                <a:solidFill>
                  <a:srgbClr val="1A47CF"/>
                </a:solidFill>
              </a:rPr>
              <a:t>Acceleratori</a:t>
            </a:r>
            <a:r>
              <a:rPr lang="en-US" sz="5100" dirty="0" smtClean="0">
                <a:solidFill>
                  <a:srgbClr val="1A47CF"/>
                </a:solidFill>
              </a:rPr>
              <a:t>  </a:t>
            </a:r>
            <a:r>
              <a:rPr lang="en-US" sz="5100" dirty="0" smtClean="0">
                <a:solidFill>
                  <a:srgbClr val="0D2469"/>
                </a:solidFill>
              </a:rPr>
              <a:t>=&gt; (</a:t>
            </a:r>
            <a:r>
              <a:rPr lang="en-US" sz="5100" dirty="0" err="1" smtClean="0">
                <a:solidFill>
                  <a:srgbClr val="0D2469"/>
                </a:solidFill>
              </a:rPr>
              <a:t>Ciclotroni</a:t>
            </a:r>
            <a:r>
              <a:rPr lang="en-US" sz="5100" dirty="0" smtClean="0">
                <a:solidFill>
                  <a:srgbClr val="0D2469"/>
                </a:solidFill>
              </a:rPr>
              <a:t>, </a:t>
            </a:r>
            <a:r>
              <a:rPr lang="en-US" sz="5100" dirty="0" err="1" smtClean="0">
                <a:solidFill>
                  <a:srgbClr val="0D2469"/>
                </a:solidFill>
              </a:rPr>
              <a:t>Sincrotroni</a:t>
            </a:r>
            <a:r>
              <a:rPr lang="en-US" sz="5100" dirty="0" smtClean="0">
                <a:solidFill>
                  <a:srgbClr val="0D2469"/>
                </a:solidFill>
              </a:rPr>
              <a:t> e </a:t>
            </a:r>
            <a:r>
              <a:rPr lang="en-US" sz="5100" dirty="0" err="1">
                <a:solidFill>
                  <a:srgbClr val="0D2469"/>
                </a:solidFill>
              </a:rPr>
              <a:t>L</a:t>
            </a:r>
            <a:r>
              <a:rPr lang="en-US" sz="5100" dirty="0" err="1" smtClean="0">
                <a:solidFill>
                  <a:srgbClr val="0D2469"/>
                </a:solidFill>
              </a:rPr>
              <a:t>ineari</a:t>
            </a:r>
            <a:r>
              <a:rPr lang="en-US" sz="5100" dirty="0" smtClean="0">
                <a:solidFill>
                  <a:srgbClr val="0D2469"/>
                </a:solidFill>
              </a:rPr>
              <a:t>) </a:t>
            </a:r>
            <a:r>
              <a:rPr lang="en-US" sz="5100" dirty="0" err="1" smtClean="0">
                <a:solidFill>
                  <a:srgbClr val="0D2469"/>
                </a:solidFill>
              </a:rPr>
              <a:t>Servono</a:t>
            </a:r>
            <a:r>
              <a:rPr lang="en-US" sz="5100" dirty="0" smtClean="0">
                <a:solidFill>
                  <a:srgbClr val="0D2469"/>
                </a:solidFill>
              </a:rPr>
              <a:t> a </a:t>
            </a:r>
            <a:r>
              <a:rPr lang="en-US" sz="5100" dirty="0" err="1" smtClean="0">
                <a:solidFill>
                  <a:srgbClr val="0D2469"/>
                </a:solidFill>
              </a:rPr>
              <a:t>produrre</a:t>
            </a:r>
            <a:r>
              <a:rPr lang="en-US" sz="5100" dirty="0" smtClean="0">
                <a:solidFill>
                  <a:srgbClr val="0D2469"/>
                </a:solidFill>
              </a:rPr>
              <a:t> </a:t>
            </a:r>
            <a:r>
              <a:rPr lang="en-US" sz="5100" dirty="0" err="1" smtClean="0">
                <a:solidFill>
                  <a:srgbClr val="0D2469"/>
                </a:solidFill>
              </a:rPr>
              <a:t>gli</a:t>
            </a:r>
            <a:r>
              <a:rPr lang="en-US" sz="5100" dirty="0" smtClean="0">
                <a:solidFill>
                  <a:srgbClr val="0D2469"/>
                </a:solidFill>
              </a:rPr>
              <a:t> </a:t>
            </a:r>
            <a:r>
              <a:rPr lang="en-US" sz="5100" dirty="0" err="1" smtClean="0">
                <a:solidFill>
                  <a:srgbClr val="0D2469"/>
                </a:solidFill>
              </a:rPr>
              <a:t>Isotopi</a:t>
            </a:r>
            <a:r>
              <a:rPr lang="en-US" sz="5100" dirty="0" smtClean="0">
                <a:solidFill>
                  <a:srgbClr val="0D2469"/>
                </a:solidFill>
              </a:rPr>
              <a:t> per la </a:t>
            </a:r>
            <a:r>
              <a:rPr lang="en-US" sz="5100" dirty="0" err="1" smtClean="0">
                <a:solidFill>
                  <a:srgbClr val="0D2469"/>
                </a:solidFill>
              </a:rPr>
              <a:t>Diagnostica</a:t>
            </a:r>
            <a:r>
              <a:rPr lang="en-US" sz="5100" dirty="0" smtClean="0">
                <a:solidFill>
                  <a:srgbClr val="0D2469"/>
                </a:solidFill>
              </a:rPr>
              <a:t> </a:t>
            </a:r>
            <a:r>
              <a:rPr lang="en-US" sz="5100" dirty="0" err="1" smtClean="0">
                <a:solidFill>
                  <a:srgbClr val="0D2469"/>
                </a:solidFill>
              </a:rPr>
              <a:t>Avanzata</a:t>
            </a:r>
            <a:r>
              <a:rPr lang="en-US" sz="5100" dirty="0" smtClean="0">
                <a:solidFill>
                  <a:srgbClr val="0D2469"/>
                </a:solidFill>
              </a:rPr>
              <a:t> e </a:t>
            </a:r>
            <a:r>
              <a:rPr lang="en-US" sz="5100" dirty="0" err="1" smtClean="0">
                <a:solidFill>
                  <a:srgbClr val="0D2469"/>
                </a:solidFill>
              </a:rPr>
              <a:t>vengono</a:t>
            </a:r>
            <a:r>
              <a:rPr lang="en-US" sz="5100" dirty="0" smtClean="0">
                <a:solidFill>
                  <a:srgbClr val="0D2469"/>
                </a:solidFill>
              </a:rPr>
              <a:t> </a:t>
            </a:r>
            <a:r>
              <a:rPr lang="en-US" sz="5100" dirty="0" err="1" smtClean="0">
                <a:solidFill>
                  <a:srgbClr val="0D2469"/>
                </a:solidFill>
              </a:rPr>
              <a:t>impiegati</a:t>
            </a:r>
            <a:r>
              <a:rPr lang="en-US" sz="5100" dirty="0" smtClean="0">
                <a:solidFill>
                  <a:srgbClr val="0D2469"/>
                </a:solidFill>
              </a:rPr>
              <a:t> in Radio-</a:t>
            </a:r>
            <a:r>
              <a:rPr lang="en-US" sz="5100" dirty="0" err="1" smtClean="0">
                <a:solidFill>
                  <a:srgbClr val="0D2469"/>
                </a:solidFill>
              </a:rPr>
              <a:t>Terapia</a:t>
            </a:r>
            <a:r>
              <a:rPr lang="en-US" sz="5100" dirty="0" smtClean="0">
                <a:solidFill>
                  <a:srgbClr val="0D2469"/>
                </a:solidFill>
              </a:rPr>
              <a:t> </a:t>
            </a:r>
          </a:p>
          <a:p>
            <a:pPr>
              <a:buNone/>
            </a:pPr>
            <a:endParaRPr lang="en-US" sz="3840" dirty="0">
              <a:solidFill>
                <a:srgbClr val="0D2469"/>
              </a:solidFill>
            </a:endParaRPr>
          </a:p>
          <a:p>
            <a:r>
              <a:rPr lang="en-US" sz="4400" dirty="0" err="1" smtClean="0">
                <a:solidFill>
                  <a:srgbClr val="262626"/>
                </a:solidFill>
              </a:rPr>
              <a:t>Terapia</a:t>
            </a:r>
            <a:r>
              <a:rPr lang="en-US" sz="4400" dirty="0" smtClean="0">
                <a:solidFill>
                  <a:srgbClr val="262626"/>
                </a:solidFill>
              </a:rPr>
              <a:t> </a:t>
            </a:r>
            <a:r>
              <a:rPr lang="en-US" sz="4400" dirty="0" err="1" smtClean="0">
                <a:solidFill>
                  <a:srgbClr val="262626"/>
                </a:solidFill>
              </a:rPr>
              <a:t>convenzionale</a:t>
            </a:r>
            <a:r>
              <a:rPr lang="en-US" sz="4400" dirty="0" smtClean="0">
                <a:solidFill>
                  <a:srgbClr val="262626"/>
                </a:solidFill>
              </a:rPr>
              <a:t> </a:t>
            </a:r>
            <a:r>
              <a:rPr lang="en-US" sz="4400" dirty="0" err="1" smtClean="0">
                <a:solidFill>
                  <a:srgbClr val="262626"/>
                </a:solidFill>
              </a:rPr>
              <a:t>ed</a:t>
            </a:r>
            <a:r>
              <a:rPr lang="en-US" sz="4400" dirty="0" smtClean="0">
                <a:solidFill>
                  <a:srgbClr val="262626"/>
                </a:solidFill>
              </a:rPr>
              <a:t> </a:t>
            </a:r>
            <a:r>
              <a:rPr lang="en-US" sz="4400" dirty="0" err="1" smtClean="0">
                <a:solidFill>
                  <a:srgbClr val="262626"/>
                </a:solidFill>
              </a:rPr>
              <a:t>evoluta</a:t>
            </a:r>
            <a:r>
              <a:rPr lang="en-US" sz="4400" dirty="0" smtClean="0">
                <a:solidFill>
                  <a:srgbClr val="262626"/>
                </a:solidFill>
              </a:rPr>
              <a:t>  a </a:t>
            </a:r>
            <a:r>
              <a:rPr lang="en-US" sz="4400" dirty="0" err="1" smtClean="0">
                <a:solidFill>
                  <a:srgbClr val="262626"/>
                </a:solidFill>
              </a:rPr>
              <a:t>Raggi</a:t>
            </a:r>
            <a:r>
              <a:rPr lang="en-US" sz="4400" dirty="0" smtClean="0">
                <a:solidFill>
                  <a:srgbClr val="262626"/>
                </a:solidFill>
              </a:rPr>
              <a:t> X (IMRT e IORT)</a:t>
            </a:r>
          </a:p>
          <a:p>
            <a:r>
              <a:rPr lang="en-US" sz="4400" dirty="0" err="1" smtClean="0">
                <a:solidFill>
                  <a:srgbClr val="262626"/>
                </a:solidFill>
              </a:rPr>
              <a:t>Terapia</a:t>
            </a:r>
            <a:r>
              <a:rPr lang="en-US" sz="4400" dirty="0" smtClean="0">
                <a:solidFill>
                  <a:srgbClr val="262626"/>
                </a:solidFill>
              </a:rPr>
              <a:t> </a:t>
            </a:r>
            <a:r>
              <a:rPr lang="en-US" sz="4400" dirty="0" err="1" smtClean="0">
                <a:solidFill>
                  <a:srgbClr val="262626"/>
                </a:solidFill>
              </a:rPr>
              <a:t>Avanzata</a:t>
            </a:r>
            <a:r>
              <a:rPr lang="en-US" sz="4400" dirty="0" smtClean="0">
                <a:solidFill>
                  <a:srgbClr val="262626"/>
                </a:solidFill>
              </a:rPr>
              <a:t> con </a:t>
            </a:r>
            <a:r>
              <a:rPr lang="en-US" sz="4400" dirty="0" err="1" smtClean="0">
                <a:solidFill>
                  <a:srgbClr val="262626"/>
                </a:solidFill>
              </a:rPr>
              <a:t>Adroni</a:t>
            </a:r>
            <a:r>
              <a:rPr lang="en-US" sz="4400" dirty="0" smtClean="0">
                <a:solidFill>
                  <a:srgbClr val="262626"/>
                </a:solidFill>
              </a:rPr>
              <a:t> (</a:t>
            </a:r>
            <a:r>
              <a:rPr lang="en-US" sz="4400" dirty="0" err="1" smtClean="0">
                <a:solidFill>
                  <a:srgbClr val="262626"/>
                </a:solidFill>
              </a:rPr>
              <a:t>Protoni</a:t>
            </a:r>
            <a:r>
              <a:rPr lang="en-US" sz="4400" dirty="0" smtClean="0">
                <a:solidFill>
                  <a:srgbClr val="262626"/>
                </a:solidFill>
              </a:rPr>
              <a:t> </a:t>
            </a:r>
            <a:r>
              <a:rPr lang="en-US" sz="4400" dirty="0" err="1" smtClean="0">
                <a:solidFill>
                  <a:srgbClr val="262626"/>
                </a:solidFill>
              </a:rPr>
              <a:t>o</a:t>
            </a:r>
            <a:r>
              <a:rPr lang="en-US" sz="4400" dirty="0" smtClean="0">
                <a:solidFill>
                  <a:srgbClr val="262626"/>
                </a:solidFill>
              </a:rPr>
              <a:t> </a:t>
            </a:r>
            <a:r>
              <a:rPr lang="en-US" sz="4400" dirty="0" err="1" smtClean="0">
                <a:solidFill>
                  <a:srgbClr val="262626"/>
                </a:solidFill>
              </a:rPr>
              <a:t>ioni</a:t>
            </a:r>
            <a:r>
              <a:rPr lang="en-US" sz="4400" dirty="0" smtClean="0">
                <a:solidFill>
                  <a:srgbClr val="262626"/>
                </a:solidFill>
              </a:rPr>
              <a:t> </a:t>
            </a:r>
            <a:r>
              <a:rPr lang="en-US" sz="4400" dirty="0" err="1" smtClean="0">
                <a:solidFill>
                  <a:srgbClr val="262626"/>
                </a:solidFill>
              </a:rPr>
              <a:t>Carbonio</a:t>
            </a:r>
            <a:r>
              <a:rPr lang="en-US" sz="4400" dirty="0" smtClean="0">
                <a:solidFill>
                  <a:srgbClr val="262626"/>
                </a:solidFill>
              </a:rPr>
              <a:t>)</a:t>
            </a:r>
          </a:p>
          <a:p>
            <a:r>
              <a:rPr lang="en-US" sz="4400" dirty="0" smtClean="0">
                <a:solidFill>
                  <a:srgbClr val="262626"/>
                </a:solidFill>
              </a:rPr>
              <a:t>Le </a:t>
            </a:r>
            <a:r>
              <a:rPr lang="en-US" sz="4400" dirty="0" err="1" smtClean="0">
                <a:solidFill>
                  <a:srgbClr val="262626"/>
                </a:solidFill>
              </a:rPr>
              <a:t>nuove</a:t>
            </a:r>
            <a:r>
              <a:rPr lang="en-US" sz="4400" dirty="0" smtClean="0">
                <a:solidFill>
                  <a:srgbClr val="262626"/>
                </a:solidFill>
              </a:rPr>
              <a:t> </a:t>
            </a:r>
            <a:r>
              <a:rPr lang="en-US" sz="4400" dirty="0" err="1" smtClean="0">
                <a:solidFill>
                  <a:srgbClr val="262626"/>
                </a:solidFill>
              </a:rPr>
              <a:t>frontiere</a:t>
            </a:r>
            <a:r>
              <a:rPr lang="en-US" sz="4400" dirty="0" smtClean="0">
                <a:solidFill>
                  <a:srgbClr val="262626"/>
                </a:solidFill>
              </a:rPr>
              <a:t> </a:t>
            </a:r>
            <a:r>
              <a:rPr lang="en-US" sz="4400" dirty="0" err="1" smtClean="0">
                <a:solidFill>
                  <a:srgbClr val="262626"/>
                </a:solidFill>
              </a:rPr>
              <a:t>degli</a:t>
            </a:r>
            <a:r>
              <a:rPr lang="en-US" sz="4400" dirty="0" smtClean="0">
                <a:solidFill>
                  <a:srgbClr val="262626"/>
                </a:solidFill>
              </a:rPr>
              <a:t> </a:t>
            </a:r>
            <a:r>
              <a:rPr lang="en-US" sz="4400" dirty="0" err="1" smtClean="0">
                <a:solidFill>
                  <a:srgbClr val="262626"/>
                </a:solidFill>
              </a:rPr>
              <a:t>acceleratori</a:t>
            </a:r>
            <a:r>
              <a:rPr lang="en-US" sz="4400" dirty="0" smtClean="0">
                <a:solidFill>
                  <a:srgbClr val="262626"/>
                </a:solidFill>
              </a:rPr>
              <a:t> per </a:t>
            </a:r>
            <a:r>
              <a:rPr lang="en-US" sz="4400" dirty="0" err="1" smtClean="0">
                <a:solidFill>
                  <a:srgbClr val="262626"/>
                </a:solidFill>
              </a:rPr>
              <a:t>Adroterapia</a:t>
            </a:r>
            <a:endParaRPr lang="en-US" sz="4400" dirty="0" smtClean="0">
              <a:solidFill>
                <a:srgbClr val="262626"/>
              </a:solidFill>
            </a:endParaRPr>
          </a:p>
          <a:p>
            <a:r>
              <a:rPr lang="en-US" sz="4400" dirty="0" err="1" smtClean="0">
                <a:solidFill>
                  <a:srgbClr val="262626"/>
                </a:solidFill>
              </a:rPr>
              <a:t>Brachiterapia</a:t>
            </a:r>
            <a:r>
              <a:rPr lang="en-US" sz="4400" dirty="0" smtClean="0">
                <a:solidFill>
                  <a:srgbClr val="262626"/>
                </a:solidFill>
              </a:rPr>
              <a:t> </a:t>
            </a:r>
            <a:r>
              <a:rPr lang="en-US" sz="4400" dirty="0" err="1" smtClean="0">
                <a:solidFill>
                  <a:srgbClr val="262626"/>
                </a:solidFill>
              </a:rPr>
              <a:t>e</a:t>
            </a:r>
            <a:r>
              <a:rPr lang="en-US" sz="4400" dirty="0" smtClean="0">
                <a:solidFill>
                  <a:srgbClr val="262626"/>
                </a:solidFill>
              </a:rPr>
              <a:t> </a:t>
            </a:r>
            <a:r>
              <a:rPr lang="en-US" sz="4400" dirty="0" err="1" smtClean="0">
                <a:solidFill>
                  <a:srgbClr val="262626"/>
                </a:solidFill>
              </a:rPr>
              <a:t>Teleterapia</a:t>
            </a:r>
            <a:r>
              <a:rPr lang="en-US" sz="4400" dirty="0" smtClean="0">
                <a:solidFill>
                  <a:srgbClr val="404040"/>
                </a:solidFill>
              </a:rPr>
              <a:t>  </a:t>
            </a:r>
            <a:endParaRPr lang="en-US" sz="4400" dirty="0">
              <a:solidFill>
                <a:srgbClr val="404040"/>
              </a:solidFill>
            </a:endParaRPr>
          </a:p>
        </p:txBody>
      </p:sp>
      <p:sp>
        <p:nvSpPr>
          <p:cNvPr id="4" name="Slide Number Placeholder 3"/>
          <p:cNvSpPr>
            <a:spLocks noGrp="1"/>
          </p:cNvSpPr>
          <p:nvPr>
            <p:ph type="sldNum" sz="quarter" idx="12"/>
          </p:nvPr>
        </p:nvSpPr>
        <p:spPr/>
        <p:txBody>
          <a:bodyPr/>
          <a:lstStyle/>
          <a:p>
            <a:fld id="{06AAE6B4-6741-2E43-949D-D9093D0F478E}" type="slidenum">
              <a:rPr lang="en-US" smtClean="0"/>
              <a:pPr/>
              <a:t>8</a:t>
            </a:fld>
            <a:endParaRPr lang="en-US"/>
          </a:p>
        </p:txBody>
      </p:sp>
      <p:sp>
        <p:nvSpPr>
          <p:cNvPr id="6" name="Footer Placeholder 5"/>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3269" name="Group 101"/>
          <p:cNvGraphicFramePr>
            <a:graphicFrameLocks noGrp="1"/>
          </p:cNvGraphicFramePr>
          <p:nvPr/>
        </p:nvGraphicFramePr>
        <p:xfrm>
          <a:off x="304800" y="1930400"/>
          <a:ext cx="8666163" cy="4089400"/>
        </p:xfrm>
        <a:graphic>
          <a:graphicData uri="http://schemas.openxmlformats.org/drawingml/2006/table">
            <a:tbl>
              <a:tblPr/>
              <a:tblGrid>
                <a:gridCol w="1703388"/>
                <a:gridCol w="1851025"/>
                <a:gridCol w="850900"/>
                <a:gridCol w="1143000"/>
                <a:gridCol w="1890712"/>
                <a:gridCol w="1227138"/>
              </a:tblGrid>
              <a:tr h="1022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omic Sans MS" pitchFamily="-106" charset="0"/>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omic Sans MS" pitchFamily="-106" charset="0"/>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YEAR</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ENERGY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PHYSICAL PROPERTY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RADIOLOGY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X RAYS 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dirty="0">
                          <a:ln>
                            <a:noFill/>
                          </a:ln>
                          <a:solidFill>
                            <a:srgbClr val="000000"/>
                          </a:solidFill>
                          <a:effectLst/>
                          <a:latin typeface="Verdana" pitchFamily="-106" charset="0"/>
                        </a:rPr>
                        <a:t>1895</a:t>
                      </a:r>
                      <a:endParaRPr kumimoji="0" lang="en-GB" sz="1600" b="0" i="0" u="none" strike="noStrike" cap="none" normalizeH="0" baseline="0" dirty="0">
                        <a:ln>
                          <a:noFill/>
                        </a:ln>
                        <a:solidFill>
                          <a:srgbClr val="000000"/>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X RAYS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ABSORPTION</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omic Sans MS"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ECHOGRAPHY</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ULTRASOUND 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1950</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US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REFLECTION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TRANSMISSION</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omic Sans MS"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NUCLEAR MEDICINE</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RADIOISOTOPE IMAGING</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1950</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000" b="1" i="0" u="none" strike="noStrike" cap="none" normalizeH="0" baseline="0">
                          <a:ln>
                            <a:noFill/>
                          </a:ln>
                          <a:solidFill>
                            <a:schemeClr val="tx1"/>
                          </a:solidFill>
                          <a:effectLst/>
                          <a:latin typeface="Symbol" pitchFamily="-106" charset="2"/>
                        </a:rPr>
                        <a:t>g</a:t>
                      </a:r>
                      <a:r>
                        <a:rPr kumimoji="0" lang="it-IT" sz="1600" b="0" i="0" u="none" strike="noStrike" cap="none" normalizeH="0" baseline="0">
                          <a:ln>
                            <a:noFill/>
                          </a:ln>
                          <a:solidFill>
                            <a:schemeClr val="tx1"/>
                          </a:solidFill>
                          <a:effectLst/>
                          <a:latin typeface="Verdana" pitchFamily="-106" charset="0"/>
                        </a:rPr>
                        <a:t> RAYS</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RADIATION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600" b="0" i="0" u="none" strike="noStrike" cap="none" normalizeH="0" baseline="0">
                          <a:ln>
                            <a:noFill/>
                          </a:ln>
                          <a:solidFill>
                            <a:schemeClr val="tx1"/>
                          </a:solidFill>
                          <a:effectLst/>
                          <a:latin typeface="Verdana" pitchFamily="-106" charset="0"/>
                        </a:rPr>
                        <a:t>EMISSION</a:t>
                      </a:r>
                      <a:endParaRPr kumimoji="0" lang="en-GB" sz="1600" b="0" i="0" u="none" strike="noStrike" cap="none" normalizeH="0" baseline="0">
                        <a:ln>
                          <a:noFill/>
                        </a:ln>
                        <a:solidFill>
                          <a:schemeClr val="tx1"/>
                        </a:solidFill>
                        <a:effectLst/>
                        <a:latin typeface="Verdana"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Comic Sans MS" pitchFamily="-106"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63210" name="Picture 42" descr="BoneScan2"/>
          <p:cNvPicPr>
            <a:picLocks noChangeAspect="1" noChangeArrowheads="1"/>
          </p:cNvPicPr>
          <p:nvPr/>
        </p:nvPicPr>
        <p:blipFill>
          <a:blip r:embed="rId2"/>
          <a:srcRect/>
          <a:stretch>
            <a:fillRect/>
          </a:stretch>
        </p:blipFill>
        <p:spPr bwMode="auto">
          <a:xfrm>
            <a:off x="7924800" y="5029200"/>
            <a:ext cx="922338" cy="908050"/>
          </a:xfrm>
          <a:prstGeom prst="rect">
            <a:avLst/>
          </a:prstGeom>
          <a:noFill/>
          <a:ln w="9525">
            <a:solidFill>
              <a:schemeClr val="bg2"/>
            </a:solidFill>
            <a:miter lim="800000"/>
            <a:headEnd/>
            <a:tailEnd/>
          </a:ln>
        </p:spPr>
      </p:pic>
      <p:pic>
        <p:nvPicPr>
          <p:cNvPr id="263211" name="Picture 43" descr="envisor_0187"/>
          <p:cNvPicPr>
            <a:picLocks noChangeAspect="1" noChangeArrowheads="1"/>
          </p:cNvPicPr>
          <p:nvPr/>
        </p:nvPicPr>
        <p:blipFill>
          <a:blip r:embed="rId3">
            <a:lum bright="18000"/>
          </a:blip>
          <a:srcRect l="11351" t="8032" r="17924" b="9639"/>
          <a:stretch>
            <a:fillRect/>
          </a:stretch>
        </p:blipFill>
        <p:spPr bwMode="auto">
          <a:xfrm>
            <a:off x="7924800" y="4038600"/>
            <a:ext cx="968375" cy="838200"/>
          </a:xfrm>
          <a:prstGeom prst="rect">
            <a:avLst/>
          </a:prstGeom>
          <a:noFill/>
          <a:ln w="9525">
            <a:solidFill>
              <a:srgbClr val="DDDDDD"/>
            </a:solidFill>
            <a:miter lim="800000"/>
            <a:headEnd/>
            <a:tailEnd/>
          </a:ln>
        </p:spPr>
      </p:pic>
      <p:pic>
        <p:nvPicPr>
          <p:cNvPr id="263212" name="Picture 44" descr="Frau Roentgen_pix"/>
          <p:cNvPicPr>
            <a:picLocks noChangeAspect="1" noChangeArrowheads="1"/>
          </p:cNvPicPr>
          <p:nvPr/>
        </p:nvPicPr>
        <p:blipFill>
          <a:blip r:embed="rId4"/>
          <a:srcRect/>
          <a:stretch>
            <a:fillRect/>
          </a:stretch>
        </p:blipFill>
        <p:spPr bwMode="auto">
          <a:xfrm>
            <a:off x="8085137" y="2971800"/>
            <a:ext cx="677863" cy="946150"/>
          </a:xfrm>
          <a:prstGeom prst="rect">
            <a:avLst/>
          </a:prstGeom>
          <a:noFill/>
        </p:spPr>
      </p:pic>
      <p:sp>
        <p:nvSpPr>
          <p:cNvPr id="263214" name="Rectangle 46"/>
          <p:cNvSpPr>
            <a:spLocks noChangeArrowheads="1"/>
          </p:cNvSpPr>
          <p:nvPr/>
        </p:nvSpPr>
        <p:spPr bwMode="auto">
          <a:xfrm>
            <a:off x="1295400" y="2239962"/>
            <a:ext cx="1484313" cy="350838"/>
          </a:xfrm>
          <a:prstGeom prst="rect">
            <a:avLst/>
          </a:prstGeom>
          <a:noFill/>
          <a:ln w="9525">
            <a:noFill/>
            <a:miter lim="800000"/>
            <a:headEnd/>
            <a:tailEnd/>
          </a:ln>
          <a:effectLst/>
        </p:spPr>
        <p:txBody>
          <a:bodyPr wrap="none">
            <a:prstTxWarp prst="textNoShape">
              <a:avLst/>
            </a:prstTxWarp>
            <a:spAutoFit/>
          </a:bodyPr>
          <a:lstStyle/>
          <a:p>
            <a:r>
              <a:rPr lang="it-IT" sz="1700" dirty="0">
                <a:latin typeface="Verdana" pitchFamily="-106" charset="0"/>
                <a:ea typeface="Times New Roman" pitchFamily="-106" charset="0"/>
                <a:cs typeface="Times New Roman" pitchFamily="-106" charset="0"/>
              </a:rPr>
              <a:t>TECHNIQUE</a:t>
            </a:r>
            <a:endParaRPr lang="en-GB" sz="1700" dirty="0">
              <a:latin typeface="Verdana" pitchFamily="-106" charset="0"/>
              <a:ea typeface="Times New Roman" pitchFamily="-106" charset="0"/>
              <a:cs typeface="Times New Roman" pitchFamily="-106" charset="0"/>
            </a:endParaRPr>
          </a:p>
        </p:txBody>
      </p:sp>
      <p:sp>
        <p:nvSpPr>
          <p:cNvPr id="263215" name="Rectangle 47"/>
          <p:cNvSpPr>
            <a:spLocks noChangeArrowheads="1"/>
          </p:cNvSpPr>
          <p:nvPr/>
        </p:nvSpPr>
        <p:spPr bwMode="auto">
          <a:xfrm>
            <a:off x="971600" y="381000"/>
            <a:ext cx="7416824" cy="381000"/>
          </a:xfrm>
          <a:prstGeom prst="rect">
            <a:avLst/>
          </a:prstGeom>
          <a:noFill/>
          <a:ln w="9525">
            <a:noFill/>
            <a:miter lim="800000"/>
            <a:headEnd/>
            <a:tailEnd/>
          </a:ln>
          <a:effectLst/>
        </p:spPr>
        <p:txBody>
          <a:bodyPr anchor="ctr">
            <a:prstTxWarp prst="textNoShape">
              <a:avLst/>
            </a:prstTxWarp>
          </a:bodyPr>
          <a:lstStyle/>
          <a:p>
            <a:pPr algn="ctr"/>
            <a:r>
              <a:rPr lang="en-US" sz="2800" dirty="0" err="1" smtClean="0">
                <a:solidFill>
                  <a:srgbClr val="1A47CF"/>
                </a:solidFill>
                <a:latin typeface="Verdana" pitchFamily="-106" charset="0"/>
              </a:rPr>
              <a:t>Tecniche</a:t>
            </a:r>
            <a:r>
              <a:rPr lang="en-US" sz="2800" dirty="0" smtClean="0">
                <a:solidFill>
                  <a:srgbClr val="1A47CF"/>
                </a:solidFill>
                <a:latin typeface="Verdana" pitchFamily="-106" charset="0"/>
              </a:rPr>
              <a:t> di Medical Imaging /1</a:t>
            </a:r>
            <a:endParaRPr lang="en-US" sz="2800" dirty="0">
              <a:solidFill>
                <a:srgbClr val="1A47CF"/>
              </a:solidFill>
              <a:latin typeface="Verdana" pitchFamily="-106" charset="0"/>
            </a:endParaRPr>
          </a:p>
        </p:txBody>
      </p:sp>
      <p:sp>
        <p:nvSpPr>
          <p:cNvPr id="10" name="Slide Number Placeholder 9"/>
          <p:cNvSpPr>
            <a:spLocks noGrp="1"/>
          </p:cNvSpPr>
          <p:nvPr>
            <p:ph type="sldNum" sz="quarter" idx="12"/>
          </p:nvPr>
        </p:nvSpPr>
        <p:spPr/>
        <p:txBody>
          <a:bodyPr/>
          <a:lstStyle/>
          <a:p>
            <a:fld id="{06AAE6B4-6741-2E43-949D-D9093D0F478E}" type="slidenum">
              <a:rPr lang="en-US" smtClean="0"/>
              <a:pPr/>
              <a:t>9</a:t>
            </a:fld>
            <a:endParaRPr lang="en-US"/>
          </a:p>
        </p:txBody>
      </p:sp>
      <p:sp>
        <p:nvSpPr>
          <p:cNvPr id="12" name="Footer Placeholder 11"/>
          <p:cNvSpPr>
            <a:spLocks noGrp="1"/>
          </p:cNvSpPr>
          <p:nvPr>
            <p:ph type="ftr" sz="quarter" idx="11"/>
          </p:nvPr>
        </p:nvSpPr>
        <p:spPr/>
        <p:txBody>
          <a:bodyPr/>
          <a:lstStyle/>
          <a:p>
            <a:r>
              <a:rPr lang="en-US" dirty="0" smtClean="0"/>
              <a:t>Domenico Campi   -  </a:t>
            </a:r>
            <a:r>
              <a:rPr lang="en-US" dirty="0" err="1" smtClean="0"/>
              <a:t>Applicazioni</a:t>
            </a:r>
            <a:r>
              <a:rPr lang="en-US" dirty="0" smtClean="0"/>
              <a:t> </a:t>
            </a:r>
            <a:r>
              <a:rPr lang="en-US" dirty="0" err="1" smtClean="0"/>
              <a:t>Mediche</a:t>
            </a:r>
            <a:r>
              <a:rPr lang="en-US" dirty="0" smtClean="0"/>
              <a:t> </a:t>
            </a:r>
            <a:r>
              <a:rPr lang="en-US" dirty="0" err="1" smtClean="0"/>
              <a:t>della</a:t>
            </a:r>
            <a:r>
              <a:rPr lang="en-US" dirty="0" smtClean="0"/>
              <a:t> </a:t>
            </a:r>
            <a:r>
              <a:rPr lang="en-US" dirty="0" err="1" smtClean="0"/>
              <a:t>fisica</a:t>
            </a:r>
            <a:r>
              <a:rPr lang="en-US" dirty="0" smtClean="0"/>
              <a:t> </a:t>
            </a:r>
            <a:r>
              <a:rPr lang="en-US" dirty="0" err="1" smtClean="0"/>
              <a:t>delle</a:t>
            </a:r>
            <a:r>
              <a:rPr lang="en-US" dirty="0" smtClean="0"/>
              <a:t> </a:t>
            </a:r>
            <a:r>
              <a:rPr lang="en-US" dirty="0" err="1" smtClean="0"/>
              <a:t>Particelle</a:t>
            </a:r>
            <a:r>
              <a:rPr lang="en-US" dirty="0" smtClean="0"/>
              <a:t>  - </a:t>
            </a:r>
            <a:r>
              <a:rPr lang="en-US" dirty="0"/>
              <a:t>CERN 9/1/11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1274</TotalTime>
  <Words>3605</Words>
  <Application>Microsoft Macintosh PowerPoint</Application>
  <PresentationFormat>On-screen Show (4:3)</PresentationFormat>
  <Paragraphs>707</Paragraphs>
  <Slides>67</Slides>
  <Notes>16</Notes>
  <HiddenSlides>2</HiddenSlides>
  <MMClips>2</MMClips>
  <ScaleCrop>false</ScaleCrop>
  <HeadingPairs>
    <vt:vector size="6" baseType="variant">
      <vt:variant>
        <vt:lpstr>Theme</vt:lpstr>
      </vt:variant>
      <vt:variant>
        <vt:i4>2</vt:i4>
      </vt:variant>
      <vt:variant>
        <vt:lpstr>Embedded OLE Servers</vt:lpstr>
      </vt:variant>
      <vt:variant>
        <vt:i4>5</vt:i4>
      </vt:variant>
      <vt:variant>
        <vt:lpstr>Slide Titles</vt:lpstr>
      </vt:variant>
      <vt:variant>
        <vt:i4>67</vt:i4>
      </vt:variant>
    </vt:vector>
  </HeadingPairs>
  <TitlesOfParts>
    <vt:vector size="74" baseType="lpstr">
      <vt:lpstr>Office Theme</vt:lpstr>
      <vt:lpstr>Office Theme</vt:lpstr>
      <vt:lpstr>Acrobat Document</vt:lpstr>
      <vt:lpstr>Image</vt:lpstr>
      <vt:lpstr>Bitmap Image</vt:lpstr>
      <vt:lpstr>Slide</vt:lpstr>
      <vt:lpstr>Photo Editor Photo</vt:lpstr>
      <vt:lpstr> APPLICAZIONI MEDICHE DELLA FISICA DELLE PARTICELLE     D. CAMPI CERN – 2 Settembre 2009  Domenico.Campi@cern.ch domenico.campi@adam-geneva.ch </vt:lpstr>
      <vt:lpstr>PowerPoint Presentation</vt:lpstr>
      <vt:lpstr>PowerPoint Presentation</vt:lpstr>
      <vt:lpstr>    Le radiazioni possono anche essere distinte in: corpuscolate                                                                                                         ossia dotate di massa come le particelle cariche elettricamente e i neutroni                                                                                                    non corpuscolate                                                                                      come i fotoni ( X o )  che non hanno nè massa nè carica.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MRI =  Magnetic Resonance Imaging</vt:lpstr>
      <vt:lpstr>PowerPoint Presentation</vt:lpstr>
      <vt:lpstr>1973: Positron Emission Tomography (PET)  to investigate metabolism</vt:lpstr>
      <vt:lpstr>PowerPoint Presentation</vt:lpstr>
      <vt:lpstr>PowerPoint Presentation</vt:lpstr>
      <vt:lpstr>PET : one example</vt:lpstr>
      <vt:lpstr>PowerPoint Presentation</vt:lpstr>
      <vt:lpstr>PowerPoint Presentation</vt:lpstr>
      <vt:lpstr>PET</vt:lpstr>
      <vt:lpstr>PowerPoint Presentation</vt:lpstr>
      <vt:lpstr>PowerPoint Presentation</vt:lpstr>
      <vt:lpstr>Gli Acceleratori e la Radioterapia</vt:lpstr>
      <vt:lpstr>PowerPoint Presentation</vt:lpstr>
      <vt:lpstr>Principali tipi di acceleratori di Particelle</vt:lpstr>
      <vt:lpstr>PowerPoint Presentation</vt:lpstr>
      <vt:lpstr>PowerPoint Presentation</vt:lpstr>
      <vt:lpstr>CYCLOTRON </vt:lpstr>
      <vt:lpstr>CYCLOTRON</vt:lpstr>
      <vt:lpstr>Sono normalmente basati su un Cyclotrone ad alta corrente – 200/500 uA e  da 18 o 30 o 70 MeV di Energia  piu’ un complesso di radiofarmacia capace  di produrre lemolecole piu’ adatte a portare e far decadere l’isotopo nella zona bersaglio</vt:lpstr>
      <vt:lpstr>LINEAR ACCELERATOR</vt:lpstr>
      <vt:lpstr>PowerPoint Presentation</vt:lpstr>
      <vt:lpstr>CONVENTIONAL RADIO THERAPHY  WITH X-RAYS</vt:lpstr>
      <vt:lpstr>PowerPoint Presentation</vt:lpstr>
      <vt:lpstr>The icon of radiation therapy with charged hadrons</vt:lpstr>
      <vt:lpstr>PowerPoint Presentation</vt:lpstr>
      <vt:lpstr>PowerPoint Presentation</vt:lpstr>
      <vt:lpstr>PowerPoint Presentation</vt:lpstr>
      <vt:lpstr>The Bragg Peak and HADRON THERAPHY</vt:lpstr>
      <vt:lpstr>Single beam comparison</vt:lpstr>
      <vt:lpstr>Effect of ΔE/Δx = LET  on many cells for many ‘end-points’</vt:lpstr>
      <vt:lpstr>Protons are quantitatively different from X-rays</vt:lpstr>
      <vt:lpstr>Charged hadrons have a much better energy deposition with respect to X-rays</vt:lpstr>
      <vt:lpstr>PowerPoint Presentation</vt:lpstr>
      <vt:lpstr>PowerPoint Presentation</vt:lpstr>
      <vt:lpstr>PowerPoint Presentation</vt:lpstr>
      <vt:lpstr>PowerPoint Presentation</vt:lpstr>
      <vt:lpstr>Numbers of potential patients</vt:lpstr>
      <vt:lpstr>Present and “near” future of Hadrontherapy</vt:lpstr>
      <vt:lpstr>Protontherapy is booming  </vt:lpstr>
      <vt:lpstr>CNAO = Centro Nazionale di Adroterapia at Pavia</vt:lpstr>
      <vt:lpstr>CNAO = Centro Nazionale di Adroterapia at Pavia</vt:lpstr>
      <vt:lpstr>PowerPoint Presentation</vt:lpstr>
      <vt:lpstr>CNAO at Pavia </vt:lpstr>
      <vt:lpstr>The accelerators used today in Protontherapy</vt:lpstr>
      <vt:lpstr>General concept of a cyclinac</vt:lpstr>
      <vt:lpstr>Properties of the  accelerated beams</vt:lpstr>
      <vt:lpstr>The properties of the cyclinac beams are  specially adapted to the spot-scanning technique               </vt:lpstr>
      <vt:lpstr>Cyclinac use of the GSI approach to treat moving organs</vt:lpstr>
      <vt:lpstr> Brachitherapia, Radioimmunotherapia, Tele-therapia</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APPLICAZIONI MEDICHE DELLA FISICA DELLE PARTICELLE  D. CAMPI CERN – A.D.A.M. SA</dc:title>
  <dc:creator>cpd</dc:creator>
  <cp:lastModifiedBy>Domenico Campi</cp:lastModifiedBy>
  <cp:revision>164</cp:revision>
  <dcterms:created xsi:type="dcterms:W3CDTF">2009-09-08T05:19:37Z</dcterms:created>
  <dcterms:modified xsi:type="dcterms:W3CDTF">2011-09-01T16:17:15Z</dcterms:modified>
</cp:coreProperties>
</file>