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8"/>
  </p:notesMasterIdLst>
  <p:sldIdLst>
    <p:sldId id="427" r:id="rId2"/>
    <p:sldId id="2422" r:id="rId3"/>
    <p:sldId id="4400" r:id="rId4"/>
    <p:sldId id="4402" r:id="rId5"/>
    <p:sldId id="4404" r:id="rId6"/>
    <p:sldId id="915" r:id="rId7"/>
    <p:sldId id="707" r:id="rId8"/>
    <p:sldId id="4403" r:id="rId9"/>
    <p:sldId id="301" r:id="rId10"/>
    <p:sldId id="4386" r:id="rId11"/>
    <p:sldId id="4396" r:id="rId12"/>
    <p:sldId id="4397" r:id="rId13"/>
    <p:sldId id="4390" r:id="rId14"/>
    <p:sldId id="4405" r:id="rId15"/>
    <p:sldId id="4406" r:id="rId16"/>
    <p:sldId id="2420" r:id="rId17"/>
    <p:sldId id="4407" r:id="rId18"/>
    <p:sldId id="771" r:id="rId19"/>
    <p:sldId id="767" r:id="rId20"/>
    <p:sldId id="2421" r:id="rId21"/>
    <p:sldId id="2427" r:id="rId22"/>
    <p:sldId id="4398" r:id="rId23"/>
    <p:sldId id="2431" r:id="rId24"/>
    <p:sldId id="416" r:id="rId25"/>
    <p:sldId id="2429" r:id="rId26"/>
    <p:sldId id="424" r:id="rId27"/>
    <p:sldId id="350" r:id="rId28"/>
    <p:sldId id="330" r:id="rId29"/>
    <p:sldId id="4399" r:id="rId30"/>
    <p:sldId id="390" r:id="rId31"/>
    <p:sldId id="263" r:id="rId32"/>
    <p:sldId id="2425" r:id="rId33"/>
    <p:sldId id="2413" r:id="rId34"/>
    <p:sldId id="772" r:id="rId35"/>
    <p:sldId id="773" r:id="rId36"/>
    <p:sldId id="2414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2CC"/>
    <a:srgbClr val="F6D9BA"/>
    <a:srgbClr val="FF9469"/>
    <a:srgbClr val="ED7D31"/>
    <a:srgbClr val="D1BADD"/>
    <a:srgbClr val="F2C5C1"/>
    <a:srgbClr val="0070C0"/>
    <a:srgbClr val="F4B183"/>
    <a:srgbClr val="00FF28"/>
    <a:srgbClr val="E2F0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191"/>
    <p:restoredTop sz="84425"/>
  </p:normalViewPr>
  <p:slideViewPr>
    <p:cSldViewPr snapToGrid="0" snapToObjects="1">
      <p:cViewPr varScale="1">
        <p:scale>
          <a:sx n="68" d="100"/>
          <a:sy n="68" d="100"/>
        </p:scale>
        <p:origin x="232" y="784"/>
      </p:cViewPr>
      <p:guideLst/>
    </p:cSldViewPr>
  </p:slideViewPr>
  <p:notesTextViewPr>
    <p:cViewPr>
      <p:scale>
        <a:sx n="140" d="100"/>
        <a:sy n="14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A76EAF-1F96-7947-99DA-FCDFF1E79DC2}" type="datetimeFigureOut">
              <a:rPr lang="en-US" smtClean="0"/>
              <a:t>3/26/25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34AAF1-DCF4-0A4A-A93A-A759939F88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897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34AAF1-DCF4-0A4A-A93A-A759939F88A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9491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34AAF1-DCF4-0A4A-A93A-A759939F88A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7143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9B394362-7BEE-B4B7-72E1-ED648A989B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821953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34AAF1-DCF4-0A4A-A93A-A759939F88A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9771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62AB29-3A19-E7A5-BC97-E7BD6C291C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D3CC668-FB58-C7B3-B74E-959F5692F75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8D2B5B3-DF2C-FC8A-6400-B25CD4B2B4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591487-802C-D47B-3D60-7CFD41414A2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34AAF1-DCF4-0A4A-A93A-A759939F88A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8664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34AAF1-DCF4-0A4A-A93A-A759939F88AB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1373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2CBA16-1971-C0B5-7FED-B0E7EBE0FA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FE796C0-714D-E11C-DBAA-A368038C68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3979A5D-D36D-2B42-864B-51B468AB19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BDE079-0125-2DCD-F8EB-F79407D904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34AAF1-DCF4-0A4A-A93A-A759939F88A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3473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34AAF1-DCF4-0A4A-A93A-A759939F88AB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52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375b2a3f6c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375b2a3f6c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032133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34AAF1-DCF4-0A4A-A93A-A759939F88AB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0411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34AAF1-DCF4-0A4A-A93A-A759939F88AB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8054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34AAF1-DCF4-0A4A-A93A-A759939F88A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6642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34AAF1-DCF4-0A4A-A93A-A759939F88AB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9388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34AAF1-DCF4-0A4A-A93A-A759939F88AB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5271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34AAF1-DCF4-0A4A-A93A-A759939F88A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3775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34AAF1-DCF4-0A4A-A93A-A759939F88A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1352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34AAF1-DCF4-0A4A-A93A-A759939F88A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4885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34AAF1-DCF4-0A4A-A93A-A759939F88A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3750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34AAF1-DCF4-0A4A-A93A-A759939F88A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529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2BE2B9-CB16-DB7C-147E-7E8E1F721E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B474177-CBB6-72B9-31E0-A088EA2D51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0369022-D5D5-4C60-2256-49EA71ECE8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A60256-A340-D3DB-99D9-996C37E0E31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1328AF-EB87-446E-A908-F115527203CA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93260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34AAF1-DCF4-0A4A-A93A-A759939F88A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7161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831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73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7325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69615" y="288001"/>
            <a:ext cx="7262823" cy="5085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375653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75624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090862"/>
            <a:ext cx="11376024" cy="510113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4"/>
            <a:ext cx="11376025" cy="50399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386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/>
          <p:nvPr/>
        </p:nvSpPr>
        <p:spPr>
          <a:xfrm>
            <a:off x="0" y="6727600"/>
            <a:ext cx="12192000" cy="130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415600" y="421233"/>
            <a:ext cx="11360800" cy="110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415600" y="1633633"/>
            <a:ext cx="11360800" cy="447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17198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Content Placeholder 6"/>
          <p:cNvSpPr>
            <a:spLocks noGrp="1"/>
          </p:cNvSpPr>
          <p:nvPr>
            <p:ph sz="quarter" idx="13" hasCustomPrompt="1"/>
          </p:nvPr>
        </p:nvSpPr>
        <p:spPr bwMode="auto">
          <a:xfrm>
            <a:off x="609602" y="1268760"/>
            <a:ext cx="10969138" cy="4798666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rPr dirty="0"/>
              <a:t>Slide text first level</a:t>
            </a:r>
          </a:p>
          <a:p>
            <a:pPr lvl="1">
              <a:defRPr/>
            </a:pPr>
            <a:r>
              <a:rPr dirty="0"/>
              <a:t>Slide text second level</a:t>
            </a:r>
          </a:p>
          <a:p>
            <a:pPr lvl="2">
              <a:defRPr/>
            </a:pPr>
            <a:r>
              <a:rPr dirty="0"/>
              <a:t>Slide text third level</a:t>
            </a:r>
          </a:p>
          <a:p>
            <a:pPr lvl="3">
              <a:defRPr/>
            </a:pPr>
            <a:r>
              <a:rPr dirty="0"/>
              <a:t>Slide text 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en-GB" noProof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endParaRPr lang="en-GB" noProof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41523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391" y="0"/>
            <a:ext cx="9569218" cy="54640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2513" y="881744"/>
            <a:ext cx="11266715" cy="544158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6590664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7312B14-67D7-CA9A-E1E0-D2B111F2C7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24285" y="6590662"/>
            <a:ext cx="1459029" cy="267336"/>
          </a:xfrm>
          <a:prstGeom prst="rect">
            <a:avLst/>
          </a:prstGeom>
        </p:spPr>
        <p:txBody>
          <a:bodyPr anchor="b"/>
          <a:lstStyle>
            <a:lvl1pPr algn="r">
              <a:defRPr sz="800"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fld id="{5E221694-9A37-5746-8CB4-48D985807C4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5562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539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531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288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0" y="6590664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838200" y="6590664"/>
            <a:ext cx="2743200" cy="26733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bg2">
                    <a:lumMod val="50000"/>
                  </a:schemeClr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21 March 2018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4038600" y="6590664"/>
            <a:ext cx="4114800" cy="26733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bg2">
                    <a:lumMod val="50000"/>
                  </a:schemeClr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Senior Staff Advisory Committee</a:t>
            </a:r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10600" y="6590662"/>
            <a:ext cx="2743200" cy="26733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bg2">
                    <a:lumMod val="50000"/>
                  </a:schemeClr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E221694-9A37-5746-8CB4-48D985807C4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051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232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32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09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tif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43074" y="1"/>
            <a:ext cx="8748399" cy="5505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550549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0" y="6590664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8418" y="59056"/>
            <a:ext cx="499771" cy="491493"/>
          </a:xfrm>
          <a:prstGeom prst="rect">
            <a:avLst/>
          </a:prstGeom>
        </p:spPr>
      </p:pic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24285" y="6590662"/>
            <a:ext cx="1459029" cy="267336"/>
          </a:xfrm>
          <a:prstGeom prst="rect">
            <a:avLst/>
          </a:prstGeom>
        </p:spPr>
        <p:txBody>
          <a:bodyPr anchor="b"/>
          <a:lstStyle>
            <a:lvl1pPr algn="r">
              <a:defRPr sz="800"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fld id="{5E221694-9A37-5746-8CB4-48D985807C4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ACBB6E4-B71E-3245-92A6-2FC64EFF4C37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570" y="136848"/>
            <a:ext cx="873117" cy="320597"/>
          </a:xfrm>
          <a:prstGeom prst="rect">
            <a:avLst/>
          </a:prstGeom>
        </p:spPr>
      </p:pic>
      <p:sp>
        <p:nvSpPr>
          <p:cNvPr id="12" name="Subtitle 2">
            <a:extLst>
              <a:ext uri="{FF2B5EF4-FFF2-40B4-BE49-F238E27FC236}">
                <a16:creationId xmlns:a16="http://schemas.microsoft.com/office/drawing/2014/main" id="{FBFF429D-F554-3649-9A4F-4D2D7F56CFA7}"/>
              </a:ext>
            </a:extLst>
          </p:cNvPr>
          <p:cNvSpPr txBox="1">
            <a:spLocks/>
          </p:cNvSpPr>
          <p:nvPr userDrawn="1"/>
        </p:nvSpPr>
        <p:spPr>
          <a:xfrm>
            <a:off x="0" y="6590662"/>
            <a:ext cx="2834640" cy="267336"/>
          </a:xfrm>
          <a:prstGeom prst="rect">
            <a:avLst/>
          </a:prstGeom>
        </p:spPr>
        <p:txBody>
          <a:bodyPr anchor="b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CLEAR Scientific Board Meeting – 26th Mar 2025 - CERN</a:t>
            </a:r>
          </a:p>
        </p:txBody>
      </p:sp>
    </p:spTree>
    <p:extLst>
      <p:ext uri="{BB962C8B-B14F-4D97-AF65-F5344CB8AC3E}">
        <p14:creationId xmlns:p14="http://schemas.microsoft.com/office/powerpoint/2010/main" val="1892902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3" r:id="rId13"/>
    <p:sldLayoutId id="2147483664" r:id="rId14"/>
    <p:sldLayoutId id="2147483665" r:id="rId15"/>
    <p:sldLayoutId id="2147483666" r:id="rId16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002060"/>
          </a:solidFill>
          <a:latin typeface="Century Gothic" charset="0"/>
          <a:ea typeface="Century Gothic" charset="0"/>
          <a:cs typeface="Century Gothic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00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40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2790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1.tiff"/><Relationship Id="rId11" Type="http://schemas.openxmlformats.org/officeDocument/2006/relationships/image" Target="../media/image26.png"/><Relationship Id="rId5" Type="http://schemas.openxmlformats.org/officeDocument/2006/relationships/image" Target="../media/image20.tiff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jpeg"/><Relationship Id="rId7" Type="http://schemas.openxmlformats.org/officeDocument/2006/relationships/image" Target="../media/image33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jpeg"/><Relationship Id="rId4" Type="http://schemas.openxmlformats.org/officeDocument/2006/relationships/image" Target="../media/image30.png"/><Relationship Id="rId9" Type="http://schemas.openxmlformats.org/officeDocument/2006/relationships/image" Target="../media/image7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43931/timetable/#all.detailed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ern.ch/international-facilities" TargetMode="External"/><Relationship Id="rId4" Type="http://schemas.openxmlformats.org/officeDocument/2006/relationships/hyperlink" Target="https://indico.cern.ch/event/1323113/overview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17316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1369776/contributions/5795149/attachments/2827607/4940440/2024.03.27_FCCee_Injector_scheme.pptx" TargetMode="External"/><Relationship Id="rId5" Type="http://schemas.openxmlformats.org/officeDocument/2006/relationships/image" Target="../media/image36.emf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i.org/10.1016/j.nima.2024.169261" TargetMode="External"/><Relationship Id="rId4" Type="http://schemas.openxmlformats.org/officeDocument/2006/relationships/hyperlink" Target="https://indico.cern.ch/event/1202105/contribhttps:/indico.cern.ch/event/1298458/contributions/5977869/attachments/2875469/5040026/FCCweek_2024_Craievich.pdfutions/5384834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hyperlink" Target="https://indico.cern.ch/event/1518458/" TargetMode="External"/><Relationship Id="rId4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088857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spirehep.net/files/dc2374a1f6551aeffe3634555cf37630" TargetMode="External"/><Relationship Id="rId4" Type="http://schemas.openxmlformats.org/officeDocument/2006/relationships/hyperlink" Target="https://its.cern.ch/jira/browse/AOS-3601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0.png"/><Relationship Id="rId13" Type="http://schemas.openxmlformats.org/officeDocument/2006/relationships/image" Target="../media/image430.png"/><Relationship Id="rId18" Type="http://schemas.openxmlformats.org/officeDocument/2006/relationships/image" Target="../media/image63.jpeg"/><Relationship Id="rId3" Type="http://schemas.openxmlformats.org/officeDocument/2006/relationships/image" Target="../media/image57.png"/><Relationship Id="rId7" Type="http://schemas.openxmlformats.org/officeDocument/2006/relationships/image" Target="../media/image660.png"/><Relationship Id="rId17" Type="http://schemas.openxmlformats.org/officeDocument/2006/relationships/image" Target="../media/image62.png"/><Relationship Id="rId2" Type="http://schemas.openxmlformats.org/officeDocument/2006/relationships/image" Target="../media/image56.png"/><Relationship Id="rId16" Type="http://schemas.openxmlformats.org/officeDocument/2006/relationships/image" Target="../media/image690.png"/><Relationship Id="rId20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15" Type="http://schemas.openxmlformats.org/officeDocument/2006/relationships/image" Target="../media/image510.png"/><Relationship Id="rId19" Type="http://schemas.openxmlformats.org/officeDocument/2006/relationships/image" Target="../media/image720.png"/><Relationship Id="rId4" Type="http://schemas.openxmlformats.org/officeDocument/2006/relationships/image" Target="../media/image58.png"/><Relationship Id="rId9" Type="http://schemas.openxmlformats.org/officeDocument/2006/relationships/image" Target="../media/image61.png"/><Relationship Id="rId14" Type="http://schemas.openxmlformats.org/officeDocument/2006/relationships/image" Target="../media/image44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454873/timetable/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e-publishing.cern.ch/index.php/CYRM/issue/view/125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1454873/" TargetMode="External"/><Relationship Id="rId5" Type="http://schemas.openxmlformats.org/officeDocument/2006/relationships/hyperlink" Target="https://indico.cern.ch/event/1369776/contributions/5795149/attachments/2827607/4940440/2024.03.27_FCCee_Injector_scheme.pptx" TargetMode="External"/><Relationship Id="rId4" Type="http://schemas.openxmlformats.org/officeDocument/2006/relationships/image" Target="../media/image7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69776/contributions/5795149/attachments/2827607/4940440/2024.03.27_FCCee_Injector_scheme.pptx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.png"/><Relationship Id="rId4" Type="http://schemas.openxmlformats.org/officeDocument/2006/relationships/image" Target="../media/image71.jp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54873/timetable/" TargetMode="External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18402/" TargetMode="External"/><Relationship Id="rId7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tiff"/><Relationship Id="rId4" Type="http://schemas.openxmlformats.org/officeDocument/2006/relationships/image" Target="../media/image1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C8253F9-558B-F4D2-6033-595CE07048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CLEAR beyond 2025: </a:t>
            </a:r>
            <a:r>
              <a:rPr lang="en-GB" sz="3200" dirty="0"/>
              <a:t>hardware consolidation/upgrades and relevance for the CERN future </a:t>
            </a:r>
            <a:br>
              <a:rPr lang="en-GB" sz="3200" dirty="0"/>
            </a:br>
            <a:r>
              <a:rPr lang="en-GB" sz="3200" dirty="0"/>
              <a:t>accelerator program</a:t>
            </a:r>
            <a:endParaRPr lang="en-GB" sz="2200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E36F91E9-C652-0323-28AF-755CB87D343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2000" i="1" dirty="0"/>
              <a:t>R. </a:t>
            </a:r>
            <a:r>
              <a:rPr lang="en-GB" sz="2000" i="1" dirty="0" err="1"/>
              <a:t>Corsini</a:t>
            </a:r>
            <a:r>
              <a:rPr lang="en-GB" sz="2000" i="1" dirty="0"/>
              <a:t>, </a:t>
            </a:r>
            <a:r>
              <a:rPr lang="en-GB" sz="2000" i="1" u="sng" dirty="0"/>
              <a:t>D. Gamba</a:t>
            </a:r>
            <a:r>
              <a:rPr lang="en-GB" sz="2000" i="1" dirty="0"/>
              <a:t> for the CLEAR Team</a:t>
            </a:r>
          </a:p>
          <a:p>
            <a:endParaRPr lang="en-GB" sz="2000" i="1" dirty="0"/>
          </a:p>
          <a:p>
            <a:endParaRPr lang="en-GB" sz="2000" i="1" dirty="0"/>
          </a:p>
          <a:p>
            <a:r>
              <a:rPr lang="en-GB" dirty="0">
                <a:hlinkClick r:id="rId3"/>
              </a:rPr>
              <a:t>CLEAR Scientific Board Meeting</a:t>
            </a:r>
            <a:r>
              <a:rPr lang="en-GB" dirty="0"/>
              <a:t> - 26</a:t>
            </a:r>
            <a:r>
              <a:rPr lang="en-GB" baseline="30000" dirty="0"/>
              <a:t>th</a:t>
            </a:r>
            <a:r>
              <a:rPr lang="en-GB" dirty="0"/>
              <a:t> Mar 2025 - CERN</a:t>
            </a:r>
          </a:p>
        </p:txBody>
      </p:sp>
    </p:spTree>
    <p:extLst>
      <p:ext uri="{BB962C8B-B14F-4D97-AF65-F5344CB8AC3E}">
        <p14:creationId xmlns:p14="http://schemas.microsoft.com/office/powerpoint/2010/main" val="21854932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E957989-2299-67E2-508B-200A80889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CLEAR laser system overall activity and status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69D7AF-802B-B206-0339-B145F90EAA3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10</a:t>
            </a:fld>
            <a:endParaRPr lang="en-GB" noProof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88D70CF-79B0-13C7-7FB4-54E32EB0975E}"/>
              </a:ext>
            </a:extLst>
          </p:cNvPr>
          <p:cNvSpPr/>
          <p:nvPr/>
        </p:nvSpPr>
        <p:spPr bwMode="auto">
          <a:xfrm>
            <a:off x="263352" y="939911"/>
            <a:ext cx="1296144" cy="5760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Laser oscillator</a:t>
            </a:r>
            <a:endParaRPr lang="en-GB" sz="1200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94B46D3-B965-F3AF-6734-6FEE3C8BFBB6}"/>
              </a:ext>
            </a:extLst>
          </p:cNvPr>
          <p:cNvCxnSpPr>
            <a:stCxn id="6" idx="3"/>
          </p:cNvCxnSpPr>
          <p:nvPr/>
        </p:nvCxnSpPr>
        <p:spPr bwMode="auto">
          <a:xfrm>
            <a:off x="1559496" y="1227943"/>
            <a:ext cx="36004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8F331E95-4488-E301-D39B-45BFB4E9D648}"/>
              </a:ext>
            </a:extLst>
          </p:cNvPr>
          <p:cNvSpPr/>
          <p:nvPr/>
        </p:nvSpPr>
        <p:spPr bwMode="auto">
          <a:xfrm>
            <a:off x="1919536" y="939911"/>
            <a:ext cx="1296144" cy="5760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Pre-amplifier</a:t>
            </a:r>
            <a:endParaRPr lang="en-GB" sz="12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0EBE6F9-AEAA-D70A-C905-DE72D62424A7}"/>
              </a:ext>
            </a:extLst>
          </p:cNvPr>
          <p:cNvCxnSpPr/>
          <p:nvPr/>
        </p:nvCxnSpPr>
        <p:spPr bwMode="auto">
          <a:xfrm>
            <a:off x="3215680" y="1221183"/>
            <a:ext cx="36004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2D61EAD8-70CC-6F0E-CC4B-984A1650E1AA}"/>
              </a:ext>
            </a:extLst>
          </p:cNvPr>
          <p:cNvSpPr/>
          <p:nvPr/>
        </p:nvSpPr>
        <p:spPr bwMode="auto">
          <a:xfrm>
            <a:off x="3575720" y="933151"/>
            <a:ext cx="1296144" cy="57606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Pulse picker</a:t>
            </a:r>
            <a:endParaRPr lang="en-GB" sz="1200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B52ABF1-C8B9-B66E-D7DE-6320C4B19395}"/>
              </a:ext>
            </a:extLst>
          </p:cNvPr>
          <p:cNvCxnSpPr/>
          <p:nvPr/>
        </p:nvCxnSpPr>
        <p:spPr bwMode="auto">
          <a:xfrm>
            <a:off x="4871864" y="1221183"/>
            <a:ext cx="36004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CAC88BB6-0CE4-5D78-5C42-1CEC61F6EFD2}"/>
              </a:ext>
            </a:extLst>
          </p:cNvPr>
          <p:cNvSpPr/>
          <p:nvPr/>
        </p:nvSpPr>
        <p:spPr bwMode="auto">
          <a:xfrm>
            <a:off x="5231904" y="933151"/>
            <a:ext cx="1296144" cy="5760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Power amplifier</a:t>
            </a:r>
            <a:endParaRPr lang="en-GB" sz="1200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39B55FC-0A13-A356-6B27-77AC418C0B3B}"/>
              </a:ext>
            </a:extLst>
          </p:cNvPr>
          <p:cNvCxnSpPr/>
          <p:nvPr/>
        </p:nvCxnSpPr>
        <p:spPr bwMode="auto">
          <a:xfrm>
            <a:off x="6528048" y="1207663"/>
            <a:ext cx="36004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3728F158-7C1E-466D-350C-6C7C0EE45619}"/>
              </a:ext>
            </a:extLst>
          </p:cNvPr>
          <p:cNvSpPr/>
          <p:nvPr/>
        </p:nvSpPr>
        <p:spPr bwMode="auto">
          <a:xfrm>
            <a:off x="6888088" y="919631"/>
            <a:ext cx="1296144" cy="57606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Harmonic conversion</a:t>
            </a:r>
            <a:endParaRPr lang="en-GB" sz="1200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1F5FF88-2A07-2D10-17C3-360AC9C6AC07}"/>
              </a:ext>
            </a:extLst>
          </p:cNvPr>
          <p:cNvCxnSpPr/>
          <p:nvPr/>
        </p:nvCxnSpPr>
        <p:spPr bwMode="auto">
          <a:xfrm>
            <a:off x="8184232" y="1192655"/>
            <a:ext cx="36004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E0A7D04C-1995-514E-4E25-E539588DB3AF}"/>
              </a:ext>
            </a:extLst>
          </p:cNvPr>
          <p:cNvSpPr/>
          <p:nvPr/>
        </p:nvSpPr>
        <p:spPr bwMode="auto">
          <a:xfrm>
            <a:off x="8544272" y="904623"/>
            <a:ext cx="1296144" cy="57606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Transport</a:t>
            </a:r>
            <a:endParaRPr lang="en-GB" sz="120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A47E87B-6757-A44A-BB50-6E093DA0165C}"/>
              </a:ext>
            </a:extLst>
          </p:cNvPr>
          <p:cNvCxnSpPr/>
          <p:nvPr/>
        </p:nvCxnSpPr>
        <p:spPr bwMode="auto">
          <a:xfrm>
            <a:off x="9840416" y="1195694"/>
            <a:ext cx="36004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1B314FB9-6B9B-E1BE-36C5-0AFF879F27B1}"/>
              </a:ext>
            </a:extLst>
          </p:cNvPr>
          <p:cNvSpPr/>
          <p:nvPr/>
        </p:nvSpPr>
        <p:spPr bwMode="auto">
          <a:xfrm>
            <a:off x="10200456" y="891911"/>
            <a:ext cx="1296144" cy="57606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Conditioning system</a:t>
            </a:r>
            <a:endParaRPr lang="en-GB" sz="1200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C167535-3DE0-33CD-549F-DBBC7555AE2B}"/>
              </a:ext>
            </a:extLst>
          </p:cNvPr>
          <p:cNvCxnSpPr/>
          <p:nvPr/>
        </p:nvCxnSpPr>
        <p:spPr bwMode="auto">
          <a:xfrm>
            <a:off x="11494722" y="1192655"/>
            <a:ext cx="36004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F84F0EA9-99DD-CC6E-4521-DD0805C3A16A}"/>
              </a:ext>
            </a:extLst>
          </p:cNvPr>
          <p:cNvSpPr txBox="1"/>
          <p:nvPr/>
        </p:nvSpPr>
        <p:spPr>
          <a:xfrm>
            <a:off x="11498206" y="891911"/>
            <a:ext cx="619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e- gun</a:t>
            </a:r>
            <a:endParaRPr lang="en-GB" sz="12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EC336EB-FC90-F171-B5CE-AE53BA283190}"/>
              </a:ext>
            </a:extLst>
          </p:cNvPr>
          <p:cNvSpPr txBox="1"/>
          <p:nvPr/>
        </p:nvSpPr>
        <p:spPr>
          <a:xfrm>
            <a:off x="126368" y="1663105"/>
            <a:ext cx="162725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000" dirty="0"/>
              <a:t>New SESAM mirror (2022)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000" dirty="0"/>
              <a:t>Pump diode replacement (2023)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000" dirty="0"/>
              <a:t>Steering optics with low thermal expansion (2021)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000" dirty="0"/>
              <a:t>RF locking jitter issues (2023)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000" dirty="0"/>
              <a:t>Amplitude modulation issues (2018-2023)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51150DF-E962-E05A-C499-63BF136D2544}"/>
              </a:ext>
            </a:extLst>
          </p:cNvPr>
          <p:cNvSpPr txBox="1"/>
          <p:nvPr/>
        </p:nvSpPr>
        <p:spPr>
          <a:xfrm>
            <a:off x="1703585" y="1649586"/>
            <a:ext cx="176407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000" dirty="0"/>
              <a:t>Replacement of pumping diode stacks (2019, 2021, 2023)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000" dirty="0"/>
              <a:t>Cylindrical lenses replacement (2021, 2023)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000" dirty="0"/>
              <a:t>Refurbishment of used diode stacks (2022)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000" dirty="0"/>
              <a:t>Cooling system work (every year)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6BE2FFB-6A95-A6FB-3C9B-34CBBC9AB715}"/>
              </a:ext>
            </a:extLst>
          </p:cNvPr>
          <p:cNvSpPr txBox="1"/>
          <p:nvPr/>
        </p:nvSpPr>
        <p:spPr>
          <a:xfrm>
            <a:off x="3401612" y="1649586"/>
            <a:ext cx="168492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000" dirty="0"/>
              <a:t>Repair of HV power supplies (2019, 2020, 2021, 2022, 2023, 2024)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000" dirty="0"/>
              <a:t>New upgraded design for HV PS in (2022)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000" dirty="0"/>
              <a:t>Commissioning of supercharge mode (2020)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000" dirty="0"/>
              <a:t>Timing jitter minimization (2019)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000" dirty="0"/>
              <a:t>Impedance matching for ultra-flat-trains (2020)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41B97D1-E412-9846-D285-D5D65F5D9AB3}"/>
              </a:ext>
            </a:extLst>
          </p:cNvPr>
          <p:cNvSpPr txBox="1"/>
          <p:nvPr/>
        </p:nvSpPr>
        <p:spPr>
          <a:xfrm>
            <a:off x="4955904" y="1649586"/>
            <a:ext cx="1832701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000" dirty="0"/>
              <a:t>Many leaks repaired in diode stack cooling system (every year)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000" dirty="0"/>
              <a:t>Pumping chamber corrosion – replacement (2023, 2024)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000" dirty="0"/>
              <a:t>Spare amplifier designed, procured and commissioned (2021, 2024)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000" dirty="0"/>
              <a:t>Diode stacks repaired; 1 spare produced (2022)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0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B406C68-5648-6BF9-1E1F-4CFAF0F9D189}"/>
              </a:ext>
            </a:extLst>
          </p:cNvPr>
          <p:cNvSpPr txBox="1"/>
          <p:nvPr/>
        </p:nvSpPr>
        <p:spPr>
          <a:xfrm>
            <a:off x="6722841" y="1624615"/>
            <a:ext cx="170206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000" dirty="0"/>
              <a:t>New harmonic crystals installed (2019, 2021)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000" dirty="0"/>
              <a:t>High precision oven with remote capability (2020)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000" dirty="0"/>
              <a:t>Fundamental, VIS, and UV monitors (2020)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000" dirty="0"/>
              <a:t>3 GHz train and double pulse capability (2019)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000" dirty="0"/>
              <a:t>Full motorization of attenuators and polarization (2021)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0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5B8B39E-D6A1-4027-2B09-58891C08E172}"/>
              </a:ext>
            </a:extLst>
          </p:cNvPr>
          <p:cNvSpPr txBox="1"/>
          <p:nvPr/>
        </p:nvSpPr>
        <p:spPr>
          <a:xfrm>
            <a:off x="8323804" y="1649729"/>
            <a:ext cx="170206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000" dirty="0"/>
              <a:t>Nitrogen pressure for relay system (2019)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000" dirty="0"/>
              <a:t>Replacement of windows and relay optics (2020)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000" dirty="0"/>
              <a:t>On-line power meters before and after transport (2023)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000" dirty="0"/>
              <a:t>New shutter motor and power supply (2019, 2022)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000" dirty="0"/>
              <a:t>16 GHz traces for users (2021)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0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D5E2D83-8B94-43AE-1725-8B0869342726}"/>
              </a:ext>
            </a:extLst>
          </p:cNvPr>
          <p:cNvSpPr txBox="1"/>
          <p:nvPr/>
        </p:nvSpPr>
        <p:spPr>
          <a:xfrm>
            <a:off x="9960107" y="1649586"/>
            <a:ext cx="183270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000" dirty="0"/>
              <a:t>Stepper motors for beam steering (2018)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000" dirty="0"/>
              <a:t>Variable spot size on cathode (2019)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000" dirty="0"/>
              <a:t>Imaging system repairs (2022)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000" dirty="0"/>
              <a:t>UV imager 4x (2019)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000" dirty="0"/>
              <a:t>Variable aperture (2020) – decommissioned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000" dirty="0"/>
              <a:t>New PLC for controls and diagnostics (2020)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000" dirty="0"/>
              <a:t>Digital camera (2025)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000" dirty="0"/>
              <a:t>New PXI (2025)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2CBC3E8-D923-1468-4B57-132F1FC77D86}"/>
              </a:ext>
            </a:extLst>
          </p:cNvPr>
          <p:cNvCxnSpPr/>
          <p:nvPr/>
        </p:nvCxnSpPr>
        <p:spPr bwMode="auto">
          <a:xfrm>
            <a:off x="114336" y="4144983"/>
            <a:ext cx="11740426" cy="0"/>
          </a:xfrm>
          <a:prstGeom prst="line">
            <a:avLst/>
          </a:prstGeom>
          <a:ln w="63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9E792C9E-5D0D-6E6E-6721-5055C5D282A0}"/>
              </a:ext>
            </a:extLst>
          </p:cNvPr>
          <p:cNvSpPr txBox="1"/>
          <p:nvPr/>
        </p:nvSpPr>
        <p:spPr>
          <a:xfrm>
            <a:off x="6702005" y="4809873"/>
            <a:ext cx="5119289" cy="1531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600" dirty="0"/>
              <a:t>New PXI of </a:t>
            </a:r>
            <a:r>
              <a:rPr lang="en-US" sz="1600" b="1" dirty="0"/>
              <a:t>laser control and diagnostics </a:t>
            </a:r>
            <a:r>
              <a:rPr lang="en-US" sz="1600" dirty="0"/>
              <a:t>system (2025)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600" b="1" dirty="0"/>
              <a:t>Data publishing </a:t>
            </a:r>
            <a:r>
              <a:rPr lang="en-US" sz="1600" dirty="0"/>
              <a:t>real-time via CMW (2024)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600" b="1" dirty="0"/>
              <a:t>New ventilation system </a:t>
            </a:r>
            <a:r>
              <a:rPr lang="en-US" sz="1600" dirty="0"/>
              <a:t>(2025)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600" b="1" dirty="0"/>
              <a:t>Power meter auto-scaling </a:t>
            </a:r>
            <a:r>
              <a:rPr lang="en-US" sz="1600" dirty="0"/>
              <a:t>(2025, in progress)</a:t>
            </a:r>
          </a:p>
        </p:txBody>
      </p:sp>
      <p:graphicFrame>
        <p:nvGraphicFramePr>
          <p:cNvPr id="34" name="Table 33">
            <a:extLst>
              <a:ext uri="{FF2B5EF4-FFF2-40B4-BE49-F238E27FC236}">
                <a16:creationId xmlns:a16="http://schemas.microsoft.com/office/drawing/2014/main" id="{B859F988-4EEF-7F27-CF92-688112D59D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2279484"/>
              </p:ext>
            </p:extLst>
          </p:nvPr>
        </p:nvGraphicFramePr>
        <p:xfrm>
          <a:off x="779369" y="4818297"/>
          <a:ext cx="2436311" cy="14833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36311">
                  <a:extLst>
                    <a:ext uri="{9D8B030D-6E8A-4147-A177-3AD203B41FA5}">
                      <a16:colId xmlns:a16="http://schemas.microsoft.com/office/drawing/2014/main" val="905939912"/>
                    </a:ext>
                  </a:extLst>
                </a:gridCol>
              </a:tblGrid>
              <a:tr h="29667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1% RMS stability (5% Pk-Pk)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3015548"/>
                  </a:ext>
                </a:extLst>
              </a:tr>
              <a:tr h="29667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Up to 7 </a:t>
                      </a:r>
                      <a:r>
                        <a:rPr lang="en-US" sz="1200" dirty="0" err="1"/>
                        <a:t>nC</a:t>
                      </a:r>
                      <a:r>
                        <a:rPr lang="en-US" sz="1200" dirty="0"/>
                        <a:t>/bunch (&gt;1 </a:t>
                      </a:r>
                      <a:r>
                        <a:rPr lang="en-US" sz="1200" dirty="0" err="1"/>
                        <a:t>nC</a:t>
                      </a:r>
                      <a:r>
                        <a:rPr lang="en-US" sz="1200" dirty="0"/>
                        <a:t>/bunch)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0468408"/>
                  </a:ext>
                </a:extLst>
              </a:tr>
              <a:tr h="29667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1 - 150 bunches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3168302"/>
                  </a:ext>
                </a:extLst>
              </a:tr>
              <a:tr h="29667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0.833 - 10 Hz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477491"/>
                  </a:ext>
                </a:extLst>
              </a:tr>
              <a:tr h="29667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1.5 – 3 GHz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573005"/>
                  </a:ext>
                </a:extLst>
              </a:tr>
            </a:tbl>
          </a:graphicData>
        </a:graphic>
      </p:graphicFrame>
      <p:graphicFrame>
        <p:nvGraphicFramePr>
          <p:cNvPr id="35" name="Table 34">
            <a:extLst>
              <a:ext uri="{FF2B5EF4-FFF2-40B4-BE49-F238E27FC236}">
                <a16:creationId xmlns:a16="http://schemas.microsoft.com/office/drawing/2014/main" id="{7BA71503-4003-B1FA-4EC2-A40CFF0E49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9918740"/>
              </p:ext>
            </p:extLst>
          </p:nvPr>
        </p:nvGraphicFramePr>
        <p:xfrm>
          <a:off x="3642080" y="4842745"/>
          <a:ext cx="2627648" cy="1432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3824">
                  <a:extLst>
                    <a:ext uri="{9D8B030D-6E8A-4147-A177-3AD203B41FA5}">
                      <a16:colId xmlns:a16="http://schemas.microsoft.com/office/drawing/2014/main" val="192604155"/>
                    </a:ext>
                  </a:extLst>
                </a:gridCol>
                <a:gridCol w="1313824">
                  <a:extLst>
                    <a:ext uri="{9D8B030D-6E8A-4147-A177-3AD203B41FA5}">
                      <a16:colId xmlns:a16="http://schemas.microsoft.com/office/drawing/2014/main" val="2574092186"/>
                    </a:ext>
                  </a:extLst>
                </a:gridCol>
              </a:tblGrid>
              <a:tr h="26051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Year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Laser up-time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4243692"/>
                  </a:ext>
                </a:extLst>
              </a:tr>
              <a:tr h="26051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2021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98.6%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5648700"/>
                  </a:ext>
                </a:extLst>
              </a:tr>
              <a:tr h="26051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2022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98%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1669211"/>
                  </a:ext>
                </a:extLst>
              </a:tr>
              <a:tr h="26051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2023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99.6%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2824760"/>
                  </a:ext>
                </a:extLst>
              </a:tr>
              <a:tr h="260517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accent6"/>
                          </a:solidFill>
                        </a:rPr>
                        <a:t>2024</a:t>
                      </a:r>
                      <a:endParaRPr lang="en-GB" sz="1600" b="1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accent6"/>
                          </a:solidFill>
                        </a:rPr>
                        <a:t>99.0%</a:t>
                      </a:r>
                      <a:endParaRPr lang="en-GB" sz="1600" b="1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6187765"/>
                  </a:ext>
                </a:extLst>
              </a:tr>
            </a:tbl>
          </a:graphicData>
        </a:graphic>
      </p:graphicFrame>
      <p:sp>
        <p:nvSpPr>
          <p:cNvPr id="36" name="TextBox 35">
            <a:extLst>
              <a:ext uri="{FF2B5EF4-FFF2-40B4-BE49-F238E27FC236}">
                <a16:creationId xmlns:a16="http://schemas.microsoft.com/office/drawing/2014/main" id="{AB80B904-4B9B-4056-98F0-FC2D8847649B}"/>
              </a:ext>
            </a:extLst>
          </p:cNvPr>
          <p:cNvSpPr txBox="1"/>
          <p:nvPr/>
        </p:nvSpPr>
        <p:spPr>
          <a:xfrm>
            <a:off x="7687126" y="4384284"/>
            <a:ext cx="2620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General upgrades/repairs</a:t>
            </a:r>
            <a:endParaRPr lang="en-GB" b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0384D63-4BD9-8C6C-4C99-43413F55578E}"/>
              </a:ext>
            </a:extLst>
          </p:cNvPr>
          <p:cNvSpPr txBox="1"/>
          <p:nvPr/>
        </p:nvSpPr>
        <p:spPr>
          <a:xfrm>
            <a:off x="932907" y="4318538"/>
            <a:ext cx="2150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Overall performance</a:t>
            </a:r>
            <a:endParaRPr lang="en-GB" b="1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B9F0B8E-456F-1F66-AB55-8CBB64A8F4F9}"/>
              </a:ext>
            </a:extLst>
          </p:cNvPr>
          <p:cNvSpPr txBox="1"/>
          <p:nvPr/>
        </p:nvSpPr>
        <p:spPr>
          <a:xfrm>
            <a:off x="4385263" y="4362834"/>
            <a:ext cx="1244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Availability</a:t>
            </a:r>
            <a:endParaRPr lang="en-GB" b="1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D5E2E30-E14F-74DD-E60B-4990B449408B}"/>
              </a:ext>
            </a:extLst>
          </p:cNvPr>
          <p:cNvSpPr txBox="1"/>
          <p:nvPr/>
        </p:nvSpPr>
        <p:spPr>
          <a:xfrm>
            <a:off x="189278" y="3711212"/>
            <a:ext cx="32227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highlight>
                  <a:srgbClr val="008000"/>
                </a:highlight>
              </a:rPr>
              <a:t>Spare under development: EO Comb</a:t>
            </a:r>
            <a:endParaRPr lang="en-GB" sz="1600" dirty="0">
              <a:solidFill>
                <a:schemeClr val="bg1"/>
              </a:solidFill>
              <a:highlight>
                <a:srgbClr val="008000"/>
              </a:highligh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3514F-61E3-48FC-04B3-C2215A3DBE9A}"/>
              </a:ext>
            </a:extLst>
          </p:cNvPr>
          <p:cNvSpPr txBox="1"/>
          <p:nvPr/>
        </p:nvSpPr>
        <p:spPr>
          <a:xfrm>
            <a:off x="10606758" y="547464"/>
            <a:ext cx="1585242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200" b="1" i="1" dirty="0"/>
              <a:t>Courtesy E. Granados </a:t>
            </a:r>
          </a:p>
        </p:txBody>
      </p:sp>
    </p:spTree>
    <p:extLst>
      <p:ext uri="{BB962C8B-B14F-4D97-AF65-F5344CB8AC3E}">
        <p14:creationId xmlns:p14="http://schemas.microsoft.com/office/powerpoint/2010/main" val="1880734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6" grpId="0"/>
      <p:bldP spid="37" grpId="0"/>
      <p:bldP spid="38" grpId="0"/>
      <p:bldP spid="3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D31AF67-CB01-EDB6-052E-F3EC07D5B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CLEAR EO frequency comb development</a:t>
            </a:r>
            <a:endParaRPr lang="en-GB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58C88365-CF06-CA7F-2B5C-DC49F9B8ED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76826" y="780430"/>
            <a:ext cx="6041106" cy="5810232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US" sz="1800" b="1" dirty="0"/>
              <a:t>Prototype under construction </a:t>
            </a:r>
            <a:r>
              <a:rPr lang="en-US" sz="1800" dirty="0"/>
              <a:t>– currently operating at 12 GHz rep rate, working on the decimation to 1.5 GHz and 3 GHz + amplification + UV conversion</a:t>
            </a:r>
          </a:p>
          <a:p>
            <a:pPr lvl="1">
              <a:lnSpc>
                <a:spcPct val="120000"/>
              </a:lnSpc>
            </a:pPr>
            <a:r>
              <a:rPr lang="en-US" sz="1600" dirty="0"/>
              <a:t>Variable </a:t>
            </a:r>
            <a:r>
              <a:rPr lang="en-US" sz="1600" b="1" dirty="0"/>
              <a:t>pulse duration on demand (0.5 - 15 </a:t>
            </a:r>
            <a:r>
              <a:rPr lang="en-US" sz="1600" b="1" dirty="0" err="1"/>
              <a:t>ps</a:t>
            </a:r>
            <a:r>
              <a:rPr lang="en-US" sz="1600" b="1" dirty="0"/>
              <a:t>)</a:t>
            </a:r>
            <a:r>
              <a:rPr lang="en-US" sz="1600" dirty="0"/>
              <a:t>, </a:t>
            </a:r>
            <a:r>
              <a:rPr lang="en-US" sz="1600" b="1" dirty="0"/>
              <a:t>RF locked by construction</a:t>
            </a:r>
            <a:endParaRPr lang="en-US" sz="1600" dirty="0"/>
          </a:p>
          <a:p>
            <a:pPr lvl="1">
              <a:lnSpc>
                <a:spcPct val="120000"/>
              </a:lnSpc>
            </a:pPr>
            <a:r>
              <a:rPr lang="en-US" sz="1600" b="1" dirty="0"/>
              <a:t>100% of required items already procured </a:t>
            </a:r>
            <a:r>
              <a:rPr lang="en-US" sz="1600" dirty="0"/>
              <a:t>– assembly phase</a:t>
            </a:r>
          </a:p>
          <a:p>
            <a:pPr lvl="1">
              <a:lnSpc>
                <a:spcPct val="120000"/>
              </a:lnSpc>
            </a:pPr>
            <a:endParaRPr lang="en-US" sz="1600" dirty="0"/>
          </a:p>
          <a:p>
            <a:pPr lvl="1">
              <a:lnSpc>
                <a:spcPct val="120000"/>
              </a:lnSpc>
            </a:pPr>
            <a:endParaRPr lang="en-US" sz="1600" dirty="0"/>
          </a:p>
          <a:p>
            <a:pPr lvl="1">
              <a:lnSpc>
                <a:spcPct val="120000"/>
              </a:lnSpc>
            </a:pPr>
            <a:endParaRPr lang="en-US" sz="1600" dirty="0"/>
          </a:p>
          <a:p>
            <a:pPr lvl="1">
              <a:lnSpc>
                <a:spcPct val="120000"/>
              </a:lnSpc>
            </a:pPr>
            <a:endParaRPr lang="en-US" sz="1600" dirty="0"/>
          </a:p>
          <a:p>
            <a:pPr lvl="1">
              <a:lnSpc>
                <a:spcPct val="120000"/>
              </a:lnSpc>
            </a:pPr>
            <a:endParaRPr lang="en-US" sz="1600" dirty="0"/>
          </a:p>
          <a:p>
            <a:pPr marL="457200" lvl="1" indent="0">
              <a:lnSpc>
                <a:spcPct val="120000"/>
              </a:lnSpc>
              <a:buNone/>
            </a:pPr>
            <a:br>
              <a:rPr lang="en-US" sz="1600" dirty="0"/>
            </a:br>
            <a:endParaRPr lang="en-US" sz="1600" dirty="0"/>
          </a:p>
          <a:p>
            <a:pPr>
              <a:lnSpc>
                <a:spcPct val="120000"/>
              </a:lnSpc>
            </a:pPr>
            <a:r>
              <a:rPr lang="en-US" sz="1800" dirty="0"/>
              <a:t>PhD student with Uppsala (Eva Roikova), </a:t>
            </a:r>
            <a:r>
              <a:rPr lang="en-US" sz="1800" b="1" dirty="0"/>
              <a:t>started 1</a:t>
            </a:r>
            <a:r>
              <a:rPr lang="en-US" sz="1800" b="1" baseline="30000" dirty="0"/>
              <a:t>st</a:t>
            </a:r>
            <a:r>
              <a:rPr lang="en-US" sz="1800" b="1" dirty="0"/>
              <a:t> April 2024 to integrate the laser into CLEAR</a:t>
            </a:r>
          </a:p>
          <a:p>
            <a:pPr lvl="1">
              <a:lnSpc>
                <a:spcPct val="120000"/>
              </a:lnSpc>
            </a:pPr>
            <a:r>
              <a:rPr lang="en-US" sz="1600" b="1" dirty="0"/>
              <a:t>Integration and commissioning at CLEAR by end of 2025</a:t>
            </a:r>
          </a:p>
          <a:p>
            <a:pPr>
              <a:lnSpc>
                <a:spcPct val="120000"/>
              </a:lnSpc>
            </a:pPr>
            <a:r>
              <a:rPr lang="en-US" sz="1800" b="1" dirty="0">
                <a:solidFill>
                  <a:schemeClr val="accent6"/>
                </a:solidFill>
              </a:rPr>
              <a:t>Will enable full flexibility for exploration of FLASH effect</a:t>
            </a:r>
          </a:p>
          <a:p>
            <a:pPr>
              <a:lnSpc>
                <a:spcPct val="120000"/>
              </a:lnSpc>
            </a:pPr>
            <a:r>
              <a:rPr lang="en-US" sz="1800" b="1" dirty="0"/>
              <a:t>Synergy</a:t>
            </a:r>
            <a:r>
              <a:rPr lang="en-US" sz="1800" dirty="0"/>
              <a:t> with developments for </a:t>
            </a:r>
            <a:r>
              <a:rPr lang="en-US" sz="1800" b="1" dirty="0"/>
              <a:t>Gamma Factory </a:t>
            </a:r>
            <a:r>
              <a:rPr lang="en-US" sz="1800" b="1" dirty="0" err="1"/>
              <a:t>PoP</a:t>
            </a:r>
            <a:r>
              <a:rPr lang="en-US" sz="1800" b="1" dirty="0"/>
              <a:t> experiment at SPS </a:t>
            </a:r>
            <a:r>
              <a:rPr lang="en-US" sz="1800" dirty="0"/>
              <a:t>and </a:t>
            </a:r>
            <a:r>
              <a:rPr lang="en-US" sz="1800" b="1" dirty="0"/>
              <a:t>Compton polarimeter for FCC-ee</a:t>
            </a:r>
          </a:p>
          <a:p>
            <a:pPr lvl="1">
              <a:lnSpc>
                <a:spcPct val="120000"/>
              </a:lnSpc>
            </a:pPr>
            <a:r>
              <a:rPr lang="en-US" b="1" dirty="0">
                <a:solidFill>
                  <a:schemeClr val="accent6"/>
                </a:solidFill>
              </a:rPr>
              <a:t>Can also produce FCC-ee electron bunch structure</a:t>
            </a:r>
            <a:endParaRPr lang="en-US" dirty="0">
              <a:solidFill>
                <a:schemeClr val="accent6"/>
              </a:solidFill>
            </a:endParaRPr>
          </a:p>
        </p:txBody>
      </p:sp>
      <p:pic>
        <p:nvPicPr>
          <p:cNvPr id="7" name="Picture 6" descr="A machine in a room&#10;&#10;Description automatically generated">
            <a:extLst>
              <a:ext uri="{FF2B5EF4-FFF2-40B4-BE49-F238E27FC236}">
                <a16:creationId xmlns:a16="http://schemas.microsoft.com/office/drawing/2014/main" id="{7531F44A-D447-3E0A-85A5-F92E776628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621" y="920281"/>
            <a:ext cx="5260221" cy="39451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4EC7978C-906A-6DF0-94F1-91ED57F3F5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5585" y="3047358"/>
            <a:ext cx="2255541" cy="30073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E37D8252-7225-3D0A-C48B-62D180A9AC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31" t="4849" r="20192" b="22424"/>
          <a:stretch/>
        </p:blipFill>
        <p:spPr bwMode="auto">
          <a:xfrm>
            <a:off x="458494" y="4324221"/>
            <a:ext cx="2504641" cy="2030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AC4B7BA5-1691-9AF8-DCF2-F30DF95AED2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87" t="11226" r="21620" b="24200"/>
          <a:stretch/>
        </p:blipFill>
        <p:spPr bwMode="auto">
          <a:xfrm>
            <a:off x="6984946" y="2364221"/>
            <a:ext cx="2063569" cy="14340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42128160-14DE-41B6-FEE9-F58E905445D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5" t="17422" r="16133" b="13278"/>
          <a:stretch/>
        </p:blipFill>
        <p:spPr bwMode="auto">
          <a:xfrm>
            <a:off x="9390414" y="2364221"/>
            <a:ext cx="1997251" cy="14235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A3AEF34-95E6-8283-675F-9FE1EB043F6D}"/>
              </a:ext>
            </a:extLst>
          </p:cNvPr>
          <p:cNvSpPr txBox="1"/>
          <p:nvPr/>
        </p:nvSpPr>
        <p:spPr>
          <a:xfrm>
            <a:off x="6749979" y="3806535"/>
            <a:ext cx="23478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EO Frequency comb demonstrated</a:t>
            </a:r>
            <a:endParaRPr lang="en-GB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FB287C5-88CF-4914-08B0-FE189F0A4A0F}"/>
              </a:ext>
            </a:extLst>
          </p:cNvPr>
          <p:cNvSpPr txBox="1"/>
          <p:nvPr/>
        </p:nvSpPr>
        <p:spPr>
          <a:xfrm>
            <a:off x="9193775" y="3806535"/>
            <a:ext cx="24871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12 GHz repetition rate demonstrated</a:t>
            </a:r>
            <a:endParaRPr lang="en-GB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B8B8BA-B6CF-5298-5D46-7413B3BA9F7A}"/>
              </a:ext>
            </a:extLst>
          </p:cNvPr>
          <p:cNvSpPr txBox="1"/>
          <p:nvPr/>
        </p:nvSpPr>
        <p:spPr>
          <a:xfrm>
            <a:off x="10606758" y="547464"/>
            <a:ext cx="1585242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200" b="1" i="1" dirty="0"/>
              <a:t>Courtesy E. Granados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76ED28-7638-F499-773E-C5DCC51879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221694-9A37-5746-8CB4-48D985807C4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976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E54DCE7B-D298-8989-59A4-9C31D55791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2393" y="1520497"/>
            <a:ext cx="2462972" cy="19028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582867E-B7D1-37F8-B3E5-44AA056E0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5004" y="1"/>
            <a:ext cx="10204540" cy="550548"/>
          </a:xfrm>
        </p:spPr>
        <p:txBody>
          <a:bodyPr>
            <a:noAutofit/>
          </a:bodyPr>
          <a:lstStyle/>
          <a:p>
            <a:r>
              <a:rPr lang="en-US" dirty="0" err="1"/>
              <a:t>CTF2</a:t>
            </a:r>
            <a:r>
              <a:rPr lang="en-US" dirty="0"/>
              <a:t> laser and e</a:t>
            </a:r>
            <a:r>
              <a:rPr lang="en-US" baseline="30000" dirty="0"/>
              <a:t>-</a:t>
            </a:r>
            <a:r>
              <a:rPr lang="en-US" dirty="0"/>
              <a:t> beamline operation </a:t>
            </a:r>
            <a:r>
              <a:rPr lang="en-US" sz="1800" dirty="0"/>
              <a:t>(AWAKE run </a:t>
            </a:r>
            <a:r>
              <a:rPr lang="en-US" sz="1800" dirty="0" err="1"/>
              <a:t>2c</a:t>
            </a:r>
            <a:r>
              <a:rPr lang="en-US" sz="1800" dirty="0"/>
              <a:t> injector)</a:t>
            </a:r>
            <a:endParaRPr lang="en-GB" sz="2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A667F11-B542-8800-FD43-28C7D6F5F471}"/>
              </a:ext>
            </a:extLst>
          </p:cNvPr>
          <p:cNvSpPr txBox="1"/>
          <p:nvPr/>
        </p:nvSpPr>
        <p:spPr>
          <a:xfrm>
            <a:off x="552039" y="739049"/>
            <a:ext cx="87245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Locking system and remote controls fully operational, including tunable pulse duration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Running 24/7 with full remote operation</a:t>
            </a:r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9549428-A19B-EAEC-09CE-34E3C2713D6F}"/>
              </a:ext>
            </a:extLst>
          </p:cNvPr>
          <p:cNvGrpSpPr/>
          <p:nvPr/>
        </p:nvGrpSpPr>
        <p:grpSpPr>
          <a:xfrm>
            <a:off x="449908" y="1504576"/>
            <a:ext cx="2888595" cy="1866105"/>
            <a:chOff x="552147" y="1408860"/>
            <a:chExt cx="2659124" cy="1717861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32137C7-B04D-CE5E-E281-6C9B873DD5C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2147" y="2191916"/>
              <a:ext cx="2659124" cy="934805"/>
            </a:xfrm>
            <a:prstGeom prst="rect">
              <a:avLst/>
            </a:prstGeom>
          </p:spPr>
        </p:pic>
        <p:pic>
          <p:nvPicPr>
            <p:cNvPr id="14" name="Image 115" descr="Une image contenant sombre&#10;&#10;Description générée automatiquement">
              <a:extLst>
                <a:ext uri="{FF2B5EF4-FFF2-40B4-BE49-F238E27FC236}">
                  <a16:creationId xmlns:a16="http://schemas.microsoft.com/office/drawing/2014/main" id="{FE7692A3-A405-7230-081C-D8958AE1ACC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62831" y="1408860"/>
              <a:ext cx="713921" cy="713921"/>
            </a:xfrm>
            <a:prstGeom prst="rect">
              <a:avLst/>
            </a:prstGeom>
          </p:spPr>
        </p:pic>
        <p:pic>
          <p:nvPicPr>
            <p:cNvPr id="15" name="Image 117">
              <a:extLst>
                <a:ext uri="{FF2B5EF4-FFF2-40B4-BE49-F238E27FC236}">
                  <a16:creationId xmlns:a16="http://schemas.microsoft.com/office/drawing/2014/main" id="{B91BD6F8-C734-6753-A964-213B2B47E33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319779" y="1408860"/>
              <a:ext cx="713922" cy="713922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D5DA302F-AF99-C50F-6181-5552604AE8A8}"/>
                </a:ext>
              </a:extLst>
            </p:cNvPr>
            <p:cNvPicPr/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447"/>
            <a:stretch/>
          </p:blipFill>
          <p:spPr bwMode="auto">
            <a:xfrm>
              <a:off x="2134511" y="1423516"/>
              <a:ext cx="1017441" cy="742479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4" name="Graphic 23">
            <a:extLst>
              <a:ext uri="{FF2B5EF4-FFF2-40B4-BE49-F238E27FC236}">
                <a16:creationId xmlns:a16="http://schemas.microsoft.com/office/drawing/2014/main" id="{B25B8F71-9C29-14B4-2AF6-6843E21AE23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133536" y="1617398"/>
            <a:ext cx="2311062" cy="180564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3FAD139B-57B0-0CE0-6ED9-6A77DFD7E45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536666" y="1467880"/>
            <a:ext cx="3143270" cy="2042899"/>
          </a:xfrm>
          <a:prstGeom prst="rect">
            <a:avLst/>
          </a:prstGeom>
          <a:ln w="19050">
            <a:solidFill>
              <a:schemeClr val="accent2"/>
            </a:solidFill>
          </a:ln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F101E48D-83AA-E3DA-7F1D-2ABF1F20E685}"/>
              </a:ext>
            </a:extLst>
          </p:cNvPr>
          <p:cNvGrpSpPr/>
          <p:nvPr/>
        </p:nvGrpSpPr>
        <p:grpSpPr>
          <a:xfrm>
            <a:off x="329546" y="3755136"/>
            <a:ext cx="11436117" cy="2771585"/>
            <a:chOff x="329546" y="3755136"/>
            <a:chExt cx="11436117" cy="2771585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A73D8C6-3625-7B80-35B7-AB34B6704E40}"/>
                </a:ext>
              </a:extLst>
            </p:cNvPr>
            <p:cNvSpPr txBox="1"/>
            <p:nvPr/>
          </p:nvSpPr>
          <p:spPr>
            <a:xfrm>
              <a:off x="7374795" y="3807497"/>
              <a:ext cx="4390868" cy="26930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b="1" dirty="0"/>
                <a:t>Inverse Compton Scattering (ICS) experiment in </a:t>
              </a:r>
              <a:r>
                <a:rPr lang="en-US" b="1" dirty="0" err="1"/>
                <a:t>CTF2</a:t>
              </a:r>
              <a:r>
                <a:rPr lang="en-US" b="1" dirty="0"/>
                <a:t>: </a:t>
              </a:r>
              <a:endParaRPr lang="en-US" sz="1800" b="1" dirty="0"/>
            </a:p>
            <a:p>
              <a:pPr marL="519113" lvl="1" indent="-290513"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sz="1800" b="1" dirty="0"/>
                <a:t>Laser upgrades in 2024 </a:t>
              </a:r>
              <a:r>
                <a:rPr lang="en-US" sz="1800" dirty="0"/>
                <a:t>included commissioning of </a:t>
              </a:r>
              <a:r>
                <a:rPr lang="en-US" sz="1800" b="1" dirty="0" err="1"/>
                <a:t>mJ</a:t>
              </a:r>
              <a:r>
                <a:rPr lang="en-US" sz="1800" b="1" dirty="0"/>
                <a:t>-class IR beamline</a:t>
              </a:r>
              <a:r>
                <a:rPr lang="en-US" sz="1800" dirty="0"/>
                <a:t> for pump-probe experiments</a:t>
              </a:r>
              <a:endParaRPr lang="en-US" b="1" dirty="0"/>
            </a:p>
            <a:p>
              <a:pPr marL="519113" lvl="1" indent="-290513"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sz="1800" b="1" dirty="0">
                  <a:solidFill>
                    <a:schemeClr val="accent6"/>
                  </a:solidFill>
                </a:rPr>
                <a:t>X-rays observed in Dec. 2024 </a:t>
              </a:r>
              <a:br>
                <a:rPr lang="en-US" sz="1800" b="1" dirty="0"/>
              </a:br>
              <a:r>
                <a:rPr lang="en-US" b="1" dirty="0"/>
                <a:t>-</a:t>
              </a:r>
              <a:r>
                <a:rPr lang="en-US" sz="1800" dirty="0"/>
                <a:t>publication in preparation-</a:t>
              </a:r>
            </a:p>
            <a:p>
              <a:pPr>
                <a:spcBef>
                  <a:spcPts val="600"/>
                </a:spcBef>
                <a:spcAft>
                  <a:spcPts val="600"/>
                </a:spcAft>
              </a:pPr>
              <a:r>
                <a:rPr lang="en-US" b="1" dirty="0">
                  <a:solidFill>
                    <a:schemeClr val="accent6"/>
                  </a:solidFill>
                </a:rPr>
                <a:t>=&gt; New class of experiments possible?</a:t>
              </a:r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86A28354-72EE-5E88-44AD-85319041A776}"/>
                </a:ext>
              </a:extLst>
            </p:cNvPr>
            <p:cNvGrpSpPr/>
            <p:nvPr/>
          </p:nvGrpSpPr>
          <p:grpSpPr>
            <a:xfrm>
              <a:off x="408071" y="3833161"/>
              <a:ext cx="6880997" cy="2442537"/>
              <a:chOff x="205994" y="3686081"/>
              <a:chExt cx="5973479" cy="2120397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B357A51B-946C-E9D6-E3DE-E2D403079D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05994" y="3686081"/>
                <a:ext cx="5087888" cy="2120397"/>
              </a:xfrm>
              <a:prstGeom prst="rect">
                <a:avLst/>
              </a:prstGeom>
            </p:spPr>
          </p:pic>
          <p:pic>
            <p:nvPicPr>
              <p:cNvPr id="22" name="Picture 21" descr="A white cylinder with a valve&#10;&#10;Description automatically generated">
                <a:extLst>
                  <a:ext uri="{FF2B5EF4-FFF2-40B4-BE49-F238E27FC236}">
                    <a16:creationId xmlns:a16="http://schemas.microsoft.com/office/drawing/2014/main" id="{77553027-C569-7473-1029-3F12923BAB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 rot="16200000">
                <a:off x="4873093" y="4375134"/>
                <a:ext cx="1870471" cy="742288"/>
              </a:xfrm>
              <a:prstGeom prst="rect">
                <a:avLst/>
              </a:prstGeom>
            </p:spPr>
          </p:pic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5CC1940-B9D9-F194-B106-785F9287D0CC}"/>
                </a:ext>
              </a:extLst>
            </p:cNvPr>
            <p:cNvSpPr/>
            <p:nvPr/>
          </p:nvSpPr>
          <p:spPr>
            <a:xfrm>
              <a:off x="329546" y="3755136"/>
              <a:ext cx="11412908" cy="2771585"/>
            </a:xfrm>
            <a:prstGeom prst="rect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037DB733-B766-DB86-639F-E6FCBF17969F}"/>
              </a:ext>
            </a:extLst>
          </p:cNvPr>
          <p:cNvSpPr txBox="1"/>
          <p:nvPr/>
        </p:nvSpPr>
        <p:spPr>
          <a:xfrm>
            <a:off x="10606758" y="547464"/>
            <a:ext cx="1585242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200" b="1" i="1" dirty="0"/>
              <a:t>Courtesy E. Granados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83E607-90B0-9716-CF1F-85840093645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12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829729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11A9731-1545-C5DB-4BDA-48260B892E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X-rays via inverse Compton scattering at </a:t>
            </a:r>
            <a:r>
              <a:rPr lang="en-US" dirty="0" err="1"/>
              <a:t>CTF2</a:t>
            </a:r>
            <a:r>
              <a:rPr lang="en-US" dirty="0"/>
              <a:t> / CLEAR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1182A4-B5E2-12DB-E0FF-78C2C4B62E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13</a:t>
            </a:fld>
            <a:endParaRPr lang="en-GB" noProof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00CC94B-45CE-5FBE-7294-5F2A9FCEC71F}"/>
              </a:ext>
            </a:extLst>
          </p:cNvPr>
          <p:cNvGrpSpPr/>
          <p:nvPr/>
        </p:nvGrpSpPr>
        <p:grpSpPr>
          <a:xfrm>
            <a:off x="263352" y="1117247"/>
            <a:ext cx="3816424" cy="5353682"/>
            <a:chOff x="263352" y="986769"/>
            <a:chExt cx="3816424" cy="5353682"/>
          </a:xfrm>
        </p:grpSpPr>
        <p:pic>
          <p:nvPicPr>
            <p:cNvPr id="30" name="Picture 29" descr="figure: Fig. 6.">
              <a:extLst>
                <a:ext uri="{FF2B5EF4-FFF2-40B4-BE49-F238E27FC236}">
                  <a16:creationId xmlns:a16="http://schemas.microsoft.com/office/drawing/2014/main" id="{8FBB3F28-AFD0-811E-6C97-F242536E59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6927" y="3638347"/>
              <a:ext cx="3238254" cy="24545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8" descr="figure: Fig. 1.">
              <a:extLst>
                <a:ext uri="{FF2B5EF4-FFF2-40B4-BE49-F238E27FC236}">
                  <a16:creationId xmlns:a16="http://schemas.microsoft.com/office/drawing/2014/main" id="{B26E4FEE-AFB0-6270-F953-22C90B2E87E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7869"/>
            <a:stretch/>
          </p:blipFill>
          <p:spPr bwMode="auto">
            <a:xfrm>
              <a:off x="704826" y="1652227"/>
              <a:ext cx="2835090" cy="17765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EE444271-9767-766B-B476-C45F1DD1B877}"/>
                </a:ext>
              </a:extLst>
            </p:cNvPr>
            <p:cNvSpPr txBox="1"/>
            <p:nvPr/>
          </p:nvSpPr>
          <p:spPr bwMode="auto">
            <a:xfrm>
              <a:off x="1096120" y="6094230"/>
              <a:ext cx="2143945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chivo"/>
                  <a:cs typeface="Arial"/>
                </a:rPr>
                <a:t>Opt. Express 30, 10605-10613 (2022)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6461136-D55B-A9FD-1754-F4385CB99067}"/>
                </a:ext>
              </a:extLst>
            </p:cNvPr>
            <p:cNvSpPr txBox="1"/>
            <p:nvPr/>
          </p:nvSpPr>
          <p:spPr bwMode="auto">
            <a:xfrm>
              <a:off x="572176" y="986769"/>
              <a:ext cx="33393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cs typeface="Arial"/>
                </a:rPr>
                <a:t>GHz rep rate Electro-Optic frequency comb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1E99604D-4822-985E-CB3C-6609366FDF1C}"/>
                </a:ext>
              </a:extLst>
            </p:cNvPr>
            <p:cNvSpPr/>
            <p:nvPr/>
          </p:nvSpPr>
          <p:spPr>
            <a:xfrm>
              <a:off x="263352" y="1309565"/>
              <a:ext cx="3816424" cy="4824536"/>
            </a:xfrm>
            <a:prstGeom prst="roundRect">
              <a:avLst>
                <a:gd name="adj" fmla="val 6006"/>
              </a:avLst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A3610F0A-BACB-1860-E89F-E49AA7C48251}"/>
                </a:ext>
              </a:extLst>
            </p:cNvPr>
            <p:cNvGrpSpPr/>
            <p:nvPr/>
          </p:nvGrpSpPr>
          <p:grpSpPr>
            <a:xfrm>
              <a:off x="410155" y="1380857"/>
              <a:ext cx="1438146" cy="329159"/>
              <a:chOff x="9866787" y="231661"/>
              <a:chExt cx="2078131" cy="475637"/>
            </a:xfrm>
          </p:grpSpPr>
          <p:pic>
            <p:nvPicPr>
              <p:cNvPr id="36" name="Picture 2">
                <a:extLst>
                  <a:ext uri="{FF2B5EF4-FFF2-40B4-BE49-F238E27FC236}">
                    <a16:creationId xmlns:a16="http://schemas.microsoft.com/office/drawing/2014/main" id="{BA35DDAC-0597-6F4B-0DD1-E9F0040E597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866787" y="231662"/>
                <a:ext cx="1320638" cy="47563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7" name="Picture 4" descr="Logo de l'Institut d'Optique">
                <a:extLst>
                  <a:ext uri="{FF2B5EF4-FFF2-40B4-BE49-F238E27FC236}">
                    <a16:creationId xmlns:a16="http://schemas.microsoft.com/office/drawing/2014/main" id="{F440C3C1-AF09-53C4-144A-60496490EBE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175853" y="231661"/>
                <a:ext cx="769065" cy="47563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F340D59A-5FFE-CECB-7A40-2E39564A7C55}"/>
              </a:ext>
            </a:extLst>
          </p:cNvPr>
          <p:cNvSpPr/>
          <p:nvPr/>
        </p:nvSpPr>
        <p:spPr>
          <a:xfrm>
            <a:off x="4183461" y="1434337"/>
            <a:ext cx="3816424" cy="4824536"/>
          </a:xfrm>
          <a:prstGeom prst="roundRect">
            <a:avLst>
              <a:gd name="adj" fmla="val 6006"/>
            </a:avLst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EE01387-82CE-01CF-3B86-D10C107B1A1B}"/>
              </a:ext>
            </a:extLst>
          </p:cNvPr>
          <p:cNvSpPr txBox="1"/>
          <p:nvPr/>
        </p:nvSpPr>
        <p:spPr bwMode="auto">
          <a:xfrm>
            <a:off x="4575873" y="1117247"/>
            <a:ext cx="30315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Burst Amplification Chain to &gt; 1 J/train</a:t>
            </a:r>
            <a:endParaRPr kumimoji="0" lang="en-GB" sz="1200" b="1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93CAD77A-6693-3017-C405-AA654C7FA7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63102" y="1573125"/>
            <a:ext cx="3694948" cy="2194559"/>
          </a:xfrm>
          <a:prstGeom prst="rect">
            <a:avLst/>
          </a:prstGeom>
        </p:spPr>
      </p:pic>
      <p:graphicFrame>
        <p:nvGraphicFramePr>
          <p:cNvPr id="41" name="Table 7">
            <a:extLst>
              <a:ext uri="{FF2B5EF4-FFF2-40B4-BE49-F238E27FC236}">
                <a16:creationId xmlns:a16="http://schemas.microsoft.com/office/drawing/2014/main" id="{7AD1ACB4-7F0F-2A0D-1A50-BB69C3B86D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2417445"/>
              </p:ext>
            </p:extLst>
          </p:nvPr>
        </p:nvGraphicFramePr>
        <p:xfrm>
          <a:off x="4323668" y="3948097"/>
          <a:ext cx="3573816" cy="219456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630166">
                  <a:extLst>
                    <a:ext uri="{9D8B030D-6E8A-4147-A177-3AD203B41FA5}">
                      <a16:colId xmlns:a16="http://schemas.microsoft.com/office/drawing/2014/main" val="839759073"/>
                    </a:ext>
                  </a:extLst>
                </a:gridCol>
                <a:gridCol w="1943650">
                  <a:extLst>
                    <a:ext uri="{9D8B030D-6E8A-4147-A177-3AD203B41FA5}">
                      <a16:colId xmlns:a16="http://schemas.microsoft.com/office/drawing/2014/main" val="1700952631"/>
                    </a:ext>
                  </a:extLst>
                </a:gridCol>
              </a:tblGrid>
              <a:tr h="197601">
                <a:tc>
                  <a:txBody>
                    <a:bodyPr/>
                    <a:lstStyle/>
                    <a:p>
                      <a:r>
                        <a:rPr lang="en-US" sz="1000" dirty="0"/>
                        <a:t>Material / Wavelength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err="1"/>
                        <a:t>Nd:YLF</a:t>
                      </a:r>
                      <a:r>
                        <a:rPr lang="en-US" sz="1000" dirty="0"/>
                        <a:t> / 1047 nm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162"/>
                  </a:ext>
                </a:extLst>
              </a:tr>
              <a:tr h="197601">
                <a:tc>
                  <a:txBody>
                    <a:bodyPr/>
                    <a:lstStyle/>
                    <a:p>
                      <a:r>
                        <a:rPr lang="en-US" sz="1000" dirty="0"/>
                        <a:t>Pulse duration / Rep Rate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4 </a:t>
                      </a:r>
                      <a:r>
                        <a:rPr lang="en-US" sz="1000" dirty="0" err="1"/>
                        <a:t>ps</a:t>
                      </a:r>
                      <a:r>
                        <a:rPr lang="en-US" sz="1000" dirty="0"/>
                        <a:t> / 1.5 GHz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4482135"/>
                  </a:ext>
                </a:extLst>
              </a:tr>
              <a:tr h="197601">
                <a:tc>
                  <a:txBody>
                    <a:bodyPr/>
                    <a:lstStyle/>
                    <a:p>
                      <a:r>
                        <a:rPr lang="en-US" sz="1000" dirty="0"/>
                        <a:t>Pump power (burst)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aseline="0" dirty="0"/>
                        <a:t>20 kW</a:t>
                      </a:r>
                      <a:endParaRPr lang="en-GB" sz="10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8131385"/>
                  </a:ext>
                </a:extLst>
              </a:tr>
              <a:tr h="197601">
                <a:tc>
                  <a:txBody>
                    <a:bodyPr/>
                    <a:lstStyle/>
                    <a:p>
                      <a:r>
                        <a:rPr lang="en-US" sz="1000" dirty="0"/>
                        <a:t>Train duration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250 us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0411242"/>
                  </a:ext>
                </a:extLst>
              </a:tr>
              <a:tr h="197601">
                <a:tc>
                  <a:txBody>
                    <a:bodyPr/>
                    <a:lstStyle/>
                    <a:p>
                      <a:r>
                        <a:rPr lang="en-US" sz="1000" dirty="0"/>
                        <a:t># pulses/train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375,000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363168"/>
                  </a:ext>
                </a:extLst>
              </a:tr>
              <a:tr h="197601">
                <a:tc>
                  <a:txBody>
                    <a:bodyPr/>
                    <a:lstStyle/>
                    <a:p>
                      <a:r>
                        <a:rPr lang="en-US" sz="1000" dirty="0"/>
                        <a:t>Train rep rate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aseline="0" dirty="0"/>
                        <a:t>5 Hz</a:t>
                      </a:r>
                      <a:endParaRPr lang="en-GB" sz="10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2231397"/>
                  </a:ext>
                </a:extLst>
              </a:tr>
              <a:tr h="197601">
                <a:tc>
                  <a:txBody>
                    <a:bodyPr/>
                    <a:lstStyle/>
                    <a:p>
                      <a:r>
                        <a:rPr lang="en-US" sz="1000" dirty="0"/>
                        <a:t>Average Power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aseline="0" dirty="0"/>
                        <a:t>10 W</a:t>
                      </a:r>
                      <a:endParaRPr lang="en-GB" sz="10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751487"/>
                  </a:ext>
                </a:extLst>
              </a:tr>
              <a:tr h="197601">
                <a:tc>
                  <a:txBody>
                    <a:bodyPr/>
                    <a:lstStyle/>
                    <a:p>
                      <a:r>
                        <a:rPr lang="en-US" sz="1000" dirty="0"/>
                        <a:t>Energy/pulse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aseline="0" dirty="0"/>
                        <a:t>5 </a:t>
                      </a:r>
                      <a:r>
                        <a:rPr lang="en-US" sz="1000" baseline="0" dirty="0" err="1"/>
                        <a:t>uJ</a:t>
                      </a:r>
                      <a:r>
                        <a:rPr lang="en-US" sz="1000" baseline="0" dirty="0"/>
                        <a:t> / pulse</a:t>
                      </a:r>
                      <a:endParaRPr lang="en-GB" sz="10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829805"/>
                  </a:ext>
                </a:extLst>
              </a:tr>
              <a:tr h="197601">
                <a:tc>
                  <a:txBody>
                    <a:bodyPr/>
                    <a:lstStyle/>
                    <a:p>
                      <a:r>
                        <a:rPr lang="en-US" sz="1000" dirty="0"/>
                        <a:t>Energy/train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baseline="0" dirty="0"/>
                        <a:t>2 J / train</a:t>
                      </a:r>
                      <a:endParaRPr lang="en-GB" sz="1000" b="1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5265607"/>
                  </a:ext>
                </a:extLst>
              </a:tr>
            </a:tbl>
          </a:graphicData>
        </a:graphic>
      </p:graphicFrame>
      <p:sp>
        <p:nvSpPr>
          <p:cNvPr id="42" name="TextBox 41">
            <a:extLst>
              <a:ext uri="{FF2B5EF4-FFF2-40B4-BE49-F238E27FC236}">
                <a16:creationId xmlns:a16="http://schemas.microsoft.com/office/drawing/2014/main" id="{EFD8A453-5713-68A7-F950-E4600D272950}"/>
              </a:ext>
            </a:extLst>
          </p:cNvPr>
          <p:cNvSpPr txBox="1"/>
          <p:nvPr/>
        </p:nvSpPr>
        <p:spPr bwMode="auto">
          <a:xfrm>
            <a:off x="7729728" y="6227089"/>
            <a:ext cx="44622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cs typeface="Arial"/>
              </a:rPr>
              <a:t>“An Efficient Optimisation of a Burst Mode-Operated Fabry-Perot Cavity </a:t>
            </a:r>
            <a:b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cs typeface="Arial"/>
              </a:rPr>
            </a:b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cs typeface="Arial"/>
              </a:rPr>
              <a:t>for Compton Light Sources”, doi:10.18429/JACoW-FLS2023-TU1C1 (2023)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24C833D-0358-1C28-7A6B-0EAF05AF69CA}"/>
              </a:ext>
            </a:extLst>
          </p:cNvPr>
          <p:cNvGrpSpPr/>
          <p:nvPr/>
        </p:nvGrpSpPr>
        <p:grpSpPr>
          <a:xfrm>
            <a:off x="8112226" y="1130441"/>
            <a:ext cx="3816424" cy="5128432"/>
            <a:chOff x="8112226" y="999963"/>
            <a:chExt cx="3816424" cy="5128432"/>
          </a:xfrm>
        </p:grpSpPr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3F8EAAD3-1F82-39D4-EF51-82B4C60FB4A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237585" y="3114921"/>
              <a:ext cx="3464410" cy="2140003"/>
            </a:xfrm>
            <a:prstGeom prst="rect">
              <a:avLst/>
            </a:prstGeom>
          </p:spPr>
        </p:pic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59C4E515-81FE-96FE-E24C-51EE959B9417}"/>
                </a:ext>
              </a:extLst>
            </p:cNvPr>
            <p:cNvSpPr txBox="1"/>
            <p:nvPr/>
          </p:nvSpPr>
          <p:spPr>
            <a:xfrm>
              <a:off x="8743434" y="5119312"/>
              <a:ext cx="2697444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cs typeface="Arial"/>
                </a:rPr>
                <a:t>Phys. Rev. Accel. Beams </a:t>
              </a:r>
              <a:r>
                <a:rPr kumimoji="0" lang="en-GB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cs typeface="Arial"/>
                </a:rPr>
                <a:t>21</a:t>
              </a: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cs typeface="Arial"/>
                </a:rPr>
                <a:t>, 121601 (2018)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B470D2B0-4102-33A1-5AA3-149490A0608D}"/>
                </a:ext>
              </a:extLst>
            </p:cNvPr>
            <p:cNvSpPr txBox="1"/>
            <p:nvPr/>
          </p:nvSpPr>
          <p:spPr bwMode="auto">
            <a:xfrm>
              <a:off x="8359951" y="999963"/>
              <a:ext cx="34644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cs typeface="Arial"/>
                </a:rPr>
                <a:t>Burst-mode Fabry-Perot enhancement cavity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D827FEBD-F9DE-6FEB-E6FF-E076618AD07D}"/>
                </a:ext>
              </a:extLst>
            </p:cNvPr>
            <p:cNvSpPr/>
            <p:nvPr/>
          </p:nvSpPr>
          <p:spPr>
            <a:xfrm>
              <a:off x="8112226" y="1303859"/>
              <a:ext cx="3816424" cy="4824536"/>
            </a:xfrm>
            <a:prstGeom prst="roundRect">
              <a:avLst>
                <a:gd name="adj" fmla="val 6006"/>
              </a:avLst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69D1DA20-434A-37BE-698C-38D229900DE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540027" y="1344346"/>
              <a:ext cx="2947147" cy="1786243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7FC380F5-6075-F40B-0FED-997F2B81E99C}"/>
                    </a:ext>
                  </a:extLst>
                </p:cNvPr>
                <p:cNvSpPr txBox="1"/>
                <p:nvPr/>
              </p:nvSpPr>
              <p:spPr bwMode="auto">
                <a:xfrm>
                  <a:off x="8615650" y="5498093"/>
                  <a:ext cx="3086345" cy="532838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</a:schemeClr>
                </a:solidFill>
              </p:spPr>
              <p:txBody>
                <a:bodyPr wrap="square">
                  <a:spAutoFit/>
                </a:bodyPr>
                <a:lstStyle/>
                <a:p>
                  <a:pPr marL="0" marR="0" lvl="0" indent="0" algn="l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Arial"/>
                      <a:cs typeface="Arial"/>
                    </a:rPr>
                    <a:t> </a:t>
                  </a:r>
                  <a:r>
                    <a:rPr kumimoji="0" lang="en-GB" sz="1400" b="1" i="0" u="sng" strike="noStrike" kern="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Arial"/>
                      <a:cs typeface="Arial"/>
                    </a:rPr>
                    <a:t>CTF2:</a:t>
                  </a:r>
                  <a14:m>
                    <m:oMath xmlns:m="http://schemas.openxmlformats.org/officeDocument/2006/math">
                      <m:r>
                        <a:rPr kumimoji="0" lang="en-US" sz="1400" b="1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kumimoji="0" lang="en-US" sz="1400" b="1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kumimoji="0" lang="en-US" sz="1400" b="1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kumimoji="0" lang="en-US" sz="1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0" lang="en-US" sz="1400" b="1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kumimoji="0" lang="en-US" sz="1400" b="1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𝟏𝟎</m:t>
                          </m:r>
                        </m:sup>
                      </m:sSup>
                    </m:oMath>
                  </a14:m>
                  <a:r>
                    <a:rPr kumimoji="0" lang="en-GB" sz="1400" b="1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Arial"/>
                      <a:cs typeface="Arial"/>
                    </a:rPr>
                    <a:t>ph</a:t>
                  </a:r>
                  <a:r>
                    <a:rPr kumimoji="0" lang="en-GB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Arial"/>
                      <a:cs typeface="Arial"/>
                    </a:rPr>
                    <a:t>/s @ 890 eV</a:t>
                  </a:r>
                </a:p>
                <a:p>
                  <a:pPr marL="0" marR="0" lvl="0" indent="0" algn="l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400" b="1" i="0" u="sng" strike="noStrike" kern="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Arial"/>
                      <a:cs typeface="Arial"/>
                    </a:rPr>
                    <a:t>CLEAR:</a:t>
                  </a:r>
                  <a:r>
                    <a:rPr kumimoji="0" lang="en-GB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Arial"/>
                      <a:cs typeface="Arial"/>
                    </a:rPr>
                    <a:t> 3 </a:t>
                  </a:r>
                  <a14:m>
                    <m:oMath xmlns:m="http://schemas.openxmlformats.org/officeDocument/2006/math">
                      <m:r>
                        <a:rPr kumimoji="0" lang="en-US" sz="1400" b="1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kumimoji="0" lang="en-US" sz="1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0" lang="en-US" sz="1400" b="1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kumimoji="0" lang="en-US" sz="1400" b="1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𝟏𝟎</m:t>
                          </m:r>
                        </m:sup>
                      </m:sSup>
                    </m:oMath>
                  </a14:m>
                  <a:r>
                    <a:rPr kumimoji="0" lang="en-GB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Arial"/>
                      <a:cs typeface="Arial"/>
                    </a:rPr>
                    <a:t> </a:t>
                  </a:r>
                  <a:r>
                    <a:rPr kumimoji="0" lang="en-GB" sz="1400" b="1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Arial"/>
                      <a:cs typeface="Arial"/>
                    </a:rPr>
                    <a:t>ph</a:t>
                  </a:r>
                  <a:r>
                    <a:rPr kumimoji="0" lang="en-GB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Arial"/>
                      <a:cs typeface="Arial"/>
                    </a:rPr>
                    <a:t>/s @ 740 keV</a:t>
                  </a:r>
                </a:p>
              </p:txBody>
            </p:sp>
          </mc:Choice>
          <mc:Fallback xmlns="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3D33C709-869D-E005-4783-A214F927871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615650" y="5498093"/>
                  <a:ext cx="3086345" cy="532838"/>
                </a:xfrm>
                <a:prstGeom prst="rect">
                  <a:avLst/>
                </a:prstGeom>
                <a:blipFill>
                  <a:blip r:embed="rId9"/>
                  <a:stretch>
                    <a:fillRect l="-592" t="-1149" b="-1149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0" name="Arrow: Right 49">
            <a:extLst>
              <a:ext uri="{FF2B5EF4-FFF2-40B4-BE49-F238E27FC236}">
                <a16:creationId xmlns:a16="http://schemas.microsoft.com/office/drawing/2014/main" id="{8A099E5B-5364-3681-5A60-6D965571448F}"/>
              </a:ext>
            </a:extLst>
          </p:cNvPr>
          <p:cNvSpPr/>
          <p:nvPr/>
        </p:nvSpPr>
        <p:spPr>
          <a:xfrm>
            <a:off x="3795182" y="2151988"/>
            <a:ext cx="587036" cy="431913"/>
          </a:xfrm>
          <a:prstGeom prst="rightArrow">
            <a:avLst>
              <a:gd name="adj1" fmla="val 50000"/>
              <a:gd name="adj2" fmla="val 70892"/>
            </a:avLst>
          </a:prstGeom>
          <a:solidFill>
            <a:schemeClr val="accent4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51" name="Arrow: Right 50">
            <a:extLst>
              <a:ext uri="{FF2B5EF4-FFF2-40B4-BE49-F238E27FC236}">
                <a16:creationId xmlns:a16="http://schemas.microsoft.com/office/drawing/2014/main" id="{99CAC731-CF24-E18C-4EB6-D9055D5A9B7A}"/>
              </a:ext>
            </a:extLst>
          </p:cNvPr>
          <p:cNvSpPr/>
          <p:nvPr/>
        </p:nvSpPr>
        <p:spPr>
          <a:xfrm>
            <a:off x="7942724" y="3538928"/>
            <a:ext cx="255334" cy="431913"/>
          </a:xfrm>
          <a:prstGeom prst="rightArrow">
            <a:avLst/>
          </a:prstGeom>
          <a:solidFill>
            <a:schemeClr val="accent4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482C07C-4A3A-ABF3-0975-AE90432D87E6}"/>
              </a:ext>
            </a:extLst>
          </p:cNvPr>
          <p:cNvSpPr txBox="1"/>
          <p:nvPr/>
        </p:nvSpPr>
        <p:spPr>
          <a:xfrm>
            <a:off x="410155" y="643959"/>
            <a:ext cx="9488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/>
                </a:solidFill>
              </a:rPr>
              <a:t>Potential for </a:t>
            </a:r>
            <a:r>
              <a:rPr lang="en-US" b="1" dirty="0">
                <a:solidFill>
                  <a:schemeClr val="accent6"/>
                </a:solidFill>
              </a:rPr>
              <a:t>high-energy, high-flux X-Rays </a:t>
            </a:r>
            <a:r>
              <a:rPr lang="en-US" dirty="0">
                <a:solidFill>
                  <a:schemeClr val="accent6"/>
                </a:solidFill>
              </a:rPr>
              <a:t>in CLEAR </a:t>
            </a:r>
            <a:r>
              <a:rPr lang="en-US" b="1" dirty="0">
                <a:solidFill>
                  <a:schemeClr val="accent6"/>
                </a:solidFill>
              </a:rPr>
              <a:t>combining developments already ongoing !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557DF05-A62E-AACF-A4FB-94760793BABC}"/>
              </a:ext>
            </a:extLst>
          </p:cNvPr>
          <p:cNvSpPr txBox="1"/>
          <p:nvPr/>
        </p:nvSpPr>
        <p:spPr>
          <a:xfrm>
            <a:off x="10606758" y="547464"/>
            <a:ext cx="1585242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200" b="1" i="1" dirty="0"/>
              <a:t>Courtesy E. Granados </a:t>
            </a:r>
          </a:p>
        </p:txBody>
      </p:sp>
    </p:spTree>
    <p:extLst>
      <p:ext uri="{BB962C8B-B14F-4D97-AF65-F5344CB8AC3E}">
        <p14:creationId xmlns:p14="http://schemas.microsoft.com/office/powerpoint/2010/main" val="13754350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BDB8FE-BB77-45DE-55CB-32F1194137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9BCA8D8-4B30-F479-CB53-7B9B3E3FE15A}"/>
              </a:ext>
            </a:extLst>
          </p:cNvPr>
          <p:cNvSpPr txBox="1"/>
          <p:nvPr/>
        </p:nvSpPr>
        <p:spPr>
          <a:xfrm>
            <a:off x="4198336" y="3075057"/>
            <a:ext cx="37953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000" b="1" dirty="0">
                <a:solidFill>
                  <a:srgbClr val="0070C0"/>
                </a:solidFill>
              </a:rPr>
              <a:t>LOOKING AHEAD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1A48CE5-D85A-0628-B9A5-23ACFC34DEDC}"/>
              </a:ext>
            </a:extLst>
          </p:cNvPr>
          <p:cNvCxnSpPr>
            <a:cxnSpLocks/>
          </p:cNvCxnSpPr>
          <p:nvPr/>
        </p:nvCxnSpPr>
        <p:spPr>
          <a:xfrm>
            <a:off x="0" y="3075057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38DE7BE-6134-A7C9-81B6-5B8E0B807864}"/>
              </a:ext>
            </a:extLst>
          </p:cNvPr>
          <p:cNvCxnSpPr>
            <a:cxnSpLocks/>
          </p:cNvCxnSpPr>
          <p:nvPr/>
        </p:nvCxnSpPr>
        <p:spPr>
          <a:xfrm>
            <a:off x="0" y="3782943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31DCEB12-E498-45BF-1605-990C34903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FF2A4A-B175-6038-56BC-E237A1AC34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221694-9A37-5746-8CB4-48D985807C4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6994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6FC65D-06A5-8505-5AA4-1E4C89648B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362FF11-8DC2-006F-5D9D-67DE83E5A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Shortage of R&amp;D Test Facilities during CERN </a:t>
            </a:r>
            <a:r>
              <a:rPr lang="en-US" dirty="0" err="1"/>
              <a:t>LS3</a:t>
            </a:r>
            <a:endParaRPr lang="en-GB" dirty="0"/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A9B4DC9A-1A44-9FE8-A03F-2D3B468EAC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650374"/>
              </p:ext>
            </p:extLst>
          </p:nvPr>
        </p:nvGraphicFramePr>
        <p:xfrm>
          <a:off x="183025" y="3015378"/>
          <a:ext cx="11082905" cy="2174449"/>
        </p:xfrm>
        <a:graphic>
          <a:graphicData uri="http://schemas.openxmlformats.org/drawingml/2006/table">
            <a:tbl>
              <a:tblPr/>
              <a:tblGrid>
                <a:gridCol w="1265369">
                  <a:extLst>
                    <a:ext uri="{9D8B030D-6E8A-4147-A177-3AD203B41FA5}">
                      <a16:colId xmlns:a16="http://schemas.microsoft.com/office/drawing/2014/main" val="2889290171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4121125451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3740443888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4039130550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1265124367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2277293530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3341840476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4292703628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2541799860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2169573274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1404681610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3280231530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2602960068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3943754548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1294363285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4271371502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1698889185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828984665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2414947153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3550256182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2297517340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2979066360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3313016442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471244506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226184224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614973161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3022557788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432142197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2729085050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1710780212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1562403810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1276664114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1851429869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2863036802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669453706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379688245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1818499774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559317140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2665073427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3013232680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2375260820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2968594724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2857230739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3414624469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4234590826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2817181130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1701298483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946946631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1148686482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199988934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188221806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2498469264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84795703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3790273840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3300524429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3977401855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1530498800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2502508618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1787285911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3228723683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650839556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2968400688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958458985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1369682396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1286798851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2893803470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1056106757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1638050025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719238839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2116907693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3834925386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2420318814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3085902569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2407425042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2605179731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1045583223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2446031334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3034971156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1271616127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1388545327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2428564775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441193577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2679357673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2744755422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3490501084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303806229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1399407694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4151055999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3712586197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487638158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1342200843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3845925161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1808669739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65749010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3775231463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2897184237"/>
                    </a:ext>
                  </a:extLst>
                </a:gridCol>
                <a:gridCol w="102266">
                  <a:extLst>
                    <a:ext uri="{9D8B030D-6E8A-4147-A177-3AD203B41FA5}">
                      <a16:colId xmlns:a16="http://schemas.microsoft.com/office/drawing/2014/main" val="1504010829"/>
                    </a:ext>
                  </a:extLst>
                </a:gridCol>
              </a:tblGrid>
              <a:tr h="178802"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3836" marR="3836" marT="3836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2025</a:t>
                      </a:r>
                    </a:p>
                  </a:txBody>
                  <a:tcPr marL="3836" marR="3836" marT="3836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2026</a:t>
                      </a:r>
                    </a:p>
                  </a:txBody>
                  <a:tcPr marL="3836" marR="3836" marT="3836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2027</a:t>
                      </a:r>
                    </a:p>
                  </a:txBody>
                  <a:tcPr marL="3836" marR="3836" marT="3836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2028</a:t>
                      </a:r>
                    </a:p>
                  </a:txBody>
                  <a:tcPr marL="3836" marR="3836" marT="3836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2029</a:t>
                      </a:r>
                    </a:p>
                  </a:txBody>
                  <a:tcPr marL="3836" marR="3836" marT="3836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2030</a:t>
                      </a:r>
                    </a:p>
                  </a:txBody>
                  <a:tcPr marL="3836" marR="3836" marT="3836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2031</a:t>
                      </a:r>
                    </a:p>
                  </a:txBody>
                  <a:tcPr marL="3836" marR="3836" marT="3836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851458"/>
                  </a:ext>
                </a:extLst>
              </a:tr>
              <a:tr h="92284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3836" marR="3836" marT="3836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3836" marR="3836" marT="3836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3836" marR="3836" marT="3836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3836" marR="3836" marT="3836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3836" marR="3836" marT="3836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3836" marR="3836" marT="3836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3836" marR="3836" marT="3836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3836" marR="3836" marT="3836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3836" marR="3836" marT="3836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7917444"/>
                  </a:ext>
                </a:extLst>
              </a:tr>
              <a:tr h="173033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DESY II Test Beam Facility</a:t>
                      </a:r>
                    </a:p>
                  </a:txBody>
                  <a:tcPr marL="3836" marR="3836" marT="38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2499052"/>
                  </a:ext>
                </a:extLst>
              </a:tr>
              <a:tr h="173033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CERN SPS North Area</a:t>
                      </a:r>
                    </a:p>
                  </a:txBody>
                  <a:tcPr marL="3836" marR="3836" marT="38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8CBAD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805631"/>
                  </a:ext>
                </a:extLst>
              </a:tr>
              <a:tr h="173033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CERN PS East Area</a:t>
                      </a:r>
                    </a:p>
                  </a:txBody>
                  <a:tcPr marL="3836" marR="3836" marT="38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8CBAD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0675373"/>
                  </a:ext>
                </a:extLst>
              </a:tr>
              <a:tr h="173033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Fermilab</a:t>
                      </a:r>
                    </a:p>
                  </a:txBody>
                  <a:tcPr marL="3836" marR="3836" marT="38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9508028"/>
                  </a:ext>
                </a:extLst>
              </a:tr>
              <a:tr h="173033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PITZ (22MeV)</a:t>
                      </a:r>
                    </a:p>
                  </a:txBody>
                  <a:tcPr marL="3836" marR="3836" marT="38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A9D08E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A9D08E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A9D08E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A9D08E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A9D08E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A9D08E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A9D08E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A9D08E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A9D08E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A9D08E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A9D08E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A9D08E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A9D08E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A9D08E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A9D08E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A9D08E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A9D08E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A9D08E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A9D08E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A9D08E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A9D08E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A9D08E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A9D08E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A9D08E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A9D08E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A9D08E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A9D08E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A9D08E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A9D08E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A9D08E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A9D08E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A9D08E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A9D08E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A9D08E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A9D08E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A9D08E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370979"/>
                  </a:ext>
                </a:extLst>
              </a:tr>
              <a:tr h="173033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SLAC</a:t>
                      </a:r>
                    </a:p>
                  </a:txBody>
                  <a:tcPr marL="3836" marR="3836" marT="38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8CBAD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8CBAD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8CBAD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8CBAD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8CBAD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50766"/>
                  </a:ext>
                </a:extLst>
              </a:tr>
              <a:tr h="173033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CLEAR</a:t>
                      </a:r>
                    </a:p>
                  </a:txBody>
                  <a:tcPr marL="3836" marR="3836" marT="38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8CBAD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8CBAD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8CBAD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8CBAD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8CBAD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8CBAD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8CBAD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8CBAD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8CBAD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8CBAD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8CBAD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8CBAD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9488789"/>
                  </a:ext>
                </a:extLst>
              </a:tr>
              <a:tr h="173033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PARTREC Groningen</a:t>
                      </a:r>
                    </a:p>
                  </a:txBody>
                  <a:tcPr marL="3836" marR="3836" marT="38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870287"/>
                  </a:ext>
                </a:extLst>
              </a:tr>
              <a:tr h="173033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DESY ARES</a:t>
                      </a:r>
                    </a:p>
                  </a:txBody>
                  <a:tcPr marL="3836" marR="3836" marT="38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0151605"/>
                  </a:ext>
                </a:extLst>
              </a:tr>
              <a:tr h="173033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PSI (HIPA)</a:t>
                      </a:r>
                    </a:p>
                  </a:txBody>
                  <a:tcPr marL="3836" marR="3836" marT="38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1562867"/>
                  </a:ext>
                </a:extLst>
              </a:tr>
              <a:tr h="173033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KEK(PF-AR)</a:t>
                      </a:r>
                    </a:p>
                  </a:txBody>
                  <a:tcPr marL="3836" marR="3836" marT="38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36" marR="3836" marT="3836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5631996"/>
                  </a:ext>
                </a:extLst>
              </a:tr>
            </a:tbl>
          </a:graphicData>
        </a:graphic>
      </p:graphicFrame>
      <p:sp>
        <p:nvSpPr>
          <p:cNvPr id="17" name="Content Placeholder 6">
            <a:extLst>
              <a:ext uri="{FF2B5EF4-FFF2-40B4-BE49-F238E27FC236}">
                <a16:creationId xmlns:a16="http://schemas.microsoft.com/office/drawing/2014/main" id="{D33E9791-704F-713B-4F7B-4A06F1CB0303}"/>
              </a:ext>
            </a:extLst>
          </p:cNvPr>
          <p:cNvSpPr txBox="1">
            <a:spLocks/>
          </p:cNvSpPr>
          <p:nvPr/>
        </p:nvSpPr>
        <p:spPr bwMode="auto">
          <a:xfrm>
            <a:off x="183025" y="1240007"/>
            <a:ext cx="8727583" cy="1793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5150" indent="-2222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2pPr>
            <a:lvl3pPr marL="906463" indent="-2222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</a:defRPr>
            </a:lvl3pPr>
            <a:lvl4pPr marL="12493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</a:defRPr>
            </a:lvl4pPr>
            <a:lvl5pPr marL="16017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5pPr>
            <a:lvl6pPr marL="20589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6pPr>
            <a:lvl7pPr marL="25161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7pPr>
            <a:lvl8pPr marL="29733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8pPr>
            <a:lvl9pPr marL="34305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800" b="1" kern="0" dirty="0"/>
              <a:t>International Test Beam Schedule</a:t>
            </a:r>
            <a:r>
              <a:rPr lang="en-US" sz="1400" b="1" kern="0" dirty="0"/>
              <a:t> </a:t>
            </a:r>
            <a:r>
              <a:rPr lang="en-US" sz="1400" i="1" kern="0" dirty="0"/>
              <a:t>(from B. </a:t>
            </a:r>
            <a:r>
              <a:rPr lang="en-US" sz="1400" i="1" kern="0" dirty="0" err="1"/>
              <a:t>Holzer@</a:t>
            </a:r>
            <a:r>
              <a:rPr lang="en-US" sz="1400" i="1" kern="0" dirty="0" err="1">
                <a:hlinkClick r:id="rId3"/>
              </a:rPr>
              <a:t>Chamonix2024</a:t>
            </a:r>
            <a:r>
              <a:rPr lang="en-US" sz="1400" i="1" kern="0" dirty="0"/>
              <a:t> and P. </a:t>
            </a:r>
            <a:r>
              <a:rPr lang="en-US" sz="1400" i="1" kern="0" dirty="0" err="1"/>
              <a:t>Pelissou@</a:t>
            </a:r>
            <a:r>
              <a:rPr lang="en-US" sz="1400" i="1" kern="0" dirty="0" err="1">
                <a:hlinkClick r:id="rId4"/>
              </a:rPr>
              <a:t>BTTB-SW24</a:t>
            </a:r>
            <a:r>
              <a:rPr lang="en-US" sz="1400" i="1" kern="0" dirty="0"/>
              <a:t>)</a:t>
            </a:r>
          </a:p>
          <a:p>
            <a:r>
              <a:rPr lang="en-US" sz="1800" kern="0" dirty="0"/>
              <a:t>Compilation by the respective test beam coordinators </a:t>
            </a:r>
          </a:p>
          <a:p>
            <a:pPr lvl="1"/>
            <a:r>
              <a:rPr lang="en-US" sz="1800" kern="0" dirty="0"/>
              <a:t>See </a:t>
            </a:r>
            <a:r>
              <a:rPr lang="de-DE" sz="1800" dirty="0">
                <a:hlinkClick r:id="rId5"/>
              </a:rPr>
              <a:t>https://cern.ch/international-facilities</a:t>
            </a:r>
            <a:endParaRPr lang="en-US" sz="1800" kern="0" dirty="0"/>
          </a:p>
          <a:p>
            <a:r>
              <a:rPr lang="en-US" sz="1800" kern="0" dirty="0"/>
              <a:t>Aim: Rough estimate on available beam time to help the users with the planning</a:t>
            </a:r>
            <a:endParaRPr lang="en-US" sz="1000" kern="0" dirty="0"/>
          </a:p>
          <a:p>
            <a:r>
              <a:rPr lang="en-US" sz="1800" kern="0" dirty="0"/>
              <a:t>HEP detector </a:t>
            </a:r>
            <a:r>
              <a:rPr lang="en-US" sz="1800" kern="0" dirty="0">
                <a:solidFill>
                  <a:srgbClr val="003399"/>
                </a:solidFill>
              </a:rPr>
              <a:t>R&amp;D mostly performed at CERN, DESY and Fermilab</a:t>
            </a:r>
            <a:br>
              <a:rPr lang="en-US" sz="1800" kern="0" dirty="0">
                <a:solidFill>
                  <a:srgbClr val="003399"/>
                </a:solidFill>
              </a:rPr>
            </a:br>
            <a:endParaRPr lang="en-US" sz="1800" kern="0" dirty="0"/>
          </a:p>
        </p:txBody>
      </p:sp>
      <p:graphicFrame>
        <p:nvGraphicFramePr>
          <p:cNvPr id="18" name="Content Placeholder 13">
            <a:extLst>
              <a:ext uri="{FF2B5EF4-FFF2-40B4-BE49-F238E27FC236}">
                <a16:creationId xmlns:a16="http://schemas.microsoft.com/office/drawing/2014/main" id="{4C8537B5-E5C3-3104-C036-375768F0B4A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737061"/>
              </p:ext>
            </p:extLst>
          </p:nvPr>
        </p:nvGraphicFramePr>
        <p:xfrm>
          <a:off x="9103506" y="1334837"/>
          <a:ext cx="2032000" cy="1556618"/>
        </p:xfrm>
        <a:graphic>
          <a:graphicData uri="http://schemas.openxmlformats.org/drawingml/2006/table">
            <a:tbl>
              <a:tblPr/>
              <a:tblGrid>
                <a:gridCol w="1816100">
                  <a:extLst>
                    <a:ext uri="{9D8B030D-6E8A-4147-A177-3AD203B41FA5}">
                      <a16:colId xmlns:a16="http://schemas.microsoft.com/office/drawing/2014/main" val="80064436"/>
                    </a:ext>
                  </a:extLst>
                </a:gridCol>
                <a:gridCol w="215900">
                  <a:extLst>
                    <a:ext uri="{9D8B030D-6E8A-4147-A177-3AD203B41FA5}">
                      <a16:colId xmlns:a16="http://schemas.microsoft.com/office/drawing/2014/main" val="6297382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Last Update July 2024</a:t>
                      </a:r>
                    </a:p>
                  </a:txBody>
                  <a:tcPr marL="6350" marR="6350" marT="635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63419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Running</a:t>
                      </a:r>
                    </a:p>
                  </a:txBody>
                  <a:tcPr marL="6350" marR="6350" marT="635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2755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Winter/Summer Shutdown</a:t>
                      </a:r>
                    </a:p>
                  </a:txBody>
                  <a:tcPr marL="6350" marR="6350" marT="635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608575"/>
                  </a:ext>
                </a:extLst>
              </a:tr>
              <a:tr h="22311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Longer Shutdown </a:t>
                      </a:r>
                    </a:p>
                  </a:txBody>
                  <a:tcPr marL="6350" marR="6350" marT="635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95283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Unclear </a:t>
                      </a:r>
                    </a:p>
                  </a:txBody>
                  <a:tcPr marL="6350" marR="6350" marT="635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014943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Likely</a:t>
                      </a:r>
                    </a:p>
                  </a:txBody>
                  <a:tcPr marL="6350" marR="6350" marT="635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63242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Pending Approval</a:t>
                      </a:r>
                    </a:p>
                  </a:txBody>
                  <a:tcPr marL="6350" marR="6350" marT="635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2829929"/>
                  </a:ext>
                </a:extLst>
              </a:tr>
            </a:tbl>
          </a:graphicData>
        </a:graphic>
      </p:graphicFrame>
      <p:sp>
        <p:nvSpPr>
          <p:cNvPr id="19" name="Rectangle 18">
            <a:extLst>
              <a:ext uri="{FF2B5EF4-FFF2-40B4-BE49-F238E27FC236}">
                <a16:creationId xmlns:a16="http://schemas.microsoft.com/office/drawing/2014/main" id="{B0D63D2C-2F54-4616-A152-71242EE1C5B8}"/>
              </a:ext>
            </a:extLst>
          </p:cNvPr>
          <p:cNvSpPr/>
          <p:nvPr/>
        </p:nvSpPr>
        <p:spPr>
          <a:xfrm>
            <a:off x="114421" y="1284072"/>
            <a:ext cx="11213983" cy="4028157"/>
          </a:xfrm>
          <a:prstGeom prst="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0A8D76B4-C154-946A-45E7-68374D29B1ED}"/>
              </a:ext>
            </a:extLst>
          </p:cNvPr>
          <p:cNvSpPr txBox="1">
            <a:spLocks/>
          </p:cNvSpPr>
          <p:nvPr/>
        </p:nvSpPr>
        <p:spPr>
          <a:xfrm>
            <a:off x="358381" y="5392610"/>
            <a:ext cx="10907550" cy="12113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/>
              <a:t>Note: </a:t>
            </a:r>
            <a:r>
              <a:rPr lang="en-GB" sz="1600" dirty="0"/>
              <a:t>till today, </a:t>
            </a:r>
            <a:r>
              <a:rPr lang="en-GB" sz="1600" b="1" dirty="0"/>
              <a:t>CLEAR</a:t>
            </a:r>
            <a:r>
              <a:rPr lang="en-GB" sz="1600" dirty="0"/>
              <a:t> has been </a:t>
            </a:r>
            <a:r>
              <a:rPr lang="en-GB" sz="1600" b="1" dirty="0">
                <a:solidFill>
                  <a:schemeClr val="accent2"/>
                </a:solidFill>
              </a:rPr>
              <a:t>marginally used for Detectors R&amp;D</a:t>
            </a:r>
          </a:p>
          <a:p>
            <a:pPr lvl="1"/>
            <a:r>
              <a:rPr lang="en-GB" sz="1600" b="1" dirty="0"/>
              <a:t>Might become relevant to bridge over </a:t>
            </a:r>
            <a:r>
              <a:rPr lang="en-GB" sz="1600" b="1" dirty="0" err="1"/>
              <a:t>LS3</a:t>
            </a:r>
            <a:r>
              <a:rPr lang="en-GB" sz="1600" b="1" dirty="0"/>
              <a:t>+, </a:t>
            </a:r>
            <a:r>
              <a:rPr lang="en-GB" sz="1600" dirty="0"/>
              <a:t>when most facilities will be in shutdown</a:t>
            </a:r>
          </a:p>
          <a:p>
            <a:pPr lvl="1"/>
            <a:r>
              <a:rPr lang="en-GB" sz="1600" dirty="0"/>
              <a:t>CLEAR might be </a:t>
            </a:r>
            <a:r>
              <a:rPr lang="en-GB" sz="1600" b="1" dirty="0">
                <a:solidFill>
                  <a:schemeClr val="accent2"/>
                </a:solidFill>
              </a:rPr>
              <a:t>missing “low intensity” capabilities</a:t>
            </a:r>
          </a:p>
          <a:p>
            <a:pPr lvl="2"/>
            <a:r>
              <a:rPr lang="en-GB" sz="1600" dirty="0"/>
              <a:t>Independent </a:t>
            </a:r>
            <a:r>
              <a:rPr lang="en-GB" sz="1600" b="1" dirty="0">
                <a:solidFill>
                  <a:schemeClr val="accent6"/>
                </a:solidFill>
              </a:rPr>
              <a:t>testing of low intensity beams (down to single electron) ongoing in 2024/25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7F09F55-8D15-867B-ABDA-DE3DD54D7C3B}"/>
              </a:ext>
            </a:extLst>
          </p:cNvPr>
          <p:cNvSpPr/>
          <p:nvPr/>
        </p:nvSpPr>
        <p:spPr>
          <a:xfrm>
            <a:off x="127819" y="4319248"/>
            <a:ext cx="12064181" cy="184065"/>
          </a:xfrm>
          <a:prstGeom prst="rect">
            <a:avLst/>
          </a:prstGeom>
          <a:solidFill>
            <a:schemeClr val="accent5">
              <a:alpha val="29804"/>
            </a:schemeClr>
          </a:solidFill>
          <a:ln w="28575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CLEAR</a:t>
            </a:r>
            <a:endParaRPr sz="1200" b="1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472DB76-CD40-6206-2150-D717CCCEED3C}"/>
              </a:ext>
            </a:extLst>
          </p:cNvPr>
          <p:cNvSpPr/>
          <p:nvPr/>
        </p:nvSpPr>
        <p:spPr>
          <a:xfrm>
            <a:off x="141184" y="3449808"/>
            <a:ext cx="12050815" cy="366992"/>
          </a:xfrm>
          <a:prstGeom prst="rect">
            <a:avLst/>
          </a:prstGeom>
          <a:noFill/>
          <a:ln w="28575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200" b="1" dirty="0">
                <a:solidFill>
                  <a:srgbClr val="FF0000"/>
                </a:solidFill>
              </a:rPr>
              <a:t>Other CERN </a:t>
            </a:r>
            <a:br>
              <a:rPr lang="en-US" sz="1200" b="1" dirty="0">
                <a:solidFill>
                  <a:srgbClr val="FF0000"/>
                </a:solidFill>
              </a:rPr>
            </a:br>
            <a:r>
              <a:rPr lang="en-US" sz="1200" b="1" dirty="0">
                <a:solidFill>
                  <a:srgbClr val="FF0000"/>
                </a:solidFill>
              </a:rPr>
              <a:t>Facilities</a:t>
            </a:r>
            <a:endParaRPr sz="1200" b="1" dirty="0">
              <a:solidFill>
                <a:srgbClr val="FF0000"/>
              </a:solidFill>
            </a:endParaRP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173AACE5-DF25-4C7C-5EA3-856027636F46}"/>
              </a:ext>
            </a:extLst>
          </p:cNvPr>
          <p:cNvSpPr txBox="1">
            <a:spLocks/>
          </p:cNvSpPr>
          <p:nvPr/>
        </p:nvSpPr>
        <p:spPr>
          <a:xfrm>
            <a:off x="358380" y="779889"/>
            <a:ext cx="11833619" cy="4310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solidFill>
                  <a:schemeClr val="accent6"/>
                </a:solidFill>
              </a:rPr>
              <a:t>Expecting an increase of CERN internal user requests !</a:t>
            </a:r>
            <a:endParaRPr lang="en-GB" dirty="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C7DE9AC-9D4A-A667-B308-C998C958F2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221694-9A37-5746-8CB4-48D985807C4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2488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44BF454-0F7F-7A8A-681B-825BFD34A0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LS3</a:t>
            </a:r>
            <a:r>
              <a:rPr lang="en-GB" dirty="0"/>
              <a:t>: Challenges and Opportunities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E144CC0-C418-94D3-E437-1D24666595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513" y="653146"/>
            <a:ext cx="11266715" cy="59375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b="1" dirty="0">
                <a:solidFill>
                  <a:schemeClr val="accent2"/>
                </a:solidFill>
              </a:rPr>
              <a:t>From mid 2026, CLEAR will be one the very few accelerator operating at CERN</a:t>
            </a:r>
            <a:endParaRPr lang="en-GB" dirty="0"/>
          </a:p>
          <a:p>
            <a:pPr marL="0" indent="0">
              <a:spcBef>
                <a:spcPts val="1600"/>
              </a:spcBef>
              <a:buNone/>
            </a:pPr>
            <a:r>
              <a:rPr lang="en-GB" sz="2200" b="1" dirty="0"/>
              <a:t>Challenges:</a:t>
            </a:r>
          </a:p>
          <a:p>
            <a:pPr marL="519113" lvl="1" indent="-274638"/>
            <a:r>
              <a:rPr lang="en-GB" sz="1700" b="1" dirty="0">
                <a:solidFill>
                  <a:schemeClr val="accent2"/>
                </a:solidFill>
              </a:rPr>
              <a:t>Disruption to key services </a:t>
            </a:r>
            <a:r>
              <a:rPr lang="en-GB" sz="1700" dirty="0"/>
              <a:t>(water, controls, power, etc.) are to be expected </a:t>
            </a:r>
          </a:p>
          <a:p>
            <a:pPr marL="922338" lvl="2" indent="-230188"/>
            <a:r>
              <a:rPr lang="en-GB" sz="1700" dirty="0"/>
              <a:t>Nonetheless, </a:t>
            </a:r>
            <a:r>
              <a:rPr lang="en-GB" sz="1700" b="1" dirty="0"/>
              <a:t>experience from </a:t>
            </a:r>
            <a:r>
              <a:rPr lang="en-GB" sz="1700" b="1" dirty="0" err="1"/>
              <a:t>LS1</a:t>
            </a:r>
            <a:r>
              <a:rPr lang="en-GB" sz="1700" b="1" dirty="0"/>
              <a:t>/2 was overall positive</a:t>
            </a:r>
            <a:endParaRPr lang="en-GB" sz="1700" dirty="0"/>
          </a:p>
          <a:p>
            <a:pPr marL="519113" lvl="1" indent="-246063"/>
            <a:r>
              <a:rPr lang="en-GB" sz="1700" b="1" dirty="0">
                <a:solidFill>
                  <a:schemeClr val="accent2"/>
                </a:solidFill>
              </a:rPr>
              <a:t>No operator (OP) support from CCC </a:t>
            </a:r>
            <a:r>
              <a:rPr lang="en-GB" sz="1700" dirty="0"/>
              <a:t>for access control and overnight supervision</a:t>
            </a:r>
          </a:p>
          <a:p>
            <a:pPr marL="922338" lvl="2" indent="-230188"/>
            <a:r>
              <a:rPr lang="en-GB" sz="1700" dirty="0"/>
              <a:t>Access will need </a:t>
            </a:r>
            <a:r>
              <a:rPr lang="en-GB" sz="1700" b="1" dirty="0"/>
              <a:t>to be handled by the CLEAR team </a:t>
            </a:r>
            <a:r>
              <a:rPr lang="en-GB" sz="1700" dirty="0"/>
              <a:t>(as during </a:t>
            </a:r>
            <a:r>
              <a:rPr lang="en-GB" sz="1700" dirty="0" err="1"/>
              <a:t>LS2</a:t>
            </a:r>
            <a:r>
              <a:rPr lang="en-GB" sz="1700" dirty="0"/>
              <a:t>)</a:t>
            </a:r>
          </a:p>
          <a:p>
            <a:pPr marL="922338" lvl="2" indent="-230188"/>
            <a:r>
              <a:rPr lang="en-GB" sz="1700" dirty="0"/>
              <a:t>Discussions ongoing to </a:t>
            </a:r>
            <a:r>
              <a:rPr lang="en-GB" sz="1700" b="1" dirty="0"/>
              <a:t>implement a local access control </a:t>
            </a:r>
            <a:r>
              <a:rPr lang="en-GB" sz="1700" dirty="0"/>
              <a:t>(though unlikely before </a:t>
            </a:r>
            <a:r>
              <a:rPr lang="en-GB" sz="1700" dirty="0" err="1"/>
              <a:t>LS3</a:t>
            </a:r>
            <a:r>
              <a:rPr lang="en-GB" sz="1700" dirty="0"/>
              <a:t>)</a:t>
            </a:r>
          </a:p>
          <a:p>
            <a:pPr marL="519113" lvl="1" indent="-274638">
              <a:spcBef>
                <a:spcPts val="1600"/>
              </a:spcBef>
              <a:buFont typeface="Symbol" pitchFamily="2" charset="2"/>
              <a:buChar char="Þ"/>
            </a:pPr>
            <a:r>
              <a:rPr lang="en-GB" sz="1700" b="1" dirty="0">
                <a:solidFill>
                  <a:schemeClr val="accent2"/>
                </a:solidFill>
              </a:rPr>
              <a:t>This may lead to a slight reduction in operation efficiency</a:t>
            </a:r>
            <a:endParaRPr lang="en-GB" b="1" dirty="0">
              <a:solidFill>
                <a:schemeClr val="accent2"/>
              </a:solidFill>
            </a:endParaRPr>
          </a:p>
          <a:p>
            <a:pPr marL="0" indent="0">
              <a:spcBef>
                <a:spcPts val="1600"/>
              </a:spcBef>
              <a:buNone/>
            </a:pPr>
            <a:r>
              <a:rPr lang="en-GB" sz="2200" b="1" dirty="0"/>
              <a:t>Opportunities:</a:t>
            </a:r>
          </a:p>
          <a:p>
            <a:pPr marL="519113" lvl="1" indent="-246063"/>
            <a:r>
              <a:rPr lang="en-GB" sz="1700" b="1" dirty="0"/>
              <a:t>Potential support from OP resources </a:t>
            </a:r>
            <a:r>
              <a:rPr lang="en-GB" sz="1700" dirty="0"/>
              <a:t>for long-awaited infrastructure consolidation, such as:</a:t>
            </a:r>
          </a:p>
          <a:p>
            <a:pPr marL="922338" lvl="2" indent="-230188"/>
            <a:r>
              <a:rPr lang="en-GB" sz="1700" dirty="0"/>
              <a:t>Developing </a:t>
            </a:r>
            <a:r>
              <a:rPr lang="en-GB" sz="1700" b="1" dirty="0" err="1"/>
              <a:t>FESA</a:t>
            </a:r>
            <a:r>
              <a:rPr lang="en-GB" sz="1700" b="1" dirty="0"/>
              <a:t> classes, </a:t>
            </a:r>
            <a:r>
              <a:rPr lang="en-GB" sz="1700" dirty="0"/>
              <a:t>additional </a:t>
            </a:r>
            <a:r>
              <a:rPr lang="en-GB" sz="1700" b="1" dirty="0"/>
              <a:t>control tools </a:t>
            </a:r>
            <a:r>
              <a:rPr lang="en-GB" sz="1700" dirty="0"/>
              <a:t>for </a:t>
            </a:r>
            <a:r>
              <a:rPr lang="en-GB" sz="1700" b="1" dirty="0"/>
              <a:t>automation </a:t>
            </a:r>
            <a:r>
              <a:rPr lang="en-GB" sz="1700" dirty="0"/>
              <a:t>and</a:t>
            </a:r>
            <a:r>
              <a:rPr lang="en-GB" sz="1700" b="1" dirty="0"/>
              <a:t> parametric control</a:t>
            </a:r>
            <a:r>
              <a:rPr lang="en-GB" sz="1700" dirty="0"/>
              <a:t> (</a:t>
            </a:r>
            <a:r>
              <a:rPr lang="en-GB" sz="1700" dirty="0" err="1"/>
              <a:t>LSA</a:t>
            </a:r>
            <a:r>
              <a:rPr lang="en-GB" sz="1700" dirty="0"/>
              <a:t>?)</a:t>
            </a:r>
          </a:p>
          <a:p>
            <a:pPr marL="922338" lvl="2" indent="-230188"/>
            <a:r>
              <a:rPr lang="en-GB" sz="1700" dirty="0"/>
              <a:t>Deploying  </a:t>
            </a:r>
            <a:r>
              <a:rPr lang="en-GB" sz="1700" b="1" dirty="0"/>
              <a:t>automatic Performance </a:t>
            </a:r>
            <a:r>
              <a:rPr lang="en-GB" sz="1700" dirty="0"/>
              <a:t>and </a:t>
            </a:r>
            <a:r>
              <a:rPr lang="en-GB" sz="1700" b="1" dirty="0"/>
              <a:t>Fault Tracking </a:t>
            </a:r>
            <a:r>
              <a:rPr lang="en-GB" sz="1700" dirty="0"/>
              <a:t>(e.g. using </a:t>
            </a:r>
            <a:r>
              <a:rPr lang="en-GB" sz="1700" dirty="0" err="1"/>
              <a:t>BPT</a:t>
            </a:r>
            <a:r>
              <a:rPr lang="en-GB" sz="1700" dirty="0"/>
              <a:t> and AFT?)</a:t>
            </a:r>
          </a:p>
          <a:p>
            <a:pPr marL="922338" lvl="2" indent="-230188"/>
            <a:r>
              <a:rPr lang="en-GB" sz="1700" dirty="0"/>
              <a:t>Updating </a:t>
            </a:r>
            <a:r>
              <a:rPr lang="en-GB" sz="1700" b="1" dirty="0"/>
              <a:t>facility documentation</a:t>
            </a:r>
          </a:p>
          <a:p>
            <a:pPr marL="519113" lvl="1" indent="-274638">
              <a:spcBef>
                <a:spcPts val="1600"/>
              </a:spcBef>
              <a:buFont typeface="Symbol" pitchFamily="2" charset="2"/>
              <a:buChar char="Þ"/>
            </a:pPr>
            <a:r>
              <a:rPr lang="en-GB" sz="1700" b="1" dirty="0">
                <a:solidFill>
                  <a:schemeClr val="accent1"/>
                </a:solidFill>
              </a:rPr>
              <a:t>A formal request has been submitted to the OP group</a:t>
            </a:r>
          </a:p>
          <a:p>
            <a:pPr marL="457200" lvl="1" indent="0">
              <a:buNone/>
            </a:pPr>
            <a:endParaRPr lang="en-GB" sz="1700" dirty="0"/>
          </a:p>
          <a:p>
            <a:pPr marL="519113" lvl="1" indent="-303213"/>
            <a:r>
              <a:rPr lang="en-GB" sz="1700" b="1" dirty="0">
                <a:hlinkClick r:id="rId3"/>
              </a:rPr>
              <a:t>Efficient Particle Accelerator (EPA)</a:t>
            </a:r>
            <a:r>
              <a:rPr lang="en-GB" sz="1700" b="1" dirty="0"/>
              <a:t> project: </a:t>
            </a:r>
            <a:r>
              <a:rPr lang="en-GB" sz="1700" dirty="0"/>
              <a:t>strong interest in using </a:t>
            </a:r>
            <a:r>
              <a:rPr lang="en-GB" sz="1700" b="1" dirty="0">
                <a:solidFill>
                  <a:schemeClr val="accent1"/>
                </a:solidFill>
              </a:rPr>
              <a:t>CLEAR as testbed for AI/ML tools</a:t>
            </a:r>
          </a:p>
          <a:p>
            <a:pPr marL="922338" lvl="2" indent="-230188"/>
            <a:r>
              <a:rPr lang="en-GB" sz="1700" b="1" dirty="0"/>
              <a:t>Informal request received </a:t>
            </a:r>
            <a:r>
              <a:rPr lang="en-GB" sz="1700" dirty="0"/>
              <a:t>for several “MD-like” sessions during </a:t>
            </a:r>
            <a:r>
              <a:rPr lang="en-GB" sz="1700" dirty="0" err="1"/>
              <a:t>LS3</a:t>
            </a:r>
            <a:endParaRPr lang="en-GB" sz="17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E4BF7C2-FECA-8807-F05A-1FDD2EDA02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221694-9A37-5746-8CB4-48D985807C4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708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72AB8B-7BB5-3DD8-12DF-FADB7358D2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D0E4A78-B5C6-01BD-AB09-6676F2D7F63C}"/>
              </a:ext>
            </a:extLst>
          </p:cNvPr>
          <p:cNvSpPr txBox="1"/>
          <p:nvPr/>
        </p:nvSpPr>
        <p:spPr>
          <a:xfrm>
            <a:off x="3345992" y="3075057"/>
            <a:ext cx="55000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000" b="1" dirty="0">
                <a:solidFill>
                  <a:srgbClr val="0070C0"/>
                </a:solidFill>
              </a:rPr>
              <a:t>FURTHER IN THE FUTURE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0CF881D-03F8-81AA-A434-727CC44D228E}"/>
              </a:ext>
            </a:extLst>
          </p:cNvPr>
          <p:cNvCxnSpPr>
            <a:cxnSpLocks/>
          </p:cNvCxnSpPr>
          <p:nvPr/>
        </p:nvCxnSpPr>
        <p:spPr>
          <a:xfrm>
            <a:off x="0" y="3075057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1C6A540-3AFD-3BD1-BAE4-A4D2723B0BC7}"/>
              </a:ext>
            </a:extLst>
          </p:cNvPr>
          <p:cNvCxnSpPr>
            <a:cxnSpLocks/>
          </p:cNvCxnSpPr>
          <p:nvPr/>
        </p:nvCxnSpPr>
        <p:spPr>
          <a:xfrm>
            <a:off x="0" y="3782943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9E98FAE4-932C-FD42-6970-35E1A5472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591EF2B-B815-D2D4-EDF2-ABB85DF9C4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221694-9A37-5746-8CB4-48D985807C4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4990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F62E312-4EE6-7D74-DCC2-5473EE2DFE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FCC-ee Complex and its Injector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339DB6A-3F4A-7F6D-E760-1CF3AB4F2D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195" y="788579"/>
            <a:ext cx="5508446" cy="302086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b="1" dirty="0"/>
              <a:t>Injector design and sitting still evolving:</a:t>
            </a:r>
          </a:p>
          <a:p>
            <a:r>
              <a:rPr lang="en-GB" b="1" dirty="0" err="1"/>
              <a:t>LINACs</a:t>
            </a:r>
            <a:r>
              <a:rPr lang="en-GB" dirty="0"/>
              <a:t> &amp; </a:t>
            </a:r>
            <a:r>
              <a:rPr lang="en-GB" b="1" dirty="0"/>
              <a:t>damping ring </a:t>
            </a:r>
            <a:r>
              <a:rPr lang="en-GB" dirty="0"/>
              <a:t>on </a:t>
            </a:r>
            <a:r>
              <a:rPr lang="en-GB" b="1" dirty="0" err="1"/>
              <a:t>Prevessin</a:t>
            </a:r>
            <a:r>
              <a:rPr lang="en-GB" b="1" dirty="0"/>
              <a:t> site</a:t>
            </a:r>
          </a:p>
          <a:p>
            <a:pPr marL="0" indent="0">
              <a:buNone/>
            </a:pPr>
            <a:r>
              <a:rPr lang="en-GB" b="1" dirty="0"/>
              <a:t>(Previous) layout(s) show here:</a:t>
            </a:r>
          </a:p>
          <a:p>
            <a:r>
              <a:rPr lang="en-GB" dirty="0"/>
              <a:t>Transfer to SPS </a:t>
            </a:r>
            <a:r>
              <a:rPr lang="en-GB" dirty="0" err="1"/>
              <a:t>BA4</a:t>
            </a:r>
            <a:endParaRPr lang="en-GB" dirty="0"/>
          </a:p>
          <a:p>
            <a:r>
              <a:rPr lang="en-GB" dirty="0"/>
              <a:t>1 beam through SPS tunnel</a:t>
            </a:r>
          </a:p>
          <a:p>
            <a:r>
              <a:rPr lang="en-GB" dirty="0"/>
              <a:t>1 beam through </a:t>
            </a:r>
            <a:r>
              <a:rPr lang="en-GB" dirty="0" err="1"/>
              <a:t>TT40</a:t>
            </a:r>
            <a:r>
              <a:rPr lang="en-GB" dirty="0"/>
              <a:t>/</a:t>
            </a:r>
            <a:r>
              <a:rPr lang="en-GB" dirty="0" err="1"/>
              <a:t>TI8</a:t>
            </a:r>
            <a:endParaRPr lang="en-GB" dirty="0"/>
          </a:p>
          <a:p>
            <a:pPr lvl="1"/>
            <a:r>
              <a:rPr lang="en-GB" dirty="0"/>
              <a:t>(can also send beam toward AWAKE)</a:t>
            </a:r>
          </a:p>
          <a:p>
            <a:pPr marL="0" indent="0">
              <a:buNone/>
            </a:pPr>
            <a:r>
              <a:rPr lang="en-GB" b="1" dirty="0">
                <a:solidFill>
                  <a:schemeClr val="accent2"/>
                </a:solidFill>
              </a:rPr>
              <a:t>In general, size/challenges of such a complex are not comparable to CLEAR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70940CC-086C-EB79-A110-37EF4B22DCEB}"/>
              </a:ext>
            </a:extLst>
          </p:cNvPr>
          <p:cNvGrpSpPr/>
          <p:nvPr/>
        </p:nvGrpSpPr>
        <p:grpSpPr>
          <a:xfrm>
            <a:off x="6234546" y="585004"/>
            <a:ext cx="5915643" cy="4576043"/>
            <a:chOff x="4807854" y="1522962"/>
            <a:chExt cx="7314317" cy="5657987"/>
          </a:xfrm>
        </p:grpSpPr>
        <p:pic>
          <p:nvPicPr>
            <p:cNvPr id="27" name="Content Placeholder 4" descr="A map of a city&#10;&#10;Description automatically generated">
              <a:extLst>
                <a:ext uri="{FF2B5EF4-FFF2-40B4-BE49-F238E27FC236}">
                  <a16:creationId xmlns:a16="http://schemas.microsoft.com/office/drawing/2014/main" id="{AC7B71E3-33AE-10A2-5CF5-0C2E568386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11200"/>
                      </a14:imgEffect>
                      <a14:imgEffect>
                        <a14:saturation sat="0"/>
                      </a14:imgEffect>
                      <a14:imgEffect>
                        <a14:brightnessContrast bright="20000" contrast="20000"/>
                      </a14:imgEffect>
                    </a14:imgLayer>
                  </a14:imgProps>
                </a:ext>
              </a:extLst>
            </a:blip>
            <a:srcRect l="8438" t="-1" b="2479"/>
            <a:stretch/>
          </p:blipFill>
          <p:spPr>
            <a:xfrm>
              <a:off x="4807854" y="1522962"/>
              <a:ext cx="7314317" cy="5657987"/>
            </a:xfrm>
            <a:prstGeom prst="rect">
              <a:avLst/>
            </a:prstGeom>
          </p:spPr>
        </p:pic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4C8464C6-570B-C70A-2187-DDB20F8DAA31}"/>
                </a:ext>
              </a:extLst>
            </p:cNvPr>
            <p:cNvSpPr/>
            <p:nvPr/>
          </p:nvSpPr>
          <p:spPr>
            <a:xfrm>
              <a:off x="7538526" y="1531333"/>
              <a:ext cx="2107096" cy="2156791"/>
            </a:xfrm>
            <a:custGeom>
              <a:avLst/>
              <a:gdLst>
                <a:gd name="connsiteX0" fmla="*/ 89452 w 2107096"/>
                <a:gd name="connsiteY0" fmla="*/ 2112065 h 2156791"/>
                <a:gd name="connsiteX1" fmla="*/ 4969 w 2107096"/>
                <a:gd name="connsiteY1" fmla="*/ 2022613 h 2156791"/>
                <a:gd name="connsiteX2" fmla="*/ 49696 w 2107096"/>
                <a:gd name="connsiteY2" fmla="*/ 1982857 h 2156791"/>
                <a:gd name="connsiteX3" fmla="*/ 0 w 2107096"/>
                <a:gd name="connsiteY3" fmla="*/ 1928191 h 2156791"/>
                <a:gd name="connsiteX4" fmla="*/ 29817 w 2107096"/>
                <a:gd name="connsiteY4" fmla="*/ 1878496 h 2156791"/>
                <a:gd name="connsiteX5" fmla="*/ 29817 w 2107096"/>
                <a:gd name="connsiteY5" fmla="*/ 1828800 h 2156791"/>
                <a:gd name="connsiteX6" fmla="*/ 29817 w 2107096"/>
                <a:gd name="connsiteY6" fmla="*/ 1828800 h 2156791"/>
                <a:gd name="connsiteX7" fmla="*/ 79513 w 2107096"/>
                <a:gd name="connsiteY7" fmla="*/ 1759226 h 2156791"/>
                <a:gd name="connsiteX8" fmla="*/ 54665 w 2107096"/>
                <a:gd name="connsiteY8" fmla="*/ 1714500 h 2156791"/>
                <a:gd name="connsiteX9" fmla="*/ 452230 w 2107096"/>
                <a:gd name="connsiteY9" fmla="*/ 1326874 h 2156791"/>
                <a:gd name="connsiteX10" fmla="*/ 452230 w 2107096"/>
                <a:gd name="connsiteY10" fmla="*/ 1277178 h 2156791"/>
                <a:gd name="connsiteX11" fmla="*/ 849796 w 2107096"/>
                <a:gd name="connsiteY11" fmla="*/ 869674 h 2156791"/>
                <a:gd name="connsiteX12" fmla="*/ 939248 w 2107096"/>
                <a:gd name="connsiteY12" fmla="*/ 869674 h 2156791"/>
                <a:gd name="connsiteX13" fmla="*/ 1108213 w 2107096"/>
                <a:gd name="connsiteY13" fmla="*/ 710648 h 2156791"/>
                <a:gd name="connsiteX14" fmla="*/ 1182756 w 2107096"/>
                <a:gd name="connsiteY14" fmla="*/ 710648 h 2156791"/>
                <a:gd name="connsiteX15" fmla="*/ 1187726 w 2107096"/>
                <a:gd name="connsiteY15" fmla="*/ 646044 h 2156791"/>
                <a:gd name="connsiteX16" fmla="*/ 1421296 w 2107096"/>
                <a:gd name="connsiteY16" fmla="*/ 387626 h 2156791"/>
                <a:gd name="connsiteX17" fmla="*/ 1470991 w 2107096"/>
                <a:gd name="connsiteY17" fmla="*/ 427383 h 2156791"/>
                <a:gd name="connsiteX18" fmla="*/ 1739348 w 2107096"/>
                <a:gd name="connsiteY18" fmla="*/ 318052 h 2156791"/>
                <a:gd name="connsiteX19" fmla="*/ 1779104 w 2107096"/>
                <a:gd name="connsiteY19" fmla="*/ 253448 h 2156791"/>
                <a:gd name="connsiteX20" fmla="*/ 1888435 w 2107096"/>
                <a:gd name="connsiteY20" fmla="*/ 9939 h 2156791"/>
                <a:gd name="connsiteX21" fmla="*/ 2067339 w 2107096"/>
                <a:gd name="connsiteY21" fmla="*/ 0 h 2156791"/>
                <a:gd name="connsiteX22" fmla="*/ 2107096 w 2107096"/>
                <a:gd name="connsiteY22" fmla="*/ 54665 h 2156791"/>
                <a:gd name="connsiteX23" fmla="*/ 1282148 w 2107096"/>
                <a:gd name="connsiteY23" fmla="*/ 944217 h 2156791"/>
                <a:gd name="connsiteX24" fmla="*/ 1391478 w 2107096"/>
                <a:gd name="connsiteY24" fmla="*/ 1053548 h 2156791"/>
                <a:gd name="connsiteX25" fmla="*/ 1262269 w 2107096"/>
                <a:gd name="connsiteY25" fmla="*/ 1177787 h 2156791"/>
                <a:gd name="connsiteX26" fmla="*/ 1520687 w 2107096"/>
                <a:gd name="connsiteY26" fmla="*/ 1441174 h 2156791"/>
                <a:gd name="connsiteX27" fmla="*/ 1381539 w 2107096"/>
                <a:gd name="connsiteY27" fmla="*/ 1630017 h 2156791"/>
                <a:gd name="connsiteX28" fmla="*/ 1441174 w 2107096"/>
                <a:gd name="connsiteY28" fmla="*/ 1674744 h 2156791"/>
                <a:gd name="connsiteX29" fmla="*/ 909430 w 2107096"/>
                <a:gd name="connsiteY29" fmla="*/ 2151822 h 2156791"/>
                <a:gd name="connsiteX30" fmla="*/ 521804 w 2107096"/>
                <a:gd name="connsiteY30" fmla="*/ 2156791 h 2156791"/>
                <a:gd name="connsiteX31" fmla="*/ 407504 w 2107096"/>
                <a:gd name="connsiteY31" fmla="*/ 2077278 h 2156791"/>
                <a:gd name="connsiteX32" fmla="*/ 337930 w 2107096"/>
                <a:gd name="connsiteY32" fmla="*/ 2131944 h 2156791"/>
                <a:gd name="connsiteX33" fmla="*/ 233569 w 2107096"/>
                <a:gd name="connsiteY33" fmla="*/ 2002735 h 2156791"/>
                <a:gd name="connsiteX34" fmla="*/ 89452 w 2107096"/>
                <a:gd name="connsiteY34" fmla="*/ 2112065 h 2156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107096" h="2156791">
                  <a:moveTo>
                    <a:pt x="89452" y="2112065"/>
                  </a:moveTo>
                  <a:lnTo>
                    <a:pt x="4969" y="2022613"/>
                  </a:lnTo>
                  <a:lnTo>
                    <a:pt x="49696" y="1982857"/>
                  </a:lnTo>
                  <a:lnTo>
                    <a:pt x="0" y="1928191"/>
                  </a:lnTo>
                  <a:lnTo>
                    <a:pt x="29817" y="1878496"/>
                  </a:lnTo>
                  <a:lnTo>
                    <a:pt x="29817" y="1828800"/>
                  </a:lnTo>
                  <a:lnTo>
                    <a:pt x="29817" y="1828800"/>
                  </a:lnTo>
                  <a:lnTo>
                    <a:pt x="79513" y="1759226"/>
                  </a:lnTo>
                  <a:lnTo>
                    <a:pt x="54665" y="1714500"/>
                  </a:lnTo>
                  <a:lnTo>
                    <a:pt x="452230" y="1326874"/>
                  </a:lnTo>
                  <a:lnTo>
                    <a:pt x="452230" y="1277178"/>
                  </a:lnTo>
                  <a:lnTo>
                    <a:pt x="849796" y="869674"/>
                  </a:lnTo>
                  <a:lnTo>
                    <a:pt x="939248" y="869674"/>
                  </a:lnTo>
                  <a:lnTo>
                    <a:pt x="1108213" y="710648"/>
                  </a:lnTo>
                  <a:lnTo>
                    <a:pt x="1182756" y="710648"/>
                  </a:lnTo>
                  <a:lnTo>
                    <a:pt x="1187726" y="646044"/>
                  </a:lnTo>
                  <a:lnTo>
                    <a:pt x="1421296" y="387626"/>
                  </a:lnTo>
                  <a:lnTo>
                    <a:pt x="1470991" y="427383"/>
                  </a:lnTo>
                  <a:lnTo>
                    <a:pt x="1739348" y="318052"/>
                  </a:lnTo>
                  <a:lnTo>
                    <a:pt x="1779104" y="253448"/>
                  </a:lnTo>
                  <a:lnTo>
                    <a:pt x="1888435" y="9939"/>
                  </a:lnTo>
                  <a:lnTo>
                    <a:pt x="2067339" y="0"/>
                  </a:lnTo>
                  <a:lnTo>
                    <a:pt x="2107096" y="54665"/>
                  </a:lnTo>
                  <a:lnTo>
                    <a:pt x="1282148" y="944217"/>
                  </a:lnTo>
                  <a:lnTo>
                    <a:pt x="1391478" y="1053548"/>
                  </a:lnTo>
                  <a:lnTo>
                    <a:pt x="1262269" y="1177787"/>
                  </a:lnTo>
                  <a:lnTo>
                    <a:pt x="1520687" y="1441174"/>
                  </a:lnTo>
                  <a:lnTo>
                    <a:pt x="1381539" y="1630017"/>
                  </a:lnTo>
                  <a:lnTo>
                    <a:pt x="1441174" y="1674744"/>
                  </a:lnTo>
                  <a:lnTo>
                    <a:pt x="909430" y="2151822"/>
                  </a:lnTo>
                  <a:lnTo>
                    <a:pt x="521804" y="2156791"/>
                  </a:lnTo>
                  <a:lnTo>
                    <a:pt x="407504" y="2077278"/>
                  </a:lnTo>
                  <a:lnTo>
                    <a:pt x="337930" y="2131944"/>
                  </a:lnTo>
                  <a:lnTo>
                    <a:pt x="233569" y="2002735"/>
                  </a:lnTo>
                  <a:lnTo>
                    <a:pt x="89452" y="2112065"/>
                  </a:lnTo>
                  <a:close/>
                </a:path>
              </a:pathLst>
            </a:custGeom>
            <a:solidFill>
              <a:srgbClr val="F4B183">
                <a:alpha val="29804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6C9E339B-24B5-2B06-18C3-362C6B6A2C3F}"/>
                </a:ext>
              </a:extLst>
            </p:cNvPr>
            <p:cNvSpPr/>
            <p:nvPr/>
          </p:nvSpPr>
          <p:spPr>
            <a:xfrm>
              <a:off x="5928691" y="5878995"/>
              <a:ext cx="2484784" cy="1294959"/>
            </a:xfrm>
            <a:custGeom>
              <a:avLst/>
              <a:gdLst>
                <a:gd name="connsiteX0" fmla="*/ 0 w 2484783"/>
                <a:gd name="connsiteY0" fmla="*/ 94421 h 1461052"/>
                <a:gd name="connsiteX1" fmla="*/ 139148 w 2484783"/>
                <a:gd name="connsiteY1" fmla="*/ 0 h 1461052"/>
                <a:gd name="connsiteX2" fmla="*/ 2484783 w 2484783"/>
                <a:gd name="connsiteY2" fmla="*/ 998882 h 1461052"/>
                <a:gd name="connsiteX3" fmla="*/ 2226366 w 2484783"/>
                <a:gd name="connsiteY3" fmla="*/ 1386508 h 1461052"/>
                <a:gd name="connsiteX4" fmla="*/ 2330726 w 2484783"/>
                <a:gd name="connsiteY4" fmla="*/ 1441174 h 1461052"/>
                <a:gd name="connsiteX5" fmla="*/ 1615109 w 2484783"/>
                <a:gd name="connsiteY5" fmla="*/ 1461052 h 1461052"/>
                <a:gd name="connsiteX6" fmla="*/ 1038639 w 2484783"/>
                <a:gd name="connsiteY6" fmla="*/ 1088334 h 1461052"/>
                <a:gd name="connsiteX7" fmla="*/ 1088335 w 2484783"/>
                <a:gd name="connsiteY7" fmla="*/ 1013791 h 1461052"/>
                <a:gd name="connsiteX8" fmla="*/ 815009 w 2484783"/>
                <a:gd name="connsiteY8" fmla="*/ 829917 h 1461052"/>
                <a:gd name="connsiteX9" fmla="*/ 685800 w 2484783"/>
                <a:gd name="connsiteY9" fmla="*/ 715617 h 1461052"/>
                <a:gd name="connsiteX10" fmla="*/ 491987 w 2484783"/>
                <a:gd name="connsiteY10" fmla="*/ 536713 h 1461052"/>
                <a:gd name="connsiteX11" fmla="*/ 258418 w 2484783"/>
                <a:gd name="connsiteY11" fmla="*/ 313082 h 1461052"/>
                <a:gd name="connsiteX12" fmla="*/ 0 w 2484783"/>
                <a:gd name="connsiteY12" fmla="*/ 94421 h 1461052"/>
                <a:gd name="connsiteX0" fmla="*/ 0 w 2484783"/>
                <a:gd name="connsiteY0" fmla="*/ 94421 h 1461052"/>
                <a:gd name="connsiteX1" fmla="*/ 139148 w 2484783"/>
                <a:gd name="connsiteY1" fmla="*/ 0 h 1461052"/>
                <a:gd name="connsiteX2" fmla="*/ 2484783 w 2484783"/>
                <a:gd name="connsiteY2" fmla="*/ 998882 h 1461052"/>
                <a:gd name="connsiteX3" fmla="*/ 2330726 w 2484783"/>
                <a:gd name="connsiteY3" fmla="*/ 1441174 h 1461052"/>
                <a:gd name="connsiteX4" fmla="*/ 1615109 w 2484783"/>
                <a:gd name="connsiteY4" fmla="*/ 1461052 h 1461052"/>
                <a:gd name="connsiteX5" fmla="*/ 1038639 w 2484783"/>
                <a:gd name="connsiteY5" fmla="*/ 1088334 h 1461052"/>
                <a:gd name="connsiteX6" fmla="*/ 1088335 w 2484783"/>
                <a:gd name="connsiteY6" fmla="*/ 1013791 h 1461052"/>
                <a:gd name="connsiteX7" fmla="*/ 815009 w 2484783"/>
                <a:gd name="connsiteY7" fmla="*/ 829917 h 1461052"/>
                <a:gd name="connsiteX8" fmla="*/ 685800 w 2484783"/>
                <a:gd name="connsiteY8" fmla="*/ 715617 h 1461052"/>
                <a:gd name="connsiteX9" fmla="*/ 491987 w 2484783"/>
                <a:gd name="connsiteY9" fmla="*/ 536713 h 1461052"/>
                <a:gd name="connsiteX10" fmla="*/ 258418 w 2484783"/>
                <a:gd name="connsiteY10" fmla="*/ 313082 h 1461052"/>
                <a:gd name="connsiteX11" fmla="*/ 0 w 2484783"/>
                <a:gd name="connsiteY11" fmla="*/ 94421 h 1461052"/>
                <a:gd name="connsiteX0" fmla="*/ 0 w 2484783"/>
                <a:gd name="connsiteY0" fmla="*/ 94421 h 1461052"/>
                <a:gd name="connsiteX1" fmla="*/ 139148 w 2484783"/>
                <a:gd name="connsiteY1" fmla="*/ 0 h 1461052"/>
                <a:gd name="connsiteX2" fmla="*/ 2484783 w 2484783"/>
                <a:gd name="connsiteY2" fmla="*/ 998882 h 1461052"/>
                <a:gd name="connsiteX3" fmla="*/ 1615109 w 2484783"/>
                <a:gd name="connsiteY3" fmla="*/ 1461052 h 1461052"/>
                <a:gd name="connsiteX4" fmla="*/ 1038639 w 2484783"/>
                <a:gd name="connsiteY4" fmla="*/ 1088334 h 1461052"/>
                <a:gd name="connsiteX5" fmla="*/ 1088335 w 2484783"/>
                <a:gd name="connsiteY5" fmla="*/ 1013791 h 1461052"/>
                <a:gd name="connsiteX6" fmla="*/ 815009 w 2484783"/>
                <a:gd name="connsiteY6" fmla="*/ 829917 h 1461052"/>
                <a:gd name="connsiteX7" fmla="*/ 685800 w 2484783"/>
                <a:gd name="connsiteY7" fmla="*/ 715617 h 1461052"/>
                <a:gd name="connsiteX8" fmla="*/ 491987 w 2484783"/>
                <a:gd name="connsiteY8" fmla="*/ 536713 h 1461052"/>
                <a:gd name="connsiteX9" fmla="*/ 258418 w 2484783"/>
                <a:gd name="connsiteY9" fmla="*/ 313082 h 1461052"/>
                <a:gd name="connsiteX10" fmla="*/ 0 w 2484783"/>
                <a:gd name="connsiteY10" fmla="*/ 94421 h 1461052"/>
                <a:gd name="connsiteX0" fmla="*/ 0 w 2484783"/>
                <a:gd name="connsiteY0" fmla="*/ 94421 h 1088334"/>
                <a:gd name="connsiteX1" fmla="*/ 139148 w 2484783"/>
                <a:gd name="connsiteY1" fmla="*/ 0 h 1088334"/>
                <a:gd name="connsiteX2" fmla="*/ 2484783 w 2484783"/>
                <a:gd name="connsiteY2" fmla="*/ 998882 h 1088334"/>
                <a:gd name="connsiteX3" fmla="*/ 1038639 w 2484783"/>
                <a:gd name="connsiteY3" fmla="*/ 1088334 h 1088334"/>
                <a:gd name="connsiteX4" fmla="*/ 1088335 w 2484783"/>
                <a:gd name="connsiteY4" fmla="*/ 1013791 h 1088334"/>
                <a:gd name="connsiteX5" fmla="*/ 815009 w 2484783"/>
                <a:gd name="connsiteY5" fmla="*/ 829917 h 1088334"/>
                <a:gd name="connsiteX6" fmla="*/ 685800 w 2484783"/>
                <a:gd name="connsiteY6" fmla="*/ 715617 h 1088334"/>
                <a:gd name="connsiteX7" fmla="*/ 491987 w 2484783"/>
                <a:gd name="connsiteY7" fmla="*/ 536713 h 1088334"/>
                <a:gd name="connsiteX8" fmla="*/ 258418 w 2484783"/>
                <a:gd name="connsiteY8" fmla="*/ 313082 h 1088334"/>
                <a:gd name="connsiteX9" fmla="*/ 0 w 2484783"/>
                <a:gd name="connsiteY9" fmla="*/ 94421 h 1088334"/>
                <a:gd name="connsiteX0" fmla="*/ 0 w 2484783"/>
                <a:gd name="connsiteY0" fmla="*/ 94421 h 1013790"/>
                <a:gd name="connsiteX1" fmla="*/ 139148 w 2484783"/>
                <a:gd name="connsiteY1" fmla="*/ 0 h 1013790"/>
                <a:gd name="connsiteX2" fmla="*/ 2484783 w 2484783"/>
                <a:gd name="connsiteY2" fmla="*/ 998882 h 1013790"/>
                <a:gd name="connsiteX3" fmla="*/ 1088335 w 2484783"/>
                <a:gd name="connsiteY3" fmla="*/ 1013791 h 1013790"/>
                <a:gd name="connsiteX4" fmla="*/ 815009 w 2484783"/>
                <a:gd name="connsiteY4" fmla="*/ 829917 h 1013790"/>
                <a:gd name="connsiteX5" fmla="*/ 685800 w 2484783"/>
                <a:gd name="connsiteY5" fmla="*/ 715617 h 1013790"/>
                <a:gd name="connsiteX6" fmla="*/ 491987 w 2484783"/>
                <a:gd name="connsiteY6" fmla="*/ 536713 h 1013790"/>
                <a:gd name="connsiteX7" fmla="*/ 258418 w 2484783"/>
                <a:gd name="connsiteY7" fmla="*/ 313082 h 1013790"/>
                <a:gd name="connsiteX8" fmla="*/ 0 w 2484783"/>
                <a:gd name="connsiteY8" fmla="*/ 94421 h 1013790"/>
                <a:gd name="connsiteX0" fmla="*/ 0 w 2484783"/>
                <a:gd name="connsiteY0" fmla="*/ 94421 h 998882"/>
                <a:gd name="connsiteX1" fmla="*/ 139148 w 2484783"/>
                <a:gd name="connsiteY1" fmla="*/ 0 h 998882"/>
                <a:gd name="connsiteX2" fmla="*/ 2484783 w 2484783"/>
                <a:gd name="connsiteY2" fmla="*/ 998882 h 998882"/>
                <a:gd name="connsiteX3" fmla="*/ 1077029 w 2484783"/>
                <a:gd name="connsiteY3" fmla="*/ 979873 h 998882"/>
                <a:gd name="connsiteX4" fmla="*/ 815009 w 2484783"/>
                <a:gd name="connsiteY4" fmla="*/ 829917 h 998882"/>
                <a:gd name="connsiteX5" fmla="*/ 685800 w 2484783"/>
                <a:gd name="connsiteY5" fmla="*/ 715617 h 998882"/>
                <a:gd name="connsiteX6" fmla="*/ 491987 w 2484783"/>
                <a:gd name="connsiteY6" fmla="*/ 536713 h 998882"/>
                <a:gd name="connsiteX7" fmla="*/ 258418 w 2484783"/>
                <a:gd name="connsiteY7" fmla="*/ 313082 h 998882"/>
                <a:gd name="connsiteX8" fmla="*/ 0 w 2484783"/>
                <a:gd name="connsiteY8" fmla="*/ 94421 h 998882"/>
                <a:gd name="connsiteX0" fmla="*/ 0 w 2484783"/>
                <a:gd name="connsiteY0" fmla="*/ 94421 h 981923"/>
                <a:gd name="connsiteX1" fmla="*/ 139148 w 2484783"/>
                <a:gd name="connsiteY1" fmla="*/ 0 h 981923"/>
                <a:gd name="connsiteX2" fmla="*/ 2484783 w 2484783"/>
                <a:gd name="connsiteY2" fmla="*/ 981923 h 981923"/>
                <a:gd name="connsiteX3" fmla="*/ 1077029 w 2484783"/>
                <a:gd name="connsiteY3" fmla="*/ 979873 h 981923"/>
                <a:gd name="connsiteX4" fmla="*/ 815009 w 2484783"/>
                <a:gd name="connsiteY4" fmla="*/ 829917 h 981923"/>
                <a:gd name="connsiteX5" fmla="*/ 685800 w 2484783"/>
                <a:gd name="connsiteY5" fmla="*/ 715617 h 981923"/>
                <a:gd name="connsiteX6" fmla="*/ 491987 w 2484783"/>
                <a:gd name="connsiteY6" fmla="*/ 536713 h 981923"/>
                <a:gd name="connsiteX7" fmla="*/ 258418 w 2484783"/>
                <a:gd name="connsiteY7" fmla="*/ 313082 h 981923"/>
                <a:gd name="connsiteX8" fmla="*/ 0 w 2484783"/>
                <a:gd name="connsiteY8" fmla="*/ 94421 h 981923"/>
                <a:gd name="connsiteX0" fmla="*/ 0 w 2484783"/>
                <a:gd name="connsiteY0" fmla="*/ 94421 h 1322759"/>
                <a:gd name="connsiteX1" fmla="*/ 139148 w 2484783"/>
                <a:gd name="connsiteY1" fmla="*/ 0 h 1322759"/>
                <a:gd name="connsiteX2" fmla="*/ 2484783 w 2484783"/>
                <a:gd name="connsiteY2" fmla="*/ 981923 h 1322759"/>
                <a:gd name="connsiteX3" fmla="*/ 1355044 w 2484783"/>
                <a:gd name="connsiteY3" fmla="*/ 1322759 h 1322759"/>
                <a:gd name="connsiteX4" fmla="*/ 815009 w 2484783"/>
                <a:gd name="connsiteY4" fmla="*/ 829917 h 1322759"/>
                <a:gd name="connsiteX5" fmla="*/ 685800 w 2484783"/>
                <a:gd name="connsiteY5" fmla="*/ 715617 h 1322759"/>
                <a:gd name="connsiteX6" fmla="*/ 491987 w 2484783"/>
                <a:gd name="connsiteY6" fmla="*/ 536713 h 1322759"/>
                <a:gd name="connsiteX7" fmla="*/ 258418 w 2484783"/>
                <a:gd name="connsiteY7" fmla="*/ 313082 h 1322759"/>
                <a:gd name="connsiteX8" fmla="*/ 0 w 2484783"/>
                <a:gd name="connsiteY8" fmla="*/ 94421 h 1322759"/>
                <a:gd name="connsiteX0" fmla="*/ 0 w 2484783"/>
                <a:gd name="connsiteY0" fmla="*/ 94421 h 1322759"/>
                <a:gd name="connsiteX1" fmla="*/ 139148 w 2484783"/>
                <a:gd name="connsiteY1" fmla="*/ 0 h 1322759"/>
                <a:gd name="connsiteX2" fmla="*/ 2484783 w 2484783"/>
                <a:gd name="connsiteY2" fmla="*/ 981923 h 1322759"/>
                <a:gd name="connsiteX3" fmla="*/ 2291173 w 2484783"/>
                <a:gd name="connsiteY3" fmla="*/ 1287207 h 1322759"/>
                <a:gd name="connsiteX4" fmla="*/ 1355044 w 2484783"/>
                <a:gd name="connsiteY4" fmla="*/ 1322759 h 1322759"/>
                <a:gd name="connsiteX5" fmla="*/ 815009 w 2484783"/>
                <a:gd name="connsiteY5" fmla="*/ 829917 h 1322759"/>
                <a:gd name="connsiteX6" fmla="*/ 685800 w 2484783"/>
                <a:gd name="connsiteY6" fmla="*/ 715617 h 1322759"/>
                <a:gd name="connsiteX7" fmla="*/ 491987 w 2484783"/>
                <a:gd name="connsiteY7" fmla="*/ 536713 h 1322759"/>
                <a:gd name="connsiteX8" fmla="*/ 258418 w 2484783"/>
                <a:gd name="connsiteY8" fmla="*/ 313082 h 1322759"/>
                <a:gd name="connsiteX9" fmla="*/ 0 w 2484783"/>
                <a:gd name="connsiteY9" fmla="*/ 94421 h 1322759"/>
                <a:gd name="connsiteX0" fmla="*/ 0 w 2484783"/>
                <a:gd name="connsiteY0" fmla="*/ 94421 h 1313492"/>
                <a:gd name="connsiteX1" fmla="*/ 139148 w 2484783"/>
                <a:gd name="connsiteY1" fmla="*/ 0 h 1313492"/>
                <a:gd name="connsiteX2" fmla="*/ 2484783 w 2484783"/>
                <a:gd name="connsiteY2" fmla="*/ 981923 h 1313492"/>
                <a:gd name="connsiteX3" fmla="*/ 2291173 w 2484783"/>
                <a:gd name="connsiteY3" fmla="*/ 1287207 h 1313492"/>
                <a:gd name="connsiteX4" fmla="*/ 1345777 w 2484783"/>
                <a:gd name="connsiteY4" fmla="*/ 1313492 h 1313492"/>
                <a:gd name="connsiteX5" fmla="*/ 815009 w 2484783"/>
                <a:gd name="connsiteY5" fmla="*/ 829917 h 1313492"/>
                <a:gd name="connsiteX6" fmla="*/ 685800 w 2484783"/>
                <a:gd name="connsiteY6" fmla="*/ 715617 h 1313492"/>
                <a:gd name="connsiteX7" fmla="*/ 491987 w 2484783"/>
                <a:gd name="connsiteY7" fmla="*/ 536713 h 1313492"/>
                <a:gd name="connsiteX8" fmla="*/ 258418 w 2484783"/>
                <a:gd name="connsiteY8" fmla="*/ 313082 h 1313492"/>
                <a:gd name="connsiteX9" fmla="*/ 0 w 2484783"/>
                <a:gd name="connsiteY9" fmla="*/ 94421 h 1313492"/>
                <a:gd name="connsiteX0" fmla="*/ 0 w 2484783"/>
                <a:gd name="connsiteY0" fmla="*/ 94421 h 1313492"/>
                <a:gd name="connsiteX1" fmla="*/ 139148 w 2484783"/>
                <a:gd name="connsiteY1" fmla="*/ 0 h 1313492"/>
                <a:gd name="connsiteX2" fmla="*/ 2484783 w 2484783"/>
                <a:gd name="connsiteY2" fmla="*/ 981923 h 1313492"/>
                <a:gd name="connsiteX3" fmla="*/ 2291173 w 2484783"/>
                <a:gd name="connsiteY3" fmla="*/ 1287207 h 1313492"/>
                <a:gd name="connsiteX4" fmla="*/ 1345777 w 2484783"/>
                <a:gd name="connsiteY4" fmla="*/ 1313492 h 1313492"/>
                <a:gd name="connsiteX5" fmla="*/ 815009 w 2484783"/>
                <a:gd name="connsiteY5" fmla="*/ 829917 h 1313492"/>
                <a:gd name="connsiteX6" fmla="*/ 685800 w 2484783"/>
                <a:gd name="connsiteY6" fmla="*/ 715617 h 1313492"/>
                <a:gd name="connsiteX7" fmla="*/ 491987 w 2484783"/>
                <a:gd name="connsiteY7" fmla="*/ 536713 h 1313492"/>
                <a:gd name="connsiteX8" fmla="*/ 258418 w 2484783"/>
                <a:gd name="connsiteY8" fmla="*/ 313082 h 1313492"/>
                <a:gd name="connsiteX9" fmla="*/ 0 w 2484783"/>
                <a:gd name="connsiteY9" fmla="*/ 94421 h 1313492"/>
                <a:gd name="connsiteX0" fmla="*/ 0 w 2484783"/>
                <a:gd name="connsiteY0" fmla="*/ 94421 h 1313492"/>
                <a:gd name="connsiteX1" fmla="*/ 139148 w 2484783"/>
                <a:gd name="connsiteY1" fmla="*/ 0 h 1313492"/>
                <a:gd name="connsiteX2" fmla="*/ 2484783 w 2484783"/>
                <a:gd name="connsiteY2" fmla="*/ 981923 h 1313492"/>
                <a:gd name="connsiteX3" fmla="*/ 2291173 w 2484783"/>
                <a:gd name="connsiteY3" fmla="*/ 1287207 h 1313492"/>
                <a:gd name="connsiteX4" fmla="*/ 1345777 w 2484783"/>
                <a:gd name="connsiteY4" fmla="*/ 1313492 h 1313492"/>
                <a:gd name="connsiteX5" fmla="*/ 815009 w 2484783"/>
                <a:gd name="connsiteY5" fmla="*/ 829917 h 1313492"/>
                <a:gd name="connsiteX6" fmla="*/ 685800 w 2484783"/>
                <a:gd name="connsiteY6" fmla="*/ 715617 h 1313492"/>
                <a:gd name="connsiteX7" fmla="*/ 491987 w 2484783"/>
                <a:gd name="connsiteY7" fmla="*/ 536713 h 1313492"/>
                <a:gd name="connsiteX8" fmla="*/ 258418 w 2484783"/>
                <a:gd name="connsiteY8" fmla="*/ 313082 h 1313492"/>
                <a:gd name="connsiteX9" fmla="*/ 0 w 2484783"/>
                <a:gd name="connsiteY9" fmla="*/ 94421 h 1313492"/>
                <a:gd name="connsiteX0" fmla="*/ 0 w 2484783"/>
                <a:gd name="connsiteY0" fmla="*/ 94421 h 1294958"/>
                <a:gd name="connsiteX1" fmla="*/ 139148 w 2484783"/>
                <a:gd name="connsiteY1" fmla="*/ 0 h 1294958"/>
                <a:gd name="connsiteX2" fmla="*/ 2484783 w 2484783"/>
                <a:gd name="connsiteY2" fmla="*/ 981923 h 1294958"/>
                <a:gd name="connsiteX3" fmla="*/ 2291173 w 2484783"/>
                <a:gd name="connsiteY3" fmla="*/ 1287207 h 1294958"/>
                <a:gd name="connsiteX4" fmla="*/ 1336510 w 2484783"/>
                <a:gd name="connsiteY4" fmla="*/ 1294958 h 1294958"/>
                <a:gd name="connsiteX5" fmla="*/ 815009 w 2484783"/>
                <a:gd name="connsiteY5" fmla="*/ 829917 h 1294958"/>
                <a:gd name="connsiteX6" fmla="*/ 685800 w 2484783"/>
                <a:gd name="connsiteY6" fmla="*/ 715617 h 1294958"/>
                <a:gd name="connsiteX7" fmla="*/ 491987 w 2484783"/>
                <a:gd name="connsiteY7" fmla="*/ 536713 h 1294958"/>
                <a:gd name="connsiteX8" fmla="*/ 258418 w 2484783"/>
                <a:gd name="connsiteY8" fmla="*/ 313082 h 1294958"/>
                <a:gd name="connsiteX9" fmla="*/ 0 w 2484783"/>
                <a:gd name="connsiteY9" fmla="*/ 94421 h 1294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4783" h="1294958">
                  <a:moveTo>
                    <a:pt x="0" y="94421"/>
                  </a:moveTo>
                  <a:lnTo>
                    <a:pt x="139148" y="0"/>
                  </a:lnTo>
                  <a:lnTo>
                    <a:pt x="2484783" y="981923"/>
                  </a:lnTo>
                  <a:cubicBezTo>
                    <a:pt x="2395533" y="1145465"/>
                    <a:pt x="2389689" y="1142199"/>
                    <a:pt x="2291173" y="1287207"/>
                  </a:cubicBezTo>
                  <a:lnTo>
                    <a:pt x="1336510" y="1294958"/>
                  </a:lnTo>
                  <a:lnTo>
                    <a:pt x="815009" y="829917"/>
                  </a:lnTo>
                  <a:lnTo>
                    <a:pt x="685800" y="715617"/>
                  </a:lnTo>
                  <a:lnTo>
                    <a:pt x="491987" y="536713"/>
                  </a:lnTo>
                  <a:lnTo>
                    <a:pt x="258418" y="313082"/>
                  </a:lnTo>
                  <a:lnTo>
                    <a:pt x="0" y="94421"/>
                  </a:lnTo>
                  <a:close/>
                </a:path>
              </a:pathLst>
            </a:custGeom>
            <a:solidFill>
              <a:srgbClr val="F4B183">
                <a:alpha val="29804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7EAE8629-2C03-CF86-A7D8-A3854A2FFD0F}"/>
                </a:ext>
              </a:extLst>
            </p:cNvPr>
            <p:cNvSpPr/>
            <p:nvPr/>
          </p:nvSpPr>
          <p:spPr>
            <a:xfrm>
              <a:off x="7086600" y="5675243"/>
              <a:ext cx="536713" cy="790161"/>
            </a:xfrm>
            <a:custGeom>
              <a:avLst/>
              <a:gdLst>
                <a:gd name="connsiteX0" fmla="*/ 0 w 536713"/>
                <a:gd name="connsiteY0" fmla="*/ 616227 h 790161"/>
                <a:gd name="connsiteX1" fmla="*/ 4970 w 536713"/>
                <a:gd name="connsiteY1" fmla="*/ 536714 h 790161"/>
                <a:gd name="connsiteX2" fmla="*/ 14909 w 536713"/>
                <a:gd name="connsiteY2" fmla="*/ 467140 h 790161"/>
                <a:gd name="connsiteX3" fmla="*/ 248478 w 536713"/>
                <a:gd name="connsiteY3" fmla="*/ 104361 h 790161"/>
                <a:gd name="connsiteX4" fmla="*/ 357809 w 536713"/>
                <a:gd name="connsiteY4" fmla="*/ 0 h 790161"/>
                <a:gd name="connsiteX5" fmla="*/ 382657 w 536713"/>
                <a:gd name="connsiteY5" fmla="*/ 69574 h 790161"/>
                <a:gd name="connsiteX6" fmla="*/ 382657 w 536713"/>
                <a:gd name="connsiteY6" fmla="*/ 188844 h 790161"/>
                <a:gd name="connsiteX7" fmla="*/ 536713 w 536713"/>
                <a:gd name="connsiteY7" fmla="*/ 327992 h 790161"/>
                <a:gd name="connsiteX8" fmla="*/ 511865 w 536713"/>
                <a:gd name="connsiteY8" fmla="*/ 367748 h 790161"/>
                <a:gd name="connsiteX9" fmla="*/ 511865 w 536713"/>
                <a:gd name="connsiteY9" fmla="*/ 417444 h 790161"/>
                <a:gd name="connsiteX10" fmla="*/ 447261 w 536713"/>
                <a:gd name="connsiteY10" fmla="*/ 531744 h 790161"/>
                <a:gd name="connsiteX11" fmla="*/ 531743 w 536713"/>
                <a:gd name="connsiteY11" fmla="*/ 576470 h 790161"/>
                <a:gd name="connsiteX12" fmla="*/ 362778 w 536713"/>
                <a:gd name="connsiteY12" fmla="*/ 790161 h 790161"/>
                <a:gd name="connsiteX13" fmla="*/ 0 w 536713"/>
                <a:gd name="connsiteY13" fmla="*/ 616227 h 790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36713" h="790161">
                  <a:moveTo>
                    <a:pt x="0" y="616227"/>
                  </a:moveTo>
                  <a:lnTo>
                    <a:pt x="4970" y="536714"/>
                  </a:lnTo>
                  <a:lnTo>
                    <a:pt x="14909" y="467140"/>
                  </a:lnTo>
                  <a:lnTo>
                    <a:pt x="248478" y="104361"/>
                  </a:lnTo>
                  <a:lnTo>
                    <a:pt x="357809" y="0"/>
                  </a:lnTo>
                  <a:lnTo>
                    <a:pt x="382657" y="69574"/>
                  </a:lnTo>
                  <a:lnTo>
                    <a:pt x="382657" y="188844"/>
                  </a:lnTo>
                  <a:lnTo>
                    <a:pt x="536713" y="327992"/>
                  </a:lnTo>
                  <a:lnTo>
                    <a:pt x="511865" y="367748"/>
                  </a:lnTo>
                  <a:lnTo>
                    <a:pt x="511865" y="417444"/>
                  </a:lnTo>
                  <a:lnTo>
                    <a:pt x="447261" y="531744"/>
                  </a:lnTo>
                  <a:lnTo>
                    <a:pt x="531743" y="576470"/>
                  </a:lnTo>
                  <a:lnTo>
                    <a:pt x="362778" y="790161"/>
                  </a:lnTo>
                  <a:lnTo>
                    <a:pt x="0" y="616227"/>
                  </a:lnTo>
                  <a:close/>
                </a:path>
              </a:pathLst>
            </a:custGeom>
            <a:solidFill>
              <a:srgbClr val="F4B183">
                <a:alpha val="29804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2FECF39C-8021-4339-5181-8D9FB095B468}"/>
                </a:ext>
              </a:extLst>
            </p:cNvPr>
            <p:cNvSpPr/>
            <p:nvPr/>
          </p:nvSpPr>
          <p:spPr>
            <a:xfrm>
              <a:off x="7757491" y="6177170"/>
              <a:ext cx="646044" cy="646043"/>
            </a:xfrm>
            <a:custGeom>
              <a:avLst/>
              <a:gdLst>
                <a:gd name="connsiteX0" fmla="*/ 0 w 646044"/>
                <a:gd name="connsiteY0" fmla="*/ 99391 h 646043"/>
                <a:gd name="connsiteX1" fmla="*/ 44726 w 646044"/>
                <a:gd name="connsiteY1" fmla="*/ 0 h 646043"/>
                <a:gd name="connsiteX2" fmla="*/ 556592 w 646044"/>
                <a:gd name="connsiteY2" fmla="*/ 183873 h 646043"/>
                <a:gd name="connsiteX3" fmla="*/ 482048 w 646044"/>
                <a:gd name="connsiteY3" fmla="*/ 357808 h 646043"/>
                <a:gd name="connsiteX4" fmla="*/ 646044 w 646044"/>
                <a:gd name="connsiteY4" fmla="*/ 447260 h 646043"/>
                <a:gd name="connsiteX5" fmla="*/ 561561 w 646044"/>
                <a:gd name="connsiteY5" fmla="*/ 646043 h 646043"/>
                <a:gd name="connsiteX6" fmla="*/ 327992 w 646044"/>
                <a:gd name="connsiteY6" fmla="*/ 516834 h 646043"/>
                <a:gd name="connsiteX7" fmla="*/ 362779 w 646044"/>
                <a:gd name="connsiteY7" fmla="*/ 447260 h 646043"/>
                <a:gd name="connsiteX8" fmla="*/ 298174 w 646044"/>
                <a:gd name="connsiteY8" fmla="*/ 432352 h 646043"/>
                <a:gd name="connsiteX9" fmla="*/ 263387 w 646044"/>
                <a:gd name="connsiteY9" fmla="*/ 487017 h 646043"/>
                <a:gd name="connsiteX10" fmla="*/ 149087 w 646044"/>
                <a:gd name="connsiteY10" fmla="*/ 437321 h 646043"/>
                <a:gd name="connsiteX11" fmla="*/ 178905 w 646044"/>
                <a:gd name="connsiteY11" fmla="*/ 342900 h 646043"/>
                <a:gd name="connsiteX12" fmla="*/ 0 w 646044"/>
                <a:gd name="connsiteY12" fmla="*/ 99391 h 646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46044" h="646043">
                  <a:moveTo>
                    <a:pt x="0" y="99391"/>
                  </a:moveTo>
                  <a:lnTo>
                    <a:pt x="44726" y="0"/>
                  </a:lnTo>
                  <a:lnTo>
                    <a:pt x="556592" y="183873"/>
                  </a:lnTo>
                  <a:lnTo>
                    <a:pt x="482048" y="357808"/>
                  </a:lnTo>
                  <a:lnTo>
                    <a:pt x="646044" y="447260"/>
                  </a:lnTo>
                  <a:lnTo>
                    <a:pt x="561561" y="646043"/>
                  </a:lnTo>
                  <a:lnTo>
                    <a:pt x="327992" y="516834"/>
                  </a:lnTo>
                  <a:lnTo>
                    <a:pt x="362779" y="447260"/>
                  </a:lnTo>
                  <a:lnTo>
                    <a:pt x="298174" y="432352"/>
                  </a:lnTo>
                  <a:lnTo>
                    <a:pt x="263387" y="487017"/>
                  </a:lnTo>
                  <a:lnTo>
                    <a:pt x="149087" y="437321"/>
                  </a:lnTo>
                  <a:lnTo>
                    <a:pt x="178905" y="342900"/>
                  </a:lnTo>
                  <a:lnTo>
                    <a:pt x="0" y="99391"/>
                  </a:lnTo>
                  <a:close/>
                </a:path>
              </a:pathLst>
            </a:custGeom>
            <a:solidFill>
              <a:srgbClr val="F4B183">
                <a:alpha val="29804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977795AA-D601-3333-5499-A4C0887339E4}"/>
              </a:ext>
            </a:extLst>
          </p:cNvPr>
          <p:cNvSpPr txBox="1"/>
          <p:nvPr/>
        </p:nvSpPr>
        <p:spPr>
          <a:xfrm rot="20442116">
            <a:off x="8917786" y="3675432"/>
            <a:ext cx="6752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b="1" dirty="0">
                <a:solidFill>
                  <a:srgbClr val="00FF28"/>
                </a:solidFill>
              </a:rPr>
              <a:t>FCC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82A5BB3-41DF-0611-3FA9-8A7450E3C04F}"/>
              </a:ext>
            </a:extLst>
          </p:cNvPr>
          <p:cNvSpPr txBox="1"/>
          <p:nvPr/>
        </p:nvSpPr>
        <p:spPr>
          <a:xfrm rot="2261995">
            <a:off x="9360399" y="2467607"/>
            <a:ext cx="456617" cy="3235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2000" b="1" dirty="0"/>
              <a:t>SPS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24F6FCB-F5C1-263A-E1A1-3C5D5B812D8D}"/>
              </a:ext>
            </a:extLst>
          </p:cNvPr>
          <p:cNvSpPr txBox="1"/>
          <p:nvPr/>
        </p:nvSpPr>
        <p:spPr>
          <a:xfrm>
            <a:off x="10058406" y="4295397"/>
            <a:ext cx="478657" cy="3235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2000" b="1" dirty="0"/>
              <a:t>LHC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1B02DAD-2D87-865D-3DE1-4575D2C4829B}"/>
              </a:ext>
            </a:extLst>
          </p:cNvPr>
          <p:cNvSpPr txBox="1"/>
          <p:nvPr/>
        </p:nvSpPr>
        <p:spPr>
          <a:xfrm>
            <a:off x="10506644" y="3693670"/>
            <a:ext cx="786232" cy="3235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sz="2000" b="1" dirty="0">
                <a:solidFill>
                  <a:schemeClr val="accent2"/>
                </a:solidFill>
              </a:rPr>
              <a:t>AWAKE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2B01121-0307-7A41-8EE9-520F9543D671}"/>
              </a:ext>
            </a:extLst>
          </p:cNvPr>
          <p:cNvSpPr/>
          <p:nvPr/>
        </p:nvSpPr>
        <p:spPr>
          <a:xfrm rot="18715028">
            <a:off x="9822088" y="826327"/>
            <a:ext cx="441571" cy="7537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2E1CBD5-1215-DD73-29FE-742F2FC6092F}"/>
              </a:ext>
            </a:extLst>
          </p:cNvPr>
          <p:cNvSpPr/>
          <p:nvPr/>
        </p:nvSpPr>
        <p:spPr>
          <a:xfrm rot="18715028">
            <a:off x="9533342" y="1155925"/>
            <a:ext cx="441571" cy="4502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203B367B-F959-0D59-55D0-644BD5B84CE3}"/>
              </a:ext>
            </a:extLst>
          </p:cNvPr>
          <p:cNvSpPr/>
          <p:nvPr/>
        </p:nvSpPr>
        <p:spPr>
          <a:xfrm>
            <a:off x="10187625" y="3253742"/>
            <a:ext cx="382490" cy="457731"/>
          </a:xfrm>
          <a:custGeom>
            <a:avLst/>
            <a:gdLst>
              <a:gd name="connsiteX0" fmla="*/ 0 w 398761"/>
              <a:gd name="connsiteY0" fmla="*/ 0 h 453763"/>
              <a:gd name="connsiteX1" fmla="*/ 110003 w 398761"/>
              <a:gd name="connsiteY1" fmla="*/ 220006 h 453763"/>
              <a:gd name="connsiteX2" fmla="*/ 398761 w 398761"/>
              <a:gd name="connsiteY2" fmla="*/ 453763 h 453763"/>
              <a:gd name="connsiteX0" fmla="*/ 0 w 398761"/>
              <a:gd name="connsiteY0" fmla="*/ 0 h 453763"/>
              <a:gd name="connsiteX1" fmla="*/ 130628 w 398761"/>
              <a:gd name="connsiteY1" fmla="*/ 220006 h 453763"/>
              <a:gd name="connsiteX2" fmla="*/ 398761 w 398761"/>
              <a:gd name="connsiteY2" fmla="*/ 453763 h 45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8761" h="453763">
                <a:moveTo>
                  <a:pt x="0" y="0"/>
                </a:moveTo>
                <a:cubicBezTo>
                  <a:pt x="21771" y="72189"/>
                  <a:pt x="64168" y="144379"/>
                  <a:pt x="130628" y="220006"/>
                </a:cubicBezTo>
                <a:cubicBezTo>
                  <a:pt x="197088" y="295633"/>
                  <a:pt x="287612" y="374698"/>
                  <a:pt x="398761" y="453763"/>
                </a:cubicBezTo>
              </a:path>
            </a:pathLst>
          </a:custGeom>
          <a:noFill/>
          <a:ln w="38100">
            <a:solidFill>
              <a:schemeClr val="accent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3A0F7756-D62F-5E3B-20EA-38801E7AC0C1}"/>
              </a:ext>
            </a:extLst>
          </p:cNvPr>
          <p:cNvSpPr/>
          <p:nvPr/>
        </p:nvSpPr>
        <p:spPr>
          <a:xfrm>
            <a:off x="6241682" y="2778819"/>
            <a:ext cx="5911758" cy="1907366"/>
          </a:xfrm>
          <a:custGeom>
            <a:avLst/>
            <a:gdLst>
              <a:gd name="connsiteX0" fmla="*/ 0 w 8001663"/>
              <a:gd name="connsiteY0" fmla="*/ 0 h 3448534"/>
              <a:gd name="connsiteX1" fmla="*/ 856034 w 8001663"/>
              <a:gd name="connsiteY1" fmla="*/ 1387812 h 3448534"/>
              <a:gd name="connsiteX2" fmla="*/ 1958502 w 8001663"/>
              <a:gd name="connsiteY2" fmla="*/ 2444885 h 3448534"/>
              <a:gd name="connsiteX3" fmla="*/ 3066176 w 8001663"/>
              <a:gd name="connsiteY3" fmla="*/ 3023703 h 3448534"/>
              <a:gd name="connsiteX4" fmla="*/ 3718210 w 8001663"/>
              <a:gd name="connsiteY4" fmla="*/ 3280644 h 3448534"/>
              <a:gd name="connsiteX5" fmla="*/ 4537151 w 8001663"/>
              <a:gd name="connsiteY5" fmla="*/ 3401224 h 3448534"/>
              <a:gd name="connsiteX6" fmla="*/ 5536962 w 8001663"/>
              <a:gd name="connsiteY6" fmla="*/ 3446442 h 3448534"/>
              <a:gd name="connsiteX7" fmla="*/ 6426791 w 8001663"/>
              <a:gd name="connsiteY7" fmla="*/ 3341248 h 3448534"/>
              <a:gd name="connsiteX8" fmla="*/ 7305472 w 8001663"/>
              <a:gd name="connsiteY8" fmla="*/ 3034067 h 3448534"/>
              <a:gd name="connsiteX9" fmla="*/ 8001663 w 8001663"/>
              <a:gd name="connsiteY9" fmla="*/ 2621678 h 3448534"/>
              <a:gd name="connsiteX0" fmla="*/ 0 w 8001663"/>
              <a:gd name="connsiteY0" fmla="*/ 0 h 3448534"/>
              <a:gd name="connsiteX1" fmla="*/ 856034 w 8001663"/>
              <a:gd name="connsiteY1" fmla="*/ 1346249 h 3448534"/>
              <a:gd name="connsiteX2" fmla="*/ 1958502 w 8001663"/>
              <a:gd name="connsiteY2" fmla="*/ 2444885 h 3448534"/>
              <a:gd name="connsiteX3" fmla="*/ 3066176 w 8001663"/>
              <a:gd name="connsiteY3" fmla="*/ 3023703 h 3448534"/>
              <a:gd name="connsiteX4" fmla="*/ 3718210 w 8001663"/>
              <a:gd name="connsiteY4" fmla="*/ 3280644 h 3448534"/>
              <a:gd name="connsiteX5" fmla="*/ 4537151 w 8001663"/>
              <a:gd name="connsiteY5" fmla="*/ 3401224 h 3448534"/>
              <a:gd name="connsiteX6" fmla="*/ 5536962 w 8001663"/>
              <a:gd name="connsiteY6" fmla="*/ 3446442 h 3448534"/>
              <a:gd name="connsiteX7" fmla="*/ 6426791 w 8001663"/>
              <a:gd name="connsiteY7" fmla="*/ 3341248 h 3448534"/>
              <a:gd name="connsiteX8" fmla="*/ 7305472 w 8001663"/>
              <a:gd name="connsiteY8" fmla="*/ 3034067 h 3448534"/>
              <a:gd name="connsiteX9" fmla="*/ 8001663 w 8001663"/>
              <a:gd name="connsiteY9" fmla="*/ 2621678 h 3448534"/>
              <a:gd name="connsiteX0" fmla="*/ 0 w 8001663"/>
              <a:gd name="connsiteY0" fmla="*/ 0 h 3448534"/>
              <a:gd name="connsiteX1" fmla="*/ 489036 w 8001663"/>
              <a:gd name="connsiteY1" fmla="*/ 813659 h 3448534"/>
              <a:gd name="connsiteX2" fmla="*/ 856034 w 8001663"/>
              <a:gd name="connsiteY2" fmla="*/ 1346249 h 3448534"/>
              <a:gd name="connsiteX3" fmla="*/ 1958502 w 8001663"/>
              <a:gd name="connsiteY3" fmla="*/ 2444885 h 3448534"/>
              <a:gd name="connsiteX4" fmla="*/ 3066176 w 8001663"/>
              <a:gd name="connsiteY4" fmla="*/ 3023703 h 3448534"/>
              <a:gd name="connsiteX5" fmla="*/ 3718210 w 8001663"/>
              <a:gd name="connsiteY5" fmla="*/ 3280644 h 3448534"/>
              <a:gd name="connsiteX6" fmla="*/ 4537151 w 8001663"/>
              <a:gd name="connsiteY6" fmla="*/ 3401224 h 3448534"/>
              <a:gd name="connsiteX7" fmla="*/ 5536962 w 8001663"/>
              <a:gd name="connsiteY7" fmla="*/ 3446442 h 3448534"/>
              <a:gd name="connsiteX8" fmla="*/ 6426791 w 8001663"/>
              <a:gd name="connsiteY8" fmla="*/ 3341248 h 3448534"/>
              <a:gd name="connsiteX9" fmla="*/ 7305472 w 8001663"/>
              <a:gd name="connsiteY9" fmla="*/ 3034067 h 3448534"/>
              <a:gd name="connsiteX10" fmla="*/ 8001663 w 8001663"/>
              <a:gd name="connsiteY10" fmla="*/ 2621678 h 3448534"/>
              <a:gd name="connsiteX0" fmla="*/ 0 w 8001663"/>
              <a:gd name="connsiteY0" fmla="*/ 0 h 3448534"/>
              <a:gd name="connsiteX1" fmla="*/ 489036 w 8001663"/>
              <a:gd name="connsiteY1" fmla="*/ 813659 h 3448534"/>
              <a:gd name="connsiteX2" fmla="*/ 856034 w 8001663"/>
              <a:gd name="connsiteY2" fmla="*/ 1346249 h 3448534"/>
              <a:gd name="connsiteX3" fmla="*/ 1958502 w 8001663"/>
              <a:gd name="connsiteY3" fmla="*/ 2444885 h 3448534"/>
              <a:gd name="connsiteX4" fmla="*/ 3024613 w 8001663"/>
              <a:gd name="connsiteY4" fmla="*/ 3034094 h 3448534"/>
              <a:gd name="connsiteX5" fmla="*/ 3718210 w 8001663"/>
              <a:gd name="connsiteY5" fmla="*/ 3280644 h 3448534"/>
              <a:gd name="connsiteX6" fmla="*/ 4537151 w 8001663"/>
              <a:gd name="connsiteY6" fmla="*/ 3401224 h 3448534"/>
              <a:gd name="connsiteX7" fmla="*/ 5536962 w 8001663"/>
              <a:gd name="connsiteY7" fmla="*/ 3446442 h 3448534"/>
              <a:gd name="connsiteX8" fmla="*/ 6426791 w 8001663"/>
              <a:gd name="connsiteY8" fmla="*/ 3341248 h 3448534"/>
              <a:gd name="connsiteX9" fmla="*/ 7305472 w 8001663"/>
              <a:gd name="connsiteY9" fmla="*/ 3034067 h 3448534"/>
              <a:gd name="connsiteX10" fmla="*/ 8001663 w 8001663"/>
              <a:gd name="connsiteY10" fmla="*/ 2621678 h 3448534"/>
              <a:gd name="connsiteX0" fmla="*/ 0 w 8001663"/>
              <a:gd name="connsiteY0" fmla="*/ 0 h 3448534"/>
              <a:gd name="connsiteX1" fmla="*/ 489036 w 8001663"/>
              <a:gd name="connsiteY1" fmla="*/ 813659 h 3448534"/>
              <a:gd name="connsiteX2" fmla="*/ 856034 w 8001663"/>
              <a:gd name="connsiteY2" fmla="*/ 1346249 h 3448534"/>
              <a:gd name="connsiteX3" fmla="*/ 1958502 w 8001663"/>
              <a:gd name="connsiteY3" fmla="*/ 2444885 h 3448534"/>
              <a:gd name="connsiteX4" fmla="*/ 3024613 w 8001663"/>
              <a:gd name="connsiteY4" fmla="*/ 3034094 h 3448534"/>
              <a:gd name="connsiteX5" fmla="*/ 3718210 w 8001663"/>
              <a:gd name="connsiteY5" fmla="*/ 3280644 h 3448534"/>
              <a:gd name="connsiteX6" fmla="*/ 4537151 w 8001663"/>
              <a:gd name="connsiteY6" fmla="*/ 3401224 h 3448534"/>
              <a:gd name="connsiteX7" fmla="*/ 5536962 w 8001663"/>
              <a:gd name="connsiteY7" fmla="*/ 3446442 h 3448534"/>
              <a:gd name="connsiteX8" fmla="*/ 6426791 w 8001663"/>
              <a:gd name="connsiteY8" fmla="*/ 3341248 h 3448534"/>
              <a:gd name="connsiteX9" fmla="*/ 7305472 w 8001663"/>
              <a:gd name="connsiteY9" fmla="*/ 3034067 h 3448534"/>
              <a:gd name="connsiteX10" fmla="*/ 8001663 w 8001663"/>
              <a:gd name="connsiteY10" fmla="*/ 2621678 h 3448534"/>
              <a:gd name="connsiteX0" fmla="*/ 0 w 8001663"/>
              <a:gd name="connsiteY0" fmla="*/ 0 h 3448534"/>
              <a:gd name="connsiteX1" fmla="*/ 489036 w 8001663"/>
              <a:gd name="connsiteY1" fmla="*/ 813659 h 3448534"/>
              <a:gd name="connsiteX2" fmla="*/ 907989 w 8001663"/>
              <a:gd name="connsiteY2" fmla="*/ 1429376 h 3448534"/>
              <a:gd name="connsiteX3" fmla="*/ 1958502 w 8001663"/>
              <a:gd name="connsiteY3" fmla="*/ 2444885 h 3448534"/>
              <a:gd name="connsiteX4" fmla="*/ 3024613 w 8001663"/>
              <a:gd name="connsiteY4" fmla="*/ 3034094 h 3448534"/>
              <a:gd name="connsiteX5" fmla="*/ 3718210 w 8001663"/>
              <a:gd name="connsiteY5" fmla="*/ 3280644 h 3448534"/>
              <a:gd name="connsiteX6" fmla="*/ 4537151 w 8001663"/>
              <a:gd name="connsiteY6" fmla="*/ 3401224 h 3448534"/>
              <a:gd name="connsiteX7" fmla="*/ 5536962 w 8001663"/>
              <a:gd name="connsiteY7" fmla="*/ 3446442 h 3448534"/>
              <a:gd name="connsiteX8" fmla="*/ 6426791 w 8001663"/>
              <a:gd name="connsiteY8" fmla="*/ 3341248 h 3448534"/>
              <a:gd name="connsiteX9" fmla="*/ 7305472 w 8001663"/>
              <a:gd name="connsiteY9" fmla="*/ 3034067 h 3448534"/>
              <a:gd name="connsiteX10" fmla="*/ 8001663 w 8001663"/>
              <a:gd name="connsiteY10" fmla="*/ 2621678 h 3448534"/>
              <a:gd name="connsiteX0" fmla="*/ 1 w 7512628"/>
              <a:gd name="connsiteY0" fmla="*/ 0 h 2634875"/>
              <a:gd name="connsiteX1" fmla="*/ 418954 w 7512628"/>
              <a:gd name="connsiteY1" fmla="*/ 615717 h 2634875"/>
              <a:gd name="connsiteX2" fmla="*/ 1469467 w 7512628"/>
              <a:gd name="connsiteY2" fmla="*/ 1631226 h 2634875"/>
              <a:gd name="connsiteX3" fmla="*/ 2535578 w 7512628"/>
              <a:gd name="connsiteY3" fmla="*/ 2220435 h 2634875"/>
              <a:gd name="connsiteX4" fmla="*/ 3229175 w 7512628"/>
              <a:gd name="connsiteY4" fmla="*/ 2466985 h 2634875"/>
              <a:gd name="connsiteX5" fmla="*/ 4048116 w 7512628"/>
              <a:gd name="connsiteY5" fmla="*/ 2587565 h 2634875"/>
              <a:gd name="connsiteX6" fmla="*/ 5047927 w 7512628"/>
              <a:gd name="connsiteY6" fmla="*/ 2632783 h 2634875"/>
              <a:gd name="connsiteX7" fmla="*/ 5937756 w 7512628"/>
              <a:gd name="connsiteY7" fmla="*/ 2527589 h 2634875"/>
              <a:gd name="connsiteX8" fmla="*/ 6816437 w 7512628"/>
              <a:gd name="connsiteY8" fmla="*/ 2220408 h 2634875"/>
              <a:gd name="connsiteX9" fmla="*/ 7512628 w 7512628"/>
              <a:gd name="connsiteY9" fmla="*/ 1808019 h 2634875"/>
              <a:gd name="connsiteX0" fmla="*/ 0 w 7317341"/>
              <a:gd name="connsiteY0" fmla="*/ 0 h 2357365"/>
              <a:gd name="connsiteX1" fmla="*/ 223667 w 7317341"/>
              <a:gd name="connsiteY1" fmla="*/ 338207 h 2357365"/>
              <a:gd name="connsiteX2" fmla="*/ 1274180 w 7317341"/>
              <a:gd name="connsiteY2" fmla="*/ 1353716 h 2357365"/>
              <a:gd name="connsiteX3" fmla="*/ 2340291 w 7317341"/>
              <a:gd name="connsiteY3" fmla="*/ 1942925 h 2357365"/>
              <a:gd name="connsiteX4" fmla="*/ 3033888 w 7317341"/>
              <a:gd name="connsiteY4" fmla="*/ 2189475 h 2357365"/>
              <a:gd name="connsiteX5" fmla="*/ 3852829 w 7317341"/>
              <a:gd name="connsiteY5" fmla="*/ 2310055 h 2357365"/>
              <a:gd name="connsiteX6" fmla="*/ 4852640 w 7317341"/>
              <a:gd name="connsiteY6" fmla="*/ 2355273 h 2357365"/>
              <a:gd name="connsiteX7" fmla="*/ 5742469 w 7317341"/>
              <a:gd name="connsiteY7" fmla="*/ 2250079 h 2357365"/>
              <a:gd name="connsiteX8" fmla="*/ 6621150 w 7317341"/>
              <a:gd name="connsiteY8" fmla="*/ 1942898 h 2357365"/>
              <a:gd name="connsiteX9" fmla="*/ 7317341 w 7317341"/>
              <a:gd name="connsiteY9" fmla="*/ 1530509 h 2357365"/>
              <a:gd name="connsiteX0" fmla="*/ 1 w 7093675"/>
              <a:gd name="connsiteY0" fmla="*/ 0 h 2019158"/>
              <a:gd name="connsiteX1" fmla="*/ 1050514 w 7093675"/>
              <a:gd name="connsiteY1" fmla="*/ 1015509 h 2019158"/>
              <a:gd name="connsiteX2" fmla="*/ 2116625 w 7093675"/>
              <a:gd name="connsiteY2" fmla="*/ 1604718 h 2019158"/>
              <a:gd name="connsiteX3" fmla="*/ 2810222 w 7093675"/>
              <a:gd name="connsiteY3" fmla="*/ 1851268 h 2019158"/>
              <a:gd name="connsiteX4" fmla="*/ 3629163 w 7093675"/>
              <a:gd name="connsiteY4" fmla="*/ 1971848 h 2019158"/>
              <a:gd name="connsiteX5" fmla="*/ 4628974 w 7093675"/>
              <a:gd name="connsiteY5" fmla="*/ 2017066 h 2019158"/>
              <a:gd name="connsiteX6" fmla="*/ 5518803 w 7093675"/>
              <a:gd name="connsiteY6" fmla="*/ 1911872 h 2019158"/>
              <a:gd name="connsiteX7" fmla="*/ 6397484 w 7093675"/>
              <a:gd name="connsiteY7" fmla="*/ 1604691 h 2019158"/>
              <a:gd name="connsiteX8" fmla="*/ 7093675 w 7093675"/>
              <a:gd name="connsiteY8" fmla="*/ 1192302 h 2019158"/>
              <a:gd name="connsiteX0" fmla="*/ 0 w 7309515"/>
              <a:gd name="connsiteY0" fmla="*/ 0 h 2358337"/>
              <a:gd name="connsiteX1" fmla="*/ 1266354 w 7309515"/>
              <a:gd name="connsiteY1" fmla="*/ 1354688 h 2358337"/>
              <a:gd name="connsiteX2" fmla="*/ 2332465 w 7309515"/>
              <a:gd name="connsiteY2" fmla="*/ 1943897 h 2358337"/>
              <a:gd name="connsiteX3" fmla="*/ 3026062 w 7309515"/>
              <a:gd name="connsiteY3" fmla="*/ 2190447 h 2358337"/>
              <a:gd name="connsiteX4" fmla="*/ 3845003 w 7309515"/>
              <a:gd name="connsiteY4" fmla="*/ 2311027 h 2358337"/>
              <a:gd name="connsiteX5" fmla="*/ 4844814 w 7309515"/>
              <a:gd name="connsiteY5" fmla="*/ 2356245 h 2358337"/>
              <a:gd name="connsiteX6" fmla="*/ 5734643 w 7309515"/>
              <a:gd name="connsiteY6" fmla="*/ 2251051 h 2358337"/>
              <a:gd name="connsiteX7" fmla="*/ 6613324 w 7309515"/>
              <a:gd name="connsiteY7" fmla="*/ 1943870 h 2358337"/>
              <a:gd name="connsiteX8" fmla="*/ 7309515 w 7309515"/>
              <a:gd name="connsiteY8" fmla="*/ 1531481 h 2358337"/>
              <a:gd name="connsiteX0" fmla="*/ 0 w 7309515"/>
              <a:gd name="connsiteY0" fmla="*/ 0 h 2358337"/>
              <a:gd name="connsiteX1" fmla="*/ 1266354 w 7309515"/>
              <a:gd name="connsiteY1" fmla="*/ 1354688 h 2358337"/>
              <a:gd name="connsiteX2" fmla="*/ 2332465 w 7309515"/>
              <a:gd name="connsiteY2" fmla="*/ 1943897 h 2358337"/>
              <a:gd name="connsiteX3" fmla="*/ 3026062 w 7309515"/>
              <a:gd name="connsiteY3" fmla="*/ 2190447 h 2358337"/>
              <a:gd name="connsiteX4" fmla="*/ 3845003 w 7309515"/>
              <a:gd name="connsiteY4" fmla="*/ 2311027 h 2358337"/>
              <a:gd name="connsiteX5" fmla="*/ 4844814 w 7309515"/>
              <a:gd name="connsiteY5" fmla="*/ 2356245 h 2358337"/>
              <a:gd name="connsiteX6" fmla="*/ 5734643 w 7309515"/>
              <a:gd name="connsiteY6" fmla="*/ 2251051 h 2358337"/>
              <a:gd name="connsiteX7" fmla="*/ 6613324 w 7309515"/>
              <a:gd name="connsiteY7" fmla="*/ 1943870 h 2358337"/>
              <a:gd name="connsiteX8" fmla="*/ 7309515 w 7309515"/>
              <a:gd name="connsiteY8" fmla="*/ 1531481 h 2358337"/>
              <a:gd name="connsiteX0" fmla="*/ 0 w 7309515"/>
              <a:gd name="connsiteY0" fmla="*/ 0 h 2358337"/>
              <a:gd name="connsiteX1" fmla="*/ 1266354 w 7309515"/>
              <a:gd name="connsiteY1" fmla="*/ 1354688 h 2358337"/>
              <a:gd name="connsiteX2" fmla="*/ 2332465 w 7309515"/>
              <a:gd name="connsiteY2" fmla="*/ 1943897 h 2358337"/>
              <a:gd name="connsiteX3" fmla="*/ 3026062 w 7309515"/>
              <a:gd name="connsiteY3" fmla="*/ 2190447 h 2358337"/>
              <a:gd name="connsiteX4" fmla="*/ 3845003 w 7309515"/>
              <a:gd name="connsiteY4" fmla="*/ 2311027 h 2358337"/>
              <a:gd name="connsiteX5" fmla="*/ 4844814 w 7309515"/>
              <a:gd name="connsiteY5" fmla="*/ 2356245 h 2358337"/>
              <a:gd name="connsiteX6" fmla="*/ 5734643 w 7309515"/>
              <a:gd name="connsiteY6" fmla="*/ 2251051 h 2358337"/>
              <a:gd name="connsiteX7" fmla="*/ 6613324 w 7309515"/>
              <a:gd name="connsiteY7" fmla="*/ 1943870 h 2358337"/>
              <a:gd name="connsiteX8" fmla="*/ 7309515 w 7309515"/>
              <a:gd name="connsiteY8" fmla="*/ 1531481 h 2358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09515" h="2358337">
                <a:moveTo>
                  <a:pt x="0" y="0"/>
                </a:moveTo>
                <a:cubicBezTo>
                  <a:pt x="284311" y="462016"/>
                  <a:pt x="877610" y="1030705"/>
                  <a:pt x="1266354" y="1354688"/>
                </a:cubicBezTo>
                <a:cubicBezTo>
                  <a:pt x="1655098" y="1678671"/>
                  <a:pt x="2039180" y="1804604"/>
                  <a:pt x="2332465" y="1943897"/>
                </a:cubicBezTo>
                <a:cubicBezTo>
                  <a:pt x="2625750" y="2083190"/>
                  <a:pt x="2773972" y="2129259"/>
                  <a:pt x="3026062" y="2190447"/>
                </a:cubicBezTo>
                <a:cubicBezTo>
                  <a:pt x="3278152" y="2251635"/>
                  <a:pt x="3541878" y="2283394"/>
                  <a:pt x="3845003" y="2311027"/>
                </a:cubicBezTo>
                <a:cubicBezTo>
                  <a:pt x="4148128" y="2338660"/>
                  <a:pt x="4529874" y="2366241"/>
                  <a:pt x="4844814" y="2356245"/>
                </a:cubicBezTo>
                <a:cubicBezTo>
                  <a:pt x="5159754" y="2346249"/>
                  <a:pt x="5439891" y="2319780"/>
                  <a:pt x="5734643" y="2251051"/>
                </a:cubicBezTo>
                <a:cubicBezTo>
                  <a:pt x="6029395" y="2182322"/>
                  <a:pt x="6350845" y="2063798"/>
                  <a:pt x="6613324" y="1943870"/>
                </a:cubicBezTo>
                <a:cubicBezTo>
                  <a:pt x="6875803" y="1823942"/>
                  <a:pt x="7092659" y="1677711"/>
                  <a:pt x="7309515" y="1531481"/>
                </a:cubicBezTo>
              </a:path>
            </a:pathLst>
          </a:custGeom>
          <a:noFill/>
          <a:ln w="381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3774016-F4CE-6CEC-084D-38BCC19AA0A7}"/>
              </a:ext>
            </a:extLst>
          </p:cNvPr>
          <p:cNvSpPr/>
          <p:nvPr/>
        </p:nvSpPr>
        <p:spPr>
          <a:xfrm>
            <a:off x="7816414" y="2254063"/>
            <a:ext cx="2353798" cy="2359484"/>
          </a:xfrm>
          <a:prstGeom prst="ellipse">
            <a:avLst/>
          </a:prstGeom>
          <a:noFill/>
          <a:ln w="381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1F3D074-3087-A78F-3D2B-C5C565C79A90}"/>
              </a:ext>
            </a:extLst>
          </p:cNvPr>
          <p:cNvGrpSpPr/>
          <p:nvPr/>
        </p:nvGrpSpPr>
        <p:grpSpPr>
          <a:xfrm>
            <a:off x="160480" y="3884185"/>
            <a:ext cx="12031521" cy="2624129"/>
            <a:chOff x="143339" y="4062676"/>
            <a:chExt cx="12031521" cy="2624129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AE8E6704-629B-2CA2-FAAA-5C45D8C28415}"/>
                </a:ext>
              </a:extLst>
            </p:cNvPr>
            <p:cNvSpPr/>
            <p:nvPr/>
          </p:nvSpPr>
          <p:spPr>
            <a:xfrm>
              <a:off x="4896830" y="5397664"/>
              <a:ext cx="4186303" cy="1289141"/>
            </a:xfrm>
            <a:prstGeom prst="rect">
              <a:avLst/>
            </a:prstGeom>
            <a:solidFill>
              <a:schemeClr val="bg1">
                <a:lumMod val="85000"/>
                <a:alpha val="61244"/>
              </a:schemeClr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2400" dirty="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867BD35-8785-E0F0-7DE7-3AA6499826CA}"/>
                </a:ext>
              </a:extLst>
            </p:cNvPr>
            <p:cNvSpPr/>
            <p:nvPr/>
          </p:nvSpPr>
          <p:spPr>
            <a:xfrm>
              <a:off x="239349" y="5397664"/>
              <a:ext cx="4622999" cy="1289141"/>
            </a:xfrm>
            <a:prstGeom prst="rect">
              <a:avLst/>
            </a:prstGeom>
            <a:solidFill>
              <a:schemeClr val="bg1">
                <a:lumMod val="85000"/>
                <a:alpha val="61244"/>
              </a:schemeClr>
            </a:solidFill>
            <a:ln w="38100"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2400" dirty="0"/>
            </a:p>
          </p:txBody>
        </p:sp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D4D10D71-BCB9-136C-66C8-CB8AFA4D792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3339" y="4246618"/>
              <a:ext cx="9026059" cy="2327276"/>
            </a:xfrm>
            <a:prstGeom prst="rect">
              <a:avLst/>
            </a:prstGeom>
          </p:spPr>
        </p:pic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F2364EB4-2999-318A-C13F-4B753DD614BA}"/>
                </a:ext>
              </a:extLst>
            </p:cNvPr>
            <p:cNvSpPr/>
            <p:nvPr/>
          </p:nvSpPr>
          <p:spPr>
            <a:xfrm>
              <a:off x="239349" y="4062676"/>
              <a:ext cx="5511032" cy="1289141"/>
            </a:xfrm>
            <a:prstGeom prst="rect">
              <a:avLst/>
            </a:prstGeom>
            <a:solidFill>
              <a:schemeClr val="bg1">
                <a:lumMod val="85000"/>
                <a:alpha val="61244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2400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24ABC1EA-5AE8-37EF-81BA-F073C4985F49}"/>
                </a:ext>
              </a:extLst>
            </p:cNvPr>
            <p:cNvSpPr txBox="1"/>
            <p:nvPr/>
          </p:nvSpPr>
          <p:spPr>
            <a:xfrm>
              <a:off x="9083134" y="5867972"/>
              <a:ext cx="309172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CH" sz="1600" b="1" dirty="0">
                  <a:solidFill>
                    <a:srgbClr val="C00000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Option 2 is the </a:t>
              </a:r>
              <a:r>
                <a:rPr lang="en-GB" sz="1600" b="1" dirty="0">
                  <a:solidFill>
                    <a:srgbClr val="C00000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</a:t>
              </a:r>
              <a:r>
                <a:rPr lang="en-CH" sz="1600" b="1" dirty="0">
                  <a:solidFill>
                    <a:srgbClr val="C00000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resent baseline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2ADFF95-1667-22B8-9127-CFB3B16C7808}"/>
                </a:ext>
              </a:extLst>
            </p:cNvPr>
            <p:cNvSpPr txBox="1"/>
            <p:nvPr/>
          </p:nvSpPr>
          <p:spPr>
            <a:xfrm>
              <a:off x="7009733" y="5375672"/>
              <a:ext cx="2073400" cy="2974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333" b="1" dirty="0">
                  <a:solidFill>
                    <a:srgbClr val="00B0F0"/>
                  </a:solidFill>
                </a:rPr>
                <a:t>final energy: 20 GeV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4015F87A-A064-866C-3914-2FD511DA8F7A}"/>
                </a:ext>
              </a:extLst>
            </p:cNvPr>
            <p:cNvSpPr txBox="1"/>
            <p:nvPr/>
          </p:nvSpPr>
          <p:spPr>
            <a:xfrm>
              <a:off x="3710333" y="4082874"/>
              <a:ext cx="2073400" cy="2974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333" b="1" dirty="0">
                  <a:solidFill>
                    <a:srgbClr val="00B0F0"/>
                  </a:solidFill>
                </a:rPr>
                <a:t>final energy: 16 GeV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9BC0856C-D01F-7500-3B89-9B26B289772D}"/>
                </a:ext>
              </a:extLst>
            </p:cNvPr>
            <p:cNvSpPr txBox="1"/>
            <p:nvPr/>
          </p:nvSpPr>
          <p:spPr>
            <a:xfrm>
              <a:off x="4046099" y="6205788"/>
              <a:ext cx="816249" cy="2974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1333" dirty="0">
                  <a:latin typeface="Calibri" panose="020F0502020204030204" pitchFamily="34" charset="0"/>
                  <a:cs typeface="Calibri" panose="020F0502020204030204" pitchFamily="34" charset="0"/>
                </a:rPr>
                <a:t>1.54 GeV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005ABDDE-F8CA-A672-A0AE-481BA2A3F3BB}"/>
                </a:ext>
              </a:extLst>
            </p:cNvPr>
            <p:cNvSpPr txBox="1"/>
            <p:nvPr/>
          </p:nvSpPr>
          <p:spPr>
            <a:xfrm>
              <a:off x="4046099" y="4924908"/>
              <a:ext cx="816249" cy="2974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1333" dirty="0">
                  <a:latin typeface="Calibri" panose="020F0502020204030204" pitchFamily="34" charset="0"/>
                  <a:cs typeface="Calibri" panose="020F0502020204030204" pitchFamily="34" charset="0"/>
                </a:rPr>
                <a:t>1.54 GeV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D9B3F4FE-331E-3848-DB41-519E6758A575}"/>
                </a:ext>
              </a:extLst>
            </p:cNvPr>
            <p:cNvSpPr txBox="1"/>
            <p:nvPr/>
          </p:nvSpPr>
          <p:spPr>
            <a:xfrm>
              <a:off x="776426" y="5823251"/>
              <a:ext cx="816249" cy="2974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1333" dirty="0">
                  <a:latin typeface="Calibri" panose="020F0502020204030204" pitchFamily="34" charset="0"/>
                  <a:cs typeface="Calibri" panose="020F0502020204030204" pitchFamily="34" charset="0"/>
                </a:rPr>
                <a:t>1.54 GeV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43E40BB4-ED52-FAC6-A5D2-0B2FFA9D7C9C}"/>
              </a:ext>
            </a:extLst>
          </p:cNvPr>
          <p:cNvGrpSpPr/>
          <p:nvPr/>
        </p:nvGrpSpPr>
        <p:grpSpPr>
          <a:xfrm>
            <a:off x="7216091" y="2264614"/>
            <a:ext cx="2962365" cy="4618909"/>
            <a:chOff x="4516103" y="2692667"/>
            <a:chExt cx="2747083" cy="4283242"/>
          </a:xfrm>
        </p:grpSpPr>
        <p:sp>
          <p:nvSpPr>
            <p:cNvPr id="24" name="Arc 23">
              <a:extLst>
                <a:ext uri="{FF2B5EF4-FFF2-40B4-BE49-F238E27FC236}">
                  <a16:creationId xmlns:a16="http://schemas.microsoft.com/office/drawing/2014/main" id="{E2228982-3719-1D59-26AD-037162A4683C}"/>
                </a:ext>
              </a:extLst>
            </p:cNvPr>
            <p:cNvSpPr>
              <a:spLocks noChangeAspect="1"/>
            </p:cNvSpPr>
            <p:nvPr/>
          </p:nvSpPr>
          <p:spPr>
            <a:xfrm rot="15753001">
              <a:off x="4516103" y="4797549"/>
              <a:ext cx="2178360" cy="2178360"/>
            </a:xfrm>
            <a:prstGeom prst="arc">
              <a:avLst>
                <a:gd name="adj1" fmla="val 20841007"/>
                <a:gd name="adj2" fmla="val 1385759"/>
              </a:avLst>
            </a:prstGeom>
            <a:ln w="44450">
              <a:solidFill>
                <a:srgbClr val="FF21FB"/>
              </a:solidFill>
              <a:prstDash val="sys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  <p:sp>
          <p:nvSpPr>
            <p:cNvPr id="23" name="Arc 22">
              <a:extLst>
                <a:ext uri="{FF2B5EF4-FFF2-40B4-BE49-F238E27FC236}">
                  <a16:creationId xmlns:a16="http://schemas.microsoft.com/office/drawing/2014/main" id="{A3666EA8-1863-A18E-C63A-B07833A07F94}"/>
                </a:ext>
              </a:extLst>
            </p:cNvPr>
            <p:cNvSpPr>
              <a:spLocks noChangeAspect="1"/>
            </p:cNvSpPr>
            <p:nvPr/>
          </p:nvSpPr>
          <p:spPr>
            <a:xfrm rot="4628546">
              <a:off x="5084826" y="2692667"/>
              <a:ext cx="2178360" cy="2178360"/>
            </a:xfrm>
            <a:prstGeom prst="arc">
              <a:avLst>
                <a:gd name="adj1" fmla="val 16425770"/>
                <a:gd name="adj2" fmla="val 1678622"/>
              </a:avLst>
            </a:prstGeom>
            <a:ln w="44450">
              <a:solidFill>
                <a:srgbClr val="FF21FB"/>
              </a:solidFill>
              <a:prstDash val="sys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8A8CFB6-A464-D4B0-1B3A-7FA7187527AA}"/>
              </a:ext>
            </a:extLst>
          </p:cNvPr>
          <p:cNvGrpSpPr/>
          <p:nvPr/>
        </p:nvGrpSpPr>
        <p:grpSpPr>
          <a:xfrm>
            <a:off x="10183649" y="2182244"/>
            <a:ext cx="2260325" cy="2173448"/>
            <a:chOff x="7268002" y="2623386"/>
            <a:chExt cx="2096061" cy="2015498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B00B45E-3DC9-BE38-3D6C-46885C0EB1B3}"/>
                </a:ext>
              </a:extLst>
            </p:cNvPr>
            <p:cNvCxnSpPr>
              <a:cxnSpLocks/>
              <a:endCxn id="21" idx="2"/>
            </p:cNvCxnSpPr>
            <p:nvPr/>
          </p:nvCxnSpPr>
          <p:spPr>
            <a:xfrm>
              <a:off x="7268002" y="3641357"/>
              <a:ext cx="156197" cy="372818"/>
            </a:xfrm>
            <a:prstGeom prst="line">
              <a:avLst/>
            </a:prstGeom>
            <a:ln w="44450">
              <a:solidFill>
                <a:srgbClr val="FF21FB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Arc 20">
              <a:extLst>
                <a:ext uri="{FF2B5EF4-FFF2-40B4-BE49-F238E27FC236}">
                  <a16:creationId xmlns:a16="http://schemas.microsoft.com/office/drawing/2014/main" id="{93A31F30-FF59-A7D8-CABA-CE250EF08CD2}"/>
                </a:ext>
              </a:extLst>
            </p:cNvPr>
            <p:cNvSpPr>
              <a:spLocks noChangeAspect="1"/>
            </p:cNvSpPr>
            <p:nvPr/>
          </p:nvSpPr>
          <p:spPr>
            <a:xfrm rot="8320411">
              <a:off x="7348565" y="2623386"/>
              <a:ext cx="2015498" cy="2015498"/>
            </a:xfrm>
            <a:prstGeom prst="arc">
              <a:avLst>
                <a:gd name="adj1" fmla="val 15952239"/>
                <a:gd name="adj2" fmla="val 1139217"/>
              </a:avLst>
            </a:prstGeom>
            <a:ln w="44450">
              <a:solidFill>
                <a:srgbClr val="FF21FB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4CCF1BA-D304-05E7-573A-EFE353417C07}"/>
              </a:ext>
            </a:extLst>
          </p:cNvPr>
          <p:cNvGrpSpPr/>
          <p:nvPr/>
        </p:nvGrpSpPr>
        <p:grpSpPr>
          <a:xfrm>
            <a:off x="9553749" y="1244693"/>
            <a:ext cx="585428" cy="1936813"/>
            <a:chOff x="6683879" y="1753969"/>
            <a:chExt cx="505618" cy="1674318"/>
          </a:xfrm>
        </p:grpSpPr>
        <p:sp>
          <p:nvSpPr>
            <p:cNvPr id="26" name="Arc 25">
              <a:extLst>
                <a:ext uri="{FF2B5EF4-FFF2-40B4-BE49-F238E27FC236}">
                  <a16:creationId xmlns:a16="http://schemas.microsoft.com/office/drawing/2014/main" id="{A42F8C05-C110-C529-66D4-67656DD8F5C0}"/>
                </a:ext>
              </a:extLst>
            </p:cNvPr>
            <p:cNvSpPr>
              <a:spLocks noChangeAspect="1"/>
            </p:cNvSpPr>
            <p:nvPr/>
          </p:nvSpPr>
          <p:spPr>
            <a:xfrm rot="11119615" flipV="1">
              <a:off x="6683879" y="1753969"/>
              <a:ext cx="425459" cy="425459"/>
            </a:xfrm>
            <a:prstGeom prst="arc">
              <a:avLst>
                <a:gd name="adj1" fmla="val 19461816"/>
                <a:gd name="adj2" fmla="val 1139217"/>
              </a:avLst>
            </a:prstGeom>
            <a:ln w="44450">
              <a:solidFill>
                <a:srgbClr val="FF21FB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39FF2593-3844-73B5-CC94-A613E4B90C8C}"/>
                </a:ext>
              </a:extLst>
            </p:cNvPr>
            <p:cNvCxnSpPr>
              <a:cxnSpLocks/>
              <a:stCxn id="26" idx="2"/>
            </p:cNvCxnSpPr>
            <p:nvPr/>
          </p:nvCxnSpPr>
          <p:spPr>
            <a:xfrm>
              <a:off x="6689896" y="2016937"/>
              <a:ext cx="499601" cy="1411350"/>
            </a:xfrm>
            <a:prstGeom prst="line">
              <a:avLst/>
            </a:prstGeom>
            <a:ln w="44450">
              <a:solidFill>
                <a:srgbClr val="FF21FB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Arc 8">
            <a:extLst>
              <a:ext uri="{FF2B5EF4-FFF2-40B4-BE49-F238E27FC236}">
                <a16:creationId xmlns:a16="http://schemas.microsoft.com/office/drawing/2014/main" id="{1AAAD432-6483-7DA4-CD58-E178D8E5BB77}"/>
              </a:ext>
            </a:extLst>
          </p:cNvPr>
          <p:cNvSpPr>
            <a:spLocks noChangeAspect="1"/>
          </p:cNvSpPr>
          <p:nvPr/>
        </p:nvSpPr>
        <p:spPr>
          <a:xfrm rot="19122695">
            <a:off x="938566" y="3403764"/>
            <a:ext cx="24690308" cy="24690306"/>
          </a:xfrm>
          <a:prstGeom prst="arc">
            <a:avLst>
              <a:gd name="adj1" fmla="val 16832979"/>
              <a:gd name="adj2" fmla="val 18363280"/>
            </a:avLst>
          </a:prstGeom>
          <a:ln w="50800">
            <a:solidFill>
              <a:srgbClr val="00FF28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1729DAD-811B-58D7-680A-63147F3C8811}"/>
              </a:ext>
            </a:extLst>
          </p:cNvPr>
          <p:cNvSpPr txBox="1"/>
          <p:nvPr/>
        </p:nvSpPr>
        <p:spPr>
          <a:xfrm>
            <a:off x="9867331" y="1016645"/>
            <a:ext cx="22212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2000" b="1" dirty="0"/>
              <a:t>FCC-</a:t>
            </a:r>
            <a:r>
              <a:rPr lang="en-GB" sz="2000" b="1" dirty="0" err="1"/>
              <a:t>ee</a:t>
            </a:r>
            <a:r>
              <a:rPr lang="en-GB" sz="2000" b="1" dirty="0"/>
              <a:t> pre-injector</a:t>
            </a:r>
          </a:p>
          <a:p>
            <a:pPr algn="l"/>
            <a:r>
              <a:rPr lang="en-GB" sz="2000" b="1" dirty="0"/>
              <a:t>Baseline option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B0FA7CA-315D-523B-23C0-02395EAD42B4}"/>
              </a:ext>
            </a:extLst>
          </p:cNvPr>
          <p:cNvSpPr txBox="1"/>
          <p:nvPr/>
        </p:nvSpPr>
        <p:spPr>
          <a:xfrm>
            <a:off x="7073714" y="6535311"/>
            <a:ext cx="50977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i="1" dirty="0"/>
              <a:t>Parts of this slides from H. </a:t>
            </a:r>
            <a:r>
              <a:rPr lang="en-GB" sz="1600" i="1" dirty="0" err="1"/>
              <a:t>Bartosik</a:t>
            </a:r>
            <a:r>
              <a:rPr lang="en-GB" sz="1600" i="1" dirty="0"/>
              <a:t> @ </a:t>
            </a:r>
            <a:r>
              <a:rPr lang="en-GB" sz="1600" i="1" dirty="0">
                <a:hlinkClick r:id="rId6"/>
              </a:rPr>
              <a:t>PBCWS2024</a:t>
            </a:r>
            <a:endParaRPr lang="en-GB" sz="1600" i="1" dirty="0"/>
          </a:p>
        </p:txBody>
      </p:sp>
      <p:sp>
        <p:nvSpPr>
          <p:cNvPr id="46" name="Freeform 45">
            <a:extLst>
              <a:ext uri="{FF2B5EF4-FFF2-40B4-BE49-F238E27FC236}">
                <a16:creationId xmlns:a16="http://schemas.microsoft.com/office/drawing/2014/main" id="{15919672-B2DC-187F-F550-68DCB1E28060}"/>
              </a:ext>
            </a:extLst>
          </p:cNvPr>
          <p:cNvSpPr/>
          <p:nvPr/>
        </p:nvSpPr>
        <p:spPr>
          <a:xfrm>
            <a:off x="5879786" y="1143797"/>
            <a:ext cx="3740426" cy="3995259"/>
          </a:xfrm>
          <a:custGeom>
            <a:avLst/>
            <a:gdLst>
              <a:gd name="connsiteX0" fmla="*/ 3885737 w 3885737"/>
              <a:gd name="connsiteY0" fmla="*/ 0 h 4087640"/>
              <a:gd name="connsiteX1" fmla="*/ 2001518 w 3885737"/>
              <a:gd name="connsiteY1" fmla="*/ 803564 h 4087640"/>
              <a:gd name="connsiteX2" fmla="*/ 283555 w 3885737"/>
              <a:gd name="connsiteY2" fmla="*/ 3546764 h 4087640"/>
              <a:gd name="connsiteX3" fmla="*/ 20318 w 3885737"/>
              <a:gd name="connsiteY3" fmla="*/ 4087091 h 4087640"/>
              <a:gd name="connsiteX0" fmla="*/ 3870085 w 3870085"/>
              <a:gd name="connsiteY0" fmla="*/ 0 h 4087101"/>
              <a:gd name="connsiteX1" fmla="*/ 1985866 w 3870085"/>
              <a:gd name="connsiteY1" fmla="*/ 803564 h 4087101"/>
              <a:gd name="connsiteX2" fmla="*/ 448012 w 3870085"/>
              <a:gd name="connsiteY2" fmla="*/ 2673928 h 4087101"/>
              <a:gd name="connsiteX3" fmla="*/ 4666 w 3870085"/>
              <a:gd name="connsiteY3" fmla="*/ 4087091 h 4087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70085" h="4087101">
                <a:moveTo>
                  <a:pt x="3870085" y="0"/>
                </a:moveTo>
                <a:cubicBezTo>
                  <a:pt x="3228157" y="106218"/>
                  <a:pt x="2556212" y="357909"/>
                  <a:pt x="1985866" y="803564"/>
                </a:cubicBezTo>
                <a:cubicBezTo>
                  <a:pt x="1415521" y="1249219"/>
                  <a:pt x="778212" y="2126674"/>
                  <a:pt x="448012" y="2673928"/>
                </a:cubicBezTo>
                <a:cubicBezTo>
                  <a:pt x="117812" y="3221182"/>
                  <a:pt x="-28816" y="4090554"/>
                  <a:pt x="4666" y="4087091"/>
                </a:cubicBezTo>
              </a:path>
            </a:pathLst>
          </a:custGeom>
          <a:noFill/>
          <a:ln w="38100">
            <a:solidFill>
              <a:srgbClr val="00B0F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Freeform 47">
            <a:extLst>
              <a:ext uri="{FF2B5EF4-FFF2-40B4-BE49-F238E27FC236}">
                <a16:creationId xmlns:a16="http://schemas.microsoft.com/office/drawing/2014/main" id="{FEDCB615-9C2B-CFA5-2C93-4C2D8915C6C6}"/>
              </a:ext>
            </a:extLst>
          </p:cNvPr>
          <p:cNvSpPr/>
          <p:nvPr/>
        </p:nvSpPr>
        <p:spPr>
          <a:xfrm>
            <a:off x="4452865" y="892907"/>
            <a:ext cx="5379355" cy="4206274"/>
          </a:xfrm>
          <a:custGeom>
            <a:avLst/>
            <a:gdLst>
              <a:gd name="connsiteX0" fmla="*/ 3885737 w 3885737"/>
              <a:gd name="connsiteY0" fmla="*/ 0 h 4087640"/>
              <a:gd name="connsiteX1" fmla="*/ 2001518 w 3885737"/>
              <a:gd name="connsiteY1" fmla="*/ 803564 h 4087640"/>
              <a:gd name="connsiteX2" fmla="*/ 283555 w 3885737"/>
              <a:gd name="connsiteY2" fmla="*/ 3546764 h 4087640"/>
              <a:gd name="connsiteX3" fmla="*/ 20318 w 3885737"/>
              <a:gd name="connsiteY3" fmla="*/ 4087091 h 4087640"/>
              <a:gd name="connsiteX0" fmla="*/ 3870085 w 3870085"/>
              <a:gd name="connsiteY0" fmla="*/ 0 h 4087101"/>
              <a:gd name="connsiteX1" fmla="*/ 1985866 w 3870085"/>
              <a:gd name="connsiteY1" fmla="*/ 803564 h 4087101"/>
              <a:gd name="connsiteX2" fmla="*/ 448012 w 3870085"/>
              <a:gd name="connsiteY2" fmla="*/ 2673928 h 4087101"/>
              <a:gd name="connsiteX3" fmla="*/ 4666 w 3870085"/>
              <a:gd name="connsiteY3" fmla="*/ 4087091 h 4087101"/>
              <a:gd name="connsiteX0" fmla="*/ 5382362 w 5382362"/>
              <a:gd name="connsiteY0" fmla="*/ 0 h 4302967"/>
              <a:gd name="connsiteX1" fmla="*/ 1985866 w 5382362"/>
              <a:gd name="connsiteY1" fmla="*/ 1019430 h 4302967"/>
              <a:gd name="connsiteX2" fmla="*/ 448012 w 5382362"/>
              <a:gd name="connsiteY2" fmla="*/ 2889794 h 4302967"/>
              <a:gd name="connsiteX3" fmla="*/ 4666 w 5382362"/>
              <a:gd name="connsiteY3" fmla="*/ 4302957 h 4302967"/>
              <a:gd name="connsiteX0" fmla="*/ 5382362 w 5382362"/>
              <a:gd name="connsiteY0" fmla="*/ 0 h 4302967"/>
              <a:gd name="connsiteX1" fmla="*/ 2425481 w 5382362"/>
              <a:gd name="connsiteY1" fmla="*/ 1181329 h 4302967"/>
              <a:gd name="connsiteX2" fmla="*/ 448012 w 5382362"/>
              <a:gd name="connsiteY2" fmla="*/ 2889794 h 4302967"/>
              <a:gd name="connsiteX3" fmla="*/ 4666 w 5382362"/>
              <a:gd name="connsiteY3" fmla="*/ 4302957 h 4302967"/>
              <a:gd name="connsiteX0" fmla="*/ 5379355 w 5379355"/>
              <a:gd name="connsiteY0" fmla="*/ 0 h 4302967"/>
              <a:gd name="connsiteX1" fmla="*/ 2422474 w 5379355"/>
              <a:gd name="connsiteY1" fmla="*/ 1181329 h 4302967"/>
              <a:gd name="connsiteX2" fmla="*/ 779113 w 5379355"/>
              <a:gd name="connsiteY2" fmla="*/ 2907783 h 4302967"/>
              <a:gd name="connsiteX3" fmla="*/ 1659 w 5379355"/>
              <a:gd name="connsiteY3" fmla="*/ 4302957 h 4302967"/>
              <a:gd name="connsiteX0" fmla="*/ 5379355 w 5379355"/>
              <a:gd name="connsiteY0" fmla="*/ 0 h 4302967"/>
              <a:gd name="connsiteX1" fmla="*/ 2422474 w 5379355"/>
              <a:gd name="connsiteY1" fmla="*/ 1181329 h 4302967"/>
              <a:gd name="connsiteX2" fmla="*/ 779113 w 5379355"/>
              <a:gd name="connsiteY2" fmla="*/ 2907783 h 4302967"/>
              <a:gd name="connsiteX3" fmla="*/ 1659 w 5379355"/>
              <a:gd name="connsiteY3" fmla="*/ 4302957 h 4302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79355" h="4302967">
                <a:moveTo>
                  <a:pt x="5379355" y="0"/>
                </a:moveTo>
                <a:cubicBezTo>
                  <a:pt x="4737427" y="106218"/>
                  <a:pt x="3206766" y="516809"/>
                  <a:pt x="2422474" y="1181329"/>
                </a:cubicBezTo>
                <a:cubicBezTo>
                  <a:pt x="1638182" y="1845849"/>
                  <a:pt x="1109313" y="2360529"/>
                  <a:pt x="779113" y="2907783"/>
                </a:cubicBezTo>
                <a:cubicBezTo>
                  <a:pt x="448913" y="3455037"/>
                  <a:pt x="-31823" y="4306420"/>
                  <a:pt x="1659" y="4302957"/>
                </a:cubicBezTo>
              </a:path>
            </a:pathLst>
          </a:custGeom>
          <a:noFill/>
          <a:ln w="38100">
            <a:solidFill>
              <a:schemeClr val="accent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8069E68D-CE0F-4AA1-BAB6-83CC9D065899}"/>
              </a:ext>
            </a:extLst>
          </p:cNvPr>
          <p:cNvGrpSpPr/>
          <p:nvPr/>
        </p:nvGrpSpPr>
        <p:grpSpPr>
          <a:xfrm>
            <a:off x="8477312" y="4789809"/>
            <a:ext cx="1577086" cy="400110"/>
            <a:chOff x="8477312" y="4789809"/>
            <a:chExt cx="1577086" cy="400110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C6B4C182-4D70-0E54-7ECB-FC5988B56CD6}"/>
                </a:ext>
              </a:extLst>
            </p:cNvPr>
            <p:cNvSpPr txBox="1"/>
            <p:nvPr/>
          </p:nvSpPr>
          <p:spPr>
            <a:xfrm>
              <a:off x="9132217" y="4789809"/>
              <a:ext cx="9221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2000" b="1" dirty="0">
                  <a:solidFill>
                    <a:srgbClr val="FF0000"/>
                  </a:solidFill>
                </a:rPr>
                <a:t>CLEAR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25D54C3B-3F10-0523-ADF1-26425F6120B0}"/>
                </a:ext>
              </a:extLst>
            </p:cNvPr>
            <p:cNvSpPr/>
            <p:nvPr/>
          </p:nvSpPr>
          <p:spPr>
            <a:xfrm rot="2544253">
              <a:off x="8477312" y="5036933"/>
              <a:ext cx="91967" cy="5449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C6AAAE35-424C-0B3D-105C-7F5917852127}"/>
                </a:ext>
              </a:extLst>
            </p:cNvPr>
            <p:cNvCxnSpPr>
              <a:stCxn id="49" idx="1"/>
            </p:cNvCxnSpPr>
            <p:nvPr/>
          </p:nvCxnSpPr>
          <p:spPr>
            <a:xfrm flipH="1">
              <a:off x="8575623" y="4989864"/>
              <a:ext cx="556594" cy="74314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C704B3-E8A8-C104-7C79-EC3170E14F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221694-9A37-5746-8CB4-48D985807C4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4033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10FB9E-DE38-B349-90DF-72177B8E5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FCC-ee Electron Source Frontend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CCE20CD1-014B-6A37-17A6-5E608CEF13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068" y="699883"/>
            <a:ext cx="11350712" cy="854089"/>
          </a:xfrm>
        </p:spPr>
        <p:txBody>
          <a:bodyPr>
            <a:normAutofit/>
          </a:bodyPr>
          <a:lstStyle/>
          <a:p>
            <a:r>
              <a:rPr lang="en-GB" dirty="0"/>
              <a:t>No surprise that </a:t>
            </a:r>
            <a:r>
              <a:rPr lang="en-GB" b="1" dirty="0">
                <a:solidFill>
                  <a:srgbClr val="0070C0"/>
                </a:solidFill>
              </a:rPr>
              <a:t>FCC-</a:t>
            </a:r>
            <a:r>
              <a:rPr lang="en-GB" b="1" dirty="0" err="1">
                <a:solidFill>
                  <a:srgbClr val="0070C0"/>
                </a:solidFill>
              </a:rPr>
              <a:t>ee</a:t>
            </a:r>
            <a:r>
              <a:rPr lang="en-GB" b="1" dirty="0">
                <a:solidFill>
                  <a:srgbClr val="0070C0"/>
                </a:solidFill>
              </a:rPr>
              <a:t> front end not very different than CLEAR one</a:t>
            </a:r>
          </a:p>
          <a:p>
            <a:r>
              <a:rPr lang="en-GB" dirty="0"/>
              <a:t>CLEAR/</a:t>
            </a:r>
            <a:r>
              <a:rPr lang="en-GB" dirty="0" err="1"/>
              <a:t>CTF2</a:t>
            </a:r>
            <a:r>
              <a:rPr lang="en-GB" dirty="0"/>
              <a:t> have </a:t>
            </a:r>
            <a:r>
              <a:rPr lang="en-GB" b="1" dirty="0">
                <a:solidFill>
                  <a:srgbClr val="0070C0"/>
                </a:solidFill>
              </a:rPr>
              <a:t>expertise and space adapted to test prototypes </a:t>
            </a:r>
            <a:r>
              <a:rPr lang="en-GB" dirty="0"/>
              <a:t>of key components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1A4F027-58CE-4243-68E4-413D12E63C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55" y="2449190"/>
            <a:ext cx="8740239" cy="397330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D80E0D2-19ED-E52F-91DB-519D4605B5ED}"/>
              </a:ext>
            </a:extLst>
          </p:cNvPr>
          <p:cNvSpPr txBox="1"/>
          <p:nvPr/>
        </p:nvSpPr>
        <p:spPr>
          <a:xfrm>
            <a:off x="129108" y="6124274"/>
            <a:ext cx="3446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>
                <a:latin typeface="Century Gothic" panose="020B0502020202020204" pitchFamily="34" charset="0"/>
              </a:rPr>
              <a:t>From P. </a:t>
            </a:r>
            <a:r>
              <a:rPr lang="en-GB" sz="1400" i="1" dirty="0" err="1">
                <a:latin typeface="Century Gothic" panose="020B0502020202020204" pitchFamily="34" charset="0"/>
              </a:rPr>
              <a:t>Craievich</a:t>
            </a:r>
            <a:r>
              <a:rPr lang="en-GB" sz="1400" i="1" dirty="0">
                <a:latin typeface="Century Gothic" panose="020B0502020202020204" pitchFamily="34" charset="0"/>
              </a:rPr>
              <a:t> @ </a:t>
            </a:r>
            <a:r>
              <a:rPr lang="en-GB" sz="1400" i="1" dirty="0">
                <a:latin typeface="Century Gothic" panose="020B0502020202020204" pitchFamily="34" charset="0"/>
                <a:hlinkClick r:id="rId4"/>
              </a:rPr>
              <a:t>FCC-Week-2024</a:t>
            </a:r>
            <a:endParaRPr lang="en-GB" sz="1400" i="1" dirty="0">
              <a:latin typeface="Century Gothic" panose="020B0502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D3D744-B8E2-7507-2C24-243538701D58}"/>
              </a:ext>
            </a:extLst>
          </p:cNvPr>
          <p:cNvSpPr txBox="1"/>
          <p:nvPr/>
        </p:nvSpPr>
        <p:spPr>
          <a:xfrm>
            <a:off x="9163337" y="4103203"/>
            <a:ext cx="132279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200 MeV</a:t>
            </a:r>
          </a:p>
          <a:p>
            <a:r>
              <a:rPr lang="en-GB" b="1" dirty="0"/>
              <a:t>5 </a:t>
            </a:r>
            <a:r>
              <a:rPr lang="en-GB" b="1" dirty="0" err="1"/>
              <a:t>nC</a:t>
            </a:r>
            <a:r>
              <a:rPr lang="en-GB" b="1" dirty="0"/>
              <a:t>/bunch</a:t>
            </a:r>
          </a:p>
          <a:p>
            <a:r>
              <a:rPr lang="el-GR" b="1" dirty="0"/>
              <a:t>σ</a:t>
            </a:r>
            <a:r>
              <a:rPr lang="en-US" b="1" baseline="-25000" dirty="0"/>
              <a:t>z</a:t>
            </a:r>
            <a:r>
              <a:rPr lang="en-GB" b="1" dirty="0"/>
              <a:t> = 1 mm</a:t>
            </a:r>
          </a:p>
          <a:p>
            <a:r>
              <a:rPr lang="el-GR" b="1" dirty="0"/>
              <a:t>σ</a:t>
            </a:r>
            <a:r>
              <a:rPr lang="en-US" b="1" baseline="-25000" dirty="0"/>
              <a:t>δ</a:t>
            </a:r>
            <a:r>
              <a:rPr lang="en-GB" b="1" dirty="0"/>
              <a:t> = 0.2 %</a:t>
            </a:r>
          </a:p>
          <a:p>
            <a:r>
              <a:rPr lang="en-GB" b="1" dirty="0" err="1"/>
              <a:t>ε</a:t>
            </a:r>
            <a:r>
              <a:rPr lang="en-GB" b="1" baseline="-25000" dirty="0" err="1"/>
              <a:t>N</a:t>
            </a:r>
            <a:r>
              <a:rPr lang="en-GB" b="1" dirty="0"/>
              <a:t> &lt; 4 </a:t>
            </a:r>
            <a:r>
              <a:rPr lang="en-GB" b="1" dirty="0" err="1"/>
              <a:t>μm</a:t>
            </a:r>
            <a:endParaRPr lang="en-GB" b="1" dirty="0"/>
          </a:p>
        </p:txBody>
      </p:sp>
      <p:sp>
        <p:nvSpPr>
          <p:cNvPr id="11" name="Left Brace 10">
            <a:extLst>
              <a:ext uri="{FF2B5EF4-FFF2-40B4-BE49-F238E27FC236}">
                <a16:creationId xmlns:a16="http://schemas.microsoft.com/office/drawing/2014/main" id="{1272E53E-22E0-BCBF-36C7-FD431EBD7C73}"/>
              </a:ext>
            </a:extLst>
          </p:cNvPr>
          <p:cNvSpPr/>
          <p:nvPr/>
        </p:nvSpPr>
        <p:spPr>
          <a:xfrm>
            <a:off x="8983680" y="4073880"/>
            <a:ext cx="203407" cy="1535974"/>
          </a:xfrm>
          <a:prstGeom prst="leftBrace">
            <a:avLst>
              <a:gd name="adj1" fmla="val 8333"/>
              <a:gd name="adj2" fmla="val 13793"/>
            </a:avLst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94FB1D9-8833-4D16-FA18-180B2416F738}"/>
              </a:ext>
            </a:extLst>
          </p:cNvPr>
          <p:cNvSpPr txBox="1"/>
          <p:nvPr/>
        </p:nvSpPr>
        <p:spPr>
          <a:xfrm>
            <a:off x="10750107" y="3822148"/>
            <a:ext cx="128913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CLEAR</a:t>
            </a:r>
            <a:r>
              <a:rPr lang="en-GB" b="1" dirty="0"/>
              <a:t>:</a:t>
            </a:r>
          </a:p>
          <a:p>
            <a:r>
              <a:rPr lang="en-GB" b="1" dirty="0"/>
              <a:t>200 MeV</a:t>
            </a:r>
          </a:p>
          <a:p>
            <a:r>
              <a:rPr lang="en-GB" b="1" dirty="0">
                <a:solidFill>
                  <a:srgbClr val="FF0000"/>
                </a:solidFill>
              </a:rPr>
              <a:t>1 </a:t>
            </a:r>
            <a:r>
              <a:rPr lang="en-GB" b="1" dirty="0" err="1">
                <a:solidFill>
                  <a:srgbClr val="FF0000"/>
                </a:solidFill>
              </a:rPr>
              <a:t>nC</a:t>
            </a:r>
            <a:r>
              <a:rPr lang="en-GB" b="1" dirty="0">
                <a:solidFill>
                  <a:srgbClr val="FF0000"/>
                </a:solidFill>
              </a:rPr>
              <a:t>/bunch</a:t>
            </a:r>
          </a:p>
          <a:p>
            <a:r>
              <a:rPr lang="el-GR" b="1" dirty="0"/>
              <a:t>σ</a:t>
            </a:r>
            <a:r>
              <a:rPr lang="en-US" b="1" baseline="-25000" dirty="0"/>
              <a:t>z</a:t>
            </a:r>
            <a:r>
              <a:rPr lang="en-GB" b="1" dirty="0"/>
              <a:t> = 1 mm</a:t>
            </a:r>
          </a:p>
          <a:p>
            <a:r>
              <a:rPr lang="el-GR" b="1" dirty="0"/>
              <a:t>σ</a:t>
            </a:r>
            <a:r>
              <a:rPr lang="en-US" b="1" baseline="-25000" dirty="0"/>
              <a:t>δ</a:t>
            </a:r>
            <a:r>
              <a:rPr lang="en-GB" b="1" dirty="0"/>
              <a:t> = 0.2 %</a:t>
            </a:r>
          </a:p>
          <a:p>
            <a:r>
              <a:rPr lang="en-GB" b="1" dirty="0" err="1">
                <a:solidFill>
                  <a:srgbClr val="FF0000"/>
                </a:solidFill>
              </a:rPr>
              <a:t>ε</a:t>
            </a:r>
            <a:r>
              <a:rPr lang="en-GB" b="1" baseline="-25000" dirty="0" err="1">
                <a:solidFill>
                  <a:srgbClr val="FF0000"/>
                </a:solidFill>
              </a:rPr>
              <a:t>N</a:t>
            </a:r>
            <a:r>
              <a:rPr lang="en-GB" b="1" dirty="0">
                <a:solidFill>
                  <a:srgbClr val="FF0000"/>
                </a:solidFill>
              </a:rPr>
              <a:t> &lt; 20 </a:t>
            </a:r>
            <a:r>
              <a:rPr lang="en-GB" b="1" dirty="0" err="1">
                <a:solidFill>
                  <a:srgbClr val="FF0000"/>
                </a:solidFill>
              </a:rPr>
              <a:t>μm</a:t>
            </a:r>
            <a:endParaRPr lang="en-GB" b="1" dirty="0">
              <a:solidFill>
                <a:srgbClr val="FF0000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E4B01FE-DC52-6E23-33A5-8B33E5D127C7}"/>
              </a:ext>
            </a:extLst>
          </p:cNvPr>
          <p:cNvGrpSpPr/>
          <p:nvPr/>
        </p:nvGrpSpPr>
        <p:grpSpPr>
          <a:xfrm>
            <a:off x="87379" y="1604692"/>
            <a:ext cx="3616234" cy="4523751"/>
            <a:chOff x="87379" y="1604692"/>
            <a:chExt cx="3616234" cy="4523751"/>
          </a:xfrm>
        </p:grpSpPr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6175BD3C-097F-FB63-7DD4-FFBB6BDF3DCE}"/>
                </a:ext>
              </a:extLst>
            </p:cNvPr>
            <p:cNvSpPr/>
            <p:nvPr/>
          </p:nvSpPr>
          <p:spPr>
            <a:xfrm>
              <a:off x="129108" y="2449191"/>
              <a:ext cx="2811791" cy="3679252"/>
            </a:xfrm>
            <a:prstGeom prst="roundRect">
              <a:avLst/>
            </a:prstGeom>
            <a:noFill/>
            <a:ln w="57150"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A11B31A-391D-4FF9-E73D-E25DBA2DCC49}"/>
                </a:ext>
              </a:extLst>
            </p:cNvPr>
            <p:cNvSpPr txBox="1"/>
            <p:nvPr/>
          </p:nvSpPr>
          <p:spPr>
            <a:xfrm>
              <a:off x="87379" y="1604692"/>
              <a:ext cx="36162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0070C0"/>
                  </a:solidFill>
                </a:rPr>
                <a:t>2(or 4)-bunches production logic </a:t>
              </a:r>
              <a:r>
                <a:rPr lang="en-GB" dirty="0">
                  <a:solidFill>
                    <a:srgbClr val="0070C0"/>
                  </a:solidFill>
                </a:rPr>
                <a:t>as </a:t>
              </a:r>
              <a:br>
                <a:rPr lang="en-GB" dirty="0">
                  <a:solidFill>
                    <a:srgbClr val="0070C0"/>
                  </a:solidFill>
                </a:rPr>
              </a:br>
              <a:r>
                <a:rPr lang="en-GB" dirty="0">
                  <a:solidFill>
                    <a:srgbClr val="0070C0"/>
                  </a:solidFill>
                </a:rPr>
                <a:t>FCC-ee could be tested at CLEAR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9D50B5D-104C-0157-43BA-5FC999982BBC}"/>
              </a:ext>
            </a:extLst>
          </p:cNvPr>
          <p:cNvGrpSpPr/>
          <p:nvPr/>
        </p:nvGrpSpPr>
        <p:grpSpPr>
          <a:xfrm>
            <a:off x="4872155" y="1665765"/>
            <a:ext cx="3738446" cy="4486935"/>
            <a:chOff x="4872155" y="1665765"/>
            <a:chExt cx="3738446" cy="4486935"/>
          </a:xfrm>
        </p:grpSpPr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822AA389-C59C-1510-E850-4CEF98C77D84}"/>
                </a:ext>
              </a:extLst>
            </p:cNvPr>
            <p:cNvSpPr/>
            <p:nvPr/>
          </p:nvSpPr>
          <p:spPr>
            <a:xfrm>
              <a:off x="4931764" y="2373914"/>
              <a:ext cx="1813810" cy="3778786"/>
            </a:xfrm>
            <a:prstGeom prst="roundRect">
              <a:avLst/>
            </a:prstGeom>
            <a:noFill/>
            <a:ln w="57150"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824FE86-B0B3-5E44-6610-0599735D7D30}"/>
                </a:ext>
              </a:extLst>
            </p:cNvPr>
            <p:cNvSpPr txBox="1"/>
            <p:nvPr/>
          </p:nvSpPr>
          <p:spPr>
            <a:xfrm>
              <a:off x="4872155" y="1665765"/>
              <a:ext cx="37384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0070C0"/>
                  </a:solidFill>
                </a:rPr>
                <a:t>Ideas</a:t>
              </a:r>
              <a:r>
                <a:rPr lang="en-GB" dirty="0">
                  <a:solidFill>
                    <a:srgbClr val="0070C0"/>
                  </a:solidFill>
                </a:rPr>
                <a:t> to prototype </a:t>
              </a:r>
              <a:r>
                <a:rPr lang="en-GB" b="1" dirty="0">
                  <a:solidFill>
                    <a:srgbClr val="0070C0"/>
                  </a:solidFill>
                </a:rPr>
                <a:t>2.8 GHz modules </a:t>
              </a:r>
              <a:br>
                <a:rPr lang="en-GB" b="1" dirty="0">
                  <a:solidFill>
                    <a:srgbClr val="0070C0"/>
                  </a:solidFill>
                </a:rPr>
              </a:br>
              <a:r>
                <a:rPr lang="en-GB" b="1" dirty="0">
                  <a:solidFill>
                    <a:schemeClr val="accent2"/>
                  </a:solidFill>
                </a:rPr>
                <a:t>being explored by SY-RF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E54562D-0EBB-47E6-72B4-FF0A644AF4A7}"/>
              </a:ext>
            </a:extLst>
          </p:cNvPr>
          <p:cNvGrpSpPr/>
          <p:nvPr/>
        </p:nvGrpSpPr>
        <p:grpSpPr>
          <a:xfrm>
            <a:off x="8869347" y="2689108"/>
            <a:ext cx="3169895" cy="3157405"/>
            <a:chOff x="8869347" y="2689108"/>
            <a:chExt cx="3169895" cy="3157405"/>
          </a:xfrm>
        </p:grpSpPr>
        <p:sp>
          <p:nvSpPr>
            <p:cNvPr id="17" name="Rounded Rectangle 16">
              <a:extLst>
                <a:ext uri="{FF2B5EF4-FFF2-40B4-BE49-F238E27FC236}">
                  <a16:creationId xmlns:a16="http://schemas.microsoft.com/office/drawing/2014/main" id="{21D82BF8-DB02-8095-6075-6EE32241F9A6}"/>
                </a:ext>
              </a:extLst>
            </p:cNvPr>
            <p:cNvSpPr/>
            <p:nvPr/>
          </p:nvSpPr>
          <p:spPr>
            <a:xfrm>
              <a:off x="8869347" y="3726191"/>
              <a:ext cx="3169895" cy="2120322"/>
            </a:xfrm>
            <a:prstGeom prst="roundRect">
              <a:avLst/>
            </a:prstGeom>
            <a:noFill/>
            <a:ln w="57150"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212FF23-CF33-FB6A-E243-0CACC619F5A2}"/>
                </a:ext>
              </a:extLst>
            </p:cNvPr>
            <p:cNvSpPr txBox="1"/>
            <p:nvPr/>
          </p:nvSpPr>
          <p:spPr>
            <a:xfrm>
              <a:off x="9085383" y="2689108"/>
              <a:ext cx="288485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0070C0"/>
                  </a:solidFill>
                </a:rPr>
                <a:t>CLEAR can be a test bed for </a:t>
              </a:r>
              <a:r>
                <a:rPr lang="en-GB" b="1" dirty="0">
                  <a:solidFill>
                    <a:srgbClr val="0070C0"/>
                  </a:solidFill>
                </a:rPr>
                <a:t>tools/techniques for beam properties characterisation 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62E68853-78EC-3B5D-4FD8-0EAF5B4AEF35}"/>
              </a:ext>
            </a:extLst>
          </p:cNvPr>
          <p:cNvSpPr txBox="1"/>
          <p:nvPr/>
        </p:nvSpPr>
        <p:spPr>
          <a:xfrm>
            <a:off x="6186026" y="6297931"/>
            <a:ext cx="60297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Design by Zdenek </a:t>
            </a:r>
            <a:r>
              <a:rPr lang="en-GB" sz="14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Vostrel</a:t>
            </a:r>
            <a:r>
              <a:rPr lang="en-GB" sz="1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and Steffen </a:t>
            </a:r>
            <a:r>
              <a:rPr lang="en-GB" sz="14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Doebert</a:t>
            </a:r>
            <a:r>
              <a:rPr lang="en-GB" sz="1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documented in </a:t>
            </a:r>
            <a:r>
              <a:rPr lang="en-GB" sz="1400" i="1" dirty="0">
                <a:solidFill>
                  <a:schemeClr val="tx1">
                    <a:lumMod val="75000"/>
                    <a:lumOff val="25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NIMA2024.169261</a:t>
            </a:r>
            <a:endParaRPr lang="en-GB" sz="14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2A39DC-B5D4-33B7-68F7-D3455C99D6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221694-9A37-5746-8CB4-48D985807C4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501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6ABB21-8614-4536-C368-5ED51F2DB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A6D5EE-229B-C037-F0E0-E9F3B9A070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b="1" dirty="0"/>
              <a:t>Ongoing Hardware consolidations and upgrades:</a:t>
            </a:r>
          </a:p>
          <a:p>
            <a:pPr lvl="1"/>
            <a:r>
              <a:rPr lang="en-GB" sz="2000" b="1" dirty="0"/>
              <a:t>Overview</a:t>
            </a:r>
          </a:p>
          <a:p>
            <a:pPr lvl="1"/>
            <a:r>
              <a:rPr lang="en-GB" sz="2000" b="1" dirty="0"/>
              <a:t>RF consolidation: </a:t>
            </a:r>
            <a:r>
              <a:rPr lang="en-GB" sz="2000" dirty="0"/>
              <a:t>status and plans</a:t>
            </a:r>
            <a:endParaRPr lang="en-GB" sz="2000" b="1" dirty="0"/>
          </a:p>
          <a:p>
            <a:pPr lvl="1"/>
            <a:r>
              <a:rPr lang="en-GB" sz="2000" b="1" dirty="0"/>
              <a:t>Laser consolidation: </a:t>
            </a:r>
            <a:r>
              <a:rPr lang="en-GB" sz="2000" dirty="0"/>
              <a:t>status, plans and new opportunities</a:t>
            </a:r>
          </a:p>
          <a:p>
            <a:r>
              <a:rPr lang="en-GB" sz="2400" b="1" dirty="0"/>
              <a:t>Looking ahead: </a:t>
            </a:r>
          </a:p>
          <a:p>
            <a:pPr lvl="1"/>
            <a:r>
              <a:rPr lang="en-GB" sz="2000" dirty="0"/>
              <a:t>Operation and </a:t>
            </a:r>
            <a:r>
              <a:rPr lang="en-GB" sz="2000" b="1" dirty="0"/>
              <a:t>Opportunities during CERN Long Shutdown 3 (</a:t>
            </a:r>
            <a:r>
              <a:rPr lang="en-GB" sz="2000" b="1" dirty="0" err="1"/>
              <a:t>LS3</a:t>
            </a:r>
            <a:r>
              <a:rPr lang="en-GB" sz="2000" b="1" dirty="0"/>
              <a:t>)</a:t>
            </a:r>
          </a:p>
          <a:p>
            <a:pPr lvl="1"/>
            <a:r>
              <a:rPr lang="en-GB" sz="2000" dirty="0"/>
              <a:t>Looking</a:t>
            </a:r>
            <a:r>
              <a:rPr lang="en-GB" sz="2000" b="1" dirty="0"/>
              <a:t> toward FCC-ee</a:t>
            </a:r>
          </a:p>
          <a:p>
            <a:r>
              <a:rPr lang="en-GB" sz="2400" b="1" dirty="0"/>
              <a:t>Conclusions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84EB08-C8E8-7B8E-87EB-60EF0ABD43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221694-9A37-5746-8CB4-48D985807C4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9399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E35556CB-C00F-8CA1-AFAF-762DC3F0586E}"/>
              </a:ext>
            </a:extLst>
          </p:cNvPr>
          <p:cNvGrpSpPr/>
          <p:nvPr/>
        </p:nvGrpSpPr>
        <p:grpSpPr>
          <a:xfrm>
            <a:off x="5195586" y="4813738"/>
            <a:ext cx="6766733" cy="1817679"/>
            <a:chOff x="621035" y="3753227"/>
            <a:chExt cx="11204170" cy="3009662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C78392C-94A4-59AE-5AA5-57600F8DDF2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6112" t="31179" r="3407" b="43616"/>
            <a:stretch/>
          </p:blipFill>
          <p:spPr>
            <a:xfrm>
              <a:off x="621035" y="3753227"/>
              <a:ext cx="11204170" cy="283268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C3CF9FA-D616-EC65-288E-ABB5F640D9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9797" t="92032" r="69894" b="2716"/>
            <a:stretch/>
          </p:blipFill>
          <p:spPr>
            <a:xfrm>
              <a:off x="9753594" y="6172579"/>
              <a:ext cx="1638782" cy="590310"/>
            </a:xfrm>
            <a:prstGeom prst="rect">
              <a:avLst/>
            </a:prstGeom>
          </p:spPr>
        </p:pic>
        <p:pic>
          <p:nvPicPr>
            <p:cNvPr id="15" name="Picture 14" descr="A white rectangular sign with a blue background&#10;&#10;Description automatically generated">
              <a:extLst>
                <a:ext uri="{FF2B5EF4-FFF2-40B4-BE49-F238E27FC236}">
                  <a16:creationId xmlns:a16="http://schemas.microsoft.com/office/drawing/2014/main" id="{BC14F8C4-59CA-3067-5076-B5C04AD7B3D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0800000">
              <a:off x="9753594" y="4621757"/>
              <a:ext cx="617330" cy="181084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04E8412-920D-7002-4953-E063A494E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 Injector Test Facility (ITF) in the </a:t>
            </a:r>
            <a:r>
              <a:rPr lang="en-GB" dirty="0" err="1"/>
              <a:t>CTF3</a:t>
            </a:r>
            <a:r>
              <a:rPr lang="en-GB" dirty="0"/>
              <a:t> DB LINAC?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0AA5BA-7079-C316-1CCC-6A5D131F24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460" y="655564"/>
            <a:ext cx="4697351" cy="5797595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GB" sz="1900" b="1" dirty="0"/>
              <a:t>Idea being </a:t>
            </a:r>
            <a:r>
              <a:rPr lang="en-GB" sz="1900" b="1" dirty="0">
                <a:hlinkClick r:id="rId5"/>
              </a:rPr>
              <a:t>explored by SY-RF</a:t>
            </a:r>
            <a:br>
              <a:rPr lang="en-GB" sz="1800" b="1" dirty="0"/>
            </a:br>
            <a:endParaRPr lang="en-GB" sz="1800" b="1" dirty="0"/>
          </a:p>
          <a:p>
            <a:pPr marL="0" indent="0">
              <a:buNone/>
            </a:pPr>
            <a:r>
              <a:rPr lang="en-GB" sz="1900" b="1" dirty="0">
                <a:solidFill>
                  <a:schemeClr val="accent1"/>
                </a:solidFill>
              </a:rPr>
              <a:t>Motivations:</a:t>
            </a:r>
          </a:p>
          <a:p>
            <a:r>
              <a:rPr lang="en-GB" sz="1800" b="1" dirty="0"/>
              <a:t>Enable high-energy (70–300 MeV) beam tests</a:t>
            </a:r>
            <a:r>
              <a:rPr lang="en-GB" sz="1800" dirty="0"/>
              <a:t>: emittance, energy spread, breakdown effects</a:t>
            </a:r>
          </a:p>
          <a:p>
            <a:r>
              <a:rPr lang="en-GB" sz="1800" b="1" dirty="0"/>
              <a:t>Demonstrate full RF module performance </a:t>
            </a:r>
            <a:r>
              <a:rPr lang="en-GB" sz="1800" dirty="0"/>
              <a:t>(BDR, beam loading, control systems)</a:t>
            </a:r>
          </a:p>
          <a:p>
            <a:r>
              <a:rPr lang="en-GB" sz="1800" dirty="0"/>
              <a:t>Provide testbed for BI, </a:t>
            </a:r>
            <a:r>
              <a:rPr lang="en-GB" sz="1800" dirty="0" err="1"/>
              <a:t>LLRF</a:t>
            </a:r>
            <a:r>
              <a:rPr lang="en-GB" sz="1800" dirty="0"/>
              <a:t>, and </a:t>
            </a:r>
            <a:r>
              <a:rPr lang="en-GB" sz="1800" b="1" dirty="0"/>
              <a:t>system integration in CERN environment</a:t>
            </a:r>
          </a:p>
          <a:p>
            <a:r>
              <a:rPr lang="en-GB" sz="1800" dirty="0"/>
              <a:t>Support </a:t>
            </a:r>
            <a:r>
              <a:rPr lang="en-GB" sz="1800" b="1" dirty="0"/>
              <a:t>FCC-ee and other future Higgs factory needs </a:t>
            </a:r>
            <a:r>
              <a:rPr lang="en-GB" sz="1800" dirty="0"/>
              <a:t>(CLIC, </a:t>
            </a:r>
            <a:r>
              <a:rPr lang="en-GB" sz="1800" dirty="0" err="1"/>
              <a:t>LEP3</a:t>
            </a:r>
            <a:r>
              <a:rPr lang="en-GB" sz="1800" dirty="0"/>
              <a:t>, </a:t>
            </a:r>
            <a:r>
              <a:rPr lang="en-GB" sz="1800" dirty="0" err="1"/>
              <a:t>ILC@CERN</a:t>
            </a:r>
            <a:r>
              <a:rPr lang="en-GB" sz="1800" dirty="0"/>
              <a:t>)</a:t>
            </a:r>
          </a:p>
          <a:p>
            <a:endParaRPr lang="en-GB" sz="1800" dirty="0"/>
          </a:p>
          <a:p>
            <a:pPr marL="0" indent="0">
              <a:buNone/>
            </a:pPr>
            <a:r>
              <a:rPr lang="en-GB" sz="1900" b="1" dirty="0">
                <a:solidFill>
                  <a:schemeClr val="accent1"/>
                </a:solidFill>
              </a:rPr>
              <a:t>Possible impact on CLEAR:</a:t>
            </a:r>
          </a:p>
          <a:p>
            <a:r>
              <a:rPr lang="en-GB" sz="1800" dirty="0"/>
              <a:t>Potential for </a:t>
            </a:r>
            <a:r>
              <a:rPr lang="en-GB" sz="1800" b="1" dirty="0"/>
              <a:t>resources</a:t>
            </a:r>
            <a:r>
              <a:rPr lang="en-GB" sz="1800" dirty="0"/>
              <a:t> and </a:t>
            </a:r>
            <a:r>
              <a:rPr lang="en-GB" sz="1800" b="1" dirty="0"/>
              <a:t>infrastructure</a:t>
            </a:r>
            <a:r>
              <a:rPr lang="en-GB" sz="1800" dirty="0"/>
              <a:t> </a:t>
            </a:r>
            <a:r>
              <a:rPr lang="en-GB" sz="1800" b="1" dirty="0"/>
              <a:t>consolidation</a:t>
            </a:r>
          </a:p>
          <a:p>
            <a:r>
              <a:rPr lang="en-GB" sz="1800" b="1" dirty="0"/>
              <a:t>Long-term availability of an additional(?) beam </a:t>
            </a:r>
            <a:r>
              <a:rPr lang="en-GB" sz="1800" dirty="0"/>
              <a:t>with CLEAR-like specs</a:t>
            </a:r>
          </a:p>
          <a:p>
            <a:pPr lvl="1"/>
            <a:r>
              <a:rPr lang="en-GB" sz="1700" b="1" dirty="0"/>
              <a:t>Seeding a future user community?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1237DAA-40F7-F94D-A32C-5D9A46B99F3B}"/>
              </a:ext>
            </a:extLst>
          </p:cNvPr>
          <p:cNvGrpSpPr/>
          <p:nvPr/>
        </p:nvGrpSpPr>
        <p:grpSpPr>
          <a:xfrm>
            <a:off x="4996556" y="605257"/>
            <a:ext cx="7164794" cy="4074580"/>
            <a:chOff x="3180114" y="2490951"/>
            <a:chExt cx="7164794" cy="4074580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334CAF2-17A0-6FBF-683E-CCD3C2345C81}"/>
                </a:ext>
              </a:extLst>
            </p:cNvPr>
            <p:cNvSpPr txBox="1"/>
            <p:nvPr/>
          </p:nvSpPr>
          <p:spPr>
            <a:xfrm>
              <a:off x="9004477" y="6303921"/>
              <a:ext cx="1340431" cy="26161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GB" sz="1100" b="1" i="1" dirty="0"/>
                <a:t>Courtesy </a:t>
              </a:r>
              <a:r>
                <a:rPr lang="en-GB" sz="1100" b="1" i="1" dirty="0">
                  <a:hlinkClick r:id="rId5"/>
                </a:rPr>
                <a:t>A. Grudiev</a:t>
              </a:r>
              <a:endParaRPr lang="en-GB" sz="1100" b="1" i="1" dirty="0"/>
            </a:p>
          </p:txBody>
        </p:sp>
        <p:pic>
          <p:nvPicPr>
            <p:cNvPr id="6" name="Content Placeholder 8">
              <a:extLst>
                <a:ext uri="{FF2B5EF4-FFF2-40B4-BE49-F238E27FC236}">
                  <a16:creationId xmlns:a16="http://schemas.microsoft.com/office/drawing/2014/main" id="{08E69551-68E8-13AB-D979-21A3D8FB92F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80114" y="2490951"/>
              <a:ext cx="7164794" cy="407457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9873AC3-B02F-7C91-9DA9-4B7F5A131D47}"/>
              </a:ext>
            </a:extLst>
          </p:cNvPr>
          <p:cNvGrpSpPr/>
          <p:nvPr/>
        </p:nvGrpSpPr>
        <p:grpSpPr>
          <a:xfrm>
            <a:off x="8578952" y="4270248"/>
            <a:ext cx="2657167" cy="1609706"/>
            <a:chOff x="8578952" y="4270248"/>
            <a:chExt cx="2657167" cy="1609706"/>
          </a:xfrm>
        </p:grpSpPr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722CBDCB-0DC6-3484-77FF-C8E64D994E6C}"/>
                </a:ext>
              </a:extLst>
            </p:cNvPr>
            <p:cNvCxnSpPr/>
            <p:nvPr/>
          </p:nvCxnSpPr>
          <p:spPr>
            <a:xfrm flipH="1">
              <a:off x="10012680" y="4270248"/>
              <a:ext cx="698494" cy="1271016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D588281B-FAE0-F0F7-04F4-5A456012E6D1}"/>
                </a:ext>
              </a:extLst>
            </p:cNvPr>
            <p:cNvSpPr/>
            <p:nvPr/>
          </p:nvSpPr>
          <p:spPr>
            <a:xfrm>
              <a:off x="8578952" y="5525736"/>
              <a:ext cx="2657167" cy="354218"/>
            </a:xfrm>
            <a:prstGeom prst="ellipse">
              <a:avLst/>
            </a:prstGeom>
            <a:solidFill>
              <a:schemeClr val="accent6">
                <a:lumMod val="75000"/>
                <a:alpha val="40000"/>
              </a:schemeClr>
            </a:solidFill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748CCEC-6162-3787-1869-B7514022DA94}"/>
                </a:ext>
              </a:extLst>
            </p:cNvPr>
            <p:cNvSpPr txBox="1"/>
            <p:nvPr/>
          </p:nvSpPr>
          <p:spPr>
            <a:xfrm>
              <a:off x="10018474" y="4470163"/>
              <a:ext cx="39786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b="1" dirty="0">
                  <a:solidFill>
                    <a:schemeClr val="accent6">
                      <a:lumMod val="75000"/>
                    </a:schemeClr>
                  </a:solidFill>
                </a:rPr>
                <a:t>?</a:t>
              </a:r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B00479-42EE-4FB5-7EB9-12804DD664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221694-9A37-5746-8CB4-48D985807C4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5894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92A17D-40EB-6A07-75EE-84B6192FCD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E73D5F-F3BD-81C7-7E44-ACC4CBA8A9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0820C3-716F-E7AC-7CFB-10593A2C8D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741" y="708053"/>
            <a:ext cx="11493275" cy="5902611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spcBef>
                <a:spcPts val="1800"/>
              </a:spcBef>
            </a:pPr>
            <a:r>
              <a:rPr lang="en-US" dirty="0"/>
              <a:t>Following the recent </a:t>
            </a:r>
            <a:r>
              <a:rPr lang="en-US" b="1" dirty="0"/>
              <a:t>extension of CLEAR operations</a:t>
            </a:r>
            <a:r>
              <a:rPr lang="en-US" dirty="0"/>
              <a:t>, the facility is receiving </a:t>
            </a:r>
            <a:r>
              <a:rPr lang="en-US" b="1" dirty="0"/>
              <a:t>long-awaited infrastructure upgrades </a:t>
            </a:r>
            <a:r>
              <a:rPr lang="en-US" dirty="0"/>
              <a:t>and</a:t>
            </a:r>
            <a:r>
              <a:rPr lang="en-US" b="1" dirty="0"/>
              <a:t> attention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b="1" dirty="0"/>
              <a:t>Major hardware consolidations</a:t>
            </a:r>
            <a:r>
              <a:rPr lang="en-US" dirty="0"/>
              <a:t> are ongoing or planned — notably in the </a:t>
            </a:r>
            <a:r>
              <a:rPr lang="en-US" b="1" dirty="0"/>
              <a:t>RF</a:t>
            </a:r>
            <a:r>
              <a:rPr lang="en-US" dirty="0"/>
              <a:t> and </a:t>
            </a:r>
            <a:r>
              <a:rPr lang="en-US" b="1" dirty="0"/>
              <a:t>laser systems</a:t>
            </a:r>
            <a:r>
              <a:rPr lang="en-US" dirty="0"/>
              <a:t> — to ensure </a:t>
            </a:r>
            <a:r>
              <a:rPr lang="en-US" b="1" dirty="0"/>
              <a:t>reliability</a:t>
            </a:r>
            <a:r>
              <a:rPr lang="en-US" dirty="0"/>
              <a:t> and </a:t>
            </a:r>
            <a:r>
              <a:rPr lang="en-US" b="1" dirty="0"/>
              <a:t>continuity through 2030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The </a:t>
            </a:r>
            <a:r>
              <a:rPr lang="en-US" b="1" dirty="0"/>
              <a:t>new laser system</a:t>
            </a:r>
            <a:r>
              <a:rPr lang="en-US" dirty="0"/>
              <a:t> and upcoming </a:t>
            </a:r>
            <a:r>
              <a:rPr lang="en-US" b="1" dirty="0"/>
              <a:t>beamline</a:t>
            </a:r>
            <a:r>
              <a:rPr lang="en-US" dirty="0"/>
              <a:t> will significantly enhance the facility’s capabilities and open the door to </a:t>
            </a:r>
            <a:r>
              <a:rPr lang="en-US" b="1" dirty="0"/>
              <a:t>new classes of experiments</a:t>
            </a:r>
            <a:endParaRPr lang="en-US" dirty="0"/>
          </a:p>
          <a:p>
            <a:pPr>
              <a:lnSpc>
                <a:spcPct val="120000"/>
              </a:lnSpc>
              <a:spcBef>
                <a:spcPts val="1800"/>
              </a:spcBef>
            </a:pPr>
            <a:r>
              <a:rPr lang="en-US" dirty="0"/>
              <a:t>CLEAR is a </a:t>
            </a:r>
            <a:r>
              <a:rPr lang="en-US" b="1" dirty="0"/>
              <a:t>versatile testbed</a:t>
            </a:r>
            <a:r>
              <a:rPr lang="en-US" dirty="0"/>
              <a:t>, especially during </a:t>
            </a:r>
            <a:r>
              <a:rPr lang="en-US" b="1" dirty="0" err="1"/>
              <a:t>LS3</a:t>
            </a:r>
            <a:r>
              <a:rPr lang="en-US" dirty="0"/>
              <a:t>, supporting local developments in </a:t>
            </a:r>
            <a:r>
              <a:rPr lang="en-US" b="1" dirty="0"/>
              <a:t>beam instrumentation</a:t>
            </a:r>
            <a:r>
              <a:rPr lang="en-US" dirty="0"/>
              <a:t>, </a:t>
            </a:r>
            <a:r>
              <a:rPr lang="en-US" b="1" dirty="0"/>
              <a:t>beam</a:t>
            </a:r>
            <a:r>
              <a:rPr lang="en-US" dirty="0"/>
              <a:t> </a:t>
            </a:r>
            <a:r>
              <a:rPr lang="en-US" b="1" dirty="0"/>
              <a:t>control tools/techniques</a:t>
            </a:r>
            <a:r>
              <a:rPr lang="en-US" dirty="0"/>
              <a:t>, and </a:t>
            </a:r>
            <a:r>
              <a:rPr lang="en-US" b="1" dirty="0"/>
              <a:t>diagnostics</a:t>
            </a:r>
            <a:endParaRPr lang="en-US" dirty="0"/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dirty="0" err="1"/>
              <a:t>LS3</a:t>
            </a:r>
            <a:r>
              <a:rPr lang="en-US" dirty="0"/>
              <a:t> may offer the possibility to attract </a:t>
            </a:r>
            <a:r>
              <a:rPr lang="en-US" b="1" dirty="0"/>
              <a:t>additional resources</a:t>
            </a:r>
            <a:r>
              <a:rPr lang="en-US" dirty="0"/>
              <a:t>, including </a:t>
            </a:r>
            <a:r>
              <a:rPr lang="en-US" b="1" dirty="0"/>
              <a:t>operational (OP) support</a:t>
            </a:r>
            <a:endParaRPr lang="en-US" dirty="0"/>
          </a:p>
          <a:p>
            <a:pPr>
              <a:lnSpc>
                <a:spcPct val="120000"/>
              </a:lnSpc>
              <a:spcBef>
                <a:spcPts val="1800"/>
              </a:spcBef>
            </a:pPr>
            <a:r>
              <a:rPr lang="en-US" b="1" dirty="0"/>
              <a:t>Requests from internal users </a:t>
            </a:r>
            <a:r>
              <a:rPr lang="en-US" dirty="0"/>
              <a:t>are expected to increase, along with growing interest and </a:t>
            </a:r>
            <a:r>
              <a:rPr lang="en-US" b="1" dirty="0"/>
              <a:t>synergies with FCC-ee</a:t>
            </a:r>
            <a:endParaRPr lang="en-US" dirty="0"/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The idea of a </a:t>
            </a:r>
            <a:r>
              <a:rPr lang="en-US" b="1" dirty="0"/>
              <a:t>CERN-hosted integration facility</a:t>
            </a:r>
            <a:r>
              <a:rPr lang="en-US" dirty="0"/>
              <a:t> for an FCC-ee-like injector is gaining traction</a:t>
            </a:r>
          </a:p>
          <a:p>
            <a:pPr algn="ctr">
              <a:lnSpc>
                <a:spcPct val="120000"/>
              </a:lnSpc>
              <a:spcBef>
                <a:spcPts val="1800"/>
              </a:spcBef>
              <a:buFont typeface="Symbol" pitchFamily="2" charset="2"/>
              <a:buChar char="Þ"/>
            </a:pPr>
            <a:r>
              <a:rPr lang="en-US" b="1" dirty="0">
                <a:solidFill>
                  <a:schemeClr val="accent1"/>
                </a:solidFill>
              </a:rPr>
              <a:t> CLEAR is well positioned to serve as a flexible, high-impact facility for </a:t>
            </a:r>
            <a:br>
              <a:rPr lang="en-US" b="1" dirty="0">
                <a:solidFill>
                  <a:schemeClr val="accent1"/>
                </a:solidFill>
              </a:rPr>
            </a:br>
            <a:r>
              <a:rPr lang="en-US" b="1" dirty="0">
                <a:solidFill>
                  <a:schemeClr val="accent1"/>
                </a:solidFill>
              </a:rPr>
              <a:t>beam-based R&amp;D in the coming years</a:t>
            </a:r>
          </a:p>
          <a:p>
            <a:pPr marL="0" indent="0" algn="ctr">
              <a:lnSpc>
                <a:spcPct val="120000"/>
              </a:lnSpc>
              <a:spcBef>
                <a:spcPts val="1800"/>
              </a:spcBef>
              <a:buNone/>
            </a:pPr>
            <a:r>
              <a:rPr lang="en-US" sz="2200" b="1" dirty="0">
                <a:solidFill>
                  <a:schemeClr val="accent2"/>
                </a:solidFill>
              </a:rPr>
              <a:t>Thanks for your attention, comments, and support 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764114-C0AE-54A9-6395-125364987A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221694-9A37-5746-8CB4-48D985807C4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912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664F85-2BFE-A153-FE61-6F85681ABC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4BCB626-4A12-BC81-5382-5C05F33822DE}"/>
              </a:ext>
            </a:extLst>
          </p:cNvPr>
          <p:cNvSpPr txBox="1"/>
          <p:nvPr/>
        </p:nvSpPr>
        <p:spPr>
          <a:xfrm>
            <a:off x="4910419" y="3075057"/>
            <a:ext cx="23711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>
                <a:solidFill>
                  <a:srgbClr val="0070C0"/>
                </a:solidFill>
              </a:rPr>
              <a:t>APPENDIX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6676646-AB90-1054-7C9C-A7AC59D3487A}"/>
              </a:ext>
            </a:extLst>
          </p:cNvPr>
          <p:cNvCxnSpPr>
            <a:cxnSpLocks/>
          </p:cNvCxnSpPr>
          <p:nvPr/>
        </p:nvCxnSpPr>
        <p:spPr>
          <a:xfrm>
            <a:off x="0" y="3075057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61B32CD-3C6A-9E1F-4FA5-56209129B961}"/>
              </a:ext>
            </a:extLst>
          </p:cNvPr>
          <p:cNvCxnSpPr>
            <a:cxnSpLocks/>
          </p:cNvCxnSpPr>
          <p:nvPr/>
        </p:nvCxnSpPr>
        <p:spPr>
          <a:xfrm>
            <a:off x="0" y="3782943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6F684CBF-C44A-F663-CACA-894B6052C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0FFB6D8-AECB-6859-8D4D-F14E86B99D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221694-9A37-5746-8CB4-48D985807C4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310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83F649-3A24-A038-1903-77D3A0839E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7E85C8-FB94-55F8-0FE7-5BB43D55BB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Investing more toward plasma-components R&amp;D?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20F0B9-06AF-71BD-0567-0A08DC96A1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642" y="769397"/>
            <a:ext cx="11266715" cy="1085724"/>
          </a:xfrm>
        </p:spPr>
        <p:txBody>
          <a:bodyPr/>
          <a:lstStyle/>
          <a:p>
            <a:r>
              <a:rPr lang="en-GB" dirty="0"/>
              <a:t>CLEAR (and AWAKE) is </a:t>
            </a:r>
            <a:r>
              <a:rPr lang="en-GB" b="1" dirty="0"/>
              <a:t>the only existing opportunities at CERN</a:t>
            </a:r>
            <a:r>
              <a:rPr lang="en-GB" dirty="0"/>
              <a:t> </a:t>
            </a:r>
          </a:p>
          <a:p>
            <a:r>
              <a:rPr lang="en-GB" dirty="0"/>
              <a:t>Probably not enough resources invested so far internally, but steady activity from Oslo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2E25E69-01B0-A5B2-C970-02959E462A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9750" y="2418080"/>
            <a:ext cx="3492500" cy="2184400"/>
          </a:xfrm>
          <a:prstGeom prst="rect">
            <a:avLst/>
          </a:prstGeom>
        </p:spPr>
      </p:pic>
      <p:pic>
        <p:nvPicPr>
          <p:cNvPr id="8" name="Picture 7" descr="A collage of several machines&#10;&#10;AI-generated content may be incorrect.">
            <a:extLst>
              <a:ext uri="{FF2B5EF4-FFF2-40B4-BE49-F238E27FC236}">
                <a16:creationId xmlns:a16="http://schemas.microsoft.com/office/drawing/2014/main" id="{CA7B68C5-D167-10D4-F52A-153FE878D4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3488" y="1652230"/>
            <a:ext cx="9135421" cy="456771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F78EB43-19F5-81BB-F852-C01192BE1E7D}"/>
              </a:ext>
            </a:extLst>
          </p:cNvPr>
          <p:cNvSpPr txBox="1"/>
          <p:nvPr/>
        </p:nvSpPr>
        <p:spPr>
          <a:xfrm>
            <a:off x="8109679" y="6219941"/>
            <a:ext cx="233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/>
              <a:t>Courtesy K. N. </a:t>
            </a:r>
            <a:r>
              <a:rPr lang="en-GB" b="1" i="1" dirty="0" err="1"/>
              <a:t>Sjobaek</a:t>
            </a:r>
            <a:endParaRPr lang="en-GB" b="1" i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294EAE-B29E-A476-FCEE-D0F405D444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221694-9A37-5746-8CB4-48D985807C4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9143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17A337-00EF-334B-8D84-D4D16EC53F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1391" y="3056"/>
            <a:ext cx="9569218" cy="546409"/>
          </a:xfrm>
        </p:spPr>
        <p:txBody>
          <a:bodyPr/>
          <a:lstStyle/>
          <a:p>
            <a:r>
              <a:rPr lang="en-US" dirty="0"/>
              <a:t>Present CLEAR Contributions to FCC-</a:t>
            </a:r>
            <a:r>
              <a:rPr lang="en-US" dirty="0" err="1"/>
              <a:t>ee</a:t>
            </a:r>
            <a:r>
              <a:rPr lang="en-US" dirty="0"/>
              <a:t> 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6B4E98-2931-9741-ACB4-B865425E8B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472" y="885803"/>
            <a:ext cx="2922661" cy="24787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</a:rPr>
              <a:t>Beam-Diagnostics experiments done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by CERN &amp; external institutes, usually in collaboration</a:t>
            </a:r>
          </a:p>
        </p:txBody>
      </p:sp>
      <p:pic>
        <p:nvPicPr>
          <p:cNvPr id="4" name="Picture 3" descr="A close up of a machine&#10;&#10;Description automatically generated">
            <a:extLst>
              <a:ext uri="{FF2B5EF4-FFF2-40B4-BE49-F238E27FC236}">
                <a16:creationId xmlns:a16="http://schemas.microsoft.com/office/drawing/2014/main" id="{BB641031-68B8-3447-995A-1F57FB039A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0390" y="873017"/>
            <a:ext cx="3248680" cy="246899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A51ED32-2784-3D46-8DE5-69F3B11E2764}"/>
              </a:ext>
            </a:extLst>
          </p:cNvPr>
          <p:cNvSpPr txBox="1"/>
          <p:nvPr/>
        </p:nvSpPr>
        <p:spPr>
          <a:xfrm>
            <a:off x="5502880" y="3390296"/>
            <a:ext cx="28037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  <a:t>Broadband Pick-up for the </a:t>
            </a:r>
            <a:br>
              <a:rPr lang="en-GB" sz="1400" b="1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</a:br>
            <a:r>
              <a:rPr lang="en-GB" sz="1400" b="1" i="0" u="none" strike="noStrike" dirty="0">
                <a:solidFill>
                  <a:srgbClr val="0070C0"/>
                </a:solidFill>
                <a:effectLst/>
                <a:latin typeface="Century Gothic" panose="020B0502020202020204" pitchFamily="34" charset="0"/>
              </a:rPr>
              <a:t>PSI</a:t>
            </a:r>
            <a:r>
              <a:rPr lang="en-GB" sz="1400" b="1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  <a:t> Positron Production Project </a:t>
            </a:r>
            <a:br>
              <a:rPr lang="en-GB" sz="1400" b="1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</a:br>
            <a:r>
              <a:rPr lang="en-GB" sz="1400" b="1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  <a:t>(P</a:t>
            </a:r>
            <a:r>
              <a:rPr lang="en-GB" sz="1400" b="1" i="0" u="none" strike="noStrike" baseline="30000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  <a:t>3</a:t>
            </a:r>
            <a:r>
              <a:rPr lang="en-GB" sz="1400" b="1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  <a:t> - </a:t>
            </a:r>
            <a:r>
              <a:rPr lang="en-GB" sz="14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FCC-</a:t>
            </a:r>
            <a:r>
              <a:rPr lang="en-GB" sz="1400" b="1" dirty="0" err="1">
                <a:solidFill>
                  <a:srgbClr val="0070C0"/>
                </a:solidFill>
                <a:latin typeface="Century Gothic" panose="020B0502020202020204" pitchFamily="34" charset="0"/>
              </a:rPr>
              <a:t>ee</a:t>
            </a:r>
            <a:r>
              <a:rPr lang="en-GB" sz="14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 </a:t>
            </a:r>
            <a:r>
              <a:rPr lang="en-GB" sz="1400" b="1" dirty="0">
                <a:solidFill>
                  <a:srgbClr val="212529"/>
                </a:solidFill>
                <a:latin typeface="Century Gothic" panose="020B0502020202020204" pitchFamily="34" charset="0"/>
              </a:rPr>
              <a:t>collaboration)</a:t>
            </a:r>
            <a:endParaRPr sz="1400" b="1" dirty="0">
              <a:latin typeface="Century Gothic" panose="020B0502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8ABA92-F2D7-344A-B334-372F1F7BCB8F}"/>
              </a:ext>
            </a:extLst>
          </p:cNvPr>
          <p:cNvSpPr txBox="1"/>
          <p:nvPr/>
        </p:nvSpPr>
        <p:spPr>
          <a:xfrm>
            <a:off x="2096359" y="3406422"/>
            <a:ext cx="3000433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400" b="1" dirty="0">
                <a:effectLst/>
                <a:latin typeface="Century Gothic" panose="020B0502020202020204" pitchFamily="34" charset="0"/>
              </a:rPr>
              <a:t>Coherent Cherenkov diffraction radiation dielectric buttons </a:t>
            </a:r>
            <a:br>
              <a:rPr lang="en-GB" sz="1400" b="1" dirty="0">
                <a:effectLst/>
                <a:latin typeface="Century Gothic" panose="020B0502020202020204" pitchFamily="34" charset="0"/>
              </a:rPr>
            </a:br>
            <a:r>
              <a:rPr lang="en-GB" sz="1400" b="1" dirty="0">
                <a:effectLst/>
                <a:latin typeface="Century Gothic" panose="020B0502020202020204" pitchFamily="34" charset="0"/>
              </a:rPr>
              <a:t>(</a:t>
            </a:r>
            <a:r>
              <a:rPr lang="en-GB" sz="1400" b="1" dirty="0">
                <a:solidFill>
                  <a:srgbClr val="0070C0"/>
                </a:solidFill>
                <a:effectLst/>
                <a:latin typeface="Century Gothic" panose="020B0502020202020204" pitchFamily="34" charset="0"/>
              </a:rPr>
              <a:t>FCC-</a:t>
            </a:r>
            <a:r>
              <a:rPr lang="en-GB" sz="1400" b="1" dirty="0" err="1">
                <a:solidFill>
                  <a:srgbClr val="0070C0"/>
                </a:solidFill>
                <a:effectLst/>
                <a:latin typeface="Century Gothic" panose="020B0502020202020204" pitchFamily="34" charset="0"/>
              </a:rPr>
              <a:t>ee</a:t>
            </a:r>
            <a:r>
              <a:rPr lang="en-GB" sz="1400" b="1" dirty="0">
                <a:effectLst/>
                <a:latin typeface="Century Gothic" panose="020B0502020202020204" pitchFamily="34" charset="0"/>
              </a:rPr>
              <a:t> bunch length monitors)</a:t>
            </a:r>
            <a:endParaRPr lang="en-GB" sz="1400" b="1" dirty="0">
              <a:latin typeface="Century Gothic" panose="020B0502020202020204" pitchFamily="34" charset="0"/>
            </a:endParaRPr>
          </a:p>
        </p:txBody>
      </p:sp>
      <p:pic>
        <p:nvPicPr>
          <p:cNvPr id="7" name="Picture 6" descr="A machine with wires and a square object&#10;&#10;Description automatically generated">
            <a:extLst>
              <a:ext uri="{FF2B5EF4-FFF2-40B4-BE49-F238E27FC236}">
                <a16:creationId xmlns:a16="http://schemas.microsoft.com/office/drawing/2014/main" id="{36EC3032-AE03-AB42-AA74-37BE24B3DD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9133" y="876034"/>
            <a:ext cx="1960446" cy="2478766"/>
          </a:xfrm>
          <a:prstGeom prst="rect">
            <a:avLst/>
          </a:prstGeom>
        </p:spPr>
      </p:pic>
      <p:pic>
        <p:nvPicPr>
          <p:cNvPr id="8" name="Picture 7" descr="A machine on a table&#10;&#10;Description automatically generated">
            <a:extLst>
              <a:ext uri="{FF2B5EF4-FFF2-40B4-BE49-F238E27FC236}">
                <a16:creationId xmlns:a16="http://schemas.microsoft.com/office/drawing/2014/main" id="{FFD96C1A-78C2-444E-9784-82B2C28B68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00365" y="885802"/>
            <a:ext cx="3501091" cy="245621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8F68448-D7D0-614F-9835-0442AE3F62FE}"/>
              </a:ext>
            </a:extLst>
          </p:cNvPr>
          <p:cNvSpPr txBox="1"/>
          <p:nvPr/>
        </p:nvSpPr>
        <p:spPr>
          <a:xfrm>
            <a:off x="9248376" y="3406422"/>
            <a:ext cx="240506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  <a:t>Bunch Profile Monitor for </a:t>
            </a:r>
            <a:r>
              <a:rPr lang="en-GB" sz="1400" b="1" i="0" u="none" strike="noStrike" dirty="0">
                <a:solidFill>
                  <a:srgbClr val="0070C0"/>
                </a:solidFill>
                <a:effectLst/>
                <a:latin typeface="Century Gothic" panose="020B0502020202020204" pitchFamily="34" charset="0"/>
              </a:rPr>
              <a:t>FCC-</a:t>
            </a:r>
            <a:r>
              <a:rPr lang="en-GB" sz="1400" b="1" i="0" u="none" strike="noStrike" dirty="0" err="1">
                <a:solidFill>
                  <a:srgbClr val="0070C0"/>
                </a:solidFill>
                <a:effectLst/>
                <a:latin typeface="Century Gothic" panose="020B0502020202020204" pitchFamily="34" charset="0"/>
              </a:rPr>
              <a:t>ee</a:t>
            </a:r>
            <a:r>
              <a:rPr lang="en-GB" sz="1400" b="1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  <a:t> (</a:t>
            </a:r>
            <a:r>
              <a:rPr lang="en-GB" sz="1400" b="1" i="0" u="none" strike="noStrike" dirty="0">
                <a:solidFill>
                  <a:schemeClr val="accent1"/>
                </a:solidFill>
                <a:effectLst/>
                <a:latin typeface="Century Gothic" panose="020B0502020202020204" pitchFamily="34" charset="0"/>
              </a:rPr>
              <a:t>KIT</a:t>
            </a:r>
            <a:r>
              <a:rPr lang="en-GB" sz="1400" b="1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  <a:t> - </a:t>
            </a:r>
            <a:r>
              <a:rPr lang="en-GB" sz="1400" b="1" i="0" u="none" strike="noStrike" dirty="0">
                <a:solidFill>
                  <a:srgbClr val="0070C0"/>
                </a:solidFill>
                <a:effectLst/>
                <a:latin typeface="Century Gothic" panose="020B0502020202020204" pitchFamily="34" charset="0"/>
              </a:rPr>
              <a:t>Karlsruhe</a:t>
            </a:r>
            <a:r>
              <a:rPr lang="en-GB" sz="1400" b="1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  <a:t>)</a:t>
            </a:r>
            <a:endParaRPr sz="1400" b="1" dirty="0">
              <a:latin typeface="Century Gothic" panose="020B0502020202020204" pitchFamily="34" charset="0"/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3A65D1D-4A5A-E641-A2F1-AF4F51EA1428}"/>
              </a:ext>
            </a:extLst>
          </p:cNvPr>
          <p:cNvSpPr txBox="1">
            <a:spLocks/>
          </p:cNvSpPr>
          <p:nvPr/>
        </p:nvSpPr>
        <p:spPr>
          <a:xfrm>
            <a:off x="439387" y="4576941"/>
            <a:ext cx="11368140" cy="181198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b="1" dirty="0"/>
              <a:t>Not yet materialized:</a:t>
            </a:r>
          </a:p>
          <a:p>
            <a:r>
              <a:rPr lang="en-GB" dirty="0">
                <a:solidFill>
                  <a:srgbClr val="212529"/>
                </a:solidFill>
                <a:latin typeface="Century Gothic" panose="020B0502020202020204" pitchFamily="34" charset="0"/>
              </a:rPr>
              <a:t>Damage </a:t>
            </a:r>
            <a:r>
              <a:rPr lang="en-GB" b="1" dirty="0">
                <a:solidFill>
                  <a:srgbClr val="212529"/>
                </a:solidFill>
                <a:latin typeface="Century Gothic" panose="020B0502020202020204" pitchFamily="34" charset="0"/>
              </a:rPr>
              <a:t>test of positron target </a:t>
            </a:r>
            <a:r>
              <a:rPr lang="en-GB" dirty="0">
                <a:solidFill>
                  <a:srgbClr val="212529"/>
                </a:solidFill>
                <a:latin typeface="Century Gothic" panose="020B0502020202020204" pitchFamily="34" charset="0"/>
              </a:rPr>
              <a:t>materials (</a:t>
            </a:r>
            <a:r>
              <a:rPr lang="en-GB" dirty="0">
                <a:solidFill>
                  <a:schemeClr val="accent1"/>
                </a:solidFill>
                <a:latin typeface="Century Gothic" panose="020B0502020202020204" pitchFamily="34" charset="0"/>
              </a:rPr>
              <a:t>CERN/</a:t>
            </a:r>
            <a:r>
              <a:rPr lang="en-GB" dirty="0" err="1">
                <a:solidFill>
                  <a:schemeClr val="accent1"/>
                </a:solidFill>
                <a:latin typeface="Century Gothic" panose="020B0502020202020204" pitchFamily="34" charset="0"/>
              </a:rPr>
              <a:t>STI</a:t>
            </a:r>
            <a:r>
              <a:rPr lang="en-GB" dirty="0">
                <a:solidFill>
                  <a:schemeClr val="accent1"/>
                </a:solidFill>
                <a:latin typeface="Century Gothic" panose="020B0502020202020204" pitchFamily="34" charset="0"/>
              </a:rPr>
              <a:t> – </a:t>
            </a:r>
            <a:r>
              <a:rPr lang="en-GB" sz="1800" dirty="0">
                <a:solidFill>
                  <a:schemeClr val="accent1"/>
                </a:solidFill>
                <a:latin typeface="Century Gothic" panose="020B0502020202020204" pitchFamily="34" charset="0"/>
              </a:rPr>
              <a:t>M. </a:t>
            </a:r>
            <a:r>
              <a:rPr lang="en-GB" sz="1800" dirty="0" err="1">
                <a:solidFill>
                  <a:schemeClr val="accent1"/>
                </a:solidFill>
                <a:latin typeface="Century Gothic" panose="020B0502020202020204" pitchFamily="34" charset="0"/>
              </a:rPr>
              <a:t>Calviani</a:t>
            </a:r>
            <a:r>
              <a:rPr lang="en-GB" sz="1800" dirty="0">
                <a:solidFill>
                  <a:schemeClr val="accent1"/>
                </a:solidFill>
                <a:latin typeface="Century Gothic" panose="020B0502020202020204" pitchFamily="34" charset="0"/>
              </a:rPr>
              <a:t>, A. P. </a:t>
            </a:r>
            <a:r>
              <a:rPr lang="en-GB" sz="1800" dirty="0" err="1">
                <a:solidFill>
                  <a:schemeClr val="accent1"/>
                </a:solidFill>
                <a:latin typeface="Century Gothic" panose="020B0502020202020204" pitchFamily="34" charset="0"/>
              </a:rPr>
              <a:t>Marcone</a:t>
            </a:r>
            <a:r>
              <a:rPr lang="en-GB" sz="1800" dirty="0">
                <a:solidFill>
                  <a:srgbClr val="212529"/>
                </a:solidFill>
                <a:latin typeface="Century Gothic" panose="020B0502020202020204" pitchFamily="34" charset="0"/>
              </a:rPr>
              <a:t>)</a:t>
            </a:r>
            <a:br>
              <a:rPr lang="en-GB" sz="1800" dirty="0">
                <a:solidFill>
                  <a:srgbClr val="212529"/>
                </a:solidFill>
                <a:latin typeface="Century Gothic" panose="020B0502020202020204" pitchFamily="34" charset="0"/>
              </a:rPr>
            </a:br>
            <a:r>
              <a:rPr lang="en-GB" dirty="0">
                <a:solidFill>
                  <a:srgbClr val="212529"/>
                </a:solidFill>
                <a:latin typeface="Century Gothic" panose="020B0502020202020204" pitchFamily="34" charset="0"/>
              </a:rPr>
              <a:t>➯   discussion ongoing on the program, including positron detection, etc…</a:t>
            </a:r>
          </a:p>
          <a:p>
            <a:endParaRPr lang="en-GB" dirty="0">
              <a:solidFill>
                <a:srgbClr val="212529"/>
              </a:solidFill>
              <a:latin typeface="Century Gothic" panose="020B0502020202020204" pitchFamily="34" charset="0"/>
            </a:endParaRPr>
          </a:p>
          <a:p>
            <a:r>
              <a:rPr lang="en-GB" dirty="0">
                <a:solidFill>
                  <a:srgbClr val="212529"/>
                </a:solidFill>
                <a:latin typeface="Century Gothic" panose="020B0502020202020204" pitchFamily="34" charset="0"/>
              </a:rPr>
              <a:t>Others??</a:t>
            </a:r>
          </a:p>
          <a:p>
            <a:endParaRPr lang="en-GB" dirty="0">
              <a:latin typeface="Century Gothic" panose="020B0502020202020204" pitchFamily="34" charset="0"/>
            </a:endParaRPr>
          </a:p>
          <a:p>
            <a:pPr marL="0" indent="0">
              <a:buFont typeface="Arial"/>
              <a:buNone/>
            </a:pPr>
            <a:endParaRPr lang="en-US" b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BAC4E3A-E97E-AB3F-189E-ABA431F94AF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-1" r="11685"/>
          <a:stretch/>
        </p:blipFill>
        <p:spPr>
          <a:xfrm>
            <a:off x="8700365" y="884052"/>
            <a:ext cx="3501091" cy="2446926"/>
          </a:xfrm>
          <a:prstGeom prst="rect">
            <a:avLst/>
          </a:prstGeom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43BF3DD1-27D5-F610-D30B-1897EDB1E9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221694-9A37-5746-8CB4-48D985807C4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6998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C1AC8A-BF36-4C18-2D35-1DF1DD269C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785EF7-6018-A5DF-CB64-E7F3C1588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Prototyping of </a:t>
            </a:r>
            <a:r>
              <a:rPr lang="en-GB" dirty="0" err="1"/>
              <a:t>LINACs</a:t>
            </a:r>
            <a:r>
              <a:rPr lang="en-GB" dirty="0"/>
              <a:t> Control Technology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390BED-E34D-3714-3E85-F7DDB5F162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642" y="737570"/>
            <a:ext cx="11266715" cy="5692259"/>
          </a:xfrm>
        </p:spPr>
        <p:txBody>
          <a:bodyPr>
            <a:normAutofit/>
          </a:bodyPr>
          <a:lstStyle/>
          <a:p>
            <a:r>
              <a:rPr lang="en-GB" dirty="0"/>
              <a:t>Most of CERN injector complex is based on </a:t>
            </a:r>
            <a:r>
              <a:rPr lang="en-GB" b="1" dirty="0"/>
              <a:t>“low” frequency RF</a:t>
            </a:r>
            <a:r>
              <a:rPr lang="en-GB" dirty="0"/>
              <a:t>, </a:t>
            </a:r>
            <a:r>
              <a:rPr lang="en-GB" b="1" dirty="0"/>
              <a:t>low-rep-rate machines </a:t>
            </a:r>
            <a:r>
              <a:rPr lang="en-GB" dirty="0"/>
              <a:t>and has </a:t>
            </a:r>
            <a:r>
              <a:rPr lang="en-GB" b="1" dirty="0"/>
              <a:t>developed</a:t>
            </a:r>
            <a:r>
              <a:rPr lang="en-GB" dirty="0"/>
              <a:t> </a:t>
            </a:r>
            <a:r>
              <a:rPr lang="en-GB" b="1" dirty="0"/>
              <a:t>associated technology </a:t>
            </a:r>
            <a:r>
              <a:rPr lang="en-GB" dirty="0"/>
              <a:t>to ensure their </a:t>
            </a:r>
            <a:r>
              <a:rPr lang="en-GB" b="1" dirty="0"/>
              <a:t>reliable operation</a:t>
            </a:r>
          </a:p>
          <a:p>
            <a:r>
              <a:rPr lang="en-GB" dirty="0" err="1"/>
              <a:t>CTF3</a:t>
            </a:r>
            <a:r>
              <a:rPr lang="en-GB" dirty="0"/>
              <a:t> before, and now </a:t>
            </a:r>
            <a:r>
              <a:rPr lang="en-GB" b="1" dirty="0"/>
              <a:t>CLEAR</a:t>
            </a:r>
            <a:r>
              <a:rPr lang="en-GB" dirty="0"/>
              <a:t> (and AWAKE) are </a:t>
            </a:r>
            <a:r>
              <a:rPr lang="en-GB" b="1" dirty="0"/>
              <a:t>depositary of high-frequency </a:t>
            </a:r>
            <a:r>
              <a:rPr lang="en-GB" dirty="0"/>
              <a:t>(up to X-band), and high-rep rate (up to 50/100 Hz) </a:t>
            </a:r>
            <a:r>
              <a:rPr lang="en-GB" b="1" dirty="0"/>
              <a:t>accelerator/beam control technology </a:t>
            </a:r>
          </a:p>
          <a:p>
            <a:r>
              <a:rPr lang="en-GB" dirty="0"/>
              <a:t>CLEAR is the </a:t>
            </a:r>
            <a:r>
              <a:rPr lang="en-GB" b="1" dirty="0">
                <a:solidFill>
                  <a:srgbClr val="0070C0"/>
                </a:solidFill>
              </a:rPr>
              <a:t>ideal test bed to deploy future technologies </a:t>
            </a:r>
            <a:r>
              <a:rPr lang="en-GB" dirty="0"/>
              <a:t>relevant to any Higgs Factory:</a:t>
            </a:r>
          </a:p>
          <a:p>
            <a:pPr lvl="1"/>
            <a:r>
              <a:rPr lang="en-GB" b="1" dirty="0">
                <a:solidFill>
                  <a:srgbClr val="0070C0"/>
                </a:solidFill>
              </a:rPr>
              <a:t>White rabbit timing </a:t>
            </a:r>
            <a:r>
              <a:rPr lang="en-GB" dirty="0"/>
              <a:t>distribution (they don’t seem to be interested, yet – see </a:t>
            </a:r>
            <a:r>
              <a:rPr lang="en-GB" dirty="0">
                <a:hlinkClick r:id="rId3"/>
              </a:rPr>
              <a:t>EDMS#3088857</a:t>
            </a:r>
            <a:r>
              <a:rPr lang="en-GB" dirty="0"/>
              <a:t>) </a:t>
            </a:r>
          </a:p>
          <a:p>
            <a:pPr lvl="1"/>
            <a:r>
              <a:rPr lang="en-GB" dirty="0"/>
              <a:t>Test of new generation </a:t>
            </a:r>
            <a:r>
              <a:rPr lang="en-GB" b="1" dirty="0">
                <a:solidFill>
                  <a:srgbClr val="0070C0"/>
                </a:solidFill>
              </a:rPr>
              <a:t>ADCs cards </a:t>
            </a:r>
            <a:r>
              <a:rPr lang="en-GB" dirty="0"/>
              <a:t>for fast digitisers (see </a:t>
            </a:r>
            <a:r>
              <a:rPr lang="en-GB" dirty="0">
                <a:hlinkClick r:id="rId4"/>
              </a:rPr>
              <a:t>AOS-3601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New generation of </a:t>
            </a:r>
            <a:r>
              <a:rPr lang="en-GB" b="1" dirty="0">
                <a:solidFill>
                  <a:srgbClr val="0070C0"/>
                </a:solidFill>
              </a:rPr>
              <a:t>Digital Cameras for </a:t>
            </a:r>
            <a:r>
              <a:rPr lang="en-GB" b="1" dirty="0" err="1">
                <a:solidFill>
                  <a:srgbClr val="0070C0"/>
                </a:solidFill>
              </a:rPr>
              <a:t>BTVs</a:t>
            </a:r>
            <a:r>
              <a:rPr lang="en-GB" b="1" dirty="0">
                <a:solidFill>
                  <a:srgbClr val="0070C0"/>
                </a:solidFill>
              </a:rPr>
              <a:t> </a:t>
            </a:r>
            <a:r>
              <a:rPr lang="en-GB" dirty="0"/>
              <a:t>(and associated controls)</a:t>
            </a:r>
          </a:p>
          <a:p>
            <a:pPr lvl="1"/>
            <a:r>
              <a:rPr lang="en-GB" dirty="0"/>
              <a:t>Possibly many other systems, e.g. new </a:t>
            </a:r>
            <a:r>
              <a:rPr lang="en-GB" b="1" dirty="0" err="1">
                <a:solidFill>
                  <a:srgbClr val="0070C0"/>
                </a:solidFill>
              </a:rPr>
              <a:t>LLRF</a:t>
            </a:r>
            <a:r>
              <a:rPr lang="en-GB" b="1" dirty="0">
                <a:solidFill>
                  <a:srgbClr val="0070C0"/>
                </a:solidFill>
              </a:rPr>
              <a:t> components/controls</a:t>
            </a:r>
            <a:r>
              <a:rPr lang="en-GB" dirty="0"/>
              <a:t>, new </a:t>
            </a:r>
            <a:r>
              <a:rPr lang="en-GB" b="1" dirty="0">
                <a:solidFill>
                  <a:srgbClr val="0070C0"/>
                </a:solidFill>
              </a:rPr>
              <a:t>transfer lines BPMs</a:t>
            </a:r>
            <a:r>
              <a:rPr lang="en-GB" dirty="0"/>
              <a:t>, … </a:t>
            </a:r>
          </a:p>
          <a:p>
            <a:pPr lvl="1"/>
            <a:r>
              <a:rPr lang="en-GB" b="1" dirty="0"/>
              <a:t>BONUS:</a:t>
            </a:r>
          </a:p>
          <a:p>
            <a:pPr lvl="2"/>
            <a:r>
              <a:rPr lang="en-GB" sz="1800" b="1" dirty="0"/>
              <a:t>Consolidation of CLEAR infrastructure </a:t>
            </a:r>
            <a:r>
              <a:rPr lang="en-GB" sz="1800" dirty="0"/>
              <a:t>with benefit to maintainability and reliability</a:t>
            </a:r>
          </a:p>
          <a:p>
            <a:pPr lvl="2"/>
            <a:r>
              <a:rPr lang="en-GB" sz="1800" b="1" dirty="0"/>
              <a:t>Low impact/risk of downtime/damages </a:t>
            </a:r>
            <a:r>
              <a:rPr lang="en-GB" sz="1800" dirty="0"/>
              <a:t>in case of failure of technology under test</a:t>
            </a:r>
          </a:p>
          <a:p>
            <a:r>
              <a:rPr lang="en-GB" dirty="0"/>
              <a:t>CLEAR is the </a:t>
            </a:r>
            <a:r>
              <a:rPr lang="en-GB" b="1" dirty="0">
                <a:solidFill>
                  <a:srgbClr val="0070C0"/>
                </a:solidFill>
              </a:rPr>
              <a:t>ideal test bed for new operation paradigm for </a:t>
            </a:r>
            <a:r>
              <a:rPr lang="en-GB" b="1" dirty="0" err="1">
                <a:solidFill>
                  <a:srgbClr val="0070C0"/>
                </a:solidFill>
              </a:rPr>
              <a:t>LINACs</a:t>
            </a:r>
            <a:r>
              <a:rPr lang="en-GB" dirty="0"/>
              <a:t>, e.g. using </a:t>
            </a:r>
            <a:r>
              <a:rPr lang="en-GB" b="1" dirty="0">
                <a:solidFill>
                  <a:srgbClr val="0070C0"/>
                </a:solidFill>
              </a:rPr>
              <a:t>Machine Learning models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Some </a:t>
            </a:r>
            <a:r>
              <a:rPr lang="en-GB" b="1" dirty="0"/>
              <a:t>AI-based experiment done in the past</a:t>
            </a:r>
            <a:r>
              <a:rPr lang="en-GB" dirty="0"/>
              <a:t>, e.g. </a:t>
            </a:r>
            <a:r>
              <a:rPr lang="en-GB" dirty="0">
                <a:hlinkClick r:id="rId5"/>
              </a:rPr>
              <a:t>Imaging experiment by G. Trad</a:t>
            </a:r>
            <a:endParaRPr lang="en-GB" dirty="0"/>
          </a:p>
          <a:p>
            <a:pPr lvl="1"/>
            <a:r>
              <a:rPr lang="en-GB" dirty="0"/>
              <a:t>Presently </a:t>
            </a:r>
            <a:r>
              <a:rPr lang="en-GB" b="1" dirty="0"/>
              <a:t>working on an AI-based “energy-predictor” </a:t>
            </a:r>
            <a:r>
              <a:rPr lang="en-GB" dirty="0"/>
              <a:t>by A. </a:t>
            </a:r>
            <a:r>
              <a:rPr lang="en-GB" dirty="0" err="1"/>
              <a:t>Gilardi</a:t>
            </a:r>
            <a:endParaRPr lang="en-GB" dirty="0"/>
          </a:p>
          <a:p>
            <a:pPr lvl="1"/>
            <a:r>
              <a:rPr lang="en-GB" b="1" dirty="0"/>
              <a:t>Discussions ongoing</a:t>
            </a:r>
            <a:r>
              <a:rPr lang="en-GB" dirty="0"/>
              <a:t> with the Data Science for Beam Operation </a:t>
            </a:r>
            <a:r>
              <a:rPr lang="en-GB" b="1" dirty="0"/>
              <a:t>(BE-CCS-</a:t>
            </a:r>
            <a:r>
              <a:rPr lang="en-GB" b="1" dirty="0" err="1"/>
              <a:t>DSB</a:t>
            </a:r>
            <a:r>
              <a:rPr lang="en-GB" b="1" dirty="0"/>
              <a:t>) section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4C03B6-5A90-39E8-B960-8CBE7151A5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221694-9A37-5746-8CB4-48D985807C4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972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0552AB-344C-B24E-990A-A6BAFAEEB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Demand for Training Opportunities</a:t>
            </a:r>
            <a:endParaRPr dirty="0"/>
          </a:p>
        </p:txBody>
      </p:sp>
      <p:pic>
        <p:nvPicPr>
          <p:cNvPr id="13" name="Picture 12" descr="A logo with blue letters&#10;&#10;Description automatically generated">
            <a:extLst>
              <a:ext uri="{FF2B5EF4-FFF2-40B4-BE49-F238E27FC236}">
                <a16:creationId xmlns:a16="http://schemas.microsoft.com/office/drawing/2014/main" id="{3DF5F96C-45CA-174C-8704-6770380378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188" y="987658"/>
            <a:ext cx="1714569" cy="822128"/>
          </a:xfrm>
          <a:prstGeom prst="rect">
            <a:avLst/>
          </a:prstGeom>
        </p:spPr>
      </p:pic>
      <p:pic>
        <p:nvPicPr>
          <p:cNvPr id="15" name="Picture 14" descr="A close-up of a text&#10;&#10;Description automatically generated">
            <a:extLst>
              <a:ext uri="{FF2B5EF4-FFF2-40B4-BE49-F238E27FC236}">
                <a16:creationId xmlns:a16="http://schemas.microsoft.com/office/drawing/2014/main" id="{87028B77-53D7-8E42-A659-F59647B5BD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9483" y="4701971"/>
            <a:ext cx="4335947" cy="172660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7622848-F1E5-DA40-8C69-A612F5F058E3}"/>
              </a:ext>
            </a:extLst>
          </p:cNvPr>
          <p:cNvSpPr txBox="1"/>
          <p:nvPr/>
        </p:nvSpPr>
        <p:spPr>
          <a:xfrm>
            <a:off x="501925" y="2397050"/>
            <a:ext cx="7026796" cy="18876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latin typeface="Century Gothic" panose="020B0502020202020204" pitchFamily="34" charset="0"/>
              </a:rPr>
              <a:t>Hands-on training (</a:t>
            </a:r>
            <a:r>
              <a:rPr lang="en-US" sz="2000" b="1" dirty="0">
                <a:solidFill>
                  <a:schemeClr val="accent1"/>
                </a:solidFill>
                <a:latin typeface="Century Gothic" panose="020B0502020202020204" pitchFamily="34" charset="0"/>
              </a:rPr>
              <a:t>JUAS</a:t>
            </a:r>
            <a:r>
              <a:rPr lang="en-US" sz="2000" b="1" dirty="0">
                <a:latin typeface="Century Gothic" panose="020B0502020202020204" pitchFamily="34" charset="0"/>
              </a:rPr>
              <a:t>, </a:t>
            </a:r>
            <a:r>
              <a:rPr lang="en-US" sz="2000" b="1" dirty="0">
                <a:solidFill>
                  <a:schemeClr val="accent1"/>
                </a:solidFill>
                <a:latin typeface="Century Gothic" panose="020B0502020202020204" pitchFamily="34" charset="0"/>
              </a:rPr>
              <a:t>EURO-LABS</a:t>
            </a:r>
            <a:r>
              <a:rPr lang="en-US" sz="2000" b="1" dirty="0">
                <a:latin typeface="Century Gothic" panose="020B0502020202020204" pitchFamily="34" charset="0"/>
              </a:rPr>
              <a:t>) 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latin typeface="Century Gothic" panose="020B0502020202020204" pitchFamily="34" charset="0"/>
              </a:rPr>
              <a:t>Hosting Trainees, Summer/Technical and </a:t>
            </a:r>
            <a:br>
              <a:rPr lang="en-US" sz="2000" b="1" dirty="0">
                <a:latin typeface="Century Gothic" panose="020B0502020202020204" pitchFamily="34" charset="0"/>
              </a:rPr>
            </a:br>
            <a:r>
              <a:rPr lang="en-US" sz="2000" b="1" dirty="0">
                <a:latin typeface="Century Gothic" panose="020B0502020202020204" pitchFamily="34" charset="0"/>
              </a:rPr>
              <a:t>PhD students, Fellows, Associates…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6"/>
                </a:solidFill>
                <a:latin typeface="Century Gothic" panose="020B0502020202020204" pitchFamily="34" charset="0"/>
              </a:rPr>
              <a:t>Possible to develop specific trainings for people involved in future e</a:t>
            </a:r>
            <a:r>
              <a:rPr lang="en-US" sz="2000" b="1" baseline="30000" dirty="0">
                <a:solidFill>
                  <a:schemeClr val="accent6"/>
                </a:solidFill>
                <a:latin typeface="Century Gothic" panose="020B0502020202020204" pitchFamily="34" charset="0"/>
              </a:rPr>
              <a:t>-</a:t>
            </a:r>
            <a:r>
              <a:rPr lang="en-US" sz="2000" b="1" dirty="0">
                <a:solidFill>
                  <a:schemeClr val="accent6"/>
                </a:solidFill>
                <a:latin typeface="Century Gothic" panose="020B0502020202020204" pitchFamily="34" charset="0"/>
              </a:rPr>
              <a:t> machine design/operation !</a:t>
            </a:r>
            <a:endParaRPr sz="2000" b="1" dirty="0">
              <a:solidFill>
                <a:schemeClr val="accent6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0" name="Picture 9" descr="A room with a few tables and computers&#10;&#10;Description automatically generated">
            <a:extLst>
              <a:ext uri="{FF2B5EF4-FFF2-40B4-BE49-F238E27FC236}">
                <a16:creationId xmlns:a16="http://schemas.microsoft.com/office/drawing/2014/main" id="{7CE12128-1249-DD48-A37F-6C738B6B974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363"/>
          <a:stretch/>
        </p:blipFill>
        <p:spPr>
          <a:xfrm>
            <a:off x="218188" y="4684049"/>
            <a:ext cx="3151295" cy="1726601"/>
          </a:xfrm>
          <a:prstGeom prst="rect">
            <a:avLst/>
          </a:prstGeom>
        </p:spPr>
      </p:pic>
      <p:sp>
        <p:nvSpPr>
          <p:cNvPr id="3" name="Arc 2">
            <a:extLst>
              <a:ext uri="{FF2B5EF4-FFF2-40B4-BE49-F238E27FC236}">
                <a16:creationId xmlns:a16="http://schemas.microsoft.com/office/drawing/2014/main" id="{BCED8DF3-AEA2-F6EA-1876-136EDEF65D34}"/>
              </a:ext>
            </a:extLst>
          </p:cNvPr>
          <p:cNvSpPr/>
          <p:nvPr/>
        </p:nvSpPr>
        <p:spPr>
          <a:xfrm>
            <a:off x="4458896" y="2156029"/>
            <a:ext cx="3747257" cy="2423591"/>
          </a:xfrm>
          <a:prstGeom prst="arc">
            <a:avLst>
              <a:gd name="adj1" fmla="val 16200000"/>
              <a:gd name="adj2" fmla="val 5825596"/>
            </a:avLst>
          </a:prstGeom>
          <a:ln w="76200">
            <a:solidFill>
              <a:schemeClr val="accent6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79CED1C-32B2-E45C-35D9-BA280D473A84}"/>
              </a:ext>
            </a:extLst>
          </p:cNvPr>
          <p:cNvSpPr txBox="1"/>
          <p:nvPr/>
        </p:nvSpPr>
        <p:spPr>
          <a:xfrm>
            <a:off x="219048" y="4394195"/>
            <a:ext cx="5876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b="1" dirty="0">
                <a:solidFill>
                  <a:schemeClr val="accent6"/>
                </a:solidFill>
              </a:rPr>
              <a:t>Contributed to more than 10 PhD thesis in the last 5 years!</a:t>
            </a:r>
          </a:p>
        </p:txBody>
      </p:sp>
      <p:pic>
        <p:nvPicPr>
          <p:cNvPr id="7" name="Picture 6" descr="A poster of a training school&#10;&#10;Description automatically generated">
            <a:extLst>
              <a:ext uri="{FF2B5EF4-FFF2-40B4-BE49-F238E27FC236}">
                <a16:creationId xmlns:a16="http://schemas.microsoft.com/office/drawing/2014/main" id="{7F59A0EB-FA4D-9849-AFA5-1E2C7EF247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80903" y="867370"/>
            <a:ext cx="4135045" cy="5123259"/>
          </a:xfrm>
          <a:prstGeom prst="rect">
            <a:avLst/>
          </a:prstGeom>
        </p:spPr>
      </p:pic>
      <p:pic>
        <p:nvPicPr>
          <p:cNvPr id="11" name="Picture 10" descr="A group of people in a room&#10;&#10;Description automatically generated">
            <a:extLst>
              <a:ext uri="{FF2B5EF4-FFF2-40B4-BE49-F238E27FC236}">
                <a16:creationId xmlns:a16="http://schemas.microsoft.com/office/drawing/2014/main" id="{A9E1EE33-C038-D941-9423-8C74309282B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18523" y="787724"/>
            <a:ext cx="5517502" cy="157245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92A8D76-9099-7AC6-B527-1C7D252193C9}"/>
              </a:ext>
            </a:extLst>
          </p:cNvPr>
          <p:cNvSpPr/>
          <p:nvPr/>
        </p:nvSpPr>
        <p:spPr>
          <a:xfrm>
            <a:off x="176052" y="4394195"/>
            <a:ext cx="7529378" cy="2121545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A8845C-0A08-FD99-440B-69DE7B2B0A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221694-9A37-5746-8CB4-48D985807C4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537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6560E6C-2445-CB3A-CF4C-9BFD42E7A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on ICS @ CLEAR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A72232-3DCA-C634-BE28-FA81D0EC62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7">
                <a:extLst>
                  <a:ext uri="{FF2B5EF4-FFF2-40B4-BE49-F238E27FC236}">
                    <a16:creationId xmlns:a16="http://schemas.microsoft.com/office/drawing/2014/main" id="{F810C6B0-CEF5-A17C-4A8D-D967A6643A35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80897" y="978208"/>
              <a:ext cx="6454525" cy="2918802"/>
            </p:xfrm>
            <a:graphic>
              <a:graphicData uri="http://schemas.openxmlformats.org/drawingml/2006/table">
                <a:tbl>
                  <a:tblPr firstRow="1" bandRow="1">
                    <a:tableStyleId>{EB9631B5-78F2-41C9-869B-9F39066F8104}</a:tableStyleId>
                  </a:tblPr>
                  <a:tblGrid>
                    <a:gridCol w="922075">
                      <a:extLst>
                        <a:ext uri="{9D8B030D-6E8A-4147-A177-3AD203B41FA5}">
                          <a16:colId xmlns:a16="http://schemas.microsoft.com/office/drawing/2014/main" val="2410629644"/>
                        </a:ext>
                      </a:extLst>
                    </a:gridCol>
                    <a:gridCol w="922075">
                      <a:extLst>
                        <a:ext uri="{9D8B030D-6E8A-4147-A177-3AD203B41FA5}">
                          <a16:colId xmlns:a16="http://schemas.microsoft.com/office/drawing/2014/main" val="3269274048"/>
                        </a:ext>
                      </a:extLst>
                    </a:gridCol>
                    <a:gridCol w="922075">
                      <a:extLst>
                        <a:ext uri="{9D8B030D-6E8A-4147-A177-3AD203B41FA5}">
                          <a16:colId xmlns:a16="http://schemas.microsoft.com/office/drawing/2014/main" val="2921257123"/>
                        </a:ext>
                      </a:extLst>
                    </a:gridCol>
                    <a:gridCol w="922075">
                      <a:extLst>
                        <a:ext uri="{9D8B030D-6E8A-4147-A177-3AD203B41FA5}">
                          <a16:colId xmlns:a16="http://schemas.microsoft.com/office/drawing/2014/main" val="4255485296"/>
                        </a:ext>
                      </a:extLst>
                    </a:gridCol>
                    <a:gridCol w="922075">
                      <a:extLst>
                        <a:ext uri="{9D8B030D-6E8A-4147-A177-3AD203B41FA5}">
                          <a16:colId xmlns:a16="http://schemas.microsoft.com/office/drawing/2014/main" val="4196728131"/>
                        </a:ext>
                      </a:extLst>
                    </a:gridCol>
                    <a:gridCol w="922075">
                      <a:extLst>
                        <a:ext uri="{9D8B030D-6E8A-4147-A177-3AD203B41FA5}">
                          <a16:colId xmlns:a16="http://schemas.microsoft.com/office/drawing/2014/main" val="3410330080"/>
                        </a:ext>
                      </a:extLst>
                    </a:gridCol>
                    <a:gridCol w="922075">
                      <a:extLst>
                        <a:ext uri="{9D8B030D-6E8A-4147-A177-3AD203B41FA5}">
                          <a16:colId xmlns:a16="http://schemas.microsoft.com/office/drawing/2014/main" val="2972150547"/>
                        </a:ext>
                      </a:extLst>
                    </a:gridCol>
                  </a:tblGrid>
                  <a:tr h="584550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Unit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CTF2 + PHAROS + Copper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CTF2 </a:t>
                          </a:r>
                          <a:r>
                            <a:rPr lang="en-GB" sz="1100" dirty="0">
                              <a:solidFill>
                                <a:srgbClr val="FF0000"/>
                              </a:solidFill>
                            </a:rPr>
                            <a:t>Cs2Te</a:t>
                          </a:r>
                          <a:r>
                            <a:rPr lang="en-GB" sz="1100" dirty="0"/>
                            <a:t> + One Five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CLEAR + CALIFES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CLEAR + PHAROS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CLEAR + One Five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35074151"/>
                      </a:ext>
                    </a:extLst>
                  </a:tr>
                  <a:tr h="327348">
                    <a:tc>
                      <a:txBody>
                        <a:bodyPr/>
                        <a:lstStyle/>
                        <a:p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Single bunch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Train of bunches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Train of bunches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Singe bunch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Train of bunches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4700175"/>
                      </a:ext>
                    </a:extLst>
                  </a:tr>
                  <a:tr h="327348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Compton edge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keV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0.89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0.88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740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750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740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55725120"/>
                      </a:ext>
                    </a:extLst>
                  </a:tr>
                  <a:tr h="327348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Electron energy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MeV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200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200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200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77826551"/>
                      </a:ext>
                    </a:extLst>
                  </a:tr>
                  <a:tr h="455949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X-ray pulse duration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 err="1"/>
                            <a:t>ps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0.7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21939212"/>
                      </a:ext>
                    </a:extLst>
                  </a:tr>
                  <a:tr h="327348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Ph/bunch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b="0" smtClean="0">
                                    <a:latin typeface="Cambria Math" panose="02040503050406030204" pitchFamily="18" charset="0"/>
                                  </a:rPr>
                                  <m:t>5×</m:t>
                                </m:r>
                                <m:sSup>
                                  <m:sSupPr>
                                    <m:ctrlP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100" b="0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100" b="0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b="0" smtClean="0">
                                    <a:latin typeface="Cambria Math" panose="02040503050406030204" pitchFamily="18" charset="0"/>
                                  </a:rPr>
                                  <m:t>4×</m:t>
                                </m:r>
                                <m:sSup>
                                  <m:sSupPr>
                                    <m:ctrlP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100" b="0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100" b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b="0" smtClean="0">
                                    <a:latin typeface="Cambria Math" panose="02040503050406030204" pitchFamily="18" charset="0"/>
                                  </a:rPr>
                                  <m:t>3×</m:t>
                                </m:r>
                                <m:sSup>
                                  <m:sSupPr>
                                    <m:ctrlP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100" b="0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100" b="0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b="0" smtClean="0">
                                    <a:latin typeface="Cambria Math" panose="02040503050406030204" pitchFamily="18" charset="0"/>
                                  </a:rPr>
                                  <m:t>3×</m:t>
                                </m:r>
                                <m:sSup>
                                  <m:sSupPr>
                                    <m:ctrlP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100" b="0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100" b="0" smtClean="0"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b="0" smtClean="0">
                                    <a:latin typeface="Cambria Math" panose="02040503050406030204" pitchFamily="18" charset="0"/>
                                  </a:rPr>
                                  <m:t>2×</m:t>
                                </m:r>
                                <m:sSup>
                                  <m:sSupPr>
                                    <m:ctrlP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100" b="0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100" b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1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89599102"/>
                      </a:ext>
                    </a:extLst>
                  </a:tr>
                  <a:tr h="245958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Total flux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Ph/s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b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5×</m:t>
                                </m:r>
                                <m:sSup>
                                  <m:sSupPr>
                                    <m:ctrlPr>
                                      <a:rPr lang="en-US" sz="11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100" b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100" b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1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b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3×</m:t>
                                </m:r>
                                <m:sSup>
                                  <m:sSupPr>
                                    <m:ctrlPr>
                                      <a:rPr lang="en-US" sz="11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100" b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100" b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1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b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9×</m:t>
                                </m:r>
                                <m:sSup>
                                  <m:sSupPr>
                                    <m:ctrlPr>
                                      <a:rPr lang="en-US" sz="11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100" b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100" b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1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b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3×</m:t>
                                </m:r>
                                <m:sSup>
                                  <m:sSupPr>
                                    <m:ctrlPr>
                                      <a:rPr lang="en-US" sz="11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100" b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100" b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1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b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3×</m:t>
                                </m:r>
                                <m:sSup>
                                  <m:sSupPr>
                                    <m:ctrlPr>
                                      <a:rPr lang="en-US" sz="11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100" b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100" b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1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5583898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7">
                <a:extLst>
                  <a:ext uri="{FF2B5EF4-FFF2-40B4-BE49-F238E27FC236}">
                    <a16:creationId xmlns:a16="http://schemas.microsoft.com/office/drawing/2014/main" id="{F810C6B0-CEF5-A17C-4A8D-D967A6643A35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80897" y="978208"/>
              <a:ext cx="6454525" cy="2918802"/>
            </p:xfrm>
            <a:graphic>
              <a:graphicData uri="http://schemas.openxmlformats.org/drawingml/2006/table">
                <a:tbl>
                  <a:tblPr firstRow="1" bandRow="1">
                    <a:tableStyleId>{EB9631B5-78F2-41C9-869B-9F39066F8104}</a:tableStyleId>
                  </a:tblPr>
                  <a:tblGrid>
                    <a:gridCol w="922075">
                      <a:extLst>
                        <a:ext uri="{9D8B030D-6E8A-4147-A177-3AD203B41FA5}">
                          <a16:colId xmlns:a16="http://schemas.microsoft.com/office/drawing/2014/main" val="2410629644"/>
                        </a:ext>
                      </a:extLst>
                    </a:gridCol>
                    <a:gridCol w="922075">
                      <a:extLst>
                        <a:ext uri="{9D8B030D-6E8A-4147-A177-3AD203B41FA5}">
                          <a16:colId xmlns:a16="http://schemas.microsoft.com/office/drawing/2014/main" val="3269274048"/>
                        </a:ext>
                      </a:extLst>
                    </a:gridCol>
                    <a:gridCol w="922075">
                      <a:extLst>
                        <a:ext uri="{9D8B030D-6E8A-4147-A177-3AD203B41FA5}">
                          <a16:colId xmlns:a16="http://schemas.microsoft.com/office/drawing/2014/main" val="2921257123"/>
                        </a:ext>
                      </a:extLst>
                    </a:gridCol>
                    <a:gridCol w="922075">
                      <a:extLst>
                        <a:ext uri="{9D8B030D-6E8A-4147-A177-3AD203B41FA5}">
                          <a16:colId xmlns:a16="http://schemas.microsoft.com/office/drawing/2014/main" val="4255485296"/>
                        </a:ext>
                      </a:extLst>
                    </a:gridCol>
                    <a:gridCol w="922075">
                      <a:extLst>
                        <a:ext uri="{9D8B030D-6E8A-4147-A177-3AD203B41FA5}">
                          <a16:colId xmlns:a16="http://schemas.microsoft.com/office/drawing/2014/main" val="4196728131"/>
                        </a:ext>
                      </a:extLst>
                    </a:gridCol>
                    <a:gridCol w="922075">
                      <a:extLst>
                        <a:ext uri="{9D8B030D-6E8A-4147-A177-3AD203B41FA5}">
                          <a16:colId xmlns:a16="http://schemas.microsoft.com/office/drawing/2014/main" val="3410330080"/>
                        </a:ext>
                      </a:extLst>
                    </a:gridCol>
                    <a:gridCol w="922075">
                      <a:extLst>
                        <a:ext uri="{9D8B030D-6E8A-4147-A177-3AD203B41FA5}">
                          <a16:colId xmlns:a16="http://schemas.microsoft.com/office/drawing/2014/main" val="2972150547"/>
                        </a:ext>
                      </a:extLst>
                    </a:gridCol>
                  </a:tblGrid>
                  <a:tr h="594360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Unit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CTF2 + PHAROS + Copper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CTF2 </a:t>
                          </a:r>
                          <a:r>
                            <a:rPr lang="en-GB" sz="1100" dirty="0">
                              <a:solidFill>
                                <a:srgbClr val="FF0000"/>
                              </a:solidFill>
                            </a:rPr>
                            <a:t>Cs2Te</a:t>
                          </a:r>
                          <a:r>
                            <a:rPr lang="en-GB" sz="1100" dirty="0"/>
                            <a:t> + One Five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CLEAR + CALIFES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CLEAR + PHAROS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CLEAR + One Five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35074151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Single bunch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Train of bunches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Train of bunches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Singe bunch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Train of bunches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4700175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Compton edge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keV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0.89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0.88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740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750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740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55725120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Electron energy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MeV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200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200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200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77826551"/>
                      </a:ext>
                    </a:extLst>
                  </a:tr>
                  <a:tr h="455949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X-ray pulse duration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 err="1"/>
                            <a:t>ps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0.7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21939212"/>
                      </a:ext>
                    </a:extLst>
                  </a:tr>
                  <a:tr h="327348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Ph/bunch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000" t="-744000" r="-400000" b="-96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00000" t="-744000" r="-300000" b="-96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00000" t="-744000" r="-200000" b="-96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06944" t="-744000" r="-102778" b="-96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98630" t="-744000" r="-1370" b="-96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89599102"/>
                      </a:ext>
                    </a:extLst>
                  </a:tr>
                  <a:tr h="260985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Total flux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Ph/s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000" t="-1004762" r="-400000" b="-142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00000" t="-1004762" r="-300000" b="-142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00000" t="-1004762" r="-200000" b="-142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06944" t="-1004762" r="-102778" b="-142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98630" t="-1004762" r="-1370" b="-1428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5583898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7">
                <a:extLst>
                  <a:ext uri="{FF2B5EF4-FFF2-40B4-BE49-F238E27FC236}">
                    <a16:creationId xmlns:a16="http://schemas.microsoft.com/office/drawing/2014/main" id="{389A83EB-522E-A00D-4BAC-CADB75407BE5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266964" y="4168334"/>
              <a:ext cx="6044632" cy="1910077"/>
            </p:xfrm>
            <a:graphic>
              <a:graphicData uri="http://schemas.openxmlformats.org/drawingml/2006/table">
                <a:tbl>
                  <a:tblPr firstRow="1" bandRow="1">
                    <a:tableStyleId>{EB9631B5-78F2-41C9-869B-9F39066F8104}</a:tableStyleId>
                  </a:tblPr>
                  <a:tblGrid>
                    <a:gridCol w="1511158">
                      <a:extLst>
                        <a:ext uri="{9D8B030D-6E8A-4147-A177-3AD203B41FA5}">
                          <a16:colId xmlns:a16="http://schemas.microsoft.com/office/drawing/2014/main" val="2410629644"/>
                        </a:ext>
                      </a:extLst>
                    </a:gridCol>
                    <a:gridCol w="1511158">
                      <a:extLst>
                        <a:ext uri="{9D8B030D-6E8A-4147-A177-3AD203B41FA5}">
                          <a16:colId xmlns:a16="http://schemas.microsoft.com/office/drawing/2014/main" val="3269274048"/>
                        </a:ext>
                      </a:extLst>
                    </a:gridCol>
                    <a:gridCol w="1449124">
                      <a:extLst>
                        <a:ext uri="{9D8B030D-6E8A-4147-A177-3AD203B41FA5}">
                          <a16:colId xmlns:a16="http://schemas.microsoft.com/office/drawing/2014/main" val="2921257123"/>
                        </a:ext>
                      </a:extLst>
                    </a:gridCol>
                    <a:gridCol w="1573192">
                      <a:extLst>
                        <a:ext uri="{9D8B030D-6E8A-4147-A177-3AD203B41FA5}">
                          <a16:colId xmlns:a16="http://schemas.microsoft.com/office/drawing/2014/main" val="341033008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Unit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CTF2 + </a:t>
                          </a:r>
                          <a:r>
                            <a:rPr lang="en-GB" sz="1100" dirty="0" err="1"/>
                            <a:t>OneFive</a:t>
                          </a:r>
                          <a:r>
                            <a:rPr lang="en-GB" sz="1100" dirty="0"/>
                            <a:t> + </a:t>
                          </a:r>
                          <a:r>
                            <a:rPr lang="en-GB" sz="1100" dirty="0">
                              <a:solidFill>
                                <a:srgbClr val="FF0000"/>
                              </a:solidFill>
                            </a:rPr>
                            <a:t>Cs</a:t>
                          </a:r>
                          <a:r>
                            <a:rPr lang="en-GB" sz="1100" baseline="-25000" dirty="0">
                              <a:solidFill>
                                <a:srgbClr val="FF0000"/>
                              </a:solidFill>
                            </a:rPr>
                            <a:t>2</a:t>
                          </a:r>
                          <a:r>
                            <a:rPr lang="en-GB" sz="1100" baseline="0" dirty="0">
                              <a:solidFill>
                                <a:srgbClr val="FF0000"/>
                              </a:solidFill>
                            </a:rPr>
                            <a:t>Te</a:t>
                          </a:r>
                          <a:r>
                            <a:rPr lang="en-GB" sz="1100" baseline="0" dirty="0"/>
                            <a:t> + </a:t>
                          </a:r>
                          <a:r>
                            <a:rPr lang="en-GB" sz="1100" baseline="0" dirty="0">
                              <a:solidFill>
                                <a:srgbClr val="FF0000"/>
                              </a:solidFill>
                            </a:rPr>
                            <a:t>FPC</a:t>
                          </a:r>
                          <a:endParaRPr lang="en-GB" sz="11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CLEAR + </a:t>
                          </a:r>
                          <a:r>
                            <a:rPr lang="en-GB" sz="1100" dirty="0" err="1"/>
                            <a:t>OneFive</a:t>
                          </a:r>
                          <a:r>
                            <a:rPr lang="en-GB" sz="1100" dirty="0"/>
                            <a:t> + </a:t>
                          </a:r>
                          <a:r>
                            <a:rPr lang="en-GB" sz="1100" dirty="0">
                              <a:solidFill>
                                <a:srgbClr val="FF0000"/>
                              </a:solidFill>
                            </a:rPr>
                            <a:t>FPC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350741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Bunches/train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80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150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5495300"/>
                      </a:ext>
                    </a:extLst>
                  </a:tr>
                  <a:tr h="370839">
                    <a:tc>
                      <a:txBody>
                        <a:bodyPr/>
                        <a:lstStyle/>
                        <a:p>
                          <a:pPr lvl="0">
                            <a:buNone/>
                          </a:pPr>
                          <a:r>
                            <a:rPr lang="en-GB" sz="1100" dirty="0"/>
                            <a:t>Max Effective gain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lvl="0">
                            <a:buNone/>
                          </a:pP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lvl="0">
                            <a:buNone/>
                          </a:pPr>
                          <a:r>
                            <a:rPr lang="en-GB" sz="1100" dirty="0"/>
                            <a:t>60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lvl="0">
                            <a:buNone/>
                          </a:pPr>
                          <a:r>
                            <a:rPr lang="en-GB" sz="1100" dirty="0"/>
                            <a:t>107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32033020"/>
                      </a:ext>
                    </a:extLst>
                  </a:tr>
                  <a:tr h="370838">
                    <a:tc>
                      <a:txBody>
                        <a:bodyPr/>
                        <a:lstStyle/>
                        <a:p>
                          <a:pPr lvl="0">
                            <a:buNone/>
                          </a:pPr>
                          <a:r>
                            <a:rPr lang="en-GB" sz="1100" dirty="0"/>
                            <a:t>Max Effective energy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lvl="0">
                            <a:buNone/>
                          </a:pPr>
                          <a:r>
                            <a:rPr lang="en-GB" sz="1100" dirty="0"/>
                            <a:t>J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lvl="0">
                            <a:buNone/>
                          </a:pPr>
                          <a:r>
                            <a:rPr lang="en-GB" sz="1100" dirty="0"/>
                            <a:t>0.5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lvl="0">
                            <a:buNone/>
                          </a:pPr>
                          <a:r>
                            <a:rPr lang="en-GB" sz="1100" dirty="0"/>
                            <a:t>0.9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9020215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Total flux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 err="1"/>
                            <a:t>ph</a:t>
                          </a:r>
                          <a:r>
                            <a:rPr lang="en-GB" sz="1100" dirty="0"/>
                            <a:t>/s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1100" b="1" u="sng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en-US" sz="1100" b="1" u="sng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1100" b="1" i="1" u="sng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100" b="1" u="sng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𝟏𝟎</m:t>
                                  </m:r>
                                </m:e>
                                <m:sup>
                                  <m:r>
                                    <a:rPr lang="en-US" sz="1100" b="1" u="sng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𝟏𝟎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100" b="1" u="sng" dirty="0">
                              <a:solidFill>
                                <a:srgbClr val="FF0000"/>
                              </a:solidFill>
                            </a:rPr>
                            <a:t> @ 890 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1100" b="1" u="sng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  <m:r>
                                <a:rPr lang="en-US" sz="1100" b="1" u="sng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1100" b="1" i="1" u="sng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100" b="1" u="sng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𝟏𝟎</m:t>
                                  </m:r>
                                </m:e>
                                <m:sup>
                                  <m:r>
                                    <a:rPr lang="en-US" sz="1100" b="1" u="sng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𝟏𝟎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100" b="1" u="sng" dirty="0">
                              <a:solidFill>
                                <a:srgbClr val="FF0000"/>
                              </a:solidFill>
                            </a:rPr>
                            <a:t>  @ 740 keV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5583898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7">
                <a:extLst>
                  <a:ext uri="{FF2B5EF4-FFF2-40B4-BE49-F238E27FC236}">
                    <a16:creationId xmlns:a16="http://schemas.microsoft.com/office/drawing/2014/main" id="{389A83EB-522E-A00D-4BAC-CADB75407BE5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266964" y="4168334"/>
              <a:ext cx="6044632" cy="1910077"/>
            </p:xfrm>
            <a:graphic>
              <a:graphicData uri="http://schemas.openxmlformats.org/drawingml/2006/table">
                <a:tbl>
                  <a:tblPr firstRow="1" bandRow="1">
                    <a:tableStyleId>{EB9631B5-78F2-41C9-869B-9F39066F8104}</a:tableStyleId>
                  </a:tblPr>
                  <a:tblGrid>
                    <a:gridCol w="1511158">
                      <a:extLst>
                        <a:ext uri="{9D8B030D-6E8A-4147-A177-3AD203B41FA5}">
                          <a16:colId xmlns:a16="http://schemas.microsoft.com/office/drawing/2014/main" val="2410629644"/>
                        </a:ext>
                      </a:extLst>
                    </a:gridCol>
                    <a:gridCol w="1511158">
                      <a:extLst>
                        <a:ext uri="{9D8B030D-6E8A-4147-A177-3AD203B41FA5}">
                          <a16:colId xmlns:a16="http://schemas.microsoft.com/office/drawing/2014/main" val="3269274048"/>
                        </a:ext>
                      </a:extLst>
                    </a:gridCol>
                    <a:gridCol w="1449124">
                      <a:extLst>
                        <a:ext uri="{9D8B030D-6E8A-4147-A177-3AD203B41FA5}">
                          <a16:colId xmlns:a16="http://schemas.microsoft.com/office/drawing/2014/main" val="2921257123"/>
                        </a:ext>
                      </a:extLst>
                    </a:gridCol>
                    <a:gridCol w="1573192">
                      <a:extLst>
                        <a:ext uri="{9D8B030D-6E8A-4147-A177-3AD203B41FA5}">
                          <a16:colId xmlns:a16="http://schemas.microsoft.com/office/drawing/2014/main" val="3410330080"/>
                        </a:ext>
                      </a:extLst>
                    </a:gridCol>
                  </a:tblGrid>
                  <a:tr h="426720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Unit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CTF2 + </a:t>
                          </a:r>
                          <a:r>
                            <a:rPr lang="en-GB" sz="1100" dirty="0" err="1"/>
                            <a:t>OneFive</a:t>
                          </a:r>
                          <a:r>
                            <a:rPr lang="en-GB" sz="1100" dirty="0"/>
                            <a:t> + </a:t>
                          </a:r>
                          <a:r>
                            <a:rPr lang="en-GB" sz="1100" dirty="0">
                              <a:solidFill>
                                <a:srgbClr val="FF0000"/>
                              </a:solidFill>
                            </a:rPr>
                            <a:t>Cs</a:t>
                          </a:r>
                          <a:r>
                            <a:rPr lang="en-GB" sz="1100" baseline="-25000" dirty="0">
                              <a:solidFill>
                                <a:srgbClr val="FF0000"/>
                              </a:solidFill>
                            </a:rPr>
                            <a:t>2</a:t>
                          </a:r>
                          <a:r>
                            <a:rPr lang="en-GB" sz="1100" baseline="0" dirty="0">
                              <a:solidFill>
                                <a:srgbClr val="FF0000"/>
                              </a:solidFill>
                            </a:rPr>
                            <a:t>Te</a:t>
                          </a:r>
                          <a:r>
                            <a:rPr lang="en-GB" sz="1100" baseline="0" dirty="0"/>
                            <a:t> + </a:t>
                          </a:r>
                          <a:r>
                            <a:rPr lang="en-GB" sz="1100" baseline="0" dirty="0">
                              <a:solidFill>
                                <a:srgbClr val="FF0000"/>
                              </a:solidFill>
                            </a:rPr>
                            <a:t>FPC</a:t>
                          </a:r>
                          <a:endParaRPr lang="en-GB" sz="11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CLEAR + </a:t>
                          </a:r>
                          <a:r>
                            <a:rPr lang="en-GB" sz="1100" dirty="0" err="1"/>
                            <a:t>OneFive</a:t>
                          </a:r>
                          <a:r>
                            <a:rPr lang="en-GB" sz="1100" dirty="0"/>
                            <a:t> + </a:t>
                          </a:r>
                          <a:r>
                            <a:rPr lang="en-GB" sz="1100" dirty="0">
                              <a:solidFill>
                                <a:srgbClr val="FF0000"/>
                              </a:solidFill>
                            </a:rPr>
                            <a:t>FPC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350741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Bunches/train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80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150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5495300"/>
                      </a:ext>
                    </a:extLst>
                  </a:tr>
                  <a:tr h="370839">
                    <a:tc>
                      <a:txBody>
                        <a:bodyPr/>
                        <a:lstStyle/>
                        <a:p>
                          <a:pPr lvl="0">
                            <a:buNone/>
                          </a:pPr>
                          <a:r>
                            <a:rPr lang="en-GB" sz="1100" dirty="0"/>
                            <a:t>Max Effective gain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lvl="0">
                            <a:buNone/>
                          </a:pP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lvl="0">
                            <a:buNone/>
                          </a:pPr>
                          <a:r>
                            <a:rPr lang="en-GB" sz="1100" dirty="0"/>
                            <a:t>60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lvl="0">
                            <a:buNone/>
                          </a:pPr>
                          <a:r>
                            <a:rPr lang="en-GB" sz="1100" dirty="0"/>
                            <a:t>107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32033020"/>
                      </a:ext>
                    </a:extLst>
                  </a:tr>
                  <a:tr h="370838">
                    <a:tc>
                      <a:txBody>
                        <a:bodyPr/>
                        <a:lstStyle/>
                        <a:p>
                          <a:pPr lvl="0">
                            <a:buNone/>
                          </a:pPr>
                          <a:r>
                            <a:rPr lang="en-GB" sz="1100" dirty="0"/>
                            <a:t>Max Effective energy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lvl="0">
                            <a:buNone/>
                          </a:pPr>
                          <a:r>
                            <a:rPr lang="en-GB" sz="1100" dirty="0"/>
                            <a:t>J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lvl="0">
                            <a:buNone/>
                          </a:pPr>
                          <a:r>
                            <a:rPr lang="en-GB" sz="1100" dirty="0"/>
                            <a:t>0.5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lvl="0">
                            <a:buNone/>
                          </a:pPr>
                          <a:r>
                            <a:rPr lang="en-GB" sz="1100" dirty="0"/>
                            <a:t>0.9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9020215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Total flux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dirty="0" err="1"/>
                            <a:t>ph</a:t>
                          </a:r>
                          <a:r>
                            <a:rPr lang="en-GB" sz="1100" dirty="0"/>
                            <a:t>/s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9649" t="-427586" r="-110526" b="-68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84677" t="-427586" r="-1613" b="-689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5583898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6" name="Content Placeholder 4">
            <a:extLst>
              <a:ext uri="{FF2B5EF4-FFF2-40B4-BE49-F238E27FC236}">
                <a16:creationId xmlns:a16="http://schemas.microsoft.com/office/drawing/2014/main" id="{9B2047FD-8832-0A26-29BF-0A38B55E3305}"/>
              </a:ext>
            </a:extLst>
          </p:cNvPr>
          <p:cNvSpPr txBox="1">
            <a:spLocks/>
          </p:cNvSpPr>
          <p:nvPr/>
        </p:nvSpPr>
        <p:spPr bwMode="auto">
          <a:xfrm>
            <a:off x="6951563" y="4660626"/>
            <a:ext cx="4973473" cy="1603373"/>
          </a:xfrm>
          <a:prstGeom prst="rect">
            <a:avLst/>
          </a:prstGeom>
        </p:spPr>
        <p:txBody>
          <a:bodyPr/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dirty="0"/>
              <a:t>Without Fabry-Perot cavity (FPC), ICS experiment doomed to have very low flux.</a:t>
            </a:r>
          </a:p>
          <a:p>
            <a:pPr>
              <a:defRPr/>
            </a:pPr>
            <a:r>
              <a:rPr lang="en-US" sz="1400" dirty="0"/>
              <a:t>FPC requires EO comb as front-end of laser system to be effective.</a:t>
            </a:r>
          </a:p>
          <a:p>
            <a:pPr>
              <a:defRPr/>
            </a:pPr>
            <a:r>
              <a:rPr lang="en-US" sz="1400" dirty="0"/>
              <a:t>Multi-step approach possible but tied to one option from the beginning.</a:t>
            </a:r>
          </a:p>
          <a:p>
            <a:pPr lvl="1">
              <a:defRPr/>
            </a:pPr>
            <a:endParaRPr lang="en-GB" sz="3200" dirty="0"/>
          </a:p>
        </p:txBody>
      </p:sp>
      <p:sp>
        <p:nvSpPr>
          <p:cNvPr id="27" name="Arrow: Down 26">
            <a:extLst>
              <a:ext uri="{FF2B5EF4-FFF2-40B4-BE49-F238E27FC236}">
                <a16:creationId xmlns:a16="http://schemas.microsoft.com/office/drawing/2014/main" id="{6252DEE5-B8B7-49C0-8401-0037098C9FBC}"/>
              </a:ext>
            </a:extLst>
          </p:cNvPr>
          <p:cNvSpPr/>
          <p:nvPr/>
        </p:nvSpPr>
        <p:spPr>
          <a:xfrm rot="20773185">
            <a:off x="3473458" y="3949721"/>
            <a:ext cx="144016" cy="17850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Arrow: Down 27">
            <a:extLst>
              <a:ext uri="{FF2B5EF4-FFF2-40B4-BE49-F238E27FC236}">
                <a16:creationId xmlns:a16="http://schemas.microsoft.com/office/drawing/2014/main" id="{BEAAAAFC-7BDB-E909-D095-48E206EDA34D}"/>
              </a:ext>
            </a:extLst>
          </p:cNvPr>
          <p:cNvSpPr/>
          <p:nvPr/>
        </p:nvSpPr>
        <p:spPr>
          <a:xfrm rot="1556974">
            <a:off x="5978757" y="3938682"/>
            <a:ext cx="144016" cy="17850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5970E34-6A16-A616-A158-36D745675F46}"/>
              </a:ext>
            </a:extLst>
          </p:cNvPr>
          <p:cNvGrpSpPr/>
          <p:nvPr/>
        </p:nvGrpSpPr>
        <p:grpSpPr>
          <a:xfrm>
            <a:off x="6951563" y="779777"/>
            <a:ext cx="4897996" cy="3742281"/>
            <a:chOff x="6951563" y="779777"/>
            <a:chExt cx="4897996" cy="3742281"/>
          </a:xfrm>
        </p:grpSpPr>
        <p:pic>
          <p:nvPicPr>
            <p:cNvPr id="7" name="Picture 8">
              <a:extLst>
                <a:ext uri="{FF2B5EF4-FFF2-40B4-BE49-F238E27FC236}">
                  <a16:creationId xmlns:a16="http://schemas.microsoft.com/office/drawing/2014/main" id="{4FE8E887-4178-7A9C-AFFF-C1C25AE885F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6951563" y="793670"/>
              <a:ext cx="4664920" cy="3499889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C6805C2-A223-5684-BE2A-806016B88081}"/>
                </a:ext>
              </a:extLst>
            </p:cNvPr>
            <p:cNvSpPr txBox="1"/>
            <p:nvPr/>
          </p:nvSpPr>
          <p:spPr>
            <a:xfrm>
              <a:off x="7527627" y="4337392"/>
              <a:ext cx="2062208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200" dirty="0">
                  <a:solidFill>
                    <a:srgbClr val="FF0000"/>
                  </a:solidFill>
                </a:rPr>
                <a:t>“Water window”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11F46F7-09B6-74BC-77AF-C6F8D4D33E51}"/>
                </a:ext>
              </a:extLst>
            </p:cNvPr>
            <p:cNvSpPr txBox="1"/>
            <p:nvPr/>
          </p:nvSpPr>
          <p:spPr>
            <a:xfrm>
              <a:off x="9863845" y="4323998"/>
              <a:ext cx="1215996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200" dirty="0">
                  <a:solidFill>
                    <a:srgbClr val="FF0000"/>
                  </a:solidFill>
                </a:rPr>
                <a:t>gamma beams</a:t>
              </a: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405E510D-48EC-0355-D798-4319B6748A7A}"/>
                </a:ext>
              </a:extLst>
            </p:cNvPr>
            <p:cNvGrpSpPr/>
            <p:nvPr/>
          </p:nvGrpSpPr>
          <p:grpSpPr>
            <a:xfrm>
              <a:off x="10326641" y="779777"/>
              <a:ext cx="1522918" cy="1200329"/>
              <a:chOff x="10672731" y="548680"/>
              <a:chExt cx="1522918" cy="1200329"/>
            </a:xfrm>
          </p:grpSpPr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587F4C1-8E97-27D5-BD2F-CD1CEACB40D3}"/>
                  </a:ext>
                </a:extLst>
              </p:cNvPr>
              <p:cNvSpPr txBox="1"/>
              <p:nvPr/>
            </p:nvSpPr>
            <p:spPr>
              <a:xfrm>
                <a:off x="10672731" y="548680"/>
                <a:ext cx="1522918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GB" sz="700" b="1" dirty="0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         Storage Ring</a:t>
                </a:r>
              </a:p>
              <a:p>
                <a:pPr>
                  <a:spcBef>
                    <a:spcPts val="1200"/>
                  </a:spcBef>
                </a:pPr>
                <a:r>
                  <a:rPr lang="en-GB" sz="700" b="1" dirty="0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         </a:t>
                </a:r>
                <a:r>
                  <a:rPr lang="en-GB" sz="700" b="1" dirty="0" err="1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Linac</a:t>
                </a:r>
                <a:endParaRPr lang="en-GB" sz="700" b="1" dirty="0">
                  <a:solidFill>
                    <a:srgbClr val="000000"/>
                  </a:solidFill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  <a:p>
                <a:pPr>
                  <a:spcBef>
                    <a:spcPts val="1200"/>
                  </a:spcBef>
                </a:pPr>
                <a:r>
                  <a:rPr lang="en-GB" sz="700" b="1" dirty="0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         ERL</a:t>
                </a:r>
              </a:p>
              <a:p>
                <a:pPr>
                  <a:spcBef>
                    <a:spcPts val="1200"/>
                  </a:spcBef>
                </a:pPr>
                <a:r>
                  <a:rPr lang="en-GB" sz="700" b="1" dirty="0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 *       Design</a:t>
                </a:r>
              </a:p>
              <a:p>
                <a:r>
                  <a:rPr lang="en-GB" sz="700" b="1" dirty="0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 **      Under commissioning</a:t>
                </a:r>
              </a:p>
              <a:p>
                <a:r>
                  <a:rPr lang="en-GB" sz="700" b="1" dirty="0">
                    <a:solidFill>
                      <a:srgbClr val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 ***     Existing </a:t>
                </a:r>
              </a:p>
            </p:txBody>
          </p:sp>
          <p:sp>
            <p:nvSpPr>
              <p:cNvPr id="11" name="Isosceles Triangle 10">
                <a:extLst>
                  <a:ext uri="{FF2B5EF4-FFF2-40B4-BE49-F238E27FC236}">
                    <a16:creationId xmlns:a16="http://schemas.microsoft.com/office/drawing/2014/main" id="{59CED468-1EC3-9947-8D82-6F41BD68C68A}"/>
                  </a:ext>
                </a:extLst>
              </p:cNvPr>
              <p:cNvSpPr/>
              <p:nvPr/>
            </p:nvSpPr>
            <p:spPr>
              <a:xfrm>
                <a:off x="10790701" y="832552"/>
                <a:ext cx="158581" cy="145656"/>
              </a:xfrm>
              <a:prstGeom prst="triangle">
                <a:avLst/>
              </a:prstGeom>
              <a:solidFill>
                <a:srgbClr val="00FF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F11C8849-81A4-4A9E-2D31-63D76B3CB4AF}"/>
                  </a:ext>
                </a:extLst>
              </p:cNvPr>
              <p:cNvSpPr/>
              <p:nvPr/>
            </p:nvSpPr>
            <p:spPr>
              <a:xfrm>
                <a:off x="10803676" y="1104900"/>
                <a:ext cx="134173" cy="132859"/>
              </a:xfrm>
              <a:prstGeom prst="rect">
                <a:avLst/>
              </a:prstGeom>
              <a:solidFill>
                <a:srgbClr val="0032A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18BE869B-E00E-FC8A-2433-BF022D10BB30}"/>
                  </a:ext>
                </a:extLst>
              </p:cNvPr>
              <p:cNvSpPr/>
              <p:nvPr/>
            </p:nvSpPr>
            <p:spPr>
              <a:xfrm>
                <a:off x="10803675" y="579375"/>
                <a:ext cx="130435" cy="137673"/>
              </a:xfrm>
              <a:prstGeom prst="ellipse">
                <a:avLst/>
              </a:prstGeom>
              <a:solidFill>
                <a:srgbClr val="FF00FF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96C5E06E-A4D9-1128-4299-9523F474924D}"/>
                </a:ext>
              </a:extLst>
            </p:cNvPr>
            <p:cNvSpPr/>
            <p:nvPr/>
          </p:nvSpPr>
          <p:spPr>
            <a:xfrm>
              <a:off x="7806819" y="2035220"/>
              <a:ext cx="118241" cy="11091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E08648F0-27A6-B349-566B-93C46401449B}"/>
                </a:ext>
              </a:extLst>
            </p:cNvPr>
            <p:cNvSpPr/>
            <p:nvPr/>
          </p:nvSpPr>
          <p:spPr>
            <a:xfrm>
              <a:off x="9806786" y="2003688"/>
              <a:ext cx="118241" cy="11091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18A4A50F-C7A7-2162-F3FD-DBA3D682A867}"/>
                </a:ext>
              </a:extLst>
            </p:cNvPr>
            <p:cNvSpPr/>
            <p:nvPr/>
          </p:nvSpPr>
          <p:spPr>
            <a:xfrm>
              <a:off x="7810760" y="3413066"/>
              <a:ext cx="118241" cy="11091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0FA646E-5550-977F-417A-D1CD93630990}"/>
                </a:ext>
              </a:extLst>
            </p:cNvPr>
            <p:cNvSpPr/>
            <p:nvPr/>
          </p:nvSpPr>
          <p:spPr>
            <a:xfrm>
              <a:off x="9754727" y="3387163"/>
              <a:ext cx="118241" cy="11091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2AC799A3-EFCD-1152-4734-70AFF19CA808}"/>
                </a:ext>
              </a:extLst>
            </p:cNvPr>
            <p:cNvSpPr/>
            <p:nvPr/>
          </p:nvSpPr>
          <p:spPr>
            <a:xfrm>
              <a:off x="7798044" y="3369233"/>
              <a:ext cx="118241" cy="11091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E61564E3-F141-8895-654C-CFBC4FB81008}"/>
                </a:ext>
              </a:extLst>
            </p:cNvPr>
            <p:cNvCxnSpPr>
              <a:endCxn id="15" idx="4"/>
            </p:cNvCxnSpPr>
            <p:nvPr/>
          </p:nvCxnSpPr>
          <p:spPr>
            <a:xfrm flipV="1">
              <a:off x="9806786" y="2114598"/>
              <a:ext cx="59121" cy="125463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20246367-455C-BF5E-C1A3-187495BDF308}"/>
                </a:ext>
              </a:extLst>
            </p:cNvPr>
            <p:cNvCxnSpPr>
              <a:cxnSpLocks/>
              <a:endCxn id="14" idx="4"/>
            </p:cNvCxnSpPr>
            <p:nvPr/>
          </p:nvCxnSpPr>
          <p:spPr>
            <a:xfrm flipV="1">
              <a:off x="7865939" y="2146130"/>
              <a:ext cx="1" cy="1245019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CFE1313-6CAF-0FE2-610A-40974C1AE56D}"/>
                </a:ext>
              </a:extLst>
            </p:cNvPr>
            <p:cNvSpPr txBox="1"/>
            <p:nvPr/>
          </p:nvSpPr>
          <p:spPr>
            <a:xfrm>
              <a:off x="7692519" y="3587480"/>
              <a:ext cx="483180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200" dirty="0">
                  <a:solidFill>
                    <a:srgbClr val="FF0000"/>
                  </a:solidFill>
                </a:rPr>
                <a:t>CTF2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B5B09AE-1724-A867-9A86-8B671B3DAED3}"/>
                </a:ext>
              </a:extLst>
            </p:cNvPr>
            <p:cNvSpPr txBox="1"/>
            <p:nvPr/>
          </p:nvSpPr>
          <p:spPr>
            <a:xfrm>
              <a:off x="9589835" y="3510367"/>
              <a:ext cx="674096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200" dirty="0">
                  <a:solidFill>
                    <a:srgbClr val="FF0000"/>
                  </a:solidFill>
                </a:rPr>
                <a:t>CLEAR</a:t>
              </a:r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87540BD-BD00-8204-C842-93C17DFCE483}"/>
                </a:ext>
              </a:extLst>
            </p:cNvPr>
            <p:cNvSpPr/>
            <p:nvPr/>
          </p:nvSpPr>
          <p:spPr>
            <a:xfrm>
              <a:off x="9270072" y="1191958"/>
              <a:ext cx="2267211" cy="1427532"/>
            </a:xfrm>
            <a:custGeom>
              <a:avLst/>
              <a:gdLst>
                <a:gd name="connsiteX0" fmla="*/ 0 w 2267211"/>
                <a:gd name="connsiteY0" fmla="*/ 0 h 1427532"/>
                <a:gd name="connsiteX1" fmla="*/ 313151 w 2267211"/>
                <a:gd name="connsiteY1" fmla="*/ 263047 h 1427532"/>
                <a:gd name="connsiteX2" fmla="*/ 413359 w 2267211"/>
                <a:gd name="connsiteY2" fmla="*/ 701458 h 1427532"/>
                <a:gd name="connsiteX3" fmla="*/ 425885 w 2267211"/>
                <a:gd name="connsiteY3" fmla="*/ 1139869 h 1427532"/>
                <a:gd name="connsiteX4" fmla="*/ 526093 w 2267211"/>
                <a:gd name="connsiteY4" fmla="*/ 1409178 h 1427532"/>
                <a:gd name="connsiteX5" fmla="*/ 1008345 w 2267211"/>
                <a:gd name="connsiteY5" fmla="*/ 1390389 h 1427532"/>
                <a:gd name="connsiteX6" fmla="*/ 1672224 w 2267211"/>
                <a:gd name="connsiteY6" fmla="*/ 1283918 h 1427532"/>
                <a:gd name="connsiteX7" fmla="*/ 2267211 w 2267211"/>
                <a:gd name="connsiteY7" fmla="*/ 1196236 h 1427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67211" h="1427532">
                  <a:moveTo>
                    <a:pt x="0" y="0"/>
                  </a:moveTo>
                  <a:cubicBezTo>
                    <a:pt x="122129" y="73068"/>
                    <a:pt x="244258" y="146137"/>
                    <a:pt x="313151" y="263047"/>
                  </a:cubicBezTo>
                  <a:cubicBezTo>
                    <a:pt x="382044" y="379957"/>
                    <a:pt x="394570" y="555321"/>
                    <a:pt x="413359" y="701458"/>
                  </a:cubicBezTo>
                  <a:cubicBezTo>
                    <a:pt x="432148" y="847595"/>
                    <a:pt x="407096" y="1021916"/>
                    <a:pt x="425885" y="1139869"/>
                  </a:cubicBezTo>
                  <a:cubicBezTo>
                    <a:pt x="444674" y="1257822"/>
                    <a:pt x="429016" y="1367425"/>
                    <a:pt x="526093" y="1409178"/>
                  </a:cubicBezTo>
                  <a:cubicBezTo>
                    <a:pt x="623170" y="1450931"/>
                    <a:pt x="817323" y="1411266"/>
                    <a:pt x="1008345" y="1390389"/>
                  </a:cubicBezTo>
                  <a:cubicBezTo>
                    <a:pt x="1199367" y="1369512"/>
                    <a:pt x="1672224" y="1283918"/>
                    <a:pt x="1672224" y="1283918"/>
                  </a:cubicBezTo>
                  <a:lnTo>
                    <a:pt x="2267211" y="1196236"/>
                  </a:lnTo>
                </a:path>
              </a:pathLst>
            </a:cu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96EC4A4-04CA-F556-594B-42C0A4FBCACC}"/>
                </a:ext>
              </a:extLst>
            </p:cNvPr>
            <p:cNvSpPr txBox="1"/>
            <p:nvPr/>
          </p:nvSpPr>
          <p:spPr>
            <a:xfrm rot="16200000">
              <a:off x="7508151" y="2637456"/>
              <a:ext cx="483180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200" dirty="0">
                  <a:solidFill>
                    <a:srgbClr val="FF0000"/>
                  </a:solidFill>
                </a:rPr>
                <a:t>FPC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F5C7E5C-6308-D1EE-12C8-8FB584A3F847}"/>
                </a:ext>
              </a:extLst>
            </p:cNvPr>
            <p:cNvSpPr txBox="1"/>
            <p:nvPr/>
          </p:nvSpPr>
          <p:spPr>
            <a:xfrm rot="16389039">
              <a:off x="9468991" y="2625600"/>
              <a:ext cx="483180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200" dirty="0">
                  <a:solidFill>
                    <a:srgbClr val="FF0000"/>
                  </a:solidFill>
                </a:rPr>
                <a:t>FPC</a:t>
              </a: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6C9008F8-A33C-EE69-D5DA-C2CA866CFCB4}"/>
              </a:ext>
            </a:extLst>
          </p:cNvPr>
          <p:cNvSpPr txBox="1"/>
          <p:nvPr/>
        </p:nvSpPr>
        <p:spPr bwMode="auto">
          <a:xfrm>
            <a:off x="8936736" y="6313663"/>
            <a:ext cx="32552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</a:rPr>
              <a:t>Acknowledgement: Vlad </a:t>
            </a:r>
            <a:r>
              <a:rPr lang="en-US" sz="1200" dirty="0" err="1">
                <a:solidFill>
                  <a:schemeClr val="tx2"/>
                </a:solidFill>
              </a:rPr>
              <a:t>Musat</a:t>
            </a:r>
            <a:r>
              <a:rPr lang="en-US" sz="1200" dirty="0">
                <a:solidFill>
                  <a:schemeClr val="tx2"/>
                </a:solidFill>
              </a:rPr>
              <a:t>, Andrea Latina</a:t>
            </a:r>
          </a:p>
        </p:txBody>
      </p:sp>
    </p:spTree>
    <p:extLst>
      <p:ext uri="{BB962C8B-B14F-4D97-AF65-F5344CB8AC3E}">
        <p14:creationId xmlns:p14="http://schemas.microsoft.com/office/powerpoint/2010/main" val="16257747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44E2C-83D7-53E6-362A-50E751D834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CLEAR laser and photoinjector during 2024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EEBE57A-F8C2-D3F0-54A8-C7E6A10F93AF}"/>
              </a:ext>
            </a:extLst>
          </p:cNvPr>
          <p:cNvSpPr txBox="1">
            <a:spLocks/>
          </p:cNvSpPr>
          <p:nvPr/>
        </p:nvSpPr>
        <p:spPr>
          <a:xfrm>
            <a:off x="547668" y="4878387"/>
            <a:ext cx="8969375" cy="13684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34 beam-times in 2024 (mostly external users), typically 70 h/week</a:t>
            </a:r>
          </a:p>
          <a:p>
            <a:r>
              <a:rPr lang="en-US" sz="1600" dirty="0"/>
              <a:t>Achieved 7 </a:t>
            </a:r>
            <a:r>
              <a:rPr lang="en-US" sz="1600" dirty="0" err="1"/>
              <a:t>nC</a:t>
            </a:r>
            <a:r>
              <a:rPr lang="en-US" sz="1600" dirty="0"/>
              <a:t>/bunch after commissioning new photocathode in March 2024</a:t>
            </a:r>
          </a:p>
          <a:p>
            <a:r>
              <a:rPr lang="en-US" sz="1600" dirty="0"/>
              <a:t>Laser up-time total ~7000 h, down-time ~70 h (up 99%). Laser available 24/7</a:t>
            </a:r>
          </a:p>
          <a:p>
            <a:r>
              <a:rPr lang="en-US" sz="1600" dirty="0"/>
              <a:t>Laser parameters all integrated via </a:t>
            </a:r>
            <a:r>
              <a:rPr lang="en-US" sz="1600" dirty="0" err="1"/>
              <a:t>CMW</a:t>
            </a:r>
            <a:r>
              <a:rPr lang="en-US" sz="1600" dirty="0"/>
              <a:t> -&gt; machine learning algorithm implemented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51F32C8-C2BB-CB45-73B4-47BB311298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7382846"/>
              </p:ext>
            </p:extLst>
          </p:nvPr>
        </p:nvGraphicFramePr>
        <p:xfrm>
          <a:off x="992662" y="985152"/>
          <a:ext cx="10752310" cy="3238821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1075231">
                  <a:extLst>
                    <a:ext uri="{9D8B030D-6E8A-4147-A177-3AD203B41FA5}">
                      <a16:colId xmlns:a16="http://schemas.microsoft.com/office/drawing/2014/main" val="2943311029"/>
                    </a:ext>
                  </a:extLst>
                </a:gridCol>
                <a:gridCol w="1075231">
                  <a:extLst>
                    <a:ext uri="{9D8B030D-6E8A-4147-A177-3AD203B41FA5}">
                      <a16:colId xmlns:a16="http://schemas.microsoft.com/office/drawing/2014/main" val="871798108"/>
                    </a:ext>
                  </a:extLst>
                </a:gridCol>
                <a:gridCol w="1075231">
                  <a:extLst>
                    <a:ext uri="{9D8B030D-6E8A-4147-A177-3AD203B41FA5}">
                      <a16:colId xmlns:a16="http://schemas.microsoft.com/office/drawing/2014/main" val="2745817628"/>
                    </a:ext>
                  </a:extLst>
                </a:gridCol>
                <a:gridCol w="1075231">
                  <a:extLst>
                    <a:ext uri="{9D8B030D-6E8A-4147-A177-3AD203B41FA5}">
                      <a16:colId xmlns:a16="http://schemas.microsoft.com/office/drawing/2014/main" val="831700934"/>
                    </a:ext>
                  </a:extLst>
                </a:gridCol>
                <a:gridCol w="1075231">
                  <a:extLst>
                    <a:ext uri="{9D8B030D-6E8A-4147-A177-3AD203B41FA5}">
                      <a16:colId xmlns:a16="http://schemas.microsoft.com/office/drawing/2014/main" val="2073897985"/>
                    </a:ext>
                  </a:extLst>
                </a:gridCol>
                <a:gridCol w="1075231">
                  <a:extLst>
                    <a:ext uri="{9D8B030D-6E8A-4147-A177-3AD203B41FA5}">
                      <a16:colId xmlns:a16="http://schemas.microsoft.com/office/drawing/2014/main" val="2997621328"/>
                    </a:ext>
                  </a:extLst>
                </a:gridCol>
                <a:gridCol w="1075231">
                  <a:extLst>
                    <a:ext uri="{9D8B030D-6E8A-4147-A177-3AD203B41FA5}">
                      <a16:colId xmlns:a16="http://schemas.microsoft.com/office/drawing/2014/main" val="3262447636"/>
                    </a:ext>
                  </a:extLst>
                </a:gridCol>
                <a:gridCol w="1075231">
                  <a:extLst>
                    <a:ext uri="{9D8B030D-6E8A-4147-A177-3AD203B41FA5}">
                      <a16:colId xmlns:a16="http://schemas.microsoft.com/office/drawing/2014/main" val="1309704249"/>
                    </a:ext>
                  </a:extLst>
                </a:gridCol>
                <a:gridCol w="1075231">
                  <a:extLst>
                    <a:ext uri="{9D8B030D-6E8A-4147-A177-3AD203B41FA5}">
                      <a16:colId xmlns:a16="http://schemas.microsoft.com/office/drawing/2014/main" val="1792860896"/>
                    </a:ext>
                  </a:extLst>
                </a:gridCol>
                <a:gridCol w="1075231">
                  <a:extLst>
                    <a:ext uri="{9D8B030D-6E8A-4147-A177-3AD203B41FA5}">
                      <a16:colId xmlns:a16="http://schemas.microsoft.com/office/drawing/2014/main" val="1852326597"/>
                    </a:ext>
                  </a:extLst>
                </a:gridCol>
              </a:tblGrid>
              <a:tr h="216255">
                <a:tc>
                  <a:txBody>
                    <a:bodyPr/>
                    <a:lstStyle/>
                    <a:p>
                      <a:r>
                        <a:rPr lang="en-US" sz="800" dirty="0"/>
                        <a:t>March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April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May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June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July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August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September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October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November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December</a:t>
                      </a:r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3368020"/>
                  </a:ext>
                </a:extLst>
              </a:tr>
              <a:tr h="388335">
                <a:tc>
                  <a:txBody>
                    <a:bodyPr/>
                    <a:lstStyle/>
                    <a:p>
                      <a:r>
                        <a:rPr lang="en-US" sz="800" dirty="0"/>
                        <a:t>JUAS</a:t>
                      </a:r>
                      <a:endParaRPr lang="en-GB" sz="8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MD and dosimetry studies</a:t>
                      </a:r>
                      <a:endParaRPr lang="en-GB" sz="8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Plasmids &amp; gold nanoparticles (HUG)</a:t>
                      </a:r>
                      <a:endParaRPr lang="en-GB" sz="8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EURO-LABS school</a:t>
                      </a:r>
                      <a:endParaRPr lang="en-GB" sz="8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HUG Zebra fish eggs irradiation (Geneva)</a:t>
                      </a:r>
                      <a:endParaRPr lang="en-GB" sz="8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VULCAN neutron source (DAES)</a:t>
                      </a:r>
                      <a:endParaRPr lang="en-GB" sz="8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VULCAN neutron source (DAES)</a:t>
                      </a:r>
                      <a:endParaRPr lang="en-GB" sz="8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Dosimetry studies (Strathclyde)</a:t>
                      </a:r>
                      <a:endParaRPr lang="en-GB" sz="8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HUG ZFE (Geneva)</a:t>
                      </a:r>
                      <a:endParaRPr lang="en-GB" sz="8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Micro-lens array OTR studies</a:t>
                      </a:r>
                    </a:p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(Liverpool)</a:t>
                      </a:r>
                      <a:endParaRPr lang="en-GB" sz="8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0787637"/>
                  </a:ext>
                </a:extLst>
              </a:tr>
              <a:tr h="388335">
                <a:tc>
                  <a:txBody>
                    <a:bodyPr/>
                    <a:lstStyle/>
                    <a:p>
                      <a:r>
                        <a:rPr lang="en-US" sz="800" dirty="0"/>
                        <a:t>EO Monitor for FCC-</a:t>
                      </a:r>
                      <a:r>
                        <a:rPr lang="en-US" sz="800" dirty="0" err="1"/>
                        <a:t>ee</a:t>
                      </a:r>
                      <a:r>
                        <a:rPr lang="en-US" sz="800" dirty="0"/>
                        <a:t> (KIT, Germany)</a:t>
                      </a:r>
                      <a:endParaRPr lang="en-GB" sz="8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HUG </a:t>
                      </a:r>
                      <a:r>
                        <a:rPr lang="en-US" sz="800" dirty="0" err="1"/>
                        <a:t>Biodosimeters</a:t>
                      </a:r>
                      <a:endParaRPr lang="en-GB" sz="8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LUXE sapphire detectors (INFN)</a:t>
                      </a:r>
                      <a:endParaRPr lang="en-GB" sz="8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MD</a:t>
                      </a:r>
                      <a:endParaRPr lang="en-GB" sz="8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err="1"/>
                        <a:t>Fibre</a:t>
                      </a:r>
                      <a:r>
                        <a:rPr lang="en-US" sz="800" dirty="0"/>
                        <a:t> beam loss monitor (Liverpool)</a:t>
                      </a:r>
                      <a:endParaRPr lang="en-GB" sz="8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Plasma lens (U. Oslo)</a:t>
                      </a:r>
                      <a:endParaRPr lang="en-GB" sz="8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VHEE Nanoparticles (G. </a:t>
                      </a:r>
                      <a:r>
                        <a:rPr lang="en-US" sz="800" dirty="0" err="1"/>
                        <a:t>Roussy</a:t>
                      </a:r>
                      <a:r>
                        <a:rPr lang="en-US" sz="800" dirty="0"/>
                        <a:t>)</a:t>
                      </a:r>
                      <a:endParaRPr lang="en-GB" sz="8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Artificial Intelligence experiment (Naples)</a:t>
                      </a:r>
                      <a:endParaRPr lang="en-GB" sz="8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Passive streakers</a:t>
                      </a:r>
                      <a:endParaRPr lang="en-GB" sz="8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505403"/>
                  </a:ext>
                </a:extLst>
              </a:tr>
              <a:tr h="388335">
                <a:tc>
                  <a:txBody>
                    <a:bodyPr/>
                    <a:lstStyle/>
                    <a:p>
                      <a:r>
                        <a:rPr lang="en-US" sz="800" dirty="0"/>
                        <a:t>MD and dosimetry studies</a:t>
                      </a:r>
                      <a:endParaRPr lang="en-GB" sz="8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Pressurized hollow core fiber (Groningen)</a:t>
                      </a:r>
                      <a:endParaRPr lang="en-GB" sz="8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VHEE UHDR (Drosophilae) (U. Victoria)</a:t>
                      </a:r>
                      <a:endParaRPr lang="en-GB" sz="8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Digital micro-mirror device and OTR (Liverpool)</a:t>
                      </a:r>
                      <a:endParaRPr lang="en-GB" sz="8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err="1"/>
                        <a:t>Chromox</a:t>
                      </a:r>
                      <a:r>
                        <a:rPr lang="en-US" sz="800" dirty="0"/>
                        <a:t> screen studies (Sheffield)</a:t>
                      </a:r>
                      <a:endParaRPr lang="en-GB" sz="8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err="1"/>
                        <a:t>FlashDiamond</a:t>
                      </a:r>
                      <a:r>
                        <a:rPr lang="en-US" sz="800" dirty="0"/>
                        <a:t> (Rome)</a:t>
                      </a:r>
                      <a:endParaRPr lang="en-GB" sz="8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MD</a:t>
                      </a:r>
                      <a:endParaRPr lang="en-GB" sz="8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err="1"/>
                        <a:t>Bergoz</a:t>
                      </a:r>
                      <a:r>
                        <a:rPr lang="en-US" sz="800" dirty="0"/>
                        <a:t> WCM</a:t>
                      </a:r>
                      <a:endParaRPr lang="en-GB" sz="8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EOSD</a:t>
                      </a:r>
                      <a:endParaRPr lang="en-GB" sz="8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90340"/>
                  </a:ext>
                </a:extLst>
              </a:tr>
              <a:tr h="373262"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AWAKE spectrometers (UCL)</a:t>
                      </a:r>
                      <a:endParaRPr lang="en-GB" sz="8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SFRT &amp; Material studies</a:t>
                      </a:r>
                      <a:endParaRPr lang="en-GB" sz="8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err="1"/>
                        <a:t>ChDR</a:t>
                      </a:r>
                      <a:r>
                        <a:rPr lang="en-US" sz="800" dirty="0"/>
                        <a:t> EOSD</a:t>
                      </a:r>
                      <a:endParaRPr lang="en-GB" sz="8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Cuvette dosimetry studies (Strathclyde)</a:t>
                      </a:r>
                      <a:endParaRPr lang="en-GB" sz="8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MD</a:t>
                      </a:r>
                      <a:endParaRPr lang="en-GB" sz="8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HUG ZFE (Geneva)</a:t>
                      </a:r>
                      <a:endParaRPr lang="en-GB" sz="8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E- internal clock studies (</a:t>
                      </a:r>
                      <a:r>
                        <a:rPr lang="en-US" sz="800" dirty="0" err="1"/>
                        <a:t>IJCLab</a:t>
                      </a:r>
                      <a:r>
                        <a:rPr lang="en-US" sz="800" dirty="0"/>
                        <a:t>)</a:t>
                      </a:r>
                      <a:endParaRPr lang="en-GB" sz="8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80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8376960"/>
                  </a:ext>
                </a:extLst>
              </a:tr>
              <a:tr h="388335"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HUG </a:t>
                      </a:r>
                      <a:r>
                        <a:rPr lang="en-US" sz="800" dirty="0" err="1"/>
                        <a:t>Biodosimeter</a:t>
                      </a:r>
                      <a:endParaRPr lang="en-GB" sz="8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Solvay Camp Students</a:t>
                      </a:r>
                      <a:endParaRPr lang="en-GB" sz="8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Sapphire detector studies (INFN)</a:t>
                      </a:r>
                      <a:endParaRPr lang="en-GB" sz="8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6537212"/>
                  </a:ext>
                </a:extLst>
              </a:tr>
              <a:tr h="284779"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8713676"/>
                  </a:ext>
                </a:extLst>
              </a:tr>
              <a:tr h="388335">
                <a:tc>
                  <a:txBody>
                    <a:bodyPr/>
                    <a:lstStyle/>
                    <a:p>
                      <a:r>
                        <a:rPr lang="en-US" sz="800" dirty="0"/>
                        <a:t>Ventilation issues in laser room, laser amplifier failed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No issue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Laser diode failed, replacement (6 hours down)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Imaging system issues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Chiller issues (6 hours down)</a:t>
                      </a:r>
                      <a:endParaRPr lang="en-GB" sz="800" dirty="0"/>
                    </a:p>
                    <a:p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No issues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Power cut 2h, trigger issues. Power supply failed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RF locking issues 6 hours down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Virtual line heavily misaligned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No issues</a:t>
                      </a:r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1330995"/>
                  </a:ext>
                </a:extLst>
              </a:tr>
              <a:tr h="216255">
                <a:tc>
                  <a:txBody>
                    <a:bodyPr/>
                    <a:lstStyle/>
                    <a:p>
                      <a:r>
                        <a:rPr lang="en-US" sz="800" b="1" dirty="0"/>
                        <a:t>90%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/>
                        <a:t>100%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/>
                        <a:t>98%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/>
                        <a:t>98%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/>
                        <a:t>98%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/>
                        <a:t>100%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/>
                        <a:t>98.7%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/>
                        <a:t>98%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/>
                        <a:t>99%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/>
                        <a:t>100%</a:t>
                      </a:r>
                      <a:endParaRPr lang="en-GB" sz="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4081128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21901A42-ED86-9617-D176-43FA04FBBFAE}"/>
              </a:ext>
            </a:extLst>
          </p:cNvPr>
          <p:cNvSpPr txBox="1"/>
          <p:nvPr/>
        </p:nvSpPr>
        <p:spPr>
          <a:xfrm>
            <a:off x="175629" y="3962363"/>
            <a:ext cx="6463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uptime</a:t>
            </a:r>
            <a:endParaRPr lang="en-GB" sz="11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A39230A-5370-C09F-C0AA-11B87BE55B0F}"/>
              </a:ext>
            </a:extLst>
          </p:cNvPr>
          <p:cNvSpPr txBox="1"/>
          <p:nvPr/>
        </p:nvSpPr>
        <p:spPr>
          <a:xfrm>
            <a:off x="33500" y="3542508"/>
            <a:ext cx="9591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Laser Issues</a:t>
            </a:r>
            <a:endParaRPr lang="en-GB" sz="11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7CA1C79-902E-0DA5-BCA9-F6F2C0854046}"/>
              </a:ext>
            </a:extLst>
          </p:cNvPr>
          <p:cNvSpPr txBox="1"/>
          <p:nvPr/>
        </p:nvSpPr>
        <p:spPr>
          <a:xfrm>
            <a:off x="102675" y="1984187"/>
            <a:ext cx="889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Beamtimes</a:t>
            </a:r>
            <a:endParaRPr lang="en-GB" sz="1100" dirty="0"/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A34B7987-65B2-C302-59D6-1E054668EA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5178" y="4722449"/>
            <a:ext cx="1431878" cy="1680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2C37F71D-4961-F23B-0A4B-45DDDE7F77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221694-9A37-5746-8CB4-48D985807C45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122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F2DA6FA-1FDD-E57D-5FC7-7DC85BB0D883}"/>
              </a:ext>
            </a:extLst>
          </p:cNvPr>
          <p:cNvGraphicFramePr>
            <a:graphicFrameLocks noGrp="1"/>
          </p:cNvGraphicFramePr>
          <p:nvPr/>
        </p:nvGraphicFramePr>
        <p:xfrm>
          <a:off x="780536" y="1490066"/>
          <a:ext cx="10515598" cy="3259560"/>
        </p:xfrm>
        <a:graphic>
          <a:graphicData uri="http://schemas.openxmlformats.org/drawingml/2006/table">
            <a:tbl>
              <a:tblPr/>
              <a:tblGrid>
                <a:gridCol w="1636495">
                  <a:extLst>
                    <a:ext uri="{9D8B030D-6E8A-4147-A177-3AD203B41FA5}">
                      <a16:colId xmlns:a16="http://schemas.microsoft.com/office/drawing/2014/main" val="1100310599"/>
                    </a:ext>
                  </a:extLst>
                </a:gridCol>
                <a:gridCol w="453401">
                  <a:extLst>
                    <a:ext uri="{9D8B030D-6E8A-4147-A177-3AD203B41FA5}">
                      <a16:colId xmlns:a16="http://schemas.microsoft.com/office/drawing/2014/main" val="1830584523"/>
                    </a:ext>
                  </a:extLst>
                </a:gridCol>
                <a:gridCol w="453401">
                  <a:extLst>
                    <a:ext uri="{9D8B030D-6E8A-4147-A177-3AD203B41FA5}">
                      <a16:colId xmlns:a16="http://schemas.microsoft.com/office/drawing/2014/main" val="1680803881"/>
                    </a:ext>
                  </a:extLst>
                </a:gridCol>
                <a:gridCol w="453401">
                  <a:extLst>
                    <a:ext uri="{9D8B030D-6E8A-4147-A177-3AD203B41FA5}">
                      <a16:colId xmlns:a16="http://schemas.microsoft.com/office/drawing/2014/main" val="4276734485"/>
                    </a:ext>
                  </a:extLst>
                </a:gridCol>
                <a:gridCol w="453401">
                  <a:extLst>
                    <a:ext uri="{9D8B030D-6E8A-4147-A177-3AD203B41FA5}">
                      <a16:colId xmlns:a16="http://schemas.microsoft.com/office/drawing/2014/main" val="51217946"/>
                    </a:ext>
                  </a:extLst>
                </a:gridCol>
                <a:gridCol w="453401">
                  <a:extLst>
                    <a:ext uri="{9D8B030D-6E8A-4147-A177-3AD203B41FA5}">
                      <a16:colId xmlns:a16="http://schemas.microsoft.com/office/drawing/2014/main" val="3859662566"/>
                    </a:ext>
                  </a:extLst>
                </a:gridCol>
                <a:gridCol w="453401">
                  <a:extLst>
                    <a:ext uri="{9D8B030D-6E8A-4147-A177-3AD203B41FA5}">
                      <a16:colId xmlns:a16="http://schemas.microsoft.com/office/drawing/2014/main" val="543839066"/>
                    </a:ext>
                  </a:extLst>
                </a:gridCol>
                <a:gridCol w="453401">
                  <a:extLst>
                    <a:ext uri="{9D8B030D-6E8A-4147-A177-3AD203B41FA5}">
                      <a16:colId xmlns:a16="http://schemas.microsoft.com/office/drawing/2014/main" val="2627460877"/>
                    </a:ext>
                  </a:extLst>
                </a:gridCol>
                <a:gridCol w="453401">
                  <a:extLst>
                    <a:ext uri="{9D8B030D-6E8A-4147-A177-3AD203B41FA5}">
                      <a16:colId xmlns:a16="http://schemas.microsoft.com/office/drawing/2014/main" val="2744612790"/>
                    </a:ext>
                  </a:extLst>
                </a:gridCol>
                <a:gridCol w="453401">
                  <a:extLst>
                    <a:ext uri="{9D8B030D-6E8A-4147-A177-3AD203B41FA5}">
                      <a16:colId xmlns:a16="http://schemas.microsoft.com/office/drawing/2014/main" val="2485822721"/>
                    </a:ext>
                  </a:extLst>
                </a:gridCol>
                <a:gridCol w="1624687">
                  <a:extLst>
                    <a:ext uri="{9D8B030D-6E8A-4147-A177-3AD203B41FA5}">
                      <a16:colId xmlns:a16="http://schemas.microsoft.com/office/drawing/2014/main" val="1321062169"/>
                    </a:ext>
                  </a:extLst>
                </a:gridCol>
                <a:gridCol w="453401">
                  <a:extLst>
                    <a:ext uri="{9D8B030D-6E8A-4147-A177-3AD203B41FA5}">
                      <a16:colId xmlns:a16="http://schemas.microsoft.com/office/drawing/2014/main" val="684785469"/>
                    </a:ext>
                  </a:extLst>
                </a:gridCol>
                <a:gridCol w="453401">
                  <a:extLst>
                    <a:ext uri="{9D8B030D-6E8A-4147-A177-3AD203B41FA5}">
                      <a16:colId xmlns:a16="http://schemas.microsoft.com/office/drawing/2014/main" val="57034944"/>
                    </a:ext>
                  </a:extLst>
                </a:gridCol>
                <a:gridCol w="453401">
                  <a:extLst>
                    <a:ext uri="{9D8B030D-6E8A-4147-A177-3AD203B41FA5}">
                      <a16:colId xmlns:a16="http://schemas.microsoft.com/office/drawing/2014/main" val="1967723524"/>
                    </a:ext>
                  </a:extLst>
                </a:gridCol>
                <a:gridCol w="453401">
                  <a:extLst>
                    <a:ext uri="{9D8B030D-6E8A-4147-A177-3AD203B41FA5}">
                      <a16:colId xmlns:a16="http://schemas.microsoft.com/office/drawing/2014/main" val="3656674121"/>
                    </a:ext>
                  </a:extLst>
                </a:gridCol>
                <a:gridCol w="453401">
                  <a:extLst>
                    <a:ext uri="{9D8B030D-6E8A-4147-A177-3AD203B41FA5}">
                      <a16:colId xmlns:a16="http://schemas.microsoft.com/office/drawing/2014/main" val="1370401169"/>
                    </a:ext>
                  </a:extLst>
                </a:gridCol>
                <a:gridCol w="453401">
                  <a:extLst>
                    <a:ext uri="{9D8B030D-6E8A-4147-A177-3AD203B41FA5}">
                      <a16:colId xmlns:a16="http://schemas.microsoft.com/office/drawing/2014/main" val="3506454338"/>
                    </a:ext>
                  </a:extLst>
                </a:gridCol>
                <a:gridCol w="453401">
                  <a:extLst>
                    <a:ext uri="{9D8B030D-6E8A-4147-A177-3AD203B41FA5}">
                      <a16:colId xmlns:a16="http://schemas.microsoft.com/office/drawing/2014/main" val="3014473281"/>
                    </a:ext>
                  </a:extLst>
                </a:gridCol>
              </a:tblGrid>
              <a:tr h="14172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CCCC"/>
                          </a:highlight>
                          <a:latin typeface="Aptos Narrow" panose="020B0004020202020204" pitchFamily="34" charset="0"/>
                        </a:rPr>
                        <a:t>Budget (in kCHF)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8E8E8"/>
                          </a:highlight>
                          <a:latin typeface="Aptos Narrow" panose="020B0004020202020204" pitchFamily="34" charset="0"/>
                        </a:rPr>
                        <a:t>2024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8E8E8"/>
                          </a:highlight>
                          <a:latin typeface="Aptos Narrow" panose="020B0004020202020204" pitchFamily="34" charset="0"/>
                        </a:rPr>
                        <a:t>2025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8E8E8"/>
                          </a:highlight>
                          <a:latin typeface="Aptos Narrow" panose="020B0004020202020204" pitchFamily="34" charset="0"/>
                        </a:rPr>
                        <a:t>2026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8E8E8"/>
                          </a:highlight>
                          <a:latin typeface="Aptos Narrow" panose="020B0004020202020204" pitchFamily="34" charset="0"/>
                        </a:rPr>
                        <a:t>2027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8E8E8"/>
                          </a:highlight>
                          <a:latin typeface="Aptos Narrow" panose="020B0004020202020204" pitchFamily="34" charset="0"/>
                        </a:rPr>
                        <a:t>2028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8E8E8"/>
                          </a:highlight>
                          <a:latin typeface="Aptos Narrow" panose="020B0004020202020204" pitchFamily="34" charset="0"/>
                        </a:rPr>
                        <a:t>2029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8E8E8"/>
                          </a:highlight>
                          <a:latin typeface="Aptos Narrow" panose="020B0004020202020204" pitchFamily="34" charset="0"/>
                        </a:rPr>
                        <a:t>2030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CCCC"/>
                          </a:highlight>
                          <a:latin typeface="Aptos Narrow" panose="020B0004020202020204" pitchFamily="34" charset="0"/>
                        </a:rPr>
                        <a:t>Personnel support (FTE/year)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8E8E8"/>
                          </a:highlight>
                          <a:latin typeface="Aptos Narrow" panose="020B0004020202020204" pitchFamily="34" charset="0"/>
                        </a:rPr>
                        <a:t>2024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8E8E8"/>
                          </a:highlight>
                          <a:latin typeface="Aptos Narrow" panose="020B0004020202020204" pitchFamily="34" charset="0"/>
                        </a:rPr>
                        <a:t>2025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8E8E8"/>
                          </a:highlight>
                          <a:latin typeface="Aptos Narrow" panose="020B0004020202020204" pitchFamily="34" charset="0"/>
                        </a:rPr>
                        <a:t>2026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8E8E8"/>
                          </a:highlight>
                          <a:latin typeface="Aptos Narrow" panose="020B0004020202020204" pitchFamily="34" charset="0"/>
                        </a:rPr>
                        <a:t>2027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8E8E8"/>
                          </a:highlight>
                          <a:latin typeface="Aptos Narrow" panose="020B0004020202020204" pitchFamily="34" charset="0"/>
                        </a:rPr>
                        <a:t>2028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8E8E8"/>
                          </a:highlight>
                          <a:latin typeface="Aptos Narrow" panose="020B0004020202020204" pitchFamily="34" charset="0"/>
                        </a:rPr>
                        <a:t>2029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8E8E8"/>
                          </a:highlight>
                          <a:latin typeface="Aptos Narrow" panose="020B0004020202020204" pitchFamily="34" charset="0"/>
                        </a:rPr>
                        <a:t>2030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335700"/>
                  </a:ext>
                </a:extLst>
              </a:tr>
              <a:tr h="14172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Maintenance of main elements*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Operational support / maintenance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0.5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0.5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0.5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0.5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0.5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0.5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0.5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9600727"/>
                  </a:ext>
                </a:extLst>
              </a:tr>
              <a:tr h="14172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Optical elements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Photocathode rejuvenation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0.1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0.1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0.1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0.1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0.1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0.1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0.1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6980668"/>
                  </a:ext>
                </a:extLst>
              </a:tr>
              <a:tr h="14172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Sensors (power meter and position)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New front-end 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1.2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1.2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1.2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1.2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1.2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1.2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7241706"/>
                  </a:ext>
                </a:extLst>
              </a:tr>
              <a:tr h="14172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Upgrades of system capabilities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Total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1.6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1.8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1.8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1.8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1.8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1.8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1.8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0823531"/>
                  </a:ext>
                </a:extLst>
              </a:tr>
              <a:tr h="14172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PhD student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34.5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46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46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46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46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46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46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3458479"/>
                  </a:ext>
                </a:extLst>
              </a:tr>
              <a:tr h="14172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EO Comb integration + maintenance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CCCC"/>
                          </a:highlight>
                          <a:latin typeface="Aptos Narrow" panose="020B0004020202020204" pitchFamily="34" charset="0"/>
                        </a:rPr>
                        <a:t>Current allocation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3897155"/>
                  </a:ext>
                </a:extLst>
              </a:tr>
              <a:tr h="14172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STAFF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0.3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0.3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0.3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0.3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0.3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0.3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0.3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9354475"/>
                  </a:ext>
                </a:extLst>
              </a:tr>
              <a:tr h="14172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CC"/>
                          </a:highlight>
                          <a:latin typeface="Aptos Narrow" panose="020B0004020202020204" pitchFamily="34" charset="0"/>
                        </a:rPr>
                        <a:t>Total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64.5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76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86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96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91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91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91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Fellow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0.5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0.5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0.5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0.5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0.5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0.5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0.5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9194691"/>
                  </a:ext>
                </a:extLst>
              </a:tr>
              <a:tr h="14172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PhD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0.8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74911981"/>
                  </a:ext>
                </a:extLst>
              </a:tr>
              <a:tr h="14172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CCCC"/>
                          </a:highlight>
                          <a:latin typeface="Aptos Narrow" panose="020B0004020202020204" pitchFamily="34" charset="0"/>
                        </a:rPr>
                        <a:t>EO Comb laser development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Total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1.6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1.8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1.8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1.8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1.8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1.8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1.8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012857"/>
                  </a:ext>
                </a:extLst>
              </a:tr>
              <a:tr h="14172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RF amplifiers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7.5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0219991"/>
                  </a:ext>
                </a:extLst>
              </a:tr>
              <a:tr h="14172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CW laser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27.4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3871421"/>
                  </a:ext>
                </a:extLst>
              </a:tr>
              <a:tr h="14172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Modulators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5422458"/>
                  </a:ext>
                </a:extLst>
              </a:tr>
              <a:tr h="14172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GHz synthesizer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46.6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7862919"/>
                  </a:ext>
                </a:extLst>
              </a:tr>
              <a:tr h="14172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CC"/>
                          </a:highlight>
                          <a:latin typeface="Aptos Narrow" panose="020B0004020202020204" pitchFamily="34" charset="0"/>
                        </a:rPr>
                        <a:t>Total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49.9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46.6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9756563"/>
                  </a:ext>
                </a:extLst>
              </a:tr>
              <a:tr h="14172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(all budget already committed)</a:t>
                      </a: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611593"/>
                  </a:ext>
                </a:extLst>
              </a:tr>
              <a:tr h="141720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6846564"/>
                  </a:ext>
                </a:extLst>
              </a:tr>
              <a:tr h="141720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0767517"/>
                  </a:ext>
                </a:extLst>
              </a:tr>
              <a:tr h="14172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*Main elements that require repairs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~Yearly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0245650"/>
                  </a:ext>
                </a:extLst>
              </a:tr>
              <a:tr h="14172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CALIFES amplifier power supply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2.5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9191412"/>
                  </a:ext>
                </a:extLst>
              </a:tr>
              <a:tr h="14172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Pulse picker power supply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9241941"/>
                  </a:ext>
                </a:extLst>
              </a:tr>
              <a:tr h="14172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Chillers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</a:t>
                      </a: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086" marR="7086" marT="70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1099020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38981A8F-3E90-6651-7299-DDD4BB04F0CD}"/>
              </a:ext>
            </a:extLst>
          </p:cNvPr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en-GB" dirty="0"/>
              <a:t>CLEAR laser operational request for support 2024 – 2030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2DD029F-644D-3E43-8629-BBD83DEC5D1E}"/>
              </a:ext>
            </a:extLst>
          </p:cNvPr>
          <p:cNvSpPr txBox="1"/>
          <p:nvPr/>
        </p:nvSpPr>
        <p:spPr>
          <a:xfrm>
            <a:off x="2135560" y="1074983"/>
            <a:ext cx="1741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Material budget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812E487-1500-8EFA-AF11-8C56900D9DDD}"/>
              </a:ext>
            </a:extLst>
          </p:cNvPr>
          <p:cNvSpPr txBox="1"/>
          <p:nvPr/>
        </p:nvSpPr>
        <p:spPr>
          <a:xfrm>
            <a:off x="8040216" y="1054235"/>
            <a:ext cx="1837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Personnel needs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3F964BC-C251-71B3-7096-EB5A2575DE8C}"/>
              </a:ext>
            </a:extLst>
          </p:cNvPr>
          <p:cNvSpPr txBox="1"/>
          <p:nvPr/>
        </p:nvSpPr>
        <p:spPr>
          <a:xfrm>
            <a:off x="3737325" y="3370079"/>
            <a:ext cx="7940780" cy="199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EO Comb development is driven by CLEAR funded PhD student + 100 kCHF material expenses.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EO Comb development finishes in 2026, with the integration and commissioning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From 2027 – 2030 no further R&amp;D is foreseen, regular operational budget is around ~55 kCHF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Not included here is the CTF2 operation and maintenance (this is funded using the AWAKE budget instead).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Requested funds and resources for development of FCC-</a:t>
            </a:r>
            <a:r>
              <a:rPr lang="en-US" sz="1400" dirty="0" err="1"/>
              <a:t>ee</a:t>
            </a:r>
            <a:r>
              <a:rPr lang="en-US" sz="1400" dirty="0"/>
              <a:t> compatible </a:t>
            </a:r>
            <a:r>
              <a:rPr lang="en-US" sz="1400" dirty="0" err="1"/>
              <a:t>spatio</a:t>
            </a:r>
            <a:r>
              <a:rPr lang="en-US" sz="1400" dirty="0"/>
              <a:t>-temporal shaper.</a:t>
            </a: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0DFA2E28-ABEB-0C7B-854F-C7540D066C17}"/>
              </a:ext>
            </a:extLst>
          </p:cNvPr>
          <p:cNvSpPr txBox="1">
            <a:spLocks/>
          </p:cNvSpPr>
          <p:nvPr/>
        </p:nvSpPr>
        <p:spPr bwMode="auto">
          <a:xfrm>
            <a:off x="513895" y="5463486"/>
            <a:ext cx="11164210" cy="1166153"/>
          </a:xfrm>
          <a:prstGeom prst="rect">
            <a:avLst/>
          </a:prstGeom>
        </p:spPr>
        <p:txBody>
          <a:bodyPr/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b="1" dirty="0"/>
              <a:t>CLEAR photo-injector laser points of failure:</a:t>
            </a:r>
          </a:p>
          <a:p>
            <a:pPr lvl="1">
              <a:defRPr/>
            </a:pPr>
            <a:r>
              <a:rPr lang="en-US" sz="1600" dirty="0"/>
              <a:t>Laser sub-systems often fail and require replacements and spares: Chillers, pulse-picker power supplies, laser diodes, laser power supplies, beamline optical elements, and motors.</a:t>
            </a:r>
          </a:p>
          <a:p>
            <a:pPr lvl="1">
              <a:defRPr/>
            </a:pPr>
            <a:endParaRPr lang="en-GB" sz="360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4B4791F-5918-94CF-FC26-4538E455E4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221694-9A37-5746-8CB4-48D985807C45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6204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BF7AB3-001D-F0C3-B6EA-7D06F8B561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C89A0-B772-D752-E1C9-4E552F963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CLEAR: Hardware Challenges</a:t>
            </a: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1371E2CB-7DC2-898B-39AC-193FE10921C1}"/>
              </a:ext>
            </a:extLst>
          </p:cNvPr>
          <p:cNvSpPr txBox="1">
            <a:spLocks/>
          </p:cNvSpPr>
          <p:nvPr/>
        </p:nvSpPr>
        <p:spPr>
          <a:xfrm>
            <a:off x="314999" y="805912"/>
            <a:ext cx="7002745" cy="57227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Mainly relying on old equipment from </a:t>
            </a:r>
            <a:r>
              <a:rPr lang="en-GB" b="1" dirty="0" err="1"/>
              <a:t>CTF3</a:t>
            </a:r>
            <a:endParaRPr lang="en-GB" b="1" dirty="0"/>
          </a:p>
          <a:p>
            <a:pPr lvl="1"/>
            <a:r>
              <a:rPr lang="en-GB" dirty="0"/>
              <a:t>Made of old/spare </a:t>
            </a:r>
            <a:r>
              <a:rPr lang="en-GB" b="1" dirty="0"/>
              <a:t>magnets</a:t>
            </a:r>
            <a:r>
              <a:rPr lang="en-GB" dirty="0"/>
              <a:t> and </a:t>
            </a:r>
            <a:r>
              <a:rPr lang="en-GB" b="1" dirty="0"/>
              <a:t>cavities</a:t>
            </a:r>
          </a:p>
          <a:p>
            <a:pPr lvl="1"/>
            <a:r>
              <a:rPr lang="en-GB" dirty="0"/>
              <a:t>Cherry picking of </a:t>
            </a:r>
            <a:r>
              <a:rPr lang="en-GB" dirty="0" err="1"/>
              <a:t>CTF3</a:t>
            </a:r>
            <a:r>
              <a:rPr lang="en-GB" dirty="0"/>
              <a:t> </a:t>
            </a:r>
            <a:r>
              <a:rPr lang="en-GB" b="1" dirty="0"/>
              <a:t>power converters </a:t>
            </a:r>
            <a:r>
              <a:rPr lang="en-GB" dirty="0"/>
              <a:t>and </a:t>
            </a:r>
            <a:r>
              <a:rPr lang="en-GB" b="1" dirty="0"/>
              <a:t>cables</a:t>
            </a:r>
          </a:p>
          <a:p>
            <a:pPr lvl="1"/>
            <a:r>
              <a:rPr lang="en-GB" dirty="0"/>
              <a:t>Adaptation of existing </a:t>
            </a:r>
            <a:r>
              <a:rPr lang="en-GB" b="1" dirty="0"/>
              <a:t>vacuum chambers</a:t>
            </a:r>
            <a:r>
              <a:rPr lang="en-GB" dirty="0"/>
              <a:t>/</a:t>
            </a:r>
            <a:r>
              <a:rPr lang="en-GB" b="1" dirty="0"/>
              <a:t>equipment</a:t>
            </a:r>
          </a:p>
          <a:p>
            <a:pPr lvl="1"/>
            <a:r>
              <a:rPr lang="en-GB" b="1" dirty="0"/>
              <a:t>Old </a:t>
            </a:r>
            <a:r>
              <a:rPr lang="en-GB" dirty="0"/>
              <a:t>and</a:t>
            </a:r>
            <a:r>
              <a:rPr lang="en-GB" b="1" dirty="0"/>
              <a:t> complex laser system</a:t>
            </a:r>
            <a:br>
              <a:rPr lang="en-GB" dirty="0"/>
            </a:br>
            <a:endParaRPr lang="en-GB" dirty="0"/>
          </a:p>
          <a:p>
            <a:r>
              <a:rPr lang="en-GB" b="1" dirty="0"/>
              <a:t>Main concerns with RF:</a:t>
            </a:r>
          </a:p>
          <a:p>
            <a:pPr lvl="1"/>
            <a:r>
              <a:rPr lang="en-GB" b="1" dirty="0"/>
              <a:t>Outdated modulators </a:t>
            </a:r>
            <a:r>
              <a:rPr lang="en-GB" dirty="0"/>
              <a:t>and </a:t>
            </a:r>
            <a:r>
              <a:rPr lang="en-GB" b="1" dirty="0"/>
              <a:t>scarce availability of </a:t>
            </a:r>
            <a:r>
              <a:rPr lang="en-GB" b="1" dirty="0" err="1"/>
              <a:t>TH2100</a:t>
            </a:r>
            <a:r>
              <a:rPr lang="en-GB" b="1" dirty="0"/>
              <a:t> klystrons </a:t>
            </a:r>
            <a:r>
              <a:rPr lang="en-GB" dirty="0"/>
              <a:t>on the market and/or long delivery delays</a:t>
            </a:r>
          </a:p>
          <a:p>
            <a:pPr lvl="1"/>
            <a:r>
              <a:rPr lang="en-GB" b="1" dirty="0"/>
              <a:t>Outdated </a:t>
            </a:r>
            <a:r>
              <a:rPr lang="en-GB" dirty="0"/>
              <a:t>and</a:t>
            </a:r>
            <a:r>
              <a:rPr lang="en-GB" b="1" dirty="0"/>
              <a:t> fully-analogue </a:t>
            </a:r>
            <a:r>
              <a:rPr lang="en-GB" b="1" dirty="0" err="1"/>
              <a:t>LLRF</a:t>
            </a:r>
            <a:r>
              <a:rPr lang="en-GB" b="1" dirty="0"/>
              <a:t> system</a:t>
            </a:r>
          </a:p>
          <a:p>
            <a:pPr lvl="2"/>
            <a:r>
              <a:rPr lang="en-GB" sz="1800" dirty="0"/>
              <a:t>Still providing low jitter (</a:t>
            </a:r>
            <a:r>
              <a:rPr lang="en-GB" sz="1800" dirty="0" err="1"/>
              <a:t>ps</a:t>
            </a:r>
            <a:r>
              <a:rPr lang="en-GB" sz="1800" dirty="0"/>
              <a:t> level) triggering system with </a:t>
            </a:r>
            <a:r>
              <a:rPr lang="en-GB" sz="1800" b="1" dirty="0"/>
              <a:t>some unique features at CERN</a:t>
            </a:r>
            <a:br>
              <a:rPr lang="en-GB" sz="1800" dirty="0"/>
            </a:br>
            <a:endParaRPr lang="en-GB" sz="1800" dirty="0"/>
          </a:p>
          <a:p>
            <a:r>
              <a:rPr lang="en-GB" b="1" dirty="0"/>
              <a:t>Simple machine… for who knows it !</a:t>
            </a:r>
          </a:p>
          <a:p>
            <a:pPr lvl="1"/>
            <a:r>
              <a:rPr lang="en-GB" dirty="0"/>
              <a:t>Operation is for a large part covered by </a:t>
            </a:r>
            <a:r>
              <a:rPr lang="en-GB" b="1" dirty="0"/>
              <a:t>temporary personnel</a:t>
            </a:r>
          </a:p>
          <a:p>
            <a:pPr lvl="1"/>
            <a:r>
              <a:rPr lang="en-GB" b="1" dirty="0"/>
              <a:t>Modelling/standardisation/documentation </a:t>
            </a:r>
            <a:r>
              <a:rPr lang="en-GB" dirty="0"/>
              <a:t>is </a:t>
            </a:r>
            <a:r>
              <a:rPr lang="en-GB" b="1" dirty="0"/>
              <a:t>limited</a:t>
            </a:r>
            <a:r>
              <a:rPr lang="en-GB" dirty="0"/>
              <a:t> mainly </a:t>
            </a:r>
            <a:r>
              <a:rPr lang="en-GB" b="1" dirty="0"/>
              <a:t>by manpower</a:t>
            </a:r>
          </a:p>
        </p:txBody>
      </p:sp>
      <p:pic>
        <p:nvPicPr>
          <p:cNvPr id="5" name="Picture 4" descr="A machine in a factory&#10;&#10;Description automatically generated">
            <a:extLst>
              <a:ext uri="{FF2B5EF4-FFF2-40B4-BE49-F238E27FC236}">
                <a16:creationId xmlns:a16="http://schemas.microsoft.com/office/drawing/2014/main" id="{8BF8B00C-86EE-6CFA-A04A-CA1A793942B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298341" y="1308067"/>
            <a:ext cx="5178792" cy="4608525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34F80E4-578C-4F50-8DB2-423D8042F9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221694-9A37-5746-8CB4-48D985807C4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019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5542C6-AF76-4471-2097-3C08964A07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F9D55DAD-015D-CD51-ACDE-A6EEDD7E6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Fabry Perot enhancement cavity principle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64FC11-C059-0DC8-1B98-ED2478A8C2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5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55D8484-6E7D-5C77-CBE7-44240AA28079}"/>
              </a:ext>
            </a:extLst>
          </p:cNvPr>
          <p:cNvGrpSpPr/>
          <p:nvPr/>
        </p:nvGrpSpPr>
        <p:grpSpPr>
          <a:xfrm>
            <a:off x="6362797" y="958940"/>
            <a:ext cx="5141155" cy="1533042"/>
            <a:chOff x="6362797" y="958940"/>
            <a:chExt cx="5141155" cy="1533042"/>
          </a:xfrm>
        </p:grpSpPr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FB59416D-9E2F-702C-CBF9-E1E13724E677}"/>
                </a:ext>
              </a:extLst>
            </p:cNvPr>
            <p:cNvSpPr txBox="1"/>
            <p:nvPr/>
          </p:nvSpPr>
          <p:spPr bwMode="auto">
            <a:xfrm>
              <a:off x="7136262" y="958940"/>
              <a:ext cx="36761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sng" strike="noStrike" kern="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cs typeface="Arial"/>
                </a:rPr>
                <a:t>Maximizing the intracavity power</a:t>
              </a:r>
              <a:endParaRPr kumimoji="0" lang="en-GB" sz="1800" b="0" i="0" u="sng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123" name="Arrow: Down 122">
              <a:extLst>
                <a:ext uri="{FF2B5EF4-FFF2-40B4-BE49-F238E27FC236}">
                  <a16:creationId xmlns:a16="http://schemas.microsoft.com/office/drawing/2014/main" id="{F21404BE-0A74-AC79-A4AB-2054D4C9262D}"/>
                </a:ext>
              </a:extLst>
            </p:cNvPr>
            <p:cNvSpPr/>
            <p:nvPr/>
          </p:nvSpPr>
          <p:spPr>
            <a:xfrm rot="1489888">
              <a:off x="7514381" y="1482449"/>
              <a:ext cx="216024" cy="331763"/>
            </a:xfrm>
            <a:prstGeom prst="downArrow">
              <a:avLst/>
            </a:prstGeom>
            <a:solidFill>
              <a:schemeClr val="tx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9D3358F3-2046-9897-E9AA-A3CF79B3EDC7}"/>
                </a:ext>
              </a:extLst>
            </p:cNvPr>
            <p:cNvSpPr txBox="1"/>
            <p:nvPr/>
          </p:nvSpPr>
          <p:spPr bwMode="auto">
            <a:xfrm>
              <a:off x="6362797" y="2044506"/>
              <a:ext cx="2014568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cs typeface="Arial"/>
                </a:rPr>
                <a:t>Large cavity gain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125" name="Arrow: Down 124">
              <a:extLst>
                <a:ext uri="{FF2B5EF4-FFF2-40B4-BE49-F238E27FC236}">
                  <a16:creationId xmlns:a16="http://schemas.microsoft.com/office/drawing/2014/main" id="{F1139E08-4AF7-187C-9C60-67E28C88500F}"/>
                </a:ext>
              </a:extLst>
            </p:cNvPr>
            <p:cNvSpPr/>
            <p:nvPr/>
          </p:nvSpPr>
          <p:spPr>
            <a:xfrm rot="20163267">
              <a:off x="9836094" y="1429775"/>
              <a:ext cx="216024" cy="331763"/>
            </a:xfrm>
            <a:prstGeom prst="downArrow">
              <a:avLst/>
            </a:prstGeom>
            <a:solidFill>
              <a:schemeClr val="tx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79737E67-280E-9C13-68FB-0BC5C2B68486}"/>
                </a:ext>
              </a:extLst>
            </p:cNvPr>
            <p:cNvSpPr txBox="1"/>
            <p:nvPr/>
          </p:nvSpPr>
          <p:spPr bwMode="auto">
            <a:xfrm>
              <a:off x="9373735" y="1845651"/>
              <a:ext cx="2130217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cs typeface="Arial"/>
                </a:rPr>
                <a:t>Excellent spectral mode matching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E517B9F1-A9BA-F912-D646-13B0DB0D8EE0}"/>
              </a:ext>
            </a:extLst>
          </p:cNvPr>
          <p:cNvGrpSpPr/>
          <p:nvPr/>
        </p:nvGrpSpPr>
        <p:grpSpPr>
          <a:xfrm>
            <a:off x="5927097" y="2623922"/>
            <a:ext cx="2988843" cy="3553591"/>
            <a:chOff x="5927097" y="2623922"/>
            <a:chExt cx="2988843" cy="3553591"/>
          </a:xfrm>
        </p:grpSpPr>
        <p:sp>
          <p:nvSpPr>
            <p:cNvPr id="127" name="Arrow: Down 126">
              <a:extLst>
                <a:ext uri="{FF2B5EF4-FFF2-40B4-BE49-F238E27FC236}">
                  <a16:creationId xmlns:a16="http://schemas.microsoft.com/office/drawing/2014/main" id="{E42C7FE2-6419-0FAF-2C93-5E86CB9B2A8F}"/>
                </a:ext>
              </a:extLst>
            </p:cNvPr>
            <p:cNvSpPr/>
            <p:nvPr/>
          </p:nvSpPr>
          <p:spPr>
            <a:xfrm>
              <a:off x="7196837" y="2623922"/>
              <a:ext cx="216024" cy="331763"/>
            </a:xfrm>
            <a:prstGeom prst="downArrow">
              <a:avLst/>
            </a:prstGeom>
            <a:solidFill>
              <a:schemeClr val="tx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grpSp>
          <p:nvGrpSpPr>
            <p:cNvPr id="1025" name="Group 1024">
              <a:extLst>
                <a:ext uri="{FF2B5EF4-FFF2-40B4-BE49-F238E27FC236}">
                  <a16:creationId xmlns:a16="http://schemas.microsoft.com/office/drawing/2014/main" id="{660762AD-0EA4-7EBD-A697-437CAA5C94D0}"/>
                </a:ext>
              </a:extLst>
            </p:cNvPr>
            <p:cNvGrpSpPr/>
            <p:nvPr/>
          </p:nvGrpSpPr>
          <p:grpSpPr>
            <a:xfrm>
              <a:off x="5927097" y="3146034"/>
              <a:ext cx="2854516" cy="1075913"/>
              <a:chOff x="6426878" y="4773071"/>
              <a:chExt cx="4423694" cy="1667362"/>
            </a:xfrm>
          </p:grpSpPr>
          <p:sp>
            <p:nvSpPr>
              <p:cNvPr id="1027" name="TextBox 1026">
                <a:extLst>
                  <a:ext uri="{FF2B5EF4-FFF2-40B4-BE49-F238E27FC236}">
                    <a16:creationId xmlns:a16="http://schemas.microsoft.com/office/drawing/2014/main" id="{0BEF1BF9-3F48-5334-80BD-EB83D23ABBC5}"/>
                  </a:ext>
                </a:extLst>
              </p:cNvPr>
              <p:cNvSpPr txBox="1"/>
              <p:nvPr/>
            </p:nvSpPr>
            <p:spPr bwMode="auto">
              <a:xfrm>
                <a:off x="6810676" y="5724982"/>
                <a:ext cx="1079882" cy="7154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Absorption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10</a:t>
                </a:r>
                <a:r>
                  <a:rPr kumimoji="0" lang="en-US" sz="800" b="0" i="0" u="none" strike="noStrike" kern="0" cap="none" spc="0" normalizeH="0" baseline="3000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-6</a:t>
                </a:r>
                <a:endParaRPr kumimoji="0" lang="en-GB" sz="800" b="0" i="0" u="none" strike="noStrike" kern="0" cap="none" spc="0" normalizeH="0" baseline="3000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1028" name="TextBox 1027">
                <a:extLst>
                  <a:ext uri="{FF2B5EF4-FFF2-40B4-BE49-F238E27FC236}">
                    <a16:creationId xmlns:a16="http://schemas.microsoft.com/office/drawing/2014/main" id="{9EA8948B-9F28-3B9B-F359-641480C95909}"/>
                  </a:ext>
                </a:extLst>
              </p:cNvPr>
              <p:cNvSpPr txBox="1"/>
              <p:nvPr/>
            </p:nvSpPr>
            <p:spPr bwMode="auto">
              <a:xfrm>
                <a:off x="7863939" y="5724982"/>
                <a:ext cx="1079882" cy="7154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Diffraction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10</a:t>
                </a:r>
                <a:r>
                  <a:rPr kumimoji="0" lang="en-US" sz="800" b="0" i="0" u="none" strike="noStrike" kern="0" cap="none" spc="0" normalizeH="0" baseline="3000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-5</a:t>
                </a:r>
                <a:endParaRPr kumimoji="0" lang="en-GB" sz="800" b="0" i="0" u="none" strike="noStrike" kern="0" cap="none" spc="0" normalizeH="0" baseline="3000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1029" name="TextBox 1028">
                <a:extLst>
                  <a:ext uri="{FF2B5EF4-FFF2-40B4-BE49-F238E27FC236}">
                    <a16:creationId xmlns:a16="http://schemas.microsoft.com/office/drawing/2014/main" id="{A60A46E4-0DA8-8077-CD9E-517403B6B568}"/>
                  </a:ext>
                </a:extLst>
              </p:cNvPr>
              <p:cNvSpPr txBox="1"/>
              <p:nvPr/>
            </p:nvSpPr>
            <p:spPr bwMode="auto">
              <a:xfrm>
                <a:off x="8920321" y="5725202"/>
                <a:ext cx="1260904" cy="524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Transmission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10</a:t>
                </a:r>
                <a:r>
                  <a:rPr kumimoji="0" lang="en-US" sz="800" b="0" i="0" u="none" strike="noStrike" kern="0" cap="none" spc="0" normalizeH="0" baseline="3000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-4</a:t>
                </a:r>
                <a:endParaRPr kumimoji="0" lang="en-GB" sz="800" b="0" i="0" u="none" strike="noStrike" kern="0" cap="none" spc="0" normalizeH="0" baseline="3000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grpSp>
            <p:nvGrpSpPr>
              <p:cNvPr id="1030" name="Group 1029">
                <a:extLst>
                  <a:ext uri="{FF2B5EF4-FFF2-40B4-BE49-F238E27FC236}">
                    <a16:creationId xmlns:a16="http://schemas.microsoft.com/office/drawing/2014/main" id="{6BA66AE4-3289-0CC3-19FA-A00B6319FBC0}"/>
                  </a:ext>
                </a:extLst>
              </p:cNvPr>
              <p:cNvGrpSpPr/>
              <p:nvPr/>
            </p:nvGrpSpPr>
            <p:grpSpPr>
              <a:xfrm>
                <a:off x="6426878" y="4773071"/>
                <a:ext cx="4423694" cy="988557"/>
                <a:chOff x="6426878" y="4773071"/>
                <a:chExt cx="4423694" cy="988557"/>
              </a:xfrm>
            </p:grpSpPr>
            <p:grpSp>
              <p:nvGrpSpPr>
                <p:cNvPr id="1031" name="Group 1030">
                  <a:extLst>
                    <a:ext uri="{FF2B5EF4-FFF2-40B4-BE49-F238E27FC236}">
                      <a16:creationId xmlns:a16="http://schemas.microsoft.com/office/drawing/2014/main" id="{55F58AA5-BD40-5BD9-7292-35910EFA0A99}"/>
                    </a:ext>
                  </a:extLst>
                </p:cNvPr>
                <p:cNvGrpSpPr/>
                <p:nvPr/>
              </p:nvGrpSpPr>
              <p:grpSpPr>
                <a:xfrm>
                  <a:off x="6528048" y="4872705"/>
                  <a:ext cx="1944216" cy="278307"/>
                  <a:chOff x="6672064" y="5058327"/>
                  <a:chExt cx="1944216" cy="278307"/>
                </a:xfrm>
              </p:grpSpPr>
              <p:pic>
                <p:nvPicPr>
                  <p:cNvPr id="1042" name="Picture 1041">
                    <a:extLst>
                      <a:ext uri="{FF2B5EF4-FFF2-40B4-BE49-F238E27FC236}">
                        <a16:creationId xmlns:a16="http://schemas.microsoft.com/office/drawing/2014/main" id="{72DE85B4-C572-06DA-9ED6-52273CE6BDF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6672064" y="5079608"/>
                    <a:ext cx="1080120" cy="257026"/>
                  </a:xfrm>
                  <a:prstGeom prst="rect">
                    <a:avLst/>
                  </a:prstGeom>
                </p:spPr>
              </p:pic>
              <p:pic>
                <p:nvPicPr>
                  <p:cNvPr id="1043" name="Picture 1042">
                    <a:extLst>
                      <a:ext uri="{FF2B5EF4-FFF2-40B4-BE49-F238E27FC236}">
                        <a16:creationId xmlns:a16="http://schemas.microsoft.com/office/drawing/2014/main" id="{44C6E3BC-46BF-B660-4F33-5BB48ACE364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7803855" y="5058327"/>
                    <a:ext cx="812425" cy="269699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032" name="Group 1031">
                  <a:extLst>
                    <a:ext uri="{FF2B5EF4-FFF2-40B4-BE49-F238E27FC236}">
                      <a16:creationId xmlns:a16="http://schemas.microsoft.com/office/drawing/2014/main" id="{A9BB5BAC-FE8A-B401-0E36-2A74423592B4}"/>
                    </a:ext>
                  </a:extLst>
                </p:cNvPr>
                <p:cNvGrpSpPr/>
                <p:nvPr/>
              </p:nvGrpSpPr>
              <p:grpSpPr>
                <a:xfrm>
                  <a:off x="6426878" y="5311900"/>
                  <a:ext cx="3529037" cy="309238"/>
                  <a:chOff x="695400" y="3011414"/>
                  <a:chExt cx="10046324" cy="880326"/>
                </a:xfrm>
              </p:grpSpPr>
              <p:pic>
                <p:nvPicPr>
                  <p:cNvPr id="1040" name="Picture 1039">
                    <a:extLst>
                      <a:ext uri="{FF2B5EF4-FFF2-40B4-BE49-F238E27FC236}">
                        <a16:creationId xmlns:a16="http://schemas.microsoft.com/office/drawing/2014/main" id="{7DD34D2C-EE09-D348-C43F-B37845A969D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695400" y="3011414"/>
                    <a:ext cx="7602011" cy="819264"/>
                  </a:xfrm>
                  <a:prstGeom prst="rect">
                    <a:avLst/>
                  </a:prstGeom>
                </p:spPr>
              </p:pic>
              <p:pic>
                <p:nvPicPr>
                  <p:cNvPr id="1041" name="Picture 1040">
                    <a:extLst>
                      <a:ext uri="{FF2B5EF4-FFF2-40B4-BE49-F238E27FC236}">
                        <a16:creationId xmlns:a16="http://schemas.microsoft.com/office/drawing/2014/main" id="{D242FE35-D80A-8DE1-69C3-ED5AA559215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8264878" y="3024844"/>
                    <a:ext cx="2476846" cy="866896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1033" name="Right Brace 1032">
                  <a:extLst>
                    <a:ext uri="{FF2B5EF4-FFF2-40B4-BE49-F238E27FC236}">
                      <a16:creationId xmlns:a16="http://schemas.microsoft.com/office/drawing/2014/main" id="{29AC9E31-E484-85CC-D5CE-B06E4FEDA0AD}"/>
                    </a:ext>
                  </a:extLst>
                </p:cNvPr>
                <p:cNvSpPr/>
                <p:nvPr/>
              </p:nvSpPr>
              <p:spPr>
                <a:xfrm rot="5400000">
                  <a:off x="7287283" y="5254467"/>
                  <a:ext cx="126669" cy="870057"/>
                </a:xfrm>
                <a:prstGeom prst="rightBrac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cs typeface="Arial"/>
                  </a:endParaRPr>
                </a:p>
              </p:txBody>
            </p:sp>
            <p:sp>
              <p:nvSpPr>
                <p:cNvPr id="1034" name="Right Brace 1033">
                  <a:extLst>
                    <a:ext uri="{FF2B5EF4-FFF2-40B4-BE49-F238E27FC236}">
                      <a16:creationId xmlns:a16="http://schemas.microsoft.com/office/drawing/2014/main" id="{34707E04-1BBE-32FA-0781-AFF3B113EC2E}"/>
                    </a:ext>
                  </a:extLst>
                </p:cNvPr>
                <p:cNvSpPr/>
                <p:nvPr/>
              </p:nvSpPr>
              <p:spPr>
                <a:xfrm rot="5400000">
                  <a:off x="8331282" y="5254467"/>
                  <a:ext cx="126669" cy="870057"/>
                </a:xfrm>
                <a:prstGeom prst="rightBrac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cs typeface="Arial"/>
                  </a:endParaRPr>
                </a:p>
              </p:txBody>
            </p:sp>
            <p:sp>
              <p:nvSpPr>
                <p:cNvPr id="1035" name="Right Brace 1034">
                  <a:extLst>
                    <a:ext uri="{FF2B5EF4-FFF2-40B4-BE49-F238E27FC236}">
                      <a16:creationId xmlns:a16="http://schemas.microsoft.com/office/drawing/2014/main" id="{9BE0B641-EA94-C4F3-7227-89EF1347E42F}"/>
                    </a:ext>
                  </a:extLst>
                </p:cNvPr>
                <p:cNvSpPr/>
                <p:nvPr/>
              </p:nvSpPr>
              <p:spPr>
                <a:xfrm rot="5400000">
                  <a:off x="9437243" y="5263265"/>
                  <a:ext cx="126669" cy="870057"/>
                </a:xfrm>
                <a:prstGeom prst="rightBrac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cs typeface="Arial"/>
                  </a:endParaRPr>
                </a:p>
              </p:txBody>
            </p:sp>
            <p:pic>
              <p:nvPicPr>
                <p:cNvPr id="1036" name="Picture 1035">
                  <a:extLst>
                    <a:ext uri="{FF2B5EF4-FFF2-40B4-BE49-F238E27FC236}">
                      <a16:creationId xmlns:a16="http://schemas.microsoft.com/office/drawing/2014/main" id="{F17B2296-149E-763D-C1CA-A944F9D7F8D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8848796" y="4885294"/>
                  <a:ext cx="1179305" cy="284551"/>
                </a:xfrm>
                <a:prstGeom prst="rect">
                  <a:avLst/>
                </a:prstGeom>
              </p:spPr>
            </p:pic>
            <p:sp>
              <p:nvSpPr>
                <p:cNvPr id="1037" name="TextBox 1036">
                  <a:extLst>
                    <a:ext uri="{FF2B5EF4-FFF2-40B4-BE49-F238E27FC236}">
                      <a16:creationId xmlns:a16="http://schemas.microsoft.com/office/drawing/2014/main" id="{60912DD8-B3DD-14FA-76DC-BB702F295957}"/>
                    </a:ext>
                  </a:extLst>
                </p:cNvPr>
                <p:cNvSpPr txBox="1"/>
                <p:nvPr/>
              </p:nvSpPr>
              <p:spPr bwMode="auto">
                <a:xfrm>
                  <a:off x="8436707" y="4773071"/>
                  <a:ext cx="423662" cy="38157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0" marR="0" lvl="0" indent="0" algn="l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40C28"/>
                      </a:solidFill>
                      <a:effectLst/>
                      <a:uLnTx/>
                      <a:uFillTx/>
                      <a:latin typeface="Google Sans"/>
                      <a:cs typeface="Arial"/>
                    </a:rPr>
                    <a:t>⇒</a:t>
                  </a: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cs typeface="Arial"/>
                  </a:endParaRPr>
                </a:p>
              </p:txBody>
            </p:sp>
            <p:pic>
              <p:nvPicPr>
                <p:cNvPr id="1038" name="Picture 1037">
                  <a:extLst>
                    <a:ext uri="{FF2B5EF4-FFF2-40B4-BE49-F238E27FC236}">
                      <a16:creationId xmlns:a16="http://schemas.microsoft.com/office/drawing/2014/main" id="{5C6CDA0E-91CC-270A-D4EC-99D57689D78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/>
                <a:srcRect l="19346" t="1" r="65774" b="4360"/>
                <a:stretch/>
              </p:blipFill>
              <p:spPr>
                <a:xfrm>
                  <a:off x="10005739" y="4876258"/>
                  <a:ext cx="175488" cy="272143"/>
                </a:xfrm>
                <a:prstGeom prst="rect">
                  <a:avLst/>
                </a:prstGeom>
              </p:spPr>
            </p:pic>
            <p:sp>
              <p:nvSpPr>
                <p:cNvPr id="1039" name="TextBox 1038">
                  <a:extLst>
                    <a:ext uri="{FF2B5EF4-FFF2-40B4-BE49-F238E27FC236}">
                      <a16:creationId xmlns:a16="http://schemas.microsoft.com/office/drawing/2014/main" id="{10A613C9-B1A4-D859-9AF8-DCECCF50A2C5}"/>
                    </a:ext>
                  </a:extLst>
                </p:cNvPr>
                <p:cNvSpPr txBox="1"/>
                <p:nvPr/>
              </p:nvSpPr>
              <p:spPr bwMode="auto">
                <a:xfrm>
                  <a:off x="10127173" y="4828463"/>
                  <a:ext cx="723399" cy="38157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6E2466">
                          <a:lumMod val="60000"/>
                          <a:lumOff val="40000"/>
                        </a:srgbClr>
                      </a:solidFill>
                      <a:effectLst/>
                      <a:uLnTx/>
                      <a:uFillTx/>
                      <a:latin typeface="Arial"/>
                      <a:cs typeface="Arial"/>
                    </a:rPr>
                    <a:t>5000</a:t>
                  </a:r>
                  <a:endParaRPr kumimoji="0" lang="en-GB" sz="1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6E2466">
                        <a:lumMod val="60000"/>
                        <a:lumOff val="40000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</a:endParaRPr>
                </a:p>
              </p:txBody>
            </p:sp>
          </p:grpSp>
        </p:grpSp>
        <p:sp>
          <p:nvSpPr>
            <p:cNvPr id="1044" name="Arrow: Down 1043">
              <a:extLst>
                <a:ext uri="{FF2B5EF4-FFF2-40B4-BE49-F238E27FC236}">
                  <a16:creationId xmlns:a16="http://schemas.microsoft.com/office/drawing/2014/main" id="{B61B6759-8C5C-F350-8E1D-424EA59DF7AA}"/>
                </a:ext>
              </a:extLst>
            </p:cNvPr>
            <p:cNvSpPr/>
            <p:nvPr/>
          </p:nvSpPr>
          <p:spPr>
            <a:xfrm>
              <a:off x="7229835" y="4141664"/>
              <a:ext cx="216024" cy="331763"/>
            </a:xfrm>
            <a:prstGeom prst="downArrow">
              <a:avLst/>
            </a:prstGeom>
            <a:solidFill>
              <a:schemeClr val="tx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46" name="文本框 40">
                  <a:extLst>
                    <a:ext uri="{FF2B5EF4-FFF2-40B4-BE49-F238E27FC236}">
                      <a16:creationId xmlns:a16="http://schemas.microsoft.com/office/drawing/2014/main" id="{FE048A95-9D57-F701-C04C-B3098BD4C2EC}"/>
                    </a:ext>
                  </a:extLst>
                </p:cNvPr>
                <p:cNvSpPr txBox="1"/>
                <p:nvPr/>
              </p:nvSpPr>
              <p:spPr>
                <a:xfrm>
                  <a:off x="6630583" y="4576328"/>
                  <a:ext cx="1497012" cy="350994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wrap="none" lIns="0" tIns="0" rIns="0" bIns="0" rtlCol="0">
                  <a:spAutoFit/>
                </a:bodyPr>
                <a:lstStyle>
                  <a:defPPr>
                    <a:defRPr lang="fr-FR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kumimoji="0" lang="en-US" altLang="zh-CN" sz="12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kumimoji="0" lang="zh-CN" altLang="en-US" sz="12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𝛿𝜈</m:t>
                            </m:r>
                          </m:num>
                          <m:den>
                            <m:r>
                              <a:rPr kumimoji="0" lang="zh-CN" altLang="en-US" sz="12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𝜈</m:t>
                            </m:r>
                          </m:den>
                        </m:f>
                        <m:r>
                          <a:rPr kumimoji="0" lang="en-US" altLang="zh-CN" sz="12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kumimoji="0" lang="en-US" altLang="zh-CN" sz="12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kumimoji="0" lang="zh-CN" altLang="en-US" sz="12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𝜆</m:t>
                            </m:r>
                          </m:num>
                          <m:den>
                            <m:r>
                              <a:rPr kumimoji="0" lang="en-US" altLang="zh-CN" sz="12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𝐿</m:t>
                            </m:r>
                            <m:r>
                              <a:rPr kumimoji="0" lang="en-US" altLang="zh-CN" sz="12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kumimoji="0" lang="en-US" altLang="zh-CN" sz="12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ℱ</m:t>
                            </m:r>
                          </m:den>
                        </m:f>
                        <m:r>
                          <a:rPr kumimoji="0" lang="en-US" altLang="zh-CN" sz="12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=3</m:t>
                        </m:r>
                        <m:r>
                          <a:rPr kumimoji="0" lang="en-US" altLang="zh-CN" sz="12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sSup>
                          <m:sSupPr>
                            <m:ctrlPr>
                              <a:rPr kumimoji="0" lang="en-US" altLang="zh-CN" sz="12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0" lang="en-US" altLang="zh-CN" sz="12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kumimoji="0" lang="en-US" altLang="zh-CN" sz="12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−11</m:t>
                            </m:r>
                          </m:sup>
                        </m:sSup>
                      </m:oMath>
                    </m:oMathPara>
                  </a14:m>
                  <a:endParaRPr kumimoji="0" lang="zh-CN" alt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</a:endParaRPr>
                </a:p>
              </p:txBody>
            </p:sp>
          </mc:Choice>
          <mc:Fallback xmlns="">
            <p:sp>
              <p:nvSpPr>
                <p:cNvPr id="1046" name="文本框 40">
                  <a:extLst>
                    <a:ext uri="{FF2B5EF4-FFF2-40B4-BE49-F238E27FC236}">
                      <a16:creationId xmlns:a16="http://schemas.microsoft.com/office/drawing/2014/main" id="{FE048A95-9D57-F701-C04C-B3098BD4C2E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30583" y="4576328"/>
                  <a:ext cx="1497012" cy="350994"/>
                </a:xfrm>
                <a:prstGeom prst="rect">
                  <a:avLst/>
                </a:prstGeom>
                <a:blipFill>
                  <a:blip r:embed="rId7"/>
                  <a:stretch>
                    <a:fillRect l="-2041" t="-3509" b="-15789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47" name="Arrow: Down 1046">
              <a:extLst>
                <a:ext uri="{FF2B5EF4-FFF2-40B4-BE49-F238E27FC236}">
                  <a16:creationId xmlns:a16="http://schemas.microsoft.com/office/drawing/2014/main" id="{F0CBF274-D200-8E50-1344-72F9CA52ECE7}"/>
                </a:ext>
              </a:extLst>
            </p:cNvPr>
            <p:cNvSpPr/>
            <p:nvPr/>
          </p:nvSpPr>
          <p:spPr>
            <a:xfrm>
              <a:off x="7229835" y="5113098"/>
              <a:ext cx="216024" cy="331763"/>
            </a:xfrm>
            <a:prstGeom prst="downArrow">
              <a:avLst/>
            </a:prstGeom>
            <a:solidFill>
              <a:schemeClr val="tx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48" name="文本框 40">
                  <a:extLst>
                    <a:ext uri="{FF2B5EF4-FFF2-40B4-BE49-F238E27FC236}">
                      <a16:creationId xmlns:a16="http://schemas.microsoft.com/office/drawing/2014/main" id="{3F678749-BF3D-9D5F-155B-326B6BF0E45A}"/>
                    </a:ext>
                  </a:extLst>
                </p:cNvPr>
                <p:cNvSpPr txBox="1"/>
                <p:nvPr/>
              </p:nvSpPr>
              <p:spPr>
                <a:xfrm>
                  <a:off x="6946471" y="5558698"/>
                  <a:ext cx="828432" cy="18466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wrap="none" lIns="0" tIns="0" rIns="0" bIns="0" rtlCol="0">
                  <a:spAutoFit/>
                </a:bodyPr>
                <a:lstStyle>
                  <a:defPPr>
                    <a:defRPr lang="fr-FR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 xmlns:m="http://schemas.openxmlformats.org/officeDocument/2006/math">
                      <m:r>
                        <a:rPr kumimoji="0" lang="zh-CN" altLang="en-US" sz="1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𝛿𝜈</m:t>
                      </m:r>
                    </m:oMath>
                  </a14:m>
                  <a:r>
                    <a:rPr kumimoji="0" lang="zh-CN" altLang="en-US" sz="12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cs typeface="Arial"/>
                    </a:rPr>
                    <a:t> </a:t>
                  </a:r>
                  <a:r>
                    <a:rPr kumimoji="0" lang="en-US" altLang="zh-CN" sz="12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cs typeface="Arial"/>
                    </a:rPr>
                    <a:t>~ 10 kHz</a:t>
                  </a:r>
                  <a:endParaRPr kumimoji="0" lang="zh-CN" alt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</a:endParaRPr>
                </a:p>
              </p:txBody>
            </p:sp>
          </mc:Choice>
          <mc:Fallback xmlns="">
            <p:sp>
              <p:nvSpPr>
                <p:cNvPr id="1048" name="文本框 40">
                  <a:extLst>
                    <a:ext uri="{FF2B5EF4-FFF2-40B4-BE49-F238E27FC236}">
                      <a16:creationId xmlns:a16="http://schemas.microsoft.com/office/drawing/2014/main" id="{3F678749-BF3D-9D5F-155B-326B6BF0E45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46471" y="5558698"/>
                  <a:ext cx="828432" cy="184666"/>
                </a:xfrm>
                <a:prstGeom prst="rect">
                  <a:avLst/>
                </a:prstGeom>
                <a:blipFill>
                  <a:blip r:embed="rId8"/>
                  <a:stretch>
                    <a:fillRect l="-7407" t="-30000" r="-11111" b="-46667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70" name="TextBox 1069">
              <a:extLst>
                <a:ext uri="{FF2B5EF4-FFF2-40B4-BE49-F238E27FC236}">
                  <a16:creationId xmlns:a16="http://schemas.microsoft.com/office/drawing/2014/main" id="{52C80943-7173-144B-D741-0E555FEC2FD8}"/>
                </a:ext>
              </a:extLst>
            </p:cNvPr>
            <p:cNvSpPr txBox="1"/>
            <p:nvPr/>
          </p:nvSpPr>
          <p:spPr bwMode="auto">
            <a:xfrm>
              <a:off x="6063877" y="5838959"/>
              <a:ext cx="2852063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</a:rPr>
                <a:t>Excellent mirrors and stability</a:t>
              </a: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1674970-F3A7-EB94-8D4C-2CEA652020BE}"/>
              </a:ext>
            </a:extLst>
          </p:cNvPr>
          <p:cNvGrpSpPr/>
          <p:nvPr/>
        </p:nvGrpSpPr>
        <p:grpSpPr>
          <a:xfrm>
            <a:off x="9167354" y="2550416"/>
            <a:ext cx="2690002" cy="3750501"/>
            <a:chOff x="9167354" y="2550416"/>
            <a:chExt cx="2690002" cy="3750501"/>
          </a:xfrm>
        </p:grpSpPr>
        <p:grpSp>
          <p:nvGrpSpPr>
            <p:cNvPr id="1066" name="Group 1065">
              <a:extLst>
                <a:ext uri="{FF2B5EF4-FFF2-40B4-BE49-F238E27FC236}">
                  <a16:creationId xmlns:a16="http://schemas.microsoft.com/office/drawing/2014/main" id="{3C3BFA80-C5D6-F872-1BD4-05CB34F80DF7}"/>
                </a:ext>
              </a:extLst>
            </p:cNvPr>
            <p:cNvGrpSpPr/>
            <p:nvPr/>
          </p:nvGrpSpPr>
          <p:grpSpPr>
            <a:xfrm>
              <a:off x="10911749" y="2550416"/>
              <a:ext cx="778123" cy="510720"/>
              <a:chOff x="11162026" y="3209992"/>
              <a:chExt cx="778123" cy="510720"/>
            </a:xfrm>
          </p:grpSpPr>
          <p:pic>
            <p:nvPicPr>
              <p:cNvPr id="1062" name="Picture 1061">
                <a:extLst>
                  <a:ext uri="{FF2B5EF4-FFF2-40B4-BE49-F238E27FC236}">
                    <a16:creationId xmlns:a16="http://schemas.microsoft.com/office/drawing/2014/main" id="{FEBFB214-0EDB-FD86-E23B-6C9D11307E5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r="73956"/>
              <a:stretch/>
            </p:blipFill>
            <p:spPr>
              <a:xfrm>
                <a:off x="11162026" y="3209992"/>
                <a:ext cx="263281" cy="510720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64" name="TextBox 1063">
                    <a:extLst>
                      <a:ext uri="{FF2B5EF4-FFF2-40B4-BE49-F238E27FC236}">
                        <a16:creationId xmlns:a16="http://schemas.microsoft.com/office/drawing/2014/main" id="{FD18F421-8EC4-50C6-34EC-F368F816E0B1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11358628" y="3326709"/>
                    <a:ext cx="581521" cy="307777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marL="0" marR="0" lvl="0" indent="0" algn="l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 xmlns:m="http://schemas.openxmlformats.org/officeDocument/2006/math">
                        <m:r>
                          <a:rPr kumimoji="0" lang="en-US" altLang="zh-CN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&lt;</m:t>
                        </m:r>
                        <m:r>
                          <a:rPr kumimoji="0" lang="zh-CN" alt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𝛿𝜈</m:t>
                        </m:r>
                      </m:oMath>
                    </a14:m>
                    <a:r>
                      <a:rPr kumimoji="0" lang="zh-CN" altLang="en-US" sz="14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cs typeface="Arial"/>
                      </a:rPr>
                      <a:t> </a:t>
                    </a:r>
                    <a:endParaRPr kumimoji="0" lang="en-GB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33A0"/>
                      </a:solidFill>
                      <a:effectLst/>
                      <a:uLnTx/>
                      <a:uFillTx/>
                      <a:latin typeface="Arial"/>
                      <a:cs typeface="Arial"/>
                    </a:endParaRPr>
                  </a:p>
                </p:txBody>
              </p:sp>
            </mc:Choice>
            <mc:Fallback xmlns="">
              <p:sp>
                <p:nvSpPr>
                  <p:cNvPr id="1064" name="TextBox 1063">
                    <a:extLst>
                      <a:ext uri="{FF2B5EF4-FFF2-40B4-BE49-F238E27FC236}">
                        <a16:creationId xmlns:a16="http://schemas.microsoft.com/office/drawing/2014/main" id="{FD18F421-8EC4-50C6-34EC-F368F816E0B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11358628" y="3326709"/>
                    <a:ext cx="581521" cy="307777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65" name="文本框 40">
                  <a:extLst>
                    <a:ext uri="{FF2B5EF4-FFF2-40B4-BE49-F238E27FC236}">
                      <a16:creationId xmlns:a16="http://schemas.microsoft.com/office/drawing/2014/main" id="{176D9402-988D-D7F1-D7B5-B851C8057F7C}"/>
                    </a:ext>
                  </a:extLst>
                </p:cNvPr>
                <p:cNvSpPr txBox="1"/>
                <p:nvPr/>
              </p:nvSpPr>
              <p:spPr>
                <a:xfrm>
                  <a:off x="9620570" y="2755916"/>
                  <a:ext cx="776238" cy="198965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wrap="none" lIns="0" tIns="0" rIns="0" bIns="0" rtlCol="0">
                  <a:spAutoFit/>
                </a:bodyPr>
                <a:lstStyle>
                  <a:defPPr>
                    <a:defRPr lang="fr-FR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zh-CN" sz="12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𝐹𝑆𝑅</m:t>
                        </m:r>
                        <m:r>
                          <a:rPr kumimoji="0" lang="en-US" altLang="zh-CN" sz="12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kumimoji="0" lang="en-US" altLang="zh-CN" sz="12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altLang="zh-CN" sz="12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kumimoji="0" lang="en-US" altLang="zh-CN" sz="12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𝑟𝑒𝑝</m:t>
                            </m:r>
                          </m:sub>
                        </m:sSub>
                      </m:oMath>
                    </m:oMathPara>
                  </a14:m>
                  <a:endParaRPr kumimoji="0" lang="zh-CN" alt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</a:endParaRPr>
                </a:p>
              </p:txBody>
            </p:sp>
          </mc:Choice>
          <mc:Fallback xmlns="">
            <p:sp>
              <p:nvSpPr>
                <p:cNvPr id="1065" name="文本框 40">
                  <a:extLst>
                    <a:ext uri="{FF2B5EF4-FFF2-40B4-BE49-F238E27FC236}">
                      <a16:creationId xmlns:a16="http://schemas.microsoft.com/office/drawing/2014/main" id="{176D9402-988D-D7F1-D7B5-B851C8057F7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20570" y="2755916"/>
                  <a:ext cx="776238" cy="198965"/>
                </a:xfrm>
                <a:prstGeom prst="rect">
                  <a:avLst/>
                </a:prstGeom>
                <a:blipFill>
                  <a:blip r:embed="rId16"/>
                  <a:stretch>
                    <a:fillRect l="-3906" r="-781" b="-24242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AE990AC-EC40-86B4-1B36-8A668FB02B1A}"/>
                </a:ext>
              </a:extLst>
            </p:cNvPr>
            <p:cNvGrpSpPr/>
            <p:nvPr/>
          </p:nvGrpSpPr>
          <p:grpSpPr>
            <a:xfrm>
              <a:off x="9167354" y="2669283"/>
              <a:ext cx="2690002" cy="3631634"/>
              <a:chOff x="9167354" y="2669283"/>
              <a:chExt cx="2690002" cy="3631634"/>
            </a:xfrm>
          </p:grpSpPr>
          <p:sp>
            <p:nvSpPr>
              <p:cNvPr id="1050" name="Arrow: Down 1049">
                <a:extLst>
                  <a:ext uri="{FF2B5EF4-FFF2-40B4-BE49-F238E27FC236}">
                    <a16:creationId xmlns:a16="http://schemas.microsoft.com/office/drawing/2014/main" id="{D4FA5FCD-495D-525F-AEDC-550E08B33CA5}"/>
                  </a:ext>
                </a:extLst>
              </p:cNvPr>
              <p:cNvSpPr/>
              <p:nvPr/>
            </p:nvSpPr>
            <p:spPr>
              <a:xfrm>
                <a:off x="10544366" y="3276090"/>
                <a:ext cx="216024" cy="331763"/>
              </a:xfrm>
              <a:prstGeom prst="downArrow">
                <a:avLst/>
              </a:prstGeom>
              <a:solidFill>
                <a:schemeClr val="tx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pic>
            <p:nvPicPr>
              <p:cNvPr id="1052" name="Picture 1051">
                <a:extLst>
                  <a:ext uri="{FF2B5EF4-FFF2-40B4-BE49-F238E27FC236}">
                    <a16:creationId xmlns:a16="http://schemas.microsoft.com/office/drawing/2014/main" id="{577B0794-06D7-2ACC-5A5D-441D0D8F96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0812412" y="3116740"/>
                <a:ext cx="1010909" cy="510720"/>
              </a:xfrm>
              <a:prstGeom prst="rect">
                <a:avLst/>
              </a:prstGeom>
            </p:spPr>
          </p:pic>
          <p:grpSp>
            <p:nvGrpSpPr>
              <p:cNvPr id="1069" name="Group 1068">
                <a:extLst>
                  <a:ext uri="{FF2B5EF4-FFF2-40B4-BE49-F238E27FC236}">
                    <a16:creationId xmlns:a16="http://schemas.microsoft.com/office/drawing/2014/main" id="{2AB59C56-9DCD-E761-7E8C-3FA2427BF802}"/>
                  </a:ext>
                </a:extLst>
              </p:cNvPr>
              <p:cNvGrpSpPr/>
              <p:nvPr/>
            </p:nvGrpSpPr>
            <p:grpSpPr>
              <a:xfrm>
                <a:off x="9167354" y="3676908"/>
                <a:ext cx="2690002" cy="2224357"/>
                <a:chOff x="9055804" y="3735107"/>
                <a:chExt cx="2933381" cy="2425607"/>
              </a:xfrm>
            </p:grpSpPr>
            <p:grpSp>
              <p:nvGrpSpPr>
                <p:cNvPr id="1053" name="组合 21">
                  <a:extLst>
                    <a:ext uri="{FF2B5EF4-FFF2-40B4-BE49-F238E27FC236}">
                      <a16:creationId xmlns:a16="http://schemas.microsoft.com/office/drawing/2014/main" id="{C6E0C60E-AACD-D431-8FBC-22F1A2B1BF0E}"/>
                    </a:ext>
                  </a:extLst>
                </p:cNvPr>
                <p:cNvGrpSpPr/>
                <p:nvPr/>
              </p:nvGrpSpPr>
              <p:grpSpPr>
                <a:xfrm>
                  <a:off x="9055804" y="3735107"/>
                  <a:ext cx="2933381" cy="2425607"/>
                  <a:chOff x="144128" y="1881302"/>
                  <a:chExt cx="4475756" cy="3355538"/>
                </a:xfrm>
              </p:grpSpPr>
              <p:pic>
                <p:nvPicPr>
                  <p:cNvPr id="1054" name="Picture 1053">
                    <a:extLst>
                      <a:ext uri="{FF2B5EF4-FFF2-40B4-BE49-F238E27FC236}">
                        <a16:creationId xmlns:a16="http://schemas.microsoft.com/office/drawing/2014/main" id="{F89A2177-896F-8CDE-8F96-1362E8C4F89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44128" y="1881302"/>
                    <a:ext cx="4475756" cy="3355538"/>
                  </a:xfrm>
                  <a:prstGeom prst="rect">
                    <a:avLst/>
                  </a:prstGeom>
                </p:spPr>
              </p:pic>
              <p:cxnSp>
                <p:nvCxnSpPr>
                  <p:cNvPr id="1055" name="Straight Arrow Connector 1054">
                    <a:extLst>
                      <a:ext uri="{FF2B5EF4-FFF2-40B4-BE49-F238E27FC236}">
                        <a16:creationId xmlns:a16="http://schemas.microsoft.com/office/drawing/2014/main" id="{99070EA9-FF97-D6C2-8910-C7E502AAFFFA}"/>
                      </a:ext>
                    </a:extLst>
                  </p:cNvPr>
                  <p:cNvCxnSpPr/>
                  <p:nvPr/>
                </p:nvCxnSpPr>
                <p:spPr>
                  <a:xfrm>
                    <a:off x="2305260" y="2296623"/>
                    <a:ext cx="232090" cy="0"/>
                  </a:xfrm>
                  <a:prstGeom prst="straightConnector1">
                    <a:avLst/>
                  </a:prstGeom>
                  <a:ln w="12700">
                    <a:solidFill>
                      <a:srgbClr val="0000FF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6" name="Straight Arrow Connector 1055">
                    <a:extLst>
                      <a:ext uri="{FF2B5EF4-FFF2-40B4-BE49-F238E27FC236}">
                        <a16:creationId xmlns:a16="http://schemas.microsoft.com/office/drawing/2014/main" id="{9B31FEFD-11C8-5511-CA3E-7237682678EF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2713179" y="2296623"/>
                    <a:ext cx="232090" cy="0"/>
                  </a:xfrm>
                  <a:prstGeom prst="straightConnector1">
                    <a:avLst/>
                  </a:prstGeom>
                  <a:ln w="12700">
                    <a:solidFill>
                      <a:srgbClr val="0000FF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7" name="Straight Arrow Connector 1056">
                    <a:extLst>
                      <a:ext uri="{FF2B5EF4-FFF2-40B4-BE49-F238E27FC236}">
                        <a16:creationId xmlns:a16="http://schemas.microsoft.com/office/drawing/2014/main" id="{F3EA1E1E-957E-80AF-C9B8-E828FB28E270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3095557" y="3102921"/>
                    <a:ext cx="232090" cy="0"/>
                  </a:xfrm>
                  <a:prstGeom prst="straightConnector1">
                    <a:avLst/>
                  </a:prstGeom>
                  <a:ln w="12700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8" name="Straight Arrow Connector 1057">
                    <a:extLst>
                      <a:ext uri="{FF2B5EF4-FFF2-40B4-BE49-F238E27FC236}">
                        <a16:creationId xmlns:a16="http://schemas.microsoft.com/office/drawing/2014/main" id="{C6E6052B-C091-6DFB-72B4-9785563BE416}"/>
                      </a:ext>
                    </a:extLst>
                  </p:cNvPr>
                  <p:cNvCxnSpPr/>
                  <p:nvPr/>
                </p:nvCxnSpPr>
                <p:spPr>
                  <a:xfrm>
                    <a:off x="1893888" y="3102921"/>
                    <a:ext cx="232090" cy="0"/>
                  </a:xfrm>
                  <a:prstGeom prst="straightConnector1">
                    <a:avLst/>
                  </a:prstGeom>
                  <a:ln w="12700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059" name="TextBox 25">
                        <a:extLst>
                          <a:ext uri="{FF2B5EF4-FFF2-40B4-BE49-F238E27FC236}">
                            <a16:creationId xmlns:a16="http://schemas.microsoft.com/office/drawing/2014/main" id="{3584844B-48A4-4DEE-E395-EA811DE3634D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440938" y="2884831"/>
                        <a:ext cx="492841" cy="277853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>
                        <a:defPPr>
                          <a:defRPr lang="fr-FR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en-US" sz="105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FF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kumimoji="0" lang="en-US" sz="105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FF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𝛿𝜈</m:t>
                                  </m:r>
                                </m:num>
                                <m:den>
                                  <m:r>
                                    <a:rPr kumimoji="0" lang="en-US" sz="105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FF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den>
                              </m:f>
                              <m:r>
                                <a:rPr kumimoji="0" lang="en-US" sz="105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~</m:t>
                              </m:r>
                              <m:sSup>
                                <m:sSupPr>
                                  <m:ctrlPr>
                                    <a:rPr kumimoji="0" lang="en-US" sz="105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FF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0" lang="fr-FR" sz="105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FF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kumimoji="0" lang="fr-FR" sz="105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FF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−10</m:t>
                                  </m:r>
                                </m:sup>
                              </m:sSup>
                            </m:oMath>
                          </m:oMathPara>
                        </a14:m>
                        <a:endParaRPr kumimoji="0" 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3A0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65" name="TextBox 25">
                        <a:extLst>
                          <a:ext uri="{FF2B5EF4-FFF2-40B4-BE49-F238E27FC236}">
                            <a16:creationId xmlns:a16="http://schemas.microsoft.com/office/drawing/2014/main" id="{A2E4E500-349F-3268-9CAD-C7DD3E4089DA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3440938" y="2884831"/>
                        <a:ext cx="492841" cy="277853"/>
                      </a:xfrm>
                      <a:prstGeom prst="rect">
                        <a:avLst/>
                      </a:prstGeom>
                      <a:blipFill>
                        <a:blip r:embed="rId13"/>
                        <a:stretch>
                          <a:fillRect l="-15000" t="-7895" r="-70000" b="-44737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GB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060" name="TextBox 26">
                        <a:extLst>
                          <a:ext uri="{FF2B5EF4-FFF2-40B4-BE49-F238E27FC236}">
                            <a16:creationId xmlns:a16="http://schemas.microsoft.com/office/drawing/2014/main" id="{64AC064F-C1A4-0932-56A6-81292E36A3EE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012896" y="2078534"/>
                        <a:ext cx="492841" cy="277853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>
                        <a:defPPr>
                          <a:defRPr lang="fr-FR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en-US" sz="105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kumimoji="0" lang="en-US" sz="105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𝛿𝜈</m:t>
                                  </m:r>
                                </m:num>
                                <m:den>
                                  <m:r>
                                    <a:rPr kumimoji="0" lang="en-US" sz="105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den>
                              </m:f>
                              <m:r>
                                <a:rPr kumimoji="0" lang="en-US" sz="105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~</m:t>
                              </m:r>
                              <m:sSup>
                                <m:sSupPr>
                                  <m:ctrlPr>
                                    <a:rPr kumimoji="0" lang="en-US" sz="105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0" lang="fr-FR" sz="105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kumimoji="0" lang="fr-FR" sz="105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−11</m:t>
                                  </m:r>
                                </m:sup>
                              </m:sSup>
                            </m:oMath>
                          </m:oMathPara>
                        </a14:m>
                        <a:endParaRPr kumimoji="0" 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66" name="TextBox 26">
                        <a:extLst>
                          <a:ext uri="{FF2B5EF4-FFF2-40B4-BE49-F238E27FC236}">
                            <a16:creationId xmlns:a16="http://schemas.microsoft.com/office/drawing/2014/main" id="{A60E3BF2-5027-2551-8DF0-06687247BAE4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3012896" y="2078534"/>
                        <a:ext cx="492841" cy="277853"/>
                      </a:xfrm>
                      <a:prstGeom prst="rect">
                        <a:avLst/>
                      </a:prstGeom>
                      <a:blipFill>
                        <a:blip r:embed="rId14"/>
                        <a:stretch>
                          <a:fillRect l="-14754" t="-5263" r="-67213" b="-47368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GB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pic>
              <p:nvPicPr>
                <p:cNvPr id="1061" name="Picture 1060">
                  <a:extLst>
                    <a:ext uri="{FF2B5EF4-FFF2-40B4-BE49-F238E27FC236}">
                      <a16:creationId xmlns:a16="http://schemas.microsoft.com/office/drawing/2014/main" id="{30921CA5-CA0A-AE4F-C2A9-79142418DB1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9"/>
                <a:srcRect l="66065" r="4275" b="52249"/>
                <a:stretch/>
              </p:blipFill>
              <p:spPr>
                <a:xfrm>
                  <a:off x="10341431" y="5920127"/>
                  <a:ext cx="282875" cy="230070"/>
                </a:xfrm>
                <a:prstGeom prst="rect">
                  <a:avLst/>
                </a:prstGeom>
              </p:spPr>
            </p:pic>
          </p:grpSp>
          <p:sp>
            <p:nvSpPr>
              <p:cNvPr id="1067" name="Rectangle 1066">
                <a:extLst>
                  <a:ext uri="{FF2B5EF4-FFF2-40B4-BE49-F238E27FC236}">
                    <a16:creationId xmlns:a16="http://schemas.microsoft.com/office/drawing/2014/main" id="{67B80130-6F30-B897-9B83-D740110FC80B}"/>
                  </a:ext>
                </a:extLst>
              </p:cNvPr>
              <p:cNvSpPr/>
              <p:nvPr/>
            </p:nvSpPr>
            <p:spPr>
              <a:xfrm>
                <a:off x="9530592" y="2679982"/>
                <a:ext cx="908252" cy="331763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1068" name="Rectangle 1067">
                <a:extLst>
                  <a:ext uri="{FF2B5EF4-FFF2-40B4-BE49-F238E27FC236}">
                    <a16:creationId xmlns:a16="http://schemas.microsoft.com/office/drawing/2014/main" id="{0490D95B-980A-9E1F-0924-1848CF4CDDFC}"/>
                  </a:ext>
                </a:extLst>
              </p:cNvPr>
              <p:cNvSpPr/>
              <p:nvPr/>
            </p:nvSpPr>
            <p:spPr>
              <a:xfrm>
                <a:off x="10886314" y="2669283"/>
                <a:ext cx="803558" cy="331763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1071" name="TextBox 1070">
                <a:extLst>
                  <a:ext uri="{FF2B5EF4-FFF2-40B4-BE49-F238E27FC236}">
                    <a16:creationId xmlns:a16="http://schemas.microsoft.com/office/drawing/2014/main" id="{DB6E59CC-D240-5F0D-F945-FF7B5B347564}"/>
                  </a:ext>
                </a:extLst>
              </p:cNvPr>
              <p:cNvSpPr txBox="1"/>
              <p:nvPr/>
            </p:nvSpPr>
            <p:spPr bwMode="auto">
              <a:xfrm>
                <a:off x="9711976" y="5962363"/>
                <a:ext cx="2052165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Minimal phase noise</a:t>
                </a: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03AA8901-09F4-3BA4-AF92-4CAAA26C0F59}"/>
              </a:ext>
            </a:extLst>
          </p:cNvPr>
          <p:cNvGrpSpPr/>
          <p:nvPr/>
        </p:nvGrpSpPr>
        <p:grpSpPr>
          <a:xfrm>
            <a:off x="170106" y="1021206"/>
            <a:ext cx="5387777" cy="3345776"/>
            <a:chOff x="170106" y="1021206"/>
            <a:chExt cx="5387777" cy="3345776"/>
          </a:xfrm>
        </p:grpSpPr>
        <p:pic>
          <p:nvPicPr>
            <p:cNvPr id="2052" name="Picture 4" descr="Femtosecond-Laser Frequency Combs for Optical Clocks | NIST">
              <a:extLst>
                <a:ext uri="{FF2B5EF4-FFF2-40B4-BE49-F238E27FC236}">
                  <a16:creationId xmlns:a16="http://schemas.microsoft.com/office/drawing/2014/main" id="{6CEA629C-F0F5-6D36-6D85-9113EA1DA9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6853" y="1049122"/>
              <a:ext cx="4752528" cy="33178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41123D0C-BCB5-9ABD-FC1B-275B63847A8A}"/>
                </a:ext>
              </a:extLst>
            </p:cNvPr>
            <p:cNvSpPr/>
            <p:nvPr/>
          </p:nvSpPr>
          <p:spPr>
            <a:xfrm>
              <a:off x="551384" y="1021206"/>
              <a:ext cx="5006499" cy="3295328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47888C1C-12AE-C256-94E0-E74A7161C1F4}"/>
                </a:ext>
              </a:extLst>
            </p:cNvPr>
            <p:cNvSpPr txBox="1"/>
            <p:nvPr/>
          </p:nvSpPr>
          <p:spPr bwMode="auto">
            <a:xfrm rot="16200000">
              <a:off x="-1133937" y="2468901"/>
              <a:ext cx="294664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</a:rPr>
                <a:t>Laser frequency comb  modes</a:t>
              </a: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1072" name="Oval 1071">
              <a:extLst>
                <a:ext uri="{FF2B5EF4-FFF2-40B4-BE49-F238E27FC236}">
                  <a16:creationId xmlns:a16="http://schemas.microsoft.com/office/drawing/2014/main" id="{43450360-848F-4B6B-EB99-E2601A720702}"/>
                </a:ext>
              </a:extLst>
            </p:cNvPr>
            <p:cNvSpPr/>
            <p:nvPr/>
          </p:nvSpPr>
          <p:spPr>
            <a:xfrm>
              <a:off x="1205761" y="3139657"/>
              <a:ext cx="366347" cy="358648"/>
            </a:xfrm>
            <a:prstGeom prst="ellips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E15E32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1073" name="Oval 1072">
              <a:extLst>
                <a:ext uri="{FF2B5EF4-FFF2-40B4-BE49-F238E27FC236}">
                  <a16:creationId xmlns:a16="http://schemas.microsoft.com/office/drawing/2014/main" id="{B305FE30-BF34-2CE3-8777-B0A0E484DDA1}"/>
                </a:ext>
              </a:extLst>
            </p:cNvPr>
            <p:cNvSpPr/>
            <p:nvPr/>
          </p:nvSpPr>
          <p:spPr>
            <a:xfrm>
              <a:off x="2804619" y="3249676"/>
              <a:ext cx="366347" cy="358648"/>
            </a:xfrm>
            <a:prstGeom prst="ellips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E15E32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5F0DD4D1-1587-AE19-218E-9A77F8EF2C6C}"/>
              </a:ext>
            </a:extLst>
          </p:cNvPr>
          <p:cNvGrpSpPr/>
          <p:nvPr/>
        </p:nvGrpSpPr>
        <p:grpSpPr>
          <a:xfrm>
            <a:off x="125348" y="4093882"/>
            <a:ext cx="5420409" cy="2154415"/>
            <a:chOff x="125348" y="4093882"/>
            <a:chExt cx="5420409" cy="2154415"/>
          </a:xfrm>
        </p:grpSpPr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E1850B37-7B93-843F-6458-5783DBE5A053}"/>
                </a:ext>
              </a:extLst>
            </p:cNvPr>
            <p:cNvCxnSpPr/>
            <p:nvPr/>
          </p:nvCxnSpPr>
          <p:spPr>
            <a:xfrm flipV="1">
              <a:off x="974575" y="4902855"/>
              <a:ext cx="0" cy="936104"/>
            </a:xfrm>
            <a:prstGeom prst="straightConnector1">
              <a:avLst/>
            </a:prstGeom>
            <a:ln w="12700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68C969D1-EAB2-3D44-4403-123FE97115E8}"/>
                </a:ext>
              </a:extLst>
            </p:cNvPr>
            <p:cNvGrpSpPr/>
            <p:nvPr/>
          </p:nvGrpSpPr>
          <p:grpSpPr>
            <a:xfrm>
              <a:off x="1415479" y="4093882"/>
              <a:ext cx="3024336" cy="1748611"/>
              <a:chOff x="1415480" y="4509120"/>
              <a:chExt cx="3024336" cy="1207771"/>
            </a:xfrm>
          </p:grpSpPr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9F4D0452-1940-C1FE-FDC1-65DF8A7B803C}"/>
                  </a:ext>
                </a:extLst>
              </p:cNvPr>
              <p:cNvCxnSpPr/>
              <p:nvPr/>
            </p:nvCxnSpPr>
            <p:spPr>
              <a:xfrm>
                <a:off x="1415480" y="4509120"/>
                <a:ext cx="0" cy="1201376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DCCDB086-9EAA-9DBC-A16C-C90B5D9C6C92}"/>
                  </a:ext>
                </a:extLst>
              </p:cNvPr>
              <p:cNvCxnSpPr/>
              <p:nvPr/>
            </p:nvCxnSpPr>
            <p:spPr>
              <a:xfrm>
                <a:off x="1631504" y="4515515"/>
                <a:ext cx="0" cy="1201376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5002DC73-8A38-DD92-6E73-C89393B6402F}"/>
                  </a:ext>
                </a:extLst>
              </p:cNvPr>
              <p:cNvCxnSpPr/>
              <p:nvPr/>
            </p:nvCxnSpPr>
            <p:spPr>
              <a:xfrm>
                <a:off x="1847528" y="4515515"/>
                <a:ext cx="0" cy="1201376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1128D95E-FC34-8EB2-BADC-521FF131F932}"/>
                  </a:ext>
                </a:extLst>
              </p:cNvPr>
              <p:cNvCxnSpPr/>
              <p:nvPr/>
            </p:nvCxnSpPr>
            <p:spPr>
              <a:xfrm>
                <a:off x="2063552" y="4509120"/>
                <a:ext cx="0" cy="1201376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518AC94E-E6F2-A954-7BFC-7A479A7145F4}"/>
                  </a:ext>
                </a:extLst>
              </p:cNvPr>
              <p:cNvCxnSpPr/>
              <p:nvPr/>
            </p:nvCxnSpPr>
            <p:spPr>
              <a:xfrm>
                <a:off x="2279576" y="4515515"/>
                <a:ext cx="0" cy="1201376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28B39A02-3F6F-B1F6-E762-BE8B32CFEF48}"/>
                  </a:ext>
                </a:extLst>
              </p:cNvPr>
              <p:cNvCxnSpPr/>
              <p:nvPr/>
            </p:nvCxnSpPr>
            <p:spPr>
              <a:xfrm>
                <a:off x="2495600" y="4515515"/>
                <a:ext cx="0" cy="1201376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3EE0FB8F-C81F-F134-BF45-22E527C6B353}"/>
                  </a:ext>
                </a:extLst>
              </p:cNvPr>
              <p:cNvCxnSpPr/>
              <p:nvPr/>
            </p:nvCxnSpPr>
            <p:spPr>
              <a:xfrm>
                <a:off x="2711624" y="4509120"/>
                <a:ext cx="0" cy="1201376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AED40F98-9E48-E41D-1CF7-79AFDC45319B}"/>
                  </a:ext>
                </a:extLst>
              </p:cNvPr>
              <p:cNvCxnSpPr/>
              <p:nvPr/>
            </p:nvCxnSpPr>
            <p:spPr>
              <a:xfrm>
                <a:off x="2927648" y="4515515"/>
                <a:ext cx="0" cy="1201376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54B0E3F8-EF48-4CB3-F2A1-EA2B3BA7570B}"/>
                  </a:ext>
                </a:extLst>
              </p:cNvPr>
              <p:cNvCxnSpPr/>
              <p:nvPr/>
            </p:nvCxnSpPr>
            <p:spPr>
              <a:xfrm>
                <a:off x="3143672" y="4515515"/>
                <a:ext cx="0" cy="1201376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3AA1CF96-DBDC-8CF9-03AF-12AB51C243A5}"/>
                  </a:ext>
                </a:extLst>
              </p:cNvPr>
              <p:cNvCxnSpPr/>
              <p:nvPr/>
            </p:nvCxnSpPr>
            <p:spPr>
              <a:xfrm>
                <a:off x="3359696" y="4509120"/>
                <a:ext cx="0" cy="1201376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2EEC1402-F7EA-E5A0-7065-C85D3E445913}"/>
                  </a:ext>
                </a:extLst>
              </p:cNvPr>
              <p:cNvCxnSpPr/>
              <p:nvPr/>
            </p:nvCxnSpPr>
            <p:spPr>
              <a:xfrm>
                <a:off x="3575720" y="4515515"/>
                <a:ext cx="0" cy="1201376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F2282955-64B3-EA4E-EC98-6754597FD2C2}"/>
                  </a:ext>
                </a:extLst>
              </p:cNvPr>
              <p:cNvCxnSpPr/>
              <p:nvPr/>
            </p:nvCxnSpPr>
            <p:spPr>
              <a:xfrm>
                <a:off x="3791744" y="4515515"/>
                <a:ext cx="0" cy="1201376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4E84796E-2C08-573D-0CBD-20C5C1EF66E3}"/>
                  </a:ext>
                </a:extLst>
              </p:cNvPr>
              <p:cNvCxnSpPr/>
              <p:nvPr/>
            </p:nvCxnSpPr>
            <p:spPr>
              <a:xfrm>
                <a:off x="4007768" y="4509120"/>
                <a:ext cx="0" cy="1201376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E241289A-3D78-21AD-7178-9536260FC1F1}"/>
                  </a:ext>
                </a:extLst>
              </p:cNvPr>
              <p:cNvCxnSpPr/>
              <p:nvPr/>
            </p:nvCxnSpPr>
            <p:spPr>
              <a:xfrm>
                <a:off x="4223792" y="4515515"/>
                <a:ext cx="0" cy="1201376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CE57818-FB77-FD35-0710-20BE27660D7D}"/>
                  </a:ext>
                </a:extLst>
              </p:cNvPr>
              <p:cNvCxnSpPr/>
              <p:nvPr/>
            </p:nvCxnSpPr>
            <p:spPr>
              <a:xfrm>
                <a:off x="4439816" y="4515515"/>
                <a:ext cx="0" cy="1201376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77422DC2-6B2B-5013-FDE6-85472E67A9D8}"/>
                </a:ext>
              </a:extLst>
            </p:cNvPr>
            <p:cNvGrpSpPr/>
            <p:nvPr/>
          </p:nvGrpSpPr>
          <p:grpSpPr>
            <a:xfrm>
              <a:off x="2605751" y="5056929"/>
              <a:ext cx="873514" cy="790823"/>
              <a:chOff x="4832162" y="3658274"/>
              <a:chExt cx="6264656" cy="2296384"/>
            </a:xfrm>
          </p:grpSpPr>
          <p:grpSp>
            <p:nvGrpSpPr>
              <p:cNvPr id="63" name="Group 62">
                <a:extLst>
                  <a:ext uri="{FF2B5EF4-FFF2-40B4-BE49-F238E27FC236}">
                    <a16:creationId xmlns:a16="http://schemas.microsoft.com/office/drawing/2014/main" id="{40F8FE38-663A-71B4-EA56-EFD636BEA406}"/>
                  </a:ext>
                </a:extLst>
              </p:cNvPr>
              <p:cNvGrpSpPr/>
              <p:nvPr/>
            </p:nvGrpSpPr>
            <p:grpSpPr>
              <a:xfrm>
                <a:off x="4832162" y="3658274"/>
                <a:ext cx="3132328" cy="2261919"/>
                <a:chOff x="6517776" y="3701743"/>
                <a:chExt cx="3132328" cy="2261919"/>
              </a:xfrm>
            </p:grpSpPr>
            <p:grpSp>
              <p:nvGrpSpPr>
                <p:cNvPr id="54" name="Group 53">
                  <a:extLst>
                    <a:ext uri="{FF2B5EF4-FFF2-40B4-BE49-F238E27FC236}">
                      <a16:creationId xmlns:a16="http://schemas.microsoft.com/office/drawing/2014/main" id="{7C21DF07-CB7C-704A-1C33-07C3589004E1}"/>
                    </a:ext>
                  </a:extLst>
                </p:cNvPr>
                <p:cNvGrpSpPr/>
                <p:nvPr/>
              </p:nvGrpSpPr>
              <p:grpSpPr>
                <a:xfrm>
                  <a:off x="6517776" y="3701743"/>
                  <a:ext cx="1569621" cy="2246649"/>
                  <a:chOff x="6517776" y="3701743"/>
                  <a:chExt cx="1569621" cy="2246649"/>
                </a:xfrm>
              </p:grpSpPr>
              <p:sp>
                <p:nvSpPr>
                  <p:cNvPr id="50" name="Freeform: Shape 49">
                    <a:extLst>
                      <a:ext uri="{FF2B5EF4-FFF2-40B4-BE49-F238E27FC236}">
                        <a16:creationId xmlns:a16="http://schemas.microsoft.com/office/drawing/2014/main" id="{DB8D9943-1699-6845-9DBB-F41A0467CBA2}"/>
                      </a:ext>
                    </a:extLst>
                  </p:cNvPr>
                  <p:cNvSpPr/>
                  <p:nvPr/>
                </p:nvSpPr>
                <p:spPr>
                  <a:xfrm>
                    <a:off x="6517776" y="3701743"/>
                    <a:ext cx="784811" cy="2227454"/>
                  </a:xfrm>
                  <a:custGeom>
                    <a:avLst/>
                    <a:gdLst>
                      <a:gd name="connsiteX0" fmla="*/ 0 w 952238"/>
                      <a:gd name="connsiteY0" fmla="*/ 2219785 h 2227454"/>
                      <a:gd name="connsiteX1" fmla="*/ 693683 w 952238"/>
                      <a:gd name="connsiteY1" fmla="*/ 1885556 h 2227454"/>
                      <a:gd name="connsiteX2" fmla="*/ 952238 w 952238"/>
                      <a:gd name="connsiteY2" fmla="*/ 0 h 2227454"/>
                      <a:gd name="connsiteX3" fmla="*/ 952238 w 952238"/>
                      <a:gd name="connsiteY3" fmla="*/ 0 h 22274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52238" h="2227454">
                        <a:moveTo>
                          <a:pt x="0" y="2219785"/>
                        </a:moveTo>
                        <a:cubicBezTo>
                          <a:pt x="267488" y="2237652"/>
                          <a:pt x="534977" y="2255520"/>
                          <a:pt x="693683" y="1885556"/>
                        </a:cubicBezTo>
                        <a:cubicBezTo>
                          <a:pt x="852389" y="1515592"/>
                          <a:pt x="952238" y="0"/>
                          <a:pt x="952238" y="0"/>
                        </a:cubicBezTo>
                        <a:lnTo>
                          <a:pt x="952238" y="0"/>
                        </a:lnTo>
                      </a:path>
                    </a:pathLst>
                  </a:custGeom>
                  <a:noFill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51" name="Freeform: Shape 50">
                    <a:extLst>
                      <a:ext uri="{FF2B5EF4-FFF2-40B4-BE49-F238E27FC236}">
                        <a16:creationId xmlns:a16="http://schemas.microsoft.com/office/drawing/2014/main" id="{6F9ADBCB-6A14-FFB4-51A3-50FD234C7F80}"/>
                      </a:ext>
                    </a:extLst>
                  </p:cNvPr>
                  <p:cNvSpPr/>
                  <p:nvPr/>
                </p:nvSpPr>
                <p:spPr>
                  <a:xfrm flipH="1">
                    <a:off x="7302587" y="3720938"/>
                    <a:ext cx="784810" cy="2227454"/>
                  </a:xfrm>
                  <a:custGeom>
                    <a:avLst/>
                    <a:gdLst>
                      <a:gd name="connsiteX0" fmla="*/ 0 w 952238"/>
                      <a:gd name="connsiteY0" fmla="*/ 2219785 h 2227454"/>
                      <a:gd name="connsiteX1" fmla="*/ 693683 w 952238"/>
                      <a:gd name="connsiteY1" fmla="*/ 1885556 h 2227454"/>
                      <a:gd name="connsiteX2" fmla="*/ 952238 w 952238"/>
                      <a:gd name="connsiteY2" fmla="*/ 0 h 2227454"/>
                      <a:gd name="connsiteX3" fmla="*/ 952238 w 952238"/>
                      <a:gd name="connsiteY3" fmla="*/ 0 h 22274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52238" h="2227454">
                        <a:moveTo>
                          <a:pt x="0" y="2219785"/>
                        </a:moveTo>
                        <a:cubicBezTo>
                          <a:pt x="267488" y="2237652"/>
                          <a:pt x="534977" y="2255520"/>
                          <a:pt x="693683" y="1885556"/>
                        </a:cubicBezTo>
                        <a:cubicBezTo>
                          <a:pt x="852389" y="1515592"/>
                          <a:pt x="952238" y="0"/>
                          <a:pt x="952238" y="0"/>
                        </a:cubicBezTo>
                        <a:lnTo>
                          <a:pt x="952238" y="0"/>
                        </a:lnTo>
                      </a:path>
                    </a:pathLst>
                  </a:custGeom>
                  <a:noFill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cs typeface="Arial"/>
                    </a:endParaRPr>
                  </a:p>
                </p:txBody>
              </p:sp>
            </p:grpSp>
            <p:grpSp>
              <p:nvGrpSpPr>
                <p:cNvPr id="55" name="Group 54">
                  <a:extLst>
                    <a:ext uri="{FF2B5EF4-FFF2-40B4-BE49-F238E27FC236}">
                      <a16:creationId xmlns:a16="http://schemas.microsoft.com/office/drawing/2014/main" id="{137C7B55-0CCF-6327-D4D7-32DFFB20D76D}"/>
                    </a:ext>
                  </a:extLst>
                </p:cNvPr>
                <p:cNvGrpSpPr/>
                <p:nvPr/>
              </p:nvGrpSpPr>
              <p:grpSpPr>
                <a:xfrm>
                  <a:off x="8080483" y="3717013"/>
                  <a:ext cx="1569621" cy="2246649"/>
                  <a:chOff x="6517776" y="3701743"/>
                  <a:chExt cx="1569621" cy="2246649"/>
                </a:xfrm>
              </p:grpSpPr>
              <p:sp>
                <p:nvSpPr>
                  <p:cNvPr id="60" name="Freeform: Shape 59">
                    <a:extLst>
                      <a:ext uri="{FF2B5EF4-FFF2-40B4-BE49-F238E27FC236}">
                        <a16:creationId xmlns:a16="http://schemas.microsoft.com/office/drawing/2014/main" id="{571FB89A-A96A-1432-8B04-53B1CDD08FAB}"/>
                      </a:ext>
                    </a:extLst>
                  </p:cNvPr>
                  <p:cNvSpPr/>
                  <p:nvPr/>
                </p:nvSpPr>
                <p:spPr>
                  <a:xfrm>
                    <a:off x="6517776" y="3701743"/>
                    <a:ext cx="784811" cy="2227454"/>
                  </a:xfrm>
                  <a:custGeom>
                    <a:avLst/>
                    <a:gdLst>
                      <a:gd name="connsiteX0" fmla="*/ 0 w 952238"/>
                      <a:gd name="connsiteY0" fmla="*/ 2219785 h 2227454"/>
                      <a:gd name="connsiteX1" fmla="*/ 693683 w 952238"/>
                      <a:gd name="connsiteY1" fmla="*/ 1885556 h 2227454"/>
                      <a:gd name="connsiteX2" fmla="*/ 952238 w 952238"/>
                      <a:gd name="connsiteY2" fmla="*/ 0 h 2227454"/>
                      <a:gd name="connsiteX3" fmla="*/ 952238 w 952238"/>
                      <a:gd name="connsiteY3" fmla="*/ 0 h 22274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52238" h="2227454">
                        <a:moveTo>
                          <a:pt x="0" y="2219785"/>
                        </a:moveTo>
                        <a:cubicBezTo>
                          <a:pt x="267488" y="2237652"/>
                          <a:pt x="534977" y="2255520"/>
                          <a:pt x="693683" y="1885556"/>
                        </a:cubicBezTo>
                        <a:cubicBezTo>
                          <a:pt x="852389" y="1515592"/>
                          <a:pt x="952238" y="0"/>
                          <a:pt x="952238" y="0"/>
                        </a:cubicBezTo>
                        <a:lnTo>
                          <a:pt x="952238" y="0"/>
                        </a:lnTo>
                      </a:path>
                    </a:pathLst>
                  </a:custGeom>
                  <a:noFill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62" name="Freeform: Shape 61">
                    <a:extLst>
                      <a:ext uri="{FF2B5EF4-FFF2-40B4-BE49-F238E27FC236}">
                        <a16:creationId xmlns:a16="http://schemas.microsoft.com/office/drawing/2014/main" id="{2FF79F02-22E9-8DB1-E428-31DC654E5EA5}"/>
                      </a:ext>
                    </a:extLst>
                  </p:cNvPr>
                  <p:cNvSpPr/>
                  <p:nvPr/>
                </p:nvSpPr>
                <p:spPr>
                  <a:xfrm flipH="1">
                    <a:off x="7302587" y="3720938"/>
                    <a:ext cx="784810" cy="2227454"/>
                  </a:xfrm>
                  <a:custGeom>
                    <a:avLst/>
                    <a:gdLst>
                      <a:gd name="connsiteX0" fmla="*/ 0 w 952238"/>
                      <a:gd name="connsiteY0" fmla="*/ 2219785 h 2227454"/>
                      <a:gd name="connsiteX1" fmla="*/ 693683 w 952238"/>
                      <a:gd name="connsiteY1" fmla="*/ 1885556 h 2227454"/>
                      <a:gd name="connsiteX2" fmla="*/ 952238 w 952238"/>
                      <a:gd name="connsiteY2" fmla="*/ 0 h 2227454"/>
                      <a:gd name="connsiteX3" fmla="*/ 952238 w 952238"/>
                      <a:gd name="connsiteY3" fmla="*/ 0 h 22274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52238" h="2227454">
                        <a:moveTo>
                          <a:pt x="0" y="2219785"/>
                        </a:moveTo>
                        <a:cubicBezTo>
                          <a:pt x="267488" y="2237652"/>
                          <a:pt x="534977" y="2255520"/>
                          <a:pt x="693683" y="1885556"/>
                        </a:cubicBezTo>
                        <a:cubicBezTo>
                          <a:pt x="852389" y="1515592"/>
                          <a:pt x="952238" y="0"/>
                          <a:pt x="952238" y="0"/>
                        </a:cubicBezTo>
                        <a:lnTo>
                          <a:pt x="952238" y="0"/>
                        </a:lnTo>
                      </a:path>
                    </a:pathLst>
                  </a:custGeom>
                  <a:noFill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cs typeface="Arial"/>
                    </a:endParaRPr>
                  </a:p>
                </p:txBody>
              </p:sp>
            </p:grpSp>
          </p:grpSp>
          <p:grpSp>
            <p:nvGrpSpPr>
              <p:cNvPr id="64" name="Group 63">
                <a:extLst>
                  <a:ext uri="{FF2B5EF4-FFF2-40B4-BE49-F238E27FC236}">
                    <a16:creationId xmlns:a16="http://schemas.microsoft.com/office/drawing/2014/main" id="{09E8F996-FE9E-26FA-5409-12FEE9605CFF}"/>
                  </a:ext>
                </a:extLst>
              </p:cNvPr>
              <p:cNvGrpSpPr/>
              <p:nvPr/>
            </p:nvGrpSpPr>
            <p:grpSpPr>
              <a:xfrm>
                <a:off x="7964490" y="3692739"/>
                <a:ext cx="3132328" cy="2261919"/>
                <a:chOff x="6517776" y="3701743"/>
                <a:chExt cx="3132328" cy="2261919"/>
              </a:xfrm>
            </p:grpSpPr>
            <p:grpSp>
              <p:nvGrpSpPr>
                <p:cNvPr id="68" name="Group 67">
                  <a:extLst>
                    <a:ext uri="{FF2B5EF4-FFF2-40B4-BE49-F238E27FC236}">
                      <a16:creationId xmlns:a16="http://schemas.microsoft.com/office/drawing/2014/main" id="{7F7AAF82-1810-B702-7E1C-3E9ECC880F9F}"/>
                    </a:ext>
                  </a:extLst>
                </p:cNvPr>
                <p:cNvGrpSpPr/>
                <p:nvPr/>
              </p:nvGrpSpPr>
              <p:grpSpPr>
                <a:xfrm>
                  <a:off x="6517776" y="3701743"/>
                  <a:ext cx="1569621" cy="2246649"/>
                  <a:chOff x="6517776" y="3701743"/>
                  <a:chExt cx="1569621" cy="2246649"/>
                </a:xfrm>
              </p:grpSpPr>
              <p:sp>
                <p:nvSpPr>
                  <p:cNvPr id="72" name="Freeform: Shape 71">
                    <a:extLst>
                      <a:ext uri="{FF2B5EF4-FFF2-40B4-BE49-F238E27FC236}">
                        <a16:creationId xmlns:a16="http://schemas.microsoft.com/office/drawing/2014/main" id="{CFD7FEA3-6C00-2D30-3ABC-31535075E9EC}"/>
                      </a:ext>
                    </a:extLst>
                  </p:cNvPr>
                  <p:cNvSpPr/>
                  <p:nvPr/>
                </p:nvSpPr>
                <p:spPr>
                  <a:xfrm>
                    <a:off x="6517776" y="3701743"/>
                    <a:ext cx="784811" cy="2227454"/>
                  </a:xfrm>
                  <a:custGeom>
                    <a:avLst/>
                    <a:gdLst>
                      <a:gd name="connsiteX0" fmla="*/ 0 w 952238"/>
                      <a:gd name="connsiteY0" fmla="*/ 2219785 h 2227454"/>
                      <a:gd name="connsiteX1" fmla="*/ 693683 w 952238"/>
                      <a:gd name="connsiteY1" fmla="*/ 1885556 h 2227454"/>
                      <a:gd name="connsiteX2" fmla="*/ 952238 w 952238"/>
                      <a:gd name="connsiteY2" fmla="*/ 0 h 2227454"/>
                      <a:gd name="connsiteX3" fmla="*/ 952238 w 952238"/>
                      <a:gd name="connsiteY3" fmla="*/ 0 h 22274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52238" h="2227454">
                        <a:moveTo>
                          <a:pt x="0" y="2219785"/>
                        </a:moveTo>
                        <a:cubicBezTo>
                          <a:pt x="267488" y="2237652"/>
                          <a:pt x="534977" y="2255520"/>
                          <a:pt x="693683" y="1885556"/>
                        </a:cubicBezTo>
                        <a:cubicBezTo>
                          <a:pt x="852389" y="1515592"/>
                          <a:pt x="952238" y="0"/>
                          <a:pt x="952238" y="0"/>
                        </a:cubicBezTo>
                        <a:lnTo>
                          <a:pt x="952238" y="0"/>
                        </a:lnTo>
                      </a:path>
                    </a:pathLst>
                  </a:custGeom>
                  <a:noFill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73" name="Freeform: Shape 72">
                    <a:extLst>
                      <a:ext uri="{FF2B5EF4-FFF2-40B4-BE49-F238E27FC236}">
                        <a16:creationId xmlns:a16="http://schemas.microsoft.com/office/drawing/2014/main" id="{D7D0AE29-E774-748A-033E-CB655C70B2EE}"/>
                      </a:ext>
                    </a:extLst>
                  </p:cNvPr>
                  <p:cNvSpPr/>
                  <p:nvPr/>
                </p:nvSpPr>
                <p:spPr>
                  <a:xfrm flipH="1">
                    <a:off x="7302587" y="3720938"/>
                    <a:ext cx="784810" cy="2227454"/>
                  </a:xfrm>
                  <a:custGeom>
                    <a:avLst/>
                    <a:gdLst>
                      <a:gd name="connsiteX0" fmla="*/ 0 w 952238"/>
                      <a:gd name="connsiteY0" fmla="*/ 2219785 h 2227454"/>
                      <a:gd name="connsiteX1" fmla="*/ 693683 w 952238"/>
                      <a:gd name="connsiteY1" fmla="*/ 1885556 h 2227454"/>
                      <a:gd name="connsiteX2" fmla="*/ 952238 w 952238"/>
                      <a:gd name="connsiteY2" fmla="*/ 0 h 2227454"/>
                      <a:gd name="connsiteX3" fmla="*/ 952238 w 952238"/>
                      <a:gd name="connsiteY3" fmla="*/ 0 h 22274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52238" h="2227454">
                        <a:moveTo>
                          <a:pt x="0" y="2219785"/>
                        </a:moveTo>
                        <a:cubicBezTo>
                          <a:pt x="267488" y="2237652"/>
                          <a:pt x="534977" y="2255520"/>
                          <a:pt x="693683" y="1885556"/>
                        </a:cubicBezTo>
                        <a:cubicBezTo>
                          <a:pt x="852389" y="1515592"/>
                          <a:pt x="952238" y="0"/>
                          <a:pt x="952238" y="0"/>
                        </a:cubicBezTo>
                        <a:lnTo>
                          <a:pt x="952238" y="0"/>
                        </a:lnTo>
                      </a:path>
                    </a:pathLst>
                  </a:custGeom>
                  <a:noFill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cs typeface="Arial"/>
                    </a:endParaRPr>
                  </a:p>
                </p:txBody>
              </p:sp>
            </p:grpSp>
            <p:grpSp>
              <p:nvGrpSpPr>
                <p:cNvPr id="69" name="Group 68">
                  <a:extLst>
                    <a:ext uri="{FF2B5EF4-FFF2-40B4-BE49-F238E27FC236}">
                      <a16:creationId xmlns:a16="http://schemas.microsoft.com/office/drawing/2014/main" id="{DAE19BC0-E064-F536-1E91-AA5DE5BE34C6}"/>
                    </a:ext>
                  </a:extLst>
                </p:cNvPr>
                <p:cNvGrpSpPr/>
                <p:nvPr/>
              </p:nvGrpSpPr>
              <p:grpSpPr>
                <a:xfrm>
                  <a:off x="8080483" y="3717013"/>
                  <a:ext cx="1569621" cy="2246649"/>
                  <a:chOff x="6517776" y="3701743"/>
                  <a:chExt cx="1569621" cy="2246649"/>
                </a:xfrm>
              </p:grpSpPr>
              <p:sp>
                <p:nvSpPr>
                  <p:cNvPr id="70" name="Freeform: Shape 69">
                    <a:extLst>
                      <a:ext uri="{FF2B5EF4-FFF2-40B4-BE49-F238E27FC236}">
                        <a16:creationId xmlns:a16="http://schemas.microsoft.com/office/drawing/2014/main" id="{FD122B24-ED13-4DB3-2D0F-A41243B11F71}"/>
                      </a:ext>
                    </a:extLst>
                  </p:cNvPr>
                  <p:cNvSpPr/>
                  <p:nvPr/>
                </p:nvSpPr>
                <p:spPr>
                  <a:xfrm>
                    <a:off x="6517776" y="3701743"/>
                    <a:ext cx="784811" cy="2227454"/>
                  </a:xfrm>
                  <a:custGeom>
                    <a:avLst/>
                    <a:gdLst>
                      <a:gd name="connsiteX0" fmla="*/ 0 w 952238"/>
                      <a:gd name="connsiteY0" fmla="*/ 2219785 h 2227454"/>
                      <a:gd name="connsiteX1" fmla="*/ 693683 w 952238"/>
                      <a:gd name="connsiteY1" fmla="*/ 1885556 h 2227454"/>
                      <a:gd name="connsiteX2" fmla="*/ 952238 w 952238"/>
                      <a:gd name="connsiteY2" fmla="*/ 0 h 2227454"/>
                      <a:gd name="connsiteX3" fmla="*/ 952238 w 952238"/>
                      <a:gd name="connsiteY3" fmla="*/ 0 h 22274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52238" h="2227454">
                        <a:moveTo>
                          <a:pt x="0" y="2219785"/>
                        </a:moveTo>
                        <a:cubicBezTo>
                          <a:pt x="267488" y="2237652"/>
                          <a:pt x="534977" y="2255520"/>
                          <a:pt x="693683" y="1885556"/>
                        </a:cubicBezTo>
                        <a:cubicBezTo>
                          <a:pt x="852389" y="1515592"/>
                          <a:pt x="952238" y="0"/>
                          <a:pt x="952238" y="0"/>
                        </a:cubicBezTo>
                        <a:lnTo>
                          <a:pt x="952238" y="0"/>
                        </a:lnTo>
                      </a:path>
                    </a:pathLst>
                  </a:custGeom>
                  <a:noFill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71" name="Freeform: Shape 70">
                    <a:extLst>
                      <a:ext uri="{FF2B5EF4-FFF2-40B4-BE49-F238E27FC236}">
                        <a16:creationId xmlns:a16="http://schemas.microsoft.com/office/drawing/2014/main" id="{ED2935A9-550F-FFA2-EA41-E72885CC045E}"/>
                      </a:ext>
                    </a:extLst>
                  </p:cNvPr>
                  <p:cNvSpPr/>
                  <p:nvPr/>
                </p:nvSpPr>
                <p:spPr>
                  <a:xfrm flipH="1">
                    <a:off x="7302587" y="3720938"/>
                    <a:ext cx="784810" cy="2227454"/>
                  </a:xfrm>
                  <a:custGeom>
                    <a:avLst/>
                    <a:gdLst>
                      <a:gd name="connsiteX0" fmla="*/ 0 w 952238"/>
                      <a:gd name="connsiteY0" fmla="*/ 2219785 h 2227454"/>
                      <a:gd name="connsiteX1" fmla="*/ 693683 w 952238"/>
                      <a:gd name="connsiteY1" fmla="*/ 1885556 h 2227454"/>
                      <a:gd name="connsiteX2" fmla="*/ 952238 w 952238"/>
                      <a:gd name="connsiteY2" fmla="*/ 0 h 2227454"/>
                      <a:gd name="connsiteX3" fmla="*/ 952238 w 952238"/>
                      <a:gd name="connsiteY3" fmla="*/ 0 h 22274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52238" h="2227454">
                        <a:moveTo>
                          <a:pt x="0" y="2219785"/>
                        </a:moveTo>
                        <a:cubicBezTo>
                          <a:pt x="267488" y="2237652"/>
                          <a:pt x="534977" y="2255520"/>
                          <a:pt x="693683" y="1885556"/>
                        </a:cubicBezTo>
                        <a:cubicBezTo>
                          <a:pt x="852389" y="1515592"/>
                          <a:pt x="952238" y="0"/>
                          <a:pt x="952238" y="0"/>
                        </a:cubicBezTo>
                        <a:lnTo>
                          <a:pt x="952238" y="0"/>
                        </a:lnTo>
                      </a:path>
                    </a:pathLst>
                  </a:custGeom>
                  <a:noFill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cs typeface="Arial"/>
                    </a:endParaRPr>
                  </a:p>
                </p:txBody>
              </p:sp>
            </p:grpSp>
          </p:grp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5031BB34-C17C-8E90-B6CD-ABF2413C4DAB}"/>
                </a:ext>
              </a:extLst>
            </p:cNvPr>
            <p:cNvGrpSpPr/>
            <p:nvPr/>
          </p:nvGrpSpPr>
          <p:grpSpPr>
            <a:xfrm>
              <a:off x="3464180" y="5056185"/>
              <a:ext cx="873514" cy="790823"/>
              <a:chOff x="4832162" y="3658274"/>
              <a:chExt cx="6264656" cy="2296384"/>
            </a:xfrm>
          </p:grpSpPr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493CDB2D-5311-4C9F-8F95-3CBBBFE1D278}"/>
                  </a:ext>
                </a:extLst>
              </p:cNvPr>
              <p:cNvGrpSpPr/>
              <p:nvPr/>
            </p:nvGrpSpPr>
            <p:grpSpPr>
              <a:xfrm>
                <a:off x="4832162" y="3658274"/>
                <a:ext cx="3132328" cy="2261919"/>
                <a:chOff x="6517776" y="3701743"/>
                <a:chExt cx="3132328" cy="2261919"/>
              </a:xfrm>
            </p:grpSpPr>
            <p:grpSp>
              <p:nvGrpSpPr>
                <p:cNvPr id="84" name="Group 83">
                  <a:extLst>
                    <a:ext uri="{FF2B5EF4-FFF2-40B4-BE49-F238E27FC236}">
                      <a16:creationId xmlns:a16="http://schemas.microsoft.com/office/drawing/2014/main" id="{C9FAA367-BD8E-A133-F4F4-7C2D7E66321A}"/>
                    </a:ext>
                  </a:extLst>
                </p:cNvPr>
                <p:cNvGrpSpPr/>
                <p:nvPr/>
              </p:nvGrpSpPr>
              <p:grpSpPr>
                <a:xfrm>
                  <a:off x="6517776" y="3701743"/>
                  <a:ext cx="1569621" cy="2246649"/>
                  <a:chOff x="6517776" y="3701743"/>
                  <a:chExt cx="1569621" cy="2246649"/>
                </a:xfrm>
              </p:grpSpPr>
              <p:sp>
                <p:nvSpPr>
                  <p:cNvPr id="88" name="Freeform: Shape 87">
                    <a:extLst>
                      <a:ext uri="{FF2B5EF4-FFF2-40B4-BE49-F238E27FC236}">
                        <a16:creationId xmlns:a16="http://schemas.microsoft.com/office/drawing/2014/main" id="{58712812-5ED6-AE69-5A77-EF55A124126B}"/>
                      </a:ext>
                    </a:extLst>
                  </p:cNvPr>
                  <p:cNvSpPr/>
                  <p:nvPr/>
                </p:nvSpPr>
                <p:spPr>
                  <a:xfrm>
                    <a:off x="6517776" y="3701743"/>
                    <a:ext cx="784811" cy="2227454"/>
                  </a:xfrm>
                  <a:custGeom>
                    <a:avLst/>
                    <a:gdLst>
                      <a:gd name="connsiteX0" fmla="*/ 0 w 952238"/>
                      <a:gd name="connsiteY0" fmla="*/ 2219785 h 2227454"/>
                      <a:gd name="connsiteX1" fmla="*/ 693683 w 952238"/>
                      <a:gd name="connsiteY1" fmla="*/ 1885556 h 2227454"/>
                      <a:gd name="connsiteX2" fmla="*/ 952238 w 952238"/>
                      <a:gd name="connsiteY2" fmla="*/ 0 h 2227454"/>
                      <a:gd name="connsiteX3" fmla="*/ 952238 w 952238"/>
                      <a:gd name="connsiteY3" fmla="*/ 0 h 22274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52238" h="2227454">
                        <a:moveTo>
                          <a:pt x="0" y="2219785"/>
                        </a:moveTo>
                        <a:cubicBezTo>
                          <a:pt x="267488" y="2237652"/>
                          <a:pt x="534977" y="2255520"/>
                          <a:pt x="693683" y="1885556"/>
                        </a:cubicBezTo>
                        <a:cubicBezTo>
                          <a:pt x="852389" y="1515592"/>
                          <a:pt x="952238" y="0"/>
                          <a:pt x="952238" y="0"/>
                        </a:cubicBezTo>
                        <a:lnTo>
                          <a:pt x="952238" y="0"/>
                        </a:lnTo>
                      </a:path>
                    </a:pathLst>
                  </a:custGeom>
                  <a:noFill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89" name="Freeform: Shape 88">
                    <a:extLst>
                      <a:ext uri="{FF2B5EF4-FFF2-40B4-BE49-F238E27FC236}">
                        <a16:creationId xmlns:a16="http://schemas.microsoft.com/office/drawing/2014/main" id="{901D4F85-BBCF-8000-468B-669E99BA8F64}"/>
                      </a:ext>
                    </a:extLst>
                  </p:cNvPr>
                  <p:cNvSpPr/>
                  <p:nvPr/>
                </p:nvSpPr>
                <p:spPr>
                  <a:xfrm flipH="1">
                    <a:off x="7302587" y="3720938"/>
                    <a:ext cx="784810" cy="2227454"/>
                  </a:xfrm>
                  <a:custGeom>
                    <a:avLst/>
                    <a:gdLst>
                      <a:gd name="connsiteX0" fmla="*/ 0 w 952238"/>
                      <a:gd name="connsiteY0" fmla="*/ 2219785 h 2227454"/>
                      <a:gd name="connsiteX1" fmla="*/ 693683 w 952238"/>
                      <a:gd name="connsiteY1" fmla="*/ 1885556 h 2227454"/>
                      <a:gd name="connsiteX2" fmla="*/ 952238 w 952238"/>
                      <a:gd name="connsiteY2" fmla="*/ 0 h 2227454"/>
                      <a:gd name="connsiteX3" fmla="*/ 952238 w 952238"/>
                      <a:gd name="connsiteY3" fmla="*/ 0 h 22274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52238" h="2227454">
                        <a:moveTo>
                          <a:pt x="0" y="2219785"/>
                        </a:moveTo>
                        <a:cubicBezTo>
                          <a:pt x="267488" y="2237652"/>
                          <a:pt x="534977" y="2255520"/>
                          <a:pt x="693683" y="1885556"/>
                        </a:cubicBezTo>
                        <a:cubicBezTo>
                          <a:pt x="852389" y="1515592"/>
                          <a:pt x="952238" y="0"/>
                          <a:pt x="952238" y="0"/>
                        </a:cubicBezTo>
                        <a:lnTo>
                          <a:pt x="952238" y="0"/>
                        </a:lnTo>
                      </a:path>
                    </a:pathLst>
                  </a:custGeom>
                  <a:noFill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cs typeface="Arial"/>
                    </a:endParaRPr>
                  </a:p>
                </p:txBody>
              </p:sp>
            </p:grpSp>
            <p:grpSp>
              <p:nvGrpSpPr>
                <p:cNvPr id="85" name="Group 84">
                  <a:extLst>
                    <a:ext uri="{FF2B5EF4-FFF2-40B4-BE49-F238E27FC236}">
                      <a16:creationId xmlns:a16="http://schemas.microsoft.com/office/drawing/2014/main" id="{262AEEE5-7CEB-B0C2-0E34-03938CDEDFAC}"/>
                    </a:ext>
                  </a:extLst>
                </p:cNvPr>
                <p:cNvGrpSpPr/>
                <p:nvPr/>
              </p:nvGrpSpPr>
              <p:grpSpPr>
                <a:xfrm>
                  <a:off x="8080483" y="3717013"/>
                  <a:ext cx="1569621" cy="2246649"/>
                  <a:chOff x="6517776" y="3701743"/>
                  <a:chExt cx="1569621" cy="2246649"/>
                </a:xfrm>
              </p:grpSpPr>
              <p:sp>
                <p:nvSpPr>
                  <p:cNvPr id="86" name="Freeform: Shape 85">
                    <a:extLst>
                      <a:ext uri="{FF2B5EF4-FFF2-40B4-BE49-F238E27FC236}">
                        <a16:creationId xmlns:a16="http://schemas.microsoft.com/office/drawing/2014/main" id="{C02E80B6-5A43-7738-5F9E-6CEF7AE5FC15}"/>
                      </a:ext>
                    </a:extLst>
                  </p:cNvPr>
                  <p:cNvSpPr/>
                  <p:nvPr/>
                </p:nvSpPr>
                <p:spPr>
                  <a:xfrm>
                    <a:off x="6517776" y="3701743"/>
                    <a:ext cx="784811" cy="2227454"/>
                  </a:xfrm>
                  <a:custGeom>
                    <a:avLst/>
                    <a:gdLst>
                      <a:gd name="connsiteX0" fmla="*/ 0 w 952238"/>
                      <a:gd name="connsiteY0" fmla="*/ 2219785 h 2227454"/>
                      <a:gd name="connsiteX1" fmla="*/ 693683 w 952238"/>
                      <a:gd name="connsiteY1" fmla="*/ 1885556 h 2227454"/>
                      <a:gd name="connsiteX2" fmla="*/ 952238 w 952238"/>
                      <a:gd name="connsiteY2" fmla="*/ 0 h 2227454"/>
                      <a:gd name="connsiteX3" fmla="*/ 952238 w 952238"/>
                      <a:gd name="connsiteY3" fmla="*/ 0 h 22274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52238" h="2227454">
                        <a:moveTo>
                          <a:pt x="0" y="2219785"/>
                        </a:moveTo>
                        <a:cubicBezTo>
                          <a:pt x="267488" y="2237652"/>
                          <a:pt x="534977" y="2255520"/>
                          <a:pt x="693683" y="1885556"/>
                        </a:cubicBezTo>
                        <a:cubicBezTo>
                          <a:pt x="852389" y="1515592"/>
                          <a:pt x="952238" y="0"/>
                          <a:pt x="952238" y="0"/>
                        </a:cubicBezTo>
                        <a:lnTo>
                          <a:pt x="952238" y="0"/>
                        </a:lnTo>
                      </a:path>
                    </a:pathLst>
                  </a:custGeom>
                  <a:noFill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87" name="Freeform: Shape 86">
                    <a:extLst>
                      <a:ext uri="{FF2B5EF4-FFF2-40B4-BE49-F238E27FC236}">
                        <a16:creationId xmlns:a16="http://schemas.microsoft.com/office/drawing/2014/main" id="{EA7509E1-E8C3-0476-D529-6E5CDA74DBF3}"/>
                      </a:ext>
                    </a:extLst>
                  </p:cNvPr>
                  <p:cNvSpPr/>
                  <p:nvPr/>
                </p:nvSpPr>
                <p:spPr>
                  <a:xfrm flipH="1">
                    <a:off x="7302587" y="3720938"/>
                    <a:ext cx="784810" cy="2227454"/>
                  </a:xfrm>
                  <a:custGeom>
                    <a:avLst/>
                    <a:gdLst>
                      <a:gd name="connsiteX0" fmla="*/ 0 w 952238"/>
                      <a:gd name="connsiteY0" fmla="*/ 2219785 h 2227454"/>
                      <a:gd name="connsiteX1" fmla="*/ 693683 w 952238"/>
                      <a:gd name="connsiteY1" fmla="*/ 1885556 h 2227454"/>
                      <a:gd name="connsiteX2" fmla="*/ 952238 w 952238"/>
                      <a:gd name="connsiteY2" fmla="*/ 0 h 2227454"/>
                      <a:gd name="connsiteX3" fmla="*/ 952238 w 952238"/>
                      <a:gd name="connsiteY3" fmla="*/ 0 h 22274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52238" h="2227454">
                        <a:moveTo>
                          <a:pt x="0" y="2219785"/>
                        </a:moveTo>
                        <a:cubicBezTo>
                          <a:pt x="267488" y="2237652"/>
                          <a:pt x="534977" y="2255520"/>
                          <a:pt x="693683" y="1885556"/>
                        </a:cubicBezTo>
                        <a:cubicBezTo>
                          <a:pt x="852389" y="1515592"/>
                          <a:pt x="952238" y="0"/>
                          <a:pt x="952238" y="0"/>
                        </a:cubicBezTo>
                        <a:lnTo>
                          <a:pt x="952238" y="0"/>
                        </a:lnTo>
                      </a:path>
                    </a:pathLst>
                  </a:custGeom>
                  <a:noFill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cs typeface="Arial"/>
                    </a:endParaRPr>
                  </a:p>
                </p:txBody>
              </p:sp>
            </p:grpSp>
          </p:grpSp>
          <p:grpSp>
            <p:nvGrpSpPr>
              <p:cNvPr id="77" name="Group 76">
                <a:extLst>
                  <a:ext uri="{FF2B5EF4-FFF2-40B4-BE49-F238E27FC236}">
                    <a16:creationId xmlns:a16="http://schemas.microsoft.com/office/drawing/2014/main" id="{49ED2034-B69B-9F8E-4082-8C6BB79EC8C2}"/>
                  </a:ext>
                </a:extLst>
              </p:cNvPr>
              <p:cNvGrpSpPr/>
              <p:nvPr/>
            </p:nvGrpSpPr>
            <p:grpSpPr>
              <a:xfrm>
                <a:off x="7964490" y="3692739"/>
                <a:ext cx="3132328" cy="2261919"/>
                <a:chOff x="6517776" y="3701743"/>
                <a:chExt cx="3132328" cy="2261919"/>
              </a:xfrm>
            </p:grpSpPr>
            <p:grpSp>
              <p:nvGrpSpPr>
                <p:cNvPr id="78" name="Group 77">
                  <a:extLst>
                    <a:ext uri="{FF2B5EF4-FFF2-40B4-BE49-F238E27FC236}">
                      <a16:creationId xmlns:a16="http://schemas.microsoft.com/office/drawing/2014/main" id="{E417F7C1-2CE0-4319-AD3A-93080A209AC1}"/>
                    </a:ext>
                  </a:extLst>
                </p:cNvPr>
                <p:cNvGrpSpPr/>
                <p:nvPr/>
              </p:nvGrpSpPr>
              <p:grpSpPr>
                <a:xfrm>
                  <a:off x="6517776" y="3701743"/>
                  <a:ext cx="1569621" cy="2246649"/>
                  <a:chOff x="6517776" y="3701743"/>
                  <a:chExt cx="1569621" cy="2246649"/>
                </a:xfrm>
              </p:grpSpPr>
              <p:sp>
                <p:nvSpPr>
                  <p:cNvPr id="82" name="Freeform: Shape 81">
                    <a:extLst>
                      <a:ext uri="{FF2B5EF4-FFF2-40B4-BE49-F238E27FC236}">
                        <a16:creationId xmlns:a16="http://schemas.microsoft.com/office/drawing/2014/main" id="{E497968D-E68A-4298-F5A9-78088281943E}"/>
                      </a:ext>
                    </a:extLst>
                  </p:cNvPr>
                  <p:cNvSpPr/>
                  <p:nvPr/>
                </p:nvSpPr>
                <p:spPr>
                  <a:xfrm>
                    <a:off x="6517776" y="3701743"/>
                    <a:ext cx="784811" cy="2227454"/>
                  </a:xfrm>
                  <a:custGeom>
                    <a:avLst/>
                    <a:gdLst>
                      <a:gd name="connsiteX0" fmla="*/ 0 w 952238"/>
                      <a:gd name="connsiteY0" fmla="*/ 2219785 h 2227454"/>
                      <a:gd name="connsiteX1" fmla="*/ 693683 w 952238"/>
                      <a:gd name="connsiteY1" fmla="*/ 1885556 h 2227454"/>
                      <a:gd name="connsiteX2" fmla="*/ 952238 w 952238"/>
                      <a:gd name="connsiteY2" fmla="*/ 0 h 2227454"/>
                      <a:gd name="connsiteX3" fmla="*/ 952238 w 952238"/>
                      <a:gd name="connsiteY3" fmla="*/ 0 h 22274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52238" h="2227454">
                        <a:moveTo>
                          <a:pt x="0" y="2219785"/>
                        </a:moveTo>
                        <a:cubicBezTo>
                          <a:pt x="267488" y="2237652"/>
                          <a:pt x="534977" y="2255520"/>
                          <a:pt x="693683" y="1885556"/>
                        </a:cubicBezTo>
                        <a:cubicBezTo>
                          <a:pt x="852389" y="1515592"/>
                          <a:pt x="952238" y="0"/>
                          <a:pt x="952238" y="0"/>
                        </a:cubicBezTo>
                        <a:lnTo>
                          <a:pt x="952238" y="0"/>
                        </a:lnTo>
                      </a:path>
                    </a:pathLst>
                  </a:custGeom>
                  <a:noFill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83" name="Freeform: Shape 82">
                    <a:extLst>
                      <a:ext uri="{FF2B5EF4-FFF2-40B4-BE49-F238E27FC236}">
                        <a16:creationId xmlns:a16="http://schemas.microsoft.com/office/drawing/2014/main" id="{E1C7F36D-101C-AA79-46F5-9AAC8EBE6F37}"/>
                      </a:ext>
                    </a:extLst>
                  </p:cNvPr>
                  <p:cNvSpPr/>
                  <p:nvPr/>
                </p:nvSpPr>
                <p:spPr>
                  <a:xfrm flipH="1">
                    <a:off x="7302587" y="3720938"/>
                    <a:ext cx="784810" cy="2227454"/>
                  </a:xfrm>
                  <a:custGeom>
                    <a:avLst/>
                    <a:gdLst>
                      <a:gd name="connsiteX0" fmla="*/ 0 w 952238"/>
                      <a:gd name="connsiteY0" fmla="*/ 2219785 h 2227454"/>
                      <a:gd name="connsiteX1" fmla="*/ 693683 w 952238"/>
                      <a:gd name="connsiteY1" fmla="*/ 1885556 h 2227454"/>
                      <a:gd name="connsiteX2" fmla="*/ 952238 w 952238"/>
                      <a:gd name="connsiteY2" fmla="*/ 0 h 2227454"/>
                      <a:gd name="connsiteX3" fmla="*/ 952238 w 952238"/>
                      <a:gd name="connsiteY3" fmla="*/ 0 h 22274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52238" h="2227454">
                        <a:moveTo>
                          <a:pt x="0" y="2219785"/>
                        </a:moveTo>
                        <a:cubicBezTo>
                          <a:pt x="267488" y="2237652"/>
                          <a:pt x="534977" y="2255520"/>
                          <a:pt x="693683" y="1885556"/>
                        </a:cubicBezTo>
                        <a:cubicBezTo>
                          <a:pt x="852389" y="1515592"/>
                          <a:pt x="952238" y="0"/>
                          <a:pt x="952238" y="0"/>
                        </a:cubicBezTo>
                        <a:lnTo>
                          <a:pt x="952238" y="0"/>
                        </a:lnTo>
                      </a:path>
                    </a:pathLst>
                  </a:custGeom>
                  <a:noFill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cs typeface="Arial"/>
                    </a:endParaRPr>
                  </a:p>
                </p:txBody>
              </p:sp>
            </p:grpSp>
            <p:grpSp>
              <p:nvGrpSpPr>
                <p:cNvPr id="79" name="Group 78">
                  <a:extLst>
                    <a:ext uri="{FF2B5EF4-FFF2-40B4-BE49-F238E27FC236}">
                      <a16:creationId xmlns:a16="http://schemas.microsoft.com/office/drawing/2014/main" id="{C9A4EADC-3957-B314-B3E8-DB8B5CBEFC40}"/>
                    </a:ext>
                  </a:extLst>
                </p:cNvPr>
                <p:cNvGrpSpPr/>
                <p:nvPr/>
              </p:nvGrpSpPr>
              <p:grpSpPr>
                <a:xfrm>
                  <a:off x="8080483" y="3717013"/>
                  <a:ext cx="1569621" cy="2246649"/>
                  <a:chOff x="6517776" y="3701743"/>
                  <a:chExt cx="1569621" cy="2246649"/>
                </a:xfrm>
              </p:grpSpPr>
              <p:sp>
                <p:nvSpPr>
                  <p:cNvPr id="80" name="Freeform: Shape 79">
                    <a:extLst>
                      <a:ext uri="{FF2B5EF4-FFF2-40B4-BE49-F238E27FC236}">
                        <a16:creationId xmlns:a16="http://schemas.microsoft.com/office/drawing/2014/main" id="{5F9C2503-D2F8-DDA9-F592-C40AC9973250}"/>
                      </a:ext>
                    </a:extLst>
                  </p:cNvPr>
                  <p:cNvSpPr/>
                  <p:nvPr/>
                </p:nvSpPr>
                <p:spPr>
                  <a:xfrm>
                    <a:off x="6517776" y="3701743"/>
                    <a:ext cx="784811" cy="2227454"/>
                  </a:xfrm>
                  <a:custGeom>
                    <a:avLst/>
                    <a:gdLst>
                      <a:gd name="connsiteX0" fmla="*/ 0 w 952238"/>
                      <a:gd name="connsiteY0" fmla="*/ 2219785 h 2227454"/>
                      <a:gd name="connsiteX1" fmla="*/ 693683 w 952238"/>
                      <a:gd name="connsiteY1" fmla="*/ 1885556 h 2227454"/>
                      <a:gd name="connsiteX2" fmla="*/ 952238 w 952238"/>
                      <a:gd name="connsiteY2" fmla="*/ 0 h 2227454"/>
                      <a:gd name="connsiteX3" fmla="*/ 952238 w 952238"/>
                      <a:gd name="connsiteY3" fmla="*/ 0 h 22274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52238" h="2227454">
                        <a:moveTo>
                          <a:pt x="0" y="2219785"/>
                        </a:moveTo>
                        <a:cubicBezTo>
                          <a:pt x="267488" y="2237652"/>
                          <a:pt x="534977" y="2255520"/>
                          <a:pt x="693683" y="1885556"/>
                        </a:cubicBezTo>
                        <a:cubicBezTo>
                          <a:pt x="852389" y="1515592"/>
                          <a:pt x="952238" y="0"/>
                          <a:pt x="952238" y="0"/>
                        </a:cubicBezTo>
                        <a:lnTo>
                          <a:pt x="952238" y="0"/>
                        </a:lnTo>
                      </a:path>
                    </a:pathLst>
                  </a:custGeom>
                  <a:noFill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81" name="Freeform: Shape 80">
                    <a:extLst>
                      <a:ext uri="{FF2B5EF4-FFF2-40B4-BE49-F238E27FC236}">
                        <a16:creationId xmlns:a16="http://schemas.microsoft.com/office/drawing/2014/main" id="{BAA88A28-10B6-1788-6D27-D49576BFA6CC}"/>
                      </a:ext>
                    </a:extLst>
                  </p:cNvPr>
                  <p:cNvSpPr/>
                  <p:nvPr/>
                </p:nvSpPr>
                <p:spPr>
                  <a:xfrm flipH="1">
                    <a:off x="7302587" y="3720938"/>
                    <a:ext cx="784810" cy="2227454"/>
                  </a:xfrm>
                  <a:custGeom>
                    <a:avLst/>
                    <a:gdLst>
                      <a:gd name="connsiteX0" fmla="*/ 0 w 952238"/>
                      <a:gd name="connsiteY0" fmla="*/ 2219785 h 2227454"/>
                      <a:gd name="connsiteX1" fmla="*/ 693683 w 952238"/>
                      <a:gd name="connsiteY1" fmla="*/ 1885556 h 2227454"/>
                      <a:gd name="connsiteX2" fmla="*/ 952238 w 952238"/>
                      <a:gd name="connsiteY2" fmla="*/ 0 h 2227454"/>
                      <a:gd name="connsiteX3" fmla="*/ 952238 w 952238"/>
                      <a:gd name="connsiteY3" fmla="*/ 0 h 22274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52238" h="2227454">
                        <a:moveTo>
                          <a:pt x="0" y="2219785"/>
                        </a:moveTo>
                        <a:cubicBezTo>
                          <a:pt x="267488" y="2237652"/>
                          <a:pt x="534977" y="2255520"/>
                          <a:pt x="693683" y="1885556"/>
                        </a:cubicBezTo>
                        <a:cubicBezTo>
                          <a:pt x="852389" y="1515592"/>
                          <a:pt x="952238" y="0"/>
                          <a:pt x="952238" y="0"/>
                        </a:cubicBezTo>
                        <a:lnTo>
                          <a:pt x="952238" y="0"/>
                        </a:lnTo>
                      </a:path>
                    </a:pathLst>
                  </a:custGeom>
                  <a:noFill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cs typeface="Arial"/>
                    </a:endParaRPr>
                  </a:p>
                </p:txBody>
              </p:sp>
            </p:grpSp>
          </p:grp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3DEB9E38-2144-0C13-40AB-11B6EF6CB558}"/>
                </a:ext>
              </a:extLst>
            </p:cNvPr>
            <p:cNvGrpSpPr/>
            <p:nvPr/>
          </p:nvGrpSpPr>
          <p:grpSpPr>
            <a:xfrm>
              <a:off x="1736372" y="5057233"/>
              <a:ext cx="873514" cy="790823"/>
              <a:chOff x="4832162" y="3658274"/>
              <a:chExt cx="6264656" cy="2296384"/>
            </a:xfrm>
          </p:grpSpPr>
          <p:grpSp>
            <p:nvGrpSpPr>
              <p:cNvPr id="91" name="Group 90">
                <a:extLst>
                  <a:ext uri="{FF2B5EF4-FFF2-40B4-BE49-F238E27FC236}">
                    <a16:creationId xmlns:a16="http://schemas.microsoft.com/office/drawing/2014/main" id="{7A298DC5-527B-ABD6-004D-601293954991}"/>
                  </a:ext>
                </a:extLst>
              </p:cNvPr>
              <p:cNvGrpSpPr/>
              <p:nvPr/>
            </p:nvGrpSpPr>
            <p:grpSpPr>
              <a:xfrm>
                <a:off x="4832162" y="3658274"/>
                <a:ext cx="3132328" cy="2261919"/>
                <a:chOff x="6517776" y="3701743"/>
                <a:chExt cx="3132328" cy="2261919"/>
              </a:xfrm>
            </p:grpSpPr>
            <p:grpSp>
              <p:nvGrpSpPr>
                <p:cNvPr id="99" name="Group 98">
                  <a:extLst>
                    <a:ext uri="{FF2B5EF4-FFF2-40B4-BE49-F238E27FC236}">
                      <a16:creationId xmlns:a16="http://schemas.microsoft.com/office/drawing/2014/main" id="{58A65990-A6B3-8860-D7C5-22144B87783F}"/>
                    </a:ext>
                  </a:extLst>
                </p:cNvPr>
                <p:cNvGrpSpPr/>
                <p:nvPr/>
              </p:nvGrpSpPr>
              <p:grpSpPr>
                <a:xfrm>
                  <a:off x="6517776" y="3701743"/>
                  <a:ext cx="1569621" cy="2246649"/>
                  <a:chOff x="6517776" y="3701743"/>
                  <a:chExt cx="1569621" cy="2246649"/>
                </a:xfrm>
              </p:grpSpPr>
              <p:sp>
                <p:nvSpPr>
                  <p:cNvPr id="103" name="Freeform: Shape 102">
                    <a:extLst>
                      <a:ext uri="{FF2B5EF4-FFF2-40B4-BE49-F238E27FC236}">
                        <a16:creationId xmlns:a16="http://schemas.microsoft.com/office/drawing/2014/main" id="{F75847B8-C106-DAC1-707A-57A2F15DE2FC}"/>
                      </a:ext>
                    </a:extLst>
                  </p:cNvPr>
                  <p:cNvSpPr/>
                  <p:nvPr/>
                </p:nvSpPr>
                <p:spPr>
                  <a:xfrm>
                    <a:off x="6517776" y="3701743"/>
                    <a:ext cx="784811" cy="2227454"/>
                  </a:xfrm>
                  <a:custGeom>
                    <a:avLst/>
                    <a:gdLst>
                      <a:gd name="connsiteX0" fmla="*/ 0 w 952238"/>
                      <a:gd name="connsiteY0" fmla="*/ 2219785 h 2227454"/>
                      <a:gd name="connsiteX1" fmla="*/ 693683 w 952238"/>
                      <a:gd name="connsiteY1" fmla="*/ 1885556 h 2227454"/>
                      <a:gd name="connsiteX2" fmla="*/ 952238 w 952238"/>
                      <a:gd name="connsiteY2" fmla="*/ 0 h 2227454"/>
                      <a:gd name="connsiteX3" fmla="*/ 952238 w 952238"/>
                      <a:gd name="connsiteY3" fmla="*/ 0 h 22274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52238" h="2227454">
                        <a:moveTo>
                          <a:pt x="0" y="2219785"/>
                        </a:moveTo>
                        <a:cubicBezTo>
                          <a:pt x="267488" y="2237652"/>
                          <a:pt x="534977" y="2255520"/>
                          <a:pt x="693683" y="1885556"/>
                        </a:cubicBezTo>
                        <a:cubicBezTo>
                          <a:pt x="852389" y="1515592"/>
                          <a:pt x="952238" y="0"/>
                          <a:pt x="952238" y="0"/>
                        </a:cubicBezTo>
                        <a:lnTo>
                          <a:pt x="952238" y="0"/>
                        </a:lnTo>
                      </a:path>
                    </a:pathLst>
                  </a:custGeom>
                  <a:noFill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04" name="Freeform: Shape 103">
                    <a:extLst>
                      <a:ext uri="{FF2B5EF4-FFF2-40B4-BE49-F238E27FC236}">
                        <a16:creationId xmlns:a16="http://schemas.microsoft.com/office/drawing/2014/main" id="{BC2670B2-156E-F9E6-4DA0-2D2326DC73F3}"/>
                      </a:ext>
                    </a:extLst>
                  </p:cNvPr>
                  <p:cNvSpPr/>
                  <p:nvPr/>
                </p:nvSpPr>
                <p:spPr>
                  <a:xfrm flipH="1">
                    <a:off x="7302587" y="3720938"/>
                    <a:ext cx="784810" cy="2227454"/>
                  </a:xfrm>
                  <a:custGeom>
                    <a:avLst/>
                    <a:gdLst>
                      <a:gd name="connsiteX0" fmla="*/ 0 w 952238"/>
                      <a:gd name="connsiteY0" fmla="*/ 2219785 h 2227454"/>
                      <a:gd name="connsiteX1" fmla="*/ 693683 w 952238"/>
                      <a:gd name="connsiteY1" fmla="*/ 1885556 h 2227454"/>
                      <a:gd name="connsiteX2" fmla="*/ 952238 w 952238"/>
                      <a:gd name="connsiteY2" fmla="*/ 0 h 2227454"/>
                      <a:gd name="connsiteX3" fmla="*/ 952238 w 952238"/>
                      <a:gd name="connsiteY3" fmla="*/ 0 h 22274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52238" h="2227454">
                        <a:moveTo>
                          <a:pt x="0" y="2219785"/>
                        </a:moveTo>
                        <a:cubicBezTo>
                          <a:pt x="267488" y="2237652"/>
                          <a:pt x="534977" y="2255520"/>
                          <a:pt x="693683" y="1885556"/>
                        </a:cubicBezTo>
                        <a:cubicBezTo>
                          <a:pt x="852389" y="1515592"/>
                          <a:pt x="952238" y="0"/>
                          <a:pt x="952238" y="0"/>
                        </a:cubicBezTo>
                        <a:lnTo>
                          <a:pt x="952238" y="0"/>
                        </a:lnTo>
                      </a:path>
                    </a:pathLst>
                  </a:custGeom>
                  <a:noFill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cs typeface="Arial"/>
                    </a:endParaRPr>
                  </a:p>
                </p:txBody>
              </p:sp>
            </p:grpSp>
            <p:grpSp>
              <p:nvGrpSpPr>
                <p:cNvPr id="100" name="Group 99">
                  <a:extLst>
                    <a:ext uri="{FF2B5EF4-FFF2-40B4-BE49-F238E27FC236}">
                      <a16:creationId xmlns:a16="http://schemas.microsoft.com/office/drawing/2014/main" id="{46F28ADD-2B3C-E9F3-E4FB-DF4812437F8B}"/>
                    </a:ext>
                  </a:extLst>
                </p:cNvPr>
                <p:cNvGrpSpPr/>
                <p:nvPr/>
              </p:nvGrpSpPr>
              <p:grpSpPr>
                <a:xfrm>
                  <a:off x="8080483" y="3717013"/>
                  <a:ext cx="1569621" cy="2246649"/>
                  <a:chOff x="6517776" y="3701743"/>
                  <a:chExt cx="1569621" cy="2246649"/>
                </a:xfrm>
              </p:grpSpPr>
              <p:sp>
                <p:nvSpPr>
                  <p:cNvPr id="101" name="Freeform: Shape 100">
                    <a:extLst>
                      <a:ext uri="{FF2B5EF4-FFF2-40B4-BE49-F238E27FC236}">
                        <a16:creationId xmlns:a16="http://schemas.microsoft.com/office/drawing/2014/main" id="{37B3F5E8-8E24-0570-545F-2AC5DB73DA6E}"/>
                      </a:ext>
                    </a:extLst>
                  </p:cNvPr>
                  <p:cNvSpPr/>
                  <p:nvPr/>
                </p:nvSpPr>
                <p:spPr>
                  <a:xfrm>
                    <a:off x="6517776" y="3701743"/>
                    <a:ext cx="784811" cy="2227454"/>
                  </a:xfrm>
                  <a:custGeom>
                    <a:avLst/>
                    <a:gdLst>
                      <a:gd name="connsiteX0" fmla="*/ 0 w 952238"/>
                      <a:gd name="connsiteY0" fmla="*/ 2219785 h 2227454"/>
                      <a:gd name="connsiteX1" fmla="*/ 693683 w 952238"/>
                      <a:gd name="connsiteY1" fmla="*/ 1885556 h 2227454"/>
                      <a:gd name="connsiteX2" fmla="*/ 952238 w 952238"/>
                      <a:gd name="connsiteY2" fmla="*/ 0 h 2227454"/>
                      <a:gd name="connsiteX3" fmla="*/ 952238 w 952238"/>
                      <a:gd name="connsiteY3" fmla="*/ 0 h 22274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52238" h="2227454">
                        <a:moveTo>
                          <a:pt x="0" y="2219785"/>
                        </a:moveTo>
                        <a:cubicBezTo>
                          <a:pt x="267488" y="2237652"/>
                          <a:pt x="534977" y="2255520"/>
                          <a:pt x="693683" y="1885556"/>
                        </a:cubicBezTo>
                        <a:cubicBezTo>
                          <a:pt x="852389" y="1515592"/>
                          <a:pt x="952238" y="0"/>
                          <a:pt x="952238" y="0"/>
                        </a:cubicBezTo>
                        <a:lnTo>
                          <a:pt x="952238" y="0"/>
                        </a:lnTo>
                      </a:path>
                    </a:pathLst>
                  </a:custGeom>
                  <a:noFill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02" name="Freeform: Shape 101">
                    <a:extLst>
                      <a:ext uri="{FF2B5EF4-FFF2-40B4-BE49-F238E27FC236}">
                        <a16:creationId xmlns:a16="http://schemas.microsoft.com/office/drawing/2014/main" id="{637CFD3B-2984-3EB5-850D-A6B9D58F03F5}"/>
                      </a:ext>
                    </a:extLst>
                  </p:cNvPr>
                  <p:cNvSpPr/>
                  <p:nvPr/>
                </p:nvSpPr>
                <p:spPr>
                  <a:xfrm flipH="1">
                    <a:off x="7302587" y="3720938"/>
                    <a:ext cx="784810" cy="2227454"/>
                  </a:xfrm>
                  <a:custGeom>
                    <a:avLst/>
                    <a:gdLst>
                      <a:gd name="connsiteX0" fmla="*/ 0 w 952238"/>
                      <a:gd name="connsiteY0" fmla="*/ 2219785 h 2227454"/>
                      <a:gd name="connsiteX1" fmla="*/ 693683 w 952238"/>
                      <a:gd name="connsiteY1" fmla="*/ 1885556 h 2227454"/>
                      <a:gd name="connsiteX2" fmla="*/ 952238 w 952238"/>
                      <a:gd name="connsiteY2" fmla="*/ 0 h 2227454"/>
                      <a:gd name="connsiteX3" fmla="*/ 952238 w 952238"/>
                      <a:gd name="connsiteY3" fmla="*/ 0 h 22274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52238" h="2227454">
                        <a:moveTo>
                          <a:pt x="0" y="2219785"/>
                        </a:moveTo>
                        <a:cubicBezTo>
                          <a:pt x="267488" y="2237652"/>
                          <a:pt x="534977" y="2255520"/>
                          <a:pt x="693683" y="1885556"/>
                        </a:cubicBezTo>
                        <a:cubicBezTo>
                          <a:pt x="852389" y="1515592"/>
                          <a:pt x="952238" y="0"/>
                          <a:pt x="952238" y="0"/>
                        </a:cubicBezTo>
                        <a:lnTo>
                          <a:pt x="952238" y="0"/>
                        </a:lnTo>
                      </a:path>
                    </a:pathLst>
                  </a:custGeom>
                  <a:noFill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cs typeface="Arial"/>
                    </a:endParaRPr>
                  </a:p>
                </p:txBody>
              </p:sp>
            </p:grpSp>
          </p:grpSp>
          <p:grpSp>
            <p:nvGrpSpPr>
              <p:cNvPr id="92" name="Group 91">
                <a:extLst>
                  <a:ext uri="{FF2B5EF4-FFF2-40B4-BE49-F238E27FC236}">
                    <a16:creationId xmlns:a16="http://schemas.microsoft.com/office/drawing/2014/main" id="{57DD70AC-A596-100B-5AF7-4901A9D4FC95}"/>
                  </a:ext>
                </a:extLst>
              </p:cNvPr>
              <p:cNvGrpSpPr/>
              <p:nvPr/>
            </p:nvGrpSpPr>
            <p:grpSpPr>
              <a:xfrm>
                <a:off x="7964490" y="3692739"/>
                <a:ext cx="3132328" cy="2261919"/>
                <a:chOff x="6517776" y="3701743"/>
                <a:chExt cx="3132328" cy="2261919"/>
              </a:xfrm>
            </p:grpSpPr>
            <p:grpSp>
              <p:nvGrpSpPr>
                <p:cNvPr id="93" name="Group 92">
                  <a:extLst>
                    <a:ext uri="{FF2B5EF4-FFF2-40B4-BE49-F238E27FC236}">
                      <a16:creationId xmlns:a16="http://schemas.microsoft.com/office/drawing/2014/main" id="{A5D77077-740F-F893-DC68-843A3A026C1D}"/>
                    </a:ext>
                  </a:extLst>
                </p:cNvPr>
                <p:cNvGrpSpPr/>
                <p:nvPr/>
              </p:nvGrpSpPr>
              <p:grpSpPr>
                <a:xfrm>
                  <a:off x="6517776" y="3701743"/>
                  <a:ext cx="1569621" cy="2246649"/>
                  <a:chOff x="6517776" y="3701743"/>
                  <a:chExt cx="1569621" cy="2246649"/>
                </a:xfrm>
              </p:grpSpPr>
              <p:sp>
                <p:nvSpPr>
                  <p:cNvPr id="97" name="Freeform: Shape 96">
                    <a:extLst>
                      <a:ext uri="{FF2B5EF4-FFF2-40B4-BE49-F238E27FC236}">
                        <a16:creationId xmlns:a16="http://schemas.microsoft.com/office/drawing/2014/main" id="{40C2B2F8-2564-21F7-F412-6E4FD827CF74}"/>
                      </a:ext>
                    </a:extLst>
                  </p:cNvPr>
                  <p:cNvSpPr/>
                  <p:nvPr/>
                </p:nvSpPr>
                <p:spPr>
                  <a:xfrm>
                    <a:off x="6517776" y="3701743"/>
                    <a:ext cx="784811" cy="2227454"/>
                  </a:xfrm>
                  <a:custGeom>
                    <a:avLst/>
                    <a:gdLst>
                      <a:gd name="connsiteX0" fmla="*/ 0 w 952238"/>
                      <a:gd name="connsiteY0" fmla="*/ 2219785 h 2227454"/>
                      <a:gd name="connsiteX1" fmla="*/ 693683 w 952238"/>
                      <a:gd name="connsiteY1" fmla="*/ 1885556 h 2227454"/>
                      <a:gd name="connsiteX2" fmla="*/ 952238 w 952238"/>
                      <a:gd name="connsiteY2" fmla="*/ 0 h 2227454"/>
                      <a:gd name="connsiteX3" fmla="*/ 952238 w 952238"/>
                      <a:gd name="connsiteY3" fmla="*/ 0 h 22274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52238" h="2227454">
                        <a:moveTo>
                          <a:pt x="0" y="2219785"/>
                        </a:moveTo>
                        <a:cubicBezTo>
                          <a:pt x="267488" y="2237652"/>
                          <a:pt x="534977" y="2255520"/>
                          <a:pt x="693683" y="1885556"/>
                        </a:cubicBezTo>
                        <a:cubicBezTo>
                          <a:pt x="852389" y="1515592"/>
                          <a:pt x="952238" y="0"/>
                          <a:pt x="952238" y="0"/>
                        </a:cubicBezTo>
                        <a:lnTo>
                          <a:pt x="952238" y="0"/>
                        </a:lnTo>
                      </a:path>
                    </a:pathLst>
                  </a:custGeom>
                  <a:noFill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98" name="Freeform: Shape 97">
                    <a:extLst>
                      <a:ext uri="{FF2B5EF4-FFF2-40B4-BE49-F238E27FC236}">
                        <a16:creationId xmlns:a16="http://schemas.microsoft.com/office/drawing/2014/main" id="{5E24ED97-133A-5DBF-E168-81560D9298AB}"/>
                      </a:ext>
                    </a:extLst>
                  </p:cNvPr>
                  <p:cNvSpPr/>
                  <p:nvPr/>
                </p:nvSpPr>
                <p:spPr>
                  <a:xfrm flipH="1">
                    <a:off x="7302587" y="3720938"/>
                    <a:ext cx="784810" cy="2227454"/>
                  </a:xfrm>
                  <a:custGeom>
                    <a:avLst/>
                    <a:gdLst>
                      <a:gd name="connsiteX0" fmla="*/ 0 w 952238"/>
                      <a:gd name="connsiteY0" fmla="*/ 2219785 h 2227454"/>
                      <a:gd name="connsiteX1" fmla="*/ 693683 w 952238"/>
                      <a:gd name="connsiteY1" fmla="*/ 1885556 h 2227454"/>
                      <a:gd name="connsiteX2" fmla="*/ 952238 w 952238"/>
                      <a:gd name="connsiteY2" fmla="*/ 0 h 2227454"/>
                      <a:gd name="connsiteX3" fmla="*/ 952238 w 952238"/>
                      <a:gd name="connsiteY3" fmla="*/ 0 h 22274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52238" h="2227454">
                        <a:moveTo>
                          <a:pt x="0" y="2219785"/>
                        </a:moveTo>
                        <a:cubicBezTo>
                          <a:pt x="267488" y="2237652"/>
                          <a:pt x="534977" y="2255520"/>
                          <a:pt x="693683" y="1885556"/>
                        </a:cubicBezTo>
                        <a:cubicBezTo>
                          <a:pt x="852389" y="1515592"/>
                          <a:pt x="952238" y="0"/>
                          <a:pt x="952238" y="0"/>
                        </a:cubicBezTo>
                        <a:lnTo>
                          <a:pt x="952238" y="0"/>
                        </a:lnTo>
                      </a:path>
                    </a:pathLst>
                  </a:custGeom>
                  <a:noFill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cs typeface="Arial"/>
                    </a:endParaRPr>
                  </a:p>
                </p:txBody>
              </p:sp>
            </p:grpSp>
            <p:grpSp>
              <p:nvGrpSpPr>
                <p:cNvPr id="94" name="Group 93">
                  <a:extLst>
                    <a:ext uri="{FF2B5EF4-FFF2-40B4-BE49-F238E27FC236}">
                      <a16:creationId xmlns:a16="http://schemas.microsoft.com/office/drawing/2014/main" id="{057E5E9D-79B6-38B1-AB91-AFFC6E1F40BF}"/>
                    </a:ext>
                  </a:extLst>
                </p:cNvPr>
                <p:cNvGrpSpPr/>
                <p:nvPr/>
              </p:nvGrpSpPr>
              <p:grpSpPr>
                <a:xfrm>
                  <a:off x="8080483" y="3717013"/>
                  <a:ext cx="1569621" cy="2246649"/>
                  <a:chOff x="6517776" y="3701743"/>
                  <a:chExt cx="1569621" cy="2246649"/>
                </a:xfrm>
              </p:grpSpPr>
              <p:sp>
                <p:nvSpPr>
                  <p:cNvPr id="95" name="Freeform: Shape 94">
                    <a:extLst>
                      <a:ext uri="{FF2B5EF4-FFF2-40B4-BE49-F238E27FC236}">
                        <a16:creationId xmlns:a16="http://schemas.microsoft.com/office/drawing/2014/main" id="{AEAC34B9-7423-3F1B-ADB2-38F858AFFB88}"/>
                      </a:ext>
                    </a:extLst>
                  </p:cNvPr>
                  <p:cNvSpPr/>
                  <p:nvPr/>
                </p:nvSpPr>
                <p:spPr>
                  <a:xfrm>
                    <a:off x="6517776" y="3701743"/>
                    <a:ext cx="784811" cy="2227454"/>
                  </a:xfrm>
                  <a:custGeom>
                    <a:avLst/>
                    <a:gdLst>
                      <a:gd name="connsiteX0" fmla="*/ 0 w 952238"/>
                      <a:gd name="connsiteY0" fmla="*/ 2219785 h 2227454"/>
                      <a:gd name="connsiteX1" fmla="*/ 693683 w 952238"/>
                      <a:gd name="connsiteY1" fmla="*/ 1885556 h 2227454"/>
                      <a:gd name="connsiteX2" fmla="*/ 952238 w 952238"/>
                      <a:gd name="connsiteY2" fmla="*/ 0 h 2227454"/>
                      <a:gd name="connsiteX3" fmla="*/ 952238 w 952238"/>
                      <a:gd name="connsiteY3" fmla="*/ 0 h 22274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52238" h="2227454">
                        <a:moveTo>
                          <a:pt x="0" y="2219785"/>
                        </a:moveTo>
                        <a:cubicBezTo>
                          <a:pt x="267488" y="2237652"/>
                          <a:pt x="534977" y="2255520"/>
                          <a:pt x="693683" y="1885556"/>
                        </a:cubicBezTo>
                        <a:cubicBezTo>
                          <a:pt x="852389" y="1515592"/>
                          <a:pt x="952238" y="0"/>
                          <a:pt x="952238" y="0"/>
                        </a:cubicBezTo>
                        <a:lnTo>
                          <a:pt x="952238" y="0"/>
                        </a:lnTo>
                      </a:path>
                    </a:pathLst>
                  </a:custGeom>
                  <a:noFill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96" name="Freeform: Shape 95">
                    <a:extLst>
                      <a:ext uri="{FF2B5EF4-FFF2-40B4-BE49-F238E27FC236}">
                        <a16:creationId xmlns:a16="http://schemas.microsoft.com/office/drawing/2014/main" id="{0F3204B8-1B94-9F81-F06E-D98B48594D82}"/>
                      </a:ext>
                    </a:extLst>
                  </p:cNvPr>
                  <p:cNvSpPr/>
                  <p:nvPr/>
                </p:nvSpPr>
                <p:spPr>
                  <a:xfrm flipH="1">
                    <a:off x="7302587" y="3720938"/>
                    <a:ext cx="784810" cy="2227454"/>
                  </a:xfrm>
                  <a:custGeom>
                    <a:avLst/>
                    <a:gdLst>
                      <a:gd name="connsiteX0" fmla="*/ 0 w 952238"/>
                      <a:gd name="connsiteY0" fmla="*/ 2219785 h 2227454"/>
                      <a:gd name="connsiteX1" fmla="*/ 693683 w 952238"/>
                      <a:gd name="connsiteY1" fmla="*/ 1885556 h 2227454"/>
                      <a:gd name="connsiteX2" fmla="*/ 952238 w 952238"/>
                      <a:gd name="connsiteY2" fmla="*/ 0 h 2227454"/>
                      <a:gd name="connsiteX3" fmla="*/ 952238 w 952238"/>
                      <a:gd name="connsiteY3" fmla="*/ 0 h 22274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52238" h="2227454">
                        <a:moveTo>
                          <a:pt x="0" y="2219785"/>
                        </a:moveTo>
                        <a:cubicBezTo>
                          <a:pt x="267488" y="2237652"/>
                          <a:pt x="534977" y="2255520"/>
                          <a:pt x="693683" y="1885556"/>
                        </a:cubicBezTo>
                        <a:cubicBezTo>
                          <a:pt x="852389" y="1515592"/>
                          <a:pt x="952238" y="0"/>
                          <a:pt x="952238" y="0"/>
                        </a:cubicBezTo>
                        <a:lnTo>
                          <a:pt x="952238" y="0"/>
                        </a:lnTo>
                      </a:path>
                    </a:pathLst>
                  </a:custGeom>
                  <a:noFill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cs typeface="Arial"/>
                    </a:endParaRPr>
                  </a:p>
                </p:txBody>
              </p:sp>
            </p:grpSp>
          </p:grpSp>
        </p:grp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2F0CCC74-DD69-73A4-1A76-AD9910457E31}"/>
                </a:ext>
              </a:extLst>
            </p:cNvPr>
            <p:cNvCxnSpPr>
              <a:cxnSpLocks/>
            </p:cNvCxnSpPr>
            <p:nvPr/>
          </p:nvCxnSpPr>
          <p:spPr>
            <a:xfrm>
              <a:off x="974575" y="5832564"/>
              <a:ext cx="3725498" cy="0"/>
            </a:xfrm>
            <a:prstGeom prst="straightConnector1">
              <a:avLst/>
            </a:prstGeom>
            <a:ln w="28575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Arrow Connector 106">
              <a:extLst>
                <a:ext uri="{FF2B5EF4-FFF2-40B4-BE49-F238E27FC236}">
                  <a16:creationId xmlns:a16="http://schemas.microsoft.com/office/drawing/2014/main" id="{DDE35549-0C4D-5EE6-637C-96DAD61204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51939" y="5962175"/>
              <a:ext cx="217896" cy="1351"/>
            </a:xfrm>
            <a:prstGeom prst="straightConnector1">
              <a:avLst/>
            </a:prstGeom>
            <a:ln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760DC574-484E-6A4E-F577-0DDEF8082014}"/>
                </a:ext>
              </a:extLst>
            </p:cNvPr>
            <p:cNvSpPr txBox="1"/>
            <p:nvPr/>
          </p:nvSpPr>
          <p:spPr bwMode="auto">
            <a:xfrm>
              <a:off x="3014182" y="5958403"/>
              <a:ext cx="4924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cs typeface="Arial"/>
                </a:rPr>
                <a:t>FSR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34124F20-AE0C-7E99-9FBB-D70723B82CE6}"/>
                </a:ext>
              </a:extLst>
            </p:cNvPr>
            <p:cNvCxnSpPr/>
            <p:nvPr/>
          </p:nvCxnSpPr>
          <p:spPr>
            <a:xfrm>
              <a:off x="1193149" y="4359125"/>
              <a:ext cx="0" cy="1487883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4C40DA24-3A13-1CBE-4963-72EE6144DAE4}"/>
                </a:ext>
              </a:extLst>
            </p:cNvPr>
            <p:cNvSpPr txBox="1"/>
            <p:nvPr/>
          </p:nvSpPr>
          <p:spPr bwMode="auto">
            <a:xfrm rot="16200000">
              <a:off x="-607225" y="5136360"/>
              <a:ext cx="1803699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</a:rPr>
                <a:t>Resonator modes</a:t>
              </a: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3A8EF86E-9335-0B96-66AC-B12E401B54D0}"/>
                </a:ext>
              </a:extLst>
            </p:cNvPr>
            <p:cNvSpPr/>
            <p:nvPr/>
          </p:nvSpPr>
          <p:spPr>
            <a:xfrm>
              <a:off x="539258" y="4453550"/>
              <a:ext cx="5006499" cy="1753936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cxnSp>
          <p:nvCxnSpPr>
            <p:cNvPr id="115" name="Straight Arrow Connector 114">
              <a:extLst>
                <a:ext uri="{FF2B5EF4-FFF2-40B4-BE49-F238E27FC236}">
                  <a16:creationId xmlns:a16="http://schemas.microsoft.com/office/drawing/2014/main" id="{A208EFC2-383F-1A9C-2988-0663126417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33847" y="5330518"/>
              <a:ext cx="22884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Arrow Connector 116">
              <a:extLst>
                <a:ext uri="{FF2B5EF4-FFF2-40B4-BE49-F238E27FC236}">
                  <a16:creationId xmlns:a16="http://schemas.microsoft.com/office/drawing/2014/main" id="{FA596B07-71A9-BD34-631B-77CDCAB6A650}"/>
                </a:ext>
              </a:extLst>
            </p:cNvPr>
            <p:cNvCxnSpPr>
              <a:cxnSpLocks/>
            </p:cNvCxnSpPr>
            <p:nvPr/>
          </p:nvCxnSpPr>
          <p:spPr>
            <a:xfrm>
              <a:off x="3949346" y="5330518"/>
              <a:ext cx="26741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45" name="文本框 40">
                  <a:extLst>
                    <a:ext uri="{FF2B5EF4-FFF2-40B4-BE49-F238E27FC236}">
                      <a16:creationId xmlns:a16="http://schemas.microsoft.com/office/drawing/2014/main" id="{5837E99D-44FE-066A-F42F-5B711A80E0D8}"/>
                    </a:ext>
                  </a:extLst>
                </p:cNvPr>
                <p:cNvSpPr txBox="1"/>
                <p:nvPr/>
              </p:nvSpPr>
              <p:spPr>
                <a:xfrm>
                  <a:off x="4461038" y="5192018"/>
                  <a:ext cx="311304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wrap="none" lIns="0" tIns="0" rIns="0" bIns="0" rtlCol="0">
                  <a:spAutoFit/>
                </a:bodyPr>
                <a:lstStyle>
                  <a:defPPr>
                    <a:defRPr lang="fr-FR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zh-CN" alt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33A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𝛿𝜈</m:t>
                        </m:r>
                      </m:oMath>
                    </m:oMathPara>
                  </a14:m>
                  <a:endParaRPr kumimoji="0" lang="zh-CN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cs typeface="Arial"/>
                  </a:endParaRPr>
                </a:p>
              </p:txBody>
            </p:sp>
          </mc:Choice>
          <mc:Fallback xmlns="">
            <p:sp>
              <p:nvSpPr>
                <p:cNvPr id="1045" name="文本框 40">
                  <a:extLst>
                    <a:ext uri="{FF2B5EF4-FFF2-40B4-BE49-F238E27FC236}">
                      <a16:creationId xmlns:a16="http://schemas.microsoft.com/office/drawing/2014/main" id="{5837E99D-44FE-066A-F42F-5B711A80E0D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61038" y="5192018"/>
                  <a:ext cx="311304" cy="276999"/>
                </a:xfrm>
                <a:prstGeom prst="rect">
                  <a:avLst/>
                </a:prstGeom>
                <a:blipFill>
                  <a:blip r:embed="rId19"/>
                  <a:stretch>
                    <a:fillRect l="-17647" r="-13725" b="-11111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74" name="Oval 1073">
              <a:extLst>
                <a:ext uri="{FF2B5EF4-FFF2-40B4-BE49-F238E27FC236}">
                  <a16:creationId xmlns:a16="http://schemas.microsoft.com/office/drawing/2014/main" id="{6831BDB0-B2D2-F746-C87C-CF79B0DC8D69}"/>
                </a:ext>
              </a:extLst>
            </p:cNvPr>
            <p:cNvSpPr/>
            <p:nvPr/>
          </p:nvSpPr>
          <p:spPr>
            <a:xfrm>
              <a:off x="4440739" y="5158417"/>
              <a:ext cx="366347" cy="358648"/>
            </a:xfrm>
            <a:prstGeom prst="ellips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E15E32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1075" name="Oval 1074">
              <a:extLst>
                <a:ext uri="{FF2B5EF4-FFF2-40B4-BE49-F238E27FC236}">
                  <a16:creationId xmlns:a16="http://schemas.microsoft.com/office/drawing/2014/main" id="{B62E86A8-AE22-D0EF-F260-96AEBC6E5BA2}"/>
                </a:ext>
              </a:extLst>
            </p:cNvPr>
            <p:cNvSpPr/>
            <p:nvPr/>
          </p:nvSpPr>
          <p:spPr>
            <a:xfrm>
              <a:off x="3077229" y="5889649"/>
              <a:ext cx="366347" cy="358648"/>
            </a:xfrm>
            <a:prstGeom prst="ellips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E15E32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pic>
          <p:nvPicPr>
            <p:cNvPr id="1077" name="Picture 1076">
              <a:extLst>
                <a:ext uri="{FF2B5EF4-FFF2-40B4-BE49-F238E27FC236}">
                  <a16:creationId xmlns:a16="http://schemas.microsoft.com/office/drawing/2014/main" id="{EAC9D6C6-EC32-9AC6-18AA-80DAAEBBC0A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0"/>
            <a:srcRect l="80188" t="69732"/>
            <a:stretch/>
          </p:blipFill>
          <p:spPr>
            <a:xfrm>
              <a:off x="4718593" y="5654081"/>
              <a:ext cx="211368" cy="30216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91384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rmAutofit fontScale="90000"/>
          </a:bodyPr>
          <a:lstStyle/>
          <a:p>
            <a:r>
              <a:rPr lang="en-GB"/>
              <a:t>Setup: LLRF</a:t>
            </a:r>
            <a:endParaRPr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6EA5F0-F483-25FC-B189-7F84C07276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9" name="Google Shape;7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786718"/>
            <a:ext cx="7286216" cy="454591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62928A44-7E93-3F2C-55E9-8527C36259D7}"/>
              </a:ext>
            </a:extLst>
          </p:cNvPr>
          <p:cNvGrpSpPr/>
          <p:nvPr/>
        </p:nvGrpSpPr>
        <p:grpSpPr>
          <a:xfrm>
            <a:off x="5885411" y="721308"/>
            <a:ext cx="6159332" cy="2575493"/>
            <a:chOff x="6029325" y="1263907"/>
            <a:chExt cx="6159332" cy="2575493"/>
          </a:xfrm>
        </p:grpSpPr>
        <p:cxnSp>
          <p:nvCxnSpPr>
            <p:cNvPr id="80" name="Google Shape;80;p15"/>
            <p:cNvCxnSpPr/>
            <p:nvPr/>
          </p:nvCxnSpPr>
          <p:spPr>
            <a:xfrm>
              <a:off x="7093700" y="3476733"/>
              <a:ext cx="3150800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triangle" w="med" len="med"/>
              <a:tailEnd type="triangle" w="med" len="med"/>
            </a:ln>
          </p:spPr>
        </p:cxnSp>
        <p:sp>
          <p:nvSpPr>
            <p:cNvPr id="81" name="Google Shape;81;p15"/>
            <p:cNvSpPr txBox="1"/>
            <p:nvPr/>
          </p:nvSpPr>
          <p:spPr>
            <a:xfrm>
              <a:off x="7093700" y="3429007"/>
              <a:ext cx="3074400" cy="4103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pPr algn="ctr"/>
              <a:r>
                <a:rPr lang="en-GB" sz="1067" dirty="0">
                  <a:solidFill>
                    <a:srgbClr val="999999"/>
                  </a:solidFill>
                  <a:latin typeface="Open Sans"/>
                  <a:ea typeface="Open Sans"/>
                  <a:cs typeface="Open Sans"/>
                  <a:sym typeface="Open Sans"/>
                </a:rPr>
                <a:t>1024 samples (</a:t>
              </a:r>
              <a:r>
                <a:rPr lang="en-GB" sz="1067" dirty="0" err="1">
                  <a:solidFill>
                    <a:srgbClr val="999999"/>
                  </a:solidFill>
                  <a:latin typeface="Open Sans"/>
                  <a:ea typeface="Open Sans"/>
                  <a:cs typeface="Open Sans"/>
                  <a:sym typeface="Open Sans"/>
                </a:rPr>
                <a:t>8ns</a:t>
              </a:r>
              <a:r>
                <a:rPr lang="en-GB" sz="1067" dirty="0">
                  <a:solidFill>
                    <a:srgbClr val="999999"/>
                  </a:solidFill>
                  <a:latin typeface="Open Sans"/>
                  <a:ea typeface="Open Sans"/>
                  <a:cs typeface="Open Sans"/>
                  <a:sym typeface="Open Sans"/>
                </a:rPr>
                <a:t> * 1024) </a:t>
              </a:r>
              <a:endParaRPr sz="1067" dirty="0">
                <a:solidFill>
                  <a:srgbClr val="999999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pic>
          <p:nvPicPr>
            <p:cNvPr id="82" name="Google Shape;82;p15"/>
            <p:cNvPicPr preferRelativeResize="0"/>
            <p:nvPr/>
          </p:nvPicPr>
          <p:blipFill>
            <a:blip r:embed="rId4">
              <a:alphaModFix/>
            </a:blip>
            <a:srcRect l="9016" r="6080"/>
            <a:stretch/>
          </p:blipFill>
          <p:spPr>
            <a:xfrm>
              <a:off x="6029325" y="1263907"/>
              <a:ext cx="6159332" cy="21651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83" name="Google Shape;83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593511" y="3735629"/>
            <a:ext cx="4451232" cy="2189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45944" y="1786718"/>
            <a:ext cx="802711" cy="410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8730033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25698E-228C-A9FE-AAA1-396C507DF8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A50654B7-DF43-71B1-734E-DCFFCF25F6DA}"/>
              </a:ext>
            </a:extLst>
          </p:cNvPr>
          <p:cNvGrpSpPr/>
          <p:nvPr/>
        </p:nvGrpSpPr>
        <p:grpSpPr>
          <a:xfrm>
            <a:off x="1762058" y="828787"/>
            <a:ext cx="8667884" cy="2579198"/>
            <a:chOff x="621035" y="3429000"/>
            <a:chExt cx="11204170" cy="333388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4B4DF38-4F7D-48BE-44EF-8378F3DEDD4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6112" t="28294" r="3407" b="43616"/>
            <a:stretch/>
          </p:blipFill>
          <p:spPr>
            <a:xfrm>
              <a:off x="621035" y="3429000"/>
              <a:ext cx="11204170" cy="3156907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61AFAC0-7A02-FEB7-B637-47E28842E7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9797" t="92032" r="69894" b="2716"/>
            <a:stretch/>
          </p:blipFill>
          <p:spPr>
            <a:xfrm>
              <a:off x="9753594" y="6172579"/>
              <a:ext cx="1638782" cy="590310"/>
            </a:xfrm>
            <a:prstGeom prst="rect">
              <a:avLst/>
            </a:prstGeom>
          </p:spPr>
        </p:pic>
        <p:pic>
          <p:nvPicPr>
            <p:cNvPr id="12" name="Picture 11" descr="A white rectangular sign with a blue background&#10;&#10;Description automatically generated">
              <a:extLst>
                <a:ext uri="{FF2B5EF4-FFF2-40B4-BE49-F238E27FC236}">
                  <a16:creationId xmlns:a16="http://schemas.microsoft.com/office/drawing/2014/main" id="{D8B4C696-E441-EABD-7BEF-64CB6CC9702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0800000">
              <a:off x="9753594" y="4621757"/>
              <a:ext cx="617330" cy="181084"/>
            </a:xfrm>
            <a:prstGeom prst="rect">
              <a:avLst/>
            </a:prstGeom>
          </p:spPr>
        </p:pic>
      </p:grpSp>
      <p:sp>
        <p:nvSpPr>
          <p:cNvPr id="17" name="Title 16">
            <a:extLst>
              <a:ext uri="{FF2B5EF4-FFF2-40B4-BE49-F238E27FC236}">
                <a16:creationId xmlns:a16="http://schemas.microsoft.com/office/drawing/2014/main" id="{8CBC4C35-5FA0-03DA-A83A-90F68544F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1390" y="0"/>
            <a:ext cx="10053295" cy="546409"/>
          </a:xfrm>
        </p:spPr>
        <p:txBody>
          <a:bodyPr>
            <a:noAutofit/>
          </a:bodyPr>
          <a:lstStyle/>
          <a:p>
            <a:r>
              <a:rPr lang="en-GB" sz="2400" dirty="0"/>
              <a:t>Back to the Basics: CLEAR and its Scientific and Strategic Goals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E95A24AC-AF8A-8C29-9BDE-24F4866669A2}"/>
              </a:ext>
            </a:extLst>
          </p:cNvPr>
          <p:cNvSpPr txBox="1">
            <a:spLocks/>
          </p:cNvSpPr>
          <p:nvPr/>
        </p:nvSpPr>
        <p:spPr>
          <a:xfrm>
            <a:off x="493915" y="3567580"/>
            <a:ext cx="11204170" cy="25772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/>
              <a:t>Providing a </a:t>
            </a:r>
            <a:r>
              <a:rPr lang="en-GB" sz="1600" b="1" dirty="0">
                <a:solidFill>
                  <a:srgbClr val="0070C0"/>
                </a:solidFill>
              </a:rPr>
              <a:t>test facility at CERN</a:t>
            </a:r>
            <a:r>
              <a:rPr lang="en-GB" sz="1600" dirty="0"/>
              <a:t> with high </a:t>
            </a:r>
            <a:r>
              <a:rPr lang="en-GB" sz="1600" dirty="0">
                <a:solidFill>
                  <a:srgbClr val="0070C0"/>
                </a:solidFill>
              </a:rPr>
              <a:t>availability</a:t>
            </a:r>
            <a:r>
              <a:rPr lang="en-GB" sz="1600" dirty="0"/>
              <a:t>, easy </a:t>
            </a:r>
            <a:r>
              <a:rPr lang="en-GB" sz="1600" dirty="0">
                <a:solidFill>
                  <a:srgbClr val="0070C0"/>
                </a:solidFill>
              </a:rPr>
              <a:t>access</a:t>
            </a:r>
            <a:r>
              <a:rPr lang="en-GB" sz="1600" dirty="0"/>
              <a:t> and </a:t>
            </a:r>
            <a:r>
              <a:rPr lang="en-GB" sz="1600" dirty="0">
                <a:solidFill>
                  <a:srgbClr val="0070C0"/>
                </a:solidFill>
              </a:rPr>
              <a:t>high-quality e</a:t>
            </a:r>
            <a:r>
              <a:rPr lang="en-GB" sz="1600" baseline="30000" dirty="0">
                <a:solidFill>
                  <a:srgbClr val="0070C0"/>
                </a:solidFill>
              </a:rPr>
              <a:t>-</a:t>
            </a:r>
            <a:r>
              <a:rPr lang="en-GB" sz="1600" dirty="0">
                <a:solidFill>
                  <a:srgbClr val="0070C0"/>
                </a:solidFill>
              </a:rPr>
              <a:t> beams</a:t>
            </a:r>
            <a:r>
              <a:rPr lang="en-GB" sz="1600" dirty="0"/>
              <a:t>.</a:t>
            </a:r>
            <a:endParaRPr lang="en-GB" sz="600" dirty="0"/>
          </a:p>
          <a:p>
            <a:pPr marL="449263" lvl="1" indent="-173038"/>
            <a:r>
              <a:rPr lang="en-GB" sz="1600" dirty="0"/>
              <a:t>Performing </a:t>
            </a:r>
            <a:r>
              <a:rPr lang="en-GB" sz="1600" b="1" dirty="0">
                <a:solidFill>
                  <a:srgbClr val="0070C0"/>
                </a:solidFill>
              </a:rPr>
              <a:t>R&amp;D</a:t>
            </a:r>
            <a:r>
              <a:rPr lang="en-GB" sz="1600" dirty="0"/>
              <a:t> </a:t>
            </a:r>
            <a:r>
              <a:rPr lang="en-GB" sz="1600" b="1" dirty="0">
                <a:solidFill>
                  <a:srgbClr val="0070C0"/>
                </a:solidFill>
              </a:rPr>
              <a:t>on</a:t>
            </a:r>
            <a:r>
              <a:rPr lang="en-GB" sz="1600" dirty="0"/>
              <a:t> </a:t>
            </a:r>
            <a:r>
              <a:rPr lang="en-GB" sz="1600" b="1" dirty="0">
                <a:solidFill>
                  <a:srgbClr val="0070C0"/>
                </a:solidFill>
              </a:rPr>
              <a:t>accelerator components</a:t>
            </a:r>
            <a:r>
              <a:rPr lang="en-GB" sz="1600" dirty="0"/>
              <a:t>, including </a:t>
            </a:r>
            <a:r>
              <a:rPr lang="en-GB" sz="1600" dirty="0">
                <a:solidFill>
                  <a:schemeClr val="accent6">
                    <a:lumMod val="75000"/>
                  </a:schemeClr>
                </a:solidFill>
              </a:rPr>
              <a:t>beam instrumentation </a:t>
            </a:r>
            <a:r>
              <a:rPr lang="en-GB" sz="1600" dirty="0"/>
              <a:t>prototyping and </a:t>
            </a:r>
            <a:r>
              <a:rPr lang="en-GB" sz="1600" dirty="0">
                <a:solidFill>
                  <a:schemeClr val="accent6">
                    <a:lumMod val="75000"/>
                  </a:schemeClr>
                </a:solidFill>
              </a:rPr>
              <a:t>high gradient RF </a:t>
            </a:r>
            <a:r>
              <a:rPr lang="en-GB" sz="1600" dirty="0"/>
              <a:t>technology</a:t>
            </a:r>
          </a:p>
          <a:p>
            <a:pPr marL="449263" lvl="1" indent="-173038"/>
            <a:r>
              <a:rPr lang="en-GB" sz="1600" dirty="0"/>
              <a:t>Providing an </a:t>
            </a:r>
            <a:r>
              <a:rPr lang="en-GB" sz="1600" b="1" dirty="0">
                <a:solidFill>
                  <a:srgbClr val="0070C0"/>
                </a:solidFill>
              </a:rPr>
              <a:t>irradiation facility </a:t>
            </a:r>
            <a:r>
              <a:rPr lang="en-GB" sz="1600" dirty="0"/>
              <a:t>with high-energy electrons, e.g. for testing electronic components (e.g. in collaboration with  </a:t>
            </a:r>
            <a:r>
              <a:rPr lang="en-GB" sz="1600" dirty="0">
                <a:solidFill>
                  <a:schemeClr val="accent6">
                    <a:lumMod val="75000"/>
                  </a:schemeClr>
                </a:solidFill>
              </a:rPr>
              <a:t>ESA)</a:t>
            </a:r>
            <a:r>
              <a:rPr lang="en-GB" sz="1600" dirty="0"/>
              <a:t> or for medical purposes (e.g. </a:t>
            </a:r>
            <a:r>
              <a:rPr lang="en-GB" sz="1600" dirty="0" err="1">
                <a:solidFill>
                  <a:schemeClr val="accent6">
                    <a:lumMod val="75000"/>
                  </a:schemeClr>
                </a:solidFill>
              </a:rPr>
              <a:t>VHEE</a:t>
            </a:r>
            <a:r>
              <a:rPr lang="en-GB" sz="1600" dirty="0">
                <a:solidFill>
                  <a:schemeClr val="accent6">
                    <a:lumMod val="75000"/>
                  </a:schemeClr>
                </a:solidFill>
              </a:rPr>
              <a:t>/FLASH</a:t>
            </a:r>
            <a:r>
              <a:rPr lang="en-GB" sz="1600" dirty="0"/>
              <a:t>)</a:t>
            </a:r>
          </a:p>
          <a:p>
            <a:pPr marL="449263" lvl="1" indent="-173038"/>
            <a:r>
              <a:rPr lang="en-GB" sz="1600" dirty="0"/>
              <a:t>Performing </a:t>
            </a:r>
            <a:r>
              <a:rPr lang="en-GB" sz="1600" b="1" dirty="0">
                <a:solidFill>
                  <a:srgbClr val="0070C0"/>
                </a:solidFill>
              </a:rPr>
              <a:t>R&amp;D</a:t>
            </a:r>
            <a:r>
              <a:rPr lang="en-GB" sz="1600" dirty="0"/>
              <a:t> </a:t>
            </a:r>
            <a:r>
              <a:rPr lang="en-GB" sz="1600" b="1" dirty="0">
                <a:solidFill>
                  <a:srgbClr val="0070C0"/>
                </a:solidFill>
              </a:rPr>
              <a:t>on</a:t>
            </a:r>
            <a:r>
              <a:rPr lang="en-GB" sz="1600" dirty="0"/>
              <a:t> </a:t>
            </a:r>
            <a:r>
              <a:rPr lang="en-GB" sz="1600" b="1" dirty="0">
                <a:solidFill>
                  <a:srgbClr val="0070C0"/>
                </a:solidFill>
              </a:rPr>
              <a:t>novel accelerating techniques </a:t>
            </a:r>
            <a:r>
              <a:rPr lang="en-GB" sz="1600" dirty="0"/>
              <a:t>– electron driven </a:t>
            </a:r>
            <a:r>
              <a:rPr lang="en-GB" sz="1600" dirty="0">
                <a:solidFill>
                  <a:schemeClr val="accent6"/>
                </a:solidFill>
              </a:rPr>
              <a:t>plasma</a:t>
            </a:r>
            <a:r>
              <a:rPr lang="en-GB" sz="1600" dirty="0"/>
              <a:t> and </a:t>
            </a:r>
            <a:r>
              <a:rPr lang="en-GB" sz="1600" dirty="0">
                <a:solidFill>
                  <a:schemeClr val="accent6"/>
                </a:solidFill>
              </a:rPr>
              <a:t>THz</a:t>
            </a:r>
            <a:r>
              <a:rPr lang="en-GB" sz="1600" dirty="0"/>
              <a:t> acceleration</a:t>
            </a:r>
          </a:p>
          <a:p>
            <a:r>
              <a:rPr lang="en-GB" sz="1600" dirty="0"/>
              <a:t>Providing a </a:t>
            </a:r>
            <a:r>
              <a:rPr lang="en-GB" sz="1600" b="1" dirty="0">
                <a:solidFill>
                  <a:srgbClr val="0070C0"/>
                </a:solidFill>
              </a:rPr>
              <a:t>training</a:t>
            </a:r>
            <a:r>
              <a:rPr lang="en-GB" sz="1600" dirty="0"/>
              <a:t> </a:t>
            </a:r>
            <a:r>
              <a:rPr lang="en-GB" sz="1600" b="1" dirty="0">
                <a:solidFill>
                  <a:schemeClr val="accent1"/>
                </a:solidFill>
              </a:rPr>
              <a:t>infrastructure</a:t>
            </a:r>
            <a:r>
              <a:rPr lang="en-GB" sz="1600" dirty="0"/>
              <a:t> for the next generation of accelerator scientists and engineers</a:t>
            </a:r>
          </a:p>
          <a:p>
            <a:endParaRPr lang="en-GB" sz="1600" dirty="0"/>
          </a:p>
          <a:p>
            <a:r>
              <a:rPr lang="en-GB" sz="1600" dirty="0"/>
              <a:t>Maintaining CERN and European </a:t>
            </a:r>
            <a:r>
              <a:rPr lang="en-GB" sz="1600" b="1" dirty="0">
                <a:solidFill>
                  <a:srgbClr val="0070C0"/>
                </a:solidFill>
              </a:rPr>
              <a:t>expertise for electron </a:t>
            </a:r>
            <a:r>
              <a:rPr lang="en-GB" sz="1600" b="1" dirty="0" err="1">
                <a:solidFill>
                  <a:srgbClr val="0070C0"/>
                </a:solidFill>
              </a:rPr>
              <a:t>LINACs</a:t>
            </a:r>
            <a:r>
              <a:rPr lang="en-GB" sz="1600" b="1" dirty="0">
                <a:solidFill>
                  <a:srgbClr val="0070C0"/>
                </a:solidFill>
              </a:rPr>
              <a:t> </a:t>
            </a:r>
            <a:r>
              <a:rPr lang="en-GB" sz="1600" dirty="0"/>
              <a:t>linked to </a:t>
            </a:r>
            <a:r>
              <a:rPr lang="en-GB" sz="1600" dirty="0">
                <a:solidFill>
                  <a:srgbClr val="0070C0"/>
                </a:solidFill>
              </a:rPr>
              <a:t>future collider studies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811A2C7-5C0A-38C1-4D36-16C3D496A7FA}"/>
              </a:ext>
            </a:extLst>
          </p:cNvPr>
          <p:cNvSpPr/>
          <p:nvPr/>
        </p:nvSpPr>
        <p:spPr>
          <a:xfrm>
            <a:off x="493915" y="3567580"/>
            <a:ext cx="11204170" cy="2062379"/>
          </a:xfrm>
          <a:prstGeom prst="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E208076-244B-2661-E45F-FF60946D2959}"/>
              </a:ext>
            </a:extLst>
          </p:cNvPr>
          <p:cNvSpPr/>
          <p:nvPr/>
        </p:nvSpPr>
        <p:spPr>
          <a:xfrm>
            <a:off x="493915" y="5789554"/>
            <a:ext cx="11204170" cy="514846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C5ABC44-9A9D-82BD-FC46-B0EEF810E081}"/>
              </a:ext>
            </a:extLst>
          </p:cNvPr>
          <p:cNvGrpSpPr/>
          <p:nvPr/>
        </p:nvGrpSpPr>
        <p:grpSpPr>
          <a:xfrm>
            <a:off x="1103481" y="1012434"/>
            <a:ext cx="3929021" cy="2030291"/>
            <a:chOff x="1103481" y="1012434"/>
            <a:chExt cx="3929021" cy="2030291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313B5679-0743-2F91-A593-DE8CB357BB6F}"/>
                </a:ext>
              </a:extLst>
            </p:cNvPr>
            <p:cNvSpPr/>
            <p:nvPr/>
          </p:nvSpPr>
          <p:spPr>
            <a:xfrm>
              <a:off x="1917343" y="1358377"/>
              <a:ext cx="3115159" cy="1684348"/>
            </a:xfrm>
            <a:prstGeom prst="ellipse">
              <a:avLst/>
            </a:prstGeom>
            <a:solidFill>
              <a:srgbClr val="FF0000">
                <a:alpha val="29804"/>
              </a:srgbClr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D986F41-22FB-F6C0-A768-30AC7785BA2D}"/>
                </a:ext>
              </a:extLst>
            </p:cNvPr>
            <p:cNvSpPr txBox="1"/>
            <p:nvPr/>
          </p:nvSpPr>
          <p:spPr>
            <a:xfrm>
              <a:off x="1103481" y="1012434"/>
              <a:ext cx="3577646" cy="738664"/>
            </a:xfrm>
            <a:prstGeom prst="rect">
              <a:avLst/>
            </a:prstGeom>
            <a:solidFill>
              <a:srgbClr val="F2C5C1"/>
            </a:solidFill>
            <a:ln w="28575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400" b="1" dirty="0"/>
                <a:t>Bld. 2003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/>
                <a:t>Was </a:t>
              </a:r>
              <a:r>
                <a:rPr lang="en-GB" sz="1400" dirty="0" err="1"/>
                <a:t>CLIC</a:t>
              </a:r>
              <a:r>
                <a:rPr lang="en-GB" sz="1400" dirty="0"/>
                <a:t> </a:t>
              </a:r>
              <a:r>
                <a:rPr lang="en-GB" sz="1400" dirty="0" err="1"/>
                <a:t>DBRC</a:t>
              </a:r>
              <a:r>
                <a:rPr lang="en-GB" sz="1400" dirty="0"/>
                <a:t> prototype @</a:t>
              </a:r>
              <a:r>
                <a:rPr lang="en-GB" sz="1400" dirty="0" err="1"/>
                <a:t>CTF3</a:t>
              </a:r>
              <a:endParaRPr lang="en-GB" sz="14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/>
                <a:t>Was hosting EPA ring (</a:t>
              </a:r>
              <a:r>
                <a:rPr lang="en-GB" sz="1400" b="1" dirty="0"/>
                <a:t>C=125 m</a:t>
              </a:r>
              <a:r>
                <a:rPr lang="en-GB" sz="1400" dirty="0"/>
                <a:t>, 500 MeV) 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70262A0-F4FE-80A5-0318-DC6693079F51}"/>
              </a:ext>
            </a:extLst>
          </p:cNvPr>
          <p:cNvGrpSpPr/>
          <p:nvPr/>
        </p:nvGrpSpPr>
        <p:grpSpPr>
          <a:xfrm>
            <a:off x="5187787" y="2071190"/>
            <a:ext cx="6449142" cy="964192"/>
            <a:chOff x="5187787" y="2071190"/>
            <a:chExt cx="6449142" cy="964192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7D6C8DF-5C1C-7B03-3BBF-255B3EF36420}"/>
                </a:ext>
              </a:extLst>
            </p:cNvPr>
            <p:cNvSpPr/>
            <p:nvPr/>
          </p:nvSpPr>
          <p:spPr>
            <a:xfrm>
              <a:off x="5187787" y="2071190"/>
              <a:ext cx="4698449" cy="373430"/>
            </a:xfrm>
            <a:prstGeom prst="ellipse">
              <a:avLst/>
            </a:prstGeom>
            <a:solidFill>
              <a:srgbClr val="FF0000">
                <a:alpha val="29804"/>
              </a:srgbClr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EE46FBB-8507-0577-FC12-02DF51E4D5CF}"/>
                </a:ext>
              </a:extLst>
            </p:cNvPr>
            <p:cNvSpPr txBox="1"/>
            <p:nvPr/>
          </p:nvSpPr>
          <p:spPr>
            <a:xfrm>
              <a:off x="6081497" y="2296718"/>
              <a:ext cx="5555432" cy="738664"/>
            </a:xfrm>
            <a:prstGeom prst="rect">
              <a:avLst/>
            </a:prstGeom>
            <a:solidFill>
              <a:srgbClr val="F2C5C1"/>
            </a:solidFill>
            <a:ln w="28575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400" b="1" dirty="0"/>
                <a:t>Bld. 2001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/>
                <a:t>Was </a:t>
              </a:r>
              <a:r>
                <a:rPr lang="en-GB" sz="1400" dirty="0" err="1"/>
                <a:t>CLIC</a:t>
              </a:r>
              <a:r>
                <a:rPr lang="en-GB" sz="1400" dirty="0"/>
                <a:t> DB </a:t>
              </a:r>
              <a:r>
                <a:rPr lang="en-GB" sz="1400" dirty="0" err="1"/>
                <a:t>Linac</a:t>
              </a:r>
              <a:r>
                <a:rPr lang="en-GB" sz="1400" dirty="0"/>
                <a:t> Prototype (120 MeV, 4 A e</a:t>
              </a:r>
              <a:r>
                <a:rPr lang="en-GB" sz="1400" baseline="30000" dirty="0"/>
                <a:t>-</a:t>
              </a:r>
              <a:r>
                <a:rPr lang="en-GB" sz="1400" dirty="0"/>
                <a:t> train @1.5 GHz) @</a:t>
              </a:r>
              <a:r>
                <a:rPr lang="en-GB" sz="1400" dirty="0" err="1"/>
                <a:t>CTF3</a:t>
              </a:r>
              <a:endParaRPr lang="en-GB" sz="14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/>
                <a:t>Was hosting LIL injector (500 MeV e</a:t>
              </a:r>
              <a:r>
                <a:rPr lang="en-GB" sz="1400" baseline="30000" dirty="0"/>
                <a:t>-</a:t>
              </a:r>
              <a:r>
                <a:rPr lang="en-GB" sz="1400" dirty="0"/>
                <a:t>/e</a:t>
              </a:r>
              <a:r>
                <a:rPr lang="en-GB" sz="1400" baseline="30000" dirty="0"/>
                <a:t>+</a:t>
              </a:r>
              <a:r>
                <a:rPr lang="en-GB" sz="1400" dirty="0"/>
                <a:t> </a:t>
              </a:r>
              <a:r>
                <a:rPr lang="en-GB" sz="1050" dirty="0"/>
                <a:t>(from 200 MeV e</a:t>
              </a:r>
              <a:r>
                <a:rPr lang="en-GB" sz="1050" baseline="30000" dirty="0"/>
                <a:t>-</a:t>
              </a:r>
              <a:r>
                <a:rPr lang="en-GB" sz="1050" dirty="0"/>
                <a:t>)</a:t>
              </a:r>
              <a:r>
                <a:rPr lang="en-GB" sz="1400" dirty="0"/>
                <a:t>)</a:t>
              </a:r>
            </a:p>
          </p:txBody>
        </p:sp>
      </p:grpSp>
      <p:sp>
        <p:nvSpPr>
          <p:cNvPr id="26" name="Oval 25">
            <a:extLst>
              <a:ext uri="{FF2B5EF4-FFF2-40B4-BE49-F238E27FC236}">
                <a16:creationId xmlns:a16="http://schemas.microsoft.com/office/drawing/2014/main" id="{9C77496A-21C7-C602-1382-35CD3BDE6430}"/>
              </a:ext>
            </a:extLst>
          </p:cNvPr>
          <p:cNvSpPr/>
          <p:nvPr/>
        </p:nvSpPr>
        <p:spPr>
          <a:xfrm>
            <a:off x="5133062" y="1551524"/>
            <a:ext cx="2569144" cy="454150"/>
          </a:xfrm>
          <a:prstGeom prst="ellipse">
            <a:avLst/>
          </a:prstGeom>
          <a:solidFill>
            <a:srgbClr val="0070C0">
              <a:alpha val="29804"/>
            </a:srgbClr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6136F6F-4146-1395-A974-9B8D36398AA9}"/>
              </a:ext>
            </a:extLst>
          </p:cNvPr>
          <p:cNvSpPr txBox="1"/>
          <p:nvPr/>
        </p:nvSpPr>
        <p:spPr>
          <a:xfrm>
            <a:off x="5287027" y="855610"/>
            <a:ext cx="2328458" cy="7386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b="1" dirty="0"/>
              <a:t>Bld. 2010/CLEX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070C0"/>
                </a:solidFill>
              </a:rPr>
              <a:t>CLEAR Beamline(s)</a:t>
            </a:r>
            <a:br>
              <a:rPr lang="en-GB" sz="1400" b="1" dirty="0">
                <a:solidFill>
                  <a:srgbClr val="0070C0"/>
                </a:solidFill>
              </a:rPr>
            </a:br>
            <a:r>
              <a:rPr lang="en-GB" sz="1400" b="1" dirty="0"/>
              <a:t>1 </a:t>
            </a:r>
            <a:r>
              <a:rPr lang="en-GB" sz="1400" b="1" dirty="0" err="1"/>
              <a:t>nC</a:t>
            </a:r>
            <a:r>
              <a:rPr lang="en-GB" sz="1400" b="1" dirty="0"/>
              <a:t>/b; ~200 MeV; 3 GHz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DFEA987-1DB4-8340-D0EF-99B9D5EEAD4E}"/>
              </a:ext>
            </a:extLst>
          </p:cNvPr>
          <p:cNvGrpSpPr/>
          <p:nvPr/>
        </p:nvGrpSpPr>
        <p:grpSpPr>
          <a:xfrm>
            <a:off x="7760237" y="871245"/>
            <a:ext cx="2717730" cy="1118559"/>
            <a:chOff x="7760237" y="871245"/>
            <a:chExt cx="2717730" cy="1118559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8056996F-4072-9B43-898C-8754D8294DC9}"/>
                </a:ext>
              </a:extLst>
            </p:cNvPr>
            <p:cNvSpPr/>
            <p:nvPr/>
          </p:nvSpPr>
          <p:spPr>
            <a:xfrm>
              <a:off x="7760237" y="1535654"/>
              <a:ext cx="1730792" cy="454150"/>
            </a:xfrm>
            <a:prstGeom prst="ellipse">
              <a:avLst/>
            </a:prstGeom>
            <a:solidFill>
              <a:srgbClr val="ED7D31">
                <a:alpha val="29804"/>
              </a:srgbClr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A2840E5-99A0-FF9C-12F4-0506BE8CFD55}"/>
                </a:ext>
              </a:extLst>
            </p:cNvPr>
            <p:cNvSpPr txBox="1"/>
            <p:nvPr/>
          </p:nvSpPr>
          <p:spPr>
            <a:xfrm>
              <a:off x="7920279" y="871245"/>
              <a:ext cx="2557688" cy="738664"/>
            </a:xfrm>
            <a:prstGeom prst="rect">
              <a:avLst/>
            </a:prstGeom>
            <a:solidFill>
              <a:srgbClr val="F6D9BA"/>
            </a:solidFill>
            <a:ln w="28575">
              <a:solidFill>
                <a:schemeClr val="accent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400" b="1" dirty="0"/>
                <a:t>Bld. 2013/</a:t>
              </a:r>
              <a:r>
                <a:rPr lang="en-GB" sz="1400" b="1" dirty="0" err="1"/>
                <a:t>CTF2</a:t>
              </a:r>
              <a:endParaRPr lang="en-GB" sz="1400" b="1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b="1" dirty="0">
                  <a:solidFill>
                    <a:schemeClr val="accent2"/>
                  </a:solidFill>
                </a:rPr>
                <a:t>ARTI Injector</a:t>
              </a:r>
              <a:br>
                <a:rPr lang="en-GB" sz="1400" dirty="0"/>
              </a:br>
              <a:r>
                <a:rPr lang="en-GB" sz="1400" b="1" dirty="0"/>
                <a:t>0.1 </a:t>
              </a:r>
              <a:r>
                <a:rPr lang="en-GB" sz="1400" b="1" dirty="0" err="1"/>
                <a:t>nC</a:t>
              </a:r>
              <a:r>
                <a:rPr lang="en-GB" sz="1400" b="1" dirty="0"/>
                <a:t>/</a:t>
              </a:r>
              <a:r>
                <a:rPr lang="en-GB" sz="1400" b="1" dirty="0" err="1"/>
                <a:t>sb</a:t>
              </a:r>
              <a:r>
                <a:rPr lang="en-GB" sz="1400" b="1" dirty="0"/>
                <a:t>; 6(70) MeV; 3 GHz</a:t>
              </a: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EBAC1CD2-FACA-9B42-F6D6-FF023D5311F3}"/>
              </a:ext>
            </a:extLst>
          </p:cNvPr>
          <p:cNvSpPr txBox="1"/>
          <p:nvPr/>
        </p:nvSpPr>
        <p:spPr>
          <a:xfrm rot="16200000">
            <a:off x="-667047" y="1796701"/>
            <a:ext cx="2373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Old EPA/</a:t>
            </a:r>
            <a:r>
              <a:rPr lang="en-GB" b="1" dirty="0" err="1"/>
              <a:t>CTF3</a:t>
            </a:r>
            <a:r>
              <a:rPr lang="en-GB" b="1" dirty="0"/>
              <a:t> Complex</a:t>
            </a:r>
          </a:p>
        </p:txBody>
      </p:sp>
      <p:sp>
        <p:nvSpPr>
          <p:cNvPr id="37" name="Left Brace 36">
            <a:extLst>
              <a:ext uri="{FF2B5EF4-FFF2-40B4-BE49-F238E27FC236}">
                <a16:creationId xmlns:a16="http://schemas.microsoft.com/office/drawing/2014/main" id="{2280A5BB-7CC8-E99C-51FC-22FAF11FD0B5}"/>
              </a:ext>
            </a:extLst>
          </p:cNvPr>
          <p:cNvSpPr/>
          <p:nvPr/>
        </p:nvSpPr>
        <p:spPr>
          <a:xfrm>
            <a:off x="704578" y="828787"/>
            <a:ext cx="286096" cy="2442279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4B32127-B067-DA0D-01A7-66F55FAD20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221694-9A37-5746-8CB4-48D985807C45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173617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95BFEF-E493-A797-3484-29D289853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PS: latest updates on injector design</a:t>
            </a:r>
          </a:p>
        </p:txBody>
      </p:sp>
      <p:pic>
        <p:nvPicPr>
          <p:cNvPr id="7" name="Picture 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1D5FCD23-08AE-E845-6516-6CB386F592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5030" y="645785"/>
            <a:ext cx="10249912" cy="576689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C4214B3-9E57-21BD-BE70-487E0544979F}"/>
              </a:ext>
            </a:extLst>
          </p:cNvPr>
          <p:cNvSpPr txBox="1"/>
          <p:nvPr/>
        </p:nvSpPr>
        <p:spPr>
          <a:xfrm>
            <a:off x="897058" y="6142719"/>
            <a:ext cx="5934573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b="1" i="1" dirty="0"/>
              <a:t>From </a:t>
            </a:r>
            <a:r>
              <a:rPr lang="en-GB" b="1" i="1" dirty="0" err="1"/>
              <a:t>H.Bartosik@</a:t>
            </a:r>
            <a:r>
              <a:rPr lang="en-GB" b="1" i="1" dirty="0" err="1">
                <a:hlinkClick r:id="rId4"/>
              </a:rPr>
              <a:t>Other</a:t>
            </a:r>
            <a:r>
              <a:rPr lang="en-GB" b="1" i="1" dirty="0">
                <a:hlinkClick r:id="rId4"/>
              </a:rPr>
              <a:t> Science Opportunities at the FCC-ee</a:t>
            </a:r>
            <a:endParaRPr lang="en-GB" b="1" i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AF4B4A-BD46-E227-209A-6C106460C4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221694-9A37-5746-8CB4-48D985807C45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80339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B1EA81A-C981-D384-182C-69E22E2679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1391" y="0"/>
            <a:ext cx="9569218" cy="546409"/>
          </a:xfrm>
        </p:spPr>
        <p:txBody>
          <a:bodyPr/>
          <a:lstStyle/>
          <a:p>
            <a:r>
              <a:rPr lang="en-GB" dirty="0"/>
              <a:t>CLEAR++ during FCC-</a:t>
            </a:r>
            <a:r>
              <a:rPr lang="en-GB" dirty="0" err="1"/>
              <a:t>ee</a:t>
            </a:r>
            <a:r>
              <a:rPr lang="en-GB" dirty="0"/>
              <a:t> Construction!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4D908D-F582-F5E1-D9EB-0B456034A0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0952" y="1161752"/>
            <a:ext cx="8843957" cy="5441259"/>
          </a:xfrm>
        </p:spPr>
        <p:txBody>
          <a:bodyPr>
            <a:normAutofit lnSpcReduction="10000"/>
          </a:bodyPr>
          <a:lstStyle/>
          <a:p>
            <a:r>
              <a:rPr lang="en-GB" b="1" dirty="0"/>
              <a:t>Proposal</a:t>
            </a:r>
            <a:r>
              <a:rPr lang="en-GB" dirty="0"/>
              <a:t> for </a:t>
            </a:r>
            <a:r>
              <a:rPr lang="en-GB" b="1" dirty="0"/>
              <a:t>primary electron facility </a:t>
            </a:r>
            <a:r>
              <a:rPr lang="en-GB" dirty="0"/>
              <a:t>was already made in context of </a:t>
            </a:r>
            <a:r>
              <a:rPr lang="en-GB" b="1" dirty="0" err="1"/>
              <a:t>eSPS</a:t>
            </a:r>
            <a:r>
              <a:rPr lang="en-GB" dirty="0"/>
              <a:t> (original proposal for Light Dark Matter </a:t>
            </a:r>
            <a:r>
              <a:rPr lang="en-GB" dirty="0" err="1"/>
              <a:t>eXperiment</a:t>
            </a:r>
            <a:r>
              <a:rPr lang="en-GB" dirty="0"/>
              <a:t> – LDMX)</a:t>
            </a:r>
          </a:p>
          <a:p>
            <a:r>
              <a:rPr lang="en-GB" dirty="0"/>
              <a:t>Inspired by this proposal, </a:t>
            </a:r>
            <a:r>
              <a:rPr lang="en-GB" b="1" dirty="0">
                <a:solidFill>
                  <a:srgbClr val="0070C0"/>
                </a:solidFill>
              </a:rPr>
              <a:t>FCC-</a:t>
            </a:r>
            <a:r>
              <a:rPr lang="en-GB" b="1" dirty="0" err="1">
                <a:solidFill>
                  <a:srgbClr val="0070C0"/>
                </a:solidFill>
              </a:rPr>
              <a:t>ee</a:t>
            </a:r>
            <a:r>
              <a:rPr lang="en-GB" b="1" dirty="0">
                <a:solidFill>
                  <a:srgbClr val="0070C0"/>
                </a:solidFill>
              </a:rPr>
              <a:t> injector beams </a:t>
            </a:r>
            <a:r>
              <a:rPr lang="en-GB" dirty="0"/>
              <a:t>could be used for</a:t>
            </a:r>
            <a:br>
              <a:rPr lang="en-GB" dirty="0"/>
            </a:br>
            <a:r>
              <a:rPr lang="en-GB" dirty="0"/>
              <a:t>a </a:t>
            </a:r>
            <a:r>
              <a:rPr lang="en-GB" b="1" dirty="0">
                <a:solidFill>
                  <a:srgbClr val="0070C0"/>
                </a:solidFill>
              </a:rPr>
              <a:t>CLEAR-like facility </a:t>
            </a:r>
            <a:r>
              <a:rPr lang="en-GB" dirty="0"/>
              <a:t>(including also damping ring):</a:t>
            </a:r>
          </a:p>
          <a:p>
            <a:pPr lvl="1"/>
            <a:r>
              <a:rPr lang="en-GB" b="1" dirty="0"/>
              <a:t>R</a:t>
            </a:r>
            <a:r>
              <a:rPr lang="en-GB" b="1" dirty="0">
                <a:latin typeface="Century Gothic" panose="020B0502020202020204" pitchFamily="34" charset="0"/>
              </a:rPr>
              <a:t>&amp;D for accelerator components and beam diagnostics for FCC-</a:t>
            </a:r>
            <a:r>
              <a:rPr lang="en-GB" b="1" dirty="0" err="1">
                <a:latin typeface="Century Gothic" panose="020B0502020202020204" pitchFamily="34" charset="0"/>
              </a:rPr>
              <a:t>ee</a:t>
            </a:r>
            <a:r>
              <a:rPr lang="en-GB" b="1" dirty="0">
                <a:latin typeface="Century Gothic" panose="020B0502020202020204" pitchFamily="34" charset="0"/>
              </a:rPr>
              <a:t> </a:t>
            </a:r>
            <a:br>
              <a:rPr lang="en-GB" dirty="0">
                <a:latin typeface="Century Gothic" panose="020B0502020202020204" pitchFamily="34" charset="0"/>
              </a:rPr>
            </a:br>
            <a:r>
              <a:rPr lang="en-GB" dirty="0">
                <a:latin typeface="Century Gothic" panose="020B0502020202020204" pitchFamily="34" charset="0"/>
              </a:rPr>
              <a:t>or the injector itself (in particular if injector goes online ahead of FCC-</a:t>
            </a:r>
            <a:r>
              <a:rPr lang="en-GB" dirty="0" err="1">
                <a:latin typeface="Century Gothic" panose="020B0502020202020204" pitchFamily="34" charset="0"/>
              </a:rPr>
              <a:t>ee</a:t>
            </a:r>
            <a:br>
              <a:rPr lang="en-GB" dirty="0">
                <a:latin typeface="Century Gothic" panose="020B0502020202020204" pitchFamily="34" charset="0"/>
              </a:rPr>
            </a:br>
            <a:r>
              <a:rPr lang="en-GB" dirty="0">
                <a:latin typeface="Century Gothic" panose="020B0502020202020204" pitchFamily="34" charset="0"/>
              </a:rPr>
              <a:t>and/or is built in stages)</a:t>
            </a:r>
          </a:p>
          <a:p>
            <a:pPr lvl="1"/>
            <a:r>
              <a:rPr lang="en-GB" b="1" dirty="0">
                <a:latin typeface="Century Gothic" panose="020B0502020202020204" pitchFamily="34" charset="0"/>
              </a:rPr>
              <a:t>Irradiation facility </a:t>
            </a:r>
            <a:r>
              <a:rPr lang="en-GB" dirty="0">
                <a:latin typeface="Century Gothic" panose="020B0502020202020204" pitchFamily="34" charset="0"/>
              </a:rPr>
              <a:t>(e.g. for testing electronics components)</a:t>
            </a:r>
          </a:p>
          <a:p>
            <a:pPr lvl="1"/>
            <a:r>
              <a:rPr lang="en-GB" b="1" dirty="0">
                <a:latin typeface="Century Gothic" panose="020B0502020202020204" pitchFamily="34" charset="0"/>
              </a:rPr>
              <a:t>Medical research </a:t>
            </a:r>
          </a:p>
          <a:p>
            <a:pPr lvl="1"/>
            <a:r>
              <a:rPr lang="en-GB" b="1" dirty="0">
                <a:latin typeface="Century Gothic" panose="020B0502020202020204" pitchFamily="34" charset="0"/>
              </a:rPr>
              <a:t>Use synchrotron light from damping ring at 2.86 GeV </a:t>
            </a:r>
            <a:r>
              <a:rPr lang="en-GB" dirty="0">
                <a:latin typeface="Century Gothic" panose="020B0502020202020204" pitchFamily="34" charset="0"/>
              </a:rPr>
              <a:t>to test </a:t>
            </a:r>
            <a:r>
              <a:rPr lang="en-GB" dirty="0">
                <a:effectLst/>
                <a:latin typeface="Century Gothic" panose="020B0502020202020204" pitchFamily="34" charset="0"/>
              </a:rPr>
              <a:t>coatings, </a:t>
            </a:r>
            <a:br>
              <a:rPr lang="en-GB" dirty="0">
                <a:effectLst/>
                <a:latin typeface="Century Gothic" panose="020B0502020202020204" pitchFamily="34" charset="0"/>
              </a:rPr>
            </a:br>
            <a:r>
              <a:rPr lang="en-GB" dirty="0">
                <a:effectLst/>
                <a:latin typeface="Century Gothic" panose="020B0502020202020204" pitchFamily="34" charset="0"/>
              </a:rPr>
              <a:t>photon </a:t>
            </a:r>
            <a:r>
              <a:rPr lang="en-GB" dirty="0">
                <a:latin typeface="Century Gothic" panose="020B0502020202020204" pitchFamily="34" charset="0"/>
              </a:rPr>
              <a:t>desorption, but also other low emittance rings beam dynamics and technology (BT elements, RF, wigglers, instrumentation,…) for </a:t>
            </a:r>
            <a:br>
              <a:rPr lang="en-GB" dirty="0">
                <a:latin typeface="Century Gothic" panose="020B0502020202020204" pitchFamily="34" charset="0"/>
              </a:rPr>
            </a:br>
            <a:r>
              <a:rPr lang="en-GB" dirty="0">
                <a:latin typeface="Century Gothic" panose="020B0502020202020204" pitchFamily="34" charset="0"/>
              </a:rPr>
              <a:t>FCC-</a:t>
            </a:r>
            <a:r>
              <a:rPr lang="en-GB" dirty="0" err="1">
                <a:latin typeface="Century Gothic" panose="020B0502020202020204" pitchFamily="34" charset="0"/>
              </a:rPr>
              <a:t>ee</a:t>
            </a:r>
            <a:r>
              <a:rPr lang="en-GB" dirty="0">
                <a:latin typeface="Century Gothic" panose="020B0502020202020204" pitchFamily="34" charset="0"/>
              </a:rPr>
              <a:t> and beyond</a:t>
            </a:r>
            <a:endParaRPr lang="en-GB" dirty="0">
              <a:effectLst/>
              <a:latin typeface="Century Gothic" panose="020B0502020202020204" pitchFamily="34" charset="0"/>
            </a:endParaRPr>
          </a:p>
          <a:p>
            <a:pPr lvl="1"/>
            <a:r>
              <a:rPr lang="en-GB" b="1" dirty="0">
                <a:latin typeface="Century Gothic" panose="020B0502020202020204" pitchFamily="34" charset="0"/>
              </a:rPr>
              <a:t>Plasma </a:t>
            </a:r>
            <a:r>
              <a:rPr lang="en-GB" b="1" dirty="0" err="1">
                <a:latin typeface="Century Gothic" panose="020B0502020202020204" pitchFamily="34" charset="0"/>
              </a:rPr>
              <a:t>wakefield</a:t>
            </a:r>
            <a:r>
              <a:rPr lang="en-GB" b="1" dirty="0">
                <a:latin typeface="Century Gothic" panose="020B0502020202020204" pitchFamily="34" charset="0"/>
              </a:rPr>
              <a:t> acceleration test facilities </a:t>
            </a:r>
            <a:r>
              <a:rPr lang="en-GB" dirty="0">
                <a:latin typeface="Century Gothic" panose="020B0502020202020204" pitchFamily="34" charset="0"/>
              </a:rPr>
              <a:t>(electron driven, but maybe even in combination with proton driven plasma, see next slide)</a:t>
            </a:r>
          </a:p>
          <a:p>
            <a:pPr lvl="1">
              <a:buFont typeface="Wingdings" pitchFamily="2" charset="2"/>
              <a:buChar char="Ø"/>
            </a:pPr>
            <a:r>
              <a:rPr lang="en-GB" b="1" dirty="0">
                <a:solidFill>
                  <a:schemeClr val="accent6"/>
                </a:solidFill>
                <a:latin typeface="Century Gothic" panose="020B0502020202020204" pitchFamily="34" charset="0"/>
              </a:rPr>
              <a:t>The present CLEAR User Community could be the seed of a wider user community of such a facility!</a:t>
            </a:r>
          </a:p>
          <a:p>
            <a:r>
              <a:rPr lang="en-GB" b="1" dirty="0"/>
              <a:t>BONUS: </a:t>
            </a:r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injector layout </a:t>
            </a:r>
            <a:r>
              <a:rPr lang="en-GB" b="1" dirty="0"/>
              <a:t>could still work for </a:t>
            </a:r>
            <a:r>
              <a:rPr lang="en-GB" b="1" dirty="0" err="1"/>
              <a:t>eSPS</a:t>
            </a:r>
            <a:r>
              <a:rPr lang="en-GB" b="1" dirty="0"/>
              <a:t> proposal</a:t>
            </a:r>
            <a:br>
              <a:rPr lang="en-GB" dirty="0"/>
            </a:br>
            <a:r>
              <a:rPr lang="en-GB" dirty="0"/>
              <a:t>(especially if SPS is part of the FCC-</a:t>
            </a:r>
            <a:r>
              <a:rPr lang="en-GB" dirty="0" err="1"/>
              <a:t>ee</a:t>
            </a:r>
            <a:r>
              <a:rPr lang="en-GB" dirty="0"/>
              <a:t> injector)</a:t>
            </a:r>
          </a:p>
        </p:txBody>
      </p:sp>
      <p:pic>
        <p:nvPicPr>
          <p:cNvPr id="12" name="Picture 11" descr="A yellow cover with a yellow background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9C701150-020D-1ABC-1B9F-66EB39C163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12074" y="1670013"/>
            <a:ext cx="2804976" cy="409876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DF33151-E011-6797-FBBC-C985536DCC8C}"/>
              </a:ext>
            </a:extLst>
          </p:cNvPr>
          <p:cNvSpPr txBox="1"/>
          <p:nvPr/>
        </p:nvSpPr>
        <p:spPr>
          <a:xfrm>
            <a:off x="3239228" y="539240"/>
            <a:ext cx="8952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i="1" dirty="0"/>
              <a:t>Slide mostly from H. </a:t>
            </a:r>
            <a:r>
              <a:rPr lang="en-GB" i="1" dirty="0" err="1"/>
              <a:t>Bartosik</a:t>
            </a:r>
            <a:r>
              <a:rPr lang="en-GB" i="1" dirty="0"/>
              <a:t> @ </a:t>
            </a:r>
            <a:r>
              <a:rPr lang="en-GB" i="1" dirty="0">
                <a:hlinkClick r:id="rId5"/>
              </a:rPr>
              <a:t>PBCWS2024</a:t>
            </a:r>
            <a:r>
              <a:rPr lang="en-GB" i="1" dirty="0"/>
              <a:t> and @ </a:t>
            </a:r>
            <a:r>
              <a:rPr lang="en-GB" i="1" dirty="0">
                <a:hlinkClick r:id="rId6"/>
              </a:rPr>
              <a:t>Other Science Opportunities at the FCC-ee</a:t>
            </a:r>
            <a:endParaRPr lang="en-GB" i="1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0C42A49-AB01-51BC-BD9F-4BA2EE0A05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221694-9A37-5746-8CB4-48D985807C45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213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22C487E-9E72-39D1-14E9-70DDDCD41C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1391" y="21479"/>
            <a:ext cx="9569218" cy="546409"/>
          </a:xfrm>
        </p:spPr>
        <p:txBody>
          <a:bodyPr/>
          <a:lstStyle/>
          <a:p>
            <a:r>
              <a:rPr lang="en-GB" dirty="0"/>
              <a:t>Plus: e+/e- beams interesting for AWAKE++!</a:t>
            </a: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3990E370-A2D5-8C71-A29A-2718C428FB6C}"/>
              </a:ext>
            </a:extLst>
          </p:cNvPr>
          <p:cNvSpPr txBox="1">
            <a:spLocks/>
          </p:cNvSpPr>
          <p:nvPr/>
        </p:nvSpPr>
        <p:spPr>
          <a:xfrm>
            <a:off x="11660401" y="126621"/>
            <a:ext cx="385972" cy="226761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de-DE"/>
            </a:defPPr>
            <a:lvl1pPr marL="0" algn="r" defTabSz="685727" rtl="0" eaLnBrk="1" latinLnBrk="0" hangingPunct="1">
              <a:lnSpc>
                <a:spcPts val="1238"/>
              </a:lnSpc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z="1067"/>
              <a:pPr/>
              <a:t>35</a:t>
            </a:fld>
            <a:endParaRPr lang="en-US" sz="1067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E5966D-E602-9038-7E7C-ECFD382012A2}"/>
              </a:ext>
            </a:extLst>
          </p:cNvPr>
          <p:cNvSpPr txBox="1"/>
          <p:nvPr/>
        </p:nvSpPr>
        <p:spPr>
          <a:xfrm>
            <a:off x="7868379" y="593682"/>
            <a:ext cx="4323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i="1" dirty="0"/>
              <a:t>Slide mostly from H. </a:t>
            </a:r>
            <a:r>
              <a:rPr lang="en-GB" i="1" dirty="0" err="1"/>
              <a:t>Bartosik</a:t>
            </a:r>
            <a:r>
              <a:rPr lang="en-GB" i="1" dirty="0"/>
              <a:t> @ </a:t>
            </a:r>
            <a:r>
              <a:rPr lang="en-GB" i="1" dirty="0">
                <a:hlinkClick r:id="rId3"/>
              </a:rPr>
              <a:t>PBCWS2024</a:t>
            </a:r>
            <a:endParaRPr lang="en-GB" i="1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394E57D-47CA-86F1-9A26-FFA9328CDA35}"/>
              </a:ext>
            </a:extLst>
          </p:cNvPr>
          <p:cNvGrpSpPr/>
          <p:nvPr/>
        </p:nvGrpSpPr>
        <p:grpSpPr>
          <a:xfrm>
            <a:off x="9210313" y="1203314"/>
            <a:ext cx="3242872" cy="4189006"/>
            <a:chOff x="6804248" y="2139702"/>
            <a:chExt cx="2111527" cy="2727582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D91D091B-1B3C-B3FF-82C0-5BB2098ED699}"/>
                </a:ext>
              </a:extLst>
            </p:cNvPr>
            <p:cNvGrpSpPr/>
            <p:nvPr/>
          </p:nvGrpSpPr>
          <p:grpSpPr>
            <a:xfrm>
              <a:off x="6804248" y="2139702"/>
              <a:ext cx="2111527" cy="2727582"/>
              <a:chOff x="7042730" y="2436456"/>
              <a:chExt cx="2111527" cy="2727582"/>
            </a:xfrm>
          </p:grpSpPr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FA3EF826-D866-4263-1801-4F187982F6DA}"/>
                  </a:ext>
                </a:extLst>
              </p:cNvPr>
              <p:cNvGrpSpPr/>
              <p:nvPr/>
            </p:nvGrpSpPr>
            <p:grpSpPr>
              <a:xfrm>
                <a:off x="7042730" y="2436456"/>
                <a:ext cx="2111527" cy="2727582"/>
                <a:chOff x="6453018" y="2309145"/>
                <a:chExt cx="2111527" cy="2727582"/>
              </a:xfrm>
            </p:grpSpPr>
            <p:grpSp>
              <p:nvGrpSpPr>
                <p:cNvPr id="33" name="Group 32">
                  <a:extLst>
                    <a:ext uri="{FF2B5EF4-FFF2-40B4-BE49-F238E27FC236}">
                      <a16:creationId xmlns:a16="http://schemas.microsoft.com/office/drawing/2014/main" id="{5A6DFF7F-5A9C-C45B-B81C-4E404B72E542}"/>
                    </a:ext>
                  </a:extLst>
                </p:cNvPr>
                <p:cNvGrpSpPr/>
                <p:nvPr/>
              </p:nvGrpSpPr>
              <p:grpSpPr>
                <a:xfrm>
                  <a:off x="6453018" y="2309145"/>
                  <a:ext cx="2101271" cy="2587968"/>
                  <a:chOff x="6453018" y="2309145"/>
                  <a:chExt cx="2101271" cy="2587968"/>
                </a:xfrm>
              </p:grpSpPr>
              <p:pic>
                <p:nvPicPr>
                  <p:cNvPr id="35" name="Picture 34">
                    <a:extLst>
                      <a:ext uri="{FF2B5EF4-FFF2-40B4-BE49-F238E27FC236}">
                        <a16:creationId xmlns:a16="http://schemas.microsoft.com/office/drawing/2014/main" id="{57B4AE1E-A04C-3F75-9D37-67F73EAE9F4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5104" t="24789" r="40314" b="26387"/>
                  <a:stretch/>
                </p:blipFill>
                <p:spPr>
                  <a:xfrm>
                    <a:off x="6660233" y="3020503"/>
                    <a:ext cx="1894056" cy="1876610"/>
                  </a:xfrm>
                  <a:prstGeom prst="rect">
                    <a:avLst/>
                  </a:prstGeom>
                </p:spPr>
              </p:pic>
              <p:pic>
                <p:nvPicPr>
                  <p:cNvPr id="36" name="Picture 35">
                    <a:extLst>
                      <a:ext uri="{FF2B5EF4-FFF2-40B4-BE49-F238E27FC236}">
                        <a16:creationId xmlns:a16="http://schemas.microsoft.com/office/drawing/2014/main" id="{A7760DC3-4E5D-1638-348A-92895999CA0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 rot="1069746">
                    <a:off x="7770397" y="4662444"/>
                    <a:ext cx="101600" cy="66312"/>
                  </a:xfrm>
                  <a:prstGeom prst="rect">
                    <a:avLst/>
                  </a:prstGeom>
                </p:spPr>
              </p:pic>
              <p:sp>
                <p:nvSpPr>
                  <p:cNvPr id="37" name="Rectangle 36">
                    <a:extLst>
                      <a:ext uri="{FF2B5EF4-FFF2-40B4-BE49-F238E27FC236}">
                        <a16:creationId xmlns:a16="http://schemas.microsoft.com/office/drawing/2014/main" id="{2855C44E-892D-DB17-42E4-98B0D1D5E8C7}"/>
                      </a:ext>
                    </a:extLst>
                  </p:cNvPr>
                  <p:cNvSpPr/>
                  <p:nvPr/>
                </p:nvSpPr>
                <p:spPr>
                  <a:xfrm rot="3161088">
                    <a:off x="6481930" y="2280233"/>
                    <a:ext cx="432048" cy="48987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8" name="TextBox 37">
                    <a:extLst>
                      <a:ext uri="{FF2B5EF4-FFF2-40B4-BE49-F238E27FC236}">
                        <a16:creationId xmlns:a16="http://schemas.microsoft.com/office/drawing/2014/main" id="{391509E4-11CA-7C5F-4C1E-4ADB84301462}"/>
                      </a:ext>
                    </a:extLst>
                  </p:cNvPr>
                  <p:cNvSpPr txBox="1"/>
                  <p:nvPr/>
                </p:nvSpPr>
                <p:spPr>
                  <a:xfrm>
                    <a:off x="7795127" y="4610961"/>
                    <a:ext cx="418704" cy="1692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l"/>
                    <a:r>
                      <a:rPr lang="en-GB" sz="500" dirty="0">
                        <a:solidFill>
                          <a:srgbClr val="000000"/>
                        </a:solidFill>
                        <a:latin typeface="+mj-lt"/>
                        <a:cs typeface="Calibri" panose="020F0502020204030204" pitchFamily="34" charset="0"/>
                      </a:rPr>
                      <a:t>AWAKE</a:t>
                    </a:r>
                  </a:p>
                </p:txBody>
              </p:sp>
            </p:grpSp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310D2413-21F8-D918-A119-7200DE93448B}"/>
                    </a:ext>
                  </a:extLst>
                </p:cNvPr>
                <p:cNvSpPr/>
                <p:nvPr/>
              </p:nvSpPr>
              <p:spPr>
                <a:xfrm>
                  <a:off x="8129956" y="4648482"/>
                  <a:ext cx="434589" cy="38824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0F7D11B2-6DBD-401D-9C3F-441336065B4B}"/>
                  </a:ext>
                </a:extLst>
              </p:cNvPr>
              <p:cNvSpPr/>
              <p:nvPr/>
            </p:nvSpPr>
            <p:spPr>
              <a:xfrm>
                <a:off x="7768394" y="3255538"/>
                <a:ext cx="562919" cy="3600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D9C4C10C-97C7-9302-5C2F-CA0A1E3BDB75}"/>
                  </a:ext>
                </a:extLst>
              </p:cNvPr>
              <p:cNvSpPr/>
              <p:nvPr/>
            </p:nvSpPr>
            <p:spPr>
              <a:xfrm>
                <a:off x="7055630" y="2931790"/>
                <a:ext cx="562919" cy="3600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241307B5-A00E-F253-11FC-6CEE71A63FE7}"/>
                </a:ext>
              </a:extLst>
            </p:cNvPr>
            <p:cNvSpPr/>
            <p:nvPr/>
          </p:nvSpPr>
          <p:spPr>
            <a:xfrm>
              <a:off x="7737340" y="4095096"/>
              <a:ext cx="398761" cy="453763"/>
            </a:xfrm>
            <a:custGeom>
              <a:avLst/>
              <a:gdLst>
                <a:gd name="connsiteX0" fmla="*/ 0 w 398761"/>
                <a:gd name="connsiteY0" fmla="*/ 0 h 453763"/>
                <a:gd name="connsiteX1" fmla="*/ 110003 w 398761"/>
                <a:gd name="connsiteY1" fmla="*/ 220006 h 453763"/>
                <a:gd name="connsiteX2" fmla="*/ 398761 w 398761"/>
                <a:gd name="connsiteY2" fmla="*/ 453763 h 453763"/>
                <a:gd name="connsiteX0" fmla="*/ 0 w 398761"/>
                <a:gd name="connsiteY0" fmla="*/ 0 h 453763"/>
                <a:gd name="connsiteX1" fmla="*/ 130628 w 398761"/>
                <a:gd name="connsiteY1" fmla="*/ 220006 h 453763"/>
                <a:gd name="connsiteX2" fmla="*/ 398761 w 398761"/>
                <a:gd name="connsiteY2" fmla="*/ 453763 h 453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98761" h="453763">
                  <a:moveTo>
                    <a:pt x="0" y="0"/>
                  </a:moveTo>
                  <a:cubicBezTo>
                    <a:pt x="21771" y="72189"/>
                    <a:pt x="64168" y="144379"/>
                    <a:pt x="130628" y="220006"/>
                  </a:cubicBezTo>
                  <a:cubicBezTo>
                    <a:pt x="197088" y="295633"/>
                    <a:pt x="287612" y="374698"/>
                    <a:pt x="398761" y="453763"/>
                  </a:cubicBezTo>
                </a:path>
              </a:pathLst>
            </a:custGeom>
            <a:noFill/>
            <a:ln>
              <a:solidFill>
                <a:srgbClr val="FF21F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ounded Rectangle 28">
              <a:extLst>
                <a:ext uri="{FF2B5EF4-FFF2-40B4-BE49-F238E27FC236}">
                  <a16:creationId xmlns:a16="http://schemas.microsoft.com/office/drawing/2014/main" id="{67D26E6E-660B-B4C8-A027-A65E197AFC4B}"/>
                </a:ext>
              </a:extLst>
            </p:cNvPr>
            <p:cNvSpPr/>
            <p:nvPr/>
          </p:nvSpPr>
          <p:spPr>
            <a:xfrm>
              <a:off x="8208805" y="4469093"/>
              <a:ext cx="303871" cy="114125"/>
            </a:xfrm>
            <a:prstGeom prst="roundRect">
              <a:avLst/>
            </a:prstGeom>
            <a:noFill/>
            <a:ln>
              <a:solidFill>
                <a:srgbClr val="FF21F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E8DD06-B3A6-25C8-7D74-ED4E2A2E80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4016" y="988808"/>
            <a:ext cx="10515600" cy="5369247"/>
          </a:xfrm>
        </p:spPr>
        <p:txBody>
          <a:bodyPr>
            <a:normAutofit/>
          </a:bodyPr>
          <a:lstStyle/>
          <a:p>
            <a:r>
              <a:rPr lang="en-GB" dirty="0"/>
              <a:t>The previous layout of the </a:t>
            </a:r>
            <a:r>
              <a:rPr lang="en-GB" b="1" dirty="0"/>
              <a:t>FCC-</a:t>
            </a:r>
            <a:r>
              <a:rPr lang="en-GB" b="1" dirty="0" err="1"/>
              <a:t>ee</a:t>
            </a:r>
            <a:r>
              <a:rPr lang="en-GB" b="1" dirty="0"/>
              <a:t> injector complex passes through SPS BA4</a:t>
            </a:r>
            <a:r>
              <a:rPr lang="en-GB" dirty="0"/>
              <a:t>, i.e. the </a:t>
            </a:r>
            <a:r>
              <a:rPr lang="en-GB" b="1" dirty="0"/>
              <a:t>SPS extraction</a:t>
            </a:r>
            <a:r>
              <a:rPr lang="en-GB" dirty="0"/>
              <a:t> point of protons for the plasma </a:t>
            </a:r>
            <a:r>
              <a:rPr lang="en-GB" dirty="0" err="1"/>
              <a:t>wakefield</a:t>
            </a:r>
            <a:r>
              <a:rPr lang="en-GB" dirty="0"/>
              <a:t> acceleration experiment </a:t>
            </a:r>
            <a:r>
              <a:rPr lang="en-GB" b="1" dirty="0"/>
              <a:t>AWAKE</a:t>
            </a:r>
            <a:r>
              <a:rPr lang="en-GB" dirty="0"/>
              <a:t> </a:t>
            </a:r>
            <a:endParaRPr lang="en-GB" sz="1400" dirty="0"/>
          </a:p>
          <a:p>
            <a:r>
              <a:rPr lang="en-GB" dirty="0"/>
              <a:t>Keeping SPS operation with protons, there would be a unique opportunity to perform </a:t>
            </a:r>
            <a:r>
              <a:rPr lang="en-GB" b="1" dirty="0"/>
              <a:t>proton driven plasma </a:t>
            </a:r>
            <a:r>
              <a:rPr lang="en-GB" b="1" dirty="0" err="1"/>
              <a:t>wakefield</a:t>
            </a:r>
            <a:r>
              <a:rPr lang="en-GB" b="1" dirty="0"/>
              <a:t> acceleration of 20 GeV electrons and </a:t>
            </a:r>
            <a:r>
              <a:rPr lang="en-GB" b="1" i="1" dirty="0">
                <a:solidFill>
                  <a:srgbClr val="0070C0"/>
                </a:solidFill>
              </a:rPr>
              <a:t>positrons</a:t>
            </a:r>
            <a:endParaRPr lang="en-GB" sz="1400" b="1" dirty="0">
              <a:solidFill>
                <a:srgbClr val="0070C0"/>
              </a:solidFill>
            </a:endParaRPr>
          </a:p>
          <a:p>
            <a:pPr lvl="1"/>
            <a:r>
              <a:rPr lang="en-GB" sz="1600" dirty="0"/>
              <a:t>Lepton beam parameters fit extremely well for </a:t>
            </a:r>
            <a:r>
              <a:rPr lang="en-GB" sz="1600" b="1" dirty="0" err="1"/>
              <a:t>wakefield</a:t>
            </a:r>
            <a:r>
              <a:rPr lang="en-GB" sz="1600" b="1" dirty="0"/>
              <a:t> experiments</a:t>
            </a:r>
            <a:endParaRPr lang="en-GB" sz="1400" b="1" dirty="0"/>
          </a:p>
          <a:p>
            <a:pPr lvl="1"/>
            <a:r>
              <a:rPr lang="en-GB" sz="1600" b="1" dirty="0">
                <a:solidFill>
                  <a:schemeClr val="accent6"/>
                </a:solidFill>
              </a:rPr>
              <a:t>Unique possibility of positron acceleration </a:t>
            </a:r>
            <a:r>
              <a:rPr lang="en-GB" sz="1600" dirty="0"/>
              <a:t>(currently no experiments worldwide)</a:t>
            </a:r>
            <a:endParaRPr lang="en-GB" sz="1400" dirty="0"/>
          </a:p>
          <a:p>
            <a:r>
              <a:rPr lang="en-GB" dirty="0"/>
              <a:t>With the two-bunches setup, also </a:t>
            </a:r>
            <a:r>
              <a:rPr lang="en-GB" b="1" dirty="0">
                <a:solidFill>
                  <a:srgbClr val="0070C0"/>
                </a:solidFill>
              </a:rPr>
              <a:t>electron driven plasma </a:t>
            </a:r>
            <a:br>
              <a:rPr lang="en-GB" b="1" dirty="0">
                <a:solidFill>
                  <a:srgbClr val="0070C0"/>
                </a:solidFill>
              </a:rPr>
            </a:br>
            <a:r>
              <a:rPr lang="en-GB" b="1" dirty="0" err="1">
                <a:solidFill>
                  <a:srgbClr val="0070C0"/>
                </a:solidFill>
              </a:rPr>
              <a:t>wakefield</a:t>
            </a:r>
            <a:r>
              <a:rPr lang="en-GB" b="1" dirty="0">
                <a:solidFill>
                  <a:srgbClr val="0070C0"/>
                </a:solidFill>
              </a:rPr>
              <a:t> acceleration</a:t>
            </a:r>
            <a:r>
              <a:rPr lang="en-GB" dirty="0"/>
              <a:t> experiments can be performed</a:t>
            </a:r>
            <a:endParaRPr lang="en-GB" sz="1400" dirty="0"/>
          </a:p>
          <a:p>
            <a:pPr lvl="1"/>
            <a:r>
              <a:rPr lang="en-GB" sz="1600" dirty="0"/>
              <a:t>1</a:t>
            </a:r>
            <a:r>
              <a:rPr lang="en-GB" sz="1600" baseline="30000" dirty="0"/>
              <a:t>st</a:t>
            </a:r>
            <a:r>
              <a:rPr lang="en-GB" sz="1600" dirty="0"/>
              <a:t> electron beam is the drive beam, 2</a:t>
            </a:r>
            <a:r>
              <a:rPr lang="en-GB" sz="1600" baseline="30000" dirty="0"/>
              <a:t>nd</a:t>
            </a:r>
            <a:r>
              <a:rPr lang="en-GB" sz="1600" dirty="0"/>
              <a:t> one is the witness beam</a:t>
            </a:r>
            <a:endParaRPr lang="en-GB" sz="1400" dirty="0"/>
          </a:p>
          <a:p>
            <a:pPr lvl="1"/>
            <a:r>
              <a:rPr lang="en-GB" sz="1600" dirty="0"/>
              <a:t>In addition, </a:t>
            </a:r>
            <a:r>
              <a:rPr lang="en-GB" sz="1600" b="1" dirty="0"/>
              <a:t>another unique possibility </a:t>
            </a:r>
            <a:r>
              <a:rPr lang="en-GB" sz="1600" dirty="0"/>
              <a:t>to test </a:t>
            </a:r>
            <a:r>
              <a:rPr lang="en-GB" sz="1600" b="1" dirty="0"/>
              <a:t>electron-to-positron acceleration</a:t>
            </a:r>
            <a:endParaRPr lang="en-GB" sz="1400" b="1" dirty="0"/>
          </a:p>
          <a:p>
            <a:r>
              <a:rPr lang="en-GB" dirty="0"/>
              <a:t>Proton beam line, experimental facility as well as lepton injection area </a:t>
            </a:r>
            <a:br>
              <a:rPr lang="en-GB" dirty="0"/>
            </a:br>
            <a:r>
              <a:rPr lang="en-GB" dirty="0"/>
              <a:t>and tunnel to the experiment exists</a:t>
            </a:r>
            <a:endParaRPr lang="en-GB" sz="1400" dirty="0"/>
          </a:p>
          <a:p>
            <a:pPr lvl="1"/>
            <a:r>
              <a:rPr lang="en-GB" sz="1600" dirty="0"/>
              <a:t>Would</a:t>
            </a:r>
            <a:r>
              <a:rPr lang="en-GB" sz="1600" b="1" dirty="0">
                <a:solidFill>
                  <a:schemeClr val="accent2"/>
                </a:solidFill>
              </a:rPr>
              <a:t> require ~800 m transfer line for e+/e- in </a:t>
            </a:r>
            <a:r>
              <a:rPr lang="en-GB" sz="1600" b="1" dirty="0" err="1">
                <a:solidFill>
                  <a:schemeClr val="accent2"/>
                </a:solidFill>
              </a:rPr>
              <a:t>TT40</a:t>
            </a:r>
            <a:r>
              <a:rPr lang="en-GB" sz="1600" b="1" dirty="0">
                <a:solidFill>
                  <a:schemeClr val="accent2"/>
                </a:solidFill>
              </a:rPr>
              <a:t>/41 tunnel + transfer to SPS with latest layout</a:t>
            </a:r>
          </a:p>
          <a:p>
            <a:pPr>
              <a:buFont typeface="Wingdings" pitchFamily="2" charset="2"/>
              <a:buChar char="Ø"/>
            </a:pPr>
            <a:r>
              <a:rPr lang="en-GB" b="1" dirty="0">
                <a:solidFill>
                  <a:schemeClr val="accent6"/>
                </a:solidFill>
              </a:rPr>
              <a:t> CLEAR++ and AWAKE++: Perfectly Aligning with the </a:t>
            </a:r>
            <a:r>
              <a:rPr lang="en-GB" b="1" dirty="0" err="1">
                <a:solidFill>
                  <a:schemeClr val="accent6"/>
                </a:solidFill>
              </a:rPr>
              <a:t>LDG</a:t>
            </a:r>
            <a:r>
              <a:rPr lang="en-GB" b="1" dirty="0">
                <a:solidFill>
                  <a:schemeClr val="accent6"/>
                </a:solidFill>
              </a:rPr>
              <a:t> Roadmap to </a:t>
            </a:r>
            <a:br>
              <a:rPr lang="en-GB" b="1" dirty="0">
                <a:solidFill>
                  <a:schemeClr val="accent6"/>
                </a:solidFill>
              </a:rPr>
            </a:br>
            <a:r>
              <a:rPr lang="en-GB" b="1" dirty="0">
                <a:solidFill>
                  <a:schemeClr val="accent6"/>
                </a:solidFill>
              </a:rPr>
              <a:t>Strengthen CERN's Ambitions in Novel Acceleration Techniques!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0695AC1-5943-D7B2-13A9-AC32732D6E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221694-9A37-5746-8CB4-48D985807C45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5821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549E8-8842-FDFB-F49E-5058066A1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dirty="0"/>
              <a:t>Positrons for dark matter searches – </a:t>
            </a:r>
            <a:r>
              <a:rPr lang="en-GB" sz="2000" b="1" dirty="0"/>
              <a:t>requiring a high energy ring</a:t>
            </a:r>
            <a:r>
              <a:rPr lang="en-GB" sz="2000" dirty="0"/>
              <a:t>…</a:t>
            </a:r>
          </a:p>
        </p:txBody>
      </p:sp>
      <p:pic>
        <p:nvPicPr>
          <p:cNvPr id="5" name="Content Placeholder 4" descr="A table with text and numbers&#10;&#10;AI-generated content may be incorrect.">
            <a:extLst>
              <a:ext uri="{FF2B5EF4-FFF2-40B4-BE49-F238E27FC236}">
                <a16:creationId xmlns:a16="http://schemas.microsoft.com/office/drawing/2014/main" id="{18C75E2C-F62D-2D2D-7B68-0C971AC567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7849" y="546409"/>
            <a:ext cx="10286479" cy="5767726"/>
          </a:xfrm>
          <a:ln>
            <a:solidFill>
              <a:schemeClr val="accent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BE4255C-1273-EAEE-0BCD-396B934010C7}"/>
              </a:ext>
            </a:extLst>
          </p:cNvPr>
          <p:cNvSpPr txBox="1"/>
          <p:nvPr/>
        </p:nvSpPr>
        <p:spPr>
          <a:xfrm>
            <a:off x="642226" y="6112286"/>
            <a:ext cx="5934573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b="1" i="1" dirty="0"/>
              <a:t>From </a:t>
            </a:r>
            <a:r>
              <a:rPr lang="en-GB" b="1" i="1" dirty="0" err="1"/>
              <a:t>H.Bartosik@</a:t>
            </a:r>
            <a:r>
              <a:rPr lang="en-GB" b="1" i="1" dirty="0" err="1">
                <a:hlinkClick r:id="rId3"/>
              </a:rPr>
              <a:t>Other</a:t>
            </a:r>
            <a:r>
              <a:rPr lang="en-GB" b="1" i="1" dirty="0">
                <a:hlinkClick r:id="rId3"/>
              </a:rPr>
              <a:t> Science Opportunities at the FCC-ee</a:t>
            </a:r>
            <a:endParaRPr lang="en-GB" b="1" i="1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B79F103E-9521-92DD-6DD3-DCECD3EB9073}"/>
              </a:ext>
            </a:extLst>
          </p:cNvPr>
          <p:cNvSpPr/>
          <p:nvPr/>
        </p:nvSpPr>
        <p:spPr>
          <a:xfrm>
            <a:off x="8694295" y="1798820"/>
            <a:ext cx="2410033" cy="431346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CC2AC27-8264-FD6B-E902-0111ECE847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221694-9A37-5746-8CB4-48D985807C45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0774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F55B12-0CE8-90D0-0015-C53F9F7289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3DF27CA-D874-C683-82DE-2AB6E8EEE3F2}"/>
              </a:ext>
            </a:extLst>
          </p:cNvPr>
          <p:cNvSpPr/>
          <p:nvPr/>
        </p:nvSpPr>
        <p:spPr>
          <a:xfrm>
            <a:off x="-15992" y="767251"/>
            <a:ext cx="12207992" cy="104607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6675CF1-7C6C-7711-D123-EF6FCD089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CLEAR – Extension of Operation &amp; Improvements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53B186A-913A-3F4F-9D41-ECC1862959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513" y="813744"/>
            <a:ext cx="11266715" cy="5776918"/>
          </a:xfrm>
        </p:spPr>
        <p:txBody>
          <a:bodyPr>
            <a:normAutofit fontScale="92500" lnSpcReduction="1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B050"/>
                </a:solidFill>
              </a:rPr>
              <a:t>Operation Extended Until 2030 </a:t>
            </a:r>
            <a:r>
              <a:rPr lang="en-US" dirty="0"/>
              <a:t>( </a:t>
            </a:r>
            <a:r>
              <a:rPr lang="en-US" dirty="0">
                <a:solidFill>
                  <a:schemeClr val="tx1"/>
                </a:solidFill>
              </a:rPr>
              <a:t>running also during </a:t>
            </a:r>
            <a:r>
              <a:rPr lang="en-US" dirty="0" err="1">
                <a:solidFill>
                  <a:schemeClr val="tx1"/>
                </a:solidFill>
              </a:rPr>
              <a:t>LS3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/>
              <a:t>):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Following a successful </a:t>
            </a:r>
            <a:r>
              <a:rPr lang="en-US" b="1" dirty="0">
                <a:hlinkClick r:id="rId3"/>
              </a:rPr>
              <a:t>review</a:t>
            </a:r>
            <a:r>
              <a:rPr lang="en-US" b="1" dirty="0"/>
              <a:t> in spring 2024</a:t>
            </a:r>
            <a:r>
              <a:rPr lang="en-US" dirty="0"/>
              <a:t>, </a:t>
            </a:r>
            <a:r>
              <a:rPr lang="en-US" dirty="0" err="1"/>
              <a:t>CLEAR's</a:t>
            </a:r>
            <a:r>
              <a:rPr lang="en-US" dirty="0"/>
              <a:t> operation is extended with </a:t>
            </a:r>
            <a:r>
              <a:rPr lang="en-US" b="1" dirty="0"/>
              <a:t>strong scientific justification: </a:t>
            </a:r>
            <a:r>
              <a:rPr lang="en-US" i="1" dirty="0"/>
              <a:t>“CLEAR is a </a:t>
            </a:r>
            <a:r>
              <a:rPr lang="en-US" b="1" i="1" dirty="0"/>
              <a:t>great asset to CERN</a:t>
            </a:r>
            <a:r>
              <a:rPr lang="en-US" i="1" dirty="0"/>
              <a:t>, achieving excellent efficiency with </a:t>
            </a:r>
            <a:r>
              <a:rPr lang="en-US" b="1" i="1" dirty="0"/>
              <a:t>modest resources</a:t>
            </a:r>
            <a:r>
              <a:rPr lang="en-US" i="1" dirty="0"/>
              <a:t>.”</a:t>
            </a:r>
          </a:p>
          <a:p>
            <a:pPr marL="342900" indent="-342900" algn="l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/>
                </a:solidFill>
              </a:rPr>
              <a:t>Unlocked Ongoing Upgrades:</a:t>
            </a:r>
            <a:br>
              <a:rPr lang="en-US" b="1" dirty="0">
                <a:solidFill>
                  <a:schemeClr val="accent1"/>
                </a:solidFill>
              </a:rPr>
            </a:br>
            <a:endParaRPr lang="en-US" b="1" dirty="0">
              <a:solidFill>
                <a:schemeClr val="accent1"/>
              </a:solidFill>
            </a:endParaRPr>
          </a:p>
          <a:p>
            <a:pPr marL="693738" lvl="1" indent="-369888">
              <a:buFont typeface="+mj-lt"/>
              <a:buAutoNum type="arabicPeriod"/>
            </a:pPr>
            <a:r>
              <a:rPr lang="en-US" b="1" dirty="0"/>
              <a:t>New Beamline Under Construction</a:t>
            </a:r>
            <a:r>
              <a:rPr lang="en-US" dirty="0"/>
              <a:t>:</a:t>
            </a:r>
          </a:p>
          <a:p>
            <a:pPr marL="1124100" lvl="2" indent="-342900"/>
            <a:r>
              <a:rPr lang="en-US" dirty="0"/>
              <a:t>Commissioning </a:t>
            </a:r>
            <a:r>
              <a:rPr lang="en-US" b="1" dirty="0"/>
              <a:t>planned for 2025</a:t>
            </a:r>
            <a:br>
              <a:rPr lang="en-US" dirty="0"/>
            </a:br>
            <a:r>
              <a:rPr lang="en-US" dirty="0"/>
              <a:t>to support future experimental programs</a:t>
            </a:r>
            <a:br>
              <a:rPr lang="en-US" dirty="0"/>
            </a:br>
            <a:endParaRPr lang="en-US" b="1" dirty="0"/>
          </a:p>
          <a:p>
            <a:pPr marL="693738" lvl="1" indent="-369888">
              <a:buFont typeface="+mj-lt"/>
              <a:buAutoNum type="arabicPeriod"/>
            </a:pPr>
            <a:r>
              <a:rPr lang="en-US" b="1" dirty="0"/>
              <a:t>Consolidation of high/low level RF:</a:t>
            </a:r>
          </a:p>
          <a:p>
            <a:pPr marL="1124100" lvl="2" indent="-342900"/>
            <a:r>
              <a:rPr lang="en-US" dirty="0"/>
              <a:t>Exploring</a:t>
            </a:r>
            <a:r>
              <a:rPr lang="en-US" b="1" dirty="0"/>
              <a:t> synergies with AWAKE</a:t>
            </a:r>
          </a:p>
          <a:p>
            <a:pPr marL="1124100" lvl="2" indent="-342900"/>
            <a:endParaRPr lang="en-US" b="1" dirty="0"/>
          </a:p>
          <a:p>
            <a:pPr marL="693738" lvl="1" indent="-369888">
              <a:buFont typeface="+mj-lt"/>
              <a:buAutoNum type="arabicPeriod"/>
            </a:pPr>
            <a:r>
              <a:rPr lang="en-US" b="1" dirty="0"/>
              <a:t>New </a:t>
            </a:r>
            <a:r>
              <a:rPr lang="en-US" b="1" dirty="0" err="1"/>
              <a:t>EO</a:t>
            </a:r>
            <a:r>
              <a:rPr lang="en-US" b="1" dirty="0"/>
              <a:t> Comb Laser Front-End</a:t>
            </a:r>
            <a:r>
              <a:rPr lang="en-US" dirty="0"/>
              <a:t>:</a:t>
            </a:r>
          </a:p>
          <a:p>
            <a:pPr marL="1124100" lvl="2" indent="-342900"/>
            <a:r>
              <a:rPr lang="en-US" b="1" dirty="0"/>
              <a:t>Ready in 2025</a:t>
            </a:r>
            <a:r>
              <a:rPr lang="en-US" dirty="0"/>
              <a:t>, enabling enhanced </a:t>
            </a:r>
            <a:br>
              <a:rPr lang="en-US" dirty="0"/>
            </a:br>
            <a:r>
              <a:rPr lang="en-US" dirty="0"/>
              <a:t>experimental capabilities</a:t>
            </a:r>
            <a:br>
              <a:rPr lang="en-US" dirty="0"/>
            </a:br>
            <a:br>
              <a:rPr lang="en-US" dirty="0"/>
            </a:br>
            <a:endParaRPr lang="en-US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/>
                </a:solidFill>
              </a:rPr>
              <a:t>Strategic Vision:</a:t>
            </a:r>
          </a:p>
          <a:p>
            <a:pPr marL="666900" lvl="1" indent="-342900">
              <a:spcBef>
                <a:spcPts val="11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Current Focus: Expanding the experimental program </a:t>
            </a:r>
            <a:r>
              <a:rPr lang="en-US" dirty="0"/>
              <a:t>with upgrades already in progress</a:t>
            </a:r>
          </a:p>
          <a:p>
            <a:pPr marL="666900" lvl="1" indent="-342900">
              <a:spcBef>
                <a:spcPts val="11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Future Role: </a:t>
            </a:r>
            <a:r>
              <a:rPr lang="en-US" dirty="0"/>
              <a:t>Exploring </a:t>
            </a:r>
            <a:r>
              <a:rPr lang="en-US" dirty="0" err="1"/>
              <a:t>CLEAR’s</a:t>
            </a:r>
            <a:r>
              <a:rPr lang="en-US" dirty="0"/>
              <a:t> potential </a:t>
            </a:r>
            <a:r>
              <a:rPr lang="en-US" b="1" dirty="0"/>
              <a:t>contribution to major CERN initiatives </a:t>
            </a:r>
            <a:r>
              <a:rPr lang="en-US" dirty="0"/>
              <a:t>(e.g., Higgs Factory)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350FEA-55B4-0061-3604-66F92F9C19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221694-9A37-5746-8CB4-48D985807C4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Content Placeholder 16" descr="A room with many machines and wires&#10;&#10;AI-generated content may be incorrect.">
            <a:extLst>
              <a:ext uri="{FF2B5EF4-FFF2-40B4-BE49-F238E27FC236}">
                <a16:creationId xmlns:a16="http://schemas.microsoft.com/office/drawing/2014/main" id="{54BD55DD-69A7-6EC8-B24A-CDEE32E16EE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8757"/>
          <a:stretch/>
        </p:blipFill>
        <p:spPr>
          <a:xfrm>
            <a:off x="6407961" y="1793940"/>
            <a:ext cx="3091418" cy="1726935"/>
          </a:xfrm>
          <a:prstGeom prst="rect">
            <a:avLst/>
          </a:prstGeom>
          <a:ln w="19050"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8DAF85B7-0258-E830-34CE-F00AD56CC080}"/>
              </a:ext>
            </a:extLst>
          </p:cNvPr>
          <p:cNvGrpSpPr/>
          <p:nvPr/>
        </p:nvGrpSpPr>
        <p:grpSpPr>
          <a:xfrm>
            <a:off x="7584852" y="2563205"/>
            <a:ext cx="3198221" cy="1731590"/>
            <a:chOff x="7152394" y="2658485"/>
            <a:chExt cx="4222208" cy="2286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0" name="Picture 9" descr="A large machine in a room&#10;&#10;Description automatically generated">
              <a:extLst>
                <a:ext uri="{FF2B5EF4-FFF2-40B4-BE49-F238E27FC236}">
                  <a16:creationId xmlns:a16="http://schemas.microsoft.com/office/drawing/2014/main" id="{4FF332A5-019C-B440-571C-3624AEBF31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167" r="-1" b="2319"/>
            <a:stretch/>
          </p:blipFill>
          <p:spPr>
            <a:xfrm rot="10800000" flipH="1" flipV="1">
              <a:off x="7152394" y="2658485"/>
              <a:ext cx="3250166" cy="2286000"/>
            </a:xfrm>
            <a:prstGeom prst="rect">
              <a:avLst/>
            </a:prstGeom>
            <a:ln w="19050">
              <a:solidFill>
                <a:schemeClr val="accent2"/>
              </a:solidFill>
            </a:ln>
          </p:spPr>
        </p:pic>
        <p:pic>
          <p:nvPicPr>
            <p:cNvPr id="12" name="Picture 11" descr="A close-up of a machine&#10;&#10;Description automatically generated">
              <a:extLst>
                <a:ext uri="{FF2B5EF4-FFF2-40B4-BE49-F238E27FC236}">
                  <a16:creationId xmlns:a16="http://schemas.microsoft.com/office/drawing/2014/main" id="{B989FB29-3D63-4B00-A2EE-966D11E8E78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5400000">
              <a:off x="9374352" y="2944235"/>
              <a:ext cx="2286000" cy="1714500"/>
            </a:xfrm>
            <a:prstGeom prst="rect">
              <a:avLst/>
            </a:prstGeom>
            <a:ln w="19050">
              <a:solidFill>
                <a:schemeClr val="accent2"/>
              </a:solidFill>
            </a:ln>
          </p:spPr>
        </p:pic>
      </p:grpSp>
      <p:pic>
        <p:nvPicPr>
          <p:cNvPr id="6" name="Picture 5" descr="A machine in a room&#10;&#10;Description automatically generated">
            <a:extLst>
              <a:ext uri="{FF2B5EF4-FFF2-40B4-BE49-F238E27FC236}">
                <a16:creationId xmlns:a16="http://schemas.microsoft.com/office/drawing/2014/main" id="{0D817D2D-28F2-7258-0C4C-86C6F8AC9FD7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12795" b="17372"/>
          <a:stretch/>
        </p:blipFill>
        <p:spPr>
          <a:xfrm>
            <a:off x="8786107" y="3317746"/>
            <a:ext cx="3297207" cy="1726934"/>
          </a:xfrm>
          <a:prstGeom prst="rect">
            <a:avLst/>
          </a:prstGeom>
          <a:ln w="19050"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969BEA24-FC5D-6B2F-3621-BFF1B61BC4BB}"/>
              </a:ext>
            </a:extLst>
          </p:cNvPr>
          <p:cNvGrpSpPr/>
          <p:nvPr/>
        </p:nvGrpSpPr>
        <p:grpSpPr>
          <a:xfrm>
            <a:off x="57152" y="3317746"/>
            <a:ext cx="586777" cy="3025906"/>
            <a:chOff x="57152" y="3317746"/>
            <a:chExt cx="586777" cy="3025906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A341952-72CD-D920-2C15-928B9D6B94FB}"/>
                </a:ext>
              </a:extLst>
            </p:cNvPr>
            <p:cNvSpPr txBox="1"/>
            <p:nvPr/>
          </p:nvSpPr>
          <p:spPr>
            <a:xfrm rot="16200000">
              <a:off x="-1271135" y="4646033"/>
              <a:ext cx="30259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chemeClr val="accent2"/>
                  </a:solidFill>
                </a:rPr>
                <a:t>Focus of this presentation</a:t>
              </a:r>
            </a:p>
          </p:txBody>
        </p:sp>
        <p:sp>
          <p:nvSpPr>
            <p:cNvPr id="16" name="Left Brace 15">
              <a:extLst>
                <a:ext uri="{FF2B5EF4-FFF2-40B4-BE49-F238E27FC236}">
                  <a16:creationId xmlns:a16="http://schemas.microsoft.com/office/drawing/2014/main" id="{76F204B9-E09A-449B-C211-262CAD63DA45}"/>
                </a:ext>
              </a:extLst>
            </p:cNvPr>
            <p:cNvSpPr/>
            <p:nvPr/>
          </p:nvSpPr>
          <p:spPr>
            <a:xfrm>
              <a:off x="369332" y="3317746"/>
              <a:ext cx="274597" cy="3025906"/>
            </a:xfrm>
            <a:prstGeom prst="leftBrac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502099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32429F-2E72-1C07-BAEE-2B46C828F2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6B890EF-8697-6D96-19F8-5F4961C18EE6}"/>
              </a:ext>
            </a:extLst>
          </p:cNvPr>
          <p:cNvSpPr txBox="1"/>
          <p:nvPr/>
        </p:nvSpPr>
        <p:spPr>
          <a:xfrm>
            <a:off x="2171021" y="3075057"/>
            <a:ext cx="78499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000" b="1" dirty="0">
                <a:solidFill>
                  <a:srgbClr val="0070C0"/>
                </a:solidFill>
              </a:rPr>
              <a:t>RF SYSTEMS for CLEAR (and AWAKE)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96350B4-12F4-701B-BEFE-77E61023A7A1}"/>
              </a:ext>
            </a:extLst>
          </p:cNvPr>
          <p:cNvCxnSpPr>
            <a:cxnSpLocks/>
          </p:cNvCxnSpPr>
          <p:nvPr/>
        </p:nvCxnSpPr>
        <p:spPr>
          <a:xfrm>
            <a:off x="0" y="3075057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C833BD2-BE9D-6038-4BC8-29E5DEE31C41}"/>
              </a:ext>
            </a:extLst>
          </p:cNvPr>
          <p:cNvCxnSpPr>
            <a:cxnSpLocks/>
          </p:cNvCxnSpPr>
          <p:nvPr/>
        </p:nvCxnSpPr>
        <p:spPr>
          <a:xfrm>
            <a:off x="0" y="3782943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7C63FFBF-13EC-EEA2-F3F9-A03985E50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C1A3E17-6A42-D2B3-9E61-AFB8A20B4B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221694-9A37-5746-8CB4-48D985807C4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7995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large machine in a room&#10;&#10;Description automatically generated">
            <a:extLst>
              <a:ext uri="{FF2B5EF4-FFF2-40B4-BE49-F238E27FC236}">
                <a16:creationId xmlns:a16="http://schemas.microsoft.com/office/drawing/2014/main" id="{51BC27E3-11A4-4688-F741-8462279CDDF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67" r="-1" b="2319"/>
          <a:stretch/>
        </p:blipFill>
        <p:spPr>
          <a:xfrm rot="10800000" flipH="1" flipV="1">
            <a:off x="7102005" y="4094375"/>
            <a:ext cx="3256432" cy="2290407"/>
          </a:xfrm>
          <a:prstGeom prst="rect">
            <a:avLst/>
          </a:prstGeom>
          <a:ln>
            <a:solidFill>
              <a:schemeClr val="accent2"/>
            </a:solidFill>
          </a:ln>
        </p:spPr>
      </p:pic>
      <p:pic>
        <p:nvPicPr>
          <p:cNvPr id="5" name="Picture 4" descr="A room with a large white refrigerator and a large white refrigerator&#10;&#10;Description automatically generated with medium confidence">
            <a:extLst>
              <a:ext uri="{FF2B5EF4-FFF2-40B4-BE49-F238E27FC236}">
                <a16:creationId xmlns:a16="http://schemas.microsoft.com/office/drawing/2014/main" id="{DCC9A2E9-93D4-103C-AB88-6B2D9E8EA1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2005" y="695408"/>
            <a:ext cx="4955296" cy="3398967"/>
          </a:xfrm>
          <a:prstGeom prst="rect">
            <a:avLst/>
          </a:prstGeom>
          <a:ln>
            <a:solidFill>
              <a:schemeClr val="accent2"/>
            </a:solidFill>
          </a:ln>
        </p:spPr>
      </p:pic>
      <p:pic>
        <p:nvPicPr>
          <p:cNvPr id="9" name="Picture 8" descr="A close-up of a machine&#10;&#10;Description automatically generated">
            <a:extLst>
              <a:ext uri="{FF2B5EF4-FFF2-40B4-BE49-F238E27FC236}">
                <a16:creationId xmlns:a16="http://schemas.microsoft.com/office/drawing/2014/main" id="{7517E549-5D2F-E0D0-4DCE-E86A77953F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10075294" y="4390148"/>
            <a:ext cx="2265150" cy="1698863"/>
          </a:xfrm>
          <a:prstGeom prst="rect">
            <a:avLst/>
          </a:prstGeom>
          <a:ln>
            <a:solidFill>
              <a:schemeClr val="accent2"/>
            </a:solidFill>
          </a:ln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0F3BB1C2-A0DD-2610-EFFD-7FFD5BF73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High-Level RF plans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82AADD1A-5FB5-035A-47F3-643D1B66F5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655" y="901700"/>
            <a:ext cx="6096019" cy="5379936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Modulators:</a:t>
            </a:r>
          </a:p>
          <a:p>
            <a:r>
              <a:rPr lang="en-US" b="1" dirty="0"/>
              <a:t>Systems working well </a:t>
            </a:r>
            <a:r>
              <a:rPr lang="en-US" dirty="0"/>
              <a:t>and </a:t>
            </a:r>
            <a:r>
              <a:rPr lang="en-US" b="1" dirty="0"/>
              <a:t>spare parts exist</a:t>
            </a:r>
          </a:p>
          <a:p>
            <a:r>
              <a:rPr lang="en-GB" b="1" dirty="0"/>
              <a:t>Possible</a:t>
            </a:r>
            <a:r>
              <a:rPr lang="en-GB" dirty="0"/>
              <a:t> to add charger units </a:t>
            </a:r>
            <a:r>
              <a:rPr lang="en-GB" b="1" dirty="0"/>
              <a:t>to access higher rep. rate</a:t>
            </a:r>
          </a:p>
          <a:p>
            <a:pPr>
              <a:buFont typeface="Symbol" pitchFamily="2" charset="2"/>
              <a:buChar char="Þ"/>
            </a:pPr>
            <a:r>
              <a:rPr lang="en-US" b="1" dirty="0">
                <a:solidFill>
                  <a:schemeClr val="accent6"/>
                </a:solidFill>
              </a:rPr>
              <a:t>No major change foreseen on the side 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Klystron tubes:</a:t>
            </a:r>
          </a:p>
          <a:p>
            <a:r>
              <a:rPr lang="en-US" b="1" dirty="0"/>
              <a:t>Call for tender out</a:t>
            </a:r>
            <a:r>
              <a:rPr lang="en-US" dirty="0"/>
              <a:t> asking prices for </a:t>
            </a:r>
            <a:r>
              <a:rPr lang="en-US" b="1" dirty="0"/>
              <a:t>klystron refurbishment</a:t>
            </a:r>
            <a:r>
              <a:rPr lang="en-US" dirty="0"/>
              <a:t> or </a:t>
            </a:r>
            <a:r>
              <a:rPr lang="en-US" b="1" dirty="0"/>
              <a:t>buying new ones</a:t>
            </a:r>
          </a:p>
          <a:p>
            <a:pPr lvl="1"/>
            <a:r>
              <a:rPr lang="en-US" dirty="0"/>
              <a:t>Request to have up to 2-3 spare tubes in the coming 2-3 years</a:t>
            </a:r>
          </a:p>
          <a:p>
            <a:pPr lvl="1"/>
            <a:r>
              <a:rPr lang="en-US" dirty="0"/>
              <a:t>Pool possibly shared with AWAKE</a:t>
            </a:r>
          </a:p>
          <a:p>
            <a:pPr>
              <a:buFont typeface="Symbol" pitchFamily="2" charset="2"/>
              <a:buChar char="Þ"/>
            </a:pPr>
            <a:r>
              <a:rPr lang="en-US" b="1" dirty="0">
                <a:solidFill>
                  <a:schemeClr val="accent2"/>
                </a:solidFill>
              </a:rPr>
              <a:t>Answers expected in a few weeks time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905205A-B720-DFD7-7DA4-801458D24310}"/>
              </a:ext>
            </a:extLst>
          </p:cNvPr>
          <p:cNvSpPr txBox="1"/>
          <p:nvPr/>
        </p:nvSpPr>
        <p:spPr>
          <a:xfrm>
            <a:off x="10712556" y="547464"/>
            <a:ext cx="1479444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r"/>
            <a:r>
              <a:rPr lang="en-GB" sz="1200" b="1" i="1" dirty="0"/>
              <a:t>Courtesy S. </a:t>
            </a:r>
            <a:r>
              <a:rPr lang="en-GB" sz="1200" b="1" i="1" dirty="0" err="1"/>
              <a:t>Doebert</a:t>
            </a:r>
            <a:r>
              <a:rPr lang="en-GB" sz="1200" b="1" i="1" dirty="0"/>
              <a:t>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399187-826C-9C4A-520E-F067A2CD0D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221694-9A37-5746-8CB4-48D985807C4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0548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5DD84E3-D526-411C-F11C-903E3ADB7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Low-Level RF plans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FDD87FA-7786-325B-C1FF-61779D1800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3" y="750277"/>
            <a:ext cx="6673797" cy="56622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Hardware:</a:t>
            </a:r>
          </a:p>
          <a:p>
            <a:r>
              <a:rPr lang="en-GB" sz="1800" b="1" dirty="0" err="1"/>
              <a:t>LLRF</a:t>
            </a:r>
            <a:r>
              <a:rPr lang="en-GB" sz="1800" b="1" dirty="0"/>
              <a:t> Amplifiers: </a:t>
            </a:r>
          </a:p>
          <a:p>
            <a:pPr marL="465138" lvl="1" indent="-220663"/>
            <a:r>
              <a:rPr lang="en-GB" sz="1600" b="1" dirty="0"/>
              <a:t>Currently covered using refurbished </a:t>
            </a:r>
            <a:r>
              <a:rPr lang="en-GB" sz="1600" b="1" dirty="0" err="1"/>
              <a:t>CTF3</a:t>
            </a:r>
            <a:r>
              <a:rPr lang="en-GB" sz="1600" b="1" dirty="0"/>
              <a:t> spares</a:t>
            </a:r>
          </a:p>
          <a:p>
            <a:pPr marL="465138" lvl="1" indent="-220663"/>
            <a:r>
              <a:rPr lang="en-GB" sz="1600" b="1" dirty="0"/>
              <a:t>Alternative: </a:t>
            </a:r>
            <a:r>
              <a:rPr lang="en-GB" sz="1600" dirty="0" err="1"/>
              <a:t>MicrowaveAmp</a:t>
            </a:r>
            <a:r>
              <a:rPr lang="en-GB" sz="1600" dirty="0"/>
              <a:t> (commercially available, already used in AWAKE)</a:t>
            </a:r>
          </a:p>
          <a:p>
            <a:pPr>
              <a:spcBef>
                <a:spcPts val="1600"/>
              </a:spcBef>
            </a:pPr>
            <a:r>
              <a:rPr lang="en-GB" sz="1800" b="1" dirty="0" err="1"/>
              <a:t>LLRF</a:t>
            </a:r>
            <a:r>
              <a:rPr lang="en-GB" sz="1800" b="1" dirty="0"/>
              <a:t> klystron drive and control:</a:t>
            </a:r>
          </a:p>
          <a:p>
            <a:pPr marL="465138" lvl="1" indent="-220663"/>
            <a:r>
              <a:rPr lang="en-GB" sz="1600" dirty="0"/>
              <a:t>Plan to </a:t>
            </a:r>
            <a:r>
              <a:rPr lang="en-GB" sz="1600" b="1" dirty="0"/>
              <a:t>upgrade to </a:t>
            </a:r>
            <a:r>
              <a:rPr lang="en-GB" sz="1600" b="1" dirty="0" err="1"/>
              <a:t>uTCA</a:t>
            </a:r>
            <a:r>
              <a:rPr lang="en-GB" sz="1600" b="1" dirty="0"/>
              <a:t> </a:t>
            </a:r>
            <a:r>
              <a:rPr lang="en-GB" sz="1600" dirty="0"/>
              <a:t>developed by Uppsala for AWAKE </a:t>
            </a:r>
          </a:p>
          <a:p>
            <a:pPr marL="465138" lvl="1" indent="-220663"/>
            <a:r>
              <a:rPr lang="en-GB" sz="1600" b="1" dirty="0"/>
              <a:t>Prototype</a:t>
            </a:r>
            <a:r>
              <a:rPr lang="en-GB" sz="1600" dirty="0"/>
              <a:t> for AWAKE already </a:t>
            </a:r>
            <a:r>
              <a:rPr lang="en-GB" sz="1600" b="1" dirty="0"/>
              <a:t>exists</a:t>
            </a:r>
          </a:p>
          <a:p>
            <a:pPr marL="919163" lvl="2" indent="-231775"/>
            <a:r>
              <a:rPr lang="en-GB" dirty="0"/>
              <a:t>AWAKE cards could be tested first in CLEAR</a:t>
            </a:r>
          </a:p>
          <a:p>
            <a:pPr>
              <a:spcBef>
                <a:spcPts val="1600"/>
              </a:spcBef>
            </a:pPr>
            <a:r>
              <a:rPr lang="en-GB" sz="1800" b="1" dirty="0"/>
              <a:t>Frequency generation, distribution, </a:t>
            </a:r>
            <a:r>
              <a:rPr lang="en-GB" sz="1800" dirty="0"/>
              <a:t>and</a:t>
            </a:r>
            <a:r>
              <a:rPr lang="en-GB" sz="1800" b="1" dirty="0"/>
              <a:t> fast delay units: </a:t>
            </a:r>
          </a:p>
          <a:p>
            <a:pPr marL="465138" lvl="1" indent="-220663"/>
            <a:r>
              <a:rPr lang="en-GB" sz="1600" b="1" dirty="0"/>
              <a:t>To be developed</a:t>
            </a:r>
            <a:r>
              <a:rPr lang="en-GB" sz="1600" dirty="0"/>
              <a:t>, potentially using existing/commercial building blocks</a:t>
            </a:r>
            <a:br>
              <a:rPr lang="en-GB" sz="1600" dirty="0"/>
            </a:br>
            <a:endParaRPr lang="en-GB" sz="1600" b="1" dirty="0"/>
          </a:p>
          <a:p>
            <a:pPr marL="0" indent="0">
              <a:buNone/>
            </a:pPr>
            <a:r>
              <a:rPr lang="en-GB" b="1" dirty="0">
                <a:solidFill>
                  <a:schemeClr val="accent1"/>
                </a:solidFill>
              </a:rPr>
              <a:t>Personnel being hired </a:t>
            </a:r>
            <a:r>
              <a:rPr lang="en-GB" dirty="0">
                <a:solidFill>
                  <a:schemeClr val="accent1"/>
                </a:solidFill>
              </a:rPr>
              <a:t>to tackle these challenges:</a:t>
            </a:r>
          </a:p>
          <a:p>
            <a:r>
              <a:rPr lang="en-GB" sz="1800" b="1" dirty="0"/>
              <a:t>1 STAFF </a:t>
            </a:r>
            <a:r>
              <a:rPr lang="en-GB" sz="1800" dirty="0"/>
              <a:t>(funded by AWAKE) for </a:t>
            </a:r>
            <a:r>
              <a:rPr lang="en-GB" sz="1800" b="1" dirty="0"/>
              <a:t>digital </a:t>
            </a:r>
            <a:r>
              <a:rPr lang="en-GB" sz="1800" b="1" dirty="0" err="1"/>
              <a:t>LLRF</a:t>
            </a:r>
            <a:r>
              <a:rPr lang="en-GB" sz="1800" b="1" dirty="0"/>
              <a:t> </a:t>
            </a:r>
            <a:r>
              <a:rPr lang="en-GB" sz="1800" dirty="0"/>
              <a:t>(</a:t>
            </a:r>
            <a:r>
              <a:rPr lang="en-GB" sz="1800" dirty="0" err="1"/>
              <a:t>uTCA</a:t>
            </a:r>
            <a:r>
              <a:rPr lang="en-GB" sz="1800" dirty="0"/>
              <a:t> system development and deployment) - </a:t>
            </a:r>
            <a:r>
              <a:rPr lang="en-GB" sz="1800" b="1" dirty="0"/>
              <a:t>now hiring</a:t>
            </a:r>
          </a:p>
          <a:p>
            <a:r>
              <a:rPr lang="en-GB" sz="1800" b="1" dirty="0"/>
              <a:t>1 GRAD </a:t>
            </a:r>
            <a:r>
              <a:rPr lang="en-GB" sz="1800" dirty="0"/>
              <a:t>(funded by CLEAR) for </a:t>
            </a:r>
            <a:r>
              <a:rPr lang="en-GB" sz="1800" b="1" dirty="0"/>
              <a:t>‘</a:t>
            </a:r>
            <a:r>
              <a:rPr lang="en-GB" sz="1800" b="1" dirty="0" err="1"/>
              <a:t>analog</a:t>
            </a:r>
            <a:r>
              <a:rPr lang="en-GB" sz="1800" b="1" dirty="0"/>
              <a:t>’ </a:t>
            </a:r>
            <a:r>
              <a:rPr lang="en-GB" sz="1800" b="1" dirty="0" err="1"/>
              <a:t>LLRF</a:t>
            </a:r>
            <a:r>
              <a:rPr lang="en-GB" sz="1800" b="1" dirty="0"/>
              <a:t> </a:t>
            </a:r>
            <a:r>
              <a:rPr lang="en-GB" sz="1800" dirty="0"/>
              <a:t>(frequency generation and distribution) - </a:t>
            </a:r>
            <a:r>
              <a:rPr lang="en-GB" sz="1800" b="1" dirty="0"/>
              <a:t>post advertised</a:t>
            </a:r>
            <a:endParaRPr lang="en-GB" sz="1800" dirty="0"/>
          </a:p>
          <a:p>
            <a:endParaRPr lang="en-GB" sz="18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E23ADAB-409A-5060-1861-BA8F15297C80}"/>
              </a:ext>
            </a:extLst>
          </p:cNvPr>
          <p:cNvGrpSpPr/>
          <p:nvPr/>
        </p:nvGrpSpPr>
        <p:grpSpPr>
          <a:xfrm>
            <a:off x="6990320" y="992494"/>
            <a:ext cx="5028177" cy="5334400"/>
            <a:chOff x="7605286" y="992494"/>
            <a:chExt cx="4342873" cy="460736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BE680E8-F324-A72A-A1F7-7AF6CBFD3A0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05286" y="992494"/>
              <a:ext cx="4342873" cy="2261480"/>
            </a:xfrm>
            <a:prstGeom prst="rect">
              <a:avLst/>
            </a:prstGeom>
            <a:ln>
              <a:solidFill>
                <a:schemeClr val="accent2"/>
              </a:solidFill>
            </a:ln>
          </p:spPr>
        </p:pic>
        <p:pic>
          <p:nvPicPr>
            <p:cNvPr id="6" name="Google Shape;90;p16">
              <a:extLst>
                <a:ext uri="{FF2B5EF4-FFF2-40B4-BE49-F238E27FC236}">
                  <a16:creationId xmlns:a16="http://schemas.microsoft.com/office/drawing/2014/main" id="{9A9C2C9D-479F-2846-9183-4F053BD29068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7605286" y="3338374"/>
              <a:ext cx="4342873" cy="2261480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63D4B128-9BA7-771E-4249-85DFE8F1BD8E}"/>
              </a:ext>
            </a:extLst>
          </p:cNvPr>
          <p:cNvSpPr txBox="1"/>
          <p:nvPr/>
        </p:nvSpPr>
        <p:spPr>
          <a:xfrm>
            <a:off x="10712556" y="547464"/>
            <a:ext cx="1479444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r"/>
            <a:r>
              <a:rPr lang="en-GB" sz="1200" b="1" i="1" dirty="0"/>
              <a:t>Courtesy S. </a:t>
            </a:r>
            <a:r>
              <a:rPr lang="en-GB" sz="1200" b="1" i="1" dirty="0" err="1"/>
              <a:t>Doebert</a:t>
            </a:r>
            <a:r>
              <a:rPr lang="en-GB" sz="1200" b="1" i="1" dirty="0"/>
              <a:t>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0A999F-843E-B378-22EA-B3ED75D224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221694-9A37-5746-8CB4-48D985807C4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2816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F4C3CC-E989-B29E-60E8-558DB23F1B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F2F2210-BB2F-776E-8B0A-8390F83AB3EB}"/>
              </a:ext>
            </a:extLst>
          </p:cNvPr>
          <p:cNvSpPr txBox="1"/>
          <p:nvPr/>
        </p:nvSpPr>
        <p:spPr>
          <a:xfrm>
            <a:off x="4330837" y="3075057"/>
            <a:ext cx="35303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000" b="1" dirty="0">
                <a:solidFill>
                  <a:srgbClr val="0070C0"/>
                </a:solidFill>
              </a:rPr>
              <a:t>LASER SYSTEMS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3F56085-7C3A-2586-CABA-26E2096CF9AF}"/>
              </a:ext>
            </a:extLst>
          </p:cNvPr>
          <p:cNvCxnSpPr>
            <a:cxnSpLocks/>
          </p:cNvCxnSpPr>
          <p:nvPr/>
        </p:nvCxnSpPr>
        <p:spPr>
          <a:xfrm>
            <a:off x="0" y="3075057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7F8C710-501D-AA49-A286-4DC44AE15C5D}"/>
              </a:ext>
            </a:extLst>
          </p:cNvPr>
          <p:cNvCxnSpPr>
            <a:cxnSpLocks/>
          </p:cNvCxnSpPr>
          <p:nvPr/>
        </p:nvCxnSpPr>
        <p:spPr>
          <a:xfrm>
            <a:off x="0" y="3782943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4">
            <a:extLst>
              <a:ext uri="{FF2B5EF4-FFF2-40B4-BE49-F238E27FC236}">
                <a16:creationId xmlns:a16="http://schemas.microsoft.com/office/drawing/2014/main" id="{53C8E81E-C83B-CA8B-9254-0A556F48C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1AB2E5E-A28F-17C0-9642-A2E57D4D10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221694-9A37-5746-8CB4-48D985807C4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2510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945631-C274-EA41-9EEF-4F31F323E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General schematic layout of CLEAR LASER systems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4B40F13-8971-1A40-8878-9BDEF5D69BA4}"/>
              </a:ext>
            </a:extLst>
          </p:cNvPr>
          <p:cNvSpPr/>
          <p:nvPr/>
        </p:nvSpPr>
        <p:spPr bwMode="auto">
          <a:xfrm>
            <a:off x="878130" y="2053455"/>
            <a:ext cx="2880320" cy="158417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0AACB32-DB5D-DE4F-80E8-E1C86FBB01BA}"/>
              </a:ext>
            </a:extLst>
          </p:cNvPr>
          <p:cNvSpPr/>
          <p:nvPr/>
        </p:nvSpPr>
        <p:spPr bwMode="auto">
          <a:xfrm>
            <a:off x="3797342" y="2053454"/>
            <a:ext cx="4497612" cy="209331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A6AE4A2-F83B-F746-B31F-0658FB4F1116}"/>
              </a:ext>
            </a:extLst>
          </p:cNvPr>
          <p:cNvSpPr/>
          <p:nvPr/>
        </p:nvSpPr>
        <p:spPr bwMode="auto">
          <a:xfrm>
            <a:off x="8333846" y="2850627"/>
            <a:ext cx="2481388" cy="129614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9501A34-5D98-1C4C-A137-175F5A4C788B}"/>
              </a:ext>
            </a:extLst>
          </p:cNvPr>
          <p:cNvSpPr/>
          <p:nvPr/>
        </p:nvSpPr>
        <p:spPr bwMode="auto">
          <a:xfrm>
            <a:off x="3902466" y="2130548"/>
            <a:ext cx="936104" cy="36004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7A32F02-FB12-0C48-8CC2-2A01127D5390}"/>
              </a:ext>
            </a:extLst>
          </p:cNvPr>
          <p:cNvSpPr/>
          <p:nvPr/>
        </p:nvSpPr>
        <p:spPr bwMode="auto">
          <a:xfrm>
            <a:off x="3902466" y="2567682"/>
            <a:ext cx="936104" cy="36004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85742DF-1A33-7A4B-8B47-C1C3AC35444C}"/>
              </a:ext>
            </a:extLst>
          </p:cNvPr>
          <p:cNvSpPr/>
          <p:nvPr/>
        </p:nvSpPr>
        <p:spPr bwMode="auto">
          <a:xfrm>
            <a:off x="3902466" y="3071737"/>
            <a:ext cx="936104" cy="36004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6799040-E6AB-B040-A730-F87E5EB4B8A2}"/>
              </a:ext>
            </a:extLst>
          </p:cNvPr>
          <p:cNvSpPr/>
          <p:nvPr/>
        </p:nvSpPr>
        <p:spPr bwMode="auto">
          <a:xfrm>
            <a:off x="1670218" y="3004816"/>
            <a:ext cx="1800200" cy="49388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6D1EB00-069A-A941-87F1-FEC2845CAEBA}"/>
              </a:ext>
            </a:extLst>
          </p:cNvPr>
          <p:cNvSpPr/>
          <p:nvPr/>
        </p:nvSpPr>
        <p:spPr bwMode="auto">
          <a:xfrm>
            <a:off x="2480826" y="2202124"/>
            <a:ext cx="937955" cy="49388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17F8B52-9FA8-5842-860F-0966377A69C7}"/>
              </a:ext>
            </a:extLst>
          </p:cNvPr>
          <p:cNvSpPr/>
          <p:nvPr/>
        </p:nvSpPr>
        <p:spPr bwMode="auto">
          <a:xfrm>
            <a:off x="1056877" y="2202556"/>
            <a:ext cx="937955" cy="49388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3F0D112-2837-DE4E-BB4C-4D15A5DBBF8D}"/>
              </a:ext>
            </a:extLst>
          </p:cNvPr>
          <p:cNvSpPr txBox="1"/>
          <p:nvPr/>
        </p:nvSpPr>
        <p:spPr>
          <a:xfrm>
            <a:off x="3958385" y="2172068"/>
            <a:ext cx="8242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Oscillator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31FA2AB-E9CC-CF46-B15E-C099ADBD9C1E}"/>
              </a:ext>
            </a:extLst>
          </p:cNvPr>
          <p:cNvSpPr txBox="1"/>
          <p:nvPr/>
        </p:nvSpPr>
        <p:spPr>
          <a:xfrm>
            <a:off x="3984032" y="2604546"/>
            <a:ext cx="7729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Pre-amp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B776290-E44E-0041-AD95-31A48EB2FA64}"/>
              </a:ext>
            </a:extLst>
          </p:cNvPr>
          <p:cNvSpPr txBox="1"/>
          <p:nvPr/>
        </p:nvSpPr>
        <p:spPr>
          <a:xfrm>
            <a:off x="3902466" y="3113256"/>
            <a:ext cx="1068469" cy="277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Pulse picker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5D04D46-A291-394F-9026-C388B2107E5E}"/>
              </a:ext>
            </a:extLst>
          </p:cNvPr>
          <p:cNvSpPr txBox="1"/>
          <p:nvPr/>
        </p:nvSpPr>
        <p:spPr>
          <a:xfrm>
            <a:off x="2031379" y="3112247"/>
            <a:ext cx="11560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Main Amplifier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65D00F-0A68-4E46-BE00-FF9FB70BAB49}"/>
              </a:ext>
            </a:extLst>
          </p:cNvPr>
          <p:cNvSpPr txBox="1"/>
          <p:nvPr/>
        </p:nvSpPr>
        <p:spPr>
          <a:xfrm>
            <a:off x="2561092" y="2202124"/>
            <a:ext cx="8387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Harmonic converter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5A8A8DA-B4B7-1040-A08D-E7E758FA0482}"/>
              </a:ext>
            </a:extLst>
          </p:cNvPr>
          <p:cNvSpPr txBox="1"/>
          <p:nvPr/>
        </p:nvSpPr>
        <p:spPr>
          <a:xfrm>
            <a:off x="1022146" y="2236466"/>
            <a:ext cx="10455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Double pulse setup</a:t>
            </a:r>
          </a:p>
        </p:txBody>
      </p: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5C2E79F4-C16C-CD45-98B0-28DF7E2291B8}"/>
              </a:ext>
            </a:extLst>
          </p:cNvPr>
          <p:cNvCxnSpPr>
            <a:cxnSpLocks/>
            <a:stCxn id="9" idx="3"/>
            <a:endCxn id="10" idx="0"/>
          </p:cNvCxnSpPr>
          <p:nvPr/>
        </p:nvCxnSpPr>
        <p:spPr bwMode="auto">
          <a:xfrm flipH="1">
            <a:off x="4370518" y="2310568"/>
            <a:ext cx="468052" cy="257114"/>
          </a:xfrm>
          <a:prstGeom prst="bentConnector4">
            <a:avLst>
              <a:gd name="adj1" fmla="val -48841"/>
              <a:gd name="adj2" fmla="val 85008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0" name="Elbow Connector 29">
            <a:extLst>
              <a:ext uri="{FF2B5EF4-FFF2-40B4-BE49-F238E27FC236}">
                <a16:creationId xmlns:a16="http://schemas.microsoft.com/office/drawing/2014/main" id="{07D877F8-459D-364F-BD3E-A11DEB3E7CE3}"/>
              </a:ext>
            </a:extLst>
          </p:cNvPr>
          <p:cNvCxnSpPr>
            <a:cxnSpLocks/>
            <a:stCxn id="10" idx="3"/>
            <a:endCxn id="11" idx="0"/>
          </p:cNvCxnSpPr>
          <p:nvPr/>
        </p:nvCxnSpPr>
        <p:spPr bwMode="auto">
          <a:xfrm flipH="1">
            <a:off x="4370518" y="2747702"/>
            <a:ext cx="468052" cy="324035"/>
          </a:xfrm>
          <a:prstGeom prst="bentConnector4">
            <a:avLst>
              <a:gd name="adj1" fmla="val -48841"/>
              <a:gd name="adj2" fmla="val 77778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6" name="Elbow Connector 35">
            <a:extLst>
              <a:ext uri="{FF2B5EF4-FFF2-40B4-BE49-F238E27FC236}">
                <a16:creationId xmlns:a16="http://schemas.microsoft.com/office/drawing/2014/main" id="{B62062D9-D7B2-D847-B31C-21E3B3BB3E50}"/>
              </a:ext>
            </a:extLst>
          </p:cNvPr>
          <p:cNvCxnSpPr>
            <a:cxnSpLocks/>
            <a:stCxn id="11" idx="1"/>
            <a:endCxn id="12" idx="3"/>
          </p:cNvCxnSpPr>
          <p:nvPr/>
        </p:nvCxnSpPr>
        <p:spPr bwMode="auto">
          <a:xfrm rot="10800000" flipV="1">
            <a:off x="3470418" y="3251756"/>
            <a:ext cx="432048" cy="1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3" name="Elbow Connector 42">
            <a:extLst>
              <a:ext uri="{FF2B5EF4-FFF2-40B4-BE49-F238E27FC236}">
                <a16:creationId xmlns:a16="http://schemas.microsoft.com/office/drawing/2014/main" id="{872513BE-BACC-944F-8936-091BC3360B4D}"/>
              </a:ext>
            </a:extLst>
          </p:cNvPr>
          <p:cNvCxnSpPr>
            <a:cxnSpLocks/>
            <a:stCxn id="13" idx="3"/>
            <a:endCxn id="12" idx="0"/>
          </p:cNvCxnSpPr>
          <p:nvPr/>
        </p:nvCxnSpPr>
        <p:spPr bwMode="auto">
          <a:xfrm flipH="1">
            <a:off x="2570318" y="2449066"/>
            <a:ext cx="848463" cy="555750"/>
          </a:xfrm>
          <a:prstGeom prst="bentConnector4">
            <a:avLst>
              <a:gd name="adj1" fmla="val -26943"/>
              <a:gd name="adj2" fmla="val 72217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6" name="Elbow Connector 45">
            <a:extLst>
              <a:ext uri="{FF2B5EF4-FFF2-40B4-BE49-F238E27FC236}">
                <a16:creationId xmlns:a16="http://schemas.microsoft.com/office/drawing/2014/main" id="{9B7A1DD8-776A-464A-B190-047E8762FB39}"/>
              </a:ext>
            </a:extLst>
          </p:cNvPr>
          <p:cNvCxnSpPr>
            <a:cxnSpLocks/>
            <a:stCxn id="14" idx="3"/>
            <a:endCxn id="13" idx="1"/>
          </p:cNvCxnSpPr>
          <p:nvPr/>
        </p:nvCxnSpPr>
        <p:spPr bwMode="auto">
          <a:xfrm flipV="1">
            <a:off x="1994832" y="2449066"/>
            <a:ext cx="485994" cy="432"/>
          </a:xfrm>
          <a:prstGeom prst="bentConnector3">
            <a:avLst>
              <a:gd name="adj1" fmla="val 50000"/>
            </a:avLst>
          </a:prstGeom>
          <a:ln>
            <a:solidFill>
              <a:srgbClr val="7030A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E337DD2A-1535-A146-9CCC-A981D27C9FF0}"/>
              </a:ext>
            </a:extLst>
          </p:cNvPr>
          <p:cNvSpPr/>
          <p:nvPr/>
        </p:nvSpPr>
        <p:spPr bwMode="auto">
          <a:xfrm>
            <a:off x="1649331" y="4692253"/>
            <a:ext cx="937955" cy="761602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58F7934-27AC-384B-A122-92843A66F9AB}"/>
              </a:ext>
            </a:extLst>
          </p:cNvPr>
          <p:cNvSpPr txBox="1"/>
          <p:nvPr/>
        </p:nvSpPr>
        <p:spPr>
          <a:xfrm>
            <a:off x="1698946" y="4748216"/>
            <a:ext cx="8387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Beam delivery</a:t>
            </a:r>
          </a:p>
          <a:p>
            <a:pPr algn="ctr"/>
            <a:r>
              <a:rPr lang="en-US" sz="1200" dirty="0"/>
              <a:t>system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9F8ED1E-043E-544D-AF97-DB6BDA9829BB}"/>
              </a:ext>
            </a:extLst>
          </p:cNvPr>
          <p:cNvSpPr txBox="1"/>
          <p:nvPr/>
        </p:nvSpPr>
        <p:spPr>
          <a:xfrm>
            <a:off x="1564145" y="5643269"/>
            <a:ext cx="11186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UV conditioning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452BEF5D-B0DA-0844-99EA-12D480495559}"/>
              </a:ext>
            </a:extLst>
          </p:cNvPr>
          <p:cNvSpPr/>
          <p:nvPr/>
        </p:nvSpPr>
        <p:spPr bwMode="auto">
          <a:xfrm>
            <a:off x="1567579" y="5643268"/>
            <a:ext cx="1122073" cy="493884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8CBF62BE-3F5C-C147-9373-5A72559BDA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9086" y="5010638"/>
            <a:ext cx="2001906" cy="1327829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93594B92-9E72-E84F-A405-BD3560590910}"/>
              </a:ext>
            </a:extLst>
          </p:cNvPr>
          <p:cNvSpPr txBox="1"/>
          <p:nvPr/>
        </p:nvSpPr>
        <p:spPr>
          <a:xfrm>
            <a:off x="3126556" y="4660522"/>
            <a:ext cx="18689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</a:rPr>
              <a:t>CLEAR photocathode</a:t>
            </a:r>
          </a:p>
        </p:txBody>
      </p:sp>
      <p:cxnSp>
        <p:nvCxnSpPr>
          <p:cNvPr id="66" name="Elbow Connector 65">
            <a:extLst>
              <a:ext uri="{FF2B5EF4-FFF2-40B4-BE49-F238E27FC236}">
                <a16:creationId xmlns:a16="http://schemas.microsoft.com/office/drawing/2014/main" id="{0F176473-C832-7942-AA2F-5F106E238329}"/>
              </a:ext>
            </a:extLst>
          </p:cNvPr>
          <p:cNvCxnSpPr>
            <a:cxnSpLocks/>
            <a:stCxn id="14" idx="2"/>
            <a:endCxn id="58" idx="0"/>
          </p:cNvCxnSpPr>
          <p:nvPr/>
        </p:nvCxnSpPr>
        <p:spPr bwMode="auto">
          <a:xfrm rot="16200000" flipH="1">
            <a:off x="824176" y="3398119"/>
            <a:ext cx="1995813" cy="592454"/>
          </a:xfrm>
          <a:prstGeom prst="bentConnector3">
            <a:avLst>
              <a:gd name="adj1" fmla="val 77039"/>
            </a:avLst>
          </a:prstGeom>
          <a:ln>
            <a:solidFill>
              <a:srgbClr val="7030A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1" name="Elbow Connector 70">
            <a:extLst>
              <a:ext uri="{FF2B5EF4-FFF2-40B4-BE49-F238E27FC236}">
                <a16:creationId xmlns:a16="http://schemas.microsoft.com/office/drawing/2014/main" id="{E0B0FC22-C294-354F-9EFB-014F0EB6FDCB}"/>
              </a:ext>
            </a:extLst>
          </p:cNvPr>
          <p:cNvCxnSpPr>
            <a:cxnSpLocks/>
            <a:stCxn id="58" idx="2"/>
            <a:endCxn id="61" idx="0"/>
          </p:cNvCxnSpPr>
          <p:nvPr/>
        </p:nvCxnSpPr>
        <p:spPr bwMode="auto">
          <a:xfrm rot="16200000" flipH="1">
            <a:off x="2026193" y="5545970"/>
            <a:ext cx="189414" cy="5183"/>
          </a:xfrm>
          <a:prstGeom prst="bentConnector3">
            <a:avLst>
              <a:gd name="adj1" fmla="val 50000"/>
            </a:avLst>
          </a:prstGeom>
          <a:ln>
            <a:solidFill>
              <a:srgbClr val="7030A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3" name="Rectangle 72">
            <a:extLst>
              <a:ext uri="{FF2B5EF4-FFF2-40B4-BE49-F238E27FC236}">
                <a16:creationId xmlns:a16="http://schemas.microsoft.com/office/drawing/2014/main" id="{BF206FDF-83BD-3047-B0AA-C1C00E4534C5}"/>
              </a:ext>
            </a:extLst>
          </p:cNvPr>
          <p:cNvSpPr/>
          <p:nvPr/>
        </p:nvSpPr>
        <p:spPr bwMode="auto">
          <a:xfrm>
            <a:off x="432290" y="1340130"/>
            <a:ext cx="10969138" cy="3191145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712790FB-995F-DE4C-BA41-68A5CF814CD7}"/>
              </a:ext>
            </a:extLst>
          </p:cNvPr>
          <p:cNvSpPr txBox="1"/>
          <p:nvPr/>
        </p:nvSpPr>
        <p:spPr>
          <a:xfrm>
            <a:off x="10150866" y="1338028"/>
            <a:ext cx="12936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CLEAR LASER LAB</a:t>
            </a:r>
          </a:p>
        </p:txBody>
      </p:sp>
      <p:cxnSp>
        <p:nvCxnSpPr>
          <p:cNvPr id="77" name="Elbow Connector 76">
            <a:extLst>
              <a:ext uri="{FF2B5EF4-FFF2-40B4-BE49-F238E27FC236}">
                <a16:creationId xmlns:a16="http://schemas.microsoft.com/office/drawing/2014/main" id="{2D90BE79-9A62-6B4C-8DB9-7D3589D4CCA6}"/>
              </a:ext>
            </a:extLst>
          </p:cNvPr>
          <p:cNvCxnSpPr>
            <a:cxnSpLocks/>
            <a:stCxn id="62" idx="3"/>
            <a:endCxn id="63" idx="1"/>
          </p:cNvCxnSpPr>
          <p:nvPr/>
        </p:nvCxnSpPr>
        <p:spPr bwMode="auto">
          <a:xfrm flipV="1">
            <a:off x="2689652" y="5674553"/>
            <a:ext cx="399434" cy="215657"/>
          </a:xfrm>
          <a:prstGeom prst="bentConnector3">
            <a:avLst>
              <a:gd name="adj1" fmla="val 50000"/>
            </a:avLst>
          </a:prstGeom>
          <a:ln>
            <a:solidFill>
              <a:srgbClr val="7030A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3" name="Rectangle 82">
            <a:extLst>
              <a:ext uri="{FF2B5EF4-FFF2-40B4-BE49-F238E27FC236}">
                <a16:creationId xmlns:a16="http://schemas.microsoft.com/office/drawing/2014/main" id="{F7DD6420-8EB6-9043-82A7-A16FE335C2B0}"/>
              </a:ext>
            </a:extLst>
          </p:cNvPr>
          <p:cNvSpPr/>
          <p:nvPr/>
        </p:nvSpPr>
        <p:spPr bwMode="auto">
          <a:xfrm>
            <a:off x="672281" y="1871411"/>
            <a:ext cx="4598338" cy="1917322"/>
          </a:xfrm>
          <a:prstGeom prst="rect">
            <a:avLst/>
          </a:prstGeom>
          <a:noFill/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192E28D-FDD1-4648-8627-44A5FC9E773F}"/>
              </a:ext>
            </a:extLst>
          </p:cNvPr>
          <p:cNvSpPr txBox="1"/>
          <p:nvPr/>
        </p:nvSpPr>
        <p:spPr>
          <a:xfrm>
            <a:off x="1473357" y="1423154"/>
            <a:ext cx="19927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</a:rPr>
              <a:t>CLEAR photo-injector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8D8DF462-781C-824A-AB51-533FB48B9803}"/>
              </a:ext>
            </a:extLst>
          </p:cNvPr>
          <p:cNvSpPr/>
          <p:nvPr/>
        </p:nvSpPr>
        <p:spPr bwMode="auto">
          <a:xfrm>
            <a:off x="7198570" y="2320317"/>
            <a:ext cx="967082" cy="16096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1FA1B495-9BA9-914D-85ED-CB1D88C62137}"/>
              </a:ext>
            </a:extLst>
          </p:cNvPr>
          <p:cNvSpPr txBox="1"/>
          <p:nvPr/>
        </p:nvSpPr>
        <p:spPr>
          <a:xfrm>
            <a:off x="7211011" y="2696408"/>
            <a:ext cx="9546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/>
              <a:t>OneFive</a:t>
            </a:r>
            <a:r>
              <a:rPr lang="en-US" sz="1200" dirty="0"/>
              <a:t> front-end 500 MHz</a:t>
            </a:r>
          </a:p>
          <a:p>
            <a:pPr algn="ctr"/>
            <a:r>
              <a:rPr lang="en-US" sz="1200" dirty="0"/>
              <a:t>(spare)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977A6E75-C712-CD40-9818-99F3A1B6B09E}"/>
              </a:ext>
            </a:extLst>
          </p:cNvPr>
          <p:cNvSpPr/>
          <p:nvPr/>
        </p:nvSpPr>
        <p:spPr bwMode="auto">
          <a:xfrm>
            <a:off x="5590145" y="2202124"/>
            <a:ext cx="1248824" cy="49388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C1BDC01-462A-374A-A065-221DA8D341EA}"/>
              </a:ext>
            </a:extLst>
          </p:cNvPr>
          <p:cNvSpPr txBox="1"/>
          <p:nvPr/>
        </p:nvSpPr>
        <p:spPr>
          <a:xfrm>
            <a:off x="5597545" y="2308958"/>
            <a:ext cx="12763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PHIN1 Amplifier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A597A805-C89D-2E47-B3D5-3A5E099E169A}"/>
              </a:ext>
            </a:extLst>
          </p:cNvPr>
          <p:cNvSpPr/>
          <p:nvPr/>
        </p:nvSpPr>
        <p:spPr bwMode="auto">
          <a:xfrm>
            <a:off x="5590145" y="2747702"/>
            <a:ext cx="1248824" cy="49388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BF67C37-360D-E94C-B46B-E57F005C9E48}"/>
              </a:ext>
            </a:extLst>
          </p:cNvPr>
          <p:cNvSpPr txBox="1"/>
          <p:nvPr/>
        </p:nvSpPr>
        <p:spPr>
          <a:xfrm>
            <a:off x="5597544" y="2882420"/>
            <a:ext cx="12763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PHIN2 Amplifier</a:t>
            </a:r>
          </a:p>
        </p:txBody>
      </p:sp>
      <p:cxnSp>
        <p:nvCxnSpPr>
          <p:cNvPr id="93" name="Elbow Connector 92">
            <a:extLst>
              <a:ext uri="{FF2B5EF4-FFF2-40B4-BE49-F238E27FC236}">
                <a16:creationId xmlns:a16="http://schemas.microsoft.com/office/drawing/2014/main" id="{CAA7FCF8-E637-CB4C-8BED-E460FD5F9C02}"/>
              </a:ext>
            </a:extLst>
          </p:cNvPr>
          <p:cNvCxnSpPr>
            <a:cxnSpLocks/>
            <a:stCxn id="86" idx="0"/>
            <a:endCxn id="89" idx="3"/>
          </p:cNvCxnSpPr>
          <p:nvPr/>
        </p:nvCxnSpPr>
        <p:spPr bwMode="auto">
          <a:xfrm rot="16200000" flipH="1" flipV="1">
            <a:off x="7196165" y="1963120"/>
            <a:ext cx="128749" cy="843142"/>
          </a:xfrm>
          <a:prstGeom prst="bentConnector4">
            <a:avLst>
              <a:gd name="adj1" fmla="val -107697"/>
              <a:gd name="adj2" fmla="val 78675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2" name="Elbow Connector 101">
            <a:extLst>
              <a:ext uri="{FF2B5EF4-FFF2-40B4-BE49-F238E27FC236}">
                <a16:creationId xmlns:a16="http://schemas.microsoft.com/office/drawing/2014/main" id="{EBEC64EE-71FE-4F49-9820-7AE90E6C7251}"/>
              </a:ext>
            </a:extLst>
          </p:cNvPr>
          <p:cNvCxnSpPr>
            <a:cxnSpLocks/>
            <a:stCxn id="90" idx="1"/>
            <a:endCxn id="91" idx="1"/>
          </p:cNvCxnSpPr>
          <p:nvPr/>
        </p:nvCxnSpPr>
        <p:spPr bwMode="auto">
          <a:xfrm rot="10800000" flipV="1">
            <a:off x="5590145" y="2447458"/>
            <a:ext cx="7400" cy="547186"/>
          </a:xfrm>
          <a:prstGeom prst="bentConnector3">
            <a:avLst>
              <a:gd name="adj1" fmla="val 3189189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8" name="Rectangle 107">
            <a:extLst>
              <a:ext uri="{FF2B5EF4-FFF2-40B4-BE49-F238E27FC236}">
                <a16:creationId xmlns:a16="http://schemas.microsoft.com/office/drawing/2014/main" id="{C7DC1FA4-C0DE-8E4D-86C0-02C37965C0AB}"/>
              </a:ext>
            </a:extLst>
          </p:cNvPr>
          <p:cNvSpPr/>
          <p:nvPr/>
        </p:nvSpPr>
        <p:spPr bwMode="auto">
          <a:xfrm>
            <a:off x="5736226" y="3314145"/>
            <a:ext cx="937955" cy="49388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4B8581E0-BFE5-BA4A-A3D0-5044D50CC961}"/>
              </a:ext>
            </a:extLst>
          </p:cNvPr>
          <p:cNvSpPr txBox="1"/>
          <p:nvPr/>
        </p:nvSpPr>
        <p:spPr>
          <a:xfrm>
            <a:off x="5816492" y="3314145"/>
            <a:ext cx="8387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Harmonic converter</a:t>
            </a:r>
          </a:p>
        </p:txBody>
      </p:sp>
      <p:cxnSp>
        <p:nvCxnSpPr>
          <p:cNvPr id="110" name="Elbow Connector 109">
            <a:extLst>
              <a:ext uri="{FF2B5EF4-FFF2-40B4-BE49-F238E27FC236}">
                <a16:creationId xmlns:a16="http://schemas.microsoft.com/office/drawing/2014/main" id="{614C69AA-B930-574C-B47C-D1E9C55377EE}"/>
              </a:ext>
            </a:extLst>
          </p:cNvPr>
          <p:cNvCxnSpPr>
            <a:cxnSpLocks/>
            <a:stCxn id="91" idx="3"/>
            <a:endCxn id="108" idx="3"/>
          </p:cNvCxnSpPr>
          <p:nvPr/>
        </p:nvCxnSpPr>
        <p:spPr bwMode="auto">
          <a:xfrm flipH="1">
            <a:off x="6674181" y="2994644"/>
            <a:ext cx="164788" cy="566443"/>
          </a:xfrm>
          <a:prstGeom prst="bentConnector3">
            <a:avLst>
              <a:gd name="adj1" fmla="val -138724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0" name="Rectangle 119">
            <a:extLst>
              <a:ext uri="{FF2B5EF4-FFF2-40B4-BE49-F238E27FC236}">
                <a16:creationId xmlns:a16="http://schemas.microsoft.com/office/drawing/2014/main" id="{0894D74D-2D61-B24A-B84B-6FE2400ED798}"/>
              </a:ext>
            </a:extLst>
          </p:cNvPr>
          <p:cNvSpPr/>
          <p:nvPr/>
        </p:nvSpPr>
        <p:spPr bwMode="auto">
          <a:xfrm>
            <a:off x="8545228" y="2922636"/>
            <a:ext cx="936104" cy="36004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8927F83D-F8DD-194C-B39F-77581E525559}"/>
              </a:ext>
            </a:extLst>
          </p:cNvPr>
          <p:cNvSpPr txBox="1"/>
          <p:nvPr/>
        </p:nvSpPr>
        <p:spPr>
          <a:xfrm>
            <a:off x="8602791" y="2959651"/>
            <a:ext cx="8242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Oscillator</a:t>
            </a: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7D067912-049C-2945-B117-6EF46E211798}"/>
              </a:ext>
            </a:extLst>
          </p:cNvPr>
          <p:cNvSpPr/>
          <p:nvPr/>
        </p:nvSpPr>
        <p:spPr bwMode="auto">
          <a:xfrm>
            <a:off x="9549253" y="2922636"/>
            <a:ext cx="936104" cy="36004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00776219-C32C-434F-8CD6-93A5A3ED8EAC}"/>
              </a:ext>
            </a:extLst>
          </p:cNvPr>
          <p:cNvSpPr txBox="1"/>
          <p:nvPr/>
        </p:nvSpPr>
        <p:spPr>
          <a:xfrm>
            <a:off x="9605172" y="2964156"/>
            <a:ext cx="8082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Stretcher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B392A96F-80FA-C848-A272-F1C27778E7CD}"/>
              </a:ext>
            </a:extLst>
          </p:cNvPr>
          <p:cNvSpPr/>
          <p:nvPr/>
        </p:nvSpPr>
        <p:spPr bwMode="auto">
          <a:xfrm>
            <a:off x="9557323" y="3345093"/>
            <a:ext cx="936104" cy="36004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4B0EDD36-8F72-0043-9E17-541C506BD807}"/>
              </a:ext>
            </a:extLst>
          </p:cNvPr>
          <p:cNvSpPr txBox="1"/>
          <p:nvPr/>
        </p:nvSpPr>
        <p:spPr>
          <a:xfrm>
            <a:off x="9517194" y="3374528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Regen amp</a:t>
            </a: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E4BAB86F-AFFA-2C4B-A70D-0D642DF90D35}"/>
              </a:ext>
            </a:extLst>
          </p:cNvPr>
          <p:cNvSpPr/>
          <p:nvPr/>
        </p:nvSpPr>
        <p:spPr bwMode="auto">
          <a:xfrm>
            <a:off x="9557323" y="3748952"/>
            <a:ext cx="936104" cy="36004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387FD15B-29F1-EA4F-89A5-16E261F34B33}"/>
              </a:ext>
            </a:extLst>
          </p:cNvPr>
          <p:cNvSpPr txBox="1"/>
          <p:nvPr/>
        </p:nvSpPr>
        <p:spPr>
          <a:xfrm>
            <a:off x="9541637" y="3777051"/>
            <a:ext cx="10198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Compressor</a:t>
            </a:r>
          </a:p>
        </p:txBody>
      </p: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E4425956-E663-D844-9012-CCCAED5D8BB0}"/>
              </a:ext>
            </a:extLst>
          </p:cNvPr>
          <p:cNvCxnSpPr>
            <a:cxnSpLocks/>
            <a:stCxn id="120" idx="3"/>
            <a:endCxn id="122" idx="1"/>
          </p:cNvCxnSpPr>
          <p:nvPr/>
        </p:nvCxnSpPr>
        <p:spPr bwMode="auto">
          <a:xfrm>
            <a:off x="9481332" y="3102656"/>
            <a:ext cx="67921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3" name="Elbow Connector 132">
            <a:extLst>
              <a:ext uri="{FF2B5EF4-FFF2-40B4-BE49-F238E27FC236}">
                <a16:creationId xmlns:a16="http://schemas.microsoft.com/office/drawing/2014/main" id="{0A9DBC12-05A5-C441-AD68-D52003D993D7}"/>
              </a:ext>
            </a:extLst>
          </p:cNvPr>
          <p:cNvCxnSpPr>
            <a:cxnSpLocks/>
            <a:stCxn id="122" idx="3"/>
            <a:endCxn id="124" idx="3"/>
          </p:cNvCxnSpPr>
          <p:nvPr/>
        </p:nvCxnSpPr>
        <p:spPr bwMode="auto">
          <a:xfrm>
            <a:off x="10485357" y="3102656"/>
            <a:ext cx="8070" cy="422457"/>
          </a:xfrm>
          <a:prstGeom prst="bentConnector3">
            <a:avLst>
              <a:gd name="adj1" fmla="val 2932714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7" name="Elbow Connector 136">
            <a:extLst>
              <a:ext uri="{FF2B5EF4-FFF2-40B4-BE49-F238E27FC236}">
                <a16:creationId xmlns:a16="http://schemas.microsoft.com/office/drawing/2014/main" id="{EA22D405-39E1-BC41-A1B7-8B10551C7399}"/>
              </a:ext>
            </a:extLst>
          </p:cNvPr>
          <p:cNvCxnSpPr>
            <a:cxnSpLocks/>
            <a:stCxn id="124" idx="3"/>
            <a:endCxn id="126" idx="3"/>
          </p:cNvCxnSpPr>
          <p:nvPr/>
        </p:nvCxnSpPr>
        <p:spPr bwMode="auto">
          <a:xfrm>
            <a:off x="10493427" y="3525113"/>
            <a:ext cx="12700" cy="403859"/>
          </a:xfrm>
          <a:prstGeom prst="bentConnector3">
            <a:avLst>
              <a:gd name="adj1" fmla="val 1800000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41" name="Rectangle 140">
            <a:extLst>
              <a:ext uri="{FF2B5EF4-FFF2-40B4-BE49-F238E27FC236}">
                <a16:creationId xmlns:a16="http://schemas.microsoft.com/office/drawing/2014/main" id="{AA8A1EC8-252C-1246-B440-1F65F6A296CE}"/>
              </a:ext>
            </a:extLst>
          </p:cNvPr>
          <p:cNvSpPr/>
          <p:nvPr/>
        </p:nvSpPr>
        <p:spPr bwMode="auto">
          <a:xfrm>
            <a:off x="8462248" y="3466074"/>
            <a:ext cx="937955" cy="49388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D6B2131F-A64B-AE46-AF8A-389FBF652DBA}"/>
              </a:ext>
            </a:extLst>
          </p:cNvPr>
          <p:cNvSpPr txBox="1"/>
          <p:nvPr/>
        </p:nvSpPr>
        <p:spPr>
          <a:xfrm>
            <a:off x="8542514" y="3466074"/>
            <a:ext cx="8387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Harmonic converter</a:t>
            </a:r>
          </a:p>
        </p:txBody>
      </p:sp>
      <p:cxnSp>
        <p:nvCxnSpPr>
          <p:cNvPr id="143" name="Elbow Connector 142">
            <a:extLst>
              <a:ext uri="{FF2B5EF4-FFF2-40B4-BE49-F238E27FC236}">
                <a16:creationId xmlns:a16="http://schemas.microsoft.com/office/drawing/2014/main" id="{0D1F064A-2AA6-9B4C-8514-2C86597C641E}"/>
              </a:ext>
            </a:extLst>
          </p:cNvPr>
          <p:cNvCxnSpPr>
            <a:cxnSpLocks/>
            <a:stCxn id="141" idx="3"/>
            <a:endCxn id="126" idx="1"/>
          </p:cNvCxnSpPr>
          <p:nvPr/>
        </p:nvCxnSpPr>
        <p:spPr bwMode="auto">
          <a:xfrm>
            <a:off x="9400203" y="3713016"/>
            <a:ext cx="157120" cy="215956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47" name="TextBox 146">
            <a:extLst>
              <a:ext uri="{FF2B5EF4-FFF2-40B4-BE49-F238E27FC236}">
                <a16:creationId xmlns:a16="http://schemas.microsoft.com/office/drawing/2014/main" id="{A3E6C7A0-0D08-774E-98E3-A38C51FF6A1B}"/>
              </a:ext>
            </a:extLst>
          </p:cNvPr>
          <p:cNvSpPr txBox="1"/>
          <p:nvPr/>
        </p:nvSpPr>
        <p:spPr>
          <a:xfrm>
            <a:off x="8797370" y="1848966"/>
            <a:ext cx="18696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</a:rPr>
              <a:t>CTF2 photo-injector</a:t>
            </a:r>
          </a:p>
        </p:txBody>
      </p:sp>
      <p:cxnSp>
        <p:nvCxnSpPr>
          <p:cNvPr id="148" name="Elbow Connector 147">
            <a:extLst>
              <a:ext uri="{FF2B5EF4-FFF2-40B4-BE49-F238E27FC236}">
                <a16:creationId xmlns:a16="http://schemas.microsoft.com/office/drawing/2014/main" id="{B927E11E-396A-4343-8680-D93FE6FD0FDC}"/>
              </a:ext>
            </a:extLst>
          </p:cNvPr>
          <p:cNvCxnSpPr>
            <a:cxnSpLocks/>
            <a:stCxn id="141" idx="2"/>
            <a:endCxn id="149" idx="0"/>
          </p:cNvCxnSpPr>
          <p:nvPr/>
        </p:nvCxnSpPr>
        <p:spPr bwMode="auto">
          <a:xfrm rot="5400000">
            <a:off x="8220856" y="3971944"/>
            <a:ext cx="722356" cy="698385"/>
          </a:xfrm>
          <a:prstGeom prst="bentConnector3">
            <a:avLst>
              <a:gd name="adj1" fmla="val 50000"/>
            </a:avLst>
          </a:prstGeom>
          <a:ln>
            <a:solidFill>
              <a:srgbClr val="7030A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49" name="Rectangle 148">
            <a:extLst>
              <a:ext uri="{FF2B5EF4-FFF2-40B4-BE49-F238E27FC236}">
                <a16:creationId xmlns:a16="http://schemas.microsoft.com/office/drawing/2014/main" id="{4EDC633E-BF8A-C145-A2AB-5D339C16EDE0}"/>
              </a:ext>
            </a:extLst>
          </p:cNvPr>
          <p:cNvSpPr/>
          <p:nvPr/>
        </p:nvSpPr>
        <p:spPr bwMode="auto">
          <a:xfrm>
            <a:off x="7763863" y="4682314"/>
            <a:ext cx="937955" cy="761602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F5EA42CD-B77F-D14A-AA62-5A15A9FD31E4}"/>
              </a:ext>
            </a:extLst>
          </p:cNvPr>
          <p:cNvSpPr txBox="1"/>
          <p:nvPr/>
        </p:nvSpPr>
        <p:spPr>
          <a:xfrm>
            <a:off x="7813478" y="4738277"/>
            <a:ext cx="8387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Beam delivery</a:t>
            </a:r>
          </a:p>
          <a:p>
            <a:pPr algn="ctr"/>
            <a:r>
              <a:rPr lang="en-US" sz="1200" dirty="0"/>
              <a:t>system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07A9CD5A-6079-904A-9A34-56F5E966D3AB}"/>
              </a:ext>
            </a:extLst>
          </p:cNvPr>
          <p:cNvSpPr txBox="1"/>
          <p:nvPr/>
        </p:nvSpPr>
        <p:spPr>
          <a:xfrm>
            <a:off x="7678677" y="5643269"/>
            <a:ext cx="11186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UV conditioning</a:t>
            </a: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D43BE36E-EA42-5546-9E40-16E97CA001C4}"/>
              </a:ext>
            </a:extLst>
          </p:cNvPr>
          <p:cNvSpPr/>
          <p:nvPr/>
        </p:nvSpPr>
        <p:spPr bwMode="auto">
          <a:xfrm>
            <a:off x="7682111" y="5643268"/>
            <a:ext cx="1122073" cy="493884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3" name="Elbow Connector 152">
            <a:extLst>
              <a:ext uri="{FF2B5EF4-FFF2-40B4-BE49-F238E27FC236}">
                <a16:creationId xmlns:a16="http://schemas.microsoft.com/office/drawing/2014/main" id="{93766BFF-4273-C547-B6E3-897B8C50F5A8}"/>
              </a:ext>
            </a:extLst>
          </p:cNvPr>
          <p:cNvCxnSpPr>
            <a:cxnSpLocks/>
            <a:stCxn id="149" idx="2"/>
            <a:endCxn id="151" idx="0"/>
          </p:cNvCxnSpPr>
          <p:nvPr/>
        </p:nvCxnSpPr>
        <p:spPr bwMode="auto">
          <a:xfrm rot="16200000" flipH="1">
            <a:off x="8135756" y="5541000"/>
            <a:ext cx="199353" cy="5183"/>
          </a:xfrm>
          <a:prstGeom prst="bentConnector3">
            <a:avLst>
              <a:gd name="adj1" fmla="val 50000"/>
            </a:avLst>
          </a:prstGeom>
          <a:ln>
            <a:solidFill>
              <a:srgbClr val="7030A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156" name="Picture 155">
            <a:extLst>
              <a:ext uri="{FF2B5EF4-FFF2-40B4-BE49-F238E27FC236}">
                <a16:creationId xmlns:a16="http://schemas.microsoft.com/office/drawing/2014/main" id="{6B4912BF-8B9C-4646-8428-3D6FDAD387F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7131" b="7194"/>
          <a:stretch/>
        </p:blipFill>
        <p:spPr>
          <a:xfrm>
            <a:off x="5435601" y="5010638"/>
            <a:ext cx="2066449" cy="1327830"/>
          </a:xfrm>
          <a:prstGeom prst="rect">
            <a:avLst/>
          </a:prstGeom>
        </p:spPr>
      </p:pic>
      <p:sp>
        <p:nvSpPr>
          <p:cNvPr id="157" name="TextBox 156">
            <a:extLst>
              <a:ext uri="{FF2B5EF4-FFF2-40B4-BE49-F238E27FC236}">
                <a16:creationId xmlns:a16="http://schemas.microsoft.com/office/drawing/2014/main" id="{37568055-52C9-4A44-9E8C-9020EBD2D34F}"/>
              </a:ext>
            </a:extLst>
          </p:cNvPr>
          <p:cNvSpPr txBox="1"/>
          <p:nvPr/>
        </p:nvSpPr>
        <p:spPr>
          <a:xfrm>
            <a:off x="5605909" y="4650051"/>
            <a:ext cx="16096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</a:rPr>
              <a:t>CTF2 RF gun</a:t>
            </a:r>
          </a:p>
        </p:txBody>
      </p:sp>
      <p:cxnSp>
        <p:nvCxnSpPr>
          <p:cNvPr id="158" name="Elbow Connector 157">
            <a:extLst>
              <a:ext uri="{FF2B5EF4-FFF2-40B4-BE49-F238E27FC236}">
                <a16:creationId xmlns:a16="http://schemas.microsoft.com/office/drawing/2014/main" id="{7D3837AE-462A-0E46-A3B2-6A87CBB80389}"/>
              </a:ext>
            </a:extLst>
          </p:cNvPr>
          <p:cNvCxnSpPr>
            <a:cxnSpLocks/>
            <a:stCxn id="156" idx="3"/>
            <a:endCxn id="151" idx="1"/>
          </p:cNvCxnSpPr>
          <p:nvPr/>
        </p:nvCxnSpPr>
        <p:spPr bwMode="auto">
          <a:xfrm>
            <a:off x="7502050" y="5674553"/>
            <a:ext cx="176627" cy="199549"/>
          </a:xfrm>
          <a:prstGeom prst="bentConnector3">
            <a:avLst>
              <a:gd name="adj1" fmla="val 50000"/>
            </a:avLst>
          </a:prstGeom>
          <a:ln>
            <a:solidFill>
              <a:srgbClr val="7030A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1" name="Rectangle 160">
            <a:extLst>
              <a:ext uri="{FF2B5EF4-FFF2-40B4-BE49-F238E27FC236}">
                <a16:creationId xmlns:a16="http://schemas.microsoft.com/office/drawing/2014/main" id="{FFDDE6A6-8581-6549-B731-CDFBB707EFB3}"/>
              </a:ext>
            </a:extLst>
          </p:cNvPr>
          <p:cNvSpPr/>
          <p:nvPr/>
        </p:nvSpPr>
        <p:spPr bwMode="auto">
          <a:xfrm>
            <a:off x="8545228" y="2259105"/>
            <a:ext cx="936104" cy="36004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5467B628-8D63-744C-BCCC-544790F04E80}"/>
              </a:ext>
            </a:extLst>
          </p:cNvPr>
          <p:cNvSpPr txBox="1"/>
          <p:nvPr/>
        </p:nvSpPr>
        <p:spPr>
          <a:xfrm>
            <a:off x="8605956" y="2317393"/>
            <a:ext cx="8146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RF locking</a:t>
            </a:r>
          </a:p>
        </p:txBody>
      </p: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41139B36-94DB-BB40-BAC0-C1153532D40E}"/>
              </a:ext>
            </a:extLst>
          </p:cNvPr>
          <p:cNvCxnSpPr>
            <a:stCxn id="161" idx="2"/>
            <a:endCxn id="120" idx="0"/>
          </p:cNvCxnSpPr>
          <p:nvPr/>
        </p:nvCxnSpPr>
        <p:spPr bwMode="auto">
          <a:xfrm>
            <a:off x="9013280" y="2619145"/>
            <a:ext cx="0" cy="30349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6" name="Rectangle 165">
            <a:extLst>
              <a:ext uri="{FF2B5EF4-FFF2-40B4-BE49-F238E27FC236}">
                <a16:creationId xmlns:a16="http://schemas.microsoft.com/office/drawing/2014/main" id="{01EEC10B-2A21-BA47-B119-5B4E4CC5AF29}"/>
              </a:ext>
            </a:extLst>
          </p:cNvPr>
          <p:cNvSpPr/>
          <p:nvPr/>
        </p:nvSpPr>
        <p:spPr bwMode="auto">
          <a:xfrm>
            <a:off x="8256240" y="2711072"/>
            <a:ext cx="2615292" cy="1551315"/>
          </a:xfrm>
          <a:prstGeom prst="rect">
            <a:avLst/>
          </a:prstGeom>
          <a:noFill/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E22AAE64-3027-7D44-AE76-2454564D0040}"/>
              </a:ext>
            </a:extLst>
          </p:cNvPr>
          <p:cNvSpPr/>
          <p:nvPr/>
        </p:nvSpPr>
        <p:spPr bwMode="auto">
          <a:xfrm>
            <a:off x="9262948" y="5614833"/>
            <a:ext cx="937955" cy="55005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88437CA8-778C-714D-AA73-137AB3902EC0}"/>
              </a:ext>
            </a:extLst>
          </p:cNvPr>
          <p:cNvSpPr txBox="1"/>
          <p:nvPr/>
        </p:nvSpPr>
        <p:spPr>
          <a:xfrm>
            <a:off x="9262949" y="5640742"/>
            <a:ext cx="10778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Controls &amp; Diagnostics</a:t>
            </a:r>
          </a:p>
        </p:txBody>
      </p:sp>
      <p:cxnSp>
        <p:nvCxnSpPr>
          <p:cNvPr id="182" name="Straight Arrow Connector 181">
            <a:extLst>
              <a:ext uri="{FF2B5EF4-FFF2-40B4-BE49-F238E27FC236}">
                <a16:creationId xmlns:a16="http://schemas.microsoft.com/office/drawing/2014/main" id="{FAA9304B-7FA0-DD48-A13A-4B215E40F300}"/>
              </a:ext>
            </a:extLst>
          </p:cNvPr>
          <p:cNvCxnSpPr>
            <a:cxnSpLocks/>
          </p:cNvCxnSpPr>
          <p:nvPr/>
        </p:nvCxnSpPr>
        <p:spPr bwMode="auto">
          <a:xfrm flipH="1">
            <a:off x="8804184" y="5874102"/>
            <a:ext cx="46990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7" name="Elbow Connector 186">
            <a:extLst>
              <a:ext uri="{FF2B5EF4-FFF2-40B4-BE49-F238E27FC236}">
                <a16:creationId xmlns:a16="http://schemas.microsoft.com/office/drawing/2014/main" id="{4FDD264D-3147-1740-AB0E-368F056FBC86}"/>
              </a:ext>
            </a:extLst>
          </p:cNvPr>
          <p:cNvCxnSpPr>
            <a:cxnSpLocks/>
            <a:stCxn id="181" idx="0"/>
            <a:endCxn id="149" idx="3"/>
          </p:cNvCxnSpPr>
          <p:nvPr/>
        </p:nvCxnSpPr>
        <p:spPr bwMode="auto">
          <a:xfrm rot="16200000" flipV="1">
            <a:off x="8963045" y="4801889"/>
            <a:ext cx="577627" cy="1100080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0" name="Rectangle 189">
            <a:extLst>
              <a:ext uri="{FF2B5EF4-FFF2-40B4-BE49-F238E27FC236}">
                <a16:creationId xmlns:a16="http://schemas.microsoft.com/office/drawing/2014/main" id="{43616B26-9F7B-854C-A073-FAB58BEDB22E}"/>
              </a:ext>
            </a:extLst>
          </p:cNvPr>
          <p:cNvSpPr/>
          <p:nvPr/>
        </p:nvSpPr>
        <p:spPr bwMode="auto">
          <a:xfrm>
            <a:off x="3902466" y="1455072"/>
            <a:ext cx="936104" cy="36004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6284989F-6951-9440-A38D-23B8FE083DB2}"/>
              </a:ext>
            </a:extLst>
          </p:cNvPr>
          <p:cNvSpPr txBox="1"/>
          <p:nvPr/>
        </p:nvSpPr>
        <p:spPr>
          <a:xfrm>
            <a:off x="3966179" y="1494423"/>
            <a:ext cx="8146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RF locking</a:t>
            </a:r>
          </a:p>
        </p:txBody>
      </p:sp>
      <p:cxnSp>
        <p:nvCxnSpPr>
          <p:cNvPr id="192" name="Straight Arrow Connector 191">
            <a:extLst>
              <a:ext uri="{FF2B5EF4-FFF2-40B4-BE49-F238E27FC236}">
                <a16:creationId xmlns:a16="http://schemas.microsoft.com/office/drawing/2014/main" id="{08470907-0D29-0242-91DE-A53F18350A99}"/>
              </a:ext>
            </a:extLst>
          </p:cNvPr>
          <p:cNvCxnSpPr>
            <a:cxnSpLocks/>
            <a:stCxn id="190" idx="2"/>
            <a:endCxn id="16" idx="0"/>
          </p:cNvCxnSpPr>
          <p:nvPr/>
        </p:nvCxnSpPr>
        <p:spPr bwMode="auto">
          <a:xfrm>
            <a:off x="4370518" y="1815112"/>
            <a:ext cx="0" cy="3569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8" name="Rectangle 197">
            <a:extLst>
              <a:ext uri="{FF2B5EF4-FFF2-40B4-BE49-F238E27FC236}">
                <a16:creationId xmlns:a16="http://schemas.microsoft.com/office/drawing/2014/main" id="{C68EC604-4572-9C46-A137-64EE898427C9}"/>
              </a:ext>
            </a:extLst>
          </p:cNvPr>
          <p:cNvSpPr/>
          <p:nvPr/>
        </p:nvSpPr>
        <p:spPr bwMode="auto">
          <a:xfrm>
            <a:off x="481434" y="5257034"/>
            <a:ext cx="937955" cy="55005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79786BC6-289D-E144-882A-E93B7DC6898A}"/>
              </a:ext>
            </a:extLst>
          </p:cNvPr>
          <p:cNvSpPr txBox="1"/>
          <p:nvPr/>
        </p:nvSpPr>
        <p:spPr>
          <a:xfrm>
            <a:off x="481435" y="5282943"/>
            <a:ext cx="10778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Controls &amp; Diagnostics</a:t>
            </a:r>
          </a:p>
        </p:txBody>
      </p:sp>
      <p:cxnSp>
        <p:nvCxnSpPr>
          <p:cNvPr id="200" name="Elbow Connector 199">
            <a:extLst>
              <a:ext uri="{FF2B5EF4-FFF2-40B4-BE49-F238E27FC236}">
                <a16:creationId xmlns:a16="http://schemas.microsoft.com/office/drawing/2014/main" id="{5711B15D-56DD-4D40-9065-EF392EA25B33}"/>
              </a:ext>
            </a:extLst>
          </p:cNvPr>
          <p:cNvCxnSpPr>
            <a:cxnSpLocks/>
            <a:stCxn id="198" idx="0"/>
            <a:endCxn id="58" idx="1"/>
          </p:cNvCxnSpPr>
          <p:nvPr/>
        </p:nvCxnSpPr>
        <p:spPr bwMode="auto">
          <a:xfrm rot="5400000" flipH="1" flipV="1">
            <a:off x="1207881" y="4815585"/>
            <a:ext cx="183980" cy="698919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5" name="Elbow Connector 204">
            <a:extLst>
              <a:ext uri="{FF2B5EF4-FFF2-40B4-BE49-F238E27FC236}">
                <a16:creationId xmlns:a16="http://schemas.microsoft.com/office/drawing/2014/main" id="{9574B93D-14B4-A444-AEF4-C90B0E68CD98}"/>
              </a:ext>
            </a:extLst>
          </p:cNvPr>
          <p:cNvCxnSpPr>
            <a:cxnSpLocks/>
            <a:stCxn id="198" idx="2"/>
            <a:endCxn id="62" idx="1"/>
          </p:cNvCxnSpPr>
          <p:nvPr/>
        </p:nvCxnSpPr>
        <p:spPr bwMode="auto">
          <a:xfrm rot="16200000" flipH="1">
            <a:off x="1217433" y="5540063"/>
            <a:ext cx="83125" cy="617167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2" name="TextBox 211">
            <a:extLst>
              <a:ext uri="{FF2B5EF4-FFF2-40B4-BE49-F238E27FC236}">
                <a16:creationId xmlns:a16="http://schemas.microsoft.com/office/drawing/2014/main" id="{01E28585-D669-ED48-8635-DDE286E70669}"/>
              </a:ext>
            </a:extLst>
          </p:cNvPr>
          <p:cNvSpPr txBox="1"/>
          <p:nvPr/>
        </p:nvSpPr>
        <p:spPr>
          <a:xfrm>
            <a:off x="5346380" y="1641950"/>
            <a:ext cx="31134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</a:rPr>
              <a:t>PHIN photo-injector </a:t>
            </a:r>
            <a:r>
              <a:rPr lang="en-US" sz="1200" b="1" dirty="0">
                <a:solidFill>
                  <a:schemeClr val="accent2"/>
                </a:solidFill>
              </a:rPr>
              <a:t>(decommissioned)</a:t>
            </a:r>
          </a:p>
        </p:txBody>
      </p:sp>
      <p:sp>
        <p:nvSpPr>
          <p:cNvPr id="213" name="Teardrop 212">
            <a:extLst>
              <a:ext uri="{FF2B5EF4-FFF2-40B4-BE49-F238E27FC236}">
                <a16:creationId xmlns:a16="http://schemas.microsoft.com/office/drawing/2014/main" id="{82AFE227-7AF3-2C41-9198-0B8988D901A9}"/>
              </a:ext>
            </a:extLst>
          </p:cNvPr>
          <p:cNvSpPr/>
          <p:nvPr/>
        </p:nvSpPr>
        <p:spPr bwMode="auto">
          <a:xfrm rot="18607010">
            <a:off x="6711185" y="2262059"/>
            <a:ext cx="89470" cy="90955"/>
          </a:xfrm>
          <a:prstGeom prst="teardrop">
            <a:avLst/>
          </a:prstGeom>
          <a:solidFill>
            <a:schemeClr val="accent1">
              <a:lumMod val="60000"/>
              <a:lumOff val="40000"/>
            </a:schemeClr>
          </a:solidFill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Teardrop 213">
            <a:extLst>
              <a:ext uri="{FF2B5EF4-FFF2-40B4-BE49-F238E27FC236}">
                <a16:creationId xmlns:a16="http://schemas.microsoft.com/office/drawing/2014/main" id="{F1A9A0E2-0A27-AF4D-8418-70A35AFB6C0D}"/>
              </a:ext>
            </a:extLst>
          </p:cNvPr>
          <p:cNvSpPr/>
          <p:nvPr/>
        </p:nvSpPr>
        <p:spPr bwMode="auto">
          <a:xfrm rot="18607010">
            <a:off x="6724152" y="2798867"/>
            <a:ext cx="89470" cy="90955"/>
          </a:xfrm>
          <a:prstGeom prst="teardrop">
            <a:avLst/>
          </a:prstGeom>
          <a:solidFill>
            <a:schemeClr val="accent1">
              <a:lumMod val="60000"/>
              <a:lumOff val="40000"/>
            </a:schemeClr>
          </a:solidFill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Teardrop 214">
            <a:extLst>
              <a:ext uri="{FF2B5EF4-FFF2-40B4-BE49-F238E27FC236}">
                <a16:creationId xmlns:a16="http://schemas.microsoft.com/office/drawing/2014/main" id="{2D90D376-4460-1849-A94C-92C40717067A}"/>
              </a:ext>
            </a:extLst>
          </p:cNvPr>
          <p:cNvSpPr/>
          <p:nvPr/>
        </p:nvSpPr>
        <p:spPr bwMode="auto">
          <a:xfrm rot="18607010">
            <a:off x="8023193" y="2384270"/>
            <a:ext cx="89470" cy="90955"/>
          </a:xfrm>
          <a:prstGeom prst="teardrop">
            <a:avLst/>
          </a:prstGeom>
          <a:solidFill>
            <a:schemeClr val="accent1">
              <a:lumMod val="60000"/>
              <a:lumOff val="40000"/>
            </a:schemeClr>
          </a:solidFill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Teardrop 215">
            <a:extLst>
              <a:ext uri="{FF2B5EF4-FFF2-40B4-BE49-F238E27FC236}">
                <a16:creationId xmlns:a16="http://schemas.microsoft.com/office/drawing/2014/main" id="{FA9DD3C2-3624-6947-B2BD-206F9C61783D}"/>
              </a:ext>
            </a:extLst>
          </p:cNvPr>
          <p:cNvSpPr/>
          <p:nvPr/>
        </p:nvSpPr>
        <p:spPr bwMode="auto">
          <a:xfrm rot="18607010">
            <a:off x="9365335" y="2968372"/>
            <a:ext cx="89470" cy="90955"/>
          </a:xfrm>
          <a:prstGeom prst="teardrop">
            <a:avLst/>
          </a:prstGeom>
          <a:solidFill>
            <a:schemeClr val="accent1">
              <a:lumMod val="60000"/>
              <a:lumOff val="40000"/>
            </a:schemeClr>
          </a:solidFill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Teardrop 216">
            <a:extLst>
              <a:ext uri="{FF2B5EF4-FFF2-40B4-BE49-F238E27FC236}">
                <a16:creationId xmlns:a16="http://schemas.microsoft.com/office/drawing/2014/main" id="{27C15D9C-8A83-DE46-8069-A36AAFB27A43}"/>
              </a:ext>
            </a:extLst>
          </p:cNvPr>
          <p:cNvSpPr/>
          <p:nvPr/>
        </p:nvSpPr>
        <p:spPr bwMode="auto">
          <a:xfrm rot="18607010">
            <a:off x="10379125" y="3384102"/>
            <a:ext cx="89470" cy="90955"/>
          </a:xfrm>
          <a:prstGeom prst="teardrop">
            <a:avLst/>
          </a:prstGeom>
          <a:solidFill>
            <a:schemeClr val="accent1">
              <a:lumMod val="60000"/>
              <a:lumOff val="40000"/>
            </a:schemeClr>
          </a:solidFill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Teardrop 217">
            <a:extLst>
              <a:ext uri="{FF2B5EF4-FFF2-40B4-BE49-F238E27FC236}">
                <a16:creationId xmlns:a16="http://schemas.microsoft.com/office/drawing/2014/main" id="{410B00B3-54B5-C248-9DCA-3A9252D534CC}"/>
              </a:ext>
            </a:extLst>
          </p:cNvPr>
          <p:cNvSpPr/>
          <p:nvPr/>
        </p:nvSpPr>
        <p:spPr bwMode="auto">
          <a:xfrm rot="18607010">
            <a:off x="4727485" y="2165543"/>
            <a:ext cx="89470" cy="90955"/>
          </a:xfrm>
          <a:prstGeom prst="teardrop">
            <a:avLst/>
          </a:prstGeom>
          <a:solidFill>
            <a:schemeClr val="accent1">
              <a:lumMod val="60000"/>
              <a:lumOff val="40000"/>
            </a:schemeClr>
          </a:solidFill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Teardrop 218">
            <a:extLst>
              <a:ext uri="{FF2B5EF4-FFF2-40B4-BE49-F238E27FC236}">
                <a16:creationId xmlns:a16="http://schemas.microsoft.com/office/drawing/2014/main" id="{824049FB-440E-774A-B18B-8302A43BA932}"/>
              </a:ext>
            </a:extLst>
          </p:cNvPr>
          <p:cNvSpPr/>
          <p:nvPr/>
        </p:nvSpPr>
        <p:spPr bwMode="auto">
          <a:xfrm rot="18607010">
            <a:off x="4716118" y="2615038"/>
            <a:ext cx="89470" cy="90955"/>
          </a:xfrm>
          <a:prstGeom prst="teardrop">
            <a:avLst/>
          </a:prstGeom>
          <a:solidFill>
            <a:schemeClr val="accent1">
              <a:lumMod val="60000"/>
              <a:lumOff val="40000"/>
            </a:schemeClr>
          </a:solidFill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0" name="Teardrop 219">
            <a:extLst>
              <a:ext uri="{FF2B5EF4-FFF2-40B4-BE49-F238E27FC236}">
                <a16:creationId xmlns:a16="http://schemas.microsoft.com/office/drawing/2014/main" id="{6C9F8CB4-57E3-FF46-9B71-8A7DCB63AFC7}"/>
              </a:ext>
            </a:extLst>
          </p:cNvPr>
          <p:cNvSpPr/>
          <p:nvPr/>
        </p:nvSpPr>
        <p:spPr bwMode="auto">
          <a:xfrm rot="18607010">
            <a:off x="3343352" y="3050765"/>
            <a:ext cx="89470" cy="90955"/>
          </a:xfrm>
          <a:prstGeom prst="teardrop">
            <a:avLst/>
          </a:prstGeom>
          <a:solidFill>
            <a:schemeClr val="accent1">
              <a:lumMod val="60000"/>
              <a:lumOff val="40000"/>
            </a:schemeClr>
          </a:solidFill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Teardrop 220">
            <a:extLst>
              <a:ext uri="{FF2B5EF4-FFF2-40B4-BE49-F238E27FC236}">
                <a16:creationId xmlns:a16="http://schemas.microsoft.com/office/drawing/2014/main" id="{D722BB08-23F7-6F4A-9C4F-BA81C834949A}"/>
              </a:ext>
            </a:extLst>
          </p:cNvPr>
          <p:cNvSpPr/>
          <p:nvPr/>
        </p:nvSpPr>
        <p:spPr bwMode="auto">
          <a:xfrm rot="18607010">
            <a:off x="10350164" y="4758965"/>
            <a:ext cx="89470" cy="90955"/>
          </a:xfrm>
          <a:prstGeom prst="teardrop">
            <a:avLst/>
          </a:prstGeom>
          <a:solidFill>
            <a:schemeClr val="accent1">
              <a:lumMod val="60000"/>
              <a:lumOff val="40000"/>
            </a:schemeClr>
          </a:solidFill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5DA05ED6-F914-424F-8002-F19BD2E19E3E}"/>
              </a:ext>
            </a:extLst>
          </p:cNvPr>
          <p:cNvSpPr txBox="1"/>
          <p:nvPr/>
        </p:nvSpPr>
        <p:spPr>
          <a:xfrm>
            <a:off x="10455864" y="4643006"/>
            <a:ext cx="12362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Cooling system</a:t>
            </a:r>
          </a:p>
        </p:txBody>
      </p:sp>
      <p:pic>
        <p:nvPicPr>
          <p:cNvPr id="233" name="Picture 232">
            <a:extLst>
              <a:ext uri="{FF2B5EF4-FFF2-40B4-BE49-F238E27FC236}">
                <a16:creationId xmlns:a16="http://schemas.microsoft.com/office/drawing/2014/main" id="{08E3CBF1-D62C-534E-BEDB-AB6CC71500C9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302696" y="3520500"/>
            <a:ext cx="218880" cy="218880"/>
          </a:xfrm>
          <a:prstGeom prst="rect">
            <a:avLst/>
          </a:prstGeom>
        </p:spPr>
      </p:pic>
      <p:pic>
        <p:nvPicPr>
          <p:cNvPr id="234" name="Picture 233">
            <a:extLst>
              <a:ext uri="{FF2B5EF4-FFF2-40B4-BE49-F238E27FC236}">
                <a16:creationId xmlns:a16="http://schemas.microsoft.com/office/drawing/2014/main" id="{92282B55-9EBD-1F4F-8331-FA83A4B5A030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19793" y="5421862"/>
            <a:ext cx="218880" cy="218880"/>
          </a:xfrm>
          <a:prstGeom prst="rect">
            <a:avLst/>
          </a:prstGeom>
        </p:spPr>
      </p:pic>
      <p:pic>
        <p:nvPicPr>
          <p:cNvPr id="235" name="Picture 234">
            <a:extLst>
              <a:ext uri="{FF2B5EF4-FFF2-40B4-BE49-F238E27FC236}">
                <a16:creationId xmlns:a16="http://schemas.microsoft.com/office/drawing/2014/main" id="{C48B39B6-123F-6047-AE77-49BE16523566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28386" y="3067147"/>
            <a:ext cx="218880" cy="218880"/>
          </a:xfrm>
          <a:prstGeom prst="rect">
            <a:avLst/>
          </a:prstGeom>
        </p:spPr>
      </p:pic>
      <p:pic>
        <p:nvPicPr>
          <p:cNvPr id="236" name="Picture 235">
            <a:extLst>
              <a:ext uri="{FF2B5EF4-FFF2-40B4-BE49-F238E27FC236}">
                <a16:creationId xmlns:a16="http://schemas.microsoft.com/office/drawing/2014/main" id="{17B34AB9-D783-E140-A64E-E99C6DD4E312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3012" y="2192216"/>
            <a:ext cx="218880" cy="218880"/>
          </a:xfrm>
          <a:prstGeom prst="rect">
            <a:avLst/>
          </a:prstGeom>
        </p:spPr>
      </p:pic>
      <p:pic>
        <p:nvPicPr>
          <p:cNvPr id="237" name="Picture 236">
            <a:extLst>
              <a:ext uri="{FF2B5EF4-FFF2-40B4-BE49-F238E27FC236}">
                <a16:creationId xmlns:a16="http://schemas.microsoft.com/office/drawing/2014/main" id="{BE1C0323-E3CF-4E4C-B6AE-8452F20381CB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3929" y="5051109"/>
            <a:ext cx="218880" cy="218880"/>
          </a:xfrm>
          <a:prstGeom prst="rect">
            <a:avLst/>
          </a:prstGeom>
        </p:spPr>
      </p:pic>
      <p:pic>
        <p:nvPicPr>
          <p:cNvPr id="238" name="Picture 237">
            <a:extLst>
              <a:ext uri="{FF2B5EF4-FFF2-40B4-BE49-F238E27FC236}">
                <a16:creationId xmlns:a16="http://schemas.microsoft.com/office/drawing/2014/main" id="{11682E83-EA99-9647-A585-D4D355B30BC1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85459" y="4895813"/>
            <a:ext cx="218880" cy="218880"/>
          </a:xfrm>
          <a:prstGeom prst="rect">
            <a:avLst/>
          </a:prstGeom>
        </p:spPr>
      </p:pic>
      <p:sp>
        <p:nvSpPr>
          <p:cNvPr id="239" name="TextBox 238">
            <a:extLst>
              <a:ext uri="{FF2B5EF4-FFF2-40B4-BE49-F238E27FC236}">
                <a16:creationId xmlns:a16="http://schemas.microsoft.com/office/drawing/2014/main" id="{02C9FF47-C5B5-964E-81B1-0513253E03DE}"/>
              </a:ext>
            </a:extLst>
          </p:cNvPr>
          <p:cNvSpPr txBox="1"/>
          <p:nvPr/>
        </p:nvSpPr>
        <p:spPr>
          <a:xfrm>
            <a:off x="10455864" y="4870274"/>
            <a:ext cx="12362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User interface</a:t>
            </a:r>
          </a:p>
        </p:txBody>
      </p:sp>
      <p:sp>
        <p:nvSpPr>
          <p:cNvPr id="240" name="Rectangle 239">
            <a:extLst>
              <a:ext uri="{FF2B5EF4-FFF2-40B4-BE49-F238E27FC236}">
                <a16:creationId xmlns:a16="http://schemas.microsoft.com/office/drawing/2014/main" id="{01C8691D-55F8-514F-9026-B117A8216B8B}"/>
              </a:ext>
            </a:extLst>
          </p:cNvPr>
          <p:cNvSpPr/>
          <p:nvPr/>
        </p:nvSpPr>
        <p:spPr bwMode="auto">
          <a:xfrm>
            <a:off x="1357409" y="3976011"/>
            <a:ext cx="937955" cy="4938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1" name="TextBox 240">
            <a:extLst>
              <a:ext uri="{FF2B5EF4-FFF2-40B4-BE49-F238E27FC236}">
                <a16:creationId xmlns:a16="http://schemas.microsoft.com/office/drawing/2014/main" id="{DCCD88D4-45CC-634A-96FB-5024FB57BC5F}"/>
              </a:ext>
            </a:extLst>
          </p:cNvPr>
          <p:cNvSpPr txBox="1"/>
          <p:nvPr/>
        </p:nvSpPr>
        <p:spPr>
          <a:xfrm>
            <a:off x="1402720" y="4000476"/>
            <a:ext cx="8387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Safety system</a:t>
            </a:r>
          </a:p>
        </p:txBody>
      </p:sp>
      <p:sp>
        <p:nvSpPr>
          <p:cNvPr id="244" name="Rectangle 243">
            <a:extLst>
              <a:ext uri="{FF2B5EF4-FFF2-40B4-BE49-F238E27FC236}">
                <a16:creationId xmlns:a16="http://schemas.microsoft.com/office/drawing/2014/main" id="{9A14CE48-8FCF-264F-BD6E-C5FAF2A342D3}"/>
              </a:ext>
            </a:extLst>
          </p:cNvPr>
          <p:cNvSpPr/>
          <p:nvPr/>
        </p:nvSpPr>
        <p:spPr bwMode="auto">
          <a:xfrm>
            <a:off x="7754648" y="4013977"/>
            <a:ext cx="937955" cy="4938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56E0EBA7-DB3D-3748-91F8-733637D8F38B}"/>
              </a:ext>
            </a:extLst>
          </p:cNvPr>
          <p:cNvSpPr txBox="1"/>
          <p:nvPr/>
        </p:nvSpPr>
        <p:spPr>
          <a:xfrm>
            <a:off x="7799959" y="4038442"/>
            <a:ext cx="8387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Safety system</a:t>
            </a:r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BF60F716-0BF2-EBBB-CF64-73462F15A8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221694-9A37-5746-8CB4-48D985807C4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CDFC5C42-DD00-ECA6-36F1-F2636DB31A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513" y="743778"/>
            <a:ext cx="11266715" cy="541410"/>
          </a:xfrm>
        </p:spPr>
        <p:txBody>
          <a:bodyPr/>
          <a:lstStyle/>
          <a:p>
            <a:r>
              <a:rPr lang="en-GB" b="1" dirty="0"/>
              <a:t>2 (3) laser systems hosted in a rather small laser lab on top of </a:t>
            </a:r>
            <a:r>
              <a:rPr lang="en-GB" b="1" dirty="0" err="1"/>
              <a:t>CTF2</a:t>
            </a:r>
            <a:endParaRPr lang="en-GB" b="1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9C5106C-F6F6-7F8B-A95A-23F0A83A4993}"/>
              </a:ext>
            </a:extLst>
          </p:cNvPr>
          <p:cNvSpPr txBox="1"/>
          <p:nvPr/>
        </p:nvSpPr>
        <p:spPr>
          <a:xfrm>
            <a:off x="10606758" y="547464"/>
            <a:ext cx="1585242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200" b="1" i="1" dirty="0"/>
              <a:t>Courtesy E. Granados </a:t>
            </a:r>
          </a:p>
        </p:txBody>
      </p:sp>
    </p:spTree>
    <p:extLst>
      <p:ext uri="{BB962C8B-B14F-4D97-AF65-F5344CB8AC3E}">
        <p14:creationId xmlns:p14="http://schemas.microsoft.com/office/powerpoint/2010/main" val="3397200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64186</TotalTime>
  <Words>5583</Words>
  <Application>Microsoft Macintosh PowerPoint</Application>
  <PresentationFormat>Widescreen</PresentationFormat>
  <Paragraphs>1912</Paragraphs>
  <Slides>36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9" baseType="lpstr">
      <vt:lpstr>Aptos Narrow</vt:lpstr>
      <vt:lpstr>Archivo</vt:lpstr>
      <vt:lpstr>Arial</vt:lpstr>
      <vt:lpstr>Calibri</vt:lpstr>
      <vt:lpstr>Cambria Math</vt:lpstr>
      <vt:lpstr>Century Gothic</vt:lpstr>
      <vt:lpstr>Google Sans</vt:lpstr>
      <vt:lpstr>Helvetica</vt:lpstr>
      <vt:lpstr>Lato</vt:lpstr>
      <vt:lpstr>Open Sans</vt:lpstr>
      <vt:lpstr>Symbol</vt:lpstr>
      <vt:lpstr>Wingdings</vt:lpstr>
      <vt:lpstr>Office Theme</vt:lpstr>
      <vt:lpstr>CLEAR beyond 2025: hardware consolidation/upgrades and relevance for the CERN future  accelerator program</vt:lpstr>
      <vt:lpstr>Outline</vt:lpstr>
      <vt:lpstr>CLEAR: Hardware Challenges</vt:lpstr>
      <vt:lpstr>CLEAR – Extension of Operation &amp; Improvements</vt:lpstr>
      <vt:lpstr>PowerPoint Presentation</vt:lpstr>
      <vt:lpstr>High-Level RF plans</vt:lpstr>
      <vt:lpstr>Low-Level RF plans</vt:lpstr>
      <vt:lpstr>PowerPoint Presentation</vt:lpstr>
      <vt:lpstr>General schematic layout of CLEAR LASER systems</vt:lpstr>
      <vt:lpstr>CLEAR laser system overall activity and status</vt:lpstr>
      <vt:lpstr>Status CLEAR EO frequency comb development</vt:lpstr>
      <vt:lpstr>CTF2 laser and e- beamline operation (AWAKE run 2c injector)</vt:lpstr>
      <vt:lpstr>X-rays via inverse Compton scattering at CTF2 / CLEAR</vt:lpstr>
      <vt:lpstr>PowerPoint Presentation</vt:lpstr>
      <vt:lpstr>Shortage of R&amp;D Test Facilities during CERN LS3</vt:lpstr>
      <vt:lpstr>LS3: Challenges and Opportunities</vt:lpstr>
      <vt:lpstr>PowerPoint Presentation</vt:lpstr>
      <vt:lpstr>FCC-ee Complex and its Injector</vt:lpstr>
      <vt:lpstr>FCC-ee Electron Source Frontend</vt:lpstr>
      <vt:lpstr>An Injector Test Facility (ITF) in the CTF3 DB LINAC? </vt:lpstr>
      <vt:lpstr>Conclusions</vt:lpstr>
      <vt:lpstr>PowerPoint Presentation</vt:lpstr>
      <vt:lpstr>Investing more toward plasma-components R&amp;D?</vt:lpstr>
      <vt:lpstr>Present CLEAR Contributions to FCC-ee </vt:lpstr>
      <vt:lpstr>Prototyping of LINACs Control Technology</vt:lpstr>
      <vt:lpstr>High Demand for Training Opportunities</vt:lpstr>
      <vt:lpstr>Impact on ICS @ CLEAR</vt:lpstr>
      <vt:lpstr>CLEAR laser and photoinjector during 2024</vt:lpstr>
      <vt:lpstr>CLEAR laser operational request for support 2024 – 2030</vt:lpstr>
      <vt:lpstr>Fabry Perot enhancement cavity principle</vt:lpstr>
      <vt:lpstr>Setup: LLRF</vt:lpstr>
      <vt:lpstr>Back to the Basics: CLEAR and its Scientific and Strategic Goals</vt:lpstr>
      <vt:lpstr>PS: latest updates on injector design</vt:lpstr>
      <vt:lpstr>CLEAR++ during FCC-ee Construction!</vt:lpstr>
      <vt:lpstr>Plus: e+/e- beams interesting for AWAKE++!</vt:lpstr>
      <vt:lpstr>Positrons for dark matter searches – requiring a high energy ring…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Davide Gamba</cp:lastModifiedBy>
  <cp:revision>628</cp:revision>
  <cp:lastPrinted>2025-03-25T15:29:24Z</cp:lastPrinted>
  <dcterms:created xsi:type="dcterms:W3CDTF">2018-03-20T15:42:27Z</dcterms:created>
  <dcterms:modified xsi:type="dcterms:W3CDTF">2025-03-26T08:31:09Z</dcterms:modified>
</cp:coreProperties>
</file>