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43"/>
  </p:notesMasterIdLst>
  <p:sldIdLst>
    <p:sldId id="555" r:id="rId2"/>
    <p:sldId id="549" r:id="rId3"/>
    <p:sldId id="548" r:id="rId4"/>
    <p:sldId id="656" r:id="rId5"/>
    <p:sldId id="616" r:id="rId6"/>
    <p:sldId id="658" r:id="rId7"/>
    <p:sldId id="659" r:id="rId8"/>
    <p:sldId id="660" r:id="rId9"/>
    <p:sldId id="626" r:id="rId10"/>
    <p:sldId id="661" r:id="rId11"/>
    <p:sldId id="663" r:id="rId12"/>
    <p:sldId id="662" r:id="rId13"/>
    <p:sldId id="664" r:id="rId14"/>
    <p:sldId id="665" r:id="rId15"/>
    <p:sldId id="670" r:id="rId16"/>
    <p:sldId id="671" r:id="rId17"/>
    <p:sldId id="672" r:id="rId18"/>
    <p:sldId id="666" r:id="rId19"/>
    <p:sldId id="692" r:id="rId20"/>
    <p:sldId id="693" r:id="rId21"/>
    <p:sldId id="694" r:id="rId22"/>
    <p:sldId id="695" r:id="rId23"/>
    <p:sldId id="612" r:id="rId24"/>
    <p:sldId id="675" r:id="rId25"/>
    <p:sldId id="679" r:id="rId26"/>
    <p:sldId id="680" r:id="rId27"/>
    <p:sldId id="681" r:id="rId28"/>
    <p:sldId id="682" r:id="rId29"/>
    <p:sldId id="684" r:id="rId30"/>
    <p:sldId id="683" r:id="rId31"/>
    <p:sldId id="685" r:id="rId32"/>
    <p:sldId id="689" r:id="rId33"/>
    <p:sldId id="686" r:id="rId34"/>
    <p:sldId id="687" r:id="rId35"/>
    <p:sldId id="655" r:id="rId36"/>
    <p:sldId id="585" r:id="rId37"/>
    <p:sldId id="569" r:id="rId38"/>
    <p:sldId id="657" r:id="rId39"/>
    <p:sldId id="688" r:id="rId40"/>
    <p:sldId id="677" r:id="rId41"/>
    <p:sldId id="592" r:id="rId42"/>
  </p:sldIdLst>
  <p:sldSz cx="12192000" cy="6858000"/>
  <p:notesSz cx="6858000" cy="9144000"/>
  <p:embeddedFontLst>
    <p:embeddedFont>
      <p:font typeface="Cambria Math" panose="02040503050406030204" pitchFamily="18" charset="0"/>
      <p:regular r:id="rId44"/>
    </p:embeddedFont>
    <p:embeddedFont>
      <p:font typeface="Century Schoolbook" panose="02040604050505020304" pitchFamily="18" charset="0"/>
      <p:regular r:id="rId45"/>
      <p:bold r:id="rId46"/>
      <p:italic r:id="rId47"/>
      <p:boldItalic r:id="rId48"/>
    </p:embeddedFont>
    <p:embeddedFont>
      <p:font typeface="Montserrat" pitchFamily="2" charset="77"/>
      <p:regular r:id="rId49"/>
      <p:bold r:id="rId50"/>
      <p:italic r:id="rId51"/>
      <p:boldItalic r:id="rId52"/>
    </p:embeddedFont>
    <p:embeddedFont>
      <p:font typeface="Montserrat ExtraBold" panose="020F0502020204030204" pitchFamily="34" charset="0"/>
      <p:bold r:id="rId53"/>
      <p:italic r:id="rId54"/>
      <p:boldItalic r:id="rId55"/>
    </p:embeddedFont>
    <p:embeddedFont>
      <p:font typeface="Poppins" panose="020B0604020202020204" pitchFamily="34" charset="0"/>
      <p:regular r:id="rId56"/>
      <p:bold r:id="rId57"/>
      <p:italic r:id="rId58"/>
      <p:boldItalic r:id="rId5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66E1"/>
    <a:srgbClr val="7939FE"/>
    <a:srgbClr val="6C31FE"/>
    <a:srgbClr val="F6EDFE"/>
    <a:srgbClr val="3A3838"/>
    <a:srgbClr val="BB65E3"/>
    <a:srgbClr val="BB66E2"/>
    <a:srgbClr val="682FFE"/>
    <a:srgbClr val="BB65E2"/>
    <a:srgbClr val="672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456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font" Target="fonts/font15.fntdata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56" Type="http://schemas.openxmlformats.org/officeDocument/2006/relationships/font" Target="fonts/font13.fntdata"/><Relationship Id="rId8" Type="http://schemas.openxmlformats.org/officeDocument/2006/relationships/slide" Target="slides/slide7.xml"/><Relationship Id="rId51" Type="http://schemas.openxmlformats.org/officeDocument/2006/relationships/font" Target="fonts/font8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59" Type="http://schemas.openxmlformats.org/officeDocument/2006/relationships/font" Target="fonts/font1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1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Relationship Id="rId57" Type="http://schemas.openxmlformats.org/officeDocument/2006/relationships/font" Target="fonts/font1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>
                <a:solidFill>
                  <a:srgbClr val="0000FF"/>
                </a:solidFill>
              </a:rPr>
              <a:t>Beam time use (hours) </a:t>
            </a:r>
          </a:p>
        </c:rich>
      </c:tx>
      <c:layout>
        <c:manualLayout>
          <c:xMode val="edge"/>
          <c:yMode val="edge"/>
          <c:x val="0.25764274283602612"/>
          <c:y val="0.108230736655147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3315045908070078E-3"/>
          <c:y val="0.19806478413788334"/>
          <c:w val="0.8220517922624293"/>
          <c:h val="0.6071506699325477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918-D148-8594-53E1AB785C5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918-D148-8594-53E1AB785C5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918-D148-8594-53E1AB785C5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A918-D148-8594-53E1AB785C5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Sheet1!$G$78:$G$81</c:f>
              <c:strCache>
                <c:ptCount val="4"/>
                <c:pt idx="0">
                  <c:v>Education</c:v>
                </c:pt>
                <c:pt idx="1">
                  <c:v>Instrumentation</c:v>
                </c:pt>
                <c:pt idx="2">
                  <c:v>Medical</c:v>
                </c:pt>
                <c:pt idx="3">
                  <c:v>MD</c:v>
                </c:pt>
              </c:strCache>
            </c:strRef>
          </c:cat>
          <c:val>
            <c:numRef>
              <c:f>Sheet1!$H$78:$H$81</c:f>
              <c:numCache>
                <c:formatCode>General</c:formatCode>
                <c:ptCount val="4"/>
                <c:pt idx="0">
                  <c:v>48</c:v>
                </c:pt>
                <c:pt idx="1">
                  <c:v>278</c:v>
                </c:pt>
                <c:pt idx="2">
                  <c:v>489</c:v>
                </c:pt>
                <c:pt idx="3">
                  <c:v>407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918-D148-8594-53E1AB785C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2.6042843140839229E-2"/>
          <c:y val="0.84090147266349013"/>
          <c:w val="0.71672173166277986"/>
          <c:h val="7.02938203374141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6723166817592741"/>
          <c:y val="1.6515040390327126E-2"/>
          <c:w val="0.79483229589079507"/>
          <c:h val="0.92733382228256067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E54-7E47-91E7-7047AE2D63D4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E54-7E47-91E7-7047AE2D63D4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E54-7E47-91E7-7047AE2D63D4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AE54-7E47-91E7-7047AE2D63D4}"/>
              </c:ext>
            </c:extLst>
          </c:dPt>
          <c:cat>
            <c:strRef>
              <c:f>Sheet1!$A$2:$A$5</c:f>
              <c:strCache>
                <c:ptCount val="4"/>
                <c:pt idx="0">
                  <c:v>Python</c:v>
                </c:pt>
                <c:pt idx="1">
                  <c:v>Matlab</c:v>
                </c:pt>
                <c:pt idx="2">
                  <c:v>Java</c:v>
                </c:pt>
                <c:pt idx="3">
                  <c:v>Other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E54-7E47-91E7-7047AE2D63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2.7118648893393639E-2"/>
          <c:y val="0.47728102616918677"/>
          <c:w val="0.1418908566912864"/>
          <c:h val="0.27004249697007526"/>
        </c:manualLayout>
      </c:layout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E32B8-519A-4947-87BC-F7AB3DC02698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6E35C-7770-344E-ACB4-A94C34EAB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030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7D5BF95-E401-4A09-99F9-C9E5EFCA30DB}"/>
              </a:ext>
            </a:extLst>
          </p:cNvPr>
          <p:cNvSpPr/>
          <p:nvPr userDrawn="1"/>
        </p:nvSpPr>
        <p:spPr>
          <a:xfrm>
            <a:off x="4783689" y="2273561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788008A-B2B0-4186-9F46-14EDCA2A598A}"/>
              </a:ext>
            </a:extLst>
          </p:cNvPr>
          <p:cNvSpPr/>
          <p:nvPr userDrawn="1"/>
        </p:nvSpPr>
        <p:spPr>
          <a:xfrm>
            <a:off x="6248422" y="2273561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2B46CC7-9239-4A4B-826A-03A863906643}"/>
              </a:ext>
            </a:extLst>
          </p:cNvPr>
          <p:cNvSpPr/>
          <p:nvPr userDrawn="1"/>
        </p:nvSpPr>
        <p:spPr>
          <a:xfrm>
            <a:off x="7713155" y="2273561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00C37CD-5CEF-4EE6-BF68-F40A441030F4}"/>
              </a:ext>
            </a:extLst>
          </p:cNvPr>
          <p:cNvSpPr/>
          <p:nvPr userDrawn="1"/>
        </p:nvSpPr>
        <p:spPr>
          <a:xfrm>
            <a:off x="9177888" y="2273561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5B5D575-78F5-4638-A6F2-3DE0AC67CE26}"/>
              </a:ext>
            </a:extLst>
          </p:cNvPr>
          <p:cNvSpPr/>
          <p:nvPr userDrawn="1"/>
        </p:nvSpPr>
        <p:spPr>
          <a:xfrm>
            <a:off x="10642621" y="2273561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256B862-5C09-43BF-9335-0CE49B4F1C69}"/>
              </a:ext>
            </a:extLst>
          </p:cNvPr>
          <p:cNvSpPr/>
          <p:nvPr userDrawn="1"/>
        </p:nvSpPr>
        <p:spPr>
          <a:xfrm>
            <a:off x="4783689" y="3729827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8DFAFDB-B889-4237-9A64-C8C81B9EA5CD}"/>
              </a:ext>
            </a:extLst>
          </p:cNvPr>
          <p:cNvSpPr/>
          <p:nvPr userDrawn="1"/>
        </p:nvSpPr>
        <p:spPr>
          <a:xfrm>
            <a:off x="6248422" y="3729827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236CA2F-A628-4C4D-865E-E0B6A9156C1F}"/>
              </a:ext>
            </a:extLst>
          </p:cNvPr>
          <p:cNvSpPr/>
          <p:nvPr userDrawn="1"/>
        </p:nvSpPr>
        <p:spPr>
          <a:xfrm>
            <a:off x="7713155" y="3729827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9932A99-C49E-45A9-BA2C-DDF629196392}"/>
              </a:ext>
            </a:extLst>
          </p:cNvPr>
          <p:cNvSpPr/>
          <p:nvPr userDrawn="1"/>
        </p:nvSpPr>
        <p:spPr>
          <a:xfrm>
            <a:off x="9177888" y="3729827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785DA1A-5C32-474D-A3E1-8327B62D8899}"/>
              </a:ext>
            </a:extLst>
          </p:cNvPr>
          <p:cNvSpPr/>
          <p:nvPr userDrawn="1"/>
        </p:nvSpPr>
        <p:spPr>
          <a:xfrm>
            <a:off x="10642621" y="3729827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BE8A60D-901F-45D6-9334-7FD67B1C88B4}"/>
              </a:ext>
            </a:extLst>
          </p:cNvPr>
          <p:cNvSpPr/>
          <p:nvPr userDrawn="1"/>
        </p:nvSpPr>
        <p:spPr>
          <a:xfrm>
            <a:off x="4783689" y="5186093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72D312F-F5C3-4713-9F73-0E3EE50E1849}"/>
              </a:ext>
            </a:extLst>
          </p:cNvPr>
          <p:cNvSpPr/>
          <p:nvPr userDrawn="1"/>
        </p:nvSpPr>
        <p:spPr>
          <a:xfrm>
            <a:off x="6248422" y="5186093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BD739B6-3557-400A-9559-CC948B02C890}"/>
              </a:ext>
            </a:extLst>
          </p:cNvPr>
          <p:cNvSpPr/>
          <p:nvPr userDrawn="1"/>
        </p:nvSpPr>
        <p:spPr>
          <a:xfrm>
            <a:off x="7713155" y="5186093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96DE153-8CD7-42BC-A78B-53CAF49C9BD8}"/>
              </a:ext>
            </a:extLst>
          </p:cNvPr>
          <p:cNvSpPr/>
          <p:nvPr userDrawn="1"/>
        </p:nvSpPr>
        <p:spPr>
          <a:xfrm>
            <a:off x="9177888" y="5186093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6481B2E-9A05-4C2E-BDD1-66228208A246}"/>
              </a:ext>
            </a:extLst>
          </p:cNvPr>
          <p:cNvSpPr/>
          <p:nvPr userDrawn="1"/>
        </p:nvSpPr>
        <p:spPr>
          <a:xfrm>
            <a:off x="10642621" y="5186093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C2BD3DE-429A-445A-8A98-67575FD319FC}"/>
              </a:ext>
            </a:extLst>
          </p:cNvPr>
          <p:cNvSpPr/>
          <p:nvPr userDrawn="1"/>
        </p:nvSpPr>
        <p:spPr>
          <a:xfrm>
            <a:off x="3318956" y="2273561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9AABB8C-83F6-464A-91FC-A9B8997D17C9}"/>
              </a:ext>
            </a:extLst>
          </p:cNvPr>
          <p:cNvSpPr/>
          <p:nvPr userDrawn="1"/>
        </p:nvSpPr>
        <p:spPr>
          <a:xfrm>
            <a:off x="3318956" y="3729827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B51DECB-A32C-47EC-A0E5-54F58311E615}"/>
              </a:ext>
            </a:extLst>
          </p:cNvPr>
          <p:cNvSpPr/>
          <p:nvPr userDrawn="1"/>
        </p:nvSpPr>
        <p:spPr>
          <a:xfrm>
            <a:off x="3318956" y="5186093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E23A393-BAFA-4CEE-8E0A-A5E5171EB817}"/>
              </a:ext>
            </a:extLst>
          </p:cNvPr>
          <p:cNvSpPr/>
          <p:nvPr userDrawn="1"/>
        </p:nvSpPr>
        <p:spPr>
          <a:xfrm>
            <a:off x="1854223" y="2273561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6EE3915-027C-4FCE-A0A0-C6640E556435}"/>
              </a:ext>
            </a:extLst>
          </p:cNvPr>
          <p:cNvSpPr/>
          <p:nvPr userDrawn="1"/>
        </p:nvSpPr>
        <p:spPr>
          <a:xfrm>
            <a:off x="1854223" y="3729827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29CA502-EA7F-4710-929C-3D292FC87448}"/>
              </a:ext>
            </a:extLst>
          </p:cNvPr>
          <p:cNvSpPr/>
          <p:nvPr userDrawn="1"/>
        </p:nvSpPr>
        <p:spPr>
          <a:xfrm>
            <a:off x="1854223" y="5186093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707A59A-0380-4D37-9451-FD51C36A1433}"/>
              </a:ext>
            </a:extLst>
          </p:cNvPr>
          <p:cNvSpPr/>
          <p:nvPr userDrawn="1"/>
        </p:nvSpPr>
        <p:spPr>
          <a:xfrm>
            <a:off x="389490" y="2273561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5CB88F1-23B9-484F-880C-733E8B2730B1}"/>
              </a:ext>
            </a:extLst>
          </p:cNvPr>
          <p:cNvSpPr/>
          <p:nvPr userDrawn="1"/>
        </p:nvSpPr>
        <p:spPr>
          <a:xfrm>
            <a:off x="389490" y="3729827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6C76D69-A73A-469F-A24C-115B61BA2045}"/>
              </a:ext>
            </a:extLst>
          </p:cNvPr>
          <p:cNvSpPr/>
          <p:nvPr userDrawn="1"/>
        </p:nvSpPr>
        <p:spPr>
          <a:xfrm>
            <a:off x="389490" y="5186093"/>
            <a:ext cx="1159890" cy="1159890"/>
          </a:xfrm>
          <a:prstGeom prst="roundRect">
            <a:avLst>
              <a:gd name="adj" fmla="val 30045"/>
            </a:avLst>
          </a:prstGeom>
          <a:solidFill>
            <a:schemeClr val="bg1">
              <a:lumMod val="95000"/>
              <a:alpha val="4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58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come Slide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BF5BD634-75C2-4C89-9680-836BD48BDF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372826" y="1"/>
            <a:ext cx="3851530" cy="5838825"/>
          </a:xfrm>
          <a:custGeom>
            <a:avLst/>
            <a:gdLst>
              <a:gd name="connsiteX0" fmla="*/ 0 w 3851530"/>
              <a:gd name="connsiteY0" fmla="*/ 0 h 5838825"/>
              <a:gd name="connsiteX1" fmla="*/ 3851530 w 3851530"/>
              <a:gd name="connsiteY1" fmla="*/ 0 h 5838825"/>
              <a:gd name="connsiteX2" fmla="*/ 3851530 w 3851530"/>
              <a:gd name="connsiteY2" fmla="*/ 4791075 h 5838825"/>
              <a:gd name="connsiteX3" fmla="*/ 2803780 w 3851530"/>
              <a:gd name="connsiteY3" fmla="*/ 5838825 h 5838825"/>
              <a:gd name="connsiteX4" fmla="*/ 190500 w 3851530"/>
              <a:gd name="connsiteY4" fmla="*/ 5838825 h 5838825"/>
              <a:gd name="connsiteX5" fmla="*/ 0 w 3851530"/>
              <a:gd name="connsiteY5" fmla="*/ 5648325 h 5838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51530" h="5838825">
                <a:moveTo>
                  <a:pt x="0" y="0"/>
                </a:moveTo>
                <a:lnTo>
                  <a:pt x="3851530" y="0"/>
                </a:lnTo>
                <a:lnTo>
                  <a:pt x="3851530" y="4791075"/>
                </a:lnTo>
                <a:cubicBezTo>
                  <a:pt x="3851530" y="5369719"/>
                  <a:pt x="3382423" y="5838825"/>
                  <a:pt x="2803780" y="5838825"/>
                </a:cubicBezTo>
                <a:lnTo>
                  <a:pt x="190500" y="5838825"/>
                </a:lnTo>
                <a:cubicBezTo>
                  <a:pt x="85249" y="5838825"/>
                  <a:pt x="0" y="5753576"/>
                  <a:pt x="0" y="5648325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169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p Right Side Horizont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7F936B47-DAF3-40FC-9B22-2B61047F9DD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949951" y="636461"/>
            <a:ext cx="7242048" cy="2067497"/>
          </a:xfrm>
          <a:custGeom>
            <a:avLst/>
            <a:gdLst>
              <a:gd name="connsiteX0" fmla="*/ 0 w 7242048"/>
              <a:gd name="connsiteY0" fmla="*/ 0 h 2067497"/>
              <a:gd name="connsiteX1" fmla="*/ 7242048 w 7242048"/>
              <a:gd name="connsiteY1" fmla="*/ 0 h 2067497"/>
              <a:gd name="connsiteX2" fmla="*/ 7242048 w 7242048"/>
              <a:gd name="connsiteY2" fmla="*/ 2067497 h 2067497"/>
              <a:gd name="connsiteX3" fmla="*/ 0 w 7242048"/>
              <a:gd name="connsiteY3" fmla="*/ 2067497 h 206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2048" h="2067497">
                <a:moveTo>
                  <a:pt x="0" y="0"/>
                </a:moveTo>
                <a:lnTo>
                  <a:pt x="7242048" y="0"/>
                </a:lnTo>
                <a:lnTo>
                  <a:pt x="7242048" y="2067497"/>
                </a:lnTo>
                <a:lnTo>
                  <a:pt x="0" y="2067497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257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33333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03777868-FCDA-457B-BAC2-ED230AAA9D8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749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6" r:id="rId14"/>
    <p:sldLayoutId id="214748367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ntonio.gilardi@cern.ch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5" Type="http://schemas.openxmlformats.org/officeDocument/2006/relationships/hyperlink" Target="mailto:antonio.gilardi@cern.ch" TargetMode="External"/><Relationship Id="rId4" Type="http://schemas.openxmlformats.org/officeDocument/2006/relationships/hyperlink" Target="https://gitlab.cern.ch/CLEAR/scanworker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mailto:antonio.gilardi@cern.ch" TargetMode="External"/><Relationship Id="rId3" Type="http://schemas.openxmlformats.org/officeDocument/2006/relationships/hyperlink" Target="https://gitlab.cern.ch/CLEAR/clear_image_handling" TargetMode="External"/><Relationship Id="rId7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gitlab.cern.ch/angilard/clear_acq_handling#overview" TargetMode="External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5" Type="http://schemas.openxmlformats.org/officeDocument/2006/relationships/hyperlink" Target="mailto:antonio.gilardi@cern.ch" TargetMode="Externa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4.pn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1.png"/><Relationship Id="rId7" Type="http://schemas.openxmlformats.org/officeDocument/2006/relationships/image" Target="../media/image36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ntonio.gilardi@cern.ch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hyperlink" Target="mailto:antonio.gilardi@cern.ch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1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1.xml.rels><?xml version="1.0" encoding="UTF-8" standalone="yes"?>
<Relationships xmlns="http://schemas.openxmlformats.org/package/2006/relationships"><Relationship Id="rId18" Type="http://schemas.openxmlformats.org/officeDocument/2006/relationships/image" Target="../media/image59.png"/><Relationship Id="rId17" Type="http://schemas.openxmlformats.org/officeDocument/2006/relationships/image" Target="../media/image181.png"/><Relationship Id="rId2" Type="http://schemas.openxmlformats.org/officeDocument/2006/relationships/hyperlink" Target="mailto:antonio.gilardi@cern.ch" TargetMode="External"/><Relationship Id="rId16" Type="http://schemas.openxmlformats.org/officeDocument/2006/relationships/image" Target="../media/image180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14.xml"/><Relationship Id="rId15" Type="http://schemas.openxmlformats.org/officeDocument/2006/relationships/image" Target="../media/image160.png"/><Relationship Id="rId19" Type="http://schemas.openxmlformats.org/officeDocument/2006/relationships/image" Target="../media/image60.png"/><Relationship Id="rId4" Type="http://schemas.openxmlformats.org/officeDocument/2006/relationships/image" Target="../media/image191.png"/><Relationship Id="rId14" Type="http://schemas.openxmlformats.org/officeDocument/2006/relationships/image" Target="../media/image201.png"/></Relationships>
</file>

<file path=ppt/slides/_rels/slide3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90.png"/><Relationship Id="rId21" Type="http://schemas.openxmlformats.org/officeDocument/2006/relationships/image" Target="../media/image330.png"/><Relationship Id="rId2" Type="http://schemas.openxmlformats.org/officeDocument/2006/relationships/hyperlink" Target="mailto:antonio.gilardi@cern.ch" TargetMode="External"/><Relationship Id="rId20" Type="http://schemas.openxmlformats.org/officeDocument/2006/relationships/image" Target="../media/image61.png"/><Relationship Id="rId1" Type="http://schemas.openxmlformats.org/officeDocument/2006/relationships/slideLayout" Target="../slideLayouts/slideLayout14.xml"/><Relationship Id="rId24" Type="http://schemas.openxmlformats.org/officeDocument/2006/relationships/image" Target="../media/image56.png"/><Relationship Id="rId23" Type="http://schemas.openxmlformats.org/officeDocument/2006/relationships/image" Target="../media/image60.png"/><Relationship Id="rId19" Type="http://schemas.openxmlformats.org/officeDocument/2006/relationships/image" Target="../media/image300.png"/><Relationship Id="rId22" Type="http://schemas.openxmlformats.org/officeDocument/2006/relationships/image" Target="../media/image230.png"/></Relationships>
</file>

<file path=ppt/slides/_rels/slide33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90.png"/><Relationship Id="rId21" Type="http://schemas.openxmlformats.org/officeDocument/2006/relationships/image" Target="../media/image330.png"/><Relationship Id="rId25" Type="http://schemas.openxmlformats.org/officeDocument/2006/relationships/image" Target="../media/image56.png"/><Relationship Id="rId2" Type="http://schemas.openxmlformats.org/officeDocument/2006/relationships/hyperlink" Target="mailto:antonio.gilardi@cern.ch" TargetMode="External"/><Relationship Id="rId20" Type="http://schemas.openxmlformats.org/officeDocument/2006/relationships/image" Target="../media/image61.png"/><Relationship Id="rId1" Type="http://schemas.openxmlformats.org/officeDocument/2006/relationships/slideLayout" Target="../slideLayouts/slideLayout14.xml"/><Relationship Id="rId24" Type="http://schemas.openxmlformats.org/officeDocument/2006/relationships/image" Target="../media/image62.png"/><Relationship Id="rId23" Type="http://schemas.openxmlformats.org/officeDocument/2006/relationships/image" Target="../media/image60.png"/><Relationship Id="rId19" Type="http://schemas.openxmlformats.org/officeDocument/2006/relationships/image" Target="../media/image300.png"/><Relationship Id="rId22" Type="http://schemas.openxmlformats.org/officeDocument/2006/relationships/image" Target="../media/image2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gi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antonio.gilardi@cern.ch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5.svg"/><Relationship Id="rId7" Type="http://schemas.openxmlformats.org/officeDocument/2006/relationships/image" Target="../media/image7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77.png"/><Relationship Id="rId10" Type="http://schemas.openxmlformats.org/officeDocument/2006/relationships/image" Target="../media/image81.png"/><Relationship Id="rId4" Type="http://schemas.openxmlformats.org/officeDocument/2006/relationships/image" Target="../media/image76.png"/><Relationship Id="rId9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mailto:antonio.gilardi@cern.ch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antonio.gilardi@cern.ch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antonio.gilardi@cern.ch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BEE3DDB-FC4B-4A00-AAE7-55B0C0F99B57}"/>
              </a:ext>
            </a:extLst>
          </p:cNvPr>
          <p:cNvSpPr txBox="1"/>
          <p:nvPr/>
        </p:nvSpPr>
        <p:spPr>
          <a:xfrm>
            <a:off x="2204719" y="3669279"/>
            <a:ext cx="485084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Antonio Gilardi</a:t>
            </a:r>
            <a:endParaRPr lang="en-US" sz="2800" dirty="0">
              <a:solidFill>
                <a:schemeClr val="bg2">
                  <a:lumMod val="25000"/>
                </a:schemeClr>
              </a:solidFill>
              <a:latin typeface="Montserrat ExtraBold"/>
              <a:cs typeface="Poppins"/>
              <a:sym typeface="Poppins"/>
              <a:rtl val="0"/>
            </a:endParaRPr>
          </a:p>
          <a:p>
            <a:pPr algn="r"/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my journey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AC8751-B603-405E-B34C-6A0AA14CB1DE}"/>
              </a:ext>
            </a:extLst>
          </p:cNvPr>
          <p:cNvSpPr txBox="1"/>
          <p:nvPr/>
        </p:nvSpPr>
        <p:spPr>
          <a:xfrm>
            <a:off x="3362960" y="3338264"/>
            <a:ext cx="516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CLEAR Scientific Board Meeting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3840C5-4B07-430C-9F93-77CCDB7FF492}"/>
              </a:ext>
            </a:extLst>
          </p:cNvPr>
          <p:cNvSpPr txBox="1"/>
          <p:nvPr/>
        </p:nvSpPr>
        <p:spPr>
          <a:xfrm>
            <a:off x="2106507" y="4985179"/>
            <a:ext cx="4949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400" dirty="0">
                <a:solidFill>
                  <a:srgbClr val="000000"/>
                </a:solidFill>
                <a:effectLst/>
                <a:latin typeface="Montserrat" pitchFamily="2" charset="77"/>
              </a:rPr>
              <a:t>One driving question: how do we make CLEAR</a:t>
            </a:r>
          </a:p>
          <a:p>
            <a:pPr algn="r"/>
            <a:r>
              <a:rPr lang="en-US" sz="1400" dirty="0">
                <a:solidFill>
                  <a:srgbClr val="000000"/>
                </a:solidFill>
                <a:effectLst/>
                <a:latin typeface="Montserrat" pitchFamily="2" charset="77"/>
              </a:rPr>
              <a:t>better?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/>
              <a:cs typeface="Poppins"/>
              <a:sym typeface="Poppins"/>
              <a:rtl val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CC98808-6FAD-4F8B-B23C-E0A7441C93E9}"/>
              </a:ext>
            </a:extLst>
          </p:cNvPr>
          <p:cNvSpPr/>
          <p:nvPr/>
        </p:nvSpPr>
        <p:spPr>
          <a:xfrm>
            <a:off x="1140237" y="947843"/>
            <a:ext cx="6232683" cy="2132457"/>
          </a:xfrm>
          <a:custGeom>
            <a:avLst/>
            <a:gdLst>
              <a:gd name="connsiteX0" fmla="*/ 6232684 w 6232683"/>
              <a:gd name="connsiteY0" fmla="*/ 2132457 h 2132457"/>
              <a:gd name="connsiteX1" fmla="*/ 857250 w 6232683"/>
              <a:gd name="connsiteY1" fmla="*/ 2132457 h 2132457"/>
              <a:gd name="connsiteX2" fmla="*/ 0 w 6232683"/>
              <a:gd name="connsiteY2" fmla="*/ 1275207 h 2132457"/>
              <a:gd name="connsiteX3" fmla="*/ 0 w 6232683"/>
              <a:gd name="connsiteY3" fmla="*/ 190500 h 2132457"/>
              <a:gd name="connsiteX4" fmla="*/ 190500 w 6232683"/>
              <a:gd name="connsiteY4" fmla="*/ 0 h 2132457"/>
              <a:gd name="connsiteX5" fmla="*/ 6232684 w 6232683"/>
              <a:gd name="connsiteY5" fmla="*/ 0 h 2132457"/>
              <a:gd name="connsiteX6" fmla="*/ 6232684 w 6232683"/>
              <a:gd name="connsiteY6" fmla="*/ 2132457 h 21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2683" h="2132457">
                <a:moveTo>
                  <a:pt x="6232684" y="2132457"/>
                </a:moveTo>
                <a:lnTo>
                  <a:pt x="857250" y="2132457"/>
                </a:lnTo>
                <a:cubicBezTo>
                  <a:pt x="383762" y="2132457"/>
                  <a:pt x="0" y="1748695"/>
                  <a:pt x="0" y="1275207"/>
                </a:cubicBezTo>
                <a:lnTo>
                  <a:pt x="0" y="190500"/>
                </a:lnTo>
                <a:cubicBezTo>
                  <a:pt x="0" y="85249"/>
                  <a:pt x="85249" y="0"/>
                  <a:pt x="190500" y="0"/>
                </a:cubicBezTo>
                <a:lnTo>
                  <a:pt x="6232684" y="0"/>
                </a:lnTo>
                <a:lnTo>
                  <a:pt x="6232684" y="2132457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49AB21-198A-4246-82FE-CECEBBB84887}"/>
              </a:ext>
            </a:extLst>
          </p:cNvPr>
          <p:cNvSpPr txBox="1"/>
          <p:nvPr/>
        </p:nvSpPr>
        <p:spPr>
          <a:xfrm>
            <a:off x="1493011" y="1229241"/>
            <a:ext cx="55270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Beam operation consolidation and improvements in CLEAR</a:t>
            </a:r>
            <a:endParaRPr lang="en-US" sz="8800" dirty="0">
              <a:solidFill>
                <a:schemeClr val="bg1"/>
              </a:solidFill>
              <a:latin typeface="Montserrat ExtraBold"/>
              <a:cs typeface="Poppins"/>
              <a:sym typeface="Poppins"/>
              <a:rtl val="0"/>
            </a:endParaRPr>
          </a:p>
        </p:txBody>
      </p:sp>
      <p:pic>
        <p:nvPicPr>
          <p:cNvPr id="5" name="Picture Placeholder 4" descr="A machine with many wires&#10;&#10;AI-generated content may be incorrect.">
            <a:extLst>
              <a:ext uri="{FF2B5EF4-FFF2-40B4-BE49-F238E27FC236}">
                <a16:creationId xmlns:a16="http://schemas.microsoft.com/office/drawing/2014/main" id="{A54D8811-4543-DC30-28CF-D05AAD95B89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r="6027"/>
          <a:stretch>
            <a:fillRect/>
          </a:stretch>
        </p:blipFill>
        <p:spPr>
          <a:xfrm>
            <a:off x="7372826" y="0"/>
            <a:ext cx="3851530" cy="5838825"/>
          </a:xfr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C3B0356-8381-A83A-BCEB-E34F2E51BE3E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55BB5D8-7FB4-84BC-BEE4-75A5C6438071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3"/>
                </a:rPr>
                <a:t>antonio.gilardi@cern.ch</a:t>
              </a:r>
              <a:r>
                <a:rPr lang="en-US" sz="1200" dirty="0"/>
                <a:t>)   				              1/36</a:t>
              </a: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74D75815-1CD9-0339-CAB6-7C7AE10CE0BD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3802FD7-277C-2F57-3516-7B085FC9575D}"/>
              </a:ext>
            </a:extLst>
          </p:cNvPr>
          <p:cNvSpPr txBox="1"/>
          <p:nvPr/>
        </p:nvSpPr>
        <p:spPr>
          <a:xfrm>
            <a:off x="4216400" y="675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107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84785-0B0D-4BB7-47CB-0AC0575C80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03B2DFBB-5152-5F7E-717F-BFBA1E64DBA1}"/>
              </a:ext>
            </a:extLst>
          </p:cNvPr>
          <p:cNvGrpSpPr/>
          <p:nvPr/>
        </p:nvGrpSpPr>
        <p:grpSpPr>
          <a:xfrm>
            <a:off x="8197592" y="1029645"/>
            <a:ext cx="3871355" cy="646332"/>
            <a:chOff x="285008" y="2325784"/>
            <a:chExt cx="3871355" cy="646332"/>
          </a:xfrm>
        </p:grpSpPr>
        <p:sp>
          <p:nvSpPr>
            <p:cNvPr id="20" name="Freeform: Shape 86">
              <a:extLst>
                <a:ext uri="{FF2B5EF4-FFF2-40B4-BE49-F238E27FC236}">
                  <a16:creationId xmlns:a16="http://schemas.microsoft.com/office/drawing/2014/main" id="{1753C932-D58B-F6AA-CC74-BB6DEBE233BF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D3C0D87-B2B5-95BD-6510-5B160E23E20C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B57B1B3-54B4-C0D6-89A2-951E0C31D11A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3" name="Freeform: Shape 86">
              <a:extLst>
                <a:ext uri="{FF2B5EF4-FFF2-40B4-BE49-F238E27FC236}">
                  <a16:creationId xmlns:a16="http://schemas.microsoft.com/office/drawing/2014/main" id="{C7D03799-DF37-1A61-6D1C-AB2D38442F61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E20AB33-90FF-4DD8-0D05-2598F7671D33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1DFA218-0AFC-43D7-9183-A56C63C354F8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8626E714-8090-0E83-8CB6-5754EC434DAD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924D8DD-F09C-9A40-FBB4-D17E12D30936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EFA180BA-38A5-709B-96FE-4268539C8EA4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54F0F2-9E26-3897-B94B-BF10CD38E945}"/>
              </a:ext>
            </a:extLst>
          </p:cNvPr>
          <p:cNvSpPr txBox="1"/>
          <p:nvPr/>
        </p:nvSpPr>
        <p:spPr>
          <a:xfrm>
            <a:off x="585626" y="1882789"/>
            <a:ext cx="477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Montserrat" pitchFamily="2" charset="77"/>
                <a:sym typeface="Wingdings" pitchFamily="2" charset="2"/>
              </a:rPr>
              <a:t>II + ½ Standardize acquisition process </a:t>
            </a:r>
            <a:endParaRPr lang="en-US" b="1" dirty="0">
              <a:latin typeface="Montserrat" pitchFamily="2" charset="77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9AAA297-3F6C-3BF1-8B4B-0173130809DB}"/>
              </a:ext>
            </a:extLst>
          </p:cNvPr>
          <p:cNvGrpSpPr/>
          <p:nvPr/>
        </p:nvGrpSpPr>
        <p:grpSpPr>
          <a:xfrm>
            <a:off x="1754660" y="2267271"/>
            <a:ext cx="8901830" cy="3885862"/>
            <a:chOff x="422127" y="1848036"/>
            <a:chExt cx="11476948" cy="5009963"/>
          </a:xfrm>
        </p:grpSpPr>
        <p:sp>
          <p:nvSpPr>
            <p:cNvPr id="28" name="Freeform: Shape 63">
              <a:extLst>
                <a:ext uri="{FF2B5EF4-FFF2-40B4-BE49-F238E27FC236}">
                  <a16:creationId xmlns:a16="http://schemas.microsoft.com/office/drawing/2014/main" id="{9707466E-E754-5432-2831-33E6A91A3C28}"/>
                </a:ext>
              </a:extLst>
            </p:cNvPr>
            <p:cNvSpPr/>
            <p:nvPr/>
          </p:nvSpPr>
          <p:spPr>
            <a:xfrm>
              <a:off x="6655973" y="1868393"/>
              <a:ext cx="5113900" cy="4989605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9" name="Freeform: Shape 63">
              <a:extLst>
                <a:ext uri="{FF2B5EF4-FFF2-40B4-BE49-F238E27FC236}">
                  <a16:creationId xmlns:a16="http://schemas.microsoft.com/office/drawing/2014/main" id="{CCA688F2-F952-D390-05A8-12016B617AD7}"/>
                </a:ext>
              </a:extLst>
            </p:cNvPr>
            <p:cNvSpPr/>
            <p:nvPr/>
          </p:nvSpPr>
          <p:spPr>
            <a:xfrm>
              <a:off x="577786" y="1868394"/>
              <a:ext cx="5113900" cy="4989605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B75EBD8-1A5A-9422-5858-A3209708DD96}"/>
                </a:ext>
              </a:extLst>
            </p:cNvPr>
            <p:cNvSpPr txBox="1"/>
            <p:nvPr/>
          </p:nvSpPr>
          <p:spPr>
            <a:xfrm>
              <a:off x="577786" y="1851698"/>
              <a:ext cx="5113899" cy="516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CLEAR DAQ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484EC14-9543-ADB0-82B3-761561724B7D}"/>
                </a:ext>
              </a:extLst>
            </p:cNvPr>
            <p:cNvSpPr txBox="1"/>
            <p:nvPr/>
          </p:nvSpPr>
          <p:spPr>
            <a:xfrm>
              <a:off x="6655975" y="1848036"/>
              <a:ext cx="5113900" cy="516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Scan worker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6999C13-3F29-D984-B931-5C517C6BF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70" y="2568124"/>
              <a:ext cx="4592927" cy="4098504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1BED379-FBD3-A737-1856-0AD27B5A6B40}"/>
                </a:ext>
              </a:extLst>
            </p:cNvPr>
            <p:cNvSpPr/>
            <p:nvPr/>
          </p:nvSpPr>
          <p:spPr>
            <a:xfrm>
              <a:off x="422127" y="2253386"/>
              <a:ext cx="11476948" cy="2445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Picture 33" descr="A screenshot of a graph&#10;&#10;AI-generated content may be incorrect.">
              <a:extLst>
                <a:ext uri="{FF2B5EF4-FFF2-40B4-BE49-F238E27FC236}">
                  <a16:creationId xmlns:a16="http://schemas.microsoft.com/office/drawing/2014/main" id="{5A8DC1D8-0156-1572-5EFC-ADD8DA2E5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88" b="8078"/>
            <a:stretch/>
          </p:blipFill>
          <p:spPr>
            <a:xfrm>
              <a:off x="7310818" y="2628736"/>
              <a:ext cx="3804209" cy="4098505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AA18ECC-CE40-5F64-2F55-7B7A83EF976F}"/>
                </a:ext>
              </a:extLst>
            </p:cNvPr>
            <p:cNvSpPr txBox="1"/>
            <p:nvPr/>
          </p:nvSpPr>
          <p:spPr>
            <a:xfrm>
              <a:off x="6655974" y="2224162"/>
              <a:ext cx="5113900" cy="365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hlinkClick r:id="rId4"/>
                </a:rPr>
                <a:t>https://gitlab.cern.ch/CLEAR/scanworker</a:t>
              </a:r>
              <a:endParaRPr lang="en-US" sz="1050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8D73493-27F1-D3CB-4C04-0736CDC12349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6F09EE9-42DA-4919-BB3E-7DEA2591C6FD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5"/>
                </a:rPr>
                <a:t>antonio.gilardi@cern.ch</a:t>
              </a:r>
              <a:r>
                <a:rPr lang="en-US" sz="1200" dirty="0"/>
                <a:t>)   				              10/36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C5C69E4-8A28-3243-F4E9-B203A0256D38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928B66B5-3CC1-501B-BFB7-BA13D515DE30}"/>
              </a:ext>
            </a:extLst>
          </p:cNvPr>
          <p:cNvSpPr txBox="1"/>
          <p:nvPr/>
        </p:nvSpPr>
        <p:spPr>
          <a:xfrm>
            <a:off x="2112948" y="6183193"/>
            <a:ext cx="834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data produced is highly standardized and easy to access (</a:t>
            </a:r>
            <a:r>
              <a:rPr lang="en-US" dirty="0" err="1"/>
              <a:t>Cernbox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71001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664DF-F403-94A7-6C56-C3B239C05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: Shape 177">
            <a:extLst>
              <a:ext uri="{FF2B5EF4-FFF2-40B4-BE49-F238E27FC236}">
                <a16:creationId xmlns:a16="http://schemas.microsoft.com/office/drawing/2014/main" id="{AC9034A4-E6E2-4175-B3FD-0F88A428E286}"/>
              </a:ext>
            </a:extLst>
          </p:cNvPr>
          <p:cNvSpPr/>
          <p:nvPr/>
        </p:nvSpPr>
        <p:spPr>
          <a:xfrm>
            <a:off x="397081" y="2328470"/>
            <a:ext cx="7152984" cy="2201060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0656A61-D39A-0C05-F99D-A9EA1C070673}"/>
              </a:ext>
            </a:extLst>
          </p:cNvPr>
          <p:cNvGrpSpPr/>
          <p:nvPr/>
        </p:nvGrpSpPr>
        <p:grpSpPr>
          <a:xfrm>
            <a:off x="8197592" y="1029645"/>
            <a:ext cx="3871355" cy="646332"/>
            <a:chOff x="285008" y="2325784"/>
            <a:chExt cx="3871355" cy="646332"/>
          </a:xfrm>
        </p:grpSpPr>
        <p:sp>
          <p:nvSpPr>
            <p:cNvPr id="20" name="Freeform: Shape 86">
              <a:extLst>
                <a:ext uri="{FF2B5EF4-FFF2-40B4-BE49-F238E27FC236}">
                  <a16:creationId xmlns:a16="http://schemas.microsoft.com/office/drawing/2014/main" id="{24C91C8B-758B-9560-4C9D-9D236300FAB2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3A7AFB6-7003-CC85-A8C8-8565A82F738F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3CEBBD9-8F4F-1266-4E7F-8FF33487A160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3" name="Freeform: Shape 86">
              <a:extLst>
                <a:ext uri="{FF2B5EF4-FFF2-40B4-BE49-F238E27FC236}">
                  <a16:creationId xmlns:a16="http://schemas.microsoft.com/office/drawing/2014/main" id="{C5C75CFC-B186-9010-9E48-CF5F8F8484AD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264C30E-8C5F-D3A9-0BFD-8D44F0E84AA8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F71CB1-2A8D-13B7-27E1-426E47C69326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3AD9D2B7-F496-26E6-F774-6E51C4D05C0E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D57D8C3-A661-19D5-D225-90E85E6D8176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6521F9EF-8C7F-8053-31AF-B14647ECA556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161B01-A313-812E-EC1C-675EA4EA44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r="33923"/>
          <a:stretch/>
        </p:blipFill>
        <p:spPr>
          <a:xfrm>
            <a:off x="6986655" y="2035668"/>
            <a:ext cx="3536807" cy="219492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6EDA014-B941-E208-6905-5EF42678F03E}"/>
              </a:ext>
            </a:extLst>
          </p:cNvPr>
          <p:cNvGrpSpPr/>
          <p:nvPr/>
        </p:nvGrpSpPr>
        <p:grpSpPr>
          <a:xfrm>
            <a:off x="511381" y="2026846"/>
            <a:ext cx="6091732" cy="2395101"/>
            <a:chOff x="59780" y="1915693"/>
            <a:chExt cx="6091732" cy="239510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FD2C78-C56F-0C1D-B8B3-3DCFF2347D2F}"/>
                </a:ext>
              </a:extLst>
            </p:cNvPr>
            <p:cNvGrpSpPr/>
            <p:nvPr/>
          </p:nvGrpSpPr>
          <p:grpSpPr>
            <a:xfrm>
              <a:off x="59780" y="2732446"/>
              <a:ext cx="6091732" cy="1578348"/>
              <a:chOff x="5126801" y="2216131"/>
              <a:chExt cx="6091732" cy="1578348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3CC85BA-9639-49DF-10CD-11E1B06262CB}"/>
                  </a:ext>
                </a:extLst>
              </p:cNvPr>
              <p:cNvSpPr txBox="1"/>
              <p:nvPr/>
            </p:nvSpPr>
            <p:spPr>
              <a:xfrm>
                <a:off x="5126801" y="2216131"/>
                <a:ext cx="60917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Montserrat" pitchFamily="2" charset="77"/>
                    <a:hlinkClick r:id="rId3"/>
                  </a:rPr>
                  <a:t>https://gitlab.cern.ch/CLEAR/clear_image_handling</a:t>
                </a:r>
                <a:endParaRPr lang="en-US" dirty="0">
                  <a:latin typeface="Montserrat" pitchFamily="2" charset="77"/>
                </a:endParaRPr>
              </a:p>
            </p:txBody>
          </p: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E672D078-5989-5C27-9DD8-06452534EA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58333" y="2570829"/>
                <a:ext cx="5967980" cy="1223650"/>
              </a:xfrm>
              <a:prstGeom prst="rect">
                <a:avLst/>
              </a:prstGeom>
            </p:spPr>
          </p:pic>
        </p:grpSp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53CFE9FA-7F4C-7FFF-4DE0-7736154194D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78"/>
            <a:stretch/>
          </p:blipFill>
          <p:spPr bwMode="auto">
            <a:xfrm>
              <a:off x="375337" y="1915693"/>
              <a:ext cx="2006585" cy="1147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94B86C-B7A3-2B4B-AF78-0A6E654262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8530" y="4095524"/>
              <a:ext cx="1600200" cy="0"/>
            </a:xfrm>
            <a:prstGeom prst="line">
              <a:avLst/>
            </a:prstGeom>
            <a:ln w="381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A4DFF0F-B7B7-0733-E0D9-9CA85BE166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3377" y="2732446"/>
              <a:ext cx="0" cy="136307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4846231-082A-A22C-38C3-092BEF7EA5B0}"/>
              </a:ext>
            </a:extLst>
          </p:cNvPr>
          <p:cNvGrpSpPr/>
          <p:nvPr/>
        </p:nvGrpSpPr>
        <p:grpSpPr>
          <a:xfrm>
            <a:off x="5039016" y="4488382"/>
            <a:ext cx="7152984" cy="1984088"/>
            <a:chOff x="5053507" y="4873912"/>
            <a:chExt cx="7152984" cy="1984088"/>
          </a:xfrm>
        </p:grpSpPr>
        <p:sp>
          <p:nvSpPr>
            <p:cNvPr id="37" name="Freeform: Shape 177">
              <a:extLst>
                <a:ext uri="{FF2B5EF4-FFF2-40B4-BE49-F238E27FC236}">
                  <a16:creationId xmlns:a16="http://schemas.microsoft.com/office/drawing/2014/main" id="{63D9C030-3EB2-D4D7-E0B7-D69C15887EA2}"/>
                </a:ext>
              </a:extLst>
            </p:cNvPr>
            <p:cNvSpPr/>
            <p:nvPr/>
          </p:nvSpPr>
          <p:spPr>
            <a:xfrm>
              <a:off x="5053507" y="4873912"/>
              <a:ext cx="7152984" cy="1984088"/>
            </a:xfrm>
            <a:custGeom>
              <a:avLst/>
              <a:gdLst>
                <a:gd name="connsiteX0" fmla="*/ 0 w 7216711"/>
                <a:gd name="connsiteY0" fmla="*/ 0 h 1273873"/>
                <a:gd name="connsiteX1" fmla="*/ 7216712 w 7216711"/>
                <a:gd name="connsiteY1" fmla="*/ 0 h 1273873"/>
                <a:gd name="connsiteX2" fmla="*/ 7216712 w 7216711"/>
                <a:gd name="connsiteY2" fmla="*/ 1273874 h 1273873"/>
                <a:gd name="connsiteX3" fmla="*/ 0 w 7216711"/>
                <a:gd name="connsiteY3" fmla="*/ 1273874 h 127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6711" h="1273873">
                  <a:moveTo>
                    <a:pt x="0" y="0"/>
                  </a:moveTo>
                  <a:lnTo>
                    <a:pt x="7216712" y="0"/>
                  </a:lnTo>
                  <a:lnTo>
                    <a:pt x="7216712" y="1273874"/>
                  </a:lnTo>
                  <a:lnTo>
                    <a:pt x="0" y="1273874"/>
                  </a:lnTo>
                  <a:close/>
                </a:path>
              </a:pathLst>
            </a:cu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7F37BF2-3E1E-691E-FDB7-F0E2F4B362C1}"/>
                </a:ext>
              </a:extLst>
            </p:cNvPr>
            <p:cNvGrpSpPr/>
            <p:nvPr/>
          </p:nvGrpSpPr>
          <p:grpSpPr>
            <a:xfrm>
              <a:off x="5053507" y="4873912"/>
              <a:ext cx="6919458" cy="1910931"/>
              <a:chOff x="4463575" y="4654873"/>
              <a:chExt cx="6919458" cy="1910931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9D36D07-50D2-7107-25E8-F53BF42DC012}"/>
                  </a:ext>
                </a:extLst>
              </p:cNvPr>
              <p:cNvSpPr txBox="1"/>
              <p:nvPr/>
            </p:nvSpPr>
            <p:spPr>
              <a:xfrm>
                <a:off x="4463575" y="4654873"/>
                <a:ext cx="610615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Montserrat" pitchFamily="2" charset="77"/>
                    <a:hlinkClick r:id="rId6"/>
                  </a:rPr>
                  <a:t>https://gitlab.cern.ch/angilard/clear_acq_handling</a:t>
                </a:r>
                <a:endParaRPr lang="en-US" dirty="0">
                  <a:latin typeface="Montserrat" pitchFamily="2" charset="77"/>
                </a:endParaRPr>
              </a:p>
              <a:p>
                <a:endParaRPr lang="en-US" dirty="0">
                  <a:latin typeface="Montserrat" pitchFamily="2" charset="77"/>
                </a:endParaRPr>
              </a:p>
            </p:txBody>
          </p: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673D9FF-72A1-839B-C395-6424FEAD03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97101" y="5094899"/>
                <a:ext cx="6685932" cy="1470905"/>
              </a:xfrm>
              <a:prstGeom prst="rect">
                <a:avLst/>
              </a:prstGeom>
            </p:spPr>
          </p:pic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57B0E6BB-16A9-9DD1-ADB9-E27706431E69}"/>
              </a:ext>
            </a:extLst>
          </p:cNvPr>
          <p:cNvSpPr txBox="1"/>
          <p:nvPr/>
        </p:nvSpPr>
        <p:spPr>
          <a:xfrm>
            <a:off x="1935291" y="4912110"/>
            <a:ext cx="3427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User oriented </a:t>
            </a:r>
          </a:p>
          <a:p>
            <a:pPr algn="r"/>
            <a:r>
              <a:rPr lang="en-US" dirty="0"/>
              <a:t>(hopefully easing operation)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2FD6763-E876-F5B6-BC85-56AAEBC3DA05}"/>
              </a:ext>
            </a:extLst>
          </p:cNvPr>
          <p:cNvSpPr/>
          <p:nvPr/>
        </p:nvSpPr>
        <p:spPr>
          <a:xfrm>
            <a:off x="1244978" y="1875166"/>
            <a:ext cx="255348" cy="4527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9969295-3F02-22A9-8FC6-6BC9E35E2809}"/>
              </a:ext>
            </a:extLst>
          </p:cNvPr>
          <p:cNvSpPr txBox="1"/>
          <p:nvPr/>
        </p:nvSpPr>
        <p:spPr>
          <a:xfrm>
            <a:off x="585626" y="1882789"/>
            <a:ext cx="477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Montserrat" pitchFamily="2" charset="77"/>
                <a:sym typeface="Wingdings" pitchFamily="2" charset="2"/>
              </a:rPr>
              <a:t>II + ½ Standardize acquisition process </a:t>
            </a:r>
            <a:endParaRPr lang="en-US" b="1" dirty="0">
              <a:latin typeface="Montserrat" pitchFamily="2" charset="77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F072B31-3618-F7D3-2665-00A1FE50CB36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134B96A-F4C7-6589-539E-6F3C4E60BFCB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8"/>
                </a:rPr>
                <a:t>antonio.gilardi@cern.ch</a:t>
              </a:r>
              <a:r>
                <a:rPr lang="en-US" sz="1200" dirty="0"/>
                <a:t>)   				              11/36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F019EF1-B30C-DC2E-55D4-C2314F24F431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80674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D42CF7-E7D0-183B-148B-4F7580089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20BA2F9-5D53-760C-C384-56484A653424}"/>
              </a:ext>
            </a:extLst>
          </p:cNvPr>
          <p:cNvGrpSpPr/>
          <p:nvPr/>
        </p:nvGrpSpPr>
        <p:grpSpPr>
          <a:xfrm>
            <a:off x="8197592" y="1029645"/>
            <a:ext cx="3871355" cy="646332"/>
            <a:chOff x="285008" y="2325784"/>
            <a:chExt cx="3871355" cy="646332"/>
          </a:xfrm>
        </p:grpSpPr>
        <p:sp>
          <p:nvSpPr>
            <p:cNvPr id="20" name="Freeform: Shape 86">
              <a:extLst>
                <a:ext uri="{FF2B5EF4-FFF2-40B4-BE49-F238E27FC236}">
                  <a16:creationId xmlns:a16="http://schemas.microsoft.com/office/drawing/2014/main" id="{6916DE5B-EDB3-F9D7-4EF7-C180AFB06AA5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BA999F5-0DD2-C4F1-03E4-29DA822E510A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1AC166E-4177-C5A1-811A-04804119C3D4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3" name="Freeform: Shape 86">
              <a:extLst>
                <a:ext uri="{FF2B5EF4-FFF2-40B4-BE49-F238E27FC236}">
                  <a16:creationId xmlns:a16="http://schemas.microsoft.com/office/drawing/2014/main" id="{45204CFB-71A7-BD36-E4BE-1A68AF80556E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89F3C1E-5010-19DA-9416-7646AB745949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CA05994-9BAB-7B70-FE5C-D1779281C29B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80DB44AD-1331-C3E8-B4D2-E45275DA2C92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8BBB14-E126-B3B1-0804-44A993076291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B181ABFC-C617-D6B7-63AF-6332942EA344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584574C-AECB-559E-F5AD-1C3A362692A2}"/>
              </a:ext>
            </a:extLst>
          </p:cNvPr>
          <p:cNvSpPr/>
          <p:nvPr/>
        </p:nvSpPr>
        <p:spPr>
          <a:xfrm>
            <a:off x="1244978" y="1882915"/>
            <a:ext cx="255348" cy="4527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1B06CFB-93CC-285C-1515-FFFD4F2EE231}"/>
              </a:ext>
            </a:extLst>
          </p:cNvPr>
          <p:cNvSpPr txBox="1"/>
          <p:nvPr/>
        </p:nvSpPr>
        <p:spPr>
          <a:xfrm>
            <a:off x="585626" y="1882789"/>
            <a:ext cx="477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Montserrat" pitchFamily="2" charset="77"/>
                <a:sym typeface="Wingdings" pitchFamily="2" charset="2"/>
              </a:rPr>
              <a:t>II + ½ Standardize acquisition process </a:t>
            </a:r>
            <a:endParaRPr lang="en-US" b="1" dirty="0">
              <a:latin typeface="Montserrat" pitchFamily="2" charset="77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FDD3E2-0071-F95B-1E05-A048F1A9C6A4}"/>
              </a:ext>
            </a:extLst>
          </p:cNvPr>
          <p:cNvSpPr txBox="1"/>
          <p:nvPr/>
        </p:nvSpPr>
        <p:spPr>
          <a:xfrm>
            <a:off x="1119609" y="2274922"/>
            <a:ext cx="885714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US" dirty="0"/>
              <a:t>Leverage even more the CERN architecture: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Developing new FESA classes to host virtual devices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Leverage the power of UCAP architecture </a:t>
            </a:r>
          </a:p>
          <a:p>
            <a:pPr lvl="1"/>
            <a:endParaRPr lang="en-US" dirty="0"/>
          </a:p>
          <a:p>
            <a:pPr lvl="1"/>
            <a:endParaRPr lang="en-US" dirty="0">
              <a:latin typeface="Montserrat" pitchFamily="2" charset="77"/>
              <a:sym typeface="Wingdings" pitchFamily="2" charset="2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4DA5CDB7-BE29-0A92-AF8B-9E2636722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26" y="3567535"/>
            <a:ext cx="10199365" cy="2931341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D311E0F-D2AB-01BA-EA63-D5D39904C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3238" y="1928733"/>
            <a:ext cx="3687036" cy="1555749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2754949-7691-9D36-620D-5ACD752AB3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4954" y="3484482"/>
            <a:ext cx="980120" cy="1018406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0BC644CC-DC29-9EA2-404B-F63FBCC644B2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803E64-9C7B-3EE3-FD35-4FB675C04314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5"/>
                </a:rPr>
                <a:t>antonio.gilardi@cern.ch</a:t>
              </a:r>
              <a:r>
                <a:rPr lang="en-US" sz="1200" dirty="0"/>
                <a:t>)   				              12/36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89A391E-A437-6485-3F59-1099515B5343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22750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77A28-614E-1C03-F299-AB9B5A434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AFFD386A-625F-0039-3D74-B65B411543D2}"/>
              </a:ext>
            </a:extLst>
          </p:cNvPr>
          <p:cNvGrpSpPr/>
          <p:nvPr/>
        </p:nvGrpSpPr>
        <p:grpSpPr>
          <a:xfrm>
            <a:off x="123053" y="1028990"/>
            <a:ext cx="3871355" cy="646332"/>
            <a:chOff x="285008" y="2325784"/>
            <a:chExt cx="3871355" cy="646332"/>
          </a:xfrm>
        </p:grpSpPr>
        <p:sp>
          <p:nvSpPr>
            <p:cNvPr id="16" name="Freeform: Shape 86">
              <a:extLst>
                <a:ext uri="{FF2B5EF4-FFF2-40B4-BE49-F238E27FC236}">
                  <a16:creationId xmlns:a16="http://schemas.microsoft.com/office/drawing/2014/main" id="{B7C63606-2167-9395-E0A9-3AD4C3F7A080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82E02E5-52F2-CC4F-17B8-17CD3AD71708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HARDWARE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0672E9A-4D4B-6ADF-C4C3-2A1566FEAC64}"/>
              </a:ext>
            </a:extLst>
          </p:cNvPr>
          <p:cNvSpPr txBox="1"/>
          <p:nvPr/>
        </p:nvSpPr>
        <p:spPr>
          <a:xfrm>
            <a:off x="378639" y="1874091"/>
            <a:ext cx="5761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3"/>
            </a:pPr>
            <a:r>
              <a:rPr lang="en-US" b="1" dirty="0"/>
              <a:t>Not sufficient/inadequate diagnostics</a:t>
            </a:r>
          </a:p>
          <a:p>
            <a:pPr marL="742950" lvl="1" indent="-285750">
              <a:buFontTx/>
              <a:buChar char="-"/>
            </a:pPr>
            <a:r>
              <a:rPr lang="en-US" b="1" dirty="0"/>
              <a:t>Screen based diagnostics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System inconsistency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Charge and laser power meter calibration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D6F12F9-5D19-EA92-5C25-B9711A12E23F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1DDEDADC-26E2-8BC5-1A63-82507500D18C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F8DBEFB-6CC0-6A35-CE56-F53B5EFA51D0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589DFEEC-7611-7F45-62F1-8EE95740BBB8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442A2B1-218F-3F86-8766-1A2EF7535C72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ABE6F83-43C9-3FF0-3A3B-24048B3440FF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13/36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8CFE91B-96F2-7CBE-587E-B7404D7F2AD5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0D8487F9-1CCE-935F-9F24-15D578A6BCF2}"/>
              </a:ext>
            </a:extLst>
          </p:cNvPr>
          <p:cNvCxnSpPr>
            <a:cxnSpLocks/>
          </p:cNvCxnSpPr>
          <p:nvPr/>
        </p:nvCxnSpPr>
        <p:spPr>
          <a:xfrm>
            <a:off x="4294414" y="2318657"/>
            <a:ext cx="6188529" cy="755763"/>
          </a:xfrm>
          <a:prstGeom prst="bentConnector3">
            <a:avLst>
              <a:gd name="adj1" fmla="val 100132"/>
            </a:avLst>
          </a:prstGeom>
          <a:ln w="63500">
            <a:gradFill>
              <a:gsLst>
                <a:gs pos="0">
                  <a:srgbClr val="BB66E1"/>
                </a:gs>
                <a:gs pos="100000">
                  <a:srgbClr val="6C31FE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807FF4D-734B-AE97-43B9-FF1F345C2292}"/>
              </a:ext>
            </a:extLst>
          </p:cNvPr>
          <p:cNvGrpSpPr/>
          <p:nvPr/>
        </p:nvGrpSpPr>
        <p:grpSpPr>
          <a:xfrm>
            <a:off x="3329958" y="3093216"/>
            <a:ext cx="8738989" cy="2361712"/>
            <a:chOff x="3329958" y="3238988"/>
            <a:chExt cx="8738989" cy="2361712"/>
          </a:xfrm>
        </p:grpSpPr>
        <p:sp>
          <p:nvSpPr>
            <p:cNvPr id="35" name="Freeform: Shape 177">
              <a:extLst>
                <a:ext uri="{FF2B5EF4-FFF2-40B4-BE49-F238E27FC236}">
                  <a16:creationId xmlns:a16="http://schemas.microsoft.com/office/drawing/2014/main" id="{BB18F87A-57E6-CA93-9673-EA3A7151D1F0}"/>
                </a:ext>
              </a:extLst>
            </p:cNvPr>
            <p:cNvSpPr/>
            <p:nvPr/>
          </p:nvSpPr>
          <p:spPr>
            <a:xfrm>
              <a:off x="3329958" y="3238988"/>
              <a:ext cx="8738989" cy="2361712"/>
            </a:xfrm>
            <a:custGeom>
              <a:avLst/>
              <a:gdLst>
                <a:gd name="connsiteX0" fmla="*/ 0 w 7216711"/>
                <a:gd name="connsiteY0" fmla="*/ 0 h 1273873"/>
                <a:gd name="connsiteX1" fmla="*/ 7216712 w 7216711"/>
                <a:gd name="connsiteY1" fmla="*/ 0 h 1273873"/>
                <a:gd name="connsiteX2" fmla="*/ 7216712 w 7216711"/>
                <a:gd name="connsiteY2" fmla="*/ 1273874 h 1273873"/>
                <a:gd name="connsiteX3" fmla="*/ 0 w 7216711"/>
                <a:gd name="connsiteY3" fmla="*/ 1273874 h 127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6711" h="1273873">
                  <a:moveTo>
                    <a:pt x="0" y="0"/>
                  </a:moveTo>
                  <a:lnTo>
                    <a:pt x="7216712" y="0"/>
                  </a:lnTo>
                  <a:lnTo>
                    <a:pt x="7216712" y="1273874"/>
                  </a:lnTo>
                  <a:lnTo>
                    <a:pt x="0" y="1273874"/>
                  </a:lnTo>
                  <a:close/>
                </a:path>
              </a:pathLst>
            </a:cu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E03BFF9-F928-E45D-A305-0B6474B82C98}"/>
                </a:ext>
              </a:extLst>
            </p:cNvPr>
            <p:cNvGrpSpPr/>
            <p:nvPr/>
          </p:nvGrpSpPr>
          <p:grpSpPr>
            <a:xfrm>
              <a:off x="3375542" y="3317865"/>
              <a:ext cx="8693405" cy="2042233"/>
              <a:chOff x="3375542" y="3317865"/>
              <a:chExt cx="8693405" cy="2042233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E852424-1AE5-6034-3676-2330FC3A944E}"/>
                  </a:ext>
                </a:extLst>
              </p:cNvPr>
              <p:cNvSpPr txBox="1"/>
              <p:nvPr/>
            </p:nvSpPr>
            <p:spPr>
              <a:xfrm>
                <a:off x="3375542" y="3317865"/>
                <a:ext cx="869340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Not enough BPMs installed 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Cavity BPMs without resonance cavity give only qualitative information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Inductive BPMs only work for trains and missing calibrations</a:t>
                </a:r>
              </a:p>
              <a:p>
                <a:endParaRPr lang="en-US" dirty="0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6F9FA04-2777-3B75-2E8B-5C22583CD408}"/>
                  </a:ext>
                </a:extLst>
              </p:cNvPr>
              <p:cNvSpPr txBox="1"/>
              <p:nvPr/>
            </p:nvSpPr>
            <p:spPr>
              <a:xfrm>
                <a:off x="3469009" y="4159769"/>
                <a:ext cx="859993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7939FE"/>
                    </a:solidFill>
                    <a:latin typeface="Montserrat" pitchFamily="2" charset="77"/>
                    <a:sym typeface="Wingdings" pitchFamily="2" charset="2"/>
                  </a:rPr>
                  <a:t>Actions: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US" dirty="0">
                    <a:latin typeface="Montserrat" pitchFamily="2" charset="77"/>
                    <a:sym typeface="Wingdings" pitchFamily="2" charset="2"/>
                  </a:rPr>
                  <a:t> </a:t>
                </a:r>
                <a:r>
                  <a:rPr lang="en-US" dirty="0"/>
                  <a:t>While installing the inductive BPMs on the second beamline we will take the time to properly calibrate and develop the one currently installed. </a:t>
                </a:r>
                <a:endParaRPr lang="en-US" dirty="0">
                  <a:latin typeface="Montserrat" pitchFamily="2" charset="77"/>
                  <a:sym typeface="Wingdings" pitchFamily="2" charset="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4668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6569F-1845-25A9-408A-889E74236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031010F-236C-D033-744D-CC39902F36C9}"/>
              </a:ext>
            </a:extLst>
          </p:cNvPr>
          <p:cNvGrpSpPr/>
          <p:nvPr/>
        </p:nvGrpSpPr>
        <p:grpSpPr>
          <a:xfrm>
            <a:off x="123053" y="1028990"/>
            <a:ext cx="3871355" cy="646332"/>
            <a:chOff x="285008" y="2325784"/>
            <a:chExt cx="3871355" cy="646332"/>
          </a:xfrm>
        </p:grpSpPr>
        <p:sp>
          <p:nvSpPr>
            <p:cNvPr id="16" name="Freeform: Shape 86">
              <a:extLst>
                <a:ext uri="{FF2B5EF4-FFF2-40B4-BE49-F238E27FC236}">
                  <a16:creationId xmlns:a16="http://schemas.microsoft.com/office/drawing/2014/main" id="{EB51EAE9-C5BE-746E-DFD4-E36F6D79D0A7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AD2E052-8DE3-0E77-84F8-87D4BE9EEF5D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HARDWARE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34077EE-4B54-D551-EA06-A029E1765393}"/>
              </a:ext>
            </a:extLst>
          </p:cNvPr>
          <p:cNvGrpSpPr/>
          <p:nvPr/>
        </p:nvGrpSpPr>
        <p:grpSpPr>
          <a:xfrm>
            <a:off x="8197592" y="1029645"/>
            <a:ext cx="3871355" cy="646332"/>
            <a:chOff x="285008" y="2325784"/>
            <a:chExt cx="3871355" cy="646332"/>
          </a:xfrm>
        </p:grpSpPr>
        <p:sp>
          <p:nvSpPr>
            <p:cNvPr id="20" name="Freeform: Shape 86">
              <a:extLst>
                <a:ext uri="{FF2B5EF4-FFF2-40B4-BE49-F238E27FC236}">
                  <a16:creationId xmlns:a16="http://schemas.microsoft.com/office/drawing/2014/main" id="{3DAEBA64-18C4-CDF7-B4C6-2CCDA6F7CD9F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6A5FD23-BA82-D3EB-921D-7AEDE13A2525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64DF402-C23D-E1C9-D311-B1BB56347308}"/>
              </a:ext>
            </a:extLst>
          </p:cNvPr>
          <p:cNvSpPr txBox="1"/>
          <p:nvPr/>
        </p:nvSpPr>
        <p:spPr>
          <a:xfrm>
            <a:off x="378639" y="1874091"/>
            <a:ext cx="5761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3"/>
            </a:pPr>
            <a:r>
              <a:rPr lang="en-US" b="1" dirty="0"/>
              <a:t>Not sufficient/inadequate diagnostics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Screen based diagnostics</a:t>
            </a:r>
          </a:p>
          <a:p>
            <a:pPr marL="742950" lvl="1" indent="-285750">
              <a:buFontTx/>
              <a:buChar char="-"/>
            </a:pPr>
            <a:r>
              <a:rPr lang="en-US" b="1" dirty="0"/>
              <a:t>System inconsistency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Charge and laser power meter calibration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2382EF-8FFE-BC23-004B-6167E42B3A83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94F70196-7D1E-49E8-ED0E-45AB7D5BAB57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F3FBCFD-42B1-C32C-5530-C178E18AC122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347ACB03-C986-0A83-34E1-21C17166A8E1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7B3A800-D87B-3189-0673-BDFFA9AC5197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F210F72-D15B-A3DE-EBB5-4553C7488873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14/36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F97F01B-B95D-F1EA-1A48-9D272ED4EDB8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5D0FC819-89F8-144B-6D5F-EC5087AEC6BB}"/>
              </a:ext>
            </a:extLst>
          </p:cNvPr>
          <p:cNvCxnSpPr>
            <a:cxnSpLocks/>
          </p:cNvCxnSpPr>
          <p:nvPr/>
        </p:nvCxnSpPr>
        <p:spPr>
          <a:xfrm rot="5400000">
            <a:off x="-102263" y="3332620"/>
            <a:ext cx="1566327" cy="175452"/>
          </a:xfrm>
          <a:prstGeom prst="bentConnector3">
            <a:avLst>
              <a:gd name="adj1" fmla="val -1408"/>
            </a:avLst>
          </a:prstGeom>
          <a:ln w="63500">
            <a:gradFill>
              <a:gsLst>
                <a:gs pos="0">
                  <a:srgbClr val="BB66E1"/>
                </a:gs>
                <a:gs pos="100000">
                  <a:srgbClr val="6C31FE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855ED889-D40F-4172-5EFA-A5CE65411937}"/>
              </a:ext>
            </a:extLst>
          </p:cNvPr>
          <p:cNvGrpSpPr/>
          <p:nvPr/>
        </p:nvGrpSpPr>
        <p:grpSpPr>
          <a:xfrm>
            <a:off x="123053" y="4267723"/>
            <a:ext cx="9853460" cy="2016975"/>
            <a:chOff x="123053" y="4267723"/>
            <a:chExt cx="9853460" cy="2016975"/>
          </a:xfrm>
        </p:grpSpPr>
        <p:sp>
          <p:nvSpPr>
            <p:cNvPr id="51" name="Freeform: Shape 177">
              <a:extLst>
                <a:ext uri="{FF2B5EF4-FFF2-40B4-BE49-F238E27FC236}">
                  <a16:creationId xmlns:a16="http://schemas.microsoft.com/office/drawing/2014/main" id="{2282CC34-04DE-098E-7964-8D233A4EF368}"/>
                </a:ext>
              </a:extLst>
            </p:cNvPr>
            <p:cNvSpPr/>
            <p:nvPr/>
          </p:nvSpPr>
          <p:spPr>
            <a:xfrm>
              <a:off x="123053" y="4267723"/>
              <a:ext cx="9803682" cy="2016975"/>
            </a:xfrm>
            <a:custGeom>
              <a:avLst/>
              <a:gdLst>
                <a:gd name="connsiteX0" fmla="*/ 0 w 7216711"/>
                <a:gd name="connsiteY0" fmla="*/ 0 h 1273873"/>
                <a:gd name="connsiteX1" fmla="*/ 7216712 w 7216711"/>
                <a:gd name="connsiteY1" fmla="*/ 0 h 1273873"/>
                <a:gd name="connsiteX2" fmla="*/ 7216712 w 7216711"/>
                <a:gd name="connsiteY2" fmla="*/ 1273874 h 1273873"/>
                <a:gd name="connsiteX3" fmla="*/ 0 w 7216711"/>
                <a:gd name="connsiteY3" fmla="*/ 1273874 h 127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6711" h="1273873">
                  <a:moveTo>
                    <a:pt x="0" y="0"/>
                  </a:moveTo>
                  <a:lnTo>
                    <a:pt x="7216712" y="0"/>
                  </a:lnTo>
                  <a:lnTo>
                    <a:pt x="7216712" y="1273874"/>
                  </a:lnTo>
                  <a:lnTo>
                    <a:pt x="0" y="1273874"/>
                  </a:lnTo>
                  <a:close/>
                </a:path>
              </a:pathLst>
            </a:cu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FF34449-5E72-B59F-20FE-EEA9321CD069}"/>
                </a:ext>
              </a:extLst>
            </p:cNvPr>
            <p:cNvSpPr txBox="1"/>
            <p:nvPr/>
          </p:nvSpPr>
          <p:spPr>
            <a:xfrm>
              <a:off x="172831" y="4366088"/>
              <a:ext cx="75969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US" dirty="0"/>
                <a:t>Different type of screen/cameras installed over the beam line </a:t>
              </a:r>
            </a:p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US" dirty="0"/>
                <a:t>Prototype style deployment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AD51A99-EC9E-C3B7-6408-8F91981A9148}"/>
                </a:ext>
              </a:extLst>
            </p:cNvPr>
            <p:cNvSpPr txBox="1"/>
            <p:nvPr/>
          </p:nvSpPr>
          <p:spPr>
            <a:xfrm>
              <a:off x="172831" y="4966601"/>
              <a:ext cx="980368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7939FE"/>
                  </a:solidFill>
                  <a:latin typeface="Montserrat" pitchFamily="2" charset="77"/>
                  <a:sym typeface="Wingdings" pitchFamily="2" charset="2"/>
                </a:rPr>
                <a:t>Actions: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US" dirty="0">
                  <a:latin typeface="Montserrat" pitchFamily="2" charset="77"/>
                  <a:sym typeface="Wingdings" pitchFamily="2" charset="2"/>
                </a:rPr>
                <a:t>Fully digital system. 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US" dirty="0">
                  <a:latin typeface="Montserrat" pitchFamily="2" charset="77"/>
                  <a:sym typeface="Wingdings" pitchFamily="2" charset="2"/>
                </a:rPr>
                <a:t>Improved hardware control fetching data from FESA.</a:t>
              </a:r>
              <a:endParaRPr lang="en-US" dirty="0">
                <a:sym typeface="Wingdings" pitchFamily="2" charset="2"/>
              </a:endParaRP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US" dirty="0">
                  <a:latin typeface="Montserrat" pitchFamily="2" charset="77"/>
                  <a:sym typeface="Wingdings" pitchFamily="2" charset="2"/>
                </a:rPr>
                <a:t>Installation clean-up with new hardware to be installed over summer shutdown.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ADC96A1-2E93-AD5F-BCEE-5A847EDB5CF0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22" name="Freeform: Shape 86">
              <a:extLst>
                <a:ext uri="{FF2B5EF4-FFF2-40B4-BE49-F238E27FC236}">
                  <a16:creationId xmlns:a16="http://schemas.microsoft.com/office/drawing/2014/main" id="{A0716065-3501-0567-169E-EA711405BFC0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44A997E-38CB-94FD-ABD6-D1323B35C6EA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5852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6E82F-2A60-0A2E-3A51-09FDCAF94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FB1A2F9C-D16D-9816-5F28-CB5B969A4781}"/>
              </a:ext>
            </a:extLst>
          </p:cNvPr>
          <p:cNvGrpSpPr/>
          <p:nvPr/>
        </p:nvGrpSpPr>
        <p:grpSpPr>
          <a:xfrm>
            <a:off x="123053" y="1028990"/>
            <a:ext cx="3871355" cy="646332"/>
            <a:chOff x="285008" y="2325784"/>
            <a:chExt cx="3871355" cy="646332"/>
          </a:xfrm>
        </p:grpSpPr>
        <p:sp>
          <p:nvSpPr>
            <p:cNvPr id="16" name="Freeform: Shape 86">
              <a:extLst>
                <a:ext uri="{FF2B5EF4-FFF2-40B4-BE49-F238E27FC236}">
                  <a16:creationId xmlns:a16="http://schemas.microsoft.com/office/drawing/2014/main" id="{F7505A32-1782-4297-8331-94998B34E9F1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CE16168-0AB5-4236-6A0E-B3EF0E012B78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HARDWARE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C7810A-1B6A-A49C-A80E-941A5E6BCCD4}"/>
              </a:ext>
            </a:extLst>
          </p:cNvPr>
          <p:cNvGrpSpPr/>
          <p:nvPr/>
        </p:nvGrpSpPr>
        <p:grpSpPr>
          <a:xfrm>
            <a:off x="8197592" y="1029645"/>
            <a:ext cx="3871355" cy="646332"/>
            <a:chOff x="285008" y="2325784"/>
            <a:chExt cx="3871355" cy="646332"/>
          </a:xfrm>
        </p:grpSpPr>
        <p:sp>
          <p:nvSpPr>
            <p:cNvPr id="20" name="Freeform: Shape 86">
              <a:extLst>
                <a:ext uri="{FF2B5EF4-FFF2-40B4-BE49-F238E27FC236}">
                  <a16:creationId xmlns:a16="http://schemas.microsoft.com/office/drawing/2014/main" id="{0CF4A2A9-96EF-C3DB-9DF5-8416C5C42E8D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F128C56-355A-3EA4-DA09-BE6A0441FCB7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F5FE5B4-9BFA-40D9-E5B8-5CBE48873CD6}"/>
              </a:ext>
            </a:extLst>
          </p:cNvPr>
          <p:cNvSpPr txBox="1"/>
          <p:nvPr/>
        </p:nvSpPr>
        <p:spPr>
          <a:xfrm>
            <a:off x="378639" y="1874091"/>
            <a:ext cx="5761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3"/>
            </a:pPr>
            <a:r>
              <a:rPr lang="en-US" b="1" dirty="0"/>
              <a:t>Not sufficient/inadequate diagnostics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Screen based diagnostics</a:t>
            </a:r>
          </a:p>
          <a:p>
            <a:pPr marL="742950" lvl="1" indent="-285750">
              <a:buFontTx/>
              <a:buChar char="-"/>
            </a:pPr>
            <a:r>
              <a:rPr lang="en-US" b="1" dirty="0"/>
              <a:t>System inconsistency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Charge and laser power meter calibration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75CF16-27CB-14B8-E0E0-81F4D0B3559C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7F04A5C9-B0FF-2E80-94DC-9FB756BC5394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4B6870A-0593-F69B-EFA4-59362F2FB95A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C32452FD-482F-239D-73B9-97E55CDF7C7E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4A953F-1B00-9110-32D5-5F0E5D21A1AB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26A0F77-2F9C-30F7-B921-8AC86C109778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15/36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F402043-F93D-5EB4-9379-1ACF593CE8C3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3634C2-7EE9-AF4E-FC53-B8D06486D5A3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22" name="Freeform: Shape 86">
              <a:extLst>
                <a:ext uri="{FF2B5EF4-FFF2-40B4-BE49-F238E27FC236}">
                  <a16:creationId xmlns:a16="http://schemas.microsoft.com/office/drawing/2014/main" id="{58749F5B-2CE4-B39B-08FD-700AB4FF5639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FA125CA-F32F-0740-E037-7240D63C5CE2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C3EACF3-94A9-347D-F253-E4391F1A65DB}"/>
              </a:ext>
            </a:extLst>
          </p:cNvPr>
          <p:cNvGrpSpPr/>
          <p:nvPr/>
        </p:nvGrpSpPr>
        <p:grpSpPr>
          <a:xfrm>
            <a:off x="511381" y="3090010"/>
            <a:ext cx="3280517" cy="3280517"/>
            <a:chOff x="1166834" y="1665962"/>
            <a:chExt cx="3280517" cy="328051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C74235D-3F6B-A573-E1B1-98035B4E0152}"/>
                </a:ext>
              </a:extLst>
            </p:cNvPr>
            <p:cNvGrpSpPr/>
            <p:nvPr/>
          </p:nvGrpSpPr>
          <p:grpSpPr>
            <a:xfrm>
              <a:off x="1166834" y="1665962"/>
              <a:ext cx="3280517" cy="3280517"/>
              <a:chOff x="5238943" y="3068854"/>
              <a:chExt cx="1717163" cy="1717163"/>
            </a:xfrm>
          </p:grpSpPr>
          <p:sp>
            <p:nvSpPr>
              <p:cNvPr id="27" name="Circle: Hollow 17">
                <a:extLst>
                  <a:ext uri="{FF2B5EF4-FFF2-40B4-BE49-F238E27FC236}">
                    <a16:creationId xmlns:a16="http://schemas.microsoft.com/office/drawing/2014/main" id="{93ABA57C-D166-34D9-FF26-3894D5128A0C}"/>
                  </a:ext>
                </a:extLst>
              </p:cNvPr>
              <p:cNvSpPr/>
              <p:nvPr/>
            </p:nvSpPr>
            <p:spPr>
              <a:xfrm>
                <a:off x="5238943" y="3068854"/>
                <a:ext cx="1717163" cy="1717163"/>
              </a:xfrm>
              <a:prstGeom prst="donut">
                <a:avLst>
                  <a:gd name="adj" fmla="val 13818"/>
                </a:avLst>
              </a:prstGeom>
              <a:gradFill>
                <a:gsLst>
                  <a:gs pos="12000">
                    <a:srgbClr val="F6EBFB"/>
                  </a:gs>
                  <a:gs pos="100000">
                    <a:srgbClr val="F6EFFF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Block Arc 27">
                <a:extLst>
                  <a:ext uri="{FF2B5EF4-FFF2-40B4-BE49-F238E27FC236}">
                    <a16:creationId xmlns:a16="http://schemas.microsoft.com/office/drawing/2014/main" id="{14C1B240-5833-BE07-CE1B-0A6C348DC5FC}"/>
                  </a:ext>
                </a:extLst>
              </p:cNvPr>
              <p:cNvSpPr/>
              <p:nvPr/>
            </p:nvSpPr>
            <p:spPr>
              <a:xfrm>
                <a:off x="5241830" y="3070966"/>
                <a:ext cx="1712163" cy="1712163"/>
              </a:xfrm>
              <a:prstGeom prst="blockArc">
                <a:avLst>
                  <a:gd name="adj1" fmla="val 10177480"/>
                  <a:gd name="adj2" fmla="val 10087908"/>
                  <a:gd name="adj3" fmla="val 13574"/>
                </a:avLst>
              </a:pr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t="100000" r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668709E-343F-DD4F-2924-512D0A572C83}"/>
                </a:ext>
              </a:extLst>
            </p:cNvPr>
            <p:cNvGrpSpPr/>
            <p:nvPr/>
          </p:nvGrpSpPr>
          <p:grpSpPr>
            <a:xfrm>
              <a:off x="1366727" y="1796359"/>
              <a:ext cx="2783781" cy="2692204"/>
              <a:chOff x="1366727" y="1796359"/>
              <a:chExt cx="2783781" cy="2692204"/>
            </a:xfrm>
          </p:grpSpPr>
          <p:pic>
            <p:nvPicPr>
              <p:cNvPr id="24" name="Picture 23" descr="acA1920-40gm | Area scan camera">
                <a:extLst>
                  <a:ext uri="{FF2B5EF4-FFF2-40B4-BE49-F238E27FC236}">
                    <a16:creationId xmlns:a16="http://schemas.microsoft.com/office/drawing/2014/main" id="{2DA7099D-6308-EE02-3A3A-B0634EC3CA3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6727" y="2369437"/>
                <a:ext cx="2783781" cy="21191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E8E50BC-C766-D44C-7B0A-B75EAAE3470F}"/>
                  </a:ext>
                </a:extLst>
              </p:cNvPr>
              <p:cNvSpPr txBox="1"/>
              <p:nvPr/>
            </p:nvSpPr>
            <p:spPr>
              <a:xfrm>
                <a:off x="1926074" y="1796359"/>
                <a:ext cx="1781257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effectLst/>
                    <a:latin typeface="Montserrat" pitchFamily="2" charset="77"/>
                  </a:rPr>
                  <a:t>acA1920-40gm</a:t>
                </a:r>
              </a:p>
              <a:p>
                <a:endParaRPr lang="en-US" dirty="0"/>
              </a:p>
            </p:txBody>
          </p:sp>
        </p:grpSp>
      </p:grpSp>
      <p:pic>
        <p:nvPicPr>
          <p:cNvPr id="29" name="Picture Placeholder 2" descr="A close up of a device&#10;&#10;AI-generated content may be incorrect.">
            <a:extLst>
              <a:ext uri="{FF2B5EF4-FFF2-40B4-BE49-F238E27FC236}">
                <a16:creationId xmlns:a16="http://schemas.microsoft.com/office/drawing/2014/main" id="{047DE14D-6B2A-D5B5-D644-D75E07F2E9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" r="28012" b="30233"/>
          <a:stretch/>
        </p:blipFill>
        <p:spPr>
          <a:xfrm rot="5400000">
            <a:off x="8191125" y="2350473"/>
            <a:ext cx="4379759" cy="3375884"/>
          </a:xfrm>
          <a:custGeom>
            <a:avLst/>
            <a:gdLst>
              <a:gd name="connsiteX0" fmla="*/ 0 w 2712911"/>
              <a:gd name="connsiteY0" fmla="*/ 0 h 3754660"/>
              <a:gd name="connsiteX1" fmla="*/ 2712911 w 2712911"/>
              <a:gd name="connsiteY1" fmla="*/ 0 h 3754660"/>
              <a:gd name="connsiteX2" fmla="*/ 2712911 w 2712911"/>
              <a:gd name="connsiteY2" fmla="*/ 3754660 h 3754660"/>
              <a:gd name="connsiteX3" fmla="*/ 0 w 2712911"/>
              <a:gd name="connsiteY3" fmla="*/ 3754660 h 375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2911" h="3754660">
                <a:moveTo>
                  <a:pt x="0" y="0"/>
                </a:moveTo>
                <a:lnTo>
                  <a:pt x="2712911" y="0"/>
                </a:lnTo>
                <a:lnTo>
                  <a:pt x="2712911" y="3754660"/>
                </a:lnTo>
                <a:lnTo>
                  <a:pt x="0" y="3754660"/>
                </a:lnTo>
                <a:close/>
              </a:path>
            </a:pathLst>
          </a:cu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0BA2E71-146D-94AD-F76D-32601FB1F9E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7414"/>
          <a:stretch/>
        </p:blipFill>
        <p:spPr>
          <a:xfrm>
            <a:off x="4248780" y="3094045"/>
            <a:ext cx="4146623" cy="327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385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043FE-BD5F-8283-33F5-7BFB483C5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94F3218-9382-65DA-723B-AAE8D98AE386}"/>
              </a:ext>
            </a:extLst>
          </p:cNvPr>
          <p:cNvGrpSpPr/>
          <p:nvPr/>
        </p:nvGrpSpPr>
        <p:grpSpPr>
          <a:xfrm>
            <a:off x="123053" y="1028990"/>
            <a:ext cx="3871355" cy="646332"/>
            <a:chOff x="285008" y="2325784"/>
            <a:chExt cx="3871355" cy="646332"/>
          </a:xfrm>
        </p:grpSpPr>
        <p:sp>
          <p:nvSpPr>
            <p:cNvPr id="16" name="Freeform: Shape 86">
              <a:extLst>
                <a:ext uri="{FF2B5EF4-FFF2-40B4-BE49-F238E27FC236}">
                  <a16:creationId xmlns:a16="http://schemas.microsoft.com/office/drawing/2014/main" id="{4D79D5AD-368E-F596-038F-B060791300A6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EB003A7-1CE2-4A00-302B-D7346C3DF05F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HARDWARE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57F2B-4CCE-7C7E-BC79-9AA850A79D9B}"/>
              </a:ext>
            </a:extLst>
          </p:cNvPr>
          <p:cNvGrpSpPr/>
          <p:nvPr/>
        </p:nvGrpSpPr>
        <p:grpSpPr>
          <a:xfrm>
            <a:off x="8197592" y="1029645"/>
            <a:ext cx="3871355" cy="646332"/>
            <a:chOff x="285008" y="2325784"/>
            <a:chExt cx="3871355" cy="646332"/>
          </a:xfrm>
        </p:grpSpPr>
        <p:sp>
          <p:nvSpPr>
            <p:cNvPr id="20" name="Freeform: Shape 86">
              <a:extLst>
                <a:ext uri="{FF2B5EF4-FFF2-40B4-BE49-F238E27FC236}">
                  <a16:creationId xmlns:a16="http://schemas.microsoft.com/office/drawing/2014/main" id="{E6458E2D-1D30-FAA9-1B40-2C0467C86323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98393C0-A386-16EE-200D-A2B99B0EF2C8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A56A298-8422-C2EE-0CF5-C1B5B52FD885}"/>
              </a:ext>
            </a:extLst>
          </p:cNvPr>
          <p:cNvSpPr txBox="1"/>
          <p:nvPr/>
        </p:nvSpPr>
        <p:spPr>
          <a:xfrm>
            <a:off x="378639" y="1874091"/>
            <a:ext cx="5761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3"/>
            </a:pPr>
            <a:r>
              <a:rPr lang="en-US" b="1" dirty="0"/>
              <a:t>Not sufficient/inadequate diagnostics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Screen based diagnostics</a:t>
            </a:r>
          </a:p>
          <a:p>
            <a:pPr marL="742950" lvl="1" indent="-285750">
              <a:buFontTx/>
              <a:buChar char="-"/>
            </a:pPr>
            <a:r>
              <a:rPr lang="en-US" b="1" dirty="0"/>
              <a:t>System inconsistency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Charge and laser power meter calibration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E47B785-FAEB-D362-2EC7-738862A66097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6293F70C-635F-7BB3-ED9D-DFAD10CC317A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8B405A8-CC49-D1A6-2798-1610E479BEFF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121D8B90-2B2A-C34F-22EA-7BE498A534BD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E809A31-BE65-79AB-88BF-3E4BF09269A8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36CC85-1B90-F5A5-10DA-5069BE42A0CE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16/36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3C47EF9-A319-3BAD-4421-5A56370A7D04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8FD1CF2-5B9C-F884-FAA2-15D70C32190D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22" name="Freeform: Shape 86">
              <a:extLst>
                <a:ext uri="{FF2B5EF4-FFF2-40B4-BE49-F238E27FC236}">
                  <a16:creationId xmlns:a16="http://schemas.microsoft.com/office/drawing/2014/main" id="{0E4CB6BD-7083-22B1-9A75-675B608ED9D4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265C35-3890-1E2A-3D3C-EF5541A2FC1C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45F90B8-DEBA-BEFD-2ABA-6286484F7048}"/>
              </a:ext>
            </a:extLst>
          </p:cNvPr>
          <p:cNvGrpSpPr/>
          <p:nvPr/>
        </p:nvGrpSpPr>
        <p:grpSpPr>
          <a:xfrm>
            <a:off x="511381" y="3090010"/>
            <a:ext cx="3280517" cy="3280517"/>
            <a:chOff x="1166834" y="1665962"/>
            <a:chExt cx="3280517" cy="328051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7537B2D-D3D6-899F-213C-8F6337D5E12E}"/>
                </a:ext>
              </a:extLst>
            </p:cNvPr>
            <p:cNvGrpSpPr/>
            <p:nvPr/>
          </p:nvGrpSpPr>
          <p:grpSpPr>
            <a:xfrm>
              <a:off x="1166834" y="1665962"/>
              <a:ext cx="3280517" cy="3280517"/>
              <a:chOff x="5238943" y="3068854"/>
              <a:chExt cx="1717163" cy="1717163"/>
            </a:xfrm>
          </p:grpSpPr>
          <p:sp>
            <p:nvSpPr>
              <p:cNvPr id="27" name="Circle: Hollow 17">
                <a:extLst>
                  <a:ext uri="{FF2B5EF4-FFF2-40B4-BE49-F238E27FC236}">
                    <a16:creationId xmlns:a16="http://schemas.microsoft.com/office/drawing/2014/main" id="{130FF6B1-7606-EAAD-362C-469AA280D160}"/>
                  </a:ext>
                </a:extLst>
              </p:cNvPr>
              <p:cNvSpPr/>
              <p:nvPr/>
            </p:nvSpPr>
            <p:spPr>
              <a:xfrm>
                <a:off x="5238943" y="3068854"/>
                <a:ext cx="1717163" cy="1717163"/>
              </a:xfrm>
              <a:prstGeom prst="donut">
                <a:avLst>
                  <a:gd name="adj" fmla="val 13818"/>
                </a:avLst>
              </a:prstGeom>
              <a:gradFill>
                <a:gsLst>
                  <a:gs pos="12000">
                    <a:srgbClr val="F6EBFB"/>
                  </a:gs>
                  <a:gs pos="100000">
                    <a:srgbClr val="F6EFFF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Block Arc 27">
                <a:extLst>
                  <a:ext uri="{FF2B5EF4-FFF2-40B4-BE49-F238E27FC236}">
                    <a16:creationId xmlns:a16="http://schemas.microsoft.com/office/drawing/2014/main" id="{2551919D-0763-C251-D58F-A26CAC4AAEC3}"/>
                  </a:ext>
                </a:extLst>
              </p:cNvPr>
              <p:cNvSpPr/>
              <p:nvPr/>
            </p:nvSpPr>
            <p:spPr>
              <a:xfrm>
                <a:off x="5241830" y="3070966"/>
                <a:ext cx="1712163" cy="1712163"/>
              </a:xfrm>
              <a:prstGeom prst="blockArc">
                <a:avLst>
                  <a:gd name="adj1" fmla="val 10177480"/>
                  <a:gd name="adj2" fmla="val 10087908"/>
                  <a:gd name="adj3" fmla="val 13574"/>
                </a:avLst>
              </a:pr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t="100000" r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9BB8BA7-402B-69A9-9DC1-6B82F1131CC4}"/>
                </a:ext>
              </a:extLst>
            </p:cNvPr>
            <p:cNvGrpSpPr/>
            <p:nvPr/>
          </p:nvGrpSpPr>
          <p:grpSpPr>
            <a:xfrm>
              <a:off x="1366727" y="1796359"/>
              <a:ext cx="2783781" cy="2692204"/>
              <a:chOff x="1366727" y="1796359"/>
              <a:chExt cx="2783781" cy="2692204"/>
            </a:xfrm>
          </p:grpSpPr>
          <p:pic>
            <p:nvPicPr>
              <p:cNvPr id="24" name="Picture 23" descr="acA1920-40gm | Area scan camera">
                <a:extLst>
                  <a:ext uri="{FF2B5EF4-FFF2-40B4-BE49-F238E27FC236}">
                    <a16:creationId xmlns:a16="http://schemas.microsoft.com/office/drawing/2014/main" id="{D51AEA5E-59F8-C975-04AB-41F96C575D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6727" y="2369437"/>
                <a:ext cx="2783781" cy="21191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B82B7CE-FC2E-365A-D8DC-B63769F34929}"/>
                  </a:ext>
                </a:extLst>
              </p:cNvPr>
              <p:cNvSpPr txBox="1"/>
              <p:nvPr/>
            </p:nvSpPr>
            <p:spPr>
              <a:xfrm>
                <a:off x="1926074" y="1796359"/>
                <a:ext cx="1781257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effectLst/>
                    <a:latin typeface="Montserrat" pitchFamily="2" charset="77"/>
                  </a:rPr>
                  <a:t>acA1920-40gm</a:t>
                </a:r>
              </a:p>
              <a:p>
                <a:endParaRPr lang="en-US" dirty="0"/>
              </a:p>
            </p:txBody>
          </p:sp>
        </p:grpSp>
      </p:grpSp>
      <p:pic>
        <p:nvPicPr>
          <p:cNvPr id="29" name="Picture Placeholder 2" descr="A close up of a device&#10;&#10;AI-generated content may be incorrect.">
            <a:extLst>
              <a:ext uri="{FF2B5EF4-FFF2-40B4-BE49-F238E27FC236}">
                <a16:creationId xmlns:a16="http://schemas.microsoft.com/office/drawing/2014/main" id="{E571A85B-725D-B8A0-B5F9-735E0B6268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" r="28012" b="30233"/>
          <a:stretch/>
        </p:blipFill>
        <p:spPr>
          <a:xfrm rot="5400000">
            <a:off x="8191125" y="2350473"/>
            <a:ext cx="4379759" cy="3375884"/>
          </a:xfrm>
          <a:custGeom>
            <a:avLst/>
            <a:gdLst>
              <a:gd name="connsiteX0" fmla="*/ 0 w 2712911"/>
              <a:gd name="connsiteY0" fmla="*/ 0 h 3754660"/>
              <a:gd name="connsiteX1" fmla="*/ 2712911 w 2712911"/>
              <a:gd name="connsiteY1" fmla="*/ 0 h 3754660"/>
              <a:gd name="connsiteX2" fmla="*/ 2712911 w 2712911"/>
              <a:gd name="connsiteY2" fmla="*/ 3754660 h 3754660"/>
              <a:gd name="connsiteX3" fmla="*/ 0 w 2712911"/>
              <a:gd name="connsiteY3" fmla="*/ 3754660 h 375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2911" h="3754660">
                <a:moveTo>
                  <a:pt x="0" y="0"/>
                </a:moveTo>
                <a:lnTo>
                  <a:pt x="2712911" y="0"/>
                </a:lnTo>
                <a:lnTo>
                  <a:pt x="2712911" y="3754660"/>
                </a:lnTo>
                <a:lnTo>
                  <a:pt x="0" y="3754660"/>
                </a:ln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434B34-E9DC-6FE9-781F-FD83B6AB2C0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8196"/>
          <a:stretch/>
        </p:blipFill>
        <p:spPr>
          <a:xfrm>
            <a:off x="4204795" y="2992167"/>
            <a:ext cx="4339437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71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BA3F0-F43E-424B-53B4-19E4F4A50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E323364B-7F7D-C066-B6C2-2226FC130D46}"/>
              </a:ext>
            </a:extLst>
          </p:cNvPr>
          <p:cNvGrpSpPr/>
          <p:nvPr/>
        </p:nvGrpSpPr>
        <p:grpSpPr>
          <a:xfrm>
            <a:off x="123053" y="1028990"/>
            <a:ext cx="3871355" cy="646332"/>
            <a:chOff x="285008" y="2325784"/>
            <a:chExt cx="3871355" cy="646332"/>
          </a:xfrm>
        </p:grpSpPr>
        <p:sp>
          <p:nvSpPr>
            <p:cNvPr id="16" name="Freeform: Shape 86">
              <a:extLst>
                <a:ext uri="{FF2B5EF4-FFF2-40B4-BE49-F238E27FC236}">
                  <a16:creationId xmlns:a16="http://schemas.microsoft.com/office/drawing/2014/main" id="{CFE2AD63-E19F-4E0F-9BDE-E17F0790E8EC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463D659-E2D0-0DB4-4825-0B8EF121D2C8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HARDWARE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C449961-E015-F94D-D9FA-6A3C12725799}"/>
              </a:ext>
            </a:extLst>
          </p:cNvPr>
          <p:cNvGrpSpPr/>
          <p:nvPr/>
        </p:nvGrpSpPr>
        <p:grpSpPr>
          <a:xfrm>
            <a:off x="8197592" y="1029645"/>
            <a:ext cx="3871355" cy="646332"/>
            <a:chOff x="285008" y="2325784"/>
            <a:chExt cx="3871355" cy="646332"/>
          </a:xfrm>
        </p:grpSpPr>
        <p:sp>
          <p:nvSpPr>
            <p:cNvPr id="20" name="Freeform: Shape 86">
              <a:extLst>
                <a:ext uri="{FF2B5EF4-FFF2-40B4-BE49-F238E27FC236}">
                  <a16:creationId xmlns:a16="http://schemas.microsoft.com/office/drawing/2014/main" id="{D57DFDF1-38DC-68B1-F56A-E2110006F261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DDD4271-AD05-8CAA-3691-545954C7B452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5539408F-4F58-D467-FB47-C4B499260E16}"/>
              </a:ext>
            </a:extLst>
          </p:cNvPr>
          <p:cNvSpPr txBox="1"/>
          <p:nvPr/>
        </p:nvSpPr>
        <p:spPr>
          <a:xfrm>
            <a:off x="378639" y="1874091"/>
            <a:ext cx="5761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3"/>
            </a:pPr>
            <a:r>
              <a:rPr lang="en-US" b="1" dirty="0"/>
              <a:t>Not sufficient/inadequate diagnostics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Screen based diagnostics</a:t>
            </a:r>
          </a:p>
          <a:p>
            <a:pPr marL="742950" lvl="1" indent="-285750">
              <a:buFontTx/>
              <a:buChar char="-"/>
            </a:pPr>
            <a:r>
              <a:rPr lang="en-US" b="1" dirty="0"/>
              <a:t>System inconsistency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Charge and laser power meter calibration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CB84696-4E62-EC53-3802-A8F539FD80E0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89FDCE40-82D0-D109-6F20-419229479C11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15A228C-DB73-4D94-A312-204128D86C2A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33CCC1B2-CFC2-0442-A018-3E294C130BC0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5DCEE13-B1A8-7D1D-0887-41DD23A12D6A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8FAA8C-0BBD-19DE-964C-86121AE93A35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17/36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AD31D5A-74DC-40BC-92EB-A117DAAD039F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E7D663-D21E-2359-DC57-40E9CF5B9770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22" name="Freeform: Shape 86">
              <a:extLst>
                <a:ext uri="{FF2B5EF4-FFF2-40B4-BE49-F238E27FC236}">
                  <a16:creationId xmlns:a16="http://schemas.microsoft.com/office/drawing/2014/main" id="{A98EDC05-2507-3921-AB7F-EED56D413C26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E772145-56D9-55BD-A03D-17BA001E0AB1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9FFDBBE-7C93-CB01-2D50-B90A5C529CE2}"/>
              </a:ext>
            </a:extLst>
          </p:cNvPr>
          <p:cNvGrpSpPr/>
          <p:nvPr/>
        </p:nvGrpSpPr>
        <p:grpSpPr>
          <a:xfrm>
            <a:off x="511381" y="3090010"/>
            <a:ext cx="3280517" cy="3280517"/>
            <a:chOff x="1166834" y="1665962"/>
            <a:chExt cx="3280517" cy="328051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7F77B31-0D98-2278-6C02-9E76F6D529FE}"/>
                </a:ext>
              </a:extLst>
            </p:cNvPr>
            <p:cNvGrpSpPr/>
            <p:nvPr/>
          </p:nvGrpSpPr>
          <p:grpSpPr>
            <a:xfrm>
              <a:off x="1166834" y="1665962"/>
              <a:ext cx="3280517" cy="3280517"/>
              <a:chOff x="5238943" y="3068854"/>
              <a:chExt cx="1717163" cy="1717163"/>
            </a:xfrm>
          </p:grpSpPr>
          <p:sp>
            <p:nvSpPr>
              <p:cNvPr id="27" name="Circle: Hollow 17">
                <a:extLst>
                  <a:ext uri="{FF2B5EF4-FFF2-40B4-BE49-F238E27FC236}">
                    <a16:creationId xmlns:a16="http://schemas.microsoft.com/office/drawing/2014/main" id="{4FB281AA-1ADB-A36E-A1CA-CB7FEDCB21C1}"/>
                  </a:ext>
                </a:extLst>
              </p:cNvPr>
              <p:cNvSpPr/>
              <p:nvPr/>
            </p:nvSpPr>
            <p:spPr>
              <a:xfrm>
                <a:off x="5238943" y="3068854"/>
                <a:ext cx="1717163" cy="1717163"/>
              </a:xfrm>
              <a:prstGeom prst="donut">
                <a:avLst>
                  <a:gd name="adj" fmla="val 13818"/>
                </a:avLst>
              </a:prstGeom>
              <a:gradFill>
                <a:gsLst>
                  <a:gs pos="12000">
                    <a:srgbClr val="F6EBFB"/>
                  </a:gs>
                  <a:gs pos="100000">
                    <a:srgbClr val="F6EFFF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Block Arc 27">
                <a:extLst>
                  <a:ext uri="{FF2B5EF4-FFF2-40B4-BE49-F238E27FC236}">
                    <a16:creationId xmlns:a16="http://schemas.microsoft.com/office/drawing/2014/main" id="{3F35FE5C-11FB-366A-028C-02C7F3C72C2E}"/>
                  </a:ext>
                </a:extLst>
              </p:cNvPr>
              <p:cNvSpPr/>
              <p:nvPr/>
            </p:nvSpPr>
            <p:spPr>
              <a:xfrm>
                <a:off x="5241830" y="3070966"/>
                <a:ext cx="1712163" cy="1712163"/>
              </a:xfrm>
              <a:prstGeom prst="blockArc">
                <a:avLst>
                  <a:gd name="adj1" fmla="val 10177480"/>
                  <a:gd name="adj2" fmla="val 10087908"/>
                  <a:gd name="adj3" fmla="val 13574"/>
                </a:avLst>
              </a:pr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t="100000" r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8C5CA7A-2798-63EA-C915-9003E8500AF9}"/>
                </a:ext>
              </a:extLst>
            </p:cNvPr>
            <p:cNvGrpSpPr/>
            <p:nvPr/>
          </p:nvGrpSpPr>
          <p:grpSpPr>
            <a:xfrm>
              <a:off x="1366727" y="1796359"/>
              <a:ext cx="2783781" cy="2692204"/>
              <a:chOff x="1366727" y="1796359"/>
              <a:chExt cx="2783781" cy="2692204"/>
            </a:xfrm>
          </p:grpSpPr>
          <p:pic>
            <p:nvPicPr>
              <p:cNvPr id="24" name="Picture 23" descr="acA1920-40gm | Area scan camera">
                <a:extLst>
                  <a:ext uri="{FF2B5EF4-FFF2-40B4-BE49-F238E27FC236}">
                    <a16:creationId xmlns:a16="http://schemas.microsoft.com/office/drawing/2014/main" id="{541BE831-D19B-15CD-3549-4ECFABDF38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6727" y="2369437"/>
                <a:ext cx="2783781" cy="21191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FE0CC09-CEFE-1E60-BD48-B12197841482}"/>
                  </a:ext>
                </a:extLst>
              </p:cNvPr>
              <p:cNvSpPr txBox="1"/>
              <p:nvPr/>
            </p:nvSpPr>
            <p:spPr>
              <a:xfrm>
                <a:off x="1926074" y="1796359"/>
                <a:ext cx="1781257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effectLst/>
                    <a:latin typeface="Montserrat" pitchFamily="2" charset="77"/>
                  </a:rPr>
                  <a:t>acA1920-40gm</a:t>
                </a:r>
              </a:p>
              <a:p>
                <a:endParaRPr lang="en-US" dirty="0"/>
              </a:p>
            </p:txBody>
          </p:sp>
        </p:grpSp>
      </p:grpSp>
      <p:pic>
        <p:nvPicPr>
          <p:cNvPr id="29" name="Picture Placeholder 2" descr="A close up of a device&#10;&#10;AI-generated content may be incorrect.">
            <a:extLst>
              <a:ext uri="{FF2B5EF4-FFF2-40B4-BE49-F238E27FC236}">
                <a16:creationId xmlns:a16="http://schemas.microsoft.com/office/drawing/2014/main" id="{43935DB4-2755-DA93-F630-0CC39767B3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" r="28012" b="30233"/>
          <a:stretch/>
        </p:blipFill>
        <p:spPr>
          <a:xfrm rot="5400000">
            <a:off x="8191125" y="2350473"/>
            <a:ext cx="4379759" cy="3375884"/>
          </a:xfrm>
          <a:custGeom>
            <a:avLst/>
            <a:gdLst>
              <a:gd name="connsiteX0" fmla="*/ 0 w 2712911"/>
              <a:gd name="connsiteY0" fmla="*/ 0 h 3754660"/>
              <a:gd name="connsiteX1" fmla="*/ 2712911 w 2712911"/>
              <a:gd name="connsiteY1" fmla="*/ 0 h 3754660"/>
              <a:gd name="connsiteX2" fmla="*/ 2712911 w 2712911"/>
              <a:gd name="connsiteY2" fmla="*/ 3754660 h 3754660"/>
              <a:gd name="connsiteX3" fmla="*/ 0 w 2712911"/>
              <a:gd name="connsiteY3" fmla="*/ 3754660 h 375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2911" h="3754660">
                <a:moveTo>
                  <a:pt x="0" y="0"/>
                </a:moveTo>
                <a:lnTo>
                  <a:pt x="2712911" y="0"/>
                </a:lnTo>
                <a:lnTo>
                  <a:pt x="2712911" y="3754660"/>
                </a:lnTo>
                <a:lnTo>
                  <a:pt x="0" y="3754660"/>
                </a:ln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210A749-C896-155D-BD8B-14B9D9CE3AA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8196" b="93431"/>
          <a:stretch/>
        </p:blipFill>
        <p:spPr>
          <a:xfrm>
            <a:off x="4204795" y="3029745"/>
            <a:ext cx="4339437" cy="22824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342E5B6-8A52-705E-F8F5-481BF4595EC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42" r="46586" b="5598"/>
          <a:stretch/>
        </p:blipFill>
        <p:spPr>
          <a:xfrm>
            <a:off x="4300035" y="3204460"/>
            <a:ext cx="4244197" cy="32399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1FD851C-CA6B-396E-0D4A-8EE67C23D67D}"/>
                  </a:ext>
                </a:extLst>
              </p:cNvPr>
              <p:cNvSpPr txBox="1"/>
              <p:nvPr/>
            </p:nvSpPr>
            <p:spPr>
              <a:xfrm>
                <a:off x="4630403" y="5459678"/>
                <a:ext cx="30195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Resolution of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b="1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1FD851C-CA6B-396E-0D4A-8EE67C23D6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0403" y="5459678"/>
                <a:ext cx="3019500" cy="369332"/>
              </a:xfrm>
              <a:prstGeom prst="rect">
                <a:avLst/>
              </a:prstGeom>
              <a:blipFill>
                <a:blip r:embed="rId7"/>
                <a:stretch>
                  <a:fillRect l="-1674" t="-10345" b="-24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A7CCD7E-3C11-E291-36B3-81D53EE99C9C}"/>
                  </a:ext>
                </a:extLst>
              </p:cNvPr>
              <p:cNvSpPr txBox="1"/>
              <p:nvPr/>
            </p:nvSpPr>
            <p:spPr>
              <a:xfrm>
                <a:off x="6140153" y="3889051"/>
                <a:ext cx="171785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𝟑𝟎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𝐱𝟑𝟎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A7CCD7E-3C11-E291-36B3-81D53EE99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0153" y="3889051"/>
                <a:ext cx="1717856" cy="369332"/>
              </a:xfrm>
              <a:prstGeom prst="rect">
                <a:avLst/>
              </a:prstGeom>
              <a:blipFill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6513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06E1D-DAD2-F502-96FD-104D2B003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D50955B-28B9-538C-2302-14B15C78C1A8}"/>
              </a:ext>
            </a:extLst>
          </p:cNvPr>
          <p:cNvGrpSpPr/>
          <p:nvPr/>
        </p:nvGrpSpPr>
        <p:grpSpPr>
          <a:xfrm>
            <a:off x="123053" y="1028990"/>
            <a:ext cx="3871355" cy="646332"/>
            <a:chOff x="285008" y="2325784"/>
            <a:chExt cx="3871355" cy="646332"/>
          </a:xfrm>
        </p:grpSpPr>
        <p:sp>
          <p:nvSpPr>
            <p:cNvPr id="16" name="Freeform: Shape 86">
              <a:extLst>
                <a:ext uri="{FF2B5EF4-FFF2-40B4-BE49-F238E27FC236}">
                  <a16:creationId xmlns:a16="http://schemas.microsoft.com/office/drawing/2014/main" id="{EDC30320-281C-60DE-7DD0-0952A8B7592A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7D9D0D3-85ED-6EBC-C235-8C5BF1BBEF27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HARDWARE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0FAD4D1-1B14-2374-B99A-A18E160D0ADC}"/>
              </a:ext>
            </a:extLst>
          </p:cNvPr>
          <p:cNvGrpSpPr/>
          <p:nvPr/>
        </p:nvGrpSpPr>
        <p:grpSpPr>
          <a:xfrm>
            <a:off x="8197592" y="1029645"/>
            <a:ext cx="3871355" cy="646332"/>
            <a:chOff x="285008" y="2325784"/>
            <a:chExt cx="3871355" cy="646332"/>
          </a:xfrm>
        </p:grpSpPr>
        <p:sp>
          <p:nvSpPr>
            <p:cNvPr id="20" name="Freeform: Shape 86">
              <a:extLst>
                <a:ext uri="{FF2B5EF4-FFF2-40B4-BE49-F238E27FC236}">
                  <a16:creationId xmlns:a16="http://schemas.microsoft.com/office/drawing/2014/main" id="{D37CC8D9-0D43-E666-9BC7-2116FB70F73A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6C34264-7B6A-A643-F268-0A4237D36BC4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49AF970-5FCA-3530-6ED8-2B8D7FFEC182}"/>
              </a:ext>
            </a:extLst>
          </p:cNvPr>
          <p:cNvSpPr txBox="1"/>
          <p:nvPr/>
        </p:nvSpPr>
        <p:spPr>
          <a:xfrm>
            <a:off x="378639" y="1874091"/>
            <a:ext cx="5989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3"/>
            </a:pPr>
            <a:r>
              <a:rPr lang="en-US" b="1" dirty="0"/>
              <a:t>Not sufficient/inadequate diagnostics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Screen based diagnostics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System inconsistency</a:t>
            </a:r>
          </a:p>
          <a:p>
            <a:pPr marL="742950" lvl="1" indent="-285750">
              <a:buFontTx/>
              <a:buChar char="-"/>
            </a:pPr>
            <a:r>
              <a:rPr lang="en-US" b="1" dirty="0"/>
              <a:t>Charge and laser power meter calibration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1E5A23D-5F89-F689-FC25-DE0CFF649E54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94CCB687-F6F9-056B-0282-DC9AFC27A86C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7A4972E-C88F-1346-A553-E1B8FF7ED6A8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BCD340A9-F091-DC4E-01AB-F73EF8CE3F02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2232BC8-F765-8907-951B-63769EB4D3A8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0044CDB-CA4A-243F-EB90-E29474E5650D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18/36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C5919ED-8C32-4235-E760-995537EA4D2E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C8A3CD3B-D7B2-9A39-631F-103A5CDC7DC8}"/>
              </a:ext>
            </a:extLst>
          </p:cNvPr>
          <p:cNvCxnSpPr>
            <a:cxnSpLocks/>
          </p:cNvCxnSpPr>
          <p:nvPr/>
        </p:nvCxnSpPr>
        <p:spPr>
          <a:xfrm>
            <a:off x="6140157" y="2872989"/>
            <a:ext cx="2715628" cy="299867"/>
          </a:xfrm>
          <a:prstGeom prst="bentConnector2">
            <a:avLst/>
          </a:prstGeom>
          <a:ln w="63500">
            <a:gradFill>
              <a:gsLst>
                <a:gs pos="0">
                  <a:srgbClr val="BB66E1"/>
                </a:gs>
                <a:gs pos="100000">
                  <a:srgbClr val="6C31FE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DDFABDF-86E4-DBE0-33DE-15C7B260FD83}"/>
              </a:ext>
            </a:extLst>
          </p:cNvPr>
          <p:cNvGrpSpPr/>
          <p:nvPr/>
        </p:nvGrpSpPr>
        <p:grpSpPr>
          <a:xfrm>
            <a:off x="5544622" y="3179019"/>
            <a:ext cx="6622326" cy="2320081"/>
            <a:chOff x="4596917" y="3074419"/>
            <a:chExt cx="6622326" cy="2320081"/>
          </a:xfrm>
        </p:grpSpPr>
        <p:sp>
          <p:nvSpPr>
            <p:cNvPr id="51" name="Freeform: Shape 177">
              <a:extLst>
                <a:ext uri="{FF2B5EF4-FFF2-40B4-BE49-F238E27FC236}">
                  <a16:creationId xmlns:a16="http://schemas.microsoft.com/office/drawing/2014/main" id="{FA9C6B54-3B27-181A-4B13-D1B61B0CC97B}"/>
                </a:ext>
              </a:extLst>
            </p:cNvPr>
            <p:cNvSpPr/>
            <p:nvPr/>
          </p:nvSpPr>
          <p:spPr>
            <a:xfrm>
              <a:off x="4647156" y="3074419"/>
              <a:ext cx="6534509" cy="2320081"/>
            </a:xfrm>
            <a:custGeom>
              <a:avLst/>
              <a:gdLst>
                <a:gd name="connsiteX0" fmla="*/ 0 w 7216711"/>
                <a:gd name="connsiteY0" fmla="*/ 0 h 1273873"/>
                <a:gd name="connsiteX1" fmla="*/ 7216712 w 7216711"/>
                <a:gd name="connsiteY1" fmla="*/ 0 h 1273873"/>
                <a:gd name="connsiteX2" fmla="*/ 7216712 w 7216711"/>
                <a:gd name="connsiteY2" fmla="*/ 1273874 h 1273873"/>
                <a:gd name="connsiteX3" fmla="*/ 0 w 7216711"/>
                <a:gd name="connsiteY3" fmla="*/ 1273874 h 127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6711" h="1273873">
                  <a:moveTo>
                    <a:pt x="0" y="0"/>
                  </a:moveTo>
                  <a:lnTo>
                    <a:pt x="7216712" y="0"/>
                  </a:lnTo>
                  <a:lnTo>
                    <a:pt x="7216712" y="1273874"/>
                  </a:lnTo>
                  <a:lnTo>
                    <a:pt x="0" y="1273874"/>
                  </a:lnTo>
                  <a:close/>
                </a:path>
              </a:pathLst>
            </a:cu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44E53AC-E513-2EB6-F4EA-FA515172D8F7}"/>
                </a:ext>
              </a:extLst>
            </p:cNvPr>
            <p:cNvSpPr txBox="1"/>
            <p:nvPr/>
          </p:nvSpPr>
          <p:spPr>
            <a:xfrm>
              <a:off x="4596918" y="3750261"/>
              <a:ext cx="653451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7939FE"/>
                  </a:solidFill>
                  <a:latin typeface="Montserrat" pitchFamily="2" charset="77"/>
                  <a:sym typeface="Wingdings" pitchFamily="2" charset="2"/>
                </a:rPr>
                <a:t>Actions: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US" dirty="0">
                  <a:latin typeface="Montserrat" pitchFamily="2" charset="77"/>
                  <a:sym typeface="Wingdings" pitchFamily="2" charset="2"/>
                </a:rPr>
                <a:t> New ICT installed 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US" dirty="0">
                  <a:latin typeface="Montserrat" pitchFamily="2" charset="77"/>
                  <a:sym typeface="Wingdings" pitchFamily="2" charset="2"/>
                </a:rPr>
                <a:t>Cross calibration to be performed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US" dirty="0">
                  <a:latin typeface="Montserrat" pitchFamily="2" charset="77"/>
                  <a:sym typeface="Wingdings" pitchFamily="2" charset="2"/>
                </a:rPr>
                <a:t>Laser watchdog implemented 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US" dirty="0">
                  <a:latin typeface="Montserrat" pitchFamily="2" charset="77"/>
                  <a:sym typeface="Wingdings" pitchFamily="2" charset="2"/>
                </a:rPr>
                <a:t>Moving towards using FESA for parameter storing</a:t>
              </a:r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562BCE1-94BF-0B14-D51E-1CB4D181A644}"/>
                </a:ext>
              </a:extLst>
            </p:cNvPr>
            <p:cNvSpPr txBox="1"/>
            <p:nvPr/>
          </p:nvSpPr>
          <p:spPr>
            <a:xfrm>
              <a:off x="4596917" y="3105834"/>
              <a:ext cx="66223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US" dirty="0"/>
                <a:t>ICT calibration factor are old sparse over separate files</a:t>
              </a:r>
            </a:p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US" dirty="0"/>
                <a:t>Power meter auto range via UCAP/LSA</a:t>
              </a: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346727D3-1A80-CD1C-5B19-CDF6CE45E8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r="-113" b="2036"/>
          <a:stretch/>
        </p:blipFill>
        <p:spPr>
          <a:xfrm>
            <a:off x="465225" y="3736964"/>
            <a:ext cx="5029160" cy="2560469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D39C006A-21A8-4F76-E2C6-DD865AB2D198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27" name="Freeform: Shape 86">
              <a:extLst>
                <a:ext uri="{FF2B5EF4-FFF2-40B4-BE49-F238E27FC236}">
                  <a16:creationId xmlns:a16="http://schemas.microsoft.com/office/drawing/2014/main" id="{29EC2B92-CE40-7CA8-D11D-D875E25B2B21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4D8EF11-9FB2-8776-6C1A-AA19EAF34134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179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F88EC-09C0-795B-6517-42E6AC2AF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DF62829-D562-0A95-4278-85B940B013E8}"/>
              </a:ext>
            </a:extLst>
          </p:cNvPr>
          <p:cNvSpPr txBox="1"/>
          <p:nvPr/>
        </p:nvSpPr>
        <p:spPr>
          <a:xfrm>
            <a:off x="378639" y="1874091"/>
            <a:ext cx="505138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4"/>
            </a:pPr>
            <a:r>
              <a:rPr lang="en-US" b="1" dirty="0"/>
              <a:t>Standardization</a:t>
            </a: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dirty="0"/>
              <a:t>Different operators - different styles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Miscommunication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Standard beam configuration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Critical parameter monitoring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Porting/debugging existing tools</a:t>
            </a:r>
          </a:p>
        </p:txBody>
      </p: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4154B0C8-8E31-3B12-B0F2-3F185453E608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6072370-1218-3541-F691-CE257D5894C4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F9DF15-8FD9-1503-0267-6519638795D5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19/36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7F3F9F1-1264-9A21-B1D0-2B6E476830A8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F2F7BAC-5F5C-3511-7CF4-60505C82BC56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27" name="Freeform: Shape 86">
              <a:extLst>
                <a:ext uri="{FF2B5EF4-FFF2-40B4-BE49-F238E27FC236}">
                  <a16:creationId xmlns:a16="http://schemas.microsoft.com/office/drawing/2014/main" id="{2BDA0D24-831B-0F6A-490D-AA0F0C41E4E8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D120E86-AFBE-2275-AD89-FCA7E224383A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F63B41A-B450-BD84-45DC-FFC724FD0378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23" name="Freeform: Shape 33">
              <a:extLst>
                <a:ext uri="{FF2B5EF4-FFF2-40B4-BE49-F238E27FC236}">
                  <a16:creationId xmlns:a16="http://schemas.microsoft.com/office/drawing/2014/main" id="{02E10D73-F0FD-5AD4-BD23-BBB0C1E86411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FD3AB1A-4C3F-518B-0F1D-09DB24EE68E6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6974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AC931AF-0681-EA1F-148F-41BF743BD7D9}"/>
              </a:ext>
            </a:extLst>
          </p:cNvPr>
          <p:cNvGrpSpPr/>
          <p:nvPr/>
        </p:nvGrpSpPr>
        <p:grpSpPr>
          <a:xfrm>
            <a:off x="245836" y="5472302"/>
            <a:ext cx="7216711" cy="845866"/>
            <a:chOff x="4975288" y="1086694"/>
            <a:chExt cx="7216711" cy="845866"/>
          </a:xfrm>
        </p:grpSpPr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4A252346-AA3F-4A4E-BEAE-CE01A310DB86}"/>
                </a:ext>
              </a:extLst>
            </p:cNvPr>
            <p:cNvSpPr/>
            <p:nvPr/>
          </p:nvSpPr>
          <p:spPr>
            <a:xfrm>
              <a:off x="4975288" y="1086694"/>
              <a:ext cx="7216711" cy="845866"/>
            </a:xfrm>
            <a:custGeom>
              <a:avLst/>
              <a:gdLst>
                <a:gd name="connsiteX0" fmla="*/ 0 w 7216711"/>
                <a:gd name="connsiteY0" fmla="*/ 0 h 1273873"/>
                <a:gd name="connsiteX1" fmla="*/ 7216712 w 7216711"/>
                <a:gd name="connsiteY1" fmla="*/ 0 h 1273873"/>
                <a:gd name="connsiteX2" fmla="*/ 7216712 w 7216711"/>
                <a:gd name="connsiteY2" fmla="*/ 1273874 h 1273873"/>
                <a:gd name="connsiteX3" fmla="*/ 0 w 7216711"/>
                <a:gd name="connsiteY3" fmla="*/ 1273874 h 127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6711" h="1273873">
                  <a:moveTo>
                    <a:pt x="0" y="0"/>
                  </a:moveTo>
                  <a:lnTo>
                    <a:pt x="7216712" y="0"/>
                  </a:lnTo>
                  <a:lnTo>
                    <a:pt x="7216712" y="1273874"/>
                  </a:lnTo>
                  <a:lnTo>
                    <a:pt x="0" y="1273874"/>
                  </a:lnTo>
                  <a:close/>
                </a:path>
              </a:pathLst>
            </a:cu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B702BD13-89D4-43F2-B9C4-00318DB39128}"/>
                </a:ext>
              </a:extLst>
            </p:cNvPr>
            <p:cNvSpPr txBox="1"/>
            <p:nvPr/>
          </p:nvSpPr>
          <p:spPr>
            <a:xfrm>
              <a:off x="5347167" y="1194340"/>
              <a:ext cx="6365559" cy="694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i="1" dirty="0">
                  <a:latin typeface="Montserrat" pitchFamily="2" charset="77"/>
                </a:rPr>
                <a:t>Everything I am reporting here is the result of a tremendous team effort. </a:t>
              </a:r>
            </a:p>
            <a:p>
              <a:pPr>
                <a:lnSpc>
                  <a:spcPts val="1600"/>
                </a:lnSpc>
              </a:pPr>
              <a:r>
                <a:rPr lang="en-US" sz="1200" i="1" dirty="0">
                  <a:latin typeface="Montserrat" pitchFamily="2" charset="77"/>
                </a:rPr>
                <a:t>None of this would have been possible without the hard work, dedication, and collaboration of team.</a:t>
              </a:r>
              <a:endParaRPr lang="en-US" sz="1200" i="1" dirty="0">
                <a:solidFill>
                  <a:schemeClr val="bg2">
                    <a:lumMod val="25000"/>
                  </a:schemeClr>
                </a:solidFill>
                <a:latin typeface="Montserrat" pitchFamily="2" charset="77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AC7D149-7429-9622-19BF-DC961798295C}"/>
              </a:ext>
            </a:extLst>
          </p:cNvPr>
          <p:cNvGrpSpPr/>
          <p:nvPr/>
        </p:nvGrpSpPr>
        <p:grpSpPr>
          <a:xfrm>
            <a:off x="548640" y="1097280"/>
            <a:ext cx="7357690" cy="512064"/>
            <a:chOff x="568771" y="1280160"/>
            <a:chExt cx="7357690" cy="512064"/>
          </a:xfrm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23D71F02-8BF4-438C-9D46-70B224F58CB6}"/>
                </a:ext>
              </a:extLst>
            </p:cNvPr>
            <p:cNvSpPr/>
            <p:nvPr/>
          </p:nvSpPr>
          <p:spPr>
            <a:xfrm>
              <a:off x="611261" y="1783080"/>
              <a:ext cx="7315200" cy="9144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C5127A38-23D1-4ADF-BEBD-E42DB6E2CF70}"/>
                </a:ext>
              </a:extLst>
            </p:cNvPr>
            <p:cNvSpPr txBox="1"/>
            <p:nvPr/>
          </p:nvSpPr>
          <p:spPr>
            <a:xfrm>
              <a:off x="7125965" y="1371600"/>
              <a:ext cx="386644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03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D1FE72DD-5329-45AD-AFB7-36D1B10948AF}"/>
                </a:ext>
              </a:extLst>
            </p:cNvPr>
            <p:cNvSpPr txBox="1"/>
            <p:nvPr/>
          </p:nvSpPr>
          <p:spPr>
            <a:xfrm>
              <a:off x="568771" y="1280160"/>
              <a:ext cx="117371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The Team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794E326A-27C5-4B13-966F-E6C77FBA6D48}"/>
                </a:ext>
              </a:extLst>
            </p:cNvPr>
            <p:cNvSpPr txBox="1"/>
            <p:nvPr/>
          </p:nvSpPr>
          <p:spPr>
            <a:xfrm>
              <a:off x="568771" y="1508760"/>
              <a:ext cx="36102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Montserrat"/>
                  <a:cs typeface="Poppins"/>
                  <a:sym typeface="Poppins"/>
                  <a:rtl val="0"/>
                </a:rPr>
                <a:t>Who are we exactly? Closer look to the team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09A01B5-18EB-270D-779F-F62F73AB7F3D}"/>
              </a:ext>
            </a:extLst>
          </p:cNvPr>
          <p:cNvGrpSpPr/>
          <p:nvPr/>
        </p:nvGrpSpPr>
        <p:grpSpPr>
          <a:xfrm>
            <a:off x="548640" y="1737360"/>
            <a:ext cx="7359533" cy="513832"/>
            <a:chOff x="566928" y="2056013"/>
            <a:chExt cx="7359533" cy="513832"/>
          </a:xfrm>
        </p:grpSpPr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B1FF1258-B95E-469D-9136-EF0D1075ACEC}"/>
                </a:ext>
              </a:extLst>
            </p:cNvPr>
            <p:cNvSpPr/>
            <p:nvPr/>
          </p:nvSpPr>
          <p:spPr>
            <a:xfrm>
              <a:off x="611261" y="2560320"/>
              <a:ext cx="7315200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0AB1A725-169C-498C-B2E1-03C1F35827DB}"/>
                </a:ext>
              </a:extLst>
            </p:cNvPr>
            <p:cNvSpPr txBox="1"/>
            <p:nvPr/>
          </p:nvSpPr>
          <p:spPr>
            <a:xfrm>
              <a:off x="7133739" y="2148840"/>
              <a:ext cx="401072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04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54A9A80F-96ED-4241-9B3F-31F086C9BF2B}"/>
                </a:ext>
              </a:extLst>
            </p:cNvPr>
            <p:cNvSpPr txBox="1"/>
            <p:nvPr/>
          </p:nvSpPr>
          <p:spPr>
            <a:xfrm>
              <a:off x="566928" y="2056013"/>
              <a:ext cx="193514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Operation status 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3BF7B19-5796-4185-8354-626FD1EF7BE8}"/>
                </a:ext>
              </a:extLst>
            </p:cNvPr>
            <p:cNvSpPr txBox="1"/>
            <p:nvPr/>
          </p:nvSpPr>
          <p:spPr>
            <a:xfrm>
              <a:off x="566928" y="2286000"/>
              <a:ext cx="28376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cs typeface="Poppins"/>
                  <a:sym typeface="Poppins"/>
                  <a:rtl val="0"/>
                </a:rPr>
                <a:t>The main challenges we are facing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09B6943-5B5E-58CB-F4B5-C03B26073345}"/>
              </a:ext>
            </a:extLst>
          </p:cNvPr>
          <p:cNvGrpSpPr/>
          <p:nvPr/>
        </p:nvGrpSpPr>
        <p:grpSpPr>
          <a:xfrm>
            <a:off x="548640" y="2377440"/>
            <a:ext cx="7359533" cy="512445"/>
            <a:chOff x="566928" y="2834640"/>
            <a:chExt cx="7359533" cy="512445"/>
          </a:xfrm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F783291-9550-45DD-B6D9-84CFE5CB949D}"/>
                </a:ext>
              </a:extLst>
            </p:cNvPr>
            <p:cNvSpPr/>
            <p:nvPr/>
          </p:nvSpPr>
          <p:spPr>
            <a:xfrm>
              <a:off x="611261" y="3337560"/>
              <a:ext cx="7315200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2C2A7B85-0AB9-4B82-B049-3DD5E31A1BCF}"/>
                </a:ext>
              </a:extLst>
            </p:cNvPr>
            <p:cNvSpPr txBox="1"/>
            <p:nvPr/>
          </p:nvSpPr>
          <p:spPr>
            <a:xfrm>
              <a:off x="7131519" y="2926080"/>
              <a:ext cx="393056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06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6D9EB6E7-9088-44EC-A642-0A3EC5E12E9F}"/>
                </a:ext>
              </a:extLst>
            </p:cNvPr>
            <p:cNvSpPr txBox="1"/>
            <p:nvPr/>
          </p:nvSpPr>
          <p:spPr>
            <a:xfrm>
              <a:off x="566928" y="2834640"/>
              <a:ext cx="336823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Consolidation &amp; Improvements 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8ADE2CA9-34B3-4099-9FE1-E8C51D902728}"/>
                </a:ext>
              </a:extLst>
            </p:cNvPr>
            <p:cNvSpPr txBox="1"/>
            <p:nvPr/>
          </p:nvSpPr>
          <p:spPr>
            <a:xfrm>
              <a:off x="566928" y="3060407"/>
              <a:ext cx="46746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Actions, on going or future, for overcoming our challenges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DF3BB0F-09F5-1F98-158D-8557AEE8FCBE}"/>
              </a:ext>
            </a:extLst>
          </p:cNvPr>
          <p:cNvGrpSpPr/>
          <p:nvPr/>
        </p:nvGrpSpPr>
        <p:grpSpPr>
          <a:xfrm>
            <a:off x="548640" y="3657600"/>
            <a:ext cx="7360919" cy="512445"/>
            <a:chOff x="566928" y="4023360"/>
            <a:chExt cx="7360919" cy="512445"/>
          </a:xfrm>
        </p:grpSpPr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92667710-DBBC-4A96-BBC6-AC6A54D7E549}"/>
                </a:ext>
              </a:extLst>
            </p:cNvPr>
            <p:cNvSpPr/>
            <p:nvPr/>
          </p:nvSpPr>
          <p:spPr>
            <a:xfrm>
              <a:off x="612647" y="4526280"/>
              <a:ext cx="7315200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3CD6A959-386B-4F56-901C-75ED2BA6011C}"/>
                </a:ext>
              </a:extLst>
            </p:cNvPr>
            <p:cNvSpPr txBox="1"/>
            <p:nvPr/>
          </p:nvSpPr>
          <p:spPr>
            <a:xfrm>
              <a:off x="7157881" y="4114800"/>
              <a:ext cx="370614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35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3C7CDFE2-89DD-4852-9116-B66ED8258978}"/>
                </a:ext>
              </a:extLst>
            </p:cNvPr>
            <p:cNvSpPr txBox="1"/>
            <p:nvPr/>
          </p:nvSpPr>
          <p:spPr>
            <a:xfrm>
              <a:off x="566928" y="4023360"/>
              <a:ext cx="251222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On going collaboration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77C458EB-B64D-45BA-A6A3-DFF788E5064C}"/>
                </a:ext>
              </a:extLst>
            </p:cNvPr>
            <p:cNvSpPr txBox="1"/>
            <p:nvPr/>
          </p:nvSpPr>
          <p:spPr>
            <a:xfrm>
              <a:off x="566928" y="4251960"/>
              <a:ext cx="26260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Main established collaborations</a:t>
              </a:r>
            </a:p>
          </p:txBody>
        </p:sp>
      </p:grpSp>
      <p:sp>
        <p:nvSpPr>
          <p:cNvPr id="176" name="TextBox 175">
            <a:extLst>
              <a:ext uri="{FF2B5EF4-FFF2-40B4-BE49-F238E27FC236}">
                <a16:creationId xmlns:a16="http://schemas.microsoft.com/office/drawing/2014/main" id="{860BC057-4087-43E1-9F98-3C9DD32785A3}"/>
              </a:ext>
            </a:extLst>
          </p:cNvPr>
          <p:cNvSpPr txBox="1"/>
          <p:nvPr/>
        </p:nvSpPr>
        <p:spPr>
          <a:xfrm>
            <a:off x="248922" y="274816"/>
            <a:ext cx="53525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 </a:t>
            </a:r>
            <a:r>
              <a: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B0CF315-85F7-8FBA-FC37-D490981D9B1B}"/>
              </a:ext>
            </a:extLst>
          </p:cNvPr>
          <p:cNvGrpSpPr/>
          <p:nvPr/>
        </p:nvGrpSpPr>
        <p:grpSpPr>
          <a:xfrm>
            <a:off x="548640" y="4297680"/>
            <a:ext cx="7360919" cy="512445"/>
            <a:chOff x="566928" y="4023360"/>
            <a:chExt cx="7360919" cy="512445"/>
          </a:xfrm>
        </p:grpSpPr>
        <p:sp>
          <p:nvSpPr>
            <p:cNvPr id="27" name="Freeform: Shape 145">
              <a:extLst>
                <a:ext uri="{FF2B5EF4-FFF2-40B4-BE49-F238E27FC236}">
                  <a16:creationId xmlns:a16="http://schemas.microsoft.com/office/drawing/2014/main" id="{D10010B0-42B7-EE16-A1F2-DAB12B99841D}"/>
                </a:ext>
              </a:extLst>
            </p:cNvPr>
            <p:cNvSpPr/>
            <p:nvPr/>
          </p:nvSpPr>
          <p:spPr>
            <a:xfrm>
              <a:off x="612647" y="4526280"/>
              <a:ext cx="7315200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CE0A27C-B4E7-49BD-9E07-60518028D97C}"/>
                </a:ext>
              </a:extLst>
            </p:cNvPr>
            <p:cNvSpPr txBox="1"/>
            <p:nvPr/>
          </p:nvSpPr>
          <p:spPr>
            <a:xfrm>
              <a:off x="7154675" y="4114800"/>
              <a:ext cx="377026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36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27C636D-3968-9937-CA9B-8A2FEA2145A9}"/>
                </a:ext>
              </a:extLst>
            </p:cNvPr>
            <p:cNvSpPr txBox="1"/>
            <p:nvPr/>
          </p:nvSpPr>
          <p:spPr>
            <a:xfrm>
              <a:off x="566928" y="4023360"/>
              <a:ext cx="130837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Conclusion</a:t>
              </a:r>
            </a:p>
          </p:txBody>
        </p:sp>
      </p:grpSp>
      <p:pic>
        <p:nvPicPr>
          <p:cNvPr id="31" name="Picture 30" descr="A camera with a screen&#10;&#10;AI-generated content may be incorrect.">
            <a:extLst>
              <a:ext uri="{FF2B5EF4-FFF2-40B4-BE49-F238E27FC236}">
                <a16:creationId xmlns:a16="http://schemas.microsoft.com/office/drawing/2014/main" id="{E84AE235-14F9-A0F6-7F5B-41775FFA85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28148" y="1230364"/>
            <a:ext cx="5438297" cy="40787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46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A255F6"/>
                </a:gs>
              </a:gsLst>
              <a:lin ang="5400000" scaled="1"/>
            </a:gra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F4E2308B-756C-4206-97CD-F6D62792F091}"/>
              </a:ext>
            </a:extLst>
          </p:cNvPr>
          <p:cNvGrpSpPr/>
          <p:nvPr/>
        </p:nvGrpSpPr>
        <p:grpSpPr>
          <a:xfrm>
            <a:off x="548640" y="3017520"/>
            <a:ext cx="7360919" cy="512445"/>
            <a:chOff x="566928" y="4023360"/>
            <a:chExt cx="7360919" cy="512445"/>
          </a:xfrm>
        </p:grpSpPr>
        <p:sp>
          <p:nvSpPr>
            <p:cNvPr id="33" name="Freeform: Shape 145">
              <a:extLst>
                <a:ext uri="{FF2B5EF4-FFF2-40B4-BE49-F238E27FC236}">
                  <a16:creationId xmlns:a16="http://schemas.microsoft.com/office/drawing/2014/main" id="{B4E10241-70DC-0F51-E224-048E856436FB}"/>
                </a:ext>
              </a:extLst>
            </p:cNvPr>
            <p:cNvSpPr/>
            <p:nvPr/>
          </p:nvSpPr>
          <p:spPr>
            <a:xfrm>
              <a:off x="612647" y="4526280"/>
              <a:ext cx="7315200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B2B5D15-5765-A47F-2D1A-8FC556026E23}"/>
                </a:ext>
              </a:extLst>
            </p:cNvPr>
            <p:cNvSpPr txBox="1"/>
            <p:nvPr/>
          </p:nvSpPr>
          <p:spPr>
            <a:xfrm>
              <a:off x="7157881" y="4114800"/>
              <a:ext cx="370614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23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D13210F-9A71-4024-DC6D-DDBFF613ABAB}"/>
                </a:ext>
              </a:extLst>
            </p:cNvPr>
            <p:cNvSpPr txBox="1"/>
            <p:nvPr/>
          </p:nvSpPr>
          <p:spPr>
            <a:xfrm>
              <a:off x="566928" y="4023360"/>
              <a:ext cx="12971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R&amp;D as MD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F72A2E-281C-1D36-F138-EC9ABFA79017}"/>
                </a:ext>
              </a:extLst>
            </p:cNvPr>
            <p:cNvSpPr txBox="1"/>
            <p:nvPr/>
          </p:nvSpPr>
          <p:spPr>
            <a:xfrm>
              <a:off x="566928" y="4251960"/>
              <a:ext cx="66111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Research effort that has </a:t>
              </a:r>
              <a:r>
                <a:rPr lang="en-US" sz="1200" dirty="0"/>
                <a:t>become</a:t>
              </a: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 useful for daily operation (or the other way around)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000BDDE-0AB6-5978-132A-C4730EDE883B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D271724-56E2-61F2-D84A-517822797380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3"/>
                </a:rPr>
                <a:t>antonio.gilardi@cern.ch</a:t>
              </a:r>
              <a:r>
                <a:rPr lang="en-US" sz="1200" dirty="0"/>
                <a:t>)   				              2/36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FAFFBFB-479F-EFC9-4B3C-0D882B54EC4A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35632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2187B-CA46-8226-8E4F-4F9FC56C7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177">
            <a:extLst>
              <a:ext uri="{FF2B5EF4-FFF2-40B4-BE49-F238E27FC236}">
                <a16:creationId xmlns:a16="http://schemas.microsoft.com/office/drawing/2014/main" id="{6E34DB5A-0F0C-FD34-5CED-8EBB26F2437D}"/>
              </a:ext>
            </a:extLst>
          </p:cNvPr>
          <p:cNvSpPr/>
          <p:nvPr/>
        </p:nvSpPr>
        <p:spPr>
          <a:xfrm>
            <a:off x="511381" y="4104791"/>
            <a:ext cx="8277019" cy="1305409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BBF6F-A3EE-65CD-5CEA-CE9199196357}"/>
              </a:ext>
            </a:extLst>
          </p:cNvPr>
          <p:cNvSpPr txBox="1"/>
          <p:nvPr/>
        </p:nvSpPr>
        <p:spPr>
          <a:xfrm>
            <a:off x="378639" y="1874091"/>
            <a:ext cx="53078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4"/>
            </a:pPr>
            <a:r>
              <a:rPr lang="en-US" b="1" dirty="0"/>
              <a:t>Standardization</a:t>
            </a: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b="1" dirty="0"/>
              <a:t>Different operators - different styles</a:t>
            </a:r>
          </a:p>
          <a:p>
            <a:pPr marL="742950" lvl="1" indent="-285750">
              <a:buFontTx/>
              <a:buChar char="-"/>
            </a:pPr>
            <a:r>
              <a:rPr lang="en-US" b="1" dirty="0"/>
              <a:t>Miscommunication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Standard beam configuration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Critical parameter monitoring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Porting/debugging existing tools</a:t>
            </a:r>
          </a:p>
        </p:txBody>
      </p: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A9B8D030-4ADD-7A2A-74F2-03C586F10470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B525C74-0B58-5176-C9F0-861A2B77FBF8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0EC39CB-7BBB-ED75-45EF-E7ED255A4D7D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20/36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66E28E1-2150-3AFC-7C73-D721C09DCAC6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56DC9AA-83C2-EFAB-9392-6C06F6631A64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27" name="Freeform: Shape 86">
              <a:extLst>
                <a:ext uri="{FF2B5EF4-FFF2-40B4-BE49-F238E27FC236}">
                  <a16:creationId xmlns:a16="http://schemas.microsoft.com/office/drawing/2014/main" id="{D5C07AED-4881-96EC-CC26-AF7766A240A1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3CA829F-C08B-DD25-7FD5-7165DEFE5AD0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4D3FF4-89A1-DD41-F8DE-FADFDDEDBE54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23" name="Freeform: Shape 33">
              <a:extLst>
                <a:ext uri="{FF2B5EF4-FFF2-40B4-BE49-F238E27FC236}">
                  <a16:creationId xmlns:a16="http://schemas.microsoft.com/office/drawing/2014/main" id="{9B669680-D65F-FD39-1047-F61509A326CB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415D62A-2D6E-3713-CF13-E1A831710F31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AE29FCC-00EE-3264-B0C0-2BB7AF89B867}"/>
              </a:ext>
            </a:extLst>
          </p:cNvPr>
          <p:cNvSpPr txBox="1"/>
          <p:nvPr/>
        </p:nvSpPr>
        <p:spPr>
          <a:xfrm>
            <a:off x="511381" y="4088785"/>
            <a:ext cx="83792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939FE"/>
                </a:solidFill>
                <a:latin typeface="Montserrat" pitchFamily="2" charset="77"/>
                <a:sym typeface="Wingdings" pitchFamily="2" charset="2"/>
              </a:rPr>
              <a:t>Actions:</a:t>
            </a:r>
          </a:p>
          <a:p>
            <a:r>
              <a:rPr lang="en-US" dirty="0">
                <a:latin typeface="Montserrat" pitchFamily="2" charset="77"/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Weekly supervisor to coordinate and be always update on the status</a:t>
            </a:r>
          </a:p>
          <a:p>
            <a:r>
              <a:rPr lang="en-US" dirty="0">
                <a:latin typeface="Montserrat" pitchFamily="2" charset="77"/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Trying to work in pairs during operation shifts </a:t>
            </a:r>
          </a:p>
          <a:p>
            <a:r>
              <a:rPr lang="en-US" dirty="0">
                <a:latin typeface="Montserrat" pitchFamily="2" charset="77"/>
                <a:sym typeface="Wingdings" pitchFamily="2" charset="2"/>
              </a:rPr>
              <a:t> </a:t>
            </a:r>
            <a:r>
              <a:rPr lang="en-US" dirty="0"/>
              <a:t>Organize the availability at the beginning of the week</a:t>
            </a:r>
            <a:endParaRPr lang="en-US" dirty="0">
              <a:sym typeface="Wingdings" pitchFamily="2" charset="2"/>
            </a:endParaRPr>
          </a:p>
          <a:p>
            <a:endParaRPr lang="en-US" dirty="0">
              <a:latin typeface="Montserrat" pitchFamily="2" charset="77"/>
            </a:endParaRP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60B11B9D-0C06-E8F8-1E04-BBD5EB678DE5}"/>
              </a:ext>
            </a:extLst>
          </p:cNvPr>
          <p:cNvCxnSpPr>
            <a:cxnSpLocks/>
          </p:cNvCxnSpPr>
          <p:nvPr/>
        </p:nvCxnSpPr>
        <p:spPr>
          <a:xfrm rot="5400000">
            <a:off x="-31442" y="3181042"/>
            <a:ext cx="1624985" cy="190500"/>
          </a:xfrm>
          <a:prstGeom prst="bentConnector3">
            <a:avLst>
              <a:gd name="adj1" fmla="val 50000"/>
            </a:avLst>
          </a:prstGeom>
          <a:ln w="63500">
            <a:gradFill>
              <a:gsLst>
                <a:gs pos="0">
                  <a:srgbClr val="BB66E1"/>
                </a:gs>
                <a:gs pos="100000">
                  <a:srgbClr val="6C31FE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463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A35CE-2E57-B26F-F174-A5C20FFEE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2E97391-30A6-E102-E82B-AC9F6E576AA0}"/>
              </a:ext>
            </a:extLst>
          </p:cNvPr>
          <p:cNvSpPr txBox="1"/>
          <p:nvPr/>
        </p:nvSpPr>
        <p:spPr>
          <a:xfrm>
            <a:off x="378639" y="1874091"/>
            <a:ext cx="505138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4"/>
            </a:pPr>
            <a:r>
              <a:rPr lang="en-US" b="1" dirty="0"/>
              <a:t>Standardization</a:t>
            </a: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dirty="0"/>
              <a:t>Different operators - different styles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Miscommunication</a:t>
            </a:r>
          </a:p>
          <a:p>
            <a:pPr marL="742950" lvl="1" indent="-285750">
              <a:buFontTx/>
              <a:buChar char="-"/>
            </a:pPr>
            <a:r>
              <a:rPr lang="en-US" b="1" dirty="0"/>
              <a:t>Standard beam configuration</a:t>
            </a:r>
          </a:p>
          <a:p>
            <a:pPr marL="742950" lvl="1" indent="-285750">
              <a:buFontTx/>
              <a:buChar char="-"/>
            </a:pPr>
            <a:r>
              <a:rPr lang="en-US" b="1" dirty="0"/>
              <a:t>Critical parameter monitoring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Porting/debugging existing tools</a:t>
            </a:r>
          </a:p>
        </p:txBody>
      </p: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FF54CCC4-C985-0DB2-1934-EDA4B46FE188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02CCC77-CFB9-4DC7-4DC9-EF75FFE4C61C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0FCF49-D5DA-32B6-9EC9-10C62E05CD91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21/36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F8A8842-C8CF-E0FC-F442-14AE08B74C34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4B749E1-BF00-5829-CEFF-31674FC4F650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27" name="Freeform: Shape 86">
              <a:extLst>
                <a:ext uri="{FF2B5EF4-FFF2-40B4-BE49-F238E27FC236}">
                  <a16:creationId xmlns:a16="http://schemas.microsoft.com/office/drawing/2014/main" id="{6D6348AB-440C-05E5-4F3A-2E1DE3DC8EA2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5734285-357D-4A7D-5DFA-3F56878A4F03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AE8722-C273-73EF-786A-52CF51BEC48D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23" name="Freeform: Shape 33">
              <a:extLst>
                <a:ext uri="{FF2B5EF4-FFF2-40B4-BE49-F238E27FC236}">
                  <a16:creationId xmlns:a16="http://schemas.microsoft.com/office/drawing/2014/main" id="{A05831D7-30D8-4D40-3513-760BB370C800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034FA33-B97D-F87A-E10E-58C8CC026FFF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E7856271-7306-BFD2-4745-992FE7836C63}"/>
              </a:ext>
            </a:extLst>
          </p:cNvPr>
          <p:cNvCxnSpPr>
            <a:cxnSpLocks/>
          </p:cNvCxnSpPr>
          <p:nvPr/>
        </p:nvCxnSpPr>
        <p:spPr>
          <a:xfrm>
            <a:off x="5221609" y="3065140"/>
            <a:ext cx="4023991" cy="563277"/>
          </a:xfrm>
          <a:prstGeom prst="bentConnector3">
            <a:avLst>
              <a:gd name="adj1" fmla="val 99866"/>
            </a:avLst>
          </a:prstGeom>
          <a:ln w="63500">
            <a:gradFill>
              <a:gsLst>
                <a:gs pos="0">
                  <a:srgbClr val="BB66E1"/>
                </a:gs>
                <a:gs pos="100000">
                  <a:srgbClr val="6C31FE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B92503-C3C0-23EB-37E7-9A8ACE45B475}"/>
              </a:ext>
            </a:extLst>
          </p:cNvPr>
          <p:cNvGrpSpPr/>
          <p:nvPr/>
        </p:nvGrpSpPr>
        <p:grpSpPr>
          <a:xfrm>
            <a:off x="3841145" y="3674621"/>
            <a:ext cx="8277019" cy="1754326"/>
            <a:chOff x="2993628" y="3764284"/>
            <a:chExt cx="8277019" cy="1754326"/>
          </a:xfrm>
        </p:grpSpPr>
        <p:sp>
          <p:nvSpPr>
            <p:cNvPr id="33" name="Freeform: Shape 177">
              <a:extLst>
                <a:ext uri="{FF2B5EF4-FFF2-40B4-BE49-F238E27FC236}">
                  <a16:creationId xmlns:a16="http://schemas.microsoft.com/office/drawing/2014/main" id="{E8A47069-11A8-6887-A8A2-F94DEB5A35DB}"/>
                </a:ext>
              </a:extLst>
            </p:cNvPr>
            <p:cNvSpPr/>
            <p:nvPr/>
          </p:nvSpPr>
          <p:spPr>
            <a:xfrm>
              <a:off x="2993628" y="3769563"/>
              <a:ext cx="8277019" cy="1749047"/>
            </a:xfrm>
            <a:custGeom>
              <a:avLst/>
              <a:gdLst>
                <a:gd name="connsiteX0" fmla="*/ 0 w 7216711"/>
                <a:gd name="connsiteY0" fmla="*/ 0 h 1273873"/>
                <a:gd name="connsiteX1" fmla="*/ 7216712 w 7216711"/>
                <a:gd name="connsiteY1" fmla="*/ 0 h 1273873"/>
                <a:gd name="connsiteX2" fmla="*/ 7216712 w 7216711"/>
                <a:gd name="connsiteY2" fmla="*/ 1273874 h 1273873"/>
                <a:gd name="connsiteX3" fmla="*/ 0 w 7216711"/>
                <a:gd name="connsiteY3" fmla="*/ 1273874 h 127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6711" h="1273873">
                  <a:moveTo>
                    <a:pt x="0" y="0"/>
                  </a:moveTo>
                  <a:lnTo>
                    <a:pt x="7216712" y="0"/>
                  </a:lnTo>
                  <a:lnTo>
                    <a:pt x="7216712" y="1273874"/>
                  </a:lnTo>
                  <a:lnTo>
                    <a:pt x="0" y="1273874"/>
                  </a:lnTo>
                  <a:close/>
                </a:path>
              </a:pathLst>
            </a:cu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561E23-7143-0BCA-7A15-11B0A8440934}"/>
                </a:ext>
              </a:extLst>
            </p:cNvPr>
            <p:cNvSpPr txBox="1"/>
            <p:nvPr/>
          </p:nvSpPr>
          <p:spPr>
            <a:xfrm>
              <a:off x="3032570" y="3764284"/>
              <a:ext cx="809263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7939FE"/>
                  </a:solidFill>
                  <a:latin typeface="Montserrat" pitchFamily="2" charset="77"/>
                  <a:sym typeface="Wingdings" pitchFamily="2" charset="2"/>
                </a:rPr>
                <a:t>Actions: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US" dirty="0"/>
                <a:t>Fix conditions in the injector following a standard procedure for the optimization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US" dirty="0">
                  <a:sym typeface="Wingdings" pitchFamily="2" charset="2"/>
                </a:rPr>
                <a:t>Forcing ourselves to regularly</a:t>
              </a:r>
              <a:r>
                <a:rPr lang="en-US" dirty="0"/>
                <a:t> perform QE/extraction checks using stable beam condition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US" dirty="0"/>
                <a:t>Develop/use system monitoring/watchdog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74644FC-86F3-B760-619A-7C8FA9C78C67}"/>
              </a:ext>
            </a:extLst>
          </p:cNvPr>
          <p:cNvGrpSpPr/>
          <p:nvPr/>
        </p:nvGrpSpPr>
        <p:grpSpPr>
          <a:xfrm>
            <a:off x="8222992" y="1028990"/>
            <a:ext cx="3871355" cy="646332"/>
            <a:chOff x="285008" y="2325784"/>
            <a:chExt cx="3871355" cy="646332"/>
          </a:xfrm>
        </p:grpSpPr>
        <p:sp>
          <p:nvSpPr>
            <p:cNvPr id="12" name="Freeform: Shape 86">
              <a:extLst>
                <a:ext uri="{FF2B5EF4-FFF2-40B4-BE49-F238E27FC236}">
                  <a16:creationId xmlns:a16="http://schemas.microsoft.com/office/drawing/2014/main" id="{A8702310-7C30-3E85-65DD-91234CBC0BBF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E0389E6-3126-DF30-118C-8CBD6F184DBB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166554-D609-83FB-7C6D-C6FCB9283D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9232"/>
          <a:stretch/>
        </p:blipFill>
        <p:spPr>
          <a:xfrm>
            <a:off x="1503485" y="5475151"/>
            <a:ext cx="8818234" cy="101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59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BE59A-1138-A488-AD27-5F55E4953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FD9CDCA-6CE7-4BFC-2E45-ACB0225FA255}"/>
              </a:ext>
            </a:extLst>
          </p:cNvPr>
          <p:cNvSpPr txBox="1"/>
          <p:nvPr/>
        </p:nvSpPr>
        <p:spPr>
          <a:xfrm>
            <a:off x="378639" y="1874091"/>
            <a:ext cx="505138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4"/>
            </a:pPr>
            <a:r>
              <a:rPr lang="en-US" b="1" dirty="0"/>
              <a:t>Standardization</a:t>
            </a: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dirty="0"/>
              <a:t>Different operators - different styles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Miscommunication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Standard beam configuration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Critical parameter monitoring</a:t>
            </a:r>
          </a:p>
          <a:p>
            <a:pPr marL="742950" lvl="1" indent="-285750">
              <a:buFontTx/>
              <a:buChar char="-"/>
            </a:pPr>
            <a:r>
              <a:rPr lang="en-US" b="1" dirty="0"/>
              <a:t>Porting/debugging existing tools</a:t>
            </a:r>
          </a:p>
        </p:txBody>
      </p: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C07FA282-CEB4-BF71-8CCA-9A23F69F02E2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A639A4-B4A1-D823-1030-98141AA4C92F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770EDCE-7A36-3A6F-3D96-08E847E9DEA0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22/36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D248E16-E93E-A74A-37E6-E3F9A3499D4C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EF48FC5-003D-113B-8B7F-65075DFB6A34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27" name="Freeform: Shape 86">
              <a:extLst>
                <a:ext uri="{FF2B5EF4-FFF2-40B4-BE49-F238E27FC236}">
                  <a16:creationId xmlns:a16="http://schemas.microsoft.com/office/drawing/2014/main" id="{78F22A9A-CB99-4A93-D589-6D936223D378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3DEFE88-7F21-3D6D-4CC6-DF95850D5A5D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6AC1E8-CE6D-9388-C354-49C4EA17E429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23" name="Freeform: Shape 33">
              <a:extLst>
                <a:ext uri="{FF2B5EF4-FFF2-40B4-BE49-F238E27FC236}">
                  <a16:creationId xmlns:a16="http://schemas.microsoft.com/office/drawing/2014/main" id="{5F7D8E7A-F6F6-D293-3D86-A7E6FEAC71DE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359DE5D-8551-7843-124F-B7E45F114551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8B444998-E865-C03B-0E99-1C53A6C2167E}"/>
              </a:ext>
            </a:extLst>
          </p:cNvPr>
          <p:cNvCxnSpPr>
            <a:cxnSpLocks/>
          </p:cNvCxnSpPr>
          <p:nvPr/>
        </p:nvCxnSpPr>
        <p:spPr>
          <a:xfrm rot="5400000">
            <a:off x="1206385" y="3723867"/>
            <a:ext cx="924652" cy="736461"/>
          </a:xfrm>
          <a:prstGeom prst="bentConnector3">
            <a:avLst>
              <a:gd name="adj1" fmla="val 50000"/>
            </a:avLst>
          </a:prstGeom>
          <a:ln w="63500">
            <a:gradFill>
              <a:gsLst>
                <a:gs pos="0">
                  <a:srgbClr val="BB66E1"/>
                </a:gs>
                <a:gs pos="100000">
                  <a:srgbClr val="6C31FE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: Shape 177">
            <a:extLst>
              <a:ext uri="{FF2B5EF4-FFF2-40B4-BE49-F238E27FC236}">
                <a16:creationId xmlns:a16="http://schemas.microsoft.com/office/drawing/2014/main" id="{DD80D584-D346-0D9C-0544-4F7A9DD6D9A7}"/>
              </a:ext>
            </a:extLst>
          </p:cNvPr>
          <p:cNvSpPr/>
          <p:nvPr/>
        </p:nvSpPr>
        <p:spPr>
          <a:xfrm>
            <a:off x="260350" y="4548387"/>
            <a:ext cx="6221474" cy="174904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E298B6A-DD0F-281A-371F-D149C922C67C}"/>
              </a:ext>
            </a:extLst>
          </p:cNvPr>
          <p:cNvGrpSpPr/>
          <p:nvPr/>
        </p:nvGrpSpPr>
        <p:grpSpPr>
          <a:xfrm>
            <a:off x="8222992" y="1028990"/>
            <a:ext cx="3871355" cy="646332"/>
            <a:chOff x="285008" y="2325784"/>
            <a:chExt cx="3871355" cy="646332"/>
          </a:xfrm>
        </p:grpSpPr>
        <p:sp>
          <p:nvSpPr>
            <p:cNvPr id="12" name="Freeform: Shape 86">
              <a:extLst>
                <a:ext uri="{FF2B5EF4-FFF2-40B4-BE49-F238E27FC236}">
                  <a16:creationId xmlns:a16="http://schemas.microsoft.com/office/drawing/2014/main" id="{C3A07AC5-2D04-8DF7-DC27-2DCA5D3FCB8A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4AF9E13-C216-BFDB-470F-18479A01B01B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A39E8D8-BF59-0A29-57A7-5E0831DEED81}"/>
              </a:ext>
            </a:extLst>
          </p:cNvPr>
          <p:cNvSpPr txBox="1"/>
          <p:nvPr/>
        </p:nvSpPr>
        <p:spPr>
          <a:xfrm>
            <a:off x="260350" y="4543107"/>
            <a:ext cx="62214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939FE"/>
                </a:solidFill>
                <a:latin typeface="Montserrat" pitchFamily="2" charset="77"/>
                <a:sym typeface="Wingdings" pitchFamily="2" charset="2"/>
              </a:rPr>
              <a:t>Actions: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/>
              <a:t>Going into operation critical tools and produce documentation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When needed a major debug/rework, it might be worth writing a new code using supported tool (case by case)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506A57-C8A8-3943-9381-47F48C37C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3711" y="1776316"/>
            <a:ext cx="4365638" cy="286430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43891AC-E42F-2E1F-EB35-DB1525096D8A}"/>
              </a:ext>
            </a:extLst>
          </p:cNvPr>
          <p:cNvSpPr txBox="1"/>
          <p:nvPr/>
        </p:nvSpPr>
        <p:spPr>
          <a:xfrm>
            <a:off x="6585994" y="4681605"/>
            <a:ext cx="53456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The new quadrupole scan procedure has allowed us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Achieve greater reproducibility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Gain better control over beam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Investigate effects that were previously not considered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110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D058B8-A638-1B0D-A718-F615C6F1B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A5202EF8-8A70-5F01-3952-ABF42EDDBBA9}"/>
              </a:ext>
            </a:extLst>
          </p:cNvPr>
          <p:cNvSpPr/>
          <p:nvPr/>
        </p:nvSpPr>
        <p:spPr>
          <a:xfrm>
            <a:off x="497416" y="2890418"/>
            <a:ext cx="3949324" cy="1461432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AC1C9CF3-8D6E-23DA-506F-E6B3564D65E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FE26D8-2BA5-EA5F-3D49-0DD80642FDEB}"/>
              </a:ext>
            </a:extLst>
          </p:cNvPr>
          <p:cNvSpPr txBox="1"/>
          <p:nvPr/>
        </p:nvSpPr>
        <p:spPr>
          <a:xfrm>
            <a:off x="500398" y="1212528"/>
            <a:ext cx="1098596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Often, we find ourselves needing a specific solution (personal interest or user driven) and end up leveraging MD time to build it. </a:t>
            </a:r>
          </a:p>
          <a:p>
            <a:endParaRPr lang="en-US" dirty="0"/>
          </a:p>
          <a:p>
            <a:r>
              <a:rPr lang="en-US" dirty="0"/>
              <a:t>When things align, this leads to highly productive MD sessions and allows us to pursue R&amp;D efforts that can be directly applied to optimize the machine.</a:t>
            </a:r>
          </a:p>
          <a:p>
            <a:endParaRPr lang="en-US" dirty="0"/>
          </a:p>
          <a:p>
            <a:r>
              <a:rPr lang="en-US" dirty="0"/>
              <a:t>Few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laser alignment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Dosimetry study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Machine learning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Double bunch production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A2BFC41-AE28-C4E6-1499-E8E632AC8B68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3B969452-023B-3CE9-5E95-F8728A7D3C63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4872F5B-E0C8-3864-37CA-2B083A994B99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41D5F4-D1A1-6FC2-F9E8-BE10299BFFBE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99892A1-6113-AD4F-D75A-F02BBFF5C803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23/36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06B2CAE-D6ED-8DEC-202B-E83A547CF537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685500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D74D27-5843-6775-2933-8001B7FB2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43">
            <a:extLst>
              <a:ext uri="{FF2B5EF4-FFF2-40B4-BE49-F238E27FC236}">
                <a16:creationId xmlns:a16="http://schemas.microsoft.com/office/drawing/2014/main" id="{637EE175-2398-7CC7-5726-B36537BB2AED}"/>
              </a:ext>
            </a:extLst>
          </p:cNvPr>
          <p:cNvSpPr/>
          <p:nvPr/>
        </p:nvSpPr>
        <p:spPr>
          <a:xfrm>
            <a:off x="5061386" y="2890418"/>
            <a:ext cx="6763184" cy="1822476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B7FA907B-260B-866D-3991-49E91C7F6FBD}"/>
              </a:ext>
            </a:extLst>
          </p:cNvPr>
          <p:cNvSpPr/>
          <p:nvPr/>
        </p:nvSpPr>
        <p:spPr>
          <a:xfrm>
            <a:off x="497416" y="2890417"/>
            <a:ext cx="3949324" cy="1546407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5909BD9D-70EC-8831-9E24-A873B6C43F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9A1471-DFA1-29ED-8034-571696642BF7}"/>
              </a:ext>
            </a:extLst>
          </p:cNvPr>
          <p:cNvSpPr txBox="1"/>
          <p:nvPr/>
        </p:nvSpPr>
        <p:spPr>
          <a:xfrm>
            <a:off x="500398" y="1212528"/>
            <a:ext cx="1098596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Often, we find ourselves needing a specific solution (personal interest or user driven) and end up leveraging MD time to build it. </a:t>
            </a:r>
          </a:p>
          <a:p>
            <a:endParaRPr lang="en-US" dirty="0"/>
          </a:p>
          <a:p>
            <a:r>
              <a:rPr lang="en-US" dirty="0"/>
              <a:t>When things align, this leads to highly productive MD sessions and allows us to pursue R&amp;D efforts that can be directly applied to optimize the machine.</a:t>
            </a:r>
          </a:p>
          <a:p>
            <a:endParaRPr lang="en-US" dirty="0"/>
          </a:p>
          <a:p>
            <a:r>
              <a:rPr lang="en-US" dirty="0"/>
              <a:t>Few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New laser alignment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Dosimetry study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Machine learning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Double bunch production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51E6C62-DE43-A80E-B1C3-A4F99C2B22BB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D6C94C0E-B211-E651-1129-4D1A6A814963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48AE4BD-2D80-78A6-155C-D30D634C62DA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193EEBD-0F0F-FFF1-2797-865E860C5216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4F8A506-DF2E-00FC-D148-39D2C6B043EF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24/36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003A8EB-FF2B-B3AF-A102-D687A75B0830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5FF793C-D723-1A5D-EE81-59AEB35033A2}"/>
              </a:ext>
            </a:extLst>
          </p:cNvPr>
          <p:cNvSpPr txBox="1"/>
          <p:nvPr/>
        </p:nvSpPr>
        <p:spPr>
          <a:xfrm>
            <a:off x="5019806" y="2958567"/>
            <a:ext cx="701770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In collaboration with the BE-GM-ESA, we recently built and installed a new SLB laser on the beamline, injected into vacuum via mirrors. </a:t>
            </a:r>
          </a:p>
          <a:p>
            <a:pPr marL="285750" indent="-285750">
              <a:buFontTx/>
              <a:buChar char="-"/>
            </a:pPr>
            <a:r>
              <a:rPr lang="en-US" dirty="0"/>
              <a:t>Since our main diagnostic are screens, this setup will allow us to establish a stable and repeatable relative alignment system.</a:t>
            </a:r>
          </a:p>
        </p:txBody>
      </p:sp>
      <p:pic>
        <p:nvPicPr>
          <p:cNvPr id="82948" name="Picture 4" descr="Transverse cross-section of a beam produced by the structured laser beam">
            <a:extLst>
              <a:ext uri="{FF2B5EF4-FFF2-40B4-BE49-F238E27FC236}">
                <a16:creationId xmlns:a16="http://schemas.microsoft.com/office/drawing/2014/main" id="{1A13C6BE-931F-9C46-AF41-697142104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2724" y="4436824"/>
            <a:ext cx="1881712" cy="186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B08927-DB83-CB98-57A3-119999C1124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8262"/>
          <a:stretch/>
        </p:blipFill>
        <p:spPr>
          <a:xfrm>
            <a:off x="3009244" y="4854241"/>
            <a:ext cx="6478311" cy="14580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B134D3-C8CE-909E-3DD5-DCA88BDC6B8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1825" t="69074" r="31038"/>
          <a:stretch/>
        </p:blipFill>
        <p:spPr>
          <a:xfrm>
            <a:off x="130934" y="5120090"/>
            <a:ext cx="2755726" cy="8365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A12D846-18CF-E4DC-824E-DCC5862A1529}"/>
              </a:ext>
            </a:extLst>
          </p:cNvPr>
          <p:cNvSpPr txBox="1"/>
          <p:nvPr/>
        </p:nvSpPr>
        <p:spPr>
          <a:xfrm>
            <a:off x="577564" y="5941121"/>
            <a:ext cx="15792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Thanks BE-GM-ESA</a:t>
            </a:r>
          </a:p>
        </p:txBody>
      </p:sp>
    </p:spTree>
    <p:extLst>
      <p:ext uri="{BB962C8B-B14F-4D97-AF65-F5344CB8AC3E}">
        <p14:creationId xmlns:p14="http://schemas.microsoft.com/office/powerpoint/2010/main" val="37065403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A4A27-6444-7C83-F06D-0EABE3DCA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43">
            <a:extLst>
              <a:ext uri="{FF2B5EF4-FFF2-40B4-BE49-F238E27FC236}">
                <a16:creationId xmlns:a16="http://schemas.microsoft.com/office/drawing/2014/main" id="{95ACAC8E-97D4-02E3-4FA0-0243F986171A}"/>
              </a:ext>
            </a:extLst>
          </p:cNvPr>
          <p:cNvSpPr/>
          <p:nvPr/>
        </p:nvSpPr>
        <p:spPr>
          <a:xfrm>
            <a:off x="332773" y="5349769"/>
            <a:ext cx="9011643" cy="1153127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EA678AC3-32A3-1EA8-AF35-CB566B46DB36}"/>
              </a:ext>
            </a:extLst>
          </p:cNvPr>
          <p:cNvSpPr/>
          <p:nvPr/>
        </p:nvSpPr>
        <p:spPr>
          <a:xfrm>
            <a:off x="497416" y="2890417"/>
            <a:ext cx="3949324" cy="1471171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DA6DDC2B-D481-7D31-3740-E3CAFDE9CA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23C470-CED6-93A7-568E-2217B62AC78F}"/>
              </a:ext>
            </a:extLst>
          </p:cNvPr>
          <p:cNvSpPr txBox="1"/>
          <p:nvPr/>
        </p:nvSpPr>
        <p:spPr>
          <a:xfrm>
            <a:off x="500398" y="1212528"/>
            <a:ext cx="1098596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Often, we find ourselves needing a specific solution (personal interest or user driven) and end up leveraging MD time to build it. </a:t>
            </a:r>
          </a:p>
          <a:p>
            <a:endParaRPr lang="en-US" dirty="0"/>
          </a:p>
          <a:p>
            <a:r>
              <a:rPr lang="en-US" dirty="0"/>
              <a:t>When things align, this leads to highly productive MD sessions and allows us to pursue R&amp;D efforts that can be directly applied to optimize the machine.</a:t>
            </a:r>
          </a:p>
          <a:p>
            <a:endParaRPr lang="en-US" dirty="0"/>
          </a:p>
          <a:p>
            <a:r>
              <a:rPr lang="en-US" dirty="0"/>
              <a:t>Few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laser alignment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Dosimetry study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Machine learning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Double bunch production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54C6FF-F2EC-2BC7-8E24-03ABDE7CEC8F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C29500CA-E376-02EB-893C-4DAAF9187907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AC9B6F-7D35-273E-A6F6-B2C02C6CD26C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6FA35C2-15E9-E46A-281B-14234FE75E5E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EA421A4-6BD0-8313-9462-6E77C105A6B8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25/36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606B06F-8E93-20C1-A860-0D7AF6C2B63F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01B7B6C-074B-1E63-5018-BC5B0E3260CC}"/>
              </a:ext>
            </a:extLst>
          </p:cNvPr>
          <p:cNvSpPr txBox="1"/>
          <p:nvPr/>
        </p:nvSpPr>
        <p:spPr>
          <a:xfrm>
            <a:off x="260351" y="5302568"/>
            <a:ext cx="9256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significant portion of our experiments are related to medical application. </a:t>
            </a:r>
          </a:p>
          <a:p>
            <a:r>
              <a:rPr lang="en-US" dirty="0"/>
              <a:t>This study requires extensive use of radiation-sensitive films.</a:t>
            </a:r>
          </a:p>
          <a:p>
            <a:r>
              <a:rPr lang="en-US" dirty="0"/>
              <a:t>Several studies have been conducted to develop reliable procedures and to better understand the behavior of these films.</a:t>
            </a:r>
          </a:p>
          <a:p>
            <a:r>
              <a:rPr lang="en-US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7EA3A2-73B3-5362-A798-820B51512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9218" y="2697707"/>
            <a:ext cx="4927644" cy="25951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73AEFB-6398-F0EC-8E8F-B9643B7D6FC2}"/>
              </a:ext>
            </a:extLst>
          </p:cNvPr>
          <p:cNvSpPr txBox="1"/>
          <p:nvPr/>
        </p:nvSpPr>
        <p:spPr>
          <a:xfrm>
            <a:off x="9516862" y="2950641"/>
            <a:ext cx="13596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Thanks V. Rieker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4CA18EC-D1C9-55B7-381E-80E0D77AE7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6862" y="3408092"/>
            <a:ext cx="2632129" cy="2513046"/>
          </a:xfrm>
          <a:prstGeom prst="rect">
            <a:avLst/>
          </a:prstGeom>
        </p:spPr>
      </p:pic>
      <p:pic>
        <p:nvPicPr>
          <p:cNvPr id="15" name="Picture 14" descr="Research Activities">
            <a:extLst>
              <a:ext uri="{FF2B5EF4-FFF2-40B4-BE49-F238E27FC236}">
                <a16:creationId xmlns:a16="http://schemas.microsoft.com/office/drawing/2014/main" id="{71064B22-88EB-C8CA-EEFC-A59720978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5944" y="5645472"/>
            <a:ext cx="1621504" cy="108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7498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D7284-EFD2-0AAE-E79F-353E808A9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7FA85B82-7B9F-547E-826A-D9A5B9F3DEA1}"/>
              </a:ext>
            </a:extLst>
          </p:cNvPr>
          <p:cNvSpPr/>
          <p:nvPr/>
        </p:nvSpPr>
        <p:spPr>
          <a:xfrm>
            <a:off x="497416" y="1212528"/>
            <a:ext cx="3949324" cy="32342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5383326A-2915-6C73-6692-A46C021E7C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AA0CFA-73C3-54E2-0D21-712961C95FE8}"/>
              </a:ext>
            </a:extLst>
          </p:cNvPr>
          <p:cNvSpPr txBox="1"/>
          <p:nvPr/>
        </p:nvSpPr>
        <p:spPr>
          <a:xfrm>
            <a:off x="500398" y="1212528"/>
            <a:ext cx="1098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Machine learning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D45668-68A9-23F5-1331-F86382EA89C2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2590F112-F2DD-85C1-D2AC-4FB66126226F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A4A68FE-DAAC-5A54-142F-29895AADCA0B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B6EBED-6F2A-79FF-EEE6-5084E801BB53}"/>
              </a:ext>
            </a:extLst>
          </p:cNvPr>
          <p:cNvGrpSpPr/>
          <p:nvPr/>
        </p:nvGrpSpPr>
        <p:grpSpPr>
          <a:xfrm>
            <a:off x="-11575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066E62D-8650-E4D0-6798-9DF9D47147BD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26/36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F24CDD4-35F5-06C7-43A5-CB52EB39DB6C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38B2A2C-7518-6111-397A-273B63112193}"/>
              </a:ext>
            </a:extLst>
          </p:cNvPr>
          <p:cNvSpPr txBox="1"/>
          <p:nvPr/>
        </p:nvSpPr>
        <p:spPr>
          <a:xfrm>
            <a:off x="497416" y="1588451"/>
            <a:ext cx="115400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Two distinct branches of development can be identified in our recent efforts:</a:t>
            </a:r>
          </a:p>
          <a:p>
            <a:r>
              <a:rPr lang="en-US" b="1" dirty="0"/>
              <a:t>1. Simplifying accelerator operation — moving toward autonomous control:</a:t>
            </a:r>
            <a:br>
              <a:rPr lang="en-US" dirty="0"/>
            </a:br>
            <a:r>
              <a:rPr lang="en-US" dirty="0"/>
              <a:t>Here, the focus is on streamlining day-to-day operations through automation, diagnostics, and control systems. </a:t>
            </a:r>
          </a:p>
          <a:p>
            <a:r>
              <a:rPr lang="en-US" dirty="0"/>
              <a:t>The goal is to reduce the complexity of manual tuning, improve reliability, and eventually enable more autonomous, hands-off operation of the accelerator</a:t>
            </a:r>
            <a:br>
              <a:rPr lang="en-US" dirty="0"/>
            </a:br>
            <a:r>
              <a:rPr lang="en-US" b="1" dirty="0"/>
              <a:t>2. Enhancing accelerator performance to enable new measurements:</a:t>
            </a:r>
            <a:br>
              <a:rPr lang="en-US" dirty="0"/>
            </a:br>
            <a:r>
              <a:rPr lang="en-US" dirty="0"/>
              <a:t>This includes improving beam quality, stability, and control, which directly expands the range and precision of experiments we can perform. </a:t>
            </a:r>
          </a:p>
        </p:txBody>
      </p:sp>
      <p:sp>
        <p:nvSpPr>
          <p:cNvPr id="4" name="Rectangle: Rounded Corners 12">
            <a:extLst>
              <a:ext uri="{FF2B5EF4-FFF2-40B4-BE49-F238E27FC236}">
                <a16:creationId xmlns:a16="http://schemas.microsoft.com/office/drawing/2014/main" id="{62311F14-688E-18A1-D6B4-77C11605AC38}"/>
              </a:ext>
            </a:extLst>
          </p:cNvPr>
          <p:cNvSpPr/>
          <p:nvPr/>
        </p:nvSpPr>
        <p:spPr>
          <a:xfrm>
            <a:off x="6195448" y="4242519"/>
            <a:ext cx="5599134" cy="1877690"/>
          </a:xfrm>
          <a:prstGeom prst="roundRect">
            <a:avLst>
              <a:gd name="adj" fmla="val 10700"/>
            </a:avLst>
          </a:prstGeom>
          <a:gradFill flip="none" rotWithShape="1"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D15AC9F-2C24-97C7-3485-C23FEB3CB63C}"/>
              </a:ext>
            </a:extLst>
          </p:cNvPr>
          <p:cNvGrpSpPr/>
          <p:nvPr/>
        </p:nvGrpSpPr>
        <p:grpSpPr>
          <a:xfrm>
            <a:off x="0" y="4258763"/>
            <a:ext cx="11941480" cy="1877689"/>
            <a:chOff x="1152395" y="4173774"/>
            <a:chExt cx="11941480" cy="1877689"/>
          </a:xfrm>
        </p:grpSpPr>
        <p:sp>
          <p:nvSpPr>
            <p:cNvPr id="3" name="Rectangle: Rounded Corners 12">
              <a:extLst>
                <a:ext uri="{FF2B5EF4-FFF2-40B4-BE49-F238E27FC236}">
                  <a16:creationId xmlns:a16="http://schemas.microsoft.com/office/drawing/2014/main" id="{9C205308-4D0C-B9B2-6284-2864C21CF4B5}"/>
                </a:ext>
              </a:extLst>
            </p:cNvPr>
            <p:cNvSpPr/>
            <p:nvPr/>
          </p:nvSpPr>
          <p:spPr>
            <a:xfrm>
              <a:off x="1402915" y="4173774"/>
              <a:ext cx="5599134" cy="1877689"/>
            </a:xfrm>
            <a:prstGeom prst="roundRect">
              <a:avLst>
                <a:gd name="adj" fmla="val 10700"/>
              </a:avLst>
            </a:pr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9D406D-F32A-1063-B504-3C8EC3F87858}"/>
                </a:ext>
              </a:extLst>
            </p:cNvPr>
            <p:cNvSpPr txBox="1"/>
            <p:nvPr/>
          </p:nvSpPr>
          <p:spPr>
            <a:xfrm>
              <a:off x="1402915" y="4382510"/>
              <a:ext cx="5599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Simplifying accelerator operation</a:t>
              </a:r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EBD1541-93CB-CF11-630E-A03AF2B25263}"/>
                </a:ext>
              </a:extLst>
            </p:cNvPr>
            <p:cNvSpPr txBox="1"/>
            <p:nvPr/>
          </p:nvSpPr>
          <p:spPr>
            <a:xfrm>
              <a:off x="1393521" y="5215592"/>
              <a:ext cx="610643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Montserrat" pitchFamily="2" charset="77"/>
                </a:rPr>
                <a:t>Autonomous beam trajectories optimization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Montserrat" pitchFamily="2" charset="77"/>
                </a:rPr>
                <a:t>Autonomous beam alignment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16FDEAA-229D-811F-6429-EF07229EFC8D}"/>
                </a:ext>
              </a:extLst>
            </p:cNvPr>
            <p:cNvSpPr/>
            <p:nvPr/>
          </p:nvSpPr>
          <p:spPr>
            <a:xfrm>
              <a:off x="1152395" y="4751843"/>
              <a:ext cx="11941480" cy="2087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75DCF9D-9716-58F7-5A1F-9819ACB744FE}"/>
              </a:ext>
            </a:extLst>
          </p:cNvPr>
          <p:cNvSpPr txBox="1"/>
          <p:nvPr/>
        </p:nvSpPr>
        <p:spPr>
          <a:xfrm>
            <a:off x="6206647" y="4467634"/>
            <a:ext cx="5599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Enhancing accelerator performance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36D9A7-2006-9E26-B38C-2C78765E9CDF}"/>
              </a:ext>
            </a:extLst>
          </p:cNvPr>
          <p:cNvSpPr txBox="1"/>
          <p:nvPr/>
        </p:nvSpPr>
        <p:spPr>
          <a:xfrm>
            <a:off x="6195448" y="5254165"/>
            <a:ext cx="61064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Beam energy evolution forecasting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Charge evolution forecasting</a:t>
            </a:r>
          </a:p>
        </p:txBody>
      </p:sp>
    </p:spTree>
    <p:extLst>
      <p:ext uri="{BB962C8B-B14F-4D97-AF65-F5344CB8AC3E}">
        <p14:creationId xmlns:p14="http://schemas.microsoft.com/office/powerpoint/2010/main" val="17765974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4EFEE9-E433-2D88-73AB-E88AEA169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9DCE975C-12AB-125B-E9F8-3B72083B7EBA}"/>
              </a:ext>
            </a:extLst>
          </p:cNvPr>
          <p:cNvSpPr/>
          <p:nvPr/>
        </p:nvSpPr>
        <p:spPr>
          <a:xfrm>
            <a:off x="497416" y="1212528"/>
            <a:ext cx="3949324" cy="32342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F3339AEA-6B50-06D4-9271-149E873584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B211A2-1A2B-EDAA-0FD6-0779A0EA6195}"/>
              </a:ext>
            </a:extLst>
          </p:cNvPr>
          <p:cNvSpPr txBox="1"/>
          <p:nvPr/>
        </p:nvSpPr>
        <p:spPr>
          <a:xfrm>
            <a:off x="500398" y="1212528"/>
            <a:ext cx="1098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Machine learning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E5C39DD-F2E2-EB7E-8296-D93FE98ED618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36D418BD-C202-78B8-E8B3-175FFC362AB6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7FDD135-AFEC-E969-FAB7-F066883F1082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DA949E2-FE68-50F0-FA25-6C3E021425D2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9161C26-182F-24C8-CB31-C5660706A4D0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27/36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C607ACF-A09A-9BB8-AD62-610825E0145E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F5ACFDC-3669-6191-2C96-7EEEA22C201C}"/>
              </a:ext>
            </a:extLst>
          </p:cNvPr>
          <p:cNvGrpSpPr/>
          <p:nvPr/>
        </p:nvGrpSpPr>
        <p:grpSpPr>
          <a:xfrm>
            <a:off x="22642" y="1620940"/>
            <a:ext cx="11941480" cy="1877689"/>
            <a:chOff x="1152395" y="4173774"/>
            <a:chExt cx="11941480" cy="1877689"/>
          </a:xfrm>
        </p:grpSpPr>
        <p:sp>
          <p:nvSpPr>
            <p:cNvPr id="3" name="Rectangle: Rounded Corners 12">
              <a:extLst>
                <a:ext uri="{FF2B5EF4-FFF2-40B4-BE49-F238E27FC236}">
                  <a16:creationId xmlns:a16="http://schemas.microsoft.com/office/drawing/2014/main" id="{0B554BC0-B966-CF12-EB43-23182D640197}"/>
                </a:ext>
              </a:extLst>
            </p:cNvPr>
            <p:cNvSpPr/>
            <p:nvPr/>
          </p:nvSpPr>
          <p:spPr>
            <a:xfrm>
              <a:off x="1402915" y="4173774"/>
              <a:ext cx="5822838" cy="1877689"/>
            </a:xfrm>
            <a:prstGeom prst="roundRect">
              <a:avLst>
                <a:gd name="adj" fmla="val 10700"/>
              </a:avLst>
            </a:pr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A799069-72AD-BA10-0BF1-D31C1B523AF1}"/>
                </a:ext>
              </a:extLst>
            </p:cNvPr>
            <p:cNvSpPr txBox="1"/>
            <p:nvPr/>
          </p:nvSpPr>
          <p:spPr>
            <a:xfrm>
              <a:off x="1402915" y="4382510"/>
              <a:ext cx="5599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Simplifying accelerator operation</a:t>
              </a:r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F7AA0D0-5BF4-2B10-1ED0-56F987C66B2D}"/>
                </a:ext>
              </a:extLst>
            </p:cNvPr>
            <p:cNvSpPr txBox="1"/>
            <p:nvPr/>
          </p:nvSpPr>
          <p:spPr>
            <a:xfrm>
              <a:off x="1393521" y="5215592"/>
              <a:ext cx="610643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latin typeface="Montserrat" pitchFamily="2" charset="77"/>
                </a:rPr>
                <a:t>Autonomous beam trajectories optimization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Montserrat" pitchFamily="2" charset="77"/>
                </a:rPr>
                <a:t>Autonomous beam alignment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2ACC50A-5FBE-7566-8A9E-6210C8D5443C}"/>
                </a:ext>
              </a:extLst>
            </p:cNvPr>
            <p:cNvSpPr/>
            <p:nvPr/>
          </p:nvSpPr>
          <p:spPr>
            <a:xfrm>
              <a:off x="1152395" y="4751843"/>
              <a:ext cx="11941480" cy="2087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2" descr="An Intuitive Introduction to Reinforcement learning | Codementor">
            <a:extLst>
              <a:ext uri="{FF2B5EF4-FFF2-40B4-BE49-F238E27FC236}">
                <a16:creationId xmlns:a16="http://schemas.microsoft.com/office/drawing/2014/main" id="{EB4B35D4-509A-18BF-D981-5FF01CDAB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5" y="3690418"/>
            <a:ext cx="4198128" cy="197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DFDEDA-64C5-4696-D4A4-8044B8F528C9}"/>
              </a:ext>
            </a:extLst>
          </p:cNvPr>
          <p:cNvSpPr txBox="1"/>
          <p:nvPr/>
        </p:nvSpPr>
        <p:spPr>
          <a:xfrm>
            <a:off x="6370206" y="1066942"/>
            <a:ext cx="5651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ontserrat" pitchFamily="2" charset="77"/>
              </a:rPr>
              <a:t>Spent approximately 14 hours training two agents (one for horizontal correction and one for vertical correction).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3C229B-F166-B14D-4A00-78F8CF0E8A58}"/>
              </a:ext>
            </a:extLst>
          </p:cNvPr>
          <p:cNvSpPr txBox="1"/>
          <p:nvPr/>
        </p:nvSpPr>
        <p:spPr>
          <a:xfrm>
            <a:off x="342358" y="5714251"/>
            <a:ext cx="118120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ontserrat" pitchFamily="2" charset="77"/>
              </a:rPr>
              <a:t>NOTE: The long training time was primarily due to the time required for the screen to move in and out. In the future, we plan to use non-invasive measurements (e.g., BPM) to improve efficiency.  </a:t>
            </a:r>
          </a:p>
          <a:p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9A55E1F-9CFE-1C81-3DB3-B92C02F07D1A}"/>
              </a:ext>
            </a:extLst>
          </p:cNvPr>
          <p:cNvGrpSpPr/>
          <p:nvPr/>
        </p:nvGrpSpPr>
        <p:grpSpPr>
          <a:xfrm>
            <a:off x="6794036" y="2425414"/>
            <a:ext cx="4472049" cy="2764986"/>
            <a:chOff x="7184049" y="726453"/>
            <a:chExt cx="4472049" cy="2764986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C21CD68A-1770-5553-6BA8-643431594A27}"/>
                </a:ext>
              </a:extLst>
            </p:cNvPr>
            <p:cNvSpPr/>
            <p:nvPr/>
          </p:nvSpPr>
          <p:spPr>
            <a:xfrm>
              <a:off x="7184049" y="2199627"/>
              <a:ext cx="429231" cy="121621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AB9024E-94CF-F78F-FD68-444F1081B20D}"/>
                </a:ext>
              </a:extLst>
            </p:cNvPr>
            <p:cNvSpPr/>
            <p:nvPr/>
          </p:nvSpPr>
          <p:spPr>
            <a:xfrm>
              <a:off x="7189076" y="793366"/>
              <a:ext cx="429231" cy="121621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170C91F-E08F-EF2B-CD1B-7DB269B8EEC4}"/>
                </a:ext>
              </a:extLst>
            </p:cNvPr>
            <p:cNvGrpSpPr/>
            <p:nvPr/>
          </p:nvGrpSpPr>
          <p:grpSpPr>
            <a:xfrm>
              <a:off x="7472548" y="726453"/>
              <a:ext cx="4183550" cy="2761789"/>
              <a:chOff x="4724400" y="9990"/>
              <a:chExt cx="4183550" cy="2761789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B7A1667-B3A9-E218-A6C3-1D3A6118EFAD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/>
              <a:srcRect l="27346" t="10" r="24798" b="315"/>
              <a:stretch/>
            </p:blipFill>
            <p:spPr>
              <a:xfrm rot="5400000">
                <a:off x="4724400" y="9990"/>
                <a:ext cx="1371600" cy="1371600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76711FBF-E424-105C-2725-5749428DE490}"/>
                  </a:ext>
                </a:extLst>
              </p:cNvPr>
              <p:cNvPicPr>
                <a:picLocks/>
              </p:cNvPicPr>
              <p:nvPr/>
            </p:nvPicPr>
            <p:blipFill>
              <a:blip r:embed="rId5"/>
              <a:srcRect l="20176" r="32836"/>
              <a:stretch/>
            </p:blipFill>
            <p:spPr>
              <a:xfrm rot="5400000">
                <a:off x="6130375" y="9990"/>
                <a:ext cx="1371600" cy="1371600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61D1C87D-FC00-AC92-34B8-FA8F0A78AB91}"/>
                  </a:ext>
                </a:extLst>
              </p:cNvPr>
              <p:cNvPicPr>
                <a:picLocks/>
              </p:cNvPicPr>
              <p:nvPr/>
            </p:nvPicPr>
            <p:blipFill>
              <a:blip r:embed="rId6"/>
              <a:srcRect l="37205" t="6803" r="12377"/>
              <a:stretch/>
            </p:blipFill>
            <p:spPr>
              <a:xfrm>
                <a:off x="7536350" y="9990"/>
                <a:ext cx="1371600" cy="1371600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652091F-C8A4-CCF8-5B04-FBE9DDCB0674}"/>
                  </a:ext>
                </a:extLst>
              </p:cNvPr>
              <p:cNvPicPr>
                <a:picLocks/>
              </p:cNvPicPr>
              <p:nvPr/>
            </p:nvPicPr>
            <p:blipFill>
              <a:blip r:embed="rId7"/>
              <a:srcRect l="27520" r="24396"/>
              <a:stretch/>
            </p:blipFill>
            <p:spPr>
              <a:xfrm rot="5400000">
                <a:off x="4724400" y="1400179"/>
                <a:ext cx="1371600" cy="1371600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9B0B54FD-F63A-5E1E-99B2-7B62E10F012F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/>
              <a:srcRect l="20243" r="32770"/>
              <a:stretch/>
            </p:blipFill>
            <p:spPr>
              <a:xfrm rot="5400000">
                <a:off x="6130375" y="1400179"/>
                <a:ext cx="1371600" cy="1371600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BA309FC6-231F-5B2D-647D-E7332600D141}"/>
                  </a:ext>
                </a:extLst>
              </p:cNvPr>
              <p:cNvPicPr>
                <a:picLocks/>
              </p:cNvPicPr>
              <p:nvPr/>
            </p:nvPicPr>
            <p:blipFill>
              <a:blip r:embed="rId9"/>
              <a:srcRect l="37158" t="6058" r="12425"/>
              <a:stretch/>
            </p:blipFill>
            <p:spPr>
              <a:xfrm>
                <a:off x="7536350" y="1400179"/>
                <a:ext cx="1371600" cy="1371600"/>
              </a:xfrm>
              <a:prstGeom prst="rect">
                <a:avLst/>
              </a:prstGeom>
            </p:spPr>
          </p:pic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E382A45-3FE2-E80E-F18E-0872B9267BCB}"/>
                </a:ext>
              </a:extLst>
            </p:cNvPr>
            <p:cNvCxnSpPr>
              <a:cxnSpLocks/>
            </p:cNvCxnSpPr>
            <p:nvPr/>
          </p:nvCxnSpPr>
          <p:spPr>
            <a:xfrm>
              <a:off x="8191198" y="747407"/>
              <a:ext cx="0" cy="274320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43BB978-A343-28DC-FEE6-3DF5A6590880}"/>
                </a:ext>
              </a:extLst>
            </p:cNvPr>
            <p:cNvSpPr/>
            <p:nvPr/>
          </p:nvSpPr>
          <p:spPr>
            <a:xfrm>
              <a:off x="7472548" y="726453"/>
              <a:ext cx="4183550" cy="2761789"/>
            </a:xfrm>
            <a:prstGeom prst="rect">
              <a:avLst/>
            </a:prstGeom>
            <a:noFill/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44300F3-9F1F-3D15-3132-1D9C9F9B41BC}"/>
                </a:ext>
              </a:extLst>
            </p:cNvPr>
            <p:cNvCxnSpPr>
              <a:cxnSpLocks/>
            </p:cNvCxnSpPr>
            <p:nvPr/>
          </p:nvCxnSpPr>
          <p:spPr>
            <a:xfrm>
              <a:off x="9499298" y="748239"/>
              <a:ext cx="0" cy="274320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A29EF3D-05ED-6874-D041-6D06B4FC033D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273" y="748239"/>
              <a:ext cx="0" cy="274320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32911E9-8F4C-56C9-5A4F-96A65939AC1D}"/>
                </a:ext>
              </a:extLst>
            </p:cNvPr>
            <p:cNvSpPr txBox="1"/>
            <p:nvPr/>
          </p:nvSpPr>
          <p:spPr>
            <a:xfrm rot="16200000">
              <a:off x="6793992" y="1299639"/>
              <a:ext cx="10534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Before correction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AB2C5E0-416A-ED0F-425E-3F14D8D06EC7}"/>
                </a:ext>
              </a:extLst>
            </p:cNvPr>
            <p:cNvSpPr txBox="1"/>
            <p:nvPr/>
          </p:nvSpPr>
          <p:spPr>
            <a:xfrm rot="16200000">
              <a:off x="6684264" y="2688336"/>
              <a:ext cx="127470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Single shot correction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50422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041FF-95B5-9C41-4D2F-7A6B5E485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4D4E9EAE-D94A-5684-BC29-F586D7BF85EF}"/>
              </a:ext>
            </a:extLst>
          </p:cNvPr>
          <p:cNvSpPr/>
          <p:nvPr/>
        </p:nvSpPr>
        <p:spPr>
          <a:xfrm>
            <a:off x="497416" y="1212528"/>
            <a:ext cx="3949324" cy="32342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C580941B-C227-0F87-1B3B-37F53BF464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753A3-A0A2-D47A-CD50-A1EC0D202068}"/>
              </a:ext>
            </a:extLst>
          </p:cNvPr>
          <p:cNvSpPr txBox="1"/>
          <p:nvPr/>
        </p:nvSpPr>
        <p:spPr>
          <a:xfrm>
            <a:off x="500398" y="1212528"/>
            <a:ext cx="1098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Machine learning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9BDD527-30A6-F1FF-2E53-AF32C444ADC5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51F1DE50-020A-3115-9216-B1286250D696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3DB6CA5-5661-BAF7-BD8E-7E2105B0F4DC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0BE6B61-0A7F-933F-370B-819BE2D3648D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37075DE-6448-9B67-4FCC-B1E198FBFC07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28/36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50F299C-16C9-9842-A396-CCD23D5CE2B2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0D936B9-AAE9-3D22-BAA1-EA103E7243AD}"/>
              </a:ext>
            </a:extLst>
          </p:cNvPr>
          <p:cNvGrpSpPr/>
          <p:nvPr/>
        </p:nvGrpSpPr>
        <p:grpSpPr>
          <a:xfrm>
            <a:off x="22642" y="1620940"/>
            <a:ext cx="11941480" cy="1877689"/>
            <a:chOff x="1152395" y="4173774"/>
            <a:chExt cx="11941480" cy="1877689"/>
          </a:xfrm>
        </p:grpSpPr>
        <p:sp>
          <p:nvSpPr>
            <p:cNvPr id="3" name="Rectangle: Rounded Corners 12">
              <a:extLst>
                <a:ext uri="{FF2B5EF4-FFF2-40B4-BE49-F238E27FC236}">
                  <a16:creationId xmlns:a16="http://schemas.microsoft.com/office/drawing/2014/main" id="{E307935E-69BF-A978-9C31-162C848987D2}"/>
                </a:ext>
              </a:extLst>
            </p:cNvPr>
            <p:cNvSpPr/>
            <p:nvPr/>
          </p:nvSpPr>
          <p:spPr>
            <a:xfrm>
              <a:off x="1402915" y="4173774"/>
              <a:ext cx="5822838" cy="1877689"/>
            </a:xfrm>
            <a:prstGeom prst="roundRect">
              <a:avLst>
                <a:gd name="adj" fmla="val 10700"/>
              </a:avLst>
            </a:pr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4C91BA8-D64B-873F-F01F-EBCE072AA9EB}"/>
                </a:ext>
              </a:extLst>
            </p:cNvPr>
            <p:cNvSpPr txBox="1"/>
            <p:nvPr/>
          </p:nvSpPr>
          <p:spPr>
            <a:xfrm>
              <a:off x="1402915" y="4382510"/>
              <a:ext cx="5599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Simplifying accelerator operation</a:t>
              </a:r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1B627CB-EB89-6FE6-15D5-3E28ECE629CA}"/>
                </a:ext>
              </a:extLst>
            </p:cNvPr>
            <p:cNvSpPr txBox="1"/>
            <p:nvPr/>
          </p:nvSpPr>
          <p:spPr>
            <a:xfrm>
              <a:off x="1393521" y="5215592"/>
              <a:ext cx="610643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latin typeface="Montserrat" pitchFamily="2" charset="77"/>
                </a:rPr>
                <a:t>Autonomous beam trajectories optimization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Montserrat" pitchFamily="2" charset="77"/>
                </a:rPr>
                <a:t>Autonomous beam alignment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3DD950D-A27B-72B6-5B6C-ADFAD74236D0}"/>
                </a:ext>
              </a:extLst>
            </p:cNvPr>
            <p:cNvSpPr/>
            <p:nvPr/>
          </p:nvSpPr>
          <p:spPr>
            <a:xfrm>
              <a:off x="1152395" y="4751843"/>
              <a:ext cx="11941480" cy="2087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2" descr="An Intuitive Introduction to Reinforcement learning | Codementor">
            <a:extLst>
              <a:ext uri="{FF2B5EF4-FFF2-40B4-BE49-F238E27FC236}">
                <a16:creationId xmlns:a16="http://schemas.microsoft.com/office/drawing/2014/main" id="{95696842-A067-CD06-B2EE-C178EEBCB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5" y="3690418"/>
            <a:ext cx="4198128" cy="197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7D3ADA-AE54-D9F3-C915-7DBD72728EBD}"/>
              </a:ext>
            </a:extLst>
          </p:cNvPr>
          <p:cNvSpPr txBox="1"/>
          <p:nvPr/>
        </p:nvSpPr>
        <p:spPr>
          <a:xfrm>
            <a:off x="6370206" y="1066942"/>
            <a:ext cx="5651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ontserrat" pitchFamily="2" charset="77"/>
              </a:rPr>
              <a:t>Spent approximately 14 hours training two agents (one for horizontal correction and one for vertical correction).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14A51F-06BF-EAD3-06EB-DD649F4441AA}"/>
              </a:ext>
            </a:extLst>
          </p:cNvPr>
          <p:cNvSpPr txBox="1"/>
          <p:nvPr/>
        </p:nvSpPr>
        <p:spPr>
          <a:xfrm>
            <a:off x="342358" y="5714251"/>
            <a:ext cx="118120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ontserrat" pitchFamily="2" charset="77"/>
              </a:rPr>
              <a:t>NOTE: The long training time was primarily due to the time required for the screen to move in and out. In the future, we plan to use non-invasive measurements (e.g., BPM) to improve efficiency.  </a:t>
            </a:r>
          </a:p>
          <a:p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5E7CB9C-B2C6-CADC-AEE5-5D9218488306}"/>
              </a:ext>
            </a:extLst>
          </p:cNvPr>
          <p:cNvGrpSpPr/>
          <p:nvPr/>
        </p:nvGrpSpPr>
        <p:grpSpPr>
          <a:xfrm>
            <a:off x="6550984" y="2034112"/>
            <a:ext cx="4910460" cy="3607764"/>
            <a:chOff x="4234673" y="3089922"/>
            <a:chExt cx="4910460" cy="36077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652A2DC-B518-F9B5-63D1-A568E3667C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50000"/>
            <a:stretch/>
          </p:blipFill>
          <p:spPr>
            <a:xfrm>
              <a:off x="4546593" y="3089922"/>
              <a:ext cx="4180116" cy="18288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EF87263-9F39-EC96-8F48-98D3805FE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8596" b="48840"/>
            <a:stretch/>
          </p:blipFill>
          <p:spPr>
            <a:xfrm>
              <a:off x="4234673" y="4868886"/>
              <a:ext cx="4910460" cy="1828800"/>
            </a:xfrm>
            <a:prstGeom prst="rect">
              <a:avLst/>
            </a:prstGeom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E7C96E8-525B-52B3-62EB-B19E55748A52}"/>
              </a:ext>
            </a:extLst>
          </p:cNvPr>
          <p:cNvSpPr txBox="1"/>
          <p:nvPr/>
        </p:nvSpPr>
        <p:spPr>
          <a:xfrm>
            <a:off x="8591023" y="4927446"/>
            <a:ext cx="289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Montserrat" pitchFamily="2" charset="77"/>
              </a:rPr>
              <a:t>Single shot correction!!!</a:t>
            </a:r>
          </a:p>
        </p:txBody>
      </p:sp>
    </p:spTree>
    <p:extLst>
      <p:ext uri="{BB962C8B-B14F-4D97-AF65-F5344CB8AC3E}">
        <p14:creationId xmlns:p14="http://schemas.microsoft.com/office/powerpoint/2010/main" val="41534163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1F5D9-49D8-0794-2D14-92957DB93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67841C91-E902-D1C9-BC1C-A149D7430F1D}"/>
              </a:ext>
            </a:extLst>
          </p:cNvPr>
          <p:cNvSpPr/>
          <p:nvPr/>
        </p:nvSpPr>
        <p:spPr>
          <a:xfrm>
            <a:off x="497416" y="1212528"/>
            <a:ext cx="3949324" cy="32342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50B0957C-E09C-1F47-9FA5-C0773B3889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E06B24-FCE3-A396-C0A9-245F95EAD3EE}"/>
              </a:ext>
            </a:extLst>
          </p:cNvPr>
          <p:cNvSpPr txBox="1"/>
          <p:nvPr/>
        </p:nvSpPr>
        <p:spPr>
          <a:xfrm>
            <a:off x="500398" y="1212528"/>
            <a:ext cx="1098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Machine learning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2084C2C-988E-A361-9B54-83645AE4C491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D011D1A6-C2BA-A1F6-A625-CD6B25FA4B9D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42E42A9-9EDB-8398-C760-FA2CF4B356C4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8CB2F3-3E2E-BF57-8ABF-1E8D87F1AC04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C20E8E6-1906-D01A-064D-DAB102539C86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29/36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B69A054-7AB7-EB1A-CEB9-291DA7EF7B15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D88CA03-BBF8-D8E9-1F47-5EBCA25F0A94}"/>
              </a:ext>
            </a:extLst>
          </p:cNvPr>
          <p:cNvGrpSpPr/>
          <p:nvPr/>
        </p:nvGrpSpPr>
        <p:grpSpPr>
          <a:xfrm>
            <a:off x="22642" y="1620940"/>
            <a:ext cx="11941480" cy="1877689"/>
            <a:chOff x="1152395" y="4173774"/>
            <a:chExt cx="11941480" cy="1877689"/>
          </a:xfrm>
        </p:grpSpPr>
        <p:sp>
          <p:nvSpPr>
            <p:cNvPr id="3" name="Rectangle: Rounded Corners 12">
              <a:extLst>
                <a:ext uri="{FF2B5EF4-FFF2-40B4-BE49-F238E27FC236}">
                  <a16:creationId xmlns:a16="http://schemas.microsoft.com/office/drawing/2014/main" id="{5E2EABDD-7E98-B79A-393B-12F5C5B25B12}"/>
                </a:ext>
              </a:extLst>
            </p:cNvPr>
            <p:cNvSpPr/>
            <p:nvPr/>
          </p:nvSpPr>
          <p:spPr>
            <a:xfrm>
              <a:off x="1402915" y="4173774"/>
              <a:ext cx="5822838" cy="1877689"/>
            </a:xfrm>
            <a:prstGeom prst="roundRect">
              <a:avLst>
                <a:gd name="adj" fmla="val 10700"/>
              </a:avLst>
            </a:pr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97E9A71-AD08-8F4C-DFFA-4D053D17734F}"/>
                </a:ext>
              </a:extLst>
            </p:cNvPr>
            <p:cNvSpPr txBox="1"/>
            <p:nvPr/>
          </p:nvSpPr>
          <p:spPr>
            <a:xfrm>
              <a:off x="1402915" y="4382510"/>
              <a:ext cx="5599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Simplifying accelerator operation</a:t>
              </a:r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E09EA3E-591F-812B-D611-4B464D323EA1}"/>
                </a:ext>
              </a:extLst>
            </p:cNvPr>
            <p:cNvSpPr txBox="1"/>
            <p:nvPr/>
          </p:nvSpPr>
          <p:spPr>
            <a:xfrm>
              <a:off x="1393521" y="5215592"/>
              <a:ext cx="610643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Montserrat" pitchFamily="2" charset="77"/>
                </a:rPr>
                <a:t>Autonomous beam trajectories optimization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latin typeface="Montserrat" pitchFamily="2" charset="77"/>
                </a:rPr>
                <a:t>Autonomous beam alignment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2A9C957-D65A-DA5A-78F0-C96795CC1DD0}"/>
                </a:ext>
              </a:extLst>
            </p:cNvPr>
            <p:cNvSpPr/>
            <p:nvPr/>
          </p:nvSpPr>
          <p:spPr>
            <a:xfrm>
              <a:off x="1152395" y="4751843"/>
              <a:ext cx="11941480" cy="2087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871ADCC-E89A-2D55-0483-92EB0C41C6BF}"/>
              </a:ext>
            </a:extLst>
          </p:cNvPr>
          <p:cNvSpPr txBox="1"/>
          <p:nvPr/>
        </p:nvSpPr>
        <p:spPr>
          <a:xfrm rot="16200000">
            <a:off x="-900166" y="4893574"/>
            <a:ext cx="2717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Bayesian Optimization approach</a:t>
            </a:r>
          </a:p>
        </p:txBody>
      </p:sp>
      <p:pic>
        <p:nvPicPr>
          <p:cNvPr id="11" name="Picture 2" descr="Output image">
            <a:extLst>
              <a:ext uri="{FF2B5EF4-FFF2-40B4-BE49-F238E27FC236}">
                <a16:creationId xmlns:a16="http://schemas.microsoft.com/office/drawing/2014/main" id="{39FAD736-8910-C5B9-F4C0-88C140F31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39" y="3630898"/>
            <a:ext cx="2746188" cy="281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AD7A445-768F-CBE4-F492-2CD9FFAA9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9295" y="1277522"/>
            <a:ext cx="5904104" cy="28112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04C6651-87CC-7410-9175-4E22CFA42491}"/>
              </a:ext>
            </a:extLst>
          </p:cNvPr>
          <p:cNvSpPr txBox="1"/>
          <p:nvPr/>
        </p:nvSpPr>
        <p:spPr>
          <a:xfrm>
            <a:off x="3812851" y="4297522"/>
            <a:ext cx="81187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Automated alignment loop by inserting a screen after a quadrupole, applying a dither, and evaluating the resulting beam displacement. </a:t>
            </a:r>
          </a:p>
          <a:p>
            <a:endParaRPr lang="en-US" dirty="0"/>
          </a:p>
          <a:p>
            <a:r>
              <a:rPr lang="en-US" dirty="0"/>
              <a:t>Based on an objective function, orbit corrections are applied iteratively until alignment is achieved — typically in under 5 minutes. </a:t>
            </a:r>
          </a:p>
          <a:p>
            <a:endParaRPr lang="en-US" dirty="0"/>
          </a:p>
          <a:p>
            <a:r>
              <a:rPr lang="en-US" dirty="0"/>
              <a:t>This optimization-based method proved fast and effective.</a:t>
            </a:r>
          </a:p>
        </p:txBody>
      </p:sp>
    </p:spTree>
    <p:extLst>
      <p:ext uri="{BB962C8B-B14F-4D97-AF65-F5344CB8AC3E}">
        <p14:creationId xmlns:p14="http://schemas.microsoft.com/office/powerpoint/2010/main" val="330820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5B386766-32E2-3080-5BD1-1C3D979F328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998E099-9DE9-6373-37C6-F15A9666CC6D}"/>
              </a:ext>
            </a:extLst>
          </p:cNvPr>
          <p:cNvGrpSpPr/>
          <p:nvPr/>
        </p:nvGrpSpPr>
        <p:grpSpPr>
          <a:xfrm>
            <a:off x="286149" y="1343840"/>
            <a:ext cx="1959058" cy="2474808"/>
            <a:chOff x="402447" y="1523084"/>
            <a:chExt cx="1959058" cy="2474808"/>
          </a:xfrm>
        </p:grpSpPr>
        <p:pic>
          <p:nvPicPr>
            <p:cNvPr id="3076" name="Picture 4" descr="Wilfrid FARABOLINI | Engineer | IRFU | Research profile">
              <a:extLst>
                <a:ext uri="{FF2B5EF4-FFF2-40B4-BE49-F238E27FC236}">
                  <a16:creationId xmlns:a16="http://schemas.microsoft.com/office/drawing/2014/main" id="{D5F83F9E-D1AE-AE58-E861-DF32D767468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9" t="35345" r="26751"/>
            <a:stretch/>
          </p:blipFill>
          <p:spPr bwMode="auto">
            <a:xfrm>
              <a:off x="402447" y="1523084"/>
              <a:ext cx="1959058" cy="1941163"/>
            </a:xfrm>
            <a:prstGeom prst="ellipse">
              <a:avLst/>
            </a:prstGeom>
            <a:ln w="190500" cap="rnd">
              <a:gradFill flip="none" rotWithShape="1"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16200000" scaled="1"/>
                <a:tileRect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08A4E53-00D8-525A-7299-5D96C314F841}"/>
                </a:ext>
              </a:extLst>
            </p:cNvPr>
            <p:cNvSpPr txBox="1"/>
            <p:nvPr/>
          </p:nvSpPr>
          <p:spPr>
            <a:xfrm>
              <a:off x="824209" y="3628560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Wilfrid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1E0ABA9-A48A-0D37-CF78-A9BDC9ED405F}"/>
              </a:ext>
            </a:extLst>
          </p:cNvPr>
          <p:cNvGrpSpPr/>
          <p:nvPr/>
        </p:nvGrpSpPr>
        <p:grpSpPr>
          <a:xfrm>
            <a:off x="3166086" y="172094"/>
            <a:ext cx="2103120" cy="2554697"/>
            <a:chOff x="2918343" y="1459912"/>
            <a:chExt cx="2103120" cy="2554697"/>
          </a:xfrm>
        </p:grpSpPr>
        <p:pic>
          <p:nvPicPr>
            <p:cNvPr id="3074" name="Picture 2" descr="Roberto CORSINI | Senior Scientist | Dottore in Fisica | European  Organization for Nuclear Research, Genève | CERN | Beams Department (BE) |  Research profile">
              <a:extLst>
                <a:ext uri="{FF2B5EF4-FFF2-40B4-BE49-F238E27FC236}">
                  <a16:creationId xmlns:a16="http://schemas.microsoft.com/office/drawing/2014/main" id="{BB9632BE-BCCD-DB79-8801-FAC4181499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8343" y="1911489"/>
              <a:ext cx="2103120" cy="2103120"/>
            </a:xfrm>
            <a:prstGeom prst="ellipse">
              <a:avLst/>
            </a:prstGeom>
            <a:ln w="190500" cap="rnd">
              <a:gradFill flip="none" rotWithShape="1"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0" scaled="1"/>
                <a:tileRect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458C24A-9515-CF2B-A0CC-9EC09504BC87}"/>
                </a:ext>
              </a:extLst>
            </p:cNvPr>
            <p:cNvSpPr txBox="1"/>
            <p:nvPr/>
          </p:nvSpPr>
          <p:spPr>
            <a:xfrm>
              <a:off x="3456237" y="1459912"/>
              <a:ext cx="1122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Roberto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999631B-C463-C051-2685-3231F2967448}"/>
              </a:ext>
            </a:extLst>
          </p:cNvPr>
          <p:cNvGrpSpPr/>
          <p:nvPr/>
        </p:nvGrpSpPr>
        <p:grpSpPr>
          <a:xfrm>
            <a:off x="3560460" y="4155239"/>
            <a:ext cx="2104012" cy="2397253"/>
            <a:chOff x="5428599" y="1200900"/>
            <a:chExt cx="2104012" cy="2397253"/>
          </a:xfrm>
        </p:grpSpPr>
        <p:pic>
          <p:nvPicPr>
            <p:cNvPr id="3" name="Picture 2" descr="A person wearing a helmet&#10;&#10;AI-generated content may be incorrect.">
              <a:extLst>
                <a:ext uri="{FF2B5EF4-FFF2-40B4-BE49-F238E27FC236}">
                  <a16:creationId xmlns:a16="http://schemas.microsoft.com/office/drawing/2014/main" id="{8D909C7B-782C-531B-12AF-6D9DF1E849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24" r="19645"/>
            <a:stretch/>
          </p:blipFill>
          <p:spPr>
            <a:xfrm rot="5400000">
              <a:off x="5477557" y="1151942"/>
              <a:ext cx="2006095" cy="2104012"/>
            </a:xfrm>
            <a:prstGeom prst="ellipse">
              <a:avLst/>
            </a:prstGeom>
            <a:ln w="190500" cap="rnd">
              <a:gradFill flip="none" rotWithShape="1"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16200000" scaled="1"/>
                <a:tileRect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0D209C8-2FCE-ED47-48DD-C7B4346D4F84}"/>
                </a:ext>
              </a:extLst>
            </p:cNvPr>
            <p:cNvSpPr txBox="1"/>
            <p:nvPr/>
          </p:nvSpPr>
          <p:spPr>
            <a:xfrm>
              <a:off x="5771381" y="3228821"/>
              <a:ext cx="1165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Antonio 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B913B8A-627E-5B1E-0249-A1B23F0B99F8}"/>
              </a:ext>
            </a:extLst>
          </p:cNvPr>
          <p:cNvGrpSpPr/>
          <p:nvPr/>
        </p:nvGrpSpPr>
        <p:grpSpPr>
          <a:xfrm>
            <a:off x="10527576" y="4617501"/>
            <a:ext cx="1472305" cy="1844969"/>
            <a:chOff x="7655051" y="304084"/>
            <a:chExt cx="1731599" cy="216989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0720979-888F-53E1-02DD-96F112C32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707" t="11727" r="22510" b="31640"/>
            <a:stretch/>
          </p:blipFill>
          <p:spPr>
            <a:xfrm>
              <a:off x="7655051" y="304084"/>
              <a:ext cx="1731599" cy="1699965"/>
            </a:xfrm>
            <a:prstGeom prst="ellipse">
              <a:avLst/>
            </a:prstGeom>
            <a:ln w="190500" cap="rnd">
              <a:gradFill flip="none" rotWithShape="1"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13500000" scaled="1"/>
                <a:tileRect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490EBAC-F174-6AD6-7AEC-6A406ED72277}"/>
                </a:ext>
              </a:extLst>
            </p:cNvPr>
            <p:cNvSpPr txBox="1"/>
            <p:nvPr/>
          </p:nvSpPr>
          <p:spPr>
            <a:xfrm>
              <a:off x="7967068" y="2104646"/>
              <a:ext cx="1047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Ondrej 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6EC49A0-077B-5EBA-7A8E-9F3929ABB093}"/>
              </a:ext>
            </a:extLst>
          </p:cNvPr>
          <p:cNvGrpSpPr/>
          <p:nvPr/>
        </p:nvGrpSpPr>
        <p:grpSpPr>
          <a:xfrm>
            <a:off x="9004532" y="1423"/>
            <a:ext cx="2032896" cy="2377206"/>
            <a:chOff x="10111565" y="-7498"/>
            <a:chExt cx="2032896" cy="2377206"/>
          </a:xfrm>
        </p:grpSpPr>
        <p:pic>
          <p:nvPicPr>
            <p:cNvPr id="6" name="Picture 5" descr="A person smiling in a factory&#10;&#10;AI-generated content may be incorrect.">
              <a:extLst>
                <a:ext uri="{FF2B5EF4-FFF2-40B4-BE49-F238E27FC236}">
                  <a16:creationId xmlns:a16="http://schemas.microsoft.com/office/drawing/2014/main" id="{ECA066A4-8ABB-6D11-7469-FFD44DC85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8" t="18791" r="42126" b="41686"/>
            <a:stretch/>
          </p:blipFill>
          <p:spPr>
            <a:xfrm rot="5400000">
              <a:off x="10137157" y="362405"/>
              <a:ext cx="1981711" cy="2032896"/>
            </a:xfrm>
            <a:prstGeom prst="ellipse">
              <a:avLst/>
            </a:prstGeom>
            <a:ln w="190500" cap="rnd">
              <a:gradFill flip="none" rotWithShape="1"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0" scaled="1"/>
                <a:tileRect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95EECD9-D3D9-1652-AA77-4CFDFB242E7C}"/>
                </a:ext>
              </a:extLst>
            </p:cNvPr>
            <p:cNvSpPr txBox="1"/>
            <p:nvPr/>
          </p:nvSpPr>
          <p:spPr>
            <a:xfrm>
              <a:off x="10733795" y="-7498"/>
              <a:ext cx="829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Vilde 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532CC48-18CF-70F4-6EF6-5BC6034318AF}"/>
              </a:ext>
            </a:extLst>
          </p:cNvPr>
          <p:cNvGrpSpPr/>
          <p:nvPr/>
        </p:nvGrpSpPr>
        <p:grpSpPr>
          <a:xfrm>
            <a:off x="5704363" y="141595"/>
            <a:ext cx="1861330" cy="2287786"/>
            <a:chOff x="9963504" y="4586224"/>
            <a:chExt cx="1861330" cy="228778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0081EF3-EC0B-C701-E277-3EE7CC8F5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31373" t="39870" r="37745" b="13324"/>
            <a:stretch/>
          </p:blipFill>
          <p:spPr>
            <a:xfrm>
              <a:off x="9963504" y="4586224"/>
              <a:ext cx="1861330" cy="1876707"/>
            </a:xfrm>
            <a:prstGeom prst="ellipse">
              <a:avLst/>
            </a:prstGeom>
            <a:ln w="190500" cap="rnd">
              <a:gradFill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5400000" scaled="1"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5F41FC7-D398-C912-2915-FA299CAAB2FE}"/>
                </a:ext>
              </a:extLst>
            </p:cNvPr>
            <p:cNvSpPr txBox="1"/>
            <p:nvPr/>
          </p:nvSpPr>
          <p:spPr>
            <a:xfrm>
              <a:off x="10423527" y="6504678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Alfred 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D5A1EEE-5867-C0F9-9247-51ADE4BF072F}"/>
              </a:ext>
            </a:extLst>
          </p:cNvPr>
          <p:cNvGrpSpPr/>
          <p:nvPr/>
        </p:nvGrpSpPr>
        <p:grpSpPr>
          <a:xfrm>
            <a:off x="10258406" y="2252656"/>
            <a:ext cx="1866965" cy="2183713"/>
            <a:chOff x="5045356" y="4516870"/>
            <a:chExt cx="1866965" cy="2183713"/>
          </a:xfrm>
        </p:grpSpPr>
        <p:pic>
          <p:nvPicPr>
            <p:cNvPr id="3080" name="Picture 8" descr="arts at cern">
              <a:extLst>
                <a:ext uri="{FF2B5EF4-FFF2-40B4-BE49-F238E27FC236}">
                  <a16:creationId xmlns:a16="http://schemas.microsoft.com/office/drawing/2014/main" id="{BD128410-1146-2E43-772F-71062BD9470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27" t="31112" r="5430" b="46843"/>
            <a:stretch/>
          </p:blipFill>
          <p:spPr bwMode="auto">
            <a:xfrm>
              <a:off x="5045356" y="4516870"/>
              <a:ext cx="1866965" cy="1741424"/>
            </a:xfrm>
            <a:prstGeom prst="ellipse">
              <a:avLst/>
            </a:prstGeom>
            <a:ln w="190500" cap="rnd">
              <a:gradFill flip="none" rotWithShape="1"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13500000" scaled="1"/>
                <a:tileRect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DD98A5F-8E79-E299-BEC8-F0530338DC84}"/>
                </a:ext>
              </a:extLst>
            </p:cNvPr>
            <p:cNvSpPr txBox="1"/>
            <p:nvPr/>
          </p:nvSpPr>
          <p:spPr>
            <a:xfrm>
              <a:off x="5474560" y="6331251"/>
              <a:ext cx="938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Pierre 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C79A85C-34F2-0F50-B310-1BF66CDCBAA7}"/>
              </a:ext>
            </a:extLst>
          </p:cNvPr>
          <p:cNvGrpSpPr/>
          <p:nvPr/>
        </p:nvGrpSpPr>
        <p:grpSpPr>
          <a:xfrm>
            <a:off x="7471383" y="1461208"/>
            <a:ext cx="1861330" cy="2336238"/>
            <a:chOff x="11275083" y="1962305"/>
            <a:chExt cx="1861330" cy="233623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DD8A7F4-04C5-BB37-1E17-A111E3AC359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7186" t="4207" r="3778" b="16551"/>
            <a:stretch/>
          </p:blipFill>
          <p:spPr>
            <a:xfrm>
              <a:off x="11275083" y="2388874"/>
              <a:ext cx="1861330" cy="1909669"/>
            </a:xfrm>
            <a:prstGeom prst="ellipse">
              <a:avLst/>
            </a:prstGeom>
            <a:ln w="190500" cap="rnd">
              <a:gradFill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5400000" scaled="1"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5F9F43D-B221-7977-9A51-6FCEBB00D2E4}"/>
                </a:ext>
              </a:extLst>
            </p:cNvPr>
            <p:cNvSpPr txBox="1"/>
            <p:nvPr/>
          </p:nvSpPr>
          <p:spPr>
            <a:xfrm>
              <a:off x="11668248" y="1962305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Davide 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18B802B-355B-6A29-2BA8-C6DA97BCEF5E}"/>
              </a:ext>
            </a:extLst>
          </p:cNvPr>
          <p:cNvGrpSpPr/>
          <p:nvPr/>
        </p:nvGrpSpPr>
        <p:grpSpPr>
          <a:xfrm>
            <a:off x="126392" y="3982961"/>
            <a:ext cx="1822411" cy="2333378"/>
            <a:chOff x="227353" y="4355966"/>
            <a:chExt cx="1822411" cy="233337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93908D3-826B-B8BB-528D-17EA1D25B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6708" t="29" r="8640" b="23222"/>
            <a:stretch/>
          </p:blipFill>
          <p:spPr>
            <a:xfrm>
              <a:off x="227353" y="4793105"/>
              <a:ext cx="1822411" cy="1896239"/>
            </a:xfrm>
            <a:prstGeom prst="ellipse">
              <a:avLst/>
            </a:prstGeom>
            <a:ln w="190500" cap="rnd">
              <a:gradFill flip="none" rotWithShape="1"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16200000" scaled="1"/>
                <a:tileRect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9C44D6F-AEF4-3663-A168-C438F9F1CE7F}"/>
                </a:ext>
              </a:extLst>
            </p:cNvPr>
            <p:cNvSpPr txBox="1"/>
            <p:nvPr/>
          </p:nvSpPr>
          <p:spPr>
            <a:xfrm>
              <a:off x="522922" y="4355966"/>
              <a:ext cx="12859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Giacomo 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65FC108-62D9-B654-1E18-12DB70AA5B7F}"/>
              </a:ext>
            </a:extLst>
          </p:cNvPr>
          <p:cNvGrpSpPr/>
          <p:nvPr/>
        </p:nvGrpSpPr>
        <p:grpSpPr>
          <a:xfrm>
            <a:off x="2027822" y="3046243"/>
            <a:ext cx="1769497" cy="2139696"/>
            <a:chOff x="7373433" y="5054663"/>
            <a:chExt cx="1769497" cy="2139696"/>
          </a:xfrm>
        </p:grpSpPr>
        <p:pic>
          <p:nvPicPr>
            <p:cNvPr id="3078" name="Picture 6">
              <a:extLst>
                <a:ext uri="{FF2B5EF4-FFF2-40B4-BE49-F238E27FC236}">
                  <a16:creationId xmlns:a16="http://schemas.microsoft.com/office/drawing/2014/main" id="{20732D8B-E6CC-813E-58A9-47E2DA35150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014" t="14607" r="33765" b="50104"/>
            <a:stretch/>
          </p:blipFill>
          <p:spPr bwMode="auto">
            <a:xfrm>
              <a:off x="7373433" y="5054663"/>
              <a:ext cx="1731599" cy="1699966"/>
            </a:xfrm>
            <a:prstGeom prst="ellipse">
              <a:avLst/>
            </a:prstGeom>
            <a:ln w="190500" cap="rnd">
              <a:gradFill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5400000" scaled="1"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090CEA-D13B-4637-7ABA-925FA682C9DF}"/>
                </a:ext>
              </a:extLst>
            </p:cNvPr>
            <p:cNvSpPr txBox="1"/>
            <p:nvPr/>
          </p:nvSpPr>
          <p:spPr>
            <a:xfrm>
              <a:off x="7857001" y="6825027"/>
              <a:ext cx="1285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Alex 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0DAC6E-1356-0C7F-E9A1-5B929AB8F560}"/>
              </a:ext>
            </a:extLst>
          </p:cNvPr>
          <p:cNvGrpSpPr/>
          <p:nvPr/>
        </p:nvGrpSpPr>
        <p:grpSpPr>
          <a:xfrm>
            <a:off x="5156106" y="2314421"/>
            <a:ext cx="1697495" cy="2088602"/>
            <a:chOff x="2847490" y="4600742"/>
            <a:chExt cx="1697495" cy="2088602"/>
          </a:xfrm>
        </p:grpSpPr>
        <p:pic>
          <p:nvPicPr>
            <p:cNvPr id="3090" name="Picture 18" descr="Laurence Wroe Receives Laidlaw Scholarship | Pembroke college">
              <a:extLst>
                <a:ext uri="{FF2B5EF4-FFF2-40B4-BE49-F238E27FC236}">
                  <a16:creationId xmlns:a16="http://schemas.microsoft.com/office/drawing/2014/main" id="{C5461F7B-CACD-1183-FA8A-9CD3F91855A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49" t="509" r="29990" b="30203"/>
            <a:stretch/>
          </p:blipFill>
          <p:spPr bwMode="auto">
            <a:xfrm>
              <a:off x="2847490" y="5043424"/>
              <a:ext cx="1697495" cy="1645920"/>
            </a:xfrm>
            <a:prstGeom prst="ellipse">
              <a:avLst/>
            </a:prstGeom>
            <a:ln w="190500" cap="rnd">
              <a:gradFill flip="none" rotWithShape="1"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13500000" scaled="1"/>
                <a:tileRect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A0B4C7F-FED2-47C3-142A-04D2C08F509B}"/>
                </a:ext>
              </a:extLst>
            </p:cNvPr>
            <p:cNvSpPr txBox="1"/>
            <p:nvPr/>
          </p:nvSpPr>
          <p:spPr>
            <a:xfrm>
              <a:off x="3034839" y="4600742"/>
              <a:ext cx="1322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effectLst/>
                  <a:latin typeface="Montserrat" pitchFamily="2" charset="77"/>
                </a:rPr>
                <a:t>Laurence</a:t>
              </a:r>
              <a:r>
                <a:rPr lang="en-US" dirty="0">
                  <a:solidFill>
                    <a:srgbClr val="000000"/>
                  </a:solidFill>
                  <a:effectLst/>
                  <a:latin typeface=".SF NS"/>
                </a:rPr>
                <a:t> 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57C0616-E782-15BC-1D34-24B1EA2237BB}"/>
              </a:ext>
            </a:extLst>
          </p:cNvPr>
          <p:cNvGrpSpPr/>
          <p:nvPr/>
        </p:nvGrpSpPr>
        <p:grpSpPr>
          <a:xfrm>
            <a:off x="6428634" y="3909406"/>
            <a:ext cx="1986326" cy="2441104"/>
            <a:chOff x="10417136" y="2033995"/>
            <a:chExt cx="1986326" cy="2441104"/>
          </a:xfrm>
        </p:grpSpPr>
        <p:pic>
          <p:nvPicPr>
            <p:cNvPr id="3088" name="Picture 16" descr="Kyrre Ness Sjøbæk - Department of Physics">
              <a:extLst>
                <a:ext uri="{FF2B5EF4-FFF2-40B4-BE49-F238E27FC236}">
                  <a16:creationId xmlns:a16="http://schemas.microsoft.com/office/drawing/2014/main" id="{536F2980-CBA9-8B0B-97B7-7711E25F475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9" t="-1099" r="5298" b="33939"/>
            <a:stretch/>
          </p:blipFill>
          <p:spPr bwMode="auto">
            <a:xfrm>
              <a:off x="10417136" y="2481811"/>
              <a:ext cx="1986326" cy="1993288"/>
            </a:xfrm>
            <a:prstGeom prst="ellipse">
              <a:avLst/>
            </a:prstGeom>
            <a:ln w="190500" cap="rnd">
              <a:gradFill flip="none" rotWithShape="1">
                <a:gsLst>
                  <a:gs pos="0">
                    <a:srgbClr val="672FFE"/>
                  </a:gs>
                  <a:gs pos="100000">
                    <a:srgbClr val="BB65E2"/>
                  </a:gs>
                </a:gsLst>
                <a:lin ang="0" scaled="1"/>
                <a:tileRect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98AAA70-F4C9-1C2E-384A-5D72D0315341}"/>
                </a:ext>
              </a:extLst>
            </p:cNvPr>
            <p:cNvSpPr txBox="1"/>
            <p:nvPr/>
          </p:nvSpPr>
          <p:spPr>
            <a:xfrm>
              <a:off x="10980533" y="2033995"/>
              <a:ext cx="8595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Kyrre 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F733895-CC42-19DB-F899-43FAAF16BF41}"/>
              </a:ext>
            </a:extLst>
          </p:cNvPr>
          <p:cNvGrpSpPr/>
          <p:nvPr/>
        </p:nvGrpSpPr>
        <p:grpSpPr>
          <a:xfrm>
            <a:off x="8666709" y="3717617"/>
            <a:ext cx="1415231" cy="1865879"/>
            <a:chOff x="8299341" y="25681"/>
            <a:chExt cx="1415231" cy="1865879"/>
          </a:xfrm>
        </p:grpSpPr>
        <p:pic>
          <p:nvPicPr>
            <p:cNvPr id="2050" name="Picture 2" descr="Eduardo GRANADOS | Applied Physicist (STAFF) | PhD | European Organization  for Nuclear Research, Genève | CERN | Research profile">
              <a:extLst>
                <a:ext uri="{FF2B5EF4-FFF2-40B4-BE49-F238E27FC236}">
                  <a16:creationId xmlns:a16="http://schemas.microsoft.com/office/drawing/2014/main" id="{796DB237-486C-FFB4-0BFA-5511D571D0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9341" y="476329"/>
              <a:ext cx="1415231" cy="1415231"/>
            </a:xfrm>
            <a:prstGeom prst="ellipse">
              <a:avLst/>
            </a:prstGeom>
            <a:ln w="190500" cap="rnd">
              <a:gradFill>
                <a:gsLst>
                  <a:gs pos="0">
                    <a:srgbClr val="682FFE"/>
                  </a:gs>
                  <a:gs pos="100000">
                    <a:srgbClr val="BB66E2"/>
                  </a:gs>
                </a:gsLst>
                <a:lin ang="5400000" scaled="1"/>
              </a:gra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1D5F1ED-A9CA-E5A3-AED0-4EED97716605}"/>
                </a:ext>
              </a:extLst>
            </p:cNvPr>
            <p:cNvSpPr txBox="1"/>
            <p:nvPr/>
          </p:nvSpPr>
          <p:spPr>
            <a:xfrm>
              <a:off x="8672753" y="25681"/>
              <a:ext cx="7120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ontserrat" pitchFamily="2" charset="77"/>
                </a:rPr>
                <a:t>Edu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859604A-4837-A7A7-8865-0955F25D6889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BB4BA7-A610-958C-300F-B5B55B89B090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15"/>
                </a:rPr>
                <a:t>antonio.gilardi@cern.ch</a:t>
              </a:r>
              <a:r>
                <a:rPr lang="en-US" sz="1200" dirty="0"/>
                <a:t>)   				              3/36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C52D54F-8DB9-0901-9BD8-04482BED9E95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0DD648F-E294-76B3-2C18-769757D1D718}"/>
              </a:ext>
            </a:extLst>
          </p:cNvPr>
          <p:cNvGrpSpPr/>
          <p:nvPr/>
        </p:nvGrpSpPr>
        <p:grpSpPr>
          <a:xfrm>
            <a:off x="320040" y="274320"/>
            <a:ext cx="3062364" cy="738664"/>
            <a:chOff x="311457" y="285724"/>
            <a:chExt cx="3062364" cy="73866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FCB6D87-7FE2-4F07-B7AF-133A9DF61356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9D32A2-8D3E-1713-9878-EF693B152801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The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Team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14929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B5430-3655-5901-47CB-D0CF75119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7869CA86-27F2-C08A-7969-67294C25DE2C}"/>
              </a:ext>
            </a:extLst>
          </p:cNvPr>
          <p:cNvSpPr/>
          <p:nvPr/>
        </p:nvSpPr>
        <p:spPr>
          <a:xfrm>
            <a:off x="497416" y="1212528"/>
            <a:ext cx="3949324" cy="32342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1166E660-F440-6BF2-DE97-1DFEECEC4B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1C7928-D88C-1AE9-EE0F-D45C17E1D365}"/>
              </a:ext>
            </a:extLst>
          </p:cNvPr>
          <p:cNvSpPr txBox="1"/>
          <p:nvPr/>
        </p:nvSpPr>
        <p:spPr>
          <a:xfrm>
            <a:off x="500398" y="1212528"/>
            <a:ext cx="1098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Machine learning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B60C42-F872-6B96-64DB-3C5402E7EEC0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9CB33CB6-3E90-966E-9FE2-B9C6FDDA61B5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33CB8CE-0194-E7F3-3A95-9B741FB3B7D5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E107AC-677E-18EF-451A-D50A099B9D84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353F1E0-A584-737F-BCD3-5356403DD935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30/36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3384425-1F5E-9201-9C61-EE4434618546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8AC523-65A1-4575-FCE7-89233B8A71BB}"/>
              </a:ext>
            </a:extLst>
          </p:cNvPr>
          <p:cNvGrpSpPr/>
          <p:nvPr/>
        </p:nvGrpSpPr>
        <p:grpSpPr>
          <a:xfrm>
            <a:off x="22642" y="1620940"/>
            <a:ext cx="11941480" cy="1877689"/>
            <a:chOff x="1152395" y="4173774"/>
            <a:chExt cx="11941480" cy="1877689"/>
          </a:xfrm>
        </p:grpSpPr>
        <p:sp>
          <p:nvSpPr>
            <p:cNvPr id="3" name="Rectangle: Rounded Corners 12">
              <a:extLst>
                <a:ext uri="{FF2B5EF4-FFF2-40B4-BE49-F238E27FC236}">
                  <a16:creationId xmlns:a16="http://schemas.microsoft.com/office/drawing/2014/main" id="{E01F3F6A-1A61-EF42-BC89-63826E519693}"/>
                </a:ext>
              </a:extLst>
            </p:cNvPr>
            <p:cNvSpPr/>
            <p:nvPr/>
          </p:nvSpPr>
          <p:spPr>
            <a:xfrm>
              <a:off x="1402915" y="4173774"/>
              <a:ext cx="5822838" cy="1877689"/>
            </a:xfrm>
            <a:prstGeom prst="roundRect">
              <a:avLst>
                <a:gd name="adj" fmla="val 10700"/>
              </a:avLst>
            </a:pr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F768248-31DC-3275-AA24-BEB05675875F}"/>
                </a:ext>
              </a:extLst>
            </p:cNvPr>
            <p:cNvSpPr/>
            <p:nvPr/>
          </p:nvSpPr>
          <p:spPr>
            <a:xfrm>
              <a:off x="1152395" y="4751843"/>
              <a:ext cx="11941480" cy="2087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5EECF8A-9133-E3F5-8821-3D0383714EB0}"/>
              </a:ext>
            </a:extLst>
          </p:cNvPr>
          <p:cNvSpPr txBox="1"/>
          <p:nvPr/>
        </p:nvSpPr>
        <p:spPr>
          <a:xfrm>
            <a:off x="552934" y="1752974"/>
            <a:ext cx="5599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Enhancing accelerator performance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B38B36-81CC-1E51-0791-27F7F274A073}"/>
              </a:ext>
            </a:extLst>
          </p:cNvPr>
          <p:cNvSpPr txBox="1"/>
          <p:nvPr/>
        </p:nvSpPr>
        <p:spPr>
          <a:xfrm>
            <a:off x="541735" y="2539505"/>
            <a:ext cx="61064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Beam energy evolution forecasting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Charge evolution forecasting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6FEC947-9C34-03A9-490A-8A43DF681F98}"/>
              </a:ext>
            </a:extLst>
          </p:cNvPr>
          <p:cNvSpPr/>
          <p:nvPr/>
        </p:nvSpPr>
        <p:spPr>
          <a:xfrm>
            <a:off x="3645048" y="6017588"/>
            <a:ext cx="366988" cy="4548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6866ED4-7A73-80DD-1B68-11C286401C18}"/>
              </a:ext>
            </a:extLst>
          </p:cNvPr>
          <p:cNvGrpSpPr/>
          <p:nvPr/>
        </p:nvGrpSpPr>
        <p:grpSpPr>
          <a:xfrm>
            <a:off x="6103916" y="1501423"/>
            <a:ext cx="6008784" cy="2029248"/>
            <a:chOff x="6103916" y="1501423"/>
            <a:chExt cx="6008784" cy="2029248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D613633-7C73-2CB4-5C4E-4363EE7573C6}"/>
                </a:ext>
              </a:extLst>
            </p:cNvPr>
            <p:cNvSpPr/>
            <p:nvPr/>
          </p:nvSpPr>
          <p:spPr>
            <a:xfrm>
              <a:off x="6521622" y="1566291"/>
              <a:ext cx="1865576" cy="1580133"/>
            </a:xfrm>
            <a:prstGeom prst="rect">
              <a:avLst/>
            </a:prstGeom>
            <a:pattFill prst="lgGrid">
              <a:fgClr>
                <a:srgbClr val="BB66E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482492B-B0E4-8875-807C-23EBBB19E6DE}"/>
                </a:ext>
              </a:extLst>
            </p:cNvPr>
            <p:cNvSpPr/>
            <p:nvPr/>
          </p:nvSpPr>
          <p:spPr>
            <a:xfrm>
              <a:off x="7147955" y="2067177"/>
              <a:ext cx="594360" cy="59436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5000">
                  <a:srgbClr val="FFC000"/>
                </a:gs>
                <a:gs pos="100000">
                  <a:srgbClr val="FFFF00">
                    <a:alpha val="64000"/>
                  </a:srgb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2FE6250-A97C-7062-E374-EC2BCB218D08}"/>
                </a:ext>
              </a:extLst>
            </p:cNvPr>
            <p:cNvSpPr txBox="1"/>
            <p:nvPr/>
          </p:nvSpPr>
          <p:spPr>
            <a:xfrm rot="16200000">
              <a:off x="6144151" y="2179691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y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CF236DF-BF42-1BB5-99C9-3028751BF8EF}"/>
                </a:ext>
              </a:extLst>
            </p:cNvPr>
            <p:cNvSpPr txBox="1"/>
            <p:nvPr/>
          </p:nvSpPr>
          <p:spPr>
            <a:xfrm>
              <a:off x="6675614" y="3161339"/>
              <a:ext cx="15362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 (i.e., energy)</a:t>
              </a:r>
              <a:endParaRPr lang="en-CH" dirty="0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2C7E21D-9943-C979-0258-5D0F92CD268A}"/>
                </a:ext>
              </a:extLst>
            </p:cNvPr>
            <p:cNvGrpSpPr/>
            <p:nvPr/>
          </p:nvGrpSpPr>
          <p:grpSpPr>
            <a:xfrm>
              <a:off x="8488388" y="1501423"/>
              <a:ext cx="1710362" cy="1145169"/>
              <a:chOff x="8488388" y="1501423"/>
              <a:chExt cx="1710362" cy="1145169"/>
            </a:xfrm>
          </p:grpSpPr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BF3B7A88-15D1-792D-1B25-BA66D08EF7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8388" y="2646592"/>
                <a:ext cx="1710362" cy="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29" name="Picture 2" descr="Clock Png PNGs for Free Download">
                <a:extLst>
                  <a:ext uri="{FF2B5EF4-FFF2-40B4-BE49-F238E27FC236}">
                    <a16:creationId xmlns:a16="http://schemas.microsoft.com/office/drawing/2014/main" id="{D1476E22-EBFF-205B-6504-CF70E9AAFD3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66266" y="1501423"/>
                <a:ext cx="1084084" cy="10840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21AB6C4-DD94-E2ED-F04C-EDE4ECE81F00}"/>
                </a:ext>
              </a:extLst>
            </p:cNvPr>
            <p:cNvGrpSpPr/>
            <p:nvPr/>
          </p:nvGrpSpPr>
          <p:grpSpPr>
            <a:xfrm>
              <a:off x="9829418" y="1535952"/>
              <a:ext cx="2283282" cy="1964380"/>
              <a:chOff x="4793660" y="3889074"/>
              <a:chExt cx="2283282" cy="1964380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6319303-DF7D-1E9B-BF19-40CADFFCF6E3}"/>
                  </a:ext>
                </a:extLst>
              </p:cNvPr>
              <p:cNvSpPr txBox="1"/>
              <p:nvPr/>
            </p:nvSpPr>
            <p:spPr>
              <a:xfrm rot="16200000">
                <a:off x="4833895" y="4502474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/>
                  <a:t>y</a:t>
                </a:r>
              </a:p>
            </p:txBody>
          </p: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5914C440-789C-E4BE-BDBF-EF87D6648DD6}"/>
                  </a:ext>
                </a:extLst>
              </p:cNvPr>
              <p:cNvGrpSpPr/>
              <p:nvPr/>
            </p:nvGrpSpPr>
            <p:grpSpPr>
              <a:xfrm>
                <a:off x="5211366" y="3889074"/>
                <a:ext cx="1865576" cy="1964380"/>
                <a:chOff x="5211366" y="3889074"/>
                <a:chExt cx="1865576" cy="1964380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936C11BD-0EC6-A053-AF07-1D845E32EAF3}"/>
                    </a:ext>
                  </a:extLst>
                </p:cNvPr>
                <p:cNvSpPr/>
                <p:nvPr/>
              </p:nvSpPr>
              <p:spPr>
                <a:xfrm>
                  <a:off x="5211366" y="3889074"/>
                  <a:ext cx="1865576" cy="1580133"/>
                </a:xfrm>
                <a:prstGeom prst="rect">
                  <a:avLst/>
                </a:prstGeom>
                <a:pattFill prst="lgGrid">
                  <a:fgClr>
                    <a:srgbClr val="BB66E1"/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B853FCDD-CBDD-491A-CF4C-6ABC5654A6C8}"/>
                    </a:ext>
                  </a:extLst>
                </p:cNvPr>
                <p:cNvSpPr txBox="1"/>
                <p:nvPr/>
              </p:nvSpPr>
              <p:spPr>
                <a:xfrm>
                  <a:off x="5465374" y="5484122"/>
                  <a:ext cx="15362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x (i.e., energy)</a:t>
                  </a:r>
                  <a:endParaRPr lang="en-CH" dirty="0"/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5C02AE43-6EC6-F180-CE64-B71CC9D4377F}"/>
                    </a:ext>
                  </a:extLst>
                </p:cNvPr>
                <p:cNvSpPr/>
                <p:nvPr/>
              </p:nvSpPr>
              <p:spPr>
                <a:xfrm>
                  <a:off x="6420818" y="4342661"/>
                  <a:ext cx="594360" cy="59436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55000">
                      <a:srgbClr val="FFC000"/>
                    </a:gs>
                    <a:gs pos="100000">
                      <a:srgbClr val="FFFF00">
                        <a:alpha val="64000"/>
                      </a:srgb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736D8C7-F46C-3281-EADF-8AD88AC3FB16}"/>
              </a:ext>
            </a:extLst>
          </p:cNvPr>
          <p:cNvGrpSpPr/>
          <p:nvPr/>
        </p:nvGrpSpPr>
        <p:grpSpPr>
          <a:xfrm>
            <a:off x="1670689" y="3750132"/>
            <a:ext cx="9235786" cy="2793955"/>
            <a:chOff x="136814" y="1003745"/>
            <a:chExt cx="8317879" cy="2435682"/>
          </a:xfrm>
        </p:grpSpPr>
        <p:pic>
          <p:nvPicPr>
            <p:cNvPr id="51" name="Picture 4" descr="What Is a Time Series and How Is It Used to Analyze Data?">
              <a:extLst>
                <a:ext uri="{FF2B5EF4-FFF2-40B4-BE49-F238E27FC236}">
                  <a16:creationId xmlns:a16="http://schemas.microsoft.com/office/drawing/2014/main" id="{CB74D6EB-E536-9D6B-783C-1D75074A5C4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60" b="-489"/>
            <a:stretch/>
          </p:blipFill>
          <p:spPr bwMode="auto">
            <a:xfrm>
              <a:off x="136814" y="1003773"/>
              <a:ext cx="3949060" cy="23731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2" descr="Forecasting: What It Is, How It's Used in Business and Investing">
              <a:extLst>
                <a:ext uri="{FF2B5EF4-FFF2-40B4-BE49-F238E27FC236}">
                  <a16:creationId xmlns:a16="http://schemas.microsoft.com/office/drawing/2014/main" id="{11485B30-7F20-7F3D-47BD-AA69EC21B5F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43" b="-845"/>
            <a:stretch/>
          </p:blipFill>
          <p:spPr bwMode="auto">
            <a:xfrm>
              <a:off x="4505633" y="1003745"/>
              <a:ext cx="3949060" cy="2435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A8C569E-88AD-0D65-62EB-E7727C081F1C}"/>
              </a:ext>
            </a:extLst>
          </p:cNvPr>
          <p:cNvSpPr txBox="1"/>
          <p:nvPr/>
        </p:nvSpPr>
        <p:spPr>
          <a:xfrm>
            <a:off x="4012036" y="572789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Thanks to:</a:t>
            </a:r>
          </a:p>
        </p:txBody>
      </p:sp>
    </p:spTree>
    <p:extLst>
      <p:ext uri="{BB962C8B-B14F-4D97-AF65-F5344CB8AC3E}">
        <p14:creationId xmlns:p14="http://schemas.microsoft.com/office/powerpoint/2010/main" val="30195792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A7763E-1C19-A765-12EC-6998C56E6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C22CBEA5-CA00-8A7F-9E51-84B51607F5C9}"/>
              </a:ext>
            </a:extLst>
          </p:cNvPr>
          <p:cNvSpPr/>
          <p:nvPr/>
        </p:nvSpPr>
        <p:spPr>
          <a:xfrm>
            <a:off x="497416" y="1212528"/>
            <a:ext cx="3949324" cy="32342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FD92B76C-B5A2-F4DA-749A-E8E79FF5F1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BF824C-5A98-EF1C-4B5F-92BADA216A4F}"/>
              </a:ext>
            </a:extLst>
          </p:cNvPr>
          <p:cNvSpPr txBox="1"/>
          <p:nvPr/>
        </p:nvSpPr>
        <p:spPr>
          <a:xfrm>
            <a:off x="500398" y="1212528"/>
            <a:ext cx="1098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Machine learning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0CE651C-5F29-FCBE-8409-D0212F2A7407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D78BF4FC-A8DC-563C-E239-7F2C2C86AA46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801AE58-5C5C-35EA-8DDE-7796A5E55DFB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A03780-4875-4CB8-EC4E-0BBF75595E1E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E38C810-96C5-6DD7-302E-BCC61466444B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31/36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2CA0EC5-F417-5F73-B2A3-15DCB12C322A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E8A3169-3AF2-A80F-A0B4-070F7E6EF128}"/>
              </a:ext>
            </a:extLst>
          </p:cNvPr>
          <p:cNvGrpSpPr/>
          <p:nvPr/>
        </p:nvGrpSpPr>
        <p:grpSpPr>
          <a:xfrm>
            <a:off x="22642" y="1620940"/>
            <a:ext cx="11941480" cy="1877689"/>
            <a:chOff x="1152395" y="4173774"/>
            <a:chExt cx="11941480" cy="1877689"/>
          </a:xfrm>
        </p:grpSpPr>
        <p:sp>
          <p:nvSpPr>
            <p:cNvPr id="3" name="Rectangle: Rounded Corners 12">
              <a:extLst>
                <a:ext uri="{FF2B5EF4-FFF2-40B4-BE49-F238E27FC236}">
                  <a16:creationId xmlns:a16="http://schemas.microsoft.com/office/drawing/2014/main" id="{D439EE48-4472-552E-4AEA-17CD184AD246}"/>
                </a:ext>
              </a:extLst>
            </p:cNvPr>
            <p:cNvSpPr/>
            <p:nvPr/>
          </p:nvSpPr>
          <p:spPr>
            <a:xfrm>
              <a:off x="1402915" y="4173774"/>
              <a:ext cx="5822838" cy="1877689"/>
            </a:xfrm>
            <a:prstGeom prst="roundRect">
              <a:avLst>
                <a:gd name="adj" fmla="val 10700"/>
              </a:avLst>
            </a:pr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6E14764-188B-F788-C374-F736DCC3AE14}"/>
                </a:ext>
              </a:extLst>
            </p:cNvPr>
            <p:cNvSpPr/>
            <p:nvPr/>
          </p:nvSpPr>
          <p:spPr>
            <a:xfrm>
              <a:off x="1152395" y="4751843"/>
              <a:ext cx="11941480" cy="2087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0409BD4-D0DB-9BDB-10A2-F6339E17F3C7}"/>
              </a:ext>
            </a:extLst>
          </p:cNvPr>
          <p:cNvSpPr txBox="1"/>
          <p:nvPr/>
        </p:nvSpPr>
        <p:spPr>
          <a:xfrm>
            <a:off x="552934" y="1752974"/>
            <a:ext cx="5599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Enhancing accelerator performance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4147AF-AFEB-6E94-4822-94CA28812693}"/>
              </a:ext>
            </a:extLst>
          </p:cNvPr>
          <p:cNvSpPr txBox="1"/>
          <p:nvPr/>
        </p:nvSpPr>
        <p:spPr>
          <a:xfrm>
            <a:off x="541735" y="2539505"/>
            <a:ext cx="61064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Beam energy evolution forecasting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Charge evolution forecasting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8AD1A52-6BA2-CB6B-C5F7-095E0CBC0F7E}"/>
              </a:ext>
            </a:extLst>
          </p:cNvPr>
          <p:cNvSpPr/>
          <p:nvPr/>
        </p:nvSpPr>
        <p:spPr>
          <a:xfrm>
            <a:off x="3645048" y="6017588"/>
            <a:ext cx="366988" cy="4548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DA9F707-DF0A-1948-AF27-2C4E0C75FD06}"/>
              </a:ext>
            </a:extLst>
          </p:cNvPr>
          <p:cNvGrpSpPr/>
          <p:nvPr/>
        </p:nvGrpSpPr>
        <p:grpSpPr>
          <a:xfrm>
            <a:off x="361768" y="3754380"/>
            <a:ext cx="6933548" cy="2702138"/>
            <a:chOff x="382185" y="2107886"/>
            <a:chExt cx="6933548" cy="270213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E60DA70-E292-80E3-EBAD-0EBE979CACF6}"/>
                </a:ext>
              </a:extLst>
            </p:cNvPr>
            <p:cNvGrpSpPr/>
            <p:nvPr/>
          </p:nvGrpSpPr>
          <p:grpSpPr>
            <a:xfrm>
              <a:off x="382185" y="2422679"/>
              <a:ext cx="6933548" cy="2387345"/>
              <a:chOff x="442778" y="1136502"/>
              <a:chExt cx="6933548" cy="238734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DF2BE1E5-6D16-759F-96C0-A6D6A7D6EE17}"/>
                  </a:ext>
                </a:extLst>
              </p:cNvPr>
              <p:cNvGrpSpPr/>
              <p:nvPr/>
            </p:nvGrpSpPr>
            <p:grpSpPr>
              <a:xfrm>
                <a:off x="499244" y="1136502"/>
                <a:ext cx="5863859" cy="2387345"/>
                <a:chOff x="841503" y="194567"/>
                <a:chExt cx="5863859" cy="2387345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AE6E5F1A-DFD7-8774-BC0A-DCFC17F6D946}"/>
                    </a:ext>
                  </a:extLst>
                </p:cNvPr>
                <p:cNvSpPr/>
                <p:nvPr/>
              </p:nvSpPr>
              <p:spPr>
                <a:xfrm>
                  <a:off x="1210954" y="401045"/>
                  <a:ext cx="5088193" cy="67842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7273E51-2138-4350-1235-0D621AE7D641}"/>
                    </a:ext>
                  </a:extLst>
                </p:cNvPr>
                <p:cNvSpPr txBox="1"/>
                <p:nvPr/>
              </p:nvSpPr>
              <p:spPr>
                <a:xfrm>
                  <a:off x="841503" y="555592"/>
                  <a:ext cx="3129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X</a:t>
                  </a:r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A219CA5A-0CD4-A86C-21AA-6672847ACDE6}"/>
                    </a:ext>
                  </a:extLst>
                </p:cNvPr>
                <p:cNvSpPr/>
                <p:nvPr/>
              </p:nvSpPr>
              <p:spPr>
                <a:xfrm>
                  <a:off x="1210954" y="947357"/>
                  <a:ext cx="5088193" cy="14073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E476EF14-F404-8394-A942-9BDE8D0847E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57467" y="2212580"/>
                      <a:ext cx="42646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9" name="TextBox 8">
                      <a:extLst>
                        <a:ext uri="{FF2B5EF4-FFF2-40B4-BE49-F238E27FC236}">
                          <a16:creationId xmlns:a16="http://schemas.microsoft.com/office/drawing/2014/main" id="{5D62F326-DFAA-BD7A-F920-240716D2404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157467" y="2212580"/>
                      <a:ext cx="426463" cy="369332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TextBox 27">
                      <a:extLst>
                        <a:ext uri="{FF2B5EF4-FFF2-40B4-BE49-F238E27FC236}">
                          <a16:creationId xmlns:a16="http://schemas.microsoft.com/office/drawing/2014/main" id="{C1F84715-76F2-CD43-346B-D9504592C5E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87191" y="2212580"/>
                      <a:ext cx="42114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11" name="TextBox 10">
                      <a:extLst>
                        <a:ext uri="{FF2B5EF4-FFF2-40B4-BE49-F238E27FC236}">
                          <a16:creationId xmlns:a16="http://schemas.microsoft.com/office/drawing/2014/main" id="{03BDE6DE-F2FA-8928-120C-0CA2B380EB9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887191" y="2212580"/>
                      <a:ext cx="421141" cy="369332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6E3129F8-5234-BE98-0D3F-599E0A4C1551}"/>
                    </a:ext>
                  </a:extLst>
                </p:cNvPr>
                <p:cNvSpPr/>
                <p:nvPr/>
              </p:nvSpPr>
              <p:spPr>
                <a:xfrm>
                  <a:off x="1948372" y="1970492"/>
                  <a:ext cx="4350775" cy="14073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31" name="Rounded Rectangle 30">
                  <a:extLst>
                    <a:ext uri="{FF2B5EF4-FFF2-40B4-BE49-F238E27FC236}">
                      <a16:creationId xmlns:a16="http://schemas.microsoft.com/office/drawing/2014/main" id="{5744CB28-5944-F34D-40FD-1A512FA3DA37}"/>
                    </a:ext>
                  </a:extLst>
                </p:cNvPr>
                <p:cNvSpPr/>
                <p:nvPr/>
              </p:nvSpPr>
              <p:spPr>
                <a:xfrm>
                  <a:off x="1948372" y="1860463"/>
                  <a:ext cx="306527" cy="369332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32" name="Rounded Rectangle 31">
                  <a:extLst>
                    <a:ext uri="{FF2B5EF4-FFF2-40B4-BE49-F238E27FC236}">
                      <a16:creationId xmlns:a16="http://schemas.microsoft.com/office/drawing/2014/main" id="{ECD1DDBC-0772-7356-4924-0B2DCA2CA737}"/>
                    </a:ext>
                  </a:extLst>
                </p:cNvPr>
                <p:cNvSpPr/>
                <p:nvPr/>
              </p:nvSpPr>
              <p:spPr>
                <a:xfrm>
                  <a:off x="2254899" y="1860463"/>
                  <a:ext cx="306527" cy="369332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9218F725-9CCC-80FE-1AA5-4DD05AEC0FD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59830" y="894805"/>
                      <a:ext cx="31348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38" name="TextBox 37">
                      <a:extLst>
                        <a:ext uri="{FF2B5EF4-FFF2-40B4-BE49-F238E27FC236}">
                          <a16:creationId xmlns:a16="http://schemas.microsoft.com/office/drawing/2014/main" id="{1E29B38E-4D34-00EF-C0F3-5BC6ED20C08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59830" y="894805"/>
                      <a:ext cx="313484" cy="276999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CH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BC13ED14-74DC-AA6A-AF36-67B7B60A8EB4}"/>
                    </a:ext>
                  </a:extLst>
                </p:cNvPr>
                <p:cNvSpPr/>
                <p:nvPr/>
              </p:nvSpPr>
              <p:spPr>
                <a:xfrm>
                  <a:off x="1212236" y="679250"/>
                  <a:ext cx="5086912" cy="26586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43" name="Rounded Rectangle 42">
                  <a:extLst>
                    <a:ext uri="{FF2B5EF4-FFF2-40B4-BE49-F238E27FC236}">
                      <a16:creationId xmlns:a16="http://schemas.microsoft.com/office/drawing/2014/main" id="{695B9A0A-3699-9A29-9A43-D28E2DD007CB}"/>
                    </a:ext>
                  </a:extLst>
                </p:cNvPr>
                <p:cNvSpPr/>
                <p:nvPr/>
              </p:nvSpPr>
              <p:spPr>
                <a:xfrm>
                  <a:off x="1210954" y="194567"/>
                  <a:ext cx="737418" cy="1209990"/>
                </a:xfrm>
                <a:prstGeom prst="roundRect">
                  <a:avLst/>
                </a:prstGeom>
                <a:solidFill>
                  <a:schemeClr val="accent3"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48" name="Rounded Rectangle 47">
                  <a:extLst>
                    <a:ext uri="{FF2B5EF4-FFF2-40B4-BE49-F238E27FC236}">
                      <a16:creationId xmlns:a16="http://schemas.microsoft.com/office/drawing/2014/main" id="{8FF922B6-B9B6-C883-483E-329C9E7FF510}"/>
                    </a:ext>
                  </a:extLst>
                </p:cNvPr>
                <p:cNvSpPr/>
                <p:nvPr/>
              </p:nvSpPr>
              <p:spPr>
                <a:xfrm>
                  <a:off x="1364217" y="203187"/>
                  <a:ext cx="890682" cy="1209990"/>
                </a:xfrm>
                <a:prstGeom prst="roundRect">
                  <a:avLst/>
                </a:prstGeom>
                <a:solidFill>
                  <a:schemeClr val="accent5"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3" name="TextBox 52">
                      <a:extLst>
                        <a:ext uri="{FF2B5EF4-FFF2-40B4-BE49-F238E27FC236}">
                          <a16:creationId xmlns:a16="http://schemas.microsoft.com/office/drawing/2014/main" id="{6C261F25-43CF-8284-69A9-CA073E65D32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41453" y="424292"/>
                      <a:ext cx="46390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𝑅𝐹</m:t>
                                </m:r>
                              </m:sub>
                            </m:sSub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id="{D1E720F5-3BDA-5EEF-4995-3E8DABA7D61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41453" y="424292"/>
                      <a:ext cx="463909" cy="276999"/>
                    </a:xfrm>
                    <a:prstGeom prst="rect">
                      <a:avLst/>
                    </a:prstGeom>
                    <a:blipFill>
                      <a:blip r:embed="rId1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CH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CA5A2BE5-9D8E-93F8-ECBD-173AEDB2A466}"/>
                  </a:ext>
                </a:extLst>
              </p:cNvPr>
              <p:cNvCxnSpPr/>
              <p:nvPr/>
            </p:nvCxnSpPr>
            <p:spPr>
              <a:xfrm>
                <a:off x="442778" y="2551225"/>
                <a:ext cx="6771360" cy="0"/>
              </a:xfrm>
              <a:prstGeom prst="straightConnector1">
                <a:avLst/>
              </a:prstGeom>
              <a:ln w="4445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23AD718B-122A-561D-39D4-FD445F128831}"/>
                      </a:ext>
                    </a:extLst>
                  </p:cNvPr>
                  <p:cNvSpPr txBox="1"/>
                  <p:nvPr/>
                </p:nvSpPr>
                <p:spPr>
                  <a:xfrm>
                    <a:off x="7216154" y="2401539"/>
                    <a:ext cx="160172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CACDC22A-7156-606B-D992-0E21A788F46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16154" y="2401539"/>
                    <a:ext cx="160172" cy="307777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l="-28571" r="-21429" b="-384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2EFF457-A22D-236B-48C8-EF730AEA0A7F}"/>
                </a:ext>
              </a:extLst>
            </p:cNvPr>
            <p:cNvSpPr txBox="1"/>
            <p:nvPr/>
          </p:nvSpPr>
          <p:spPr>
            <a:xfrm>
              <a:off x="1945930" y="2107886"/>
              <a:ext cx="41479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SINGLE SHOOT PREDICTION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9898764-0772-D20C-0CB1-B1F1600C0EBD}"/>
                  </a:ext>
                </a:extLst>
              </p:cNvPr>
              <p:cNvSpPr txBox="1"/>
              <p:nvPr/>
            </p:nvSpPr>
            <p:spPr>
              <a:xfrm>
                <a:off x="5827943" y="4571130"/>
                <a:ext cx="64530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𝑆𝑐𝑟𝑒𝑒𝑛</m:t>
                          </m:r>
                        </m:sub>
                      </m:sSub>
                    </m:oMath>
                  </m:oMathPara>
                </a14:m>
                <a:endParaRPr lang="en-CH" sz="1100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9898764-0772-D20C-0CB1-B1F1600C0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943" y="4571130"/>
                <a:ext cx="645305" cy="26161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C4945DA-B6B0-F7F2-B5DB-C3FD6034553F}"/>
                  </a:ext>
                </a:extLst>
              </p:cNvPr>
              <p:cNvSpPr txBox="1"/>
              <p:nvPr/>
            </p:nvSpPr>
            <p:spPr>
              <a:xfrm>
                <a:off x="418234" y="5731896"/>
                <a:ext cx="1194430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𝑝𝑟𝑒𝑑𝑖𝑐𝑡𝑒𝑑</m:t>
                          </m:r>
                        </m:sub>
                      </m:sSub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C4945DA-B6B0-F7F2-B5DB-C3FD60345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34" y="5731896"/>
                <a:ext cx="1194430" cy="390748"/>
              </a:xfrm>
              <a:prstGeom prst="rect">
                <a:avLst/>
              </a:prstGeom>
              <a:blipFill>
                <a:blip r:embed="rId19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565F8632-F0BD-EA7A-0432-C2171A8515DC}"/>
              </a:ext>
            </a:extLst>
          </p:cNvPr>
          <p:cNvGrpSpPr/>
          <p:nvPr/>
        </p:nvGrpSpPr>
        <p:grpSpPr>
          <a:xfrm>
            <a:off x="6103916" y="1501423"/>
            <a:ext cx="6008784" cy="2029248"/>
            <a:chOff x="6103916" y="1501423"/>
            <a:chExt cx="6008784" cy="2029248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19FB043-D7D3-5594-A03C-7E5A7EDACC80}"/>
                </a:ext>
              </a:extLst>
            </p:cNvPr>
            <p:cNvSpPr/>
            <p:nvPr/>
          </p:nvSpPr>
          <p:spPr>
            <a:xfrm>
              <a:off x="6521622" y="1566291"/>
              <a:ext cx="1865576" cy="1580133"/>
            </a:xfrm>
            <a:prstGeom prst="rect">
              <a:avLst/>
            </a:prstGeom>
            <a:pattFill prst="lgGrid">
              <a:fgClr>
                <a:srgbClr val="BB66E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9F78C4-CF98-5B93-C728-7FE541BD185F}"/>
                </a:ext>
              </a:extLst>
            </p:cNvPr>
            <p:cNvSpPr/>
            <p:nvPr/>
          </p:nvSpPr>
          <p:spPr>
            <a:xfrm>
              <a:off x="7147955" y="2067177"/>
              <a:ext cx="594360" cy="59436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5000">
                  <a:srgbClr val="FFC000"/>
                </a:gs>
                <a:gs pos="100000">
                  <a:srgbClr val="FFFF00">
                    <a:alpha val="64000"/>
                  </a:srgb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179F6EB-9E8A-AFDA-6415-777F50E47EE6}"/>
                </a:ext>
              </a:extLst>
            </p:cNvPr>
            <p:cNvSpPr txBox="1"/>
            <p:nvPr/>
          </p:nvSpPr>
          <p:spPr>
            <a:xfrm rot="16200000">
              <a:off x="6144151" y="2179691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y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A00C8E1-5051-45B9-3F87-C7E78D4C8F8A}"/>
                </a:ext>
              </a:extLst>
            </p:cNvPr>
            <p:cNvSpPr txBox="1"/>
            <p:nvPr/>
          </p:nvSpPr>
          <p:spPr>
            <a:xfrm>
              <a:off x="6675614" y="3161339"/>
              <a:ext cx="15362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 (i.e., energy)</a:t>
              </a:r>
              <a:endParaRPr lang="en-CH" dirty="0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49AA30E-0804-4104-C389-91A0CF715582}"/>
                </a:ext>
              </a:extLst>
            </p:cNvPr>
            <p:cNvGrpSpPr/>
            <p:nvPr/>
          </p:nvGrpSpPr>
          <p:grpSpPr>
            <a:xfrm>
              <a:off x="8488388" y="1501423"/>
              <a:ext cx="1710362" cy="1145169"/>
              <a:chOff x="8488388" y="1501423"/>
              <a:chExt cx="1710362" cy="1145169"/>
            </a:xfrm>
          </p:grpSpPr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B5676EBD-2A66-A474-5AE5-1EF64852D2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8388" y="2646592"/>
                <a:ext cx="1710362" cy="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65" name="Picture 2" descr="Clock Png PNGs for Free Download">
                <a:extLst>
                  <a:ext uri="{FF2B5EF4-FFF2-40B4-BE49-F238E27FC236}">
                    <a16:creationId xmlns:a16="http://schemas.microsoft.com/office/drawing/2014/main" id="{8B204BE4-7936-8CD9-E4E9-4E0F25A98B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66266" y="1501423"/>
                <a:ext cx="1084084" cy="10840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4C4EA5C5-3170-CC2C-2B13-3CE65B471CA1}"/>
                </a:ext>
              </a:extLst>
            </p:cNvPr>
            <p:cNvGrpSpPr/>
            <p:nvPr/>
          </p:nvGrpSpPr>
          <p:grpSpPr>
            <a:xfrm>
              <a:off x="9829418" y="1535952"/>
              <a:ext cx="2283282" cy="1964380"/>
              <a:chOff x="4793660" y="3889074"/>
              <a:chExt cx="2283282" cy="1964380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A9875525-A0FC-3001-6B0E-8527CAA8A9E2}"/>
                  </a:ext>
                </a:extLst>
              </p:cNvPr>
              <p:cNvSpPr txBox="1"/>
              <p:nvPr/>
            </p:nvSpPr>
            <p:spPr>
              <a:xfrm rot="16200000">
                <a:off x="4833895" y="4502474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/>
                  <a:t>y</a:t>
                </a:r>
              </a:p>
            </p:txBody>
          </p: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C9861F38-98B0-F1E0-B7D7-0BEEEE736272}"/>
                  </a:ext>
                </a:extLst>
              </p:cNvPr>
              <p:cNvGrpSpPr/>
              <p:nvPr/>
            </p:nvGrpSpPr>
            <p:grpSpPr>
              <a:xfrm>
                <a:off x="5211366" y="3889074"/>
                <a:ext cx="1865576" cy="1964380"/>
                <a:chOff x="5211366" y="3889074"/>
                <a:chExt cx="1865576" cy="1964380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4C68441D-AC36-E860-3EAA-B3B772DF4C70}"/>
                    </a:ext>
                  </a:extLst>
                </p:cNvPr>
                <p:cNvSpPr/>
                <p:nvPr/>
              </p:nvSpPr>
              <p:spPr>
                <a:xfrm>
                  <a:off x="5211366" y="3889074"/>
                  <a:ext cx="1865576" cy="1580133"/>
                </a:xfrm>
                <a:prstGeom prst="rect">
                  <a:avLst/>
                </a:prstGeom>
                <a:pattFill prst="lgGrid">
                  <a:fgClr>
                    <a:srgbClr val="BB66E1"/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007CEA04-6032-DD05-F58D-2A845A508A9F}"/>
                    </a:ext>
                  </a:extLst>
                </p:cNvPr>
                <p:cNvSpPr txBox="1"/>
                <p:nvPr/>
              </p:nvSpPr>
              <p:spPr>
                <a:xfrm>
                  <a:off x="5465374" y="5484122"/>
                  <a:ext cx="15362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x (i.e., energy)</a:t>
                  </a:r>
                  <a:endParaRPr lang="en-CH" dirty="0"/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779603E4-EA5F-DEFE-4DCF-408FD98A1A83}"/>
                    </a:ext>
                  </a:extLst>
                </p:cNvPr>
                <p:cNvSpPr/>
                <p:nvPr/>
              </p:nvSpPr>
              <p:spPr>
                <a:xfrm>
                  <a:off x="6420818" y="4342661"/>
                  <a:ext cx="594360" cy="59436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55000">
                      <a:srgbClr val="FFC000"/>
                    </a:gs>
                    <a:gs pos="100000">
                      <a:srgbClr val="FFFF00">
                        <a:alpha val="64000"/>
                      </a:srgb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788183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B7345-2D3D-024B-AACF-FE66330CD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F4E3AAED-B634-8A6E-F0D4-AE805BF9ADF0}"/>
              </a:ext>
            </a:extLst>
          </p:cNvPr>
          <p:cNvSpPr/>
          <p:nvPr/>
        </p:nvSpPr>
        <p:spPr>
          <a:xfrm>
            <a:off x="497416" y="1212528"/>
            <a:ext cx="3949324" cy="32342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75578E07-70C8-5B5C-A50F-294B32F2CDB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AC1448-824A-83C4-DA41-D8A8B107E899}"/>
              </a:ext>
            </a:extLst>
          </p:cNvPr>
          <p:cNvSpPr txBox="1"/>
          <p:nvPr/>
        </p:nvSpPr>
        <p:spPr>
          <a:xfrm>
            <a:off x="500398" y="1212528"/>
            <a:ext cx="1098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Machine learning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9AF9876-4830-2073-4F98-EF2FEA46109E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9E7A1D60-F958-B760-2460-12D66FD65ADC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2A375FF-6BE0-7D51-49B7-8D3B657E3D13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D5C7080-DCCB-52D3-4D18-28385271902C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51535DA-A230-CC49-066E-987296374654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32/36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D549EA1-F561-ADC1-A466-527EB1493582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708F12F-F1CF-2F59-A4C2-104E07D9B83E}"/>
              </a:ext>
            </a:extLst>
          </p:cNvPr>
          <p:cNvGrpSpPr/>
          <p:nvPr/>
        </p:nvGrpSpPr>
        <p:grpSpPr>
          <a:xfrm>
            <a:off x="22642" y="1620940"/>
            <a:ext cx="11941480" cy="1877689"/>
            <a:chOff x="1152395" y="4173774"/>
            <a:chExt cx="11941480" cy="1877689"/>
          </a:xfrm>
        </p:grpSpPr>
        <p:sp>
          <p:nvSpPr>
            <p:cNvPr id="3" name="Rectangle: Rounded Corners 12">
              <a:extLst>
                <a:ext uri="{FF2B5EF4-FFF2-40B4-BE49-F238E27FC236}">
                  <a16:creationId xmlns:a16="http://schemas.microsoft.com/office/drawing/2014/main" id="{38AB7A86-1AD9-392B-8CD5-F1FF6D741CB6}"/>
                </a:ext>
              </a:extLst>
            </p:cNvPr>
            <p:cNvSpPr/>
            <p:nvPr/>
          </p:nvSpPr>
          <p:spPr>
            <a:xfrm>
              <a:off x="1402915" y="4173774"/>
              <a:ext cx="5822838" cy="1877689"/>
            </a:xfrm>
            <a:prstGeom prst="roundRect">
              <a:avLst>
                <a:gd name="adj" fmla="val 10700"/>
              </a:avLst>
            </a:pr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19C4C62-0DCF-2D19-BBB1-3060A87F6282}"/>
                </a:ext>
              </a:extLst>
            </p:cNvPr>
            <p:cNvSpPr/>
            <p:nvPr/>
          </p:nvSpPr>
          <p:spPr>
            <a:xfrm>
              <a:off x="1152395" y="4751843"/>
              <a:ext cx="11941480" cy="2087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9E99D29-86C1-A5E4-C778-2EF5BA38BE73}"/>
              </a:ext>
            </a:extLst>
          </p:cNvPr>
          <p:cNvSpPr txBox="1"/>
          <p:nvPr/>
        </p:nvSpPr>
        <p:spPr>
          <a:xfrm>
            <a:off x="552934" y="1752974"/>
            <a:ext cx="5599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Enhancing accelerator performance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7CDB41-4EEC-2782-E060-0ABC60506627}"/>
              </a:ext>
            </a:extLst>
          </p:cNvPr>
          <p:cNvSpPr txBox="1"/>
          <p:nvPr/>
        </p:nvSpPr>
        <p:spPr>
          <a:xfrm>
            <a:off x="541735" y="2539505"/>
            <a:ext cx="61064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Beam energy evolution forecasting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Charge evolution forecasting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D64A589-00FE-2A30-B08B-BEED450755A7}"/>
              </a:ext>
            </a:extLst>
          </p:cNvPr>
          <p:cNvSpPr/>
          <p:nvPr/>
        </p:nvSpPr>
        <p:spPr>
          <a:xfrm>
            <a:off x="3645048" y="6017588"/>
            <a:ext cx="366988" cy="4548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AA6E747-63D7-6328-D39B-A2E1417FA31A}"/>
              </a:ext>
            </a:extLst>
          </p:cNvPr>
          <p:cNvGrpSpPr/>
          <p:nvPr/>
        </p:nvGrpSpPr>
        <p:grpSpPr>
          <a:xfrm>
            <a:off x="409616" y="3797934"/>
            <a:ext cx="6063632" cy="2653817"/>
            <a:chOff x="32368" y="3865088"/>
            <a:chExt cx="6063632" cy="2653817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B28CC83-839E-2754-5D9E-71FF19101606}"/>
                </a:ext>
              </a:extLst>
            </p:cNvPr>
            <p:cNvSpPr txBox="1"/>
            <p:nvPr/>
          </p:nvSpPr>
          <p:spPr>
            <a:xfrm>
              <a:off x="1997020" y="3865088"/>
              <a:ext cx="28126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LOOP PREDICTION</a:t>
              </a: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3B6472DF-039D-64C7-10E3-F548213CBEAB}"/>
                </a:ext>
              </a:extLst>
            </p:cNvPr>
            <p:cNvGrpSpPr/>
            <p:nvPr/>
          </p:nvGrpSpPr>
          <p:grpSpPr>
            <a:xfrm>
              <a:off x="32368" y="4131560"/>
              <a:ext cx="6063632" cy="2387345"/>
              <a:chOff x="723106" y="4069610"/>
              <a:chExt cx="6063632" cy="2387345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F73B6AA-54AA-7172-4266-907A0A7154F8}"/>
                  </a:ext>
                </a:extLst>
              </p:cNvPr>
              <p:cNvGrpSpPr/>
              <p:nvPr/>
            </p:nvGrpSpPr>
            <p:grpSpPr>
              <a:xfrm>
                <a:off x="723106" y="4069610"/>
                <a:ext cx="6063632" cy="2387345"/>
                <a:chOff x="841503" y="194567"/>
                <a:chExt cx="6063632" cy="2387345"/>
              </a:xfrm>
            </p:grpSpPr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A7703CB4-CA92-346A-771C-217419210CCA}"/>
                    </a:ext>
                  </a:extLst>
                </p:cNvPr>
                <p:cNvSpPr/>
                <p:nvPr/>
              </p:nvSpPr>
              <p:spPr>
                <a:xfrm>
                  <a:off x="1210954" y="401045"/>
                  <a:ext cx="5088193" cy="67842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4E1F218F-82DB-8300-7F3C-A9CE4329F722}"/>
                    </a:ext>
                  </a:extLst>
                </p:cNvPr>
                <p:cNvSpPr txBox="1"/>
                <p:nvPr/>
              </p:nvSpPr>
              <p:spPr>
                <a:xfrm>
                  <a:off x="841503" y="555592"/>
                  <a:ext cx="3129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X</a:t>
                  </a:r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93011F83-8866-7143-CF8A-29405D13D1A9}"/>
                    </a:ext>
                  </a:extLst>
                </p:cNvPr>
                <p:cNvSpPr/>
                <p:nvPr/>
              </p:nvSpPr>
              <p:spPr>
                <a:xfrm>
                  <a:off x="1210955" y="947357"/>
                  <a:ext cx="737418" cy="14073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47F6334A-3C3B-F52B-6FCC-643A423A806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57467" y="2212580"/>
                      <a:ext cx="42646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98" name="TextBox 97">
                      <a:extLst>
                        <a:ext uri="{FF2B5EF4-FFF2-40B4-BE49-F238E27FC236}">
                          <a16:creationId xmlns:a16="http://schemas.microsoft.com/office/drawing/2014/main" id="{71B4844E-8633-586F-5305-CED3A3F5747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157467" y="2212580"/>
                      <a:ext cx="426463" cy="369332"/>
                    </a:xfrm>
                    <a:prstGeom prst="rect">
                      <a:avLst/>
                    </a:prstGeom>
                    <a:blipFill>
                      <a:blip r:embed="rId1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2" name="TextBox 91">
                      <a:extLst>
                        <a:ext uri="{FF2B5EF4-FFF2-40B4-BE49-F238E27FC236}">
                          <a16:creationId xmlns:a16="http://schemas.microsoft.com/office/drawing/2014/main" id="{B172F5FB-06BC-6112-15F4-9E0AAA636FD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87191" y="2212580"/>
                      <a:ext cx="42114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99" name="TextBox 98">
                      <a:extLst>
                        <a:ext uri="{FF2B5EF4-FFF2-40B4-BE49-F238E27FC236}">
                          <a16:creationId xmlns:a16="http://schemas.microsoft.com/office/drawing/2014/main" id="{A574F4AB-BCF3-C091-96BE-B0A0D75EA7D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887191" y="2212580"/>
                      <a:ext cx="421141" cy="369332"/>
                    </a:xfrm>
                    <a:prstGeom prst="rect">
                      <a:avLst/>
                    </a:prstGeom>
                    <a:blipFill>
                      <a:blip r:embed="rId1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C224A47B-ECF0-3520-4979-303F5B569E06}"/>
                    </a:ext>
                  </a:extLst>
                </p:cNvPr>
                <p:cNvSpPr/>
                <p:nvPr/>
              </p:nvSpPr>
              <p:spPr>
                <a:xfrm>
                  <a:off x="1948373" y="1970492"/>
                  <a:ext cx="613054" cy="14073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94" name="Rounded Rectangle 93">
                  <a:extLst>
                    <a:ext uri="{FF2B5EF4-FFF2-40B4-BE49-F238E27FC236}">
                      <a16:creationId xmlns:a16="http://schemas.microsoft.com/office/drawing/2014/main" id="{2E023934-714B-92C2-4EEB-5AB710F6CB23}"/>
                    </a:ext>
                  </a:extLst>
                </p:cNvPr>
                <p:cNvSpPr/>
                <p:nvPr/>
              </p:nvSpPr>
              <p:spPr>
                <a:xfrm>
                  <a:off x="1948372" y="1860463"/>
                  <a:ext cx="306527" cy="369332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95" name="Rounded Rectangle 94">
                  <a:extLst>
                    <a:ext uri="{FF2B5EF4-FFF2-40B4-BE49-F238E27FC236}">
                      <a16:creationId xmlns:a16="http://schemas.microsoft.com/office/drawing/2014/main" id="{12F2C757-5ADA-7B42-8AC8-3A65B57C19FB}"/>
                    </a:ext>
                  </a:extLst>
                </p:cNvPr>
                <p:cNvSpPr/>
                <p:nvPr/>
              </p:nvSpPr>
              <p:spPr>
                <a:xfrm>
                  <a:off x="2254899" y="1860463"/>
                  <a:ext cx="306527" cy="369332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6" name="TextBox 95">
                      <a:extLst>
                        <a:ext uri="{FF2B5EF4-FFF2-40B4-BE49-F238E27FC236}">
                          <a16:creationId xmlns:a16="http://schemas.microsoft.com/office/drawing/2014/main" id="{121483CB-6DB2-27A9-34B7-2E37A54A5F9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59830" y="894805"/>
                      <a:ext cx="31393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96" name="TextBox 95">
                      <a:extLst>
                        <a:ext uri="{FF2B5EF4-FFF2-40B4-BE49-F238E27FC236}">
                          <a16:creationId xmlns:a16="http://schemas.microsoft.com/office/drawing/2014/main" id="{121483CB-6DB2-27A9-34B7-2E37A54A5F9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59830" y="894805"/>
                      <a:ext cx="313932" cy="276999"/>
                    </a:xfrm>
                    <a:prstGeom prst="rect">
                      <a:avLst/>
                    </a:prstGeom>
                    <a:blipFill>
                      <a:blip r:embed="rId20"/>
                      <a:stretch>
                        <a:fillRect b="-454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C85AB62C-29F4-BF20-D712-F3A5E54BB3CF}"/>
                    </a:ext>
                  </a:extLst>
                </p:cNvPr>
                <p:cNvSpPr/>
                <p:nvPr/>
              </p:nvSpPr>
              <p:spPr>
                <a:xfrm>
                  <a:off x="1212235" y="646892"/>
                  <a:ext cx="5088193" cy="298226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3B8D3685-8CD2-AB29-F173-B303A26435DF}"/>
                    </a:ext>
                  </a:extLst>
                </p:cNvPr>
                <p:cNvSpPr/>
                <p:nvPr/>
              </p:nvSpPr>
              <p:spPr>
                <a:xfrm>
                  <a:off x="1210954" y="194567"/>
                  <a:ext cx="737418" cy="1209990"/>
                </a:xfrm>
                <a:prstGeom prst="roundRect">
                  <a:avLst/>
                </a:prstGeom>
                <a:solidFill>
                  <a:schemeClr val="accent3"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9" name="TextBox 98">
                      <a:extLst>
                        <a:ext uri="{FF2B5EF4-FFF2-40B4-BE49-F238E27FC236}">
                          <a16:creationId xmlns:a16="http://schemas.microsoft.com/office/drawing/2014/main" id="{AC854CBD-2A32-EB78-71EE-182E7F3C820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59830" y="701291"/>
                      <a:ext cx="645305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𝑆𝑐𝑟𝑒𝑒𝑛</m:t>
                                </m:r>
                              </m:sub>
                            </m:sSub>
                          </m:oMath>
                        </m:oMathPara>
                      </a14:m>
                      <a:endParaRPr lang="en-CH" sz="1100" dirty="0"/>
                    </a:p>
                  </p:txBody>
                </p:sp>
              </mc:Choice>
              <mc:Fallback xmlns="">
                <p:sp>
                  <p:nvSpPr>
                    <p:cNvPr id="106" name="TextBox 105">
                      <a:extLst>
                        <a:ext uri="{FF2B5EF4-FFF2-40B4-BE49-F238E27FC236}">
                          <a16:creationId xmlns:a16="http://schemas.microsoft.com/office/drawing/2014/main" id="{F4CE733B-ADC4-4F9F-F5C2-49D886A74E5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59830" y="701291"/>
                      <a:ext cx="645305" cy="261610"/>
                    </a:xfrm>
                    <a:prstGeom prst="rect">
                      <a:avLst/>
                    </a:prstGeom>
                    <a:blipFill>
                      <a:blip r:embed="rId2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0" name="TextBox 99">
                      <a:extLst>
                        <a:ext uri="{FF2B5EF4-FFF2-40B4-BE49-F238E27FC236}">
                          <a16:creationId xmlns:a16="http://schemas.microsoft.com/office/drawing/2014/main" id="{A73215FE-7A80-9370-556E-5DB7DC3EB56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41453" y="424292"/>
                      <a:ext cx="46390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𝑅𝐹</m:t>
                                </m:r>
                              </m:sub>
                            </m:sSub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61" name="TextBox 60">
                      <a:extLst>
                        <a:ext uri="{FF2B5EF4-FFF2-40B4-BE49-F238E27FC236}">
                          <a16:creationId xmlns:a16="http://schemas.microsoft.com/office/drawing/2014/main" id="{978C2FE9-94B2-C605-9578-31C743DD2E5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41453" y="424292"/>
                      <a:ext cx="463909" cy="276999"/>
                    </a:xfrm>
                    <a:prstGeom prst="rect">
                      <a:avLst/>
                    </a:prstGeom>
                    <a:blipFill>
                      <a:blip r:embed="rId2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CH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9DECF6A0-D530-B7A3-9C39-A9E2A55C40CC}"/>
                  </a:ext>
                </a:extLst>
              </p:cNvPr>
              <p:cNvSpPr/>
              <p:nvPr/>
            </p:nvSpPr>
            <p:spPr>
              <a:xfrm>
                <a:off x="1829975" y="4822401"/>
                <a:ext cx="306527" cy="13211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52F64CC7-8A49-3649-D78E-5FA626A73F86}"/>
                  </a:ext>
                </a:extLst>
              </p:cNvPr>
              <p:cNvSpPr/>
              <p:nvPr/>
            </p:nvSpPr>
            <p:spPr>
              <a:xfrm>
                <a:off x="2142376" y="4820348"/>
                <a:ext cx="306527" cy="132114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D0A9B92F-BEC9-7900-BC54-EA3DBBBE394A}"/>
                  </a:ext>
                </a:extLst>
              </p:cNvPr>
              <p:cNvSpPr/>
              <p:nvPr/>
            </p:nvSpPr>
            <p:spPr>
              <a:xfrm>
                <a:off x="1245820" y="4078230"/>
                <a:ext cx="890682" cy="1209990"/>
              </a:xfrm>
              <a:prstGeom prst="roundRect">
                <a:avLst/>
              </a:prstGeom>
              <a:solidFill>
                <a:schemeClr val="accent5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5CEA1BC9-7848-CF7D-8047-8BCE40B2D82F}"/>
                  </a:ext>
                </a:extLst>
              </p:cNvPr>
              <p:cNvSpPr/>
              <p:nvPr/>
            </p:nvSpPr>
            <p:spPr>
              <a:xfrm>
                <a:off x="2443028" y="5845535"/>
                <a:ext cx="3737722" cy="140733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/>
                  </a:gs>
                  <a:gs pos="28000">
                    <a:srgbClr val="FFC000"/>
                  </a:gs>
                  <a:gs pos="61000">
                    <a:srgbClr val="FFFF00"/>
                  </a:gs>
                  <a:gs pos="99000">
                    <a:schemeClr val="bg1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D9F961D3-24AC-E7F4-08F0-2E669C7D3DFE}"/>
                  </a:ext>
                </a:extLst>
              </p:cNvPr>
              <p:cNvSpPr/>
              <p:nvPr/>
            </p:nvSpPr>
            <p:spPr>
              <a:xfrm>
                <a:off x="2444222" y="4820161"/>
                <a:ext cx="3737722" cy="134354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/>
                  </a:gs>
                  <a:gs pos="28000">
                    <a:srgbClr val="FFC000"/>
                  </a:gs>
                  <a:gs pos="61000">
                    <a:srgbClr val="FFFF00"/>
                  </a:gs>
                  <a:gs pos="99000">
                    <a:schemeClr val="bg1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cxnSp>
            <p:nvCxnSpPr>
              <p:cNvPr id="85" name="Elbow Connector 84">
                <a:extLst>
                  <a:ext uri="{FF2B5EF4-FFF2-40B4-BE49-F238E27FC236}">
                    <a16:creationId xmlns:a16="http://schemas.microsoft.com/office/drawing/2014/main" id="{12450C21-0E5C-8143-2BF6-138BC49BBAFD}"/>
                  </a:ext>
                </a:extLst>
              </p:cNvPr>
              <p:cNvCxnSpPr>
                <a:cxnSpLocks/>
                <a:stCxn id="94" idx="0"/>
              </p:cNvCxnSpPr>
              <p:nvPr/>
            </p:nvCxnSpPr>
            <p:spPr>
              <a:xfrm rot="16200000" flipV="1">
                <a:off x="1579620" y="5331886"/>
                <a:ext cx="772372" cy="34867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Elbow Connector 85">
                <a:extLst>
                  <a:ext uri="{FF2B5EF4-FFF2-40B4-BE49-F238E27FC236}">
                    <a16:creationId xmlns:a16="http://schemas.microsoft.com/office/drawing/2014/main" id="{63D90B85-5E7C-65B1-52EA-E86DEE1390A5}"/>
                  </a:ext>
                </a:extLst>
              </p:cNvPr>
              <p:cNvCxnSpPr>
                <a:cxnSpLocks/>
                <a:stCxn id="95" idx="0"/>
              </p:cNvCxnSpPr>
              <p:nvPr/>
            </p:nvCxnSpPr>
            <p:spPr>
              <a:xfrm rot="16200000" flipV="1">
                <a:off x="1896109" y="5341849"/>
                <a:ext cx="784859" cy="2456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22A9B15-61C9-D6D2-930F-2C2B1D7F0A9D}"/>
                  </a:ext>
                </a:extLst>
              </p:cNvPr>
              <p:cNvSpPr txBox="1"/>
              <p:nvPr/>
            </p:nvSpPr>
            <p:spPr>
              <a:xfrm>
                <a:off x="418234" y="5731896"/>
                <a:ext cx="1194430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𝑝𝑟𝑒𝑑𝑖𝑐𝑡𝑒𝑑</m:t>
                          </m:r>
                        </m:sub>
                      </m:sSub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22A9B15-61C9-D6D2-930F-2C2B1D7F0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34" y="5731896"/>
                <a:ext cx="1194430" cy="390748"/>
              </a:xfrm>
              <a:prstGeom prst="rect">
                <a:avLst/>
              </a:prstGeom>
              <a:blipFill>
                <a:blip r:embed="rId23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7ED009FA-F3A4-6769-87E0-54B29ED4C825}"/>
              </a:ext>
            </a:extLst>
          </p:cNvPr>
          <p:cNvCxnSpPr/>
          <p:nvPr/>
        </p:nvCxnSpPr>
        <p:spPr>
          <a:xfrm>
            <a:off x="361768" y="5483896"/>
            <a:ext cx="6771360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CF119589-5B8A-1CCE-AEBC-35E05B5E7744}"/>
              </a:ext>
            </a:extLst>
          </p:cNvPr>
          <p:cNvGrpSpPr/>
          <p:nvPr/>
        </p:nvGrpSpPr>
        <p:grpSpPr>
          <a:xfrm>
            <a:off x="6103916" y="1501423"/>
            <a:ext cx="6008784" cy="2029248"/>
            <a:chOff x="6103916" y="1501423"/>
            <a:chExt cx="6008784" cy="202924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A1C32A-21ED-F6B8-C786-E336AFF574FD}"/>
                </a:ext>
              </a:extLst>
            </p:cNvPr>
            <p:cNvSpPr/>
            <p:nvPr/>
          </p:nvSpPr>
          <p:spPr>
            <a:xfrm>
              <a:off x="6521622" y="1566291"/>
              <a:ext cx="1865576" cy="1580133"/>
            </a:xfrm>
            <a:prstGeom prst="rect">
              <a:avLst/>
            </a:prstGeom>
            <a:pattFill prst="lgGrid">
              <a:fgClr>
                <a:srgbClr val="BB66E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003B776-BD80-C51E-AE13-929179B9E612}"/>
                </a:ext>
              </a:extLst>
            </p:cNvPr>
            <p:cNvSpPr/>
            <p:nvPr/>
          </p:nvSpPr>
          <p:spPr>
            <a:xfrm>
              <a:off x="7147955" y="2067177"/>
              <a:ext cx="594360" cy="59436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5000">
                  <a:srgbClr val="FFC000"/>
                </a:gs>
                <a:gs pos="100000">
                  <a:srgbClr val="FFFF00">
                    <a:alpha val="64000"/>
                  </a:srgb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BCFC4A8-1875-2A8F-66B5-61EE27866D9E}"/>
                </a:ext>
              </a:extLst>
            </p:cNvPr>
            <p:cNvSpPr txBox="1"/>
            <p:nvPr/>
          </p:nvSpPr>
          <p:spPr>
            <a:xfrm rot="16200000">
              <a:off x="6144151" y="2179691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y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F9CBB59-6322-4999-E932-684005082A79}"/>
                </a:ext>
              </a:extLst>
            </p:cNvPr>
            <p:cNvSpPr txBox="1"/>
            <p:nvPr/>
          </p:nvSpPr>
          <p:spPr>
            <a:xfrm>
              <a:off x="6675614" y="3161339"/>
              <a:ext cx="15362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 (i.e., energy)</a:t>
              </a:r>
              <a:endParaRPr lang="en-CH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F070BB1-7236-9445-8B03-81BF366FFC01}"/>
                </a:ext>
              </a:extLst>
            </p:cNvPr>
            <p:cNvGrpSpPr/>
            <p:nvPr/>
          </p:nvGrpSpPr>
          <p:grpSpPr>
            <a:xfrm>
              <a:off x="8488388" y="1501423"/>
              <a:ext cx="1710362" cy="1145169"/>
              <a:chOff x="8488388" y="1501423"/>
              <a:chExt cx="1710362" cy="1145169"/>
            </a:xfrm>
          </p:grpSpPr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D3151699-4ADA-464A-DB05-714FCD7967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8388" y="2646592"/>
                <a:ext cx="1710362" cy="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31" name="Picture 2" descr="Clock Png PNGs for Free Download">
                <a:extLst>
                  <a:ext uri="{FF2B5EF4-FFF2-40B4-BE49-F238E27FC236}">
                    <a16:creationId xmlns:a16="http://schemas.microsoft.com/office/drawing/2014/main" id="{584589CF-1AE2-8935-C775-5F531876558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66266" y="1501423"/>
                <a:ext cx="1084084" cy="10840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E36F6BA-6CBC-2E6E-F5AB-6F1871DB1DC2}"/>
                </a:ext>
              </a:extLst>
            </p:cNvPr>
            <p:cNvGrpSpPr/>
            <p:nvPr/>
          </p:nvGrpSpPr>
          <p:grpSpPr>
            <a:xfrm>
              <a:off x="9829418" y="1535952"/>
              <a:ext cx="2283282" cy="1964380"/>
              <a:chOff x="4793660" y="3889074"/>
              <a:chExt cx="2283282" cy="1964380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43E83CE-9893-8799-CDE5-FA70A27C8C66}"/>
                  </a:ext>
                </a:extLst>
              </p:cNvPr>
              <p:cNvSpPr txBox="1"/>
              <p:nvPr/>
            </p:nvSpPr>
            <p:spPr>
              <a:xfrm rot="16200000">
                <a:off x="4833895" y="4502474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/>
                  <a:t>y</a:t>
                </a:r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2EB97646-5235-1BD1-1337-4D988D7292F1}"/>
                  </a:ext>
                </a:extLst>
              </p:cNvPr>
              <p:cNvGrpSpPr/>
              <p:nvPr/>
            </p:nvGrpSpPr>
            <p:grpSpPr>
              <a:xfrm>
                <a:off x="5211366" y="3889074"/>
                <a:ext cx="1865576" cy="1964380"/>
                <a:chOff x="5211366" y="3889074"/>
                <a:chExt cx="1865576" cy="196438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3A0D1ED1-C4B2-1F53-BD54-FB50DC6CD6EA}"/>
                    </a:ext>
                  </a:extLst>
                </p:cNvPr>
                <p:cNvSpPr/>
                <p:nvPr/>
              </p:nvSpPr>
              <p:spPr>
                <a:xfrm>
                  <a:off x="5211366" y="3889074"/>
                  <a:ext cx="1865576" cy="1580133"/>
                </a:xfrm>
                <a:prstGeom prst="rect">
                  <a:avLst/>
                </a:prstGeom>
                <a:pattFill prst="lgGrid">
                  <a:fgClr>
                    <a:srgbClr val="BB66E1"/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B72BA0B-5CF9-E966-B736-DFC347E90A34}"/>
                    </a:ext>
                  </a:extLst>
                </p:cNvPr>
                <p:cNvSpPr txBox="1"/>
                <p:nvPr/>
              </p:nvSpPr>
              <p:spPr>
                <a:xfrm>
                  <a:off x="5465374" y="5484122"/>
                  <a:ext cx="15362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x (i.e., energy)</a:t>
                  </a:r>
                  <a:endParaRPr lang="en-CH" dirty="0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509DF851-0380-95A0-2195-4932C3488BEE}"/>
                    </a:ext>
                  </a:extLst>
                </p:cNvPr>
                <p:cNvSpPr/>
                <p:nvPr/>
              </p:nvSpPr>
              <p:spPr>
                <a:xfrm>
                  <a:off x="6420818" y="4342661"/>
                  <a:ext cx="594360" cy="59436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55000">
                      <a:srgbClr val="FFC000"/>
                    </a:gs>
                    <a:gs pos="100000">
                      <a:srgbClr val="FFFF00">
                        <a:alpha val="64000"/>
                      </a:srgb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840520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8BE605-0847-6C51-97C2-D451CF5F7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2BEC0174-70D8-5689-E52D-96A0D022CC74}"/>
              </a:ext>
            </a:extLst>
          </p:cNvPr>
          <p:cNvSpPr/>
          <p:nvPr/>
        </p:nvSpPr>
        <p:spPr>
          <a:xfrm>
            <a:off x="497416" y="1212528"/>
            <a:ext cx="3949324" cy="32342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B380EAF8-12D2-FE34-9189-2625683560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2D1C63-51E2-9F06-82D5-36C3A99D09A4}"/>
              </a:ext>
            </a:extLst>
          </p:cNvPr>
          <p:cNvSpPr txBox="1"/>
          <p:nvPr/>
        </p:nvSpPr>
        <p:spPr>
          <a:xfrm>
            <a:off x="500398" y="1212528"/>
            <a:ext cx="1098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Machine learning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DC168FF-463A-079C-461D-D95679DE6832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9885FA35-D240-E471-202B-48DEB1F45453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7132551-3446-6812-6CAA-0C05C6013A3B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B8DF23-9FD5-497A-CD7F-034721733D50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1651D17-6350-2B13-2FBD-9245C3FB5E94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33/36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7895751-0233-59E8-667A-C34629D53D7D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50CCFB-E9DB-39EF-FD4B-5F4678494AA3}"/>
              </a:ext>
            </a:extLst>
          </p:cNvPr>
          <p:cNvGrpSpPr/>
          <p:nvPr/>
        </p:nvGrpSpPr>
        <p:grpSpPr>
          <a:xfrm>
            <a:off x="22642" y="1620940"/>
            <a:ext cx="11941480" cy="1877689"/>
            <a:chOff x="1152395" y="4173774"/>
            <a:chExt cx="11941480" cy="1877689"/>
          </a:xfrm>
        </p:grpSpPr>
        <p:sp>
          <p:nvSpPr>
            <p:cNvPr id="3" name="Rectangle: Rounded Corners 12">
              <a:extLst>
                <a:ext uri="{FF2B5EF4-FFF2-40B4-BE49-F238E27FC236}">
                  <a16:creationId xmlns:a16="http://schemas.microsoft.com/office/drawing/2014/main" id="{02906601-B34E-726B-176A-DBD78843A860}"/>
                </a:ext>
              </a:extLst>
            </p:cNvPr>
            <p:cNvSpPr/>
            <p:nvPr/>
          </p:nvSpPr>
          <p:spPr>
            <a:xfrm>
              <a:off x="1402915" y="4173774"/>
              <a:ext cx="5822838" cy="1877689"/>
            </a:xfrm>
            <a:prstGeom prst="roundRect">
              <a:avLst>
                <a:gd name="adj" fmla="val 10700"/>
              </a:avLst>
            </a:pr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3F43793-3F17-36AC-43F0-766A70F207D9}"/>
                </a:ext>
              </a:extLst>
            </p:cNvPr>
            <p:cNvSpPr/>
            <p:nvPr/>
          </p:nvSpPr>
          <p:spPr>
            <a:xfrm>
              <a:off x="1152395" y="4751843"/>
              <a:ext cx="11941480" cy="2087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7BD327BC-F757-8455-565A-86F6E8AA4D19}"/>
              </a:ext>
            </a:extLst>
          </p:cNvPr>
          <p:cNvSpPr txBox="1"/>
          <p:nvPr/>
        </p:nvSpPr>
        <p:spPr>
          <a:xfrm>
            <a:off x="552934" y="1752974"/>
            <a:ext cx="5599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Enhancing accelerator performance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F669EC-CEA3-FCEF-379A-BA31E21ACF7B}"/>
              </a:ext>
            </a:extLst>
          </p:cNvPr>
          <p:cNvSpPr txBox="1"/>
          <p:nvPr/>
        </p:nvSpPr>
        <p:spPr>
          <a:xfrm>
            <a:off x="541735" y="2539505"/>
            <a:ext cx="61064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Beam energy evolution forecasting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Charge evolution forecasting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5E1E413-1846-5B6D-EE79-7AB2D56FE9C9}"/>
              </a:ext>
            </a:extLst>
          </p:cNvPr>
          <p:cNvSpPr/>
          <p:nvPr/>
        </p:nvSpPr>
        <p:spPr>
          <a:xfrm>
            <a:off x="3645048" y="6017588"/>
            <a:ext cx="366988" cy="4548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394AD55-7231-4407-6197-6FCB94B99D37}"/>
              </a:ext>
            </a:extLst>
          </p:cNvPr>
          <p:cNvGrpSpPr/>
          <p:nvPr/>
        </p:nvGrpSpPr>
        <p:grpSpPr>
          <a:xfrm>
            <a:off x="409616" y="3797934"/>
            <a:ext cx="6063632" cy="2653817"/>
            <a:chOff x="32368" y="3865088"/>
            <a:chExt cx="6063632" cy="2653817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11B31DE-62C8-445E-A32B-A1382460CB12}"/>
                </a:ext>
              </a:extLst>
            </p:cNvPr>
            <p:cNvSpPr txBox="1"/>
            <p:nvPr/>
          </p:nvSpPr>
          <p:spPr>
            <a:xfrm>
              <a:off x="1997020" y="3865088"/>
              <a:ext cx="28126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LOOP PREDICTION</a:t>
              </a: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50D40032-163E-567C-BADF-0E8D89DFAFA7}"/>
                </a:ext>
              </a:extLst>
            </p:cNvPr>
            <p:cNvGrpSpPr/>
            <p:nvPr/>
          </p:nvGrpSpPr>
          <p:grpSpPr>
            <a:xfrm>
              <a:off x="32368" y="4131560"/>
              <a:ext cx="6063632" cy="2387345"/>
              <a:chOff x="723106" y="4069610"/>
              <a:chExt cx="6063632" cy="2387345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2619CEDE-FE5D-38C9-437B-0BFC844F0362}"/>
                  </a:ext>
                </a:extLst>
              </p:cNvPr>
              <p:cNvGrpSpPr/>
              <p:nvPr/>
            </p:nvGrpSpPr>
            <p:grpSpPr>
              <a:xfrm>
                <a:off x="723106" y="4069610"/>
                <a:ext cx="6063632" cy="2387345"/>
                <a:chOff x="841503" y="194567"/>
                <a:chExt cx="6063632" cy="2387345"/>
              </a:xfrm>
            </p:grpSpPr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4C2AC0B0-456D-C9EF-28C0-9DD738E8ED4D}"/>
                    </a:ext>
                  </a:extLst>
                </p:cNvPr>
                <p:cNvSpPr/>
                <p:nvPr/>
              </p:nvSpPr>
              <p:spPr>
                <a:xfrm>
                  <a:off x="1210954" y="401045"/>
                  <a:ext cx="5088193" cy="67842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80013270-F633-03C5-462A-7C437B1CC0AA}"/>
                    </a:ext>
                  </a:extLst>
                </p:cNvPr>
                <p:cNvSpPr txBox="1"/>
                <p:nvPr/>
              </p:nvSpPr>
              <p:spPr>
                <a:xfrm>
                  <a:off x="841503" y="555592"/>
                  <a:ext cx="3129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X</a:t>
                  </a:r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A82FD37D-A00A-C639-CFF8-27AEA4BA03C0}"/>
                    </a:ext>
                  </a:extLst>
                </p:cNvPr>
                <p:cNvSpPr/>
                <p:nvPr/>
              </p:nvSpPr>
              <p:spPr>
                <a:xfrm>
                  <a:off x="1210955" y="947357"/>
                  <a:ext cx="737418" cy="14073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DD44E838-D1D3-5AB9-802E-98CDC48DF57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57467" y="2212580"/>
                      <a:ext cx="42646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98" name="TextBox 97">
                      <a:extLst>
                        <a:ext uri="{FF2B5EF4-FFF2-40B4-BE49-F238E27FC236}">
                          <a16:creationId xmlns:a16="http://schemas.microsoft.com/office/drawing/2014/main" id="{71B4844E-8633-586F-5305-CED3A3F5747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157467" y="2212580"/>
                      <a:ext cx="426463" cy="369332"/>
                    </a:xfrm>
                    <a:prstGeom prst="rect">
                      <a:avLst/>
                    </a:prstGeom>
                    <a:blipFill>
                      <a:blip r:embed="rId1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2" name="TextBox 91">
                      <a:extLst>
                        <a:ext uri="{FF2B5EF4-FFF2-40B4-BE49-F238E27FC236}">
                          <a16:creationId xmlns:a16="http://schemas.microsoft.com/office/drawing/2014/main" id="{695C246F-6C80-2990-89CC-CF73CE226B8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87191" y="2212580"/>
                      <a:ext cx="42114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99" name="TextBox 98">
                      <a:extLst>
                        <a:ext uri="{FF2B5EF4-FFF2-40B4-BE49-F238E27FC236}">
                          <a16:creationId xmlns:a16="http://schemas.microsoft.com/office/drawing/2014/main" id="{A574F4AB-BCF3-C091-96BE-B0A0D75EA7D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887191" y="2212580"/>
                      <a:ext cx="421141" cy="369332"/>
                    </a:xfrm>
                    <a:prstGeom prst="rect">
                      <a:avLst/>
                    </a:prstGeom>
                    <a:blipFill>
                      <a:blip r:embed="rId1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5B2A4433-C5EC-2595-28B7-1EDE4D997C6E}"/>
                    </a:ext>
                  </a:extLst>
                </p:cNvPr>
                <p:cNvSpPr/>
                <p:nvPr/>
              </p:nvSpPr>
              <p:spPr>
                <a:xfrm>
                  <a:off x="1948373" y="1970492"/>
                  <a:ext cx="613054" cy="14073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94" name="Rounded Rectangle 93">
                  <a:extLst>
                    <a:ext uri="{FF2B5EF4-FFF2-40B4-BE49-F238E27FC236}">
                      <a16:creationId xmlns:a16="http://schemas.microsoft.com/office/drawing/2014/main" id="{B7663501-FCD4-4C0C-CDD9-A2CCC456A045}"/>
                    </a:ext>
                  </a:extLst>
                </p:cNvPr>
                <p:cNvSpPr/>
                <p:nvPr/>
              </p:nvSpPr>
              <p:spPr>
                <a:xfrm>
                  <a:off x="1948372" y="1860463"/>
                  <a:ext cx="306527" cy="369332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95" name="Rounded Rectangle 94">
                  <a:extLst>
                    <a:ext uri="{FF2B5EF4-FFF2-40B4-BE49-F238E27FC236}">
                      <a16:creationId xmlns:a16="http://schemas.microsoft.com/office/drawing/2014/main" id="{B3455B75-7F69-9C9D-D67E-5EF72FA19F77}"/>
                    </a:ext>
                  </a:extLst>
                </p:cNvPr>
                <p:cNvSpPr/>
                <p:nvPr/>
              </p:nvSpPr>
              <p:spPr>
                <a:xfrm>
                  <a:off x="2254899" y="1860463"/>
                  <a:ext cx="306527" cy="369332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6" name="TextBox 95">
                      <a:extLst>
                        <a:ext uri="{FF2B5EF4-FFF2-40B4-BE49-F238E27FC236}">
                          <a16:creationId xmlns:a16="http://schemas.microsoft.com/office/drawing/2014/main" id="{DFE4204B-4C21-FC8F-4CF8-E1EB111298F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59830" y="894805"/>
                      <a:ext cx="31393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96" name="TextBox 95">
                      <a:extLst>
                        <a:ext uri="{FF2B5EF4-FFF2-40B4-BE49-F238E27FC236}">
                          <a16:creationId xmlns:a16="http://schemas.microsoft.com/office/drawing/2014/main" id="{DFE4204B-4C21-FC8F-4CF8-E1EB111298F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59830" y="894805"/>
                      <a:ext cx="313932" cy="276999"/>
                    </a:xfrm>
                    <a:prstGeom prst="rect">
                      <a:avLst/>
                    </a:prstGeom>
                    <a:blipFill>
                      <a:blip r:embed="rId20"/>
                      <a:stretch>
                        <a:fillRect b="-454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426C8441-E55B-4EA1-A9B2-46F94DA105D6}"/>
                    </a:ext>
                  </a:extLst>
                </p:cNvPr>
                <p:cNvSpPr/>
                <p:nvPr/>
              </p:nvSpPr>
              <p:spPr>
                <a:xfrm>
                  <a:off x="1212235" y="646892"/>
                  <a:ext cx="5088193" cy="298226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46251CAC-8026-50B2-D2F0-FE9D588C605C}"/>
                    </a:ext>
                  </a:extLst>
                </p:cNvPr>
                <p:cNvSpPr/>
                <p:nvPr/>
              </p:nvSpPr>
              <p:spPr>
                <a:xfrm>
                  <a:off x="1210954" y="194567"/>
                  <a:ext cx="737418" cy="1209990"/>
                </a:xfrm>
                <a:prstGeom prst="roundRect">
                  <a:avLst/>
                </a:prstGeom>
                <a:solidFill>
                  <a:schemeClr val="accent3"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9" name="TextBox 98">
                      <a:extLst>
                        <a:ext uri="{FF2B5EF4-FFF2-40B4-BE49-F238E27FC236}">
                          <a16:creationId xmlns:a16="http://schemas.microsoft.com/office/drawing/2014/main" id="{C39CF43B-5B7A-23D7-1823-D0EEB0970F9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59830" y="701291"/>
                      <a:ext cx="645305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𝑆𝑐𝑟𝑒𝑒𝑛</m:t>
                                </m:r>
                              </m:sub>
                            </m:sSub>
                          </m:oMath>
                        </m:oMathPara>
                      </a14:m>
                      <a:endParaRPr lang="en-CH" sz="1100" dirty="0"/>
                    </a:p>
                  </p:txBody>
                </p:sp>
              </mc:Choice>
              <mc:Fallback xmlns="">
                <p:sp>
                  <p:nvSpPr>
                    <p:cNvPr id="106" name="TextBox 105">
                      <a:extLst>
                        <a:ext uri="{FF2B5EF4-FFF2-40B4-BE49-F238E27FC236}">
                          <a16:creationId xmlns:a16="http://schemas.microsoft.com/office/drawing/2014/main" id="{F4CE733B-ADC4-4F9F-F5C2-49D886A74E5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59830" y="701291"/>
                      <a:ext cx="645305" cy="261610"/>
                    </a:xfrm>
                    <a:prstGeom prst="rect">
                      <a:avLst/>
                    </a:prstGeom>
                    <a:blipFill>
                      <a:blip r:embed="rId2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0" name="TextBox 99">
                      <a:extLst>
                        <a:ext uri="{FF2B5EF4-FFF2-40B4-BE49-F238E27FC236}">
                          <a16:creationId xmlns:a16="http://schemas.microsoft.com/office/drawing/2014/main" id="{F57969BF-D302-ED5E-DE29-2F077643772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41453" y="424292"/>
                      <a:ext cx="46390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𝑅𝐹</m:t>
                                </m:r>
                              </m:sub>
                            </m:sSub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61" name="TextBox 60">
                      <a:extLst>
                        <a:ext uri="{FF2B5EF4-FFF2-40B4-BE49-F238E27FC236}">
                          <a16:creationId xmlns:a16="http://schemas.microsoft.com/office/drawing/2014/main" id="{978C2FE9-94B2-C605-9578-31C743DD2E5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41453" y="424292"/>
                      <a:ext cx="463909" cy="276999"/>
                    </a:xfrm>
                    <a:prstGeom prst="rect">
                      <a:avLst/>
                    </a:prstGeom>
                    <a:blipFill>
                      <a:blip r:embed="rId2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CH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33595B21-820F-7F5E-816E-4103563A1989}"/>
                  </a:ext>
                </a:extLst>
              </p:cNvPr>
              <p:cNvSpPr/>
              <p:nvPr/>
            </p:nvSpPr>
            <p:spPr>
              <a:xfrm>
                <a:off x="1829975" y="4822401"/>
                <a:ext cx="306527" cy="13211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8BF53F90-CCB8-95F3-2A7A-6246D3302E6B}"/>
                  </a:ext>
                </a:extLst>
              </p:cNvPr>
              <p:cNvSpPr/>
              <p:nvPr/>
            </p:nvSpPr>
            <p:spPr>
              <a:xfrm>
                <a:off x="2142376" y="4820348"/>
                <a:ext cx="306527" cy="132114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E58229D3-B92E-FB81-2734-F94C54CFA766}"/>
                  </a:ext>
                </a:extLst>
              </p:cNvPr>
              <p:cNvSpPr/>
              <p:nvPr/>
            </p:nvSpPr>
            <p:spPr>
              <a:xfrm>
                <a:off x="1245820" y="4078230"/>
                <a:ext cx="890682" cy="1209990"/>
              </a:xfrm>
              <a:prstGeom prst="roundRect">
                <a:avLst/>
              </a:prstGeom>
              <a:solidFill>
                <a:schemeClr val="accent5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9A0E2BF2-0E18-3E78-F5F9-19FA1F79BF39}"/>
                  </a:ext>
                </a:extLst>
              </p:cNvPr>
              <p:cNvSpPr/>
              <p:nvPr/>
            </p:nvSpPr>
            <p:spPr>
              <a:xfrm>
                <a:off x="2443028" y="5845535"/>
                <a:ext cx="3737722" cy="140733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/>
                  </a:gs>
                  <a:gs pos="28000">
                    <a:srgbClr val="FFC000"/>
                  </a:gs>
                  <a:gs pos="61000">
                    <a:srgbClr val="FFFF00"/>
                  </a:gs>
                  <a:gs pos="99000">
                    <a:schemeClr val="bg1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48D19C16-6706-27E2-C784-194F16A436D6}"/>
                  </a:ext>
                </a:extLst>
              </p:cNvPr>
              <p:cNvSpPr/>
              <p:nvPr/>
            </p:nvSpPr>
            <p:spPr>
              <a:xfrm>
                <a:off x="2444222" y="4820161"/>
                <a:ext cx="3737722" cy="134354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/>
                  </a:gs>
                  <a:gs pos="28000">
                    <a:srgbClr val="FFC000"/>
                  </a:gs>
                  <a:gs pos="61000">
                    <a:srgbClr val="FFFF00"/>
                  </a:gs>
                  <a:gs pos="99000">
                    <a:schemeClr val="bg1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cxnSp>
            <p:nvCxnSpPr>
              <p:cNvPr id="85" name="Elbow Connector 84">
                <a:extLst>
                  <a:ext uri="{FF2B5EF4-FFF2-40B4-BE49-F238E27FC236}">
                    <a16:creationId xmlns:a16="http://schemas.microsoft.com/office/drawing/2014/main" id="{1D0B824D-CA6E-A104-868E-4D1C50F21902}"/>
                  </a:ext>
                </a:extLst>
              </p:cNvPr>
              <p:cNvCxnSpPr>
                <a:cxnSpLocks/>
                <a:stCxn id="94" idx="0"/>
              </p:cNvCxnSpPr>
              <p:nvPr/>
            </p:nvCxnSpPr>
            <p:spPr>
              <a:xfrm rot="16200000" flipV="1">
                <a:off x="1579620" y="5331886"/>
                <a:ext cx="772372" cy="34867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Elbow Connector 85">
                <a:extLst>
                  <a:ext uri="{FF2B5EF4-FFF2-40B4-BE49-F238E27FC236}">
                    <a16:creationId xmlns:a16="http://schemas.microsoft.com/office/drawing/2014/main" id="{B6C6F382-7DC8-E756-CA56-61FD0D629582}"/>
                  </a:ext>
                </a:extLst>
              </p:cNvPr>
              <p:cNvCxnSpPr>
                <a:cxnSpLocks/>
                <a:stCxn id="95" idx="0"/>
              </p:cNvCxnSpPr>
              <p:nvPr/>
            </p:nvCxnSpPr>
            <p:spPr>
              <a:xfrm rot="16200000" flipV="1">
                <a:off x="1896109" y="5341849"/>
                <a:ext cx="784859" cy="2456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E083587F-F2BC-0F8A-DC72-B808525A817F}"/>
                  </a:ext>
                </a:extLst>
              </p:cNvPr>
              <p:cNvSpPr txBox="1"/>
              <p:nvPr/>
            </p:nvSpPr>
            <p:spPr>
              <a:xfrm>
                <a:off x="418234" y="5731896"/>
                <a:ext cx="1194430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𝑝𝑟𝑒𝑑𝑖𝑐𝑡𝑒𝑑</m:t>
                          </m:r>
                        </m:sub>
                      </m:sSub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E083587F-F2BC-0F8A-DC72-B808525A8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34" y="5731896"/>
                <a:ext cx="1194430" cy="390748"/>
              </a:xfrm>
              <a:prstGeom prst="rect">
                <a:avLst/>
              </a:prstGeom>
              <a:blipFill>
                <a:blip r:embed="rId23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1474AA9-9322-14CF-FDCF-2D35E6ED7CFF}"/>
              </a:ext>
            </a:extLst>
          </p:cNvPr>
          <p:cNvCxnSpPr/>
          <p:nvPr/>
        </p:nvCxnSpPr>
        <p:spPr>
          <a:xfrm>
            <a:off x="361768" y="5483896"/>
            <a:ext cx="6771360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3" name="Picture 102">
            <a:extLst>
              <a:ext uri="{FF2B5EF4-FFF2-40B4-BE49-F238E27FC236}">
                <a16:creationId xmlns:a16="http://schemas.microsoft.com/office/drawing/2014/main" id="{E01F8900-1E8E-24D6-D1EC-B5600220C5F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662683" y="3594567"/>
            <a:ext cx="7091073" cy="2861070"/>
          </a:xfrm>
          <a:prstGeom prst="rect">
            <a:avLst/>
          </a:prstGeom>
          <a:ln w="88900" cap="sq" cmpd="thickThin">
            <a:gradFill>
              <a:gsLst>
                <a:gs pos="0">
                  <a:srgbClr val="7939FE"/>
                </a:gs>
                <a:gs pos="100000">
                  <a:srgbClr val="BB66E1"/>
                </a:gs>
              </a:gsLst>
              <a:lin ang="5400000" scaled="1"/>
            </a:gra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A79EFDF-EAAE-183C-054D-B443CF68A71B}"/>
              </a:ext>
            </a:extLst>
          </p:cNvPr>
          <p:cNvGrpSpPr/>
          <p:nvPr/>
        </p:nvGrpSpPr>
        <p:grpSpPr>
          <a:xfrm>
            <a:off x="6103916" y="1501423"/>
            <a:ext cx="6008784" cy="2029248"/>
            <a:chOff x="6103916" y="1501423"/>
            <a:chExt cx="6008784" cy="202924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2C853A9-B41D-0B52-BF2B-C45AEB151ED1}"/>
                </a:ext>
              </a:extLst>
            </p:cNvPr>
            <p:cNvSpPr/>
            <p:nvPr/>
          </p:nvSpPr>
          <p:spPr>
            <a:xfrm>
              <a:off x="6521622" y="1566291"/>
              <a:ext cx="1865576" cy="1580133"/>
            </a:xfrm>
            <a:prstGeom prst="rect">
              <a:avLst/>
            </a:prstGeom>
            <a:pattFill prst="lgGrid">
              <a:fgClr>
                <a:srgbClr val="BB66E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266F4CF-1CD8-31C1-734C-34601D0A4EE9}"/>
                </a:ext>
              </a:extLst>
            </p:cNvPr>
            <p:cNvSpPr/>
            <p:nvPr/>
          </p:nvSpPr>
          <p:spPr>
            <a:xfrm>
              <a:off x="7147955" y="2067177"/>
              <a:ext cx="594360" cy="59436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5000">
                  <a:srgbClr val="FFC000"/>
                </a:gs>
                <a:gs pos="100000">
                  <a:srgbClr val="FFFF00">
                    <a:alpha val="64000"/>
                  </a:srgb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B613B40-C4B7-077A-174C-B2B2A7A4E7B1}"/>
                </a:ext>
              </a:extLst>
            </p:cNvPr>
            <p:cNvSpPr txBox="1"/>
            <p:nvPr/>
          </p:nvSpPr>
          <p:spPr>
            <a:xfrm rot="16200000">
              <a:off x="6144151" y="2179691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y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616ABC3-BD00-C81B-89F5-062B8B142D29}"/>
                </a:ext>
              </a:extLst>
            </p:cNvPr>
            <p:cNvSpPr txBox="1"/>
            <p:nvPr/>
          </p:nvSpPr>
          <p:spPr>
            <a:xfrm>
              <a:off x="6675614" y="3161339"/>
              <a:ext cx="15362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 (i.e., energy)</a:t>
              </a:r>
              <a:endParaRPr lang="en-CH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90C9359-6A0F-42EE-0F35-738852502E28}"/>
                </a:ext>
              </a:extLst>
            </p:cNvPr>
            <p:cNvGrpSpPr/>
            <p:nvPr/>
          </p:nvGrpSpPr>
          <p:grpSpPr>
            <a:xfrm>
              <a:off x="8488388" y="1501423"/>
              <a:ext cx="1710362" cy="1145169"/>
              <a:chOff x="8488388" y="1501423"/>
              <a:chExt cx="1710362" cy="1145169"/>
            </a:xfrm>
          </p:grpSpPr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296A078E-F3C1-E544-E9CB-0874C33404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8388" y="2646592"/>
                <a:ext cx="1710362" cy="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31" name="Picture 2" descr="Clock Png PNGs for Free Download">
                <a:extLst>
                  <a:ext uri="{FF2B5EF4-FFF2-40B4-BE49-F238E27FC236}">
                    <a16:creationId xmlns:a16="http://schemas.microsoft.com/office/drawing/2014/main" id="{1CABA29C-1E62-A09B-41A1-033C7785D4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66266" y="1501423"/>
                <a:ext cx="1084084" cy="10840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7979797-92C2-A95B-FC7A-9C84CF628B06}"/>
                </a:ext>
              </a:extLst>
            </p:cNvPr>
            <p:cNvGrpSpPr/>
            <p:nvPr/>
          </p:nvGrpSpPr>
          <p:grpSpPr>
            <a:xfrm>
              <a:off x="9829418" y="1535952"/>
              <a:ext cx="2283282" cy="1964380"/>
              <a:chOff x="4793660" y="3889074"/>
              <a:chExt cx="2283282" cy="1964380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9FC6FFC-7B55-C16D-A8A6-9CCF610B3DBA}"/>
                  </a:ext>
                </a:extLst>
              </p:cNvPr>
              <p:cNvSpPr txBox="1"/>
              <p:nvPr/>
            </p:nvSpPr>
            <p:spPr>
              <a:xfrm rot="16200000">
                <a:off x="4833895" y="4502474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/>
                  <a:t>y</a:t>
                </a:r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54C2E04-4C39-254C-F962-974EA659D6E7}"/>
                  </a:ext>
                </a:extLst>
              </p:cNvPr>
              <p:cNvGrpSpPr/>
              <p:nvPr/>
            </p:nvGrpSpPr>
            <p:grpSpPr>
              <a:xfrm>
                <a:off x="5211366" y="3889074"/>
                <a:ext cx="1865576" cy="1964380"/>
                <a:chOff x="5211366" y="3889074"/>
                <a:chExt cx="1865576" cy="196438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D3E1B93E-7DD8-5BB3-5668-7B7AD7359279}"/>
                    </a:ext>
                  </a:extLst>
                </p:cNvPr>
                <p:cNvSpPr/>
                <p:nvPr/>
              </p:nvSpPr>
              <p:spPr>
                <a:xfrm>
                  <a:off x="5211366" y="3889074"/>
                  <a:ext cx="1865576" cy="1580133"/>
                </a:xfrm>
                <a:prstGeom prst="rect">
                  <a:avLst/>
                </a:prstGeom>
                <a:pattFill prst="lgGrid">
                  <a:fgClr>
                    <a:srgbClr val="BB66E1"/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8ED665C7-63EA-CEF3-39BA-A64A0A02C05B}"/>
                    </a:ext>
                  </a:extLst>
                </p:cNvPr>
                <p:cNvSpPr txBox="1"/>
                <p:nvPr/>
              </p:nvSpPr>
              <p:spPr>
                <a:xfrm>
                  <a:off x="5465374" y="5484122"/>
                  <a:ext cx="15362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x (i.e., energy)</a:t>
                  </a:r>
                  <a:endParaRPr lang="en-CH" dirty="0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5DD1594D-A2C8-FE40-88A9-30ED12022C51}"/>
                    </a:ext>
                  </a:extLst>
                </p:cNvPr>
                <p:cNvSpPr/>
                <p:nvPr/>
              </p:nvSpPr>
              <p:spPr>
                <a:xfrm>
                  <a:off x="6420818" y="4342661"/>
                  <a:ext cx="594360" cy="59436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55000">
                      <a:srgbClr val="FFC000"/>
                    </a:gs>
                    <a:gs pos="100000">
                      <a:srgbClr val="FFFF00">
                        <a:alpha val="64000"/>
                      </a:srgb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592266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C30E1-40ED-3242-03A3-65FA2B581B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43">
            <a:extLst>
              <a:ext uri="{FF2B5EF4-FFF2-40B4-BE49-F238E27FC236}">
                <a16:creationId xmlns:a16="http://schemas.microsoft.com/office/drawing/2014/main" id="{E3C7C712-8147-5AF9-2D1C-12366F06D78E}"/>
              </a:ext>
            </a:extLst>
          </p:cNvPr>
          <p:cNvSpPr/>
          <p:nvPr/>
        </p:nvSpPr>
        <p:spPr>
          <a:xfrm>
            <a:off x="496129" y="4437119"/>
            <a:ext cx="5869264" cy="2035277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2C7F80B-6206-1C9D-29DB-94337F6F39D6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80BB92D0-BACE-721B-6E60-D8E0AB7D4AE0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E4EDF78-A65C-42AF-3AFD-B556AAF6ABC9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4DB6628-E7D7-09D6-C722-C95E87F6408B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321138-C9D6-1917-D61D-680E7306C060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34/36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5178225-8849-2837-992C-18C52C91EC70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E3659F3-AF3D-4ACA-82CF-72CE44165E25}"/>
              </a:ext>
            </a:extLst>
          </p:cNvPr>
          <p:cNvSpPr txBox="1"/>
          <p:nvPr/>
        </p:nvSpPr>
        <p:spPr>
          <a:xfrm>
            <a:off x="496130" y="1616214"/>
            <a:ext cx="11435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We have the flexibility to inject two laser pulses into the same RF bucket with a tunable delay between them. </a:t>
            </a:r>
          </a:p>
        </p:txBody>
      </p:sp>
      <p:sp>
        <p:nvSpPr>
          <p:cNvPr id="5" name="Freeform: Shape 43">
            <a:extLst>
              <a:ext uri="{FF2B5EF4-FFF2-40B4-BE49-F238E27FC236}">
                <a16:creationId xmlns:a16="http://schemas.microsoft.com/office/drawing/2014/main" id="{2316FF2F-AD86-008F-D6D1-28A4CB6AD358}"/>
              </a:ext>
            </a:extLst>
          </p:cNvPr>
          <p:cNvSpPr/>
          <p:nvPr/>
        </p:nvSpPr>
        <p:spPr>
          <a:xfrm>
            <a:off x="497416" y="1212528"/>
            <a:ext cx="3949324" cy="32342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29961C-21F7-6B86-8CE4-F6F165226C3F}"/>
              </a:ext>
            </a:extLst>
          </p:cNvPr>
          <p:cNvSpPr txBox="1"/>
          <p:nvPr/>
        </p:nvSpPr>
        <p:spPr>
          <a:xfrm>
            <a:off x="500398" y="1212528"/>
            <a:ext cx="1098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Double bunch production</a:t>
            </a:r>
          </a:p>
        </p:txBody>
      </p:sp>
      <p:pic>
        <p:nvPicPr>
          <p:cNvPr id="7" name="Picture 2" descr="AWAKE Collaboration Meeting 6-8 November 2024 (6-8 November 2024): Overview  · Indico">
            <a:extLst>
              <a:ext uri="{FF2B5EF4-FFF2-40B4-BE49-F238E27FC236}">
                <a16:creationId xmlns:a16="http://schemas.microsoft.com/office/drawing/2014/main" id="{11F5BD48-4DAB-539E-FC7A-3C9673670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6647" y="721989"/>
            <a:ext cx="1569566" cy="79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FA0686D-1C4E-89DE-9953-AD975BB2A667}"/>
              </a:ext>
            </a:extLst>
          </p:cNvPr>
          <p:cNvGrpSpPr/>
          <p:nvPr/>
        </p:nvGrpSpPr>
        <p:grpSpPr>
          <a:xfrm>
            <a:off x="8156557" y="3440560"/>
            <a:ext cx="3877949" cy="3043974"/>
            <a:chOff x="3753697" y="3780576"/>
            <a:chExt cx="3877949" cy="3043974"/>
          </a:xfrm>
        </p:grpSpPr>
        <p:pic>
          <p:nvPicPr>
            <p:cNvPr id="23" name="Imagen 48" descr="Imagen que contiene Diagrama&#10;&#10;Descripción generada automáticamente">
              <a:extLst>
                <a:ext uri="{FF2B5EF4-FFF2-40B4-BE49-F238E27FC236}">
                  <a16:creationId xmlns:a16="http://schemas.microsoft.com/office/drawing/2014/main" id="{5B04ECE2-2D13-9CA1-ADF7-10BC025C3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472" b="1"/>
            <a:stretch/>
          </p:blipFill>
          <p:spPr>
            <a:xfrm>
              <a:off x="3753697" y="4337000"/>
              <a:ext cx="3877949" cy="2487550"/>
            </a:xfrm>
            <a:prstGeom prst="rect">
              <a:avLst/>
            </a:prstGeom>
          </p:spPr>
        </p:pic>
        <p:sp>
          <p:nvSpPr>
            <p:cNvPr id="27" name="CuadroTexto 11">
              <a:extLst>
                <a:ext uri="{FF2B5EF4-FFF2-40B4-BE49-F238E27FC236}">
                  <a16:creationId xmlns:a16="http://schemas.microsoft.com/office/drawing/2014/main" id="{12A42492-7E7D-E2EB-82BF-069F56B99E38}"/>
                </a:ext>
              </a:extLst>
            </p:cNvPr>
            <p:cNvSpPr txBox="1"/>
            <p:nvPr/>
          </p:nvSpPr>
          <p:spPr bwMode="auto">
            <a:xfrm>
              <a:off x="4657193" y="3780576"/>
              <a:ext cx="23054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entury Schoolbook" panose="02040604050505020304" pitchFamily="18" charset="0"/>
                </a:rPr>
                <a:t>Electromagnetic fields</a:t>
              </a:r>
            </a:p>
          </p:txBody>
        </p:sp>
        <p:pic>
          <p:nvPicPr>
            <p:cNvPr id="28" name="Imagen 2" descr="Imagen que contiene Diagrama&#10;&#10;Descripción generada automáticamente">
              <a:extLst>
                <a:ext uri="{FF2B5EF4-FFF2-40B4-BE49-F238E27FC236}">
                  <a16:creationId xmlns:a16="http://schemas.microsoft.com/office/drawing/2014/main" id="{A463B1C1-B255-709B-94C1-33C23CA560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05" t="2538" r="30582" b="90988"/>
            <a:stretch/>
          </p:blipFill>
          <p:spPr>
            <a:xfrm>
              <a:off x="4982501" y="4214804"/>
              <a:ext cx="1571084" cy="188304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5A31B72-428E-929A-00C2-7B04D7698225}"/>
              </a:ext>
            </a:extLst>
          </p:cNvPr>
          <p:cNvSpPr txBox="1"/>
          <p:nvPr/>
        </p:nvSpPr>
        <p:spPr>
          <a:xfrm>
            <a:off x="6461854" y="2672457"/>
            <a:ext cx="20441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Thanks Plasma lens team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42C3955-A36C-603B-DC23-0B8311C702DD}"/>
              </a:ext>
            </a:extLst>
          </p:cNvPr>
          <p:cNvSpPr txBox="1"/>
          <p:nvPr/>
        </p:nvSpPr>
        <p:spPr>
          <a:xfrm>
            <a:off x="10377078" y="3230562"/>
            <a:ext cx="18694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Thanks E. De La Fuente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1D0BC61E-483E-8E08-BA03-99A77DF8850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3447"/>
          <a:stretch/>
        </p:blipFill>
        <p:spPr>
          <a:xfrm>
            <a:off x="612642" y="2523737"/>
            <a:ext cx="2265029" cy="167640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6FF0BCFA-0017-E28C-4DDB-15FAC923BD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9435" y="2323468"/>
            <a:ext cx="3198840" cy="2041813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8FA7218-EB94-AC36-43B8-630D2C7BE6A4}"/>
              </a:ext>
            </a:extLst>
          </p:cNvPr>
          <p:cNvSpPr txBox="1"/>
          <p:nvPr/>
        </p:nvSpPr>
        <p:spPr>
          <a:xfrm>
            <a:off x="4384552" y="3417476"/>
            <a:ext cx="126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</a:t>
            </a:r>
            <a:r>
              <a:rPr lang="en-US" b="1" baseline="30000" dirty="0">
                <a:solidFill>
                  <a:schemeClr val="bg1"/>
                </a:solidFill>
              </a:rPr>
              <a:t>st</a:t>
            </a:r>
            <a:r>
              <a:rPr lang="en-US" b="1" dirty="0">
                <a:solidFill>
                  <a:schemeClr val="bg1"/>
                </a:solidFill>
              </a:rPr>
              <a:t> bunch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AD242FB-0897-0FE3-AD0D-6FA0EEBFC30F}"/>
              </a:ext>
            </a:extLst>
          </p:cNvPr>
          <p:cNvSpPr txBox="1"/>
          <p:nvPr/>
        </p:nvSpPr>
        <p:spPr>
          <a:xfrm>
            <a:off x="3101420" y="241365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</a:t>
            </a:r>
            <a:r>
              <a:rPr lang="en-US" b="1" baseline="30000" dirty="0">
                <a:solidFill>
                  <a:schemeClr val="bg1"/>
                </a:solidFill>
              </a:rPr>
              <a:t>snd</a:t>
            </a:r>
            <a:r>
              <a:rPr lang="en-US" b="1" dirty="0">
                <a:solidFill>
                  <a:schemeClr val="bg1"/>
                </a:solidFill>
              </a:rPr>
              <a:t> bunch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13D497-0840-BEB1-92A4-59F3968F25BA}"/>
              </a:ext>
            </a:extLst>
          </p:cNvPr>
          <p:cNvSpPr txBox="1"/>
          <p:nvPr/>
        </p:nvSpPr>
        <p:spPr>
          <a:xfrm>
            <a:off x="451707" y="2347985"/>
            <a:ext cx="24721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Thanks L. </a:t>
            </a:r>
            <a:r>
              <a:rPr lang="en-US" sz="1100" i="1" dirty="0" err="1"/>
              <a:t>Dyks</a:t>
            </a:r>
            <a:r>
              <a:rPr lang="en-US" sz="1100" i="1" dirty="0"/>
              <a:t> and E. Granados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33AAC1-FD3B-23E7-036C-30038C26BD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0377" y="2942112"/>
            <a:ext cx="1791164" cy="32639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92F632-6D27-D7E2-E4B9-D68F5A7DCD28}"/>
              </a:ext>
            </a:extLst>
          </p:cNvPr>
          <p:cNvSpPr txBox="1"/>
          <p:nvPr/>
        </p:nvSpPr>
        <p:spPr>
          <a:xfrm>
            <a:off x="450592" y="4453209"/>
            <a:ext cx="610496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During a recent discussion with the AWAKE team, it became clear that there is strong interest in exploring this capability. </a:t>
            </a:r>
          </a:p>
          <a:p>
            <a:pPr>
              <a:buNone/>
            </a:pPr>
            <a:r>
              <a:rPr lang="en-US" dirty="0"/>
              <a:t>As a result, we are now preparing an MD/experiment to investigate it further.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After all—what if?</a:t>
            </a:r>
          </a:p>
        </p:txBody>
      </p:sp>
    </p:spTree>
    <p:extLst>
      <p:ext uri="{BB962C8B-B14F-4D97-AF65-F5344CB8AC3E}">
        <p14:creationId xmlns:p14="http://schemas.microsoft.com/office/powerpoint/2010/main" val="40699156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2142C8-6CBC-3EC5-6515-7AFE9DF0D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87CD981C-EA24-862B-2163-509F5F7402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652685" y="582332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: Shape 33">
            <a:extLst>
              <a:ext uri="{FF2B5EF4-FFF2-40B4-BE49-F238E27FC236}">
                <a16:creationId xmlns:a16="http://schemas.microsoft.com/office/drawing/2014/main" id="{3E537BA8-AE80-3EB2-0490-CB705675BD19}"/>
              </a:ext>
            </a:extLst>
          </p:cNvPr>
          <p:cNvSpPr/>
          <p:nvPr/>
        </p:nvSpPr>
        <p:spPr>
          <a:xfrm flipV="1">
            <a:off x="497416" y="882276"/>
            <a:ext cx="8331422" cy="45719"/>
          </a:xfrm>
          <a:custGeom>
            <a:avLst/>
            <a:gdLst>
              <a:gd name="connsiteX0" fmla="*/ 0 w 594264"/>
              <a:gd name="connsiteY0" fmla="*/ 0 h 56483"/>
              <a:gd name="connsiteX1" fmla="*/ 594265 w 594264"/>
              <a:gd name="connsiteY1" fmla="*/ 0 h 56483"/>
              <a:gd name="connsiteX2" fmla="*/ 594265 w 594264"/>
              <a:gd name="connsiteY2" fmla="*/ 56483 h 56483"/>
              <a:gd name="connsiteX3" fmla="*/ 0 w 594264"/>
              <a:gd name="connsiteY3" fmla="*/ 56483 h 56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264" h="56483">
                <a:moveTo>
                  <a:pt x="0" y="0"/>
                </a:moveTo>
                <a:lnTo>
                  <a:pt x="594265" y="0"/>
                </a:lnTo>
                <a:lnTo>
                  <a:pt x="594265" y="56483"/>
                </a:lnTo>
                <a:lnTo>
                  <a:pt x="0" y="56483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42F573-88D6-EC85-0A66-C0ACE3B299A3}"/>
              </a:ext>
            </a:extLst>
          </p:cNvPr>
          <p:cNvSpPr txBox="1"/>
          <p:nvPr/>
        </p:nvSpPr>
        <p:spPr>
          <a:xfrm>
            <a:off x="320040" y="274320"/>
            <a:ext cx="86861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On going </a:t>
            </a:r>
            <a:r>
              <a: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collaboration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A1C84B-FF12-5794-FF3B-DEB60877CAD1}"/>
              </a:ext>
            </a:extLst>
          </p:cNvPr>
          <p:cNvSpPr txBox="1"/>
          <p:nvPr/>
        </p:nvSpPr>
        <p:spPr>
          <a:xfrm>
            <a:off x="188259" y="5688603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endParaRPr lang="en-US" b="1" dirty="0"/>
          </a:p>
          <a:p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A67597D-3454-8AFF-17D7-CCAFE7E1404C}"/>
              </a:ext>
            </a:extLst>
          </p:cNvPr>
          <p:cNvGrpSpPr/>
          <p:nvPr/>
        </p:nvGrpSpPr>
        <p:grpSpPr>
          <a:xfrm>
            <a:off x="443629" y="1152081"/>
            <a:ext cx="10783793" cy="1281953"/>
            <a:chOff x="443629" y="1152081"/>
            <a:chExt cx="10783793" cy="1281953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C4754C27-CE2F-06B2-7400-EABD358247E0}"/>
                </a:ext>
              </a:extLst>
            </p:cNvPr>
            <p:cNvSpPr/>
            <p:nvPr/>
          </p:nvSpPr>
          <p:spPr>
            <a:xfrm>
              <a:off x="443629" y="1152081"/>
              <a:ext cx="2518232" cy="378471"/>
            </a:xfrm>
            <a:prstGeom prst="roundRect">
              <a:avLst/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64744087-6744-B54F-3CAA-A0B34B9987AC}"/>
                </a:ext>
              </a:extLst>
            </p:cNvPr>
            <p:cNvSpPr/>
            <p:nvPr/>
          </p:nvSpPr>
          <p:spPr>
            <a:xfrm>
              <a:off x="470522" y="1556046"/>
              <a:ext cx="10756900" cy="877988"/>
            </a:xfrm>
            <a:prstGeom prst="roundRect">
              <a:avLst/>
            </a:prstGeom>
            <a:solidFill>
              <a:srgbClr val="F6EDF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BAB6844-63D7-A0AE-9F5E-9115A813A63A}"/>
                </a:ext>
              </a:extLst>
            </p:cNvPr>
            <p:cNvSpPr txBox="1"/>
            <p:nvPr/>
          </p:nvSpPr>
          <p:spPr>
            <a:xfrm>
              <a:off x="638922" y="1169397"/>
              <a:ext cx="23229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b="1" dirty="0">
                  <a:solidFill>
                    <a:schemeClr val="bg1"/>
                  </a:solidFill>
                </a:rPr>
                <a:t>BI Collaboration: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6D757D-0C51-4485-74BA-0FCB83F0217B}"/>
                </a:ext>
              </a:extLst>
            </p:cNvPr>
            <p:cNvSpPr txBox="1"/>
            <p:nvPr/>
          </p:nvSpPr>
          <p:spPr>
            <a:xfrm>
              <a:off x="510862" y="1603036"/>
              <a:ext cx="106098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Beyond BI being one of our main users, we also maintain a strong collaboration with the BI team. </a:t>
              </a:r>
            </a:p>
            <a:p>
              <a:pPr>
                <a:buNone/>
              </a:pPr>
              <a:r>
                <a:rPr lang="en-US" sz="1600" dirty="0"/>
                <a:t>CLEAR is the first facility where the new standard BTV acquisition and control system is deployed. Development of the camera interface (GUI) is ongoing as part of this joint effort.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3B39F08-C952-2958-EFB8-EF2171514D71}"/>
              </a:ext>
            </a:extLst>
          </p:cNvPr>
          <p:cNvGrpSpPr/>
          <p:nvPr/>
        </p:nvGrpSpPr>
        <p:grpSpPr>
          <a:xfrm>
            <a:off x="457074" y="2488832"/>
            <a:ext cx="10783794" cy="1281953"/>
            <a:chOff x="443628" y="1152081"/>
            <a:chExt cx="10783794" cy="1281953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B10F6A39-47F2-28FF-AAB6-936DA89403BC}"/>
                </a:ext>
              </a:extLst>
            </p:cNvPr>
            <p:cNvSpPr/>
            <p:nvPr/>
          </p:nvSpPr>
          <p:spPr>
            <a:xfrm>
              <a:off x="443628" y="1152081"/>
              <a:ext cx="2714143" cy="378471"/>
            </a:xfrm>
            <a:prstGeom prst="roundRect">
              <a:avLst/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DFC23548-ED04-0C8B-B2A9-1953618C9F96}"/>
                </a:ext>
              </a:extLst>
            </p:cNvPr>
            <p:cNvSpPr/>
            <p:nvPr/>
          </p:nvSpPr>
          <p:spPr>
            <a:xfrm>
              <a:off x="470522" y="1556046"/>
              <a:ext cx="10756900" cy="877988"/>
            </a:xfrm>
            <a:prstGeom prst="roundRect">
              <a:avLst/>
            </a:prstGeom>
            <a:solidFill>
              <a:srgbClr val="F6EDF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238AC-6B1C-83F5-DACF-99A9DDB2482B}"/>
                </a:ext>
              </a:extLst>
            </p:cNvPr>
            <p:cNvSpPr txBox="1"/>
            <p:nvPr/>
          </p:nvSpPr>
          <p:spPr>
            <a:xfrm>
              <a:off x="638922" y="1169397"/>
              <a:ext cx="28398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800" b="1" dirty="0">
                  <a:solidFill>
                    <a:schemeClr val="bg1"/>
                  </a:solidFill>
                </a:rPr>
                <a:t>EPA Collaboration: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81424E6-3737-7103-43A4-81A36015A6FD}"/>
                </a:ext>
              </a:extLst>
            </p:cNvPr>
            <p:cNvSpPr txBox="1"/>
            <p:nvPr/>
          </p:nvSpPr>
          <p:spPr>
            <a:xfrm>
              <a:off x="510862" y="1603036"/>
              <a:ext cx="106098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Last year, a successful experiment clearly demonstrated CLEAR's potential as a testbed for developing and validating new paradigms in accelerator control. </a:t>
              </a:r>
            </a:p>
            <a:p>
              <a:pPr>
                <a:buNone/>
              </a:pPr>
              <a:r>
                <a:rPr lang="en-US" sz="1600" dirty="0"/>
                <a:t>Another experimental campaign is planned for this year, with more to follow.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FC7B9A5-109B-C2D4-196F-D56C1BD5EE90}"/>
              </a:ext>
            </a:extLst>
          </p:cNvPr>
          <p:cNvGrpSpPr/>
          <p:nvPr/>
        </p:nvGrpSpPr>
        <p:grpSpPr>
          <a:xfrm>
            <a:off x="524308" y="3840500"/>
            <a:ext cx="10783794" cy="1099521"/>
            <a:chOff x="443628" y="1152081"/>
            <a:chExt cx="10783794" cy="1099521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0D2F47FA-EF09-8A5D-B17F-EF3BBC77786F}"/>
                </a:ext>
              </a:extLst>
            </p:cNvPr>
            <p:cNvSpPr/>
            <p:nvPr/>
          </p:nvSpPr>
          <p:spPr>
            <a:xfrm>
              <a:off x="443628" y="1152081"/>
              <a:ext cx="3580764" cy="378471"/>
            </a:xfrm>
            <a:prstGeom prst="roundRect">
              <a:avLst/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3CA810D4-5763-6AFC-4566-8F86ECC2DBB1}"/>
                </a:ext>
              </a:extLst>
            </p:cNvPr>
            <p:cNvSpPr/>
            <p:nvPr/>
          </p:nvSpPr>
          <p:spPr>
            <a:xfrm>
              <a:off x="470522" y="1556046"/>
              <a:ext cx="10756900" cy="695556"/>
            </a:xfrm>
            <a:prstGeom prst="roundRect">
              <a:avLst/>
            </a:prstGeom>
            <a:solidFill>
              <a:srgbClr val="F6EDF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9E45A14-4759-A7AD-B31E-F1260543BA2B}"/>
                </a:ext>
              </a:extLst>
            </p:cNvPr>
            <p:cNvSpPr txBox="1"/>
            <p:nvPr/>
          </p:nvSpPr>
          <p:spPr>
            <a:xfrm>
              <a:off x="638922" y="1169397"/>
              <a:ext cx="3492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BE-GM-ESA Collaboration: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BD85B44-CABF-A70A-891A-ACBD4591C50B}"/>
                </a:ext>
              </a:extLst>
            </p:cNvPr>
            <p:cNvSpPr txBox="1"/>
            <p:nvPr/>
          </p:nvSpPr>
          <p:spPr>
            <a:xfrm>
              <a:off x="510862" y="1603036"/>
              <a:ext cx="106098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We are currently developing the SLB beam for its first tests on a large-scale accelerator.</a:t>
              </a:r>
            </a:p>
            <a:p>
              <a:pPr>
                <a:buNone/>
              </a:pPr>
              <a:r>
                <a:rPr lang="en-US" sz="1600" dirty="0"/>
                <a:t>We are about to carry out tests to assess its performance.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238C640-F8DF-3B28-7075-0D40A7371A3B}"/>
              </a:ext>
            </a:extLst>
          </p:cNvPr>
          <p:cNvGrpSpPr/>
          <p:nvPr/>
        </p:nvGrpSpPr>
        <p:grpSpPr>
          <a:xfrm>
            <a:off x="551202" y="4997118"/>
            <a:ext cx="10783794" cy="1327295"/>
            <a:chOff x="443628" y="1152081"/>
            <a:chExt cx="10783794" cy="1327295"/>
          </a:xfrm>
        </p:grpSpPr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BAD2BCA2-C430-D76C-BE12-61831043EA7E}"/>
                </a:ext>
              </a:extLst>
            </p:cNvPr>
            <p:cNvSpPr/>
            <p:nvPr/>
          </p:nvSpPr>
          <p:spPr>
            <a:xfrm>
              <a:off x="443628" y="1152081"/>
              <a:ext cx="2522738" cy="378471"/>
            </a:xfrm>
            <a:prstGeom prst="roundRect">
              <a:avLst/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91DD9712-9898-AF89-3B66-3F8B6CC2DCDA}"/>
                </a:ext>
              </a:extLst>
            </p:cNvPr>
            <p:cNvSpPr/>
            <p:nvPr/>
          </p:nvSpPr>
          <p:spPr>
            <a:xfrm>
              <a:off x="470522" y="1556046"/>
              <a:ext cx="10756900" cy="923330"/>
            </a:xfrm>
            <a:prstGeom prst="roundRect">
              <a:avLst/>
            </a:prstGeom>
            <a:solidFill>
              <a:srgbClr val="F6EDF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0782C5E-B5E4-AE9A-4133-1F3CF1879780}"/>
                </a:ext>
              </a:extLst>
            </p:cNvPr>
            <p:cNvSpPr txBox="1"/>
            <p:nvPr/>
          </p:nvSpPr>
          <p:spPr>
            <a:xfrm>
              <a:off x="638922" y="1169397"/>
              <a:ext cx="34924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b="1" dirty="0">
                  <a:solidFill>
                    <a:schemeClr val="bg1"/>
                  </a:solidFill>
                </a:rPr>
                <a:t>ML Collaboration: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1A0A1F8-83E4-F1E2-2470-5F50BACC2824}"/>
                </a:ext>
              </a:extLst>
            </p:cNvPr>
            <p:cNvSpPr txBox="1"/>
            <p:nvPr/>
          </p:nvSpPr>
          <p:spPr>
            <a:xfrm>
              <a:off x="510862" y="1603036"/>
              <a:ext cx="106098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Exciting collaborations are underway both within CERN and with external partners. </a:t>
              </a:r>
            </a:p>
            <a:p>
              <a:r>
                <a:rPr lang="en-US" sz="1600" dirty="0"/>
                <a:t>Soon, we will begin testing multi-agent optimization and meta-reinforcement learning approaches for accelerator control.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70B6915-3670-A2CA-8672-5A5A23EDD57B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AFFDF46-ED19-1FFF-5F4D-0A680F779B69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35/36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B9B49E1B-5E31-C7DE-847D-1758CF8DB9DA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559476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F81D5-1703-1B16-54B3-41E394CF2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43">
            <a:extLst>
              <a:ext uri="{FF2B5EF4-FFF2-40B4-BE49-F238E27FC236}">
                <a16:creationId xmlns:a16="http://schemas.microsoft.com/office/drawing/2014/main" id="{277EB87E-7B17-9231-7B8A-2DA903F5F798}"/>
              </a:ext>
            </a:extLst>
          </p:cNvPr>
          <p:cNvSpPr/>
          <p:nvPr/>
        </p:nvSpPr>
        <p:spPr>
          <a:xfrm>
            <a:off x="320039" y="1240416"/>
            <a:ext cx="11353799" cy="73866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43">
            <a:extLst>
              <a:ext uri="{FF2B5EF4-FFF2-40B4-BE49-F238E27FC236}">
                <a16:creationId xmlns:a16="http://schemas.microsoft.com/office/drawing/2014/main" id="{A2898629-2563-76BE-1041-998EEEA78716}"/>
              </a:ext>
            </a:extLst>
          </p:cNvPr>
          <p:cNvSpPr/>
          <p:nvPr/>
        </p:nvSpPr>
        <p:spPr>
          <a:xfrm>
            <a:off x="320038" y="2115930"/>
            <a:ext cx="11353799" cy="73866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43">
            <a:extLst>
              <a:ext uri="{FF2B5EF4-FFF2-40B4-BE49-F238E27FC236}">
                <a16:creationId xmlns:a16="http://schemas.microsoft.com/office/drawing/2014/main" id="{8B9D3F0B-DD72-39AD-E2E7-542FCF0BFB97}"/>
              </a:ext>
            </a:extLst>
          </p:cNvPr>
          <p:cNvSpPr/>
          <p:nvPr/>
        </p:nvSpPr>
        <p:spPr>
          <a:xfrm>
            <a:off x="320038" y="2966834"/>
            <a:ext cx="11353799" cy="73866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43">
            <a:extLst>
              <a:ext uri="{FF2B5EF4-FFF2-40B4-BE49-F238E27FC236}">
                <a16:creationId xmlns:a16="http://schemas.microsoft.com/office/drawing/2014/main" id="{A43B0278-4ADD-2739-E292-E30A0529E0EA}"/>
              </a:ext>
            </a:extLst>
          </p:cNvPr>
          <p:cNvSpPr/>
          <p:nvPr/>
        </p:nvSpPr>
        <p:spPr>
          <a:xfrm>
            <a:off x="320038" y="3817738"/>
            <a:ext cx="11353799" cy="73866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43">
            <a:extLst>
              <a:ext uri="{FF2B5EF4-FFF2-40B4-BE49-F238E27FC236}">
                <a16:creationId xmlns:a16="http://schemas.microsoft.com/office/drawing/2014/main" id="{6E08E71E-828B-313B-4F91-6F2E1E422D43}"/>
              </a:ext>
            </a:extLst>
          </p:cNvPr>
          <p:cNvSpPr/>
          <p:nvPr/>
        </p:nvSpPr>
        <p:spPr>
          <a:xfrm>
            <a:off x="320037" y="4662453"/>
            <a:ext cx="11353799" cy="370073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AD3F5F0A-6F11-7EA6-39A5-47F999DB81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7EF7CD4-5ED8-FC03-1BF2-CCBB1B3D57E9}"/>
              </a:ext>
            </a:extLst>
          </p:cNvPr>
          <p:cNvGrpSpPr/>
          <p:nvPr/>
        </p:nvGrpSpPr>
        <p:grpSpPr>
          <a:xfrm>
            <a:off x="320040" y="274320"/>
            <a:ext cx="3514982" cy="738664"/>
            <a:chOff x="311456" y="285724"/>
            <a:chExt cx="3112796" cy="738664"/>
          </a:xfrm>
        </p:grpSpPr>
        <p:sp>
          <p:nvSpPr>
            <p:cNvPr id="7" name="Freeform: Shape 33">
              <a:extLst>
                <a:ext uri="{FF2B5EF4-FFF2-40B4-BE49-F238E27FC236}">
                  <a16:creationId xmlns:a16="http://schemas.microsoft.com/office/drawing/2014/main" id="{03158F20-8F0D-C4D2-AD29-2DCF7B164EB5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3E9311B-3859-D680-C60F-843E20D9EB43}"/>
                </a:ext>
              </a:extLst>
            </p:cNvPr>
            <p:cNvSpPr txBox="1"/>
            <p:nvPr/>
          </p:nvSpPr>
          <p:spPr>
            <a:xfrm>
              <a:off x="311456" y="285724"/>
              <a:ext cx="31127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Conclusion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E094C2-43A7-B722-74D9-1A602C376ABC}"/>
              </a:ext>
            </a:extLst>
          </p:cNvPr>
          <p:cNvGrpSpPr/>
          <p:nvPr/>
        </p:nvGrpSpPr>
        <p:grpSpPr>
          <a:xfrm>
            <a:off x="1510889" y="5750425"/>
            <a:ext cx="9475021" cy="749064"/>
            <a:chOff x="1576148" y="5838874"/>
            <a:chExt cx="9475021" cy="749064"/>
          </a:xfrm>
        </p:grpSpPr>
        <p:sp>
          <p:nvSpPr>
            <p:cNvPr id="5" name="Freeform: Shape 86">
              <a:extLst>
                <a:ext uri="{FF2B5EF4-FFF2-40B4-BE49-F238E27FC236}">
                  <a16:creationId xmlns:a16="http://schemas.microsoft.com/office/drawing/2014/main" id="{A1001222-64A6-9DB0-1D25-C5194A049BA6}"/>
                </a:ext>
              </a:extLst>
            </p:cNvPr>
            <p:cNvSpPr/>
            <p:nvPr/>
          </p:nvSpPr>
          <p:spPr>
            <a:xfrm>
              <a:off x="1576148" y="5838874"/>
              <a:ext cx="9344504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D003D4E-F1B6-E982-F193-92C5AF539138}"/>
                </a:ext>
              </a:extLst>
            </p:cNvPr>
            <p:cNvSpPr txBox="1"/>
            <p:nvPr/>
          </p:nvSpPr>
          <p:spPr>
            <a:xfrm>
              <a:off x="1907169" y="5941607"/>
              <a:ext cx="914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The journey to a better CLEAR is far from over—but it’s well underway.</a:t>
              </a:r>
              <a:br>
                <a:rPr lang="en-US" b="1" dirty="0">
                  <a:solidFill>
                    <a:schemeClr val="bg1"/>
                  </a:solidFill>
                </a:rPr>
              </a:b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200A194-6201-1B44-0857-951FE0636215}"/>
              </a:ext>
            </a:extLst>
          </p:cNvPr>
          <p:cNvSpPr txBox="1"/>
          <p:nvPr/>
        </p:nvSpPr>
        <p:spPr>
          <a:xfrm>
            <a:off x="320040" y="1339207"/>
            <a:ext cx="11353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Over the past months, we’ve faced real challenges — from scheduling constraints and diagnostic limitations to an increasing number and complexity of user demands.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The team has been evolving over time, expanding and contracting, which makes implementing long-term, consistent approaches more challenging.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We are pushing forward, constantly questioning ourselves, learning from our mistakes, and seeking better solutions (at least trying to!).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We now have a clearer vision of our priorities and next steps, but of course, feedback, suggestions, and new ideas are always welcome.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Our research lines are growing — diverse, ambitious, and full of potential.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B346096-B65E-D533-3D06-E1628ED5CD55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F7568E3-D178-C0DF-C236-F015671EF3B9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36/36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AA14892-9564-5BCE-1CE4-982D0FB383E9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28501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unset over a building&#10;&#10;AI-generated content may be incorrect.">
            <a:extLst>
              <a:ext uri="{FF2B5EF4-FFF2-40B4-BE49-F238E27FC236}">
                <a16:creationId xmlns:a16="http://schemas.microsoft.com/office/drawing/2014/main" id="{017C89BD-657C-69E1-CAEB-E623039DA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97"/>
          <a:stretch/>
        </p:blipFill>
        <p:spPr>
          <a:xfrm>
            <a:off x="-38759" y="-22502"/>
            <a:ext cx="12269516" cy="7352941"/>
          </a:xfrm>
          <a:prstGeom prst="rect">
            <a:avLst/>
          </a:prstGeom>
        </p:spPr>
      </p:pic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FB6EAA5-751C-4EE8-9338-FC89AF3BD378}"/>
              </a:ext>
            </a:extLst>
          </p:cNvPr>
          <p:cNvSpPr/>
          <p:nvPr/>
        </p:nvSpPr>
        <p:spPr>
          <a:xfrm>
            <a:off x="2372924" y="1373559"/>
            <a:ext cx="7446151" cy="5309762"/>
          </a:xfrm>
          <a:custGeom>
            <a:avLst/>
            <a:gdLst>
              <a:gd name="connsiteX0" fmla="*/ 5646983 w 7446151"/>
              <a:gd name="connsiteY0" fmla="*/ 5297782 h 5309762"/>
              <a:gd name="connsiteX1" fmla="*/ 1799074 w 7446151"/>
              <a:gd name="connsiteY1" fmla="*/ 5297782 h 5309762"/>
              <a:gd name="connsiteX2" fmla="*/ 824285 w 7446151"/>
              <a:gd name="connsiteY2" fmla="*/ 4652463 h 5309762"/>
              <a:gd name="connsiteX3" fmla="*/ 23899 w 7446151"/>
              <a:gd name="connsiteY3" fmla="*/ 1318236 h 5309762"/>
              <a:gd name="connsiteX4" fmla="*/ 704175 w 7446151"/>
              <a:gd name="connsiteY4" fmla="*/ 274677 h 5309762"/>
              <a:gd name="connsiteX5" fmla="*/ 6741977 w 7446151"/>
              <a:gd name="connsiteY5" fmla="*/ 274677 h 5309762"/>
              <a:gd name="connsiteX6" fmla="*/ 7422253 w 7446151"/>
              <a:gd name="connsiteY6" fmla="*/ 1318332 h 5309762"/>
              <a:gd name="connsiteX7" fmla="*/ 6621772 w 7446151"/>
              <a:gd name="connsiteY7" fmla="*/ 4652463 h 5309762"/>
              <a:gd name="connsiteX8" fmla="*/ 5646983 w 7446151"/>
              <a:gd name="connsiteY8" fmla="*/ 5297782 h 530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46151" h="5309762">
                <a:moveTo>
                  <a:pt x="5646983" y="5297782"/>
                </a:moveTo>
                <a:cubicBezTo>
                  <a:pt x="4373396" y="5083374"/>
                  <a:pt x="3072757" y="5083374"/>
                  <a:pt x="1799074" y="5297782"/>
                </a:cubicBezTo>
                <a:cubicBezTo>
                  <a:pt x="1355209" y="5372553"/>
                  <a:pt x="929346" y="5090137"/>
                  <a:pt x="824285" y="4652463"/>
                </a:cubicBezTo>
                <a:cubicBezTo>
                  <a:pt x="557585" y="3540990"/>
                  <a:pt x="290695" y="2429613"/>
                  <a:pt x="23899" y="1318236"/>
                </a:cubicBezTo>
                <a:cubicBezTo>
                  <a:pt x="-90972" y="839605"/>
                  <a:pt x="220019" y="363545"/>
                  <a:pt x="704175" y="274677"/>
                </a:cubicBezTo>
                <a:cubicBezTo>
                  <a:pt x="2700043" y="-91559"/>
                  <a:pt x="4746109" y="-91559"/>
                  <a:pt x="6741977" y="274677"/>
                </a:cubicBezTo>
                <a:cubicBezTo>
                  <a:pt x="7226133" y="363545"/>
                  <a:pt x="7537124" y="839700"/>
                  <a:pt x="7422253" y="1318332"/>
                </a:cubicBezTo>
                <a:cubicBezTo>
                  <a:pt x="7155457" y="2429709"/>
                  <a:pt x="6888662" y="3541085"/>
                  <a:pt x="6621772" y="4652463"/>
                </a:cubicBezTo>
                <a:cubicBezTo>
                  <a:pt x="6516711" y="5090137"/>
                  <a:pt x="6090849" y="5372553"/>
                  <a:pt x="5646983" y="5297782"/>
                </a:cubicBezTo>
                <a:close/>
              </a:path>
            </a:pathLst>
          </a:custGeom>
          <a:gradFill flip="none" rotWithShape="1">
            <a:gsLst>
              <a:gs pos="0">
                <a:srgbClr val="F6EBFB">
                  <a:alpha val="17355"/>
                </a:srgbClr>
              </a:gs>
              <a:gs pos="100000">
                <a:srgbClr val="F6EFFF">
                  <a:alpha val="90000"/>
                </a:srgbClr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A72142D-623F-4CEA-AE47-511137A9A187}"/>
              </a:ext>
            </a:extLst>
          </p:cNvPr>
          <p:cNvSpPr/>
          <p:nvPr/>
        </p:nvSpPr>
        <p:spPr>
          <a:xfrm>
            <a:off x="5658708" y="3678039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C5C2C5-CF1A-4F47-9CD7-7083F2C5773F}"/>
              </a:ext>
            </a:extLst>
          </p:cNvPr>
          <p:cNvSpPr txBox="1"/>
          <p:nvPr/>
        </p:nvSpPr>
        <p:spPr>
          <a:xfrm>
            <a:off x="2661919" y="1844104"/>
            <a:ext cx="68681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60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</a:gradFill>
                <a:latin typeface="Montserrat ExtraBold"/>
                <a:cs typeface="Poppins"/>
                <a:sym typeface="Poppins"/>
                <a:rtl val="0"/>
              </a:rPr>
              <a:t>Thanks!</a:t>
            </a:r>
            <a:endParaRPr lang="en-US" sz="6600" dirty="0"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l="100000" t="100000"/>
                </a:path>
              </a:gradFill>
              <a:latin typeface="Montserrat ExtraBold"/>
              <a:cs typeface="Poppins"/>
              <a:sym typeface="Poppins"/>
              <a:rtl val="0"/>
            </a:endParaRPr>
          </a:p>
          <a:p>
            <a:pPr algn="ctr">
              <a:lnSpc>
                <a:spcPts val="6000"/>
              </a:lnSpc>
            </a:pPr>
            <a:r>
              <a:rPr lang="en-US" sz="5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for the attention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9165EF0-E6A2-45E5-B4BF-E56C86CAD753}"/>
              </a:ext>
            </a:extLst>
          </p:cNvPr>
          <p:cNvSpPr txBox="1"/>
          <p:nvPr/>
        </p:nvSpPr>
        <p:spPr>
          <a:xfrm>
            <a:off x="3614392" y="3762802"/>
            <a:ext cx="5041928" cy="39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If any questions</a:t>
            </a:r>
          </a:p>
        </p:txBody>
      </p:sp>
      <p:pic>
        <p:nvPicPr>
          <p:cNvPr id="5" name="Picture 2" descr="Lets Talk Images – Browse 8,813 Stock Photos, Vectors, and Video | Adobe  Stock">
            <a:extLst>
              <a:ext uri="{FF2B5EF4-FFF2-40B4-BE49-F238E27FC236}">
                <a16:creationId xmlns:a16="http://schemas.microsoft.com/office/drawing/2014/main" id="{ECDCBC55-FE4C-CD8D-36FD-AE40208D9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65" y="4151643"/>
            <a:ext cx="3177381" cy="2072205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4051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E54B10-AB98-2586-43D0-862A05FB2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A2A114A-D545-0FFC-EE1C-83DD183F92F0}"/>
              </a:ext>
            </a:extLst>
          </p:cNvPr>
          <p:cNvSpPr txBox="1"/>
          <p:nvPr/>
        </p:nvSpPr>
        <p:spPr>
          <a:xfrm>
            <a:off x="427874" y="1282805"/>
            <a:ext cx="617348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Difficulties identified: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Schedule issue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User organization/support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Not sufficient/inadequate diagnostics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Screen based diagnostics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System inconsistency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Standardization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Standard beam configuration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Critical parameter monitoring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Different operators - different styles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Miscommunication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Hand based operation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Prone to human error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Subject to stop in sub-optimal conditions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FD145C1-1C77-A539-E38F-873BF6F3351B}"/>
              </a:ext>
            </a:extLst>
          </p:cNvPr>
          <p:cNvGrpSpPr/>
          <p:nvPr/>
        </p:nvGrpSpPr>
        <p:grpSpPr>
          <a:xfrm>
            <a:off x="320040" y="274320"/>
            <a:ext cx="5280660" cy="738664"/>
            <a:chOff x="311457" y="285724"/>
            <a:chExt cx="3062364" cy="738664"/>
          </a:xfrm>
        </p:grpSpPr>
        <p:sp>
          <p:nvSpPr>
            <p:cNvPr id="14" name="Freeform: Shape 33">
              <a:extLst>
                <a:ext uri="{FF2B5EF4-FFF2-40B4-BE49-F238E27FC236}">
                  <a16:creationId xmlns:a16="http://schemas.microsoft.com/office/drawing/2014/main" id="{14539AFD-3E63-7A5B-8BB4-870982A42B62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B634928-2AAE-090A-44BD-75C08795E625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Operation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Status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56193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B8738-FF91-C8C8-EC11-E03BC5505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F0794ABF-9351-CB9C-6F8E-B5A7220FEAF2}"/>
              </a:ext>
            </a:extLst>
          </p:cNvPr>
          <p:cNvGrpSpPr/>
          <p:nvPr/>
        </p:nvGrpSpPr>
        <p:grpSpPr>
          <a:xfrm>
            <a:off x="123053" y="1028990"/>
            <a:ext cx="3871355" cy="646332"/>
            <a:chOff x="285008" y="2325784"/>
            <a:chExt cx="3871355" cy="646332"/>
          </a:xfrm>
        </p:grpSpPr>
        <p:sp>
          <p:nvSpPr>
            <p:cNvPr id="16" name="Freeform: Shape 86">
              <a:extLst>
                <a:ext uri="{FF2B5EF4-FFF2-40B4-BE49-F238E27FC236}">
                  <a16:creationId xmlns:a16="http://schemas.microsoft.com/office/drawing/2014/main" id="{D9DDA76E-EE22-7EB1-9F17-7EDCC63C4AF2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60B4DBB-9A7F-C179-AACC-6663F9FA39B8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HARDWARE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5B1D1C4D-D91F-B5AE-AB2D-6335A458422C}"/>
              </a:ext>
            </a:extLst>
          </p:cNvPr>
          <p:cNvSpPr txBox="1"/>
          <p:nvPr/>
        </p:nvSpPr>
        <p:spPr>
          <a:xfrm>
            <a:off x="378639" y="1874091"/>
            <a:ext cx="5761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3"/>
            </a:pPr>
            <a:r>
              <a:rPr lang="en-US" b="1" dirty="0"/>
              <a:t>Not sufficient/inadequate diagnostics</a:t>
            </a:r>
          </a:p>
          <a:p>
            <a:pPr marL="742950" lvl="1" indent="-285750">
              <a:buFontTx/>
              <a:buChar char="-"/>
            </a:pPr>
            <a:r>
              <a:rPr lang="en-US" b="1" dirty="0"/>
              <a:t>Screen based diagnostics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System inconsistency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Charge and laser power meter calibration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B37E6B5-EF1C-7E5F-5CF4-CF2F576AFEA6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BC2E0185-8DAE-D25A-5AEC-505D69A144CF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A5A3672-4C2B-2DCC-EB06-0F43A157A866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43A049F2-BC1A-D007-34D9-CE0534084A89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762A032-C578-4B20-2AEE-D4BE7A55173A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28D5614-8AC1-7987-1E87-027969330A0B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2/100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9959109-B193-58B7-58A0-76D730BF5291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5B789DD8-8C99-E482-D2D4-12731505A0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-169" b="-1"/>
          <a:stretch/>
        </p:blipFill>
        <p:spPr>
          <a:xfrm>
            <a:off x="8075819" y="1284198"/>
            <a:ext cx="3294513" cy="50132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736B9B3-0DE3-6B9C-455C-2A5413C181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3593" y="3249745"/>
            <a:ext cx="5562226" cy="282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418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7CA525-268D-AF2D-F59A-545577433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12">
            <a:extLst>
              <a:ext uri="{FF2B5EF4-FFF2-40B4-BE49-F238E27FC236}">
                <a16:creationId xmlns:a16="http://schemas.microsoft.com/office/drawing/2014/main" id="{37E4E86C-FB75-7A1E-EA5D-8370193D43D0}"/>
              </a:ext>
            </a:extLst>
          </p:cNvPr>
          <p:cNvSpPr/>
          <p:nvPr/>
        </p:nvSpPr>
        <p:spPr>
          <a:xfrm>
            <a:off x="193640" y="1467396"/>
            <a:ext cx="5407060" cy="4098530"/>
          </a:xfrm>
          <a:prstGeom prst="roundRect">
            <a:avLst>
              <a:gd name="adj" fmla="val 10700"/>
            </a:avLst>
          </a:prstGeom>
          <a:gradFill flip="none" rotWithShape="1"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144B350-ECB2-E7B3-C3DB-154259BA92B8}"/>
              </a:ext>
            </a:extLst>
          </p:cNvPr>
          <p:cNvGrpSpPr/>
          <p:nvPr/>
        </p:nvGrpSpPr>
        <p:grpSpPr>
          <a:xfrm>
            <a:off x="7459629" y="2717762"/>
            <a:ext cx="3155031" cy="1934796"/>
            <a:chOff x="8522300" y="1600199"/>
            <a:chExt cx="3155031" cy="1934796"/>
          </a:xfrm>
        </p:grpSpPr>
        <p:pic>
          <p:nvPicPr>
            <p:cNvPr id="4" name="Picture 4" descr="People Icon Stock Illustrations – 1,870,434 People Icon Stock  Illustrations, Vectors &amp; Clipart - Dreamstime">
              <a:extLst>
                <a:ext uri="{FF2B5EF4-FFF2-40B4-BE49-F238E27FC236}">
                  <a16:creationId xmlns:a16="http://schemas.microsoft.com/office/drawing/2014/main" id="{7AFA54E7-3595-5CE2-60D0-795DB2EA98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878" t="15357" r="6774" b="59602"/>
            <a:stretch/>
          </p:blipFill>
          <p:spPr bwMode="auto">
            <a:xfrm>
              <a:off x="8522300" y="1600199"/>
              <a:ext cx="3041403" cy="1717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171C295-5A82-3A1A-390C-F38C881531FC}"/>
                </a:ext>
              </a:extLst>
            </p:cNvPr>
            <p:cNvSpPr txBox="1"/>
            <p:nvPr/>
          </p:nvSpPr>
          <p:spPr>
            <a:xfrm>
              <a:off x="8522300" y="3165663"/>
              <a:ext cx="31550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Expert scientist/operators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5430ED-0EDD-624B-918C-2EE2EA63B417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B6AC7CA-20CA-0085-FF13-275192288952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3"/>
                </a:rPr>
                <a:t>antonio.gilardi@cern.ch</a:t>
              </a:r>
              <a:r>
                <a:rPr lang="en-US" sz="1200" dirty="0"/>
                <a:t>)   				              4/36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2387D7D-DF0C-23B9-D0A3-060BA33587C8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8FBA810-6E21-45B9-7D2E-F532DDF40164}"/>
              </a:ext>
            </a:extLst>
          </p:cNvPr>
          <p:cNvGrpSpPr/>
          <p:nvPr/>
        </p:nvGrpSpPr>
        <p:grpSpPr>
          <a:xfrm>
            <a:off x="320040" y="274320"/>
            <a:ext cx="5280660" cy="738664"/>
            <a:chOff x="311457" y="285724"/>
            <a:chExt cx="3062364" cy="738664"/>
          </a:xfrm>
        </p:grpSpPr>
        <p:sp>
          <p:nvSpPr>
            <p:cNvPr id="18" name="Freeform: Shape 33">
              <a:extLst>
                <a:ext uri="{FF2B5EF4-FFF2-40B4-BE49-F238E27FC236}">
                  <a16:creationId xmlns:a16="http://schemas.microsoft.com/office/drawing/2014/main" id="{3287D2C9-F654-5851-47D2-4FE1EE1BBE81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1305D07-7CC0-2933-99D9-7CCD38D65244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Operation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Status</a:t>
              </a:r>
            </a:p>
          </p:txBody>
        </p:sp>
      </p:grp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942EC0C9-C313-02A3-88A5-3C0FDBC3D5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0998144"/>
              </p:ext>
            </p:extLst>
          </p:nvPr>
        </p:nvGraphicFramePr>
        <p:xfrm>
          <a:off x="428996" y="1286216"/>
          <a:ext cx="6591907" cy="4576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642C7D8-3EB7-683C-6777-CD585BF0BD7E}"/>
              </a:ext>
            </a:extLst>
          </p:cNvPr>
          <p:cNvSpPr txBox="1"/>
          <p:nvPr/>
        </p:nvSpPr>
        <p:spPr>
          <a:xfrm>
            <a:off x="120295" y="1992019"/>
            <a:ext cx="1665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Thanks </a:t>
            </a:r>
            <a:r>
              <a:rPr lang="en-US" sz="1100" i="1" dirty="0" err="1"/>
              <a:t>W.Farabolini</a:t>
            </a:r>
            <a:endParaRPr lang="en-US" sz="1100" i="1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E06C7D7-A915-DBE5-034B-4187D47507EB}"/>
              </a:ext>
            </a:extLst>
          </p:cNvPr>
          <p:cNvGrpSpPr/>
          <p:nvPr/>
        </p:nvGrpSpPr>
        <p:grpSpPr>
          <a:xfrm>
            <a:off x="6071875" y="473763"/>
            <a:ext cx="5824299" cy="2125328"/>
            <a:chOff x="5938705" y="1058269"/>
            <a:chExt cx="5824299" cy="212532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DAE6561-145F-4E9C-A480-0B65E45B78B5}"/>
                </a:ext>
              </a:extLst>
            </p:cNvPr>
            <p:cNvGrpSpPr/>
            <p:nvPr/>
          </p:nvGrpSpPr>
          <p:grpSpPr>
            <a:xfrm>
              <a:off x="5938705" y="1058269"/>
              <a:ext cx="5824299" cy="1717298"/>
              <a:chOff x="6096000" y="1747477"/>
              <a:chExt cx="5824299" cy="1717298"/>
            </a:xfrm>
          </p:grpSpPr>
          <p:pic>
            <p:nvPicPr>
              <p:cNvPr id="7" name="Picture 4" descr="People Icon Stock Illustrations – 1,870,434 People Icon Stock  Illustrations, Vectors &amp; Clipart - Dreamstime">
                <a:extLst>
                  <a:ext uri="{FF2B5EF4-FFF2-40B4-BE49-F238E27FC236}">
                    <a16:creationId xmlns:a16="http://schemas.microsoft.com/office/drawing/2014/main" id="{EBD85C44-2FF4-99B8-3437-78608A7FA6F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52" t="59167" r="50000" b="15792"/>
              <a:stretch/>
            </p:blipFill>
            <p:spPr bwMode="auto">
              <a:xfrm>
                <a:off x="6096000" y="1747477"/>
                <a:ext cx="3041403" cy="1717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4" descr="People Icon Stock Illustrations – 1,870,434 People Icon Stock  Illustrations, Vectors &amp; Clipart - Dreamstime">
                <a:extLst>
                  <a:ext uri="{FF2B5EF4-FFF2-40B4-BE49-F238E27FC236}">
                    <a16:creationId xmlns:a16="http://schemas.microsoft.com/office/drawing/2014/main" id="{D4D822BE-7F80-D6C8-8DE7-415613061F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52" t="59167" r="50000" b="15792"/>
              <a:stretch/>
            </p:blipFill>
            <p:spPr bwMode="auto">
              <a:xfrm>
                <a:off x="8878896" y="1747477"/>
                <a:ext cx="3041403" cy="1717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EA981D-C25A-EA0F-3053-F6B382E2C101}"/>
                </a:ext>
              </a:extLst>
            </p:cNvPr>
            <p:cNvSpPr txBox="1"/>
            <p:nvPr/>
          </p:nvSpPr>
          <p:spPr>
            <a:xfrm>
              <a:off x="7721600" y="2814265"/>
              <a:ext cx="2364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Scientist/operators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F49FAB6-B531-40CD-8278-E609109C9FE8}"/>
              </a:ext>
            </a:extLst>
          </p:cNvPr>
          <p:cNvSpPr txBox="1"/>
          <p:nvPr/>
        </p:nvSpPr>
        <p:spPr>
          <a:xfrm>
            <a:off x="6096000" y="4823775"/>
            <a:ext cx="5543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 up the machine, oversee, and often actively participate in the experiments.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716CF8-E5DA-4D3B-4C65-23B17DAE5569}"/>
              </a:ext>
            </a:extLst>
          </p:cNvPr>
          <p:cNvSpPr txBox="1"/>
          <p:nvPr/>
        </p:nvSpPr>
        <p:spPr>
          <a:xfrm>
            <a:off x="443494" y="5786344"/>
            <a:ext cx="11319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effectLst/>
              </a:rPr>
              <a:t>As you’ve seen, we’ve been extremely productive, and while doing so, we also took the time to identify where and how we could improve — and we did (sometimes).</a:t>
            </a:r>
          </a:p>
        </p:txBody>
      </p:sp>
    </p:spTree>
    <p:extLst>
      <p:ext uri="{BB962C8B-B14F-4D97-AF65-F5344CB8AC3E}">
        <p14:creationId xmlns:p14="http://schemas.microsoft.com/office/powerpoint/2010/main" val="1818039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A57E98-244D-6EF7-2E45-D31D42502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43">
            <a:extLst>
              <a:ext uri="{FF2B5EF4-FFF2-40B4-BE49-F238E27FC236}">
                <a16:creationId xmlns:a16="http://schemas.microsoft.com/office/drawing/2014/main" id="{E4FE629B-3379-0C99-4ED5-714F6A614289}"/>
              </a:ext>
            </a:extLst>
          </p:cNvPr>
          <p:cNvSpPr/>
          <p:nvPr/>
        </p:nvSpPr>
        <p:spPr>
          <a:xfrm>
            <a:off x="566794" y="5580668"/>
            <a:ext cx="11058412" cy="908774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43">
            <a:extLst>
              <a:ext uri="{FF2B5EF4-FFF2-40B4-BE49-F238E27FC236}">
                <a16:creationId xmlns:a16="http://schemas.microsoft.com/office/drawing/2014/main" id="{A864FC2F-DA27-1C4F-09A4-118F25A2F5B5}"/>
              </a:ext>
            </a:extLst>
          </p:cNvPr>
          <p:cNvSpPr/>
          <p:nvPr/>
        </p:nvSpPr>
        <p:spPr>
          <a:xfrm>
            <a:off x="497416" y="2890417"/>
            <a:ext cx="3949324" cy="1738431"/>
          </a:xfrm>
          <a:custGeom>
            <a:avLst/>
            <a:gdLst>
              <a:gd name="connsiteX0" fmla="*/ 0 w 2374025"/>
              <a:gd name="connsiteY0" fmla="*/ 0 h 4280877"/>
              <a:gd name="connsiteX1" fmla="*/ 2374026 w 2374025"/>
              <a:gd name="connsiteY1" fmla="*/ 0 h 4280877"/>
              <a:gd name="connsiteX2" fmla="*/ 2374026 w 2374025"/>
              <a:gd name="connsiteY2" fmla="*/ 4280878 h 4280877"/>
              <a:gd name="connsiteX3" fmla="*/ 0 w 2374025"/>
              <a:gd name="connsiteY3" fmla="*/ 4280878 h 428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4025" h="4280877">
                <a:moveTo>
                  <a:pt x="0" y="0"/>
                </a:moveTo>
                <a:lnTo>
                  <a:pt x="2374026" y="0"/>
                </a:lnTo>
                <a:lnTo>
                  <a:pt x="2374026" y="4280878"/>
                </a:lnTo>
                <a:lnTo>
                  <a:pt x="0" y="4280878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</a:gradFill>
          <a:ln w="98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57F75D0A-651F-15BF-2213-3431C22815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Montserrat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D14CED-46C2-35B3-7F67-F57C37066367}"/>
              </a:ext>
            </a:extLst>
          </p:cNvPr>
          <p:cNvSpPr txBox="1"/>
          <p:nvPr/>
        </p:nvSpPr>
        <p:spPr>
          <a:xfrm>
            <a:off x="500398" y="1212528"/>
            <a:ext cx="109859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Often, we find ourselves needing a specific solution (personal interest or user driven) and end up leveraging MD time to build it. </a:t>
            </a:r>
          </a:p>
          <a:p>
            <a:endParaRPr lang="en-US" dirty="0"/>
          </a:p>
          <a:p>
            <a:r>
              <a:rPr lang="en-US" dirty="0"/>
              <a:t>When things align, this leads to highly productive MD sessions and allows us to pursue R&amp;D efforts that can be directly applied to optimize the machine.</a:t>
            </a:r>
          </a:p>
          <a:p>
            <a:endParaRPr lang="en-US" dirty="0"/>
          </a:p>
          <a:p>
            <a:r>
              <a:rPr lang="en-US" dirty="0"/>
              <a:t>Few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laser alignment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Beam tomography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Dosimetry study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Machine learning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Double bunch production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11E5139-D961-A31D-8214-8130E19FE7E7}"/>
              </a:ext>
            </a:extLst>
          </p:cNvPr>
          <p:cNvGrpSpPr/>
          <p:nvPr/>
        </p:nvGrpSpPr>
        <p:grpSpPr>
          <a:xfrm>
            <a:off x="320040" y="274320"/>
            <a:ext cx="8686174" cy="738664"/>
            <a:chOff x="311457" y="285724"/>
            <a:chExt cx="3062364" cy="738664"/>
          </a:xfrm>
        </p:grpSpPr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id="{146047BD-4750-55F8-CBB6-517712521F57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EE04809-A5BD-6AE4-195A-B9B93BB9D6AE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R&amp;D as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MD: </a:t>
              </a:r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A two way street</a:t>
              </a:r>
              <a:endPara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DC82F36-B927-4E68-12E7-68EF0782416B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AAFF63E-B7E9-9BD0-CF51-AB2A3238750B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2/100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FDDCCCA-A80E-583E-E942-C9A8B992E5C6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64ECBB1-2BAA-84DF-218C-84A485A2A3F2}"/>
              </a:ext>
            </a:extLst>
          </p:cNvPr>
          <p:cNvSpPr txBox="1"/>
          <p:nvPr/>
        </p:nvSpPr>
        <p:spPr>
          <a:xfrm>
            <a:off x="566794" y="5557889"/>
            <a:ext cx="10853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better understand the beam conditions in our beamline, we carried out a beam tomography study (simulation and experiment) with the aim of studying the different bunch trajectories.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617B5D-C2D6-A8B4-A7C9-83FE1589FD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1133"/>
          <a:stretch/>
        </p:blipFill>
        <p:spPr>
          <a:xfrm>
            <a:off x="8280006" y="2703332"/>
            <a:ext cx="3411596" cy="28545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26C1BA-19A2-A675-5A5F-F28F7AFAF8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255" b="9053"/>
          <a:stretch/>
        </p:blipFill>
        <p:spPr>
          <a:xfrm>
            <a:off x="5460247" y="2890417"/>
            <a:ext cx="2723426" cy="25970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77F85E-33D5-E804-9626-CCCBB07ABF1D}"/>
              </a:ext>
            </a:extLst>
          </p:cNvPr>
          <p:cNvSpPr txBox="1"/>
          <p:nvPr/>
        </p:nvSpPr>
        <p:spPr>
          <a:xfrm>
            <a:off x="6987665" y="2827762"/>
            <a:ext cx="1330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Thanks A. Aksoy</a:t>
            </a:r>
          </a:p>
        </p:txBody>
      </p:sp>
    </p:spTree>
    <p:extLst>
      <p:ext uri="{BB962C8B-B14F-4D97-AF65-F5344CB8AC3E}">
        <p14:creationId xmlns:p14="http://schemas.microsoft.com/office/powerpoint/2010/main" val="13277289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10FC5-BE3B-1D41-0AFE-E43702D96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77B3CACD-22F6-BC0E-F520-A55F8E64A57B}"/>
              </a:ext>
            </a:extLst>
          </p:cNvPr>
          <p:cNvSpPr txBox="1"/>
          <p:nvPr/>
        </p:nvSpPr>
        <p:spPr>
          <a:xfrm>
            <a:off x="486346" y="712440"/>
            <a:ext cx="6524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cs typeface="Poppins"/>
                <a:sym typeface="Poppins"/>
                <a:rtl val="0"/>
              </a:rPr>
              <a:t>R&amp;D focus 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9976D6D-851D-2893-9C0F-68847F5948EB}"/>
              </a:ext>
            </a:extLst>
          </p:cNvPr>
          <p:cNvSpPr/>
          <p:nvPr/>
        </p:nvSpPr>
        <p:spPr>
          <a:xfrm>
            <a:off x="577786" y="598186"/>
            <a:ext cx="594264" cy="56483"/>
          </a:xfrm>
          <a:custGeom>
            <a:avLst/>
            <a:gdLst>
              <a:gd name="connsiteX0" fmla="*/ 0 w 594264"/>
              <a:gd name="connsiteY0" fmla="*/ 0 h 56483"/>
              <a:gd name="connsiteX1" fmla="*/ 594265 w 594264"/>
              <a:gd name="connsiteY1" fmla="*/ 0 h 56483"/>
              <a:gd name="connsiteX2" fmla="*/ 594265 w 594264"/>
              <a:gd name="connsiteY2" fmla="*/ 56483 h 56483"/>
              <a:gd name="connsiteX3" fmla="*/ 0 w 594264"/>
              <a:gd name="connsiteY3" fmla="*/ 56483 h 56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264" h="56483">
                <a:moveTo>
                  <a:pt x="0" y="0"/>
                </a:moveTo>
                <a:lnTo>
                  <a:pt x="594265" y="0"/>
                </a:lnTo>
                <a:lnTo>
                  <a:pt x="594265" y="56483"/>
                </a:lnTo>
                <a:lnTo>
                  <a:pt x="0" y="56483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" name="AutoShape 12" descr="No photo description available.">
            <a:extLst>
              <a:ext uri="{FF2B5EF4-FFF2-40B4-BE49-F238E27FC236}">
                <a16:creationId xmlns:a16="http://schemas.microsoft.com/office/drawing/2014/main" id="{C4B5D3DC-3908-F4B9-D3B6-449008E4DE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9BE51BA5-620A-D6AA-CDB1-F05E62EEF8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6346" y="1689100"/>
            <a:ext cx="2514600" cy="25146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07D3855-256A-D010-1D1B-AAE0BC8F4121}"/>
              </a:ext>
            </a:extLst>
          </p:cNvPr>
          <p:cNvGrpSpPr/>
          <p:nvPr/>
        </p:nvGrpSpPr>
        <p:grpSpPr>
          <a:xfrm>
            <a:off x="3000946" y="-397663"/>
            <a:ext cx="5712212" cy="5644932"/>
            <a:chOff x="2698934" y="1263868"/>
            <a:chExt cx="5712212" cy="564493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B810BEE-E9B2-06ED-28A5-A983A9167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0946" y="3302000"/>
              <a:ext cx="5410200" cy="36068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29E08A7-1562-9F4E-D106-AA08BC0FD2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9507" b="89965" l="7864" r="93662">
                          <a14:foregroundMark x1="91315" y1="64613" x2="91315" y2="64613"/>
                          <a14:foregroundMark x1="93779" y1="66197" x2="93779" y2="66197"/>
                          <a14:foregroundMark x1="7864" y1="88556" x2="7864" y2="8855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698934" y="1263868"/>
              <a:ext cx="5410200" cy="360680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E9EF032-22D7-F71F-FCC7-6EE5CE48F53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3507" r="8206"/>
          <a:stretch/>
        </p:blipFill>
        <p:spPr>
          <a:xfrm rot="3200633">
            <a:off x="8251354" y="2820992"/>
            <a:ext cx="3121786" cy="35734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BA7F76-ABAC-9C58-180C-6B49F0DD00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0120" y="4372687"/>
            <a:ext cx="1943748" cy="23631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12D4DBB-DCF3-66B1-6FD5-D37BAD382E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91177" y="4607719"/>
            <a:ext cx="2693537" cy="20215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318D8F4-A0B7-1E07-8456-8233A7A4AD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15562" y="64083"/>
            <a:ext cx="2952868" cy="194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72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62DBC-5240-E295-1B8E-DDB4AB4FC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6A1B70F2-43CF-2A5B-80CE-DE050F4CA974}"/>
              </a:ext>
            </a:extLst>
          </p:cNvPr>
          <p:cNvSpPr txBox="1"/>
          <p:nvPr/>
        </p:nvSpPr>
        <p:spPr>
          <a:xfrm>
            <a:off x="427874" y="1282805"/>
            <a:ext cx="61734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Difficulties identified:</a:t>
            </a:r>
          </a:p>
          <a:p>
            <a:pPr marL="857250" lvl="1" indent="-400050">
              <a:buFont typeface="+mj-lt"/>
              <a:buAutoNum type="romanUcPeriod"/>
            </a:pPr>
            <a:r>
              <a:rPr lang="en-US" dirty="0"/>
              <a:t>Schedule issue</a:t>
            </a:r>
          </a:p>
          <a:p>
            <a:pPr marL="857250" lvl="1" indent="-400050">
              <a:buFont typeface="+mj-lt"/>
              <a:buAutoNum type="romanUcPeriod"/>
            </a:pPr>
            <a:r>
              <a:rPr lang="en-US" dirty="0"/>
              <a:t>User organization/support</a:t>
            </a:r>
          </a:p>
          <a:p>
            <a:pPr marL="857250" lvl="1" indent="-400050">
              <a:buFont typeface="+mj-lt"/>
              <a:buAutoNum type="romanUcPeriod"/>
            </a:pPr>
            <a:r>
              <a:rPr lang="en-US" dirty="0"/>
              <a:t>Not sufficient/inadequate diagnostics</a:t>
            </a:r>
          </a:p>
          <a:p>
            <a:pPr marL="857250" lvl="1" indent="-400050">
              <a:buFont typeface="+mj-lt"/>
              <a:buAutoNum type="romanUcPeriod"/>
            </a:pPr>
            <a:r>
              <a:rPr lang="en-US" dirty="0"/>
              <a:t>Standardization</a:t>
            </a:r>
          </a:p>
          <a:p>
            <a:pPr marL="857250" lvl="1" indent="-400050">
              <a:buFont typeface="+mj-lt"/>
              <a:buAutoNum type="romanUcPeriod"/>
            </a:pPr>
            <a:r>
              <a:rPr lang="en-US" dirty="0"/>
              <a:t>Hand based operation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5E092D2-9252-B0B7-93DF-CAAD710285F5}"/>
              </a:ext>
            </a:extLst>
          </p:cNvPr>
          <p:cNvGrpSpPr/>
          <p:nvPr/>
        </p:nvGrpSpPr>
        <p:grpSpPr>
          <a:xfrm>
            <a:off x="320040" y="274320"/>
            <a:ext cx="5280660" cy="738664"/>
            <a:chOff x="311457" y="285724"/>
            <a:chExt cx="3062364" cy="738664"/>
          </a:xfrm>
        </p:grpSpPr>
        <p:sp>
          <p:nvSpPr>
            <p:cNvPr id="14" name="Freeform: Shape 33">
              <a:extLst>
                <a:ext uri="{FF2B5EF4-FFF2-40B4-BE49-F238E27FC236}">
                  <a16:creationId xmlns:a16="http://schemas.microsoft.com/office/drawing/2014/main" id="{938D3770-3CED-310E-2E34-090FBA8E180E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0E26403-D810-33EE-694A-FB0DD51E1614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Operation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Status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AEAE5BD-1BFF-C537-4FFD-B27B6FF841F9}"/>
              </a:ext>
            </a:extLst>
          </p:cNvPr>
          <p:cNvGrpSpPr/>
          <p:nvPr/>
        </p:nvGrpSpPr>
        <p:grpSpPr>
          <a:xfrm>
            <a:off x="427874" y="3378392"/>
            <a:ext cx="11661712" cy="1534601"/>
            <a:chOff x="465974" y="4442854"/>
            <a:chExt cx="11661712" cy="1534601"/>
          </a:xfrm>
        </p:grpSpPr>
        <p:sp>
          <p:nvSpPr>
            <p:cNvPr id="18" name="Freeform: Shape 177">
              <a:extLst>
                <a:ext uri="{FF2B5EF4-FFF2-40B4-BE49-F238E27FC236}">
                  <a16:creationId xmlns:a16="http://schemas.microsoft.com/office/drawing/2014/main" id="{F8807CE3-9880-9CA9-A18C-8EA532F7035A}"/>
                </a:ext>
              </a:extLst>
            </p:cNvPr>
            <p:cNvSpPr/>
            <p:nvPr/>
          </p:nvSpPr>
          <p:spPr>
            <a:xfrm>
              <a:off x="465974" y="4442854"/>
              <a:ext cx="11480160" cy="1273873"/>
            </a:xfrm>
            <a:custGeom>
              <a:avLst/>
              <a:gdLst>
                <a:gd name="connsiteX0" fmla="*/ 0 w 7216711"/>
                <a:gd name="connsiteY0" fmla="*/ 0 h 1273873"/>
                <a:gd name="connsiteX1" fmla="*/ 7216712 w 7216711"/>
                <a:gd name="connsiteY1" fmla="*/ 0 h 1273873"/>
                <a:gd name="connsiteX2" fmla="*/ 7216712 w 7216711"/>
                <a:gd name="connsiteY2" fmla="*/ 1273874 h 1273873"/>
                <a:gd name="connsiteX3" fmla="*/ 0 w 7216711"/>
                <a:gd name="connsiteY3" fmla="*/ 1273874 h 127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6711" h="1273873">
                  <a:moveTo>
                    <a:pt x="0" y="0"/>
                  </a:moveTo>
                  <a:lnTo>
                    <a:pt x="7216712" y="0"/>
                  </a:lnTo>
                  <a:lnTo>
                    <a:pt x="7216712" y="1273874"/>
                  </a:lnTo>
                  <a:lnTo>
                    <a:pt x="0" y="1273874"/>
                  </a:lnTo>
                  <a:close/>
                </a:path>
              </a:pathLst>
            </a:custGeom>
            <a:gradFill flip="none" rotWithShape="1">
              <a:gsLst>
                <a:gs pos="12000">
                  <a:srgbClr val="F6EBFB"/>
                </a:gs>
                <a:gs pos="100000">
                  <a:srgbClr val="F6E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71B0B67-CA34-CE3E-34C0-F489354882A4}"/>
                </a:ext>
              </a:extLst>
            </p:cNvPr>
            <p:cNvSpPr txBox="1"/>
            <p:nvPr/>
          </p:nvSpPr>
          <p:spPr>
            <a:xfrm>
              <a:off x="647526" y="4500127"/>
              <a:ext cx="1148016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effectLst/>
                </a:rPr>
                <a:t>Of course, these issues are sometimes interconnected, sometimes unavoidable, and other times simply a trade-off. </a:t>
              </a:r>
            </a:p>
            <a:p>
              <a:r>
                <a:rPr lang="en-US" dirty="0"/>
                <a:t>Next, I’ll outline</a:t>
              </a:r>
              <a:r>
                <a:rPr lang="en-US" dirty="0">
                  <a:solidFill>
                    <a:srgbClr val="000000"/>
                  </a:solidFill>
                </a:rPr>
                <a:t> </a:t>
              </a:r>
              <a:r>
                <a:rPr lang="en-US" dirty="0">
                  <a:solidFill>
                    <a:srgbClr val="000000"/>
                  </a:solidFill>
                  <a:effectLst/>
                </a:rPr>
                <a:t>the actions we are taking — and will continue to take — to mitigate them and drive improvement.</a:t>
              </a:r>
            </a:p>
            <a:p>
              <a:endParaRPr lang="en-US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308A32A-8E8A-A63D-542E-5B00CFA39EA0}"/>
              </a:ext>
            </a:extLst>
          </p:cNvPr>
          <p:cNvGrpSpPr/>
          <p:nvPr/>
        </p:nvGrpSpPr>
        <p:grpSpPr>
          <a:xfrm>
            <a:off x="143692" y="5220077"/>
            <a:ext cx="11945894" cy="646987"/>
            <a:chOff x="143692" y="4750177"/>
            <a:chExt cx="11945894" cy="64698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3E51A7C-99BD-CD9E-0096-5B0A5C6905CD}"/>
                </a:ext>
              </a:extLst>
            </p:cNvPr>
            <p:cNvGrpSpPr/>
            <p:nvPr/>
          </p:nvGrpSpPr>
          <p:grpSpPr>
            <a:xfrm>
              <a:off x="143692" y="4750177"/>
              <a:ext cx="3871355" cy="646332"/>
              <a:chOff x="285008" y="2325784"/>
              <a:chExt cx="3871355" cy="646332"/>
            </a:xfrm>
          </p:grpSpPr>
          <p:sp>
            <p:nvSpPr>
              <p:cNvPr id="23" name="Freeform: Shape 86">
                <a:extLst>
                  <a:ext uri="{FF2B5EF4-FFF2-40B4-BE49-F238E27FC236}">
                    <a16:creationId xmlns:a16="http://schemas.microsoft.com/office/drawing/2014/main" id="{9F45AD4D-E984-F45F-ACD1-D0289E8EC446}"/>
                  </a:ext>
                </a:extLst>
              </p:cNvPr>
              <p:cNvSpPr/>
              <p:nvPr/>
            </p:nvSpPr>
            <p:spPr>
              <a:xfrm>
                <a:off x="285008" y="2325784"/>
                <a:ext cx="3871355" cy="646332"/>
              </a:xfrm>
              <a:custGeom>
                <a:avLst/>
                <a:gdLst>
                  <a:gd name="connsiteX0" fmla="*/ 0 w 6058757"/>
                  <a:gd name="connsiteY0" fmla="*/ 0 h 3695509"/>
                  <a:gd name="connsiteX1" fmla="*/ 6058758 w 6058757"/>
                  <a:gd name="connsiteY1" fmla="*/ 0 h 3695509"/>
                  <a:gd name="connsiteX2" fmla="*/ 6058758 w 6058757"/>
                  <a:gd name="connsiteY2" fmla="*/ 3695510 h 3695509"/>
                  <a:gd name="connsiteX3" fmla="*/ 0 w 6058757"/>
                  <a:gd name="connsiteY3" fmla="*/ 3695510 h 369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58757" h="3695509">
                    <a:moveTo>
                      <a:pt x="0" y="0"/>
                    </a:moveTo>
                    <a:lnTo>
                      <a:pt x="6058758" y="0"/>
                    </a:lnTo>
                    <a:lnTo>
                      <a:pt x="6058758" y="3695510"/>
                    </a:lnTo>
                    <a:lnTo>
                      <a:pt x="0" y="369551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6736236-D63A-5D5A-B110-2BA6FE6D12F0}"/>
                  </a:ext>
                </a:extLst>
              </p:cNvPr>
              <p:cNvSpPr txBox="1"/>
              <p:nvPr/>
            </p:nvSpPr>
            <p:spPr>
              <a:xfrm>
                <a:off x="285008" y="2325784"/>
                <a:ext cx="38713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HARDWARE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E093329-F951-966C-143C-C82E2FCD819F}"/>
                </a:ext>
              </a:extLst>
            </p:cNvPr>
            <p:cNvGrpSpPr/>
            <p:nvPr/>
          </p:nvGrpSpPr>
          <p:grpSpPr>
            <a:xfrm>
              <a:off x="8218231" y="4750832"/>
              <a:ext cx="3871355" cy="646332"/>
              <a:chOff x="285008" y="2325784"/>
              <a:chExt cx="3871355" cy="646332"/>
            </a:xfrm>
          </p:grpSpPr>
          <p:sp>
            <p:nvSpPr>
              <p:cNvPr id="26" name="Freeform: Shape 86">
                <a:extLst>
                  <a:ext uri="{FF2B5EF4-FFF2-40B4-BE49-F238E27FC236}">
                    <a16:creationId xmlns:a16="http://schemas.microsoft.com/office/drawing/2014/main" id="{EC82D6D3-118E-FEE6-22F4-53B9E08AF224}"/>
                  </a:ext>
                </a:extLst>
              </p:cNvPr>
              <p:cNvSpPr/>
              <p:nvPr/>
            </p:nvSpPr>
            <p:spPr>
              <a:xfrm>
                <a:off x="285008" y="2325784"/>
                <a:ext cx="3871355" cy="646332"/>
              </a:xfrm>
              <a:custGeom>
                <a:avLst/>
                <a:gdLst>
                  <a:gd name="connsiteX0" fmla="*/ 0 w 6058757"/>
                  <a:gd name="connsiteY0" fmla="*/ 0 h 3695509"/>
                  <a:gd name="connsiteX1" fmla="*/ 6058758 w 6058757"/>
                  <a:gd name="connsiteY1" fmla="*/ 0 h 3695509"/>
                  <a:gd name="connsiteX2" fmla="*/ 6058758 w 6058757"/>
                  <a:gd name="connsiteY2" fmla="*/ 3695510 h 3695509"/>
                  <a:gd name="connsiteX3" fmla="*/ 0 w 6058757"/>
                  <a:gd name="connsiteY3" fmla="*/ 3695510 h 369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58757" h="3695509">
                    <a:moveTo>
                      <a:pt x="0" y="0"/>
                    </a:moveTo>
                    <a:lnTo>
                      <a:pt x="6058758" y="0"/>
                    </a:lnTo>
                    <a:lnTo>
                      <a:pt x="6058758" y="3695510"/>
                    </a:lnTo>
                    <a:lnTo>
                      <a:pt x="0" y="369551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4AE7339-25EC-BEA1-626E-27679B79B897}"/>
                  </a:ext>
                </a:extLst>
              </p:cNvPr>
              <p:cNvSpPr txBox="1"/>
              <p:nvPr/>
            </p:nvSpPr>
            <p:spPr>
              <a:xfrm>
                <a:off x="302303" y="2325784"/>
                <a:ext cx="38540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SOFTWARE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D0C6266-20F9-D084-1290-65677377194F}"/>
                </a:ext>
              </a:extLst>
            </p:cNvPr>
            <p:cNvGrpSpPr/>
            <p:nvPr/>
          </p:nvGrpSpPr>
          <p:grpSpPr>
            <a:xfrm>
              <a:off x="4189609" y="4750177"/>
              <a:ext cx="3871355" cy="646332"/>
              <a:chOff x="285008" y="2325784"/>
              <a:chExt cx="3871355" cy="646332"/>
            </a:xfrm>
          </p:grpSpPr>
          <p:sp>
            <p:nvSpPr>
              <p:cNvPr id="29" name="Freeform: Shape 86">
                <a:extLst>
                  <a:ext uri="{FF2B5EF4-FFF2-40B4-BE49-F238E27FC236}">
                    <a16:creationId xmlns:a16="http://schemas.microsoft.com/office/drawing/2014/main" id="{D26B8EFF-5BB1-502F-46E5-E87666C44DBA}"/>
                  </a:ext>
                </a:extLst>
              </p:cNvPr>
              <p:cNvSpPr/>
              <p:nvPr/>
            </p:nvSpPr>
            <p:spPr>
              <a:xfrm>
                <a:off x="285008" y="2325784"/>
                <a:ext cx="3871355" cy="646332"/>
              </a:xfrm>
              <a:custGeom>
                <a:avLst/>
                <a:gdLst>
                  <a:gd name="connsiteX0" fmla="*/ 0 w 6058757"/>
                  <a:gd name="connsiteY0" fmla="*/ 0 h 3695509"/>
                  <a:gd name="connsiteX1" fmla="*/ 6058758 w 6058757"/>
                  <a:gd name="connsiteY1" fmla="*/ 0 h 3695509"/>
                  <a:gd name="connsiteX2" fmla="*/ 6058758 w 6058757"/>
                  <a:gd name="connsiteY2" fmla="*/ 3695510 h 3695509"/>
                  <a:gd name="connsiteX3" fmla="*/ 0 w 6058757"/>
                  <a:gd name="connsiteY3" fmla="*/ 3695510 h 3695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58757" h="3695509">
                    <a:moveTo>
                      <a:pt x="0" y="0"/>
                    </a:moveTo>
                    <a:lnTo>
                      <a:pt x="6058758" y="0"/>
                    </a:lnTo>
                    <a:lnTo>
                      <a:pt x="6058758" y="3695510"/>
                    </a:lnTo>
                    <a:lnTo>
                      <a:pt x="0" y="369551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74BC9C2-771A-F27E-B2CC-AFD4DE9D4D65}"/>
                  </a:ext>
                </a:extLst>
              </p:cNvPr>
              <p:cNvSpPr txBox="1"/>
              <p:nvPr/>
            </p:nvSpPr>
            <p:spPr>
              <a:xfrm>
                <a:off x="285008" y="2325784"/>
                <a:ext cx="38713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PROCEDURE</a:t>
                </a: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A299843-EF25-3B9C-AFBA-C304A3E2E696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07369E5-0D4D-DB20-B7B0-C62ACF7F2173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5/36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517557E-3EE0-0AEC-3A37-29CA996F5B58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4954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EE23B2-A669-9C16-7995-1CC30E065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0D96C6C1-B6BE-B06B-3A23-D209CA0DB825}"/>
              </a:ext>
            </a:extLst>
          </p:cNvPr>
          <p:cNvGrpSpPr/>
          <p:nvPr/>
        </p:nvGrpSpPr>
        <p:grpSpPr>
          <a:xfrm>
            <a:off x="123053" y="1041271"/>
            <a:ext cx="3871355" cy="646332"/>
            <a:chOff x="285008" y="2325784"/>
            <a:chExt cx="3871355" cy="646332"/>
          </a:xfrm>
        </p:grpSpPr>
        <p:sp>
          <p:nvSpPr>
            <p:cNvPr id="16" name="Freeform: Shape 86">
              <a:extLst>
                <a:ext uri="{FF2B5EF4-FFF2-40B4-BE49-F238E27FC236}">
                  <a16:creationId xmlns:a16="http://schemas.microsoft.com/office/drawing/2014/main" id="{B3473369-0C89-B9C5-6F21-791DB5F4F25E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159EA44-390A-057F-594B-D75C1EF56F41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HARDWARE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8DBF88E-17B4-C64D-715C-8A71DEC21857}"/>
              </a:ext>
            </a:extLst>
          </p:cNvPr>
          <p:cNvGrpSpPr/>
          <p:nvPr/>
        </p:nvGrpSpPr>
        <p:grpSpPr>
          <a:xfrm>
            <a:off x="4168970" y="1041271"/>
            <a:ext cx="3871355" cy="646332"/>
            <a:chOff x="285008" y="2325784"/>
            <a:chExt cx="3871355" cy="646332"/>
          </a:xfrm>
        </p:grpSpPr>
        <p:sp>
          <p:nvSpPr>
            <p:cNvPr id="3" name="Freeform: Shape 86">
              <a:extLst>
                <a:ext uri="{FF2B5EF4-FFF2-40B4-BE49-F238E27FC236}">
                  <a16:creationId xmlns:a16="http://schemas.microsoft.com/office/drawing/2014/main" id="{B8AC9FE4-2521-A407-AD53-16174F161F3F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6220AA3-14F2-F72A-3FDC-05084CA2B81E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2491FFD-D21E-7B3D-B074-8D2477A7CCB1}"/>
              </a:ext>
            </a:extLst>
          </p:cNvPr>
          <p:cNvSpPr txBox="1"/>
          <p:nvPr/>
        </p:nvSpPr>
        <p:spPr>
          <a:xfrm>
            <a:off x="320040" y="1878837"/>
            <a:ext cx="79912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b="1" dirty="0"/>
              <a:t>Schedule issue: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Installing, dismantling, and reinstalling similar </a:t>
            </a:r>
            <a:r>
              <a:rPr lang="en-US" dirty="0">
                <a:latin typeface="Montserrat" pitchFamily="2" charset="77"/>
              </a:rPr>
              <a:t>over the year.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Additional work – drives reproducibility issue </a:t>
            </a:r>
          </a:p>
          <a:p>
            <a:r>
              <a:rPr lang="en-US" b="1" dirty="0"/>
              <a:t>	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F2A16B-944B-1448-BD2F-A5BDCD8A0B45}"/>
              </a:ext>
            </a:extLst>
          </p:cNvPr>
          <p:cNvSpPr txBox="1"/>
          <p:nvPr/>
        </p:nvSpPr>
        <p:spPr>
          <a:xfrm>
            <a:off x="771147" y="2776139"/>
            <a:ext cx="46410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939FE"/>
                </a:solidFill>
                <a:latin typeface="Montserrat" pitchFamily="2" charset="77"/>
                <a:sym typeface="Wingdings" pitchFamily="2" charset="2"/>
              </a:rPr>
              <a:t>Actions:</a:t>
            </a:r>
          </a:p>
          <a:p>
            <a:r>
              <a:rPr lang="en-US" dirty="0">
                <a:latin typeface="Montserrat" pitchFamily="2" charset="77"/>
                <a:sym typeface="Wingdings" pitchFamily="2" charset="2"/>
              </a:rPr>
              <a:t> Second beamline coming up!</a:t>
            </a:r>
          </a:p>
          <a:p>
            <a:r>
              <a:rPr lang="en-US" dirty="0">
                <a:latin typeface="Montserrat" pitchFamily="2" charset="77"/>
                <a:sym typeface="Wingdings" pitchFamily="2" charset="2"/>
              </a:rPr>
              <a:t> Schedule is mindful about this issue</a:t>
            </a:r>
            <a:endParaRPr lang="en-US" dirty="0">
              <a:latin typeface="Montserrat" pitchFamily="2" charset="77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D59BA45-A65A-084D-4BDB-869F912E086E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0" name="Freeform: Shape 33">
              <a:extLst>
                <a:ext uri="{FF2B5EF4-FFF2-40B4-BE49-F238E27FC236}">
                  <a16:creationId xmlns:a16="http://schemas.microsoft.com/office/drawing/2014/main" id="{C131B31C-F089-0F14-6E8D-69540F517B2E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B0FB1CB-730E-1AD5-466A-36E40CB07E2A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2" name="Freeform: Shape 88">
            <a:extLst>
              <a:ext uri="{FF2B5EF4-FFF2-40B4-BE49-F238E27FC236}">
                <a16:creationId xmlns:a16="http://schemas.microsoft.com/office/drawing/2014/main" id="{1B112052-5B48-6EE8-B2B2-41392566C5E3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F8D4C4-A793-1A0A-2B85-6AC3A04BCB8F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E1A5B3-B034-D043-E3C6-F5CC91DF3F1B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6/36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7530711-40BC-4585-1B69-BD40E821B533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4FA04C-0DD5-D42F-1699-4D63787FEFBD}"/>
              </a:ext>
            </a:extLst>
          </p:cNvPr>
          <p:cNvGrpSpPr/>
          <p:nvPr/>
        </p:nvGrpSpPr>
        <p:grpSpPr>
          <a:xfrm>
            <a:off x="46481" y="4661929"/>
            <a:ext cx="5781439" cy="1690533"/>
            <a:chOff x="158558" y="2629864"/>
            <a:chExt cx="11214559" cy="327921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275AD6B-C72B-00C1-C4FB-0BAB6AE8E3C0}"/>
                </a:ext>
              </a:extLst>
            </p:cNvPr>
            <p:cNvSpPr/>
            <p:nvPr/>
          </p:nvSpPr>
          <p:spPr>
            <a:xfrm>
              <a:off x="11029464" y="3600739"/>
              <a:ext cx="343653" cy="68615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9EAE11C-6699-AC11-1890-F6AA7D81DEF3}"/>
                </a:ext>
              </a:extLst>
            </p:cNvPr>
            <p:cNvSpPr/>
            <p:nvPr/>
          </p:nvSpPr>
          <p:spPr>
            <a:xfrm>
              <a:off x="11029464" y="5222923"/>
              <a:ext cx="343653" cy="68615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1FF89FD-5614-86D4-42CE-D2538778C0F5}"/>
                </a:ext>
              </a:extLst>
            </p:cNvPr>
            <p:cNvGrpSpPr/>
            <p:nvPr/>
          </p:nvGrpSpPr>
          <p:grpSpPr>
            <a:xfrm>
              <a:off x="158558" y="2629864"/>
              <a:ext cx="10806420" cy="3098399"/>
              <a:chOff x="73824" y="2995515"/>
              <a:chExt cx="10806420" cy="3098398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B7B1698C-3D61-39BA-C3EE-6243EB7EA847}"/>
                  </a:ext>
                </a:extLst>
              </p:cNvPr>
              <p:cNvGrpSpPr/>
              <p:nvPr/>
            </p:nvGrpSpPr>
            <p:grpSpPr>
              <a:xfrm>
                <a:off x="73824" y="4166895"/>
                <a:ext cx="1828800" cy="324522"/>
                <a:chOff x="369413" y="1495313"/>
                <a:chExt cx="1828800" cy="324522"/>
              </a:xfrm>
            </p:grpSpPr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9F61C9EB-01F9-8E16-D396-D70CE024CE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9F48F44F-72AB-2A37-6010-B27060717526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6F8D8D7E-4A41-D92A-F262-2F36E7AA71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632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9E92ABCB-7BB3-E74B-B334-E0F3CAEC3C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017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B11A6F3E-BCCB-1A58-EC2D-CF0DB9161A35}"/>
                  </a:ext>
                </a:extLst>
              </p:cNvPr>
              <p:cNvGrpSpPr/>
              <p:nvPr/>
            </p:nvGrpSpPr>
            <p:grpSpPr>
              <a:xfrm rot="1541085">
                <a:off x="2429907" y="4846484"/>
                <a:ext cx="1342064" cy="324522"/>
                <a:chOff x="369413" y="1495313"/>
                <a:chExt cx="1828800" cy="324522"/>
              </a:xfrm>
            </p:grpSpPr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DF524311-9BD3-D03F-71A3-F04B94F6F2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71BE7CE5-19FB-66F7-D4FD-C7EF4D5A10AB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1F67B215-D615-0E5A-3A6C-4B76E129EF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632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1A3280B6-EBF7-7A49-C72D-F394EF4ED9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017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1B1642CE-A3F3-ACF1-1BF1-C7768EF7E84C}"/>
                  </a:ext>
                </a:extLst>
              </p:cNvPr>
              <p:cNvGrpSpPr/>
              <p:nvPr/>
            </p:nvGrpSpPr>
            <p:grpSpPr>
              <a:xfrm>
                <a:off x="5164857" y="5764499"/>
                <a:ext cx="1828800" cy="324522"/>
                <a:chOff x="369413" y="1495313"/>
                <a:chExt cx="1828800" cy="324522"/>
              </a:xfrm>
            </p:grpSpPr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0C84A25F-DFFA-1E16-0B1C-D2A55B77B1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DC4F43DA-A567-F54F-0E01-44FB5FFC53AA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204D8ECF-96E7-D701-372A-C19BBEBCD4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632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B13330DB-245E-2D3A-50A1-62A0E831D6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017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C60459D-9867-D9DD-D2ED-31437243222A}"/>
                  </a:ext>
                </a:extLst>
              </p:cNvPr>
              <p:cNvGrpSpPr/>
              <p:nvPr/>
            </p:nvGrpSpPr>
            <p:grpSpPr>
              <a:xfrm>
                <a:off x="7107451" y="5769391"/>
                <a:ext cx="1828800" cy="324522"/>
                <a:chOff x="369413" y="1495313"/>
                <a:chExt cx="1828800" cy="324522"/>
              </a:xfrm>
            </p:grpSpPr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5252C58E-73C4-F2C5-9FBD-1B55F69C09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646D088A-8145-0614-5BF3-3456C27BBB22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2CAEB3F4-ADCB-1557-1290-E499059C54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632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15A9E582-610D-A804-5D9F-174A1FC157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017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18CB3134-696E-BCC4-0665-244A15A56366}"/>
                  </a:ext>
                </a:extLst>
              </p:cNvPr>
              <p:cNvGrpSpPr/>
              <p:nvPr/>
            </p:nvGrpSpPr>
            <p:grpSpPr>
              <a:xfrm>
                <a:off x="9050044" y="5763437"/>
                <a:ext cx="1828800" cy="324522"/>
                <a:chOff x="369413" y="1495313"/>
                <a:chExt cx="1828800" cy="324522"/>
              </a:xfrm>
            </p:grpSpPr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D1581D8A-7FE5-3F28-9EE2-E5450A85BC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0A0A22C6-69B5-BB56-5887-D9830AEEE79B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13795815-13CA-1BF1-1B8C-64AAAB5D11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632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AFC0269E-5E66-221A-86B8-322514957F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017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E3D85AD9-6261-C82B-BF1E-4ABAE3D46E02}"/>
                  </a:ext>
                </a:extLst>
              </p:cNvPr>
              <p:cNvGrpSpPr/>
              <p:nvPr/>
            </p:nvGrpSpPr>
            <p:grpSpPr>
              <a:xfrm>
                <a:off x="2584645" y="4156956"/>
                <a:ext cx="1686133" cy="324522"/>
                <a:chOff x="369413" y="1495313"/>
                <a:chExt cx="1828800" cy="324522"/>
              </a:xfrm>
            </p:grpSpPr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60FE7C14-0B72-17E8-4973-06502BF89A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9CF6CA0E-53C2-0542-2796-C2608A9D09D3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FA559024-3448-EECD-3FA6-1377153B7C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632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A228D91A-4970-DF1A-8103-05D09DCF94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017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0DA0DB86-2D06-CBB4-EE9B-FE14B5954C68}"/>
                  </a:ext>
                </a:extLst>
              </p:cNvPr>
              <p:cNvGrpSpPr/>
              <p:nvPr/>
            </p:nvGrpSpPr>
            <p:grpSpPr>
              <a:xfrm>
                <a:off x="4417972" y="4156874"/>
                <a:ext cx="2213342" cy="324522"/>
                <a:chOff x="369413" y="1495313"/>
                <a:chExt cx="1828800" cy="324522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DFC18AAB-A0B5-B87B-6306-6496977602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E1CC3AD8-7728-6A9F-3B5A-79B601743593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FA8072EA-5F90-C6EA-ECFF-A1129A76FD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632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B1C02EFA-DE97-EACD-4ADA-517F4B7EB0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017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79685A4B-F982-D3FA-6E81-CDF134EC723D}"/>
                  </a:ext>
                </a:extLst>
              </p:cNvPr>
              <p:cNvGrpSpPr/>
              <p:nvPr/>
            </p:nvGrpSpPr>
            <p:grpSpPr>
              <a:xfrm>
                <a:off x="6695019" y="4156874"/>
                <a:ext cx="2241492" cy="324522"/>
                <a:chOff x="369413" y="1495313"/>
                <a:chExt cx="1828800" cy="324522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C877F6CD-BC4F-FA71-E507-9346232571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0EA6BBF-351A-539A-0112-D98EB6E86F34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E9602B86-1B57-B1BD-5510-70EDF7ABD6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632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C0576A03-056D-1A69-CFC3-02482EBB11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017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570179A0-09BE-2350-A21B-91868BC84B12}"/>
                  </a:ext>
                </a:extLst>
              </p:cNvPr>
              <p:cNvGrpSpPr/>
              <p:nvPr/>
            </p:nvGrpSpPr>
            <p:grpSpPr>
              <a:xfrm>
                <a:off x="9051444" y="4147207"/>
                <a:ext cx="1828800" cy="324522"/>
                <a:chOff x="369413" y="1495313"/>
                <a:chExt cx="1828800" cy="324522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2365B9E-6956-D2D7-0823-8CF3D5A50A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D0DB49C3-E5CB-5429-D370-0C32C7162D84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4AF1810-136A-51DB-F328-4FA3798412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632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AA84720-D409-7B73-4CCB-73E2BDD326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017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45D45DA2-8107-E330-8315-1E8896EF79B3}"/>
                  </a:ext>
                </a:extLst>
              </p:cNvPr>
              <p:cNvGrpSpPr/>
              <p:nvPr/>
            </p:nvGrpSpPr>
            <p:grpSpPr>
              <a:xfrm>
                <a:off x="2051897" y="4156956"/>
                <a:ext cx="362032" cy="324522"/>
                <a:chOff x="369413" y="1495313"/>
                <a:chExt cx="1828800" cy="324522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369BA14F-808B-B6B3-15A5-9649274AEE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82A97D37-8378-CEAD-2F9C-400A726E3FEF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7BD11EB-4AAF-CC70-905C-990F920A93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39045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67FECFA3-5DC0-D921-F4A4-DE017FB96A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26808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953AC22F-5C4C-F47A-57C8-09604F73B89C}"/>
                  </a:ext>
                </a:extLst>
              </p:cNvPr>
              <p:cNvGrpSpPr/>
              <p:nvPr/>
            </p:nvGrpSpPr>
            <p:grpSpPr>
              <a:xfrm rot="20471667">
                <a:off x="2486128" y="3474647"/>
                <a:ext cx="1342064" cy="324522"/>
                <a:chOff x="369413" y="1495313"/>
                <a:chExt cx="1828800" cy="324522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5C145AC3-8056-1DB0-C534-81C1E16068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060580A-94D2-DFA6-8120-AB99C8A82242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10002038-FBBF-F51B-9EC0-850AD8EC20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632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A0985772-F80C-7D81-A823-2F6E92D6A7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017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DFAB9434-56E6-5132-0CF6-FCCBAA431CCD}"/>
                  </a:ext>
                </a:extLst>
              </p:cNvPr>
              <p:cNvGrpSpPr/>
              <p:nvPr/>
            </p:nvGrpSpPr>
            <p:grpSpPr>
              <a:xfrm rot="1541085">
                <a:off x="3708474" y="5456565"/>
                <a:ext cx="1342064" cy="324522"/>
                <a:chOff x="369413" y="1495313"/>
                <a:chExt cx="1828800" cy="324522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5C541FA9-FE5F-1344-A581-15A3EF96E5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413" y="1495313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D1DCBE4-2DE7-220E-2098-AA8085F955E7}"/>
                    </a:ext>
                  </a:extLst>
                </p:cNvPr>
                <p:cNvCxnSpPr/>
                <p:nvPr/>
              </p:nvCxnSpPr>
              <p:spPr>
                <a:xfrm>
                  <a:off x="369413" y="1819835"/>
                  <a:ext cx="1828800" cy="0"/>
                </a:xfrm>
                <a:prstGeom prst="line">
                  <a:avLst/>
                </a:prstGeom>
                <a:ln w="63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20B4D636-D3EF-2C74-52EC-1692DF3C68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632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CF6FA297-4B04-DAF9-0E19-B821858716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017" y="1495313"/>
                  <a:ext cx="0" cy="324522"/>
                </a:xfrm>
                <a:prstGeom prst="line">
                  <a:avLst/>
                </a:prstGeom>
                <a:ln w="1905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16AB44EA-F1EF-353A-1352-736919883649}"/>
                  </a:ext>
                </a:extLst>
              </p:cNvPr>
              <p:cNvSpPr/>
              <p:nvPr/>
            </p:nvSpPr>
            <p:spPr>
              <a:xfrm rot="20305776">
                <a:off x="3872204" y="2995515"/>
                <a:ext cx="343653" cy="68615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4CF013D-9704-6CCF-F802-B262C70BBD0A}"/>
              </a:ext>
            </a:extLst>
          </p:cNvPr>
          <p:cNvGrpSpPr/>
          <p:nvPr/>
        </p:nvGrpSpPr>
        <p:grpSpPr>
          <a:xfrm>
            <a:off x="604939" y="3775651"/>
            <a:ext cx="5399315" cy="646332"/>
            <a:chOff x="285008" y="2325784"/>
            <a:chExt cx="5399315" cy="646332"/>
          </a:xfrm>
        </p:grpSpPr>
        <p:sp>
          <p:nvSpPr>
            <p:cNvPr id="90" name="Freeform: Shape 86">
              <a:extLst>
                <a:ext uri="{FF2B5EF4-FFF2-40B4-BE49-F238E27FC236}">
                  <a16:creationId xmlns:a16="http://schemas.microsoft.com/office/drawing/2014/main" id="{B035E49E-EBDC-38E2-5DB6-D93145167D1D}"/>
                </a:ext>
              </a:extLst>
            </p:cNvPr>
            <p:cNvSpPr/>
            <p:nvPr/>
          </p:nvSpPr>
          <p:spPr>
            <a:xfrm>
              <a:off x="285008" y="2325784"/>
              <a:ext cx="5399314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E78A4C2-A9A7-3A8F-BE10-DD08D65008B1}"/>
                </a:ext>
              </a:extLst>
            </p:cNvPr>
            <p:cNvSpPr txBox="1"/>
            <p:nvPr/>
          </p:nvSpPr>
          <p:spPr>
            <a:xfrm>
              <a:off x="285009" y="2325784"/>
              <a:ext cx="53993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SECOND BEAMLINE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76F2EC9-41CA-3BCF-5048-00BE5DE416F3}"/>
              </a:ext>
            </a:extLst>
          </p:cNvPr>
          <p:cNvGrpSpPr/>
          <p:nvPr/>
        </p:nvGrpSpPr>
        <p:grpSpPr>
          <a:xfrm>
            <a:off x="8215836" y="1612684"/>
            <a:ext cx="4773294" cy="4826215"/>
            <a:chOff x="7906174" y="1267448"/>
            <a:chExt cx="5529250" cy="5590552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311C173-9850-174B-4AFC-890D571FD7C1}"/>
                </a:ext>
              </a:extLst>
            </p:cNvPr>
            <p:cNvSpPr/>
            <p:nvPr/>
          </p:nvSpPr>
          <p:spPr>
            <a:xfrm>
              <a:off x="7906174" y="1267448"/>
              <a:ext cx="5529250" cy="5590552"/>
            </a:xfrm>
            <a:prstGeom prst="ellipse">
              <a:avLst/>
            </a:prstGeom>
            <a:gradFill>
              <a:gsLst>
                <a:gs pos="0">
                  <a:srgbClr val="682FFE"/>
                </a:gs>
                <a:gs pos="100000">
                  <a:srgbClr val="BB66E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00E03A5E-4CDE-AD7A-C392-742922EA7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6174" y="1449810"/>
              <a:ext cx="5408190" cy="5408190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477CB31-C074-6983-1D5B-76A5DE112FA4}"/>
              </a:ext>
            </a:extLst>
          </p:cNvPr>
          <p:cNvSpPr txBox="1"/>
          <p:nvPr/>
        </p:nvSpPr>
        <p:spPr>
          <a:xfrm>
            <a:off x="2686712" y="5457515"/>
            <a:ext cx="5351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ontserrat" pitchFamily="2" charset="77"/>
              </a:rPr>
              <a:t>Resuming August 2025</a:t>
            </a:r>
          </a:p>
          <a:p>
            <a:r>
              <a:rPr lang="en-US" dirty="0">
                <a:latin typeface="Montserrat" pitchFamily="2" charset="77"/>
              </a:rPr>
              <a:t>Foreseen to be finished by September 2025.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A51916-26DD-64E7-1A24-372C278A4FA5}"/>
              </a:ext>
            </a:extLst>
          </p:cNvPr>
          <p:cNvSpPr txBox="1"/>
          <p:nvPr/>
        </p:nvSpPr>
        <p:spPr>
          <a:xfrm>
            <a:off x="2373058" y="4463026"/>
            <a:ext cx="6145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ontserrat" pitchFamily="2" charset="77"/>
              </a:rPr>
              <a:t>Started January 2025.</a:t>
            </a:r>
          </a:p>
          <a:p>
            <a:r>
              <a:rPr lang="en-US" dirty="0">
                <a:latin typeface="Montserrat" pitchFamily="2" charset="77"/>
              </a:rPr>
              <a:t>Paused (experiment start) end of February 2025.</a:t>
            </a:r>
          </a:p>
        </p:txBody>
      </p:sp>
    </p:spTree>
    <p:extLst>
      <p:ext uri="{BB962C8B-B14F-4D97-AF65-F5344CB8AC3E}">
        <p14:creationId xmlns:p14="http://schemas.microsoft.com/office/powerpoint/2010/main" val="2600978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0D581-BBD7-BEEF-C064-5D6C84E4E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ACEAD72-F7EB-CE80-0289-4D0E348DAD34}"/>
              </a:ext>
            </a:extLst>
          </p:cNvPr>
          <p:cNvGrpSpPr/>
          <p:nvPr/>
        </p:nvGrpSpPr>
        <p:grpSpPr>
          <a:xfrm>
            <a:off x="123053" y="1041271"/>
            <a:ext cx="3871355" cy="646332"/>
            <a:chOff x="285008" y="2325784"/>
            <a:chExt cx="3871355" cy="646332"/>
          </a:xfrm>
        </p:grpSpPr>
        <p:sp>
          <p:nvSpPr>
            <p:cNvPr id="16" name="Freeform: Shape 86">
              <a:extLst>
                <a:ext uri="{FF2B5EF4-FFF2-40B4-BE49-F238E27FC236}">
                  <a16:creationId xmlns:a16="http://schemas.microsoft.com/office/drawing/2014/main" id="{815B5F8D-60AF-AD7D-7B4C-70FB18239DA9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AE29466-1735-1775-307E-4C32319A7179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HARDWARE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E757056-B911-BFC0-421C-15028A90590E}"/>
              </a:ext>
            </a:extLst>
          </p:cNvPr>
          <p:cNvGrpSpPr/>
          <p:nvPr/>
        </p:nvGrpSpPr>
        <p:grpSpPr>
          <a:xfrm>
            <a:off x="4168970" y="1041271"/>
            <a:ext cx="3871355" cy="646332"/>
            <a:chOff x="285008" y="2325784"/>
            <a:chExt cx="3871355" cy="646332"/>
          </a:xfrm>
        </p:grpSpPr>
        <p:sp>
          <p:nvSpPr>
            <p:cNvPr id="3" name="Freeform: Shape 86">
              <a:extLst>
                <a:ext uri="{FF2B5EF4-FFF2-40B4-BE49-F238E27FC236}">
                  <a16:creationId xmlns:a16="http://schemas.microsoft.com/office/drawing/2014/main" id="{1421616A-100B-738F-CDB4-A7D45608677D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C8E56FA-5ED6-F83C-6727-B27B15B283B8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E13DA95-2ACB-7C42-8563-68100D64AD76}"/>
              </a:ext>
            </a:extLst>
          </p:cNvPr>
          <p:cNvSpPr txBox="1"/>
          <p:nvPr/>
        </p:nvSpPr>
        <p:spPr>
          <a:xfrm>
            <a:off x="771147" y="2776139"/>
            <a:ext cx="46410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939FE"/>
                </a:solidFill>
                <a:latin typeface="Montserrat" pitchFamily="2" charset="77"/>
                <a:sym typeface="Wingdings" pitchFamily="2" charset="2"/>
              </a:rPr>
              <a:t>Actions:</a:t>
            </a:r>
          </a:p>
          <a:p>
            <a:r>
              <a:rPr lang="en-US" dirty="0">
                <a:latin typeface="Montserrat" pitchFamily="2" charset="77"/>
                <a:sym typeface="Wingdings" pitchFamily="2" charset="2"/>
              </a:rPr>
              <a:t> Second beamline coming up!</a:t>
            </a:r>
          </a:p>
          <a:p>
            <a:r>
              <a:rPr lang="en-US" dirty="0">
                <a:latin typeface="Montserrat" pitchFamily="2" charset="77"/>
                <a:sym typeface="Wingdings" pitchFamily="2" charset="2"/>
              </a:rPr>
              <a:t> Schedule is mindful about this issue</a:t>
            </a:r>
            <a:endParaRPr lang="en-US" dirty="0">
              <a:latin typeface="Montserrat" pitchFamily="2" charset="77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59C8DA-013A-CF15-E025-1FD6C28DCF07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0" name="Freeform: Shape 33">
              <a:extLst>
                <a:ext uri="{FF2B5EF4-FFF2-40B4-BE49-F238E27FC236}">
                  <a16:creationId xmlns:a16="http://schemas.microsoft.com/office/drawing/2014/main" id="{A4DB3315-54A1-C99B-3E87-CFE66104D096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9DBEEEC-D2E7-0E30-BB2A-BFC2C076BF0E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2" name="Freeform: Shape 88">
            <a:extLst>
              <a:ext uri="{FF2B5EF4-FFF2-40B4-BE49-F238E27FC236}">
                <a16:creationId xmlns:a16="http://schemas.microsoft.com/office/drawing/2014/main" id="{DC136FF5-967C-195F-FECE-80808CD051EB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B009F81-3074-1AA2-76DB-95C51B11A5DD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A7FC7E5-0867-86F9-7279-14697D1FAAAE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2"/>
                </a:rPr>
                <a:t>antonio.gilardi@cern.ch</a:t>
              </a:r>
              <a:r>
                <a:rPr lang="en-US" sz="1200" dirty="0"/>
                <a:t>)   				              7/36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1507CCB-F1F2-3A12-86DB-6A0D261E6994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4472173-A742-F2BD-2265-2E8694EDAD48}"/>
              </a:ext>
            </a:extLst>
          </p:cNvPr>
          <p:cNvGrpSpPr/>
          <p:nvPr/>
        </p:nvGrpSpPr>
        <p:grpSpPr>
          <a:xfrm>
            <a:off x="604939" y="3775651"/>
            <a:ext cx="5399315" cy="646332"/>
            <a:chOff x="285008" y="2325784"/>
            <a:chExt cx="5399315" cy="646332"/>
          </a:xfrm>
        </p:grpSpPr>
        <p:sp>
          <p:nvSpPr>
            <p:cNvPr id="90" name="Freeform: Shape 86">
              <a:extLst>
                <a:ext uri="{FF2B5EF4-FFF2-40B4-BE49-F238E27FC236}">
                  <a16:creationId xmlns:a16="http://schemas.microsoft.com/office/drawing/2014/main" id="{4967761C-4498-1D7B-CAF8-A9BA60733D75}"/>
                </a:ext>
              </a:extLst>
            </p:cNvPr>
            <p:cNvSpPr/>
            <p:nvPr/>
          </p:nvSpPr>
          <p:spPr>
            <a:xfrm>
              <a:off x="285008" y="2325784"/>
              <a:ext cx="5399314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4E96BB12-9FAF-3CA0-3D61-65DD01D1E7BC}"/>
                </a:ext>
              </a:extLst>
            </p:cNvPr>
            <p:cNvSpPr txBox="1"/>
            <p:nvPr/>
          </p:nvSpPr>
          <p:spPr>
            <a:xfrm>
              <a:off x="285009" y="2325784"/>
              <a:ext cx="53993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SECOND BEAMLINE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CB329580-CA71-E90E-A197-5E6E43F30876}"/>
              </a:ext>
            </a:extLst>
          </p:cNvPr>
          <p:cNvGrpSpPr/>
          <p:nvPr/>
        </p:nvGrpSpPr>
        <p:grpSpPr>
          <a:xfrm>
            <a:off x="8215836" y="1612684"/>
            <a:ext cx="4773294" cy="4826215"/>
            <a:chOff x="7906174" y="1267448"/>
            <a:chExt cx="5529250" cy="5590552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86CE726C-89F9-6D02-199B-2511A9297E04}"/>
                </a:ext>
              </a:extLst>
            </p:cNvPr>
            <p:cNvSpPr/>
            <p:nvPr/>
          </p:nvSpPr>
          <p:spPr>
            <a:xfrm>
              <a:off x="7906174" y="1267448"/>
              <a:ext cx="5529250" cy="5590552"/>
            </a:xfrm>
            <a:prstGeom prst="ellipse">
              <a:avLst/>
            </a:prstGeom>
            <a:gradFill>
              <a:gsLst>
                <a:gs pos="0">
                  <a:srgbClr val="682FFE"/>
                </a:gs>
                <a:gs pos="100000">
                  <a:srgbClr val="BB66E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9D8A3EB4-1489-8390-E64A-7D1F714FB2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6174" y="1449810"/>
              <a:ext cx="5408190" cy="5408190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446458A-9E1B-7F82-FA46-F0318111048E}"/>
              </a:ext>
            </a:extLst>
          </p:cNvPr>
          <p:cNvSpPr txBox="1"/>
          <p:nvPr/>
        </p:nvSpPr>
        <p:spPr>
          <a:xfrm>
            <a:off x="-390520" y="4725107"/>
            <a:ext cx="911898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pc="-1" noProof="0" dirty="0">
                <a:solidFill>
                  <a:srgbClr val="000000"/>
                </a:solidFill>
                <a:latin typeface="Montserrat" pitchFamily="2" charset="77"/>
                <a:ea typeface="Century Gothic"/>
              </a:rPr>
              <a:t>Status: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Montserrat" pitchFamily="2" charset="77"/>
                <a:ea typeface="Century Gothic"/>
              </a:rPr>
              <a:t>5 new girders installed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Montserrat" pitchFamily="2" charset="77"/>
                <a:ea typeface="Century Gothic"/>
              </a:rPr>
              <a:t>Dipoles, Quadrupoles, and Sextupoles installed and aligned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Montserrat" pitchFamily="2" charset="77"/>
                <a:ea typeface="Century Gothic"/>
              </a:rPr>
              <a:t>Power supplies (plus cable) identified and under commissioning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Montserrat" pitchFamily="2" charset="77"/>
                <a:ea typeface="Century Gothic"/>
              </a:rPr>
              <a:t>Procurement started </a:t>
            </a:r>
            <a:endParaRPr lang="en-US" spc="-1" noProof="0" dirty="0">
              <a:solidFill>
                <a:srgbClr val="000000"/>
              </a:solidFill>
              <a:latin typeface="Montserrat" pitchFamily="2" charset="77"/>
              <a:ea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B481BE-A64D-C584-4047-AAE4A37A91B1}"/>
              </a:ext>
            </a:extLst>
          </p:cNvPr>
          <p:cNvSpPr txBox="1"/>
          <p:nvPr/>
        </p:nvSpPr>
        <p:spPr>
          <a:xfrm>
            <a:off x="320040" y="1878837"/>
            <a:ext cx="79912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b="1" dirty="0"/>
              <a:t>Schedule issue: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Installing, dismantling, and reinstalling similar </a:t>
            </a:r>
            <a:r>
              <a:rPr lang="en-US" dirty="0">
                <a:latin typeface="Montserrat" pitchFamily="2" charset="77"/>
              </a:rPr>
              <a:t>over the year.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77"/>
              </a:rPr>
              <a:t>Additional work – drives reproducibility issue </a:t>
            </a:r>
          </a:p>
          <a:p>
            <a:r>
              <a:rPr lang="en-US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225265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05A8E-22AD-D094-3CF0-6F9D217E7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C78A7343-18C1-2817-3040-5602DEEEDF56}"/>
              </a:ext>
            </a:extLst>
          </p:cNvPr>
          <p:cNvGrpSpPr/>
          <p:nvPr/>
        </p:nvGrpSpPr>
        <p:grpSpPr>
          <a:xfrm>
            <a:off x="123053" y="1028990"/>
            <a:ext cx="3871355" cy="646332"/>
            <a:chOff x="285008" y="2325784"/>
            <a:chExt cx="3871355" cy="646332"/>
          </a:xfrm>
        </p:grpSpPr>
        <p:sp>
          <p:nvSpPr>
            <p:cNvPr id="16" name="Freeform: Shape 86">
              <a:extLst>
                <a:ext uri="{FF2B5EF4-FFF2-40B4-BE49-F238E27FC236}">
                  <a16:creationId xmlns:a16="http://schemas.microsoft.com/office/drawing/2014/main" id="{501924CF-2CF5-459D-63E0-987120B3DFFF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9D6BDB5-4A42-CCBA-2FE9-34A271752C29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HARDWARE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1C5F3E5-CF29-7E25-D0FF-0B71E7F0C840}"/>
              </a:ext>
            </a:extLst>
          </p:cNvPr>
          <p:cNvGrpSpPr/>
          <p:nvPr/>
        </p:nvGrpSpPr>
        <p:grpSpPr>
          <a:xfrm>
            <a:off x="8197592" y="1029645"/>
            <a:ext cx="3871355" cy="646332"/>
            <a:chOff x="285008" y="2325784"/>
            <a:chExt cx="3871355" cy="646332"/>
          </a:xfrm>
        </p:grpSpPr>
        <p:sp>
          <p:nvSpPr>
            <p:cNvPr id="20" name="Freeform: Shape 86">
              <a:extLst>
                <a:ext uri="{FF2B5EF4-FFF2-40B4-BE49-F238E27FC236}">
                  <a16:creationId xmlns:a16="http://schemas.microsoft.com/office/drawing/2014/main" id="{9E4EB365-8F33-960A-AA04-B87666860021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878F83B-B5C4-07B4-D321-D016EFEA4442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8060BB1-84F3-5810-ABEA-A5225337F9AE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3" name="Freeform: Shape 86">
              <a:extLst>
                <a:ext uri="{FF2B5EF4-FFF2-40B4-BE49-F238E27FC236}">
                  <a16:creationId xmlns:a16="http://schemas.microsoft.com/office/drawing/2014/main" id="{4BBC93D3-E420-6AC2-CFFE-43463719A958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866E68C-9096-2232-582B-EFA9A91D8BFB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1BC9C59-C54C-9E57-4AD0-12F61D3E4715}"/>
              </a:ext>
            </a:extLst>
          </p:cNvPr>
          <p:cNvSpPr txBox="1"/>
          <p:nvPr/>
        </p:nvSpPr>
        <p:spPr>
          <a:xfrm>
            <a:off x="378639" y="1874091"/>
            <a:ext cx="81467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2"/>
            </a:pPr>
            <a:r>
              <a:rPr lang="en-US" b="1" dirty="0"/>
              <a:t>User organization/support</a:t>
            </a:r>
          </a:p>
          <a:p>
            <a:r>
              <a:rPr lang="en-US" dirty="0">
                <a:latin typeface="Montserrat" pitchFamily="2" charset="77"/>
              </a:rPr>
              <a:t>      - Last minute requests (hardware and software)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Difficult to manage and risks jeopardizing the experiment.</a:t>
            </a:r>
            <a:endParaRPr lang="en-US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6B211B-D39A-2454-BCCA-32D392251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86" y="3976468"/>
            <a:ext cx="11434722" cy="8383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87E943-CAD2-5757-ADBB-1C1CDE184F40}"/>
              </a:ext>
            </a:extLst>
          </p:cNvPr>
          <p:cNvSpPr txBox="1"/>
          <p:nvPr/>
        </p:nvSpPr>
        <p:spPr>
          <a:xfrm>
            <a:off x="1864870" y="5297290"/>
            <a:ext cx="84283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Montserrat" pitchFamily="2" charset="77"/>
                <a:sym typeface="Wingdings" pitchFamily="2" charset="2"/>
              </a:rPr>
              <a:t>II + ½ Standardize acquisition process </a:t>
            </a:r>
            <a:endParaRPr lang="en-US" sz="3200" b="1" dirty="0">
              <a:latin typeface="Montserrat" pitchFamily="2" charset="77"/>
            </a:endParaRPr>
          </a:p>
          <a:p>
            <a:endParaRPr lang="en-US" sz="1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879121-7E6F-B47A-4DBF-E7742B5FD047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1F597793-B363-7865-2CA0-94F5C5081F88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0166974-FA42-6212-0114-2BE9A4AE322A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D8D9467A-EA91-1215-883A-A13F8E3DD528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2E9A-06C8-0275-14B1-C524F91DE962}"/>
              </a:ext>
            </a:extLst>
          </p:cNvPr>
          <p:cNvSpPr txBox="1"/>
          <p:nvPr/>
        </p:nvSpPr>
        <p:spPr>
          <a:xfrm>
            <a:off x="771147" y="2776139"/>
            <a:ext cx="41440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939FE"/>
                </a:solidFill>
                <a:latin typeface="Montserrat" pitchFamily="2" charset="77"/>
                <a:sym typeface="Wingdings" pitchFamily="2" charset="2"/>
              </a:rPr>
              <a:t>Actions:</a:t>
            </a:r>
          </a:p>
          <a:p>
            <a:r>
              <a:rPr lang="en-US" dirty="0">
                <a:latin typeface="Montserrat" pitchFamily="2" charset="77"/>
                <a:sym typeface="Wingdings" pitchFamily="2" charset="2"/>
              </a:rPr>
              <a:t> CLEAR operator in charge </a:t>
            </a:r>
          </a:p>
          <a:p>
            <a:r>
              <a:rPr lang="en-US" dirty="0">
                <a:latin typeface="Montserrat" pitchFamily="2" charset="77"/>
                <a:sym typeface="Wingdings" pitchFamily="2" charset="2"/>
              </a:rPr>
              <a:t> Standardize acquisition process</a:t>
            </a:r>
            <a:endParaRPr lang="en-US" dirty="0">
              <a:latin typeface="Montserrat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4B3950E-B117-802F-C195-842100C069C3}"/>
              </a:ext>
            </a:extLst>
          </p:cNvPr>
          <p:cNvSpPr/>
          <p:nvPr/>
        </p:nvSpPr>
        <p:spPr>
          <a:xfrm>
            <a:off x="1827747" y="5190817"/>
            <a:ext cx="8482450" cy="923330"/>
          </a:xfrm>
          <a:prstGeom prst="rect">
            <a:avLst/>
          </a:prstGeom>
          <a:noFill/>
          <a:ln w="127000" cmpd="thinThick">
            <a:gradFill>
              <a:gsLst>
                <a:gs pos="0">
                  <a:srgbClr val="6C31FE"/>
                </a:gs>
                <a:gs pos="100000">
                  <a:srgbClr val="BB66E1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B6160D0-C1E7-22D8-679F-C046DF13DE38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0AA0CF8-9691-AFB0-113F-589EC6258817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3"/>
                </a:rPr>
                <a:t>antonio.gilardi@cern.ch</a:t>
              </a:r>
              <a:r>
                <a:rPr lang="en-US" sz="1200" dirty="0"/>
                <a:t>)   				              8/36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D9D4BE8-F1A4-56FC-6146-B5798BA02EA6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8625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EF2E4-5747-A39C-3FA6-E1B13FBD8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AEFFD2CF-0561-E2DD-699A-0D96295F0E8D}"/>
              </a:ext>
            </a:extLst>
          </p:cNvPr>
          <p:cNvGrpSpPr/>
          <p:nvPr/>
        </p:nvGrpSpPr>
        <p:grpSpPr>
          <a:xfrm>
            <a:off x="8197592" y="1029645"/>
            <a:ext cx="3871355" cy="646332"/>
            <a:chOff x="285008" y="2325784"/>
            <a:chExt cx="3871355" cy="646332"/>
          </a:xfrm>
        </p:grpSpPr>
        <p:sp>
          <p:nvSpPr>
            <p:cNvPr id="20" name="Freeform: Shape 86">
              <a:extLst>
                <a:ext uri="{FF2B5EF4-FFF2-40B4-BE49-F238E27FC236}">
                  <a16:creationId xmlns:a16="http://schemas.microsoft.com/office/drawing/2014/main" id="{B490E71A-8CAC-2885-8180-A1F5CD20A10A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E67D96B-27E3-3984-35ED-A3D7023A64C5}"/>
                </a:ext>
              </a:extLst>
            </p:cNvPr>
            <p:cNvSpPr txBox="1"/>
            <p:nvPr/>
          </p:nvSpPr>
          <p:spPr>
            <a:xfrm>
              <a:off x="302303" y="2325784"/>
              <a:ext cx="3854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SOFTWARE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7086486-A8AF-7E2F-F304-8536C654E7DA}"/>
              </a:ext>
            </a:extLst>
          </p:cNvPr>
          <p:cNvGrpSpPr/>
          <p:nvPr/>
        </p:nvGrpSpPr>
        <p:grpSpPr>
          <a:xfrm>
            <a:off x="4168970" y="1028990"/>
            <a:ext cx="3871355" cy="646332"/>
            <a:chOff x="285008" y="2325784"/>
            <a:chExt cx="3871355" cy="646332"/>
          </a:xfrm>
        </p:grpSpPr>
        <p:sp>
          <p:nvSpPr>
            <p:cNvPr id="3" name="Freeform: Shape 86">
              <a:extLst>
                <a:ext uri="{FF2B5EF4-FFF2-40B4-BE49-F238E27FC236}">
                  <a16:creationId xmlns:a16="http://schemas.microsoft.com/office/drawing/2014/main" id="{D96B2C27-151C-5DA2-3334-BC27F7D59942}"/>
                </a:ext>
              </a:extLst>
            </p:cNvPr>
            <p:cNvSpPr/>
            <p:nvPr/>
          </p:nvSpPr>
          <p:spPr>
            <a:xfrm>
              <a:off x="285008" y="2325784"/>
              <a:ext cx="3871355" cy="646332"/>
            </a:xfrm>
            <a:custGeom>
              <a:avLst/>
              <a:gdLst>
                <a:gd name="connsiteX0" fmla="*/ 0 w 6058757"/>
                <a:gd name="connsiteY0" fmla="*/ 0 h 3695509"/>
                <a:gd name="connsiteX1" fmla="*/ 6058758 w 6058757"/>
                <a:gd name="connsiteY1" fmla="*/ 0 h 3695509"/>
                <a:gd name="connsiteX2" fmla="*/ 6058758 w 6058757"/>
                <a:gd name="connsiteY2" fmla="*/ 3695510 h 3695509"/>
                <a:gd name="connsiteX3" fmla="*/ 0 w 6058757"/>
                <a:gd name="connsiteY3" fmla="*/ 3695510 h 369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8757" h="3695509">
                  <a:moveTo>
                    <a:pt x="0" y="0"/>
                  </a:moveTo>
                  <a:lnTo>
                    <a:pt x="6058758" y="0"/>
                  </a:lnTo>
                  <a:lnTo>
                    <a:pt x="6058758" y="3695510"/>
                  </a:lnTo>
                  <a:lnTo>
                    <a:pt x="0" y="36955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C1A81BE-E59B-2E57-BB77-08E5B84D01B0}"/>
                </a:ext>
              </a:extLst>
            </p:cNvPr>
            <p:cNvSpPr txBox="1"/>
            <p:nvPr/>
          </p:nvSpPr>
          <p:spPr>
            <a:xfrm>
              <a:off x="285008" y="2325784"/>
              <a:ext cx="38713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PROCEDURE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8695F31-CD7B-8E35-5309-DCA2C7BA8213}"/>
              </a:ext>
            </a:extLst>
          </p:cNvPr>
          <p:cNvGrpSpPr/>
          <p:nvPr/>
        </p:nvGrpSpPr>
        <p:grpSpPr>
          <a:xfrm>
            <a:off x="320040" y="274320"/>
            <a:ext cx="9370060" cy="1384995"/>
            <a:chOff x="311457" y="285724"/>
            <a:chExt cx="3062364" cy="1384995"/>
          </a:xfrm>
        </p:grpSpPr>
        <p:sp>
          <p:nvSpPr>
            <p:cNvPr id="11" name="Freeform: Shape 33">
              <a:extLst>
                <a:ext uri="{FF2B5EF4-FFF2-40B4-BE49-F238E27FC236}">
                  <a16:creationId xmlns:a16="http://schemas.microsoft.com/office/drawing/2014/main" id="{89182616-701F-2F43-024C-1F175099A925}"/>
                </a:ext>
              </a:extLst>
            </p:cNvPr>
            <p:cNvSpPr/>
            <p:nvPr/>
          </p:nvSpPr>
          <p:spPr>
            <a:xfrm flipV="1">
              <a:off x="373992" y="893680"/>
              <a:ext cx="2937294" cy="45719"/>
            </a:xfrm>
            <a:custGeom>
              <a:avLst/>
              <a:gdLst>
                <a:gd name="connsiteX0" fmla="*/ 0 w 594264"/>
                <a:gd name="connsiteY0" fmla="*/ 0 h 56483"/>
                <a:gd name="connsiteX1" fmla="*/ 594265 w 594264"/>
                <a:gd name="connsiteY1" fmla="*/ 0 h 56483"/>
                <a:gd name="connsiteX2" fmla="*/ 594265 w 594264"/>
                <a:gd name="connsiteY2" fmla="*/ 56483 h 56483"/>
                <a:gd name="connsiteX3" fmla="*/ 0 w 594264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264" h="56483">
                  <a:moveTo>
                    <a:pt x="0" y="0"/>
                  </a:moveTo>
                  <a:lnTo>
                    <a:pt x="594265" y="0"/>
                  </a:lnTo>
                  <a:lnTo>
                    <a:pt x="594265" y="56483"/>
                  </a:lnTo>
                  <a:lnTo>
                    <a:pt x="0" y="5648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2B8F0E9-8E10-367E-92E8-3E5D03D171A1}"/>
                </a:ext>
              </a:extLst>
            </p:cNvPr>
            <p:cNvSpPr txBox="1"/>
            <p:nvPr/>
          </p:nvSpPr>
          <p:spPr>
            <a:xfrm>
              <a:off x="311457" y="285724"/>
              <a:ext cx="30623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Consolidation &amp;  </a:t>
              </a:r>
              <a:r>
                <a:rPr lang="en-US" sz="42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Improvements</a:t>
              </a:r>
            </a:p>
          </p:txBody>
        </p:sp>
      </p:grpSp>
      <p:sp>
        <p:nvSpPr>
          <p:cNvPr id="13" name="Freeform: Shape 88">
            <a:extLst>
              <a:ext uri="{FF2B5EF4-FFF2-40B4-BE49-F238E27FC236}">
                <a16:creationId xmlns:a16="http://schemas.microsoft.com/office/drawing/2014/main" id="{530852CD-91F3-B852-C70B-70D3F75C7E35}"/>
              </a:ext>
            </a:extLst>
          </p:cNvPr>
          <p:cNvSpPr/>
          <p:nvPr/>
        </p:nvSpPr>
        <p:spPr>
          <a:xfrm rot="10800000">
            <a:off x="0" y="1848535"/>
            <a:ext cx="345662" cy="1979270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5326B81-9649-247B-8266-0D72EEA9214D}"/>
              </a:ext>
            </a:extLst>
          </p:cNvPr>
          <p:cNvSpPr txBox="1"/>
          <p:nvPr/>
        </p:nvSpPr>
        <p:spPr>
          <a:xfrm>
            <a:off x="585626" y="2261365"/>
            <a:ext cx="11520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About 15 software tools are used </a:t>
            </a:r>
            <a:r>
              <a:rPr lang="en-US" dirty="0">
                <a:latin typeface="Montserrat" pitchFamily="2" charset="77"/>
              </a:rPr>
              <a:t>on daily basis in CLEAR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ontserrat" pitchFamily="2" charset="77"/>
              </a:rPr>
              <a:t>10 NOT internally developed (trying to leverage the CERN infrastructure) 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ontserrat" pitchFamily="2" charset="77"/>
              </a:rPr>
              <a:t>5 internally developed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Montserrat" pitchFamily="2" charset="77"/>
              </a:rPr>
              <a:t>Many are </a:t>
            </a:r>
            <a:r>
              <a:rPr lang="en-US" dirty="0" err="1">
                <a:latin typeface="Montserrat" pitchFamily="2" charset="77"/>
              </a:rPr>
              <a:t>Matlab</a:t>
            </a:r>
            <a:r>
              <a:rPr lang="en-US" dirty="0">
                <a:latin typeface="Montserrat" pitchFamily="2" charset="77"/>
              </a:rPr>
              <a:t> based – essential for operation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91DA24A4-1A1B-FF19-3F6D-3E418E4C9D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761252"/>
              </p:ext>
            </p:extLst>
          </p:nvPr>
        </p:nvGraphicFramePr>
        <p:xfrm>
          <a:off x="6688883" y="3470938"/>
          <a:ext cx="5619749" cy="3844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9FE18FBE-A8A0-0DC6-C026-1CADA11AACEA}"/>
              </a:ext>
            </a:extLst>
          </p:cNvPr>
          <p:cNvSpPr txBox="1"/>
          <p:nvPr/>
        </p:nvSpPr>
        <p:spPr>
          <a:xfrm>
            <a:off x="585626" y="3667400"/>
            <a:ext cx="66642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939FE"/>
                </a:solidFill>
                <a:latin typeface="Montserrat" pitchFamily="2" charset="77"/>
                <a:sym typeface="Wingdings" pitchFamily="2" charset="2"/>
              </a:rPr>
              <a:t>Actions: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latin typeface="Montserrat" pitchFamily="2" charset="77"/>
                <a:sym typeface="Wingdings" pitchFamily="2" charset="2"/>
              </a:rPr>
              <a:t>When possible, develop new in python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latin typeface="Montserrat" pitchFamily="2" charset="77"/>
                <a:sym typeface="Wingdings" pitchFamily="2" charset="2"/>
              </a:rPr>
              <a:t>Started CERN internal collaboration (more on it later)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latin typeface="Montserrat" pitchFamily="2" charset="77"/>
                <a:sym typeface="Wingdings" pitchFamily="2" charset="2"/>
              </a:rPr>
              <a:t>We </a:t>
            </a:r>
            <a:r>
              <a:rPr lang="en-US" b="1" dirty="0">
                <a:latin typeface="Montserrat" pitchFamily="2" charset="77"/>
                <a:sym typeface="Wingdings" pitchFamily="2" charset="2"/>
              </a:rPr>
              <a:t>try</a:t>
            </a:r>
            <a:r>
              <a:rPr lang="en-US" dirty="0">
                <a:latin typeface="Montserrat" pitchFamily="2" charset="77"/>
                <a:sym typeface="Wingdings" pitchFamily="2" charset="2"/>
              </a:rPr>
              <a:t> to write code that is: </a:t>
            </a:r>
            <a:r>
              <a:rPr lang="en-US" dirty="0"/>
              <a:t>Well-structured, maintainable, version-controlled, easy to understand, and designed for long-term scalability and collaboration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/>
              <a:t>Leverage even more the CERN architecture</a:t>
            </a:r>
            <a:endParaRPr lang="en-US" dirty="0">
              <a:latin typeface="Montserrat" pitchFamily="2" charset="77"/>
              <a:sym typeface="Wingdings" pitchFamily="2" charset="2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D886C77-6068-D896-8D1A-28F6353A436A}"/>
              </a:ext>
            </a:extLst>
          </p:cNvPr>
          <p:cNvSpPr txBox="1"/>
          <p:nvPr/>
        </p:nvSpPr>
        <p:spPr>
          <a:xfrm>
            <a:off x="585626" y="1882789"/>
            <a:ext cx="477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Montserrat" pitchFamily="2" charset="77"/>
                <a:sym typeface="Wingdings" pitchFamily="2" charset="2"/>
              </a:rPr>
              <a:t>II + ½ Standardize acquisition process </a:t>
            </a:r>
            <a:endParaRPr lang="en-US" b="1" dirty="0">
              <a:latin typeface="Montserrat" pitchFamily="2" charset="77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A60BA05-A01A-58F1-0867-1F6A3116C945}"/>
              </a:ext>
            </a:extLst>
          </p:cNvPr>
          <p:cNvGrpSpPr/>
          <p:nvPr/>
        </p:nvGrpSpPr>
        <p:grpSpPr>
          <a:xfrm>
            <a:off x="0" y="6574431"/>
            <a:ext cx="12192000" cy="276999"/>
            <a:chOff x="0" y="6574431"/>
            <a:chExt cx="12192000" cy="27699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AF2FF33-347E-8956-FEDA-200433981888}"/>
                </a:ext>
              </a:extLst>
            </p:cNvPr>
            <p:cNvSpPr txBox="1"/>
            <p:nvPr/>
          </p:nvSpPr>
          <p:spPr>
            <a:xfrm>
              <a:off x="0" y="6574431"/>
              <a:ext cx="1219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CLEAR Scientific Board Meeting 		                  Antonio Gilardi (</a:t>
              </a:r>
              <a:r>
                <a:rPr lang="en-US" sz="1200" dirty="0">
                  <a:hlinkClick r:id="rId3"/>
                </a:rPr>
                <a:t>antonio.gilardi@cern.ch</a:t>
              </a:r>
              <a:r>
                <a:rPr lang="en-US" sz="1200" dirty="0"/>
                <a:t>)   				              9/36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61A9E15-0350-AD1D-ABA3-063FAF03CCED}"/>
                </a:ext>
              </a:extLst>
            </p:cNvPr>
            <p:cNvCxnSpPr/>
            <p:nvPr/>
          </p:nvCxnSpPr>
          <p:spPr>
            <a:xfrm>
              <a:off x="260350" y="6574431"/>
              <a:ext cx="11671300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BB65E3"/>
                  </a:gs>
                  <a:gs pos="100000">
                    <a:srgbClr val="7939FE"/>
                  </a:gs>
                </a:gsLst>
                <a:lin ang="0" scaled="1"/>
                <a:tileRect/>
              </a:gra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1032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Font Style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14080</TotalTime>
  <Words>3584</Words>
  <Application>Microsoft Macintosh PowerPoint</Application>
  <PresentationFormat>Widescreen</PresentationFormat>
  <Paragraphs>509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2" baseType="lpstr">
      <vt:lpstr>Arial</vt:lpstr>
      <vt:lpstr>Century Schoolbook</vt:lpstr>
      <vt:lpstr>.SF NS</vt:lpstr>
      <vt:lpstr>Poppins</vt:lpstr>
      <vt:lpstr>Cambria Math</vt:lpstr>
      <vt:lpstr>Montserrat ExtraBold</vt:lpstr>
      <vt:lpstr>Wingdings</vt:lpstr>
      <vt:lpstr>Montserrat</vt:lpstr>
      <vt:lpstr>Courier New</vt:lpstr>
      <vt:lpstr>Aptos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ANTONIO GILARDI</cp:lastModifiedBy>
  <cp:revision>146</cp:revision>
  <dcterms:created xsi:type="dcterms:W3CDTF">2024-02-18T05:14:35Z</dcterms:created>
  <dcterms:modified xsi:type="dcterms:W3CDTF">2025-03-26T08:18:56Z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ad0b24d-6422-44b0-b3de-abb3a9e8c81a_Enabled">
    <vt:lpwstr>true</vt:lpwstr>
  </property>
  <property fmtid="{D5CDD505-2E9C-101B-9397-08002B2CF9AE}" pid="3" name="MSIP_Label_2ad0b24d-6422-44b0-b3de-abb3a9e8c81a_SetDate">
    <vt:lpwstr>2025-03-24T20:42:02Z</vt:lpwstr>
  </property>
  <property fmtid="{D5CDD505-2E9C-101B-9397-08002B2CF9AE}" pid="4" name="MSIP_Label_2ad0b24d-6422-44b0-b3de-abb3a9e8c81a_Method">
    <vt:lpwstr>Standard</vt:lpwstr>
  </property>
  <property fmtid="{D5CDD505-2E9C-101B-9397-08002B2CF9AE}" pid="5" name="MSIP_Label_2ad0b24d-6422-44b0-b3de-abb3a9e8c81a_Name">
    <vt:lpwstr>defa4170-0d19-0005-0004-bc88714345d2</vt:lpwstr>
  </property>
  <property fmtid="{D5CDD505-2E9C-101B-9397-08002B2CF9AE}" pid="6" name="MSIP_Label_2ad0b24d-6422-44b0-b3de-abb3a9e8c81a_SiteId">
    <vt:lpwstr>2fcfe26a-bb62-46b0-b1e3-28f9da0c45fd</vt:lpwstr>
  </property>
  <property fmtid="{D5CDD505-2E9C-101B-9397-08002B2CF9AE}" pid="7" name="MSIP_Label_2ad0b24d-6422-44b0-b3de-abb3a9e8c81a_ActionId">
    <vt:lpwstr>5b1477b4-b535-41d3-a767-2b2b091e64fb</vt:lpwstr>
  </property>
  <property fmtid="{D5CDD505-2E9C-101B-9397-08002B2CF9AE}" pid="8" name="MSIP_Label_2ad0b24d-6422-44b0-b3de-abb3a9e8c81a_ContentBits">
    <vt:lpwstr>0</vt:lpwstr>
  </property>
  <property fmtid="{D5CDD505-2E9C-101B-9397-08002B2CF9AE}" pid="9" name="MSIP_Label_2ad0b24d-6422-44b0-b3de-abb3a9e8c81a_Tag">
    <vt:lpwstr>50, 3, 0, 1</vt:lpwstr>
  </property>
</Properties>
</file>