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7" r:id="rId4"/>
    <p:sldId id="282" r:id="rId5"/>
    <p:sldId id="281" r:id="rId6"/>
    <p:sldId id="283" r:id="rId7"/>
    <p:sldId id="284" r:id="rId8"/>
    <p:sldId id="285" r:id="rId9"/>
    <p:sldId id="286" r:id="rId10"/>
    <p:sldId id="28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4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rgbClr val="0000FF"/>
                </a:solidFill>
              </a:rPr>
              <a:t>Beam time use (hours)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3315045908070078E-3"/>
          <c:y val="0.19806478413788334"/>
          <c:w val="0.8220517922624293"/>
          <c:h val="0.6071506699325477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1FD-45CE-9D72-794E0CA198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1FD-45CE-9D72-794E0CA198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1FD-45CE-9D72-794E0CA1985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1FD-45CE-9D72-794E0CA1985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Sheet1!$G$78:$G$81</c:f>
              <c:strCache>
                <c:ptCount val="4"/>
                <c:pt idx="0">
                  <c:v>Education</c:v>
                </c:pt>
                <c:pt idx="1">
                  <c:v>Instrumentation</c:v>
                </c:pt>
                <c:pt idx="2">
                  <c:v>Medical</c:v>
                </c:pt>
                <c:pt idx="3">
                  <c:v>MD</c:v>
                </c:pt>
              </c:strCache>
            </c:strRef>
          </c:cat>
          <c:val>
            <c:numRef>
              <c:f>Sheet1!$H$78:$H$81</c:f>
              <c:numCache>
                <c:formatCode>General</c:formatCode>
                <c:ptCount val="4"/>
                <c:pt idx="0">
                  <c:v>48</c:v>
                </c:pt>
                <c:pt idx="1">
                  <c:v>278</c:v>
                </c:pt>
                <c:pt idx="2">
                  <c:v>489</c:v>
                </c:pt>
                <c:pt idx="3">
                  <c:v>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FD-45CE-9D72-794E0CA19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73A78-7EBC-446D-9CC2-09D933451D22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EEA1A-7913-44B7-A9C7-0987269DD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679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6255D-CD0D-EB56-B06E-C7D16DBFD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86C76-EEDA-E41B-9D8C-9DFE9EF4D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D20B6-9CC1-15E8-B15A-D74445350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66FFD-A94E-7763-13EC-7266BAFDD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E93BD-158C-08F5-2093-873690530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95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6E1AA-C4BE-0A5C-BD62-65049AB2D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3CB9B8-1812-A42E-4896-14B29FAC2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A5439-68CE-592E-5A3D-5A86D6AF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0544D-B03D-BBBC-30AB-B98D8FB72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E285E-476D-B72E-E72D-5969D5266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8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E0B96B-49B3-3824-ACAA-9BEF9872BF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429663-61E3-54B1-C573-0FEFA3C46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64FF2-8E3C-09E9-3F86-DE297EB61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93936-7155-8913-43A6-EB0DD9665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C9A2E-814B-BF28-1FDC-844AB17EE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765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A4450-5CC3-3FA9-7CAF-6E11D06F3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A0EBF-3BA2-2BCF-34AF-BD38F51CB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AAA77-2D9E-C867-B4B2-9923DEF16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EDC20-1D43-CDC0-34DB-BF44C4A37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E72DC-0487-916D-15DF-7A60C09BA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55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A9D3F-EF18-CDC9-7907-AAC214842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C45F7-8444-3359-592F-68215C2ED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3AFE-4B01-35D4-76DE-CDF768F19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C2E9F-2CCD-12EF-9C08-6785FE18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5899D-0C07-6A64-8AC7-6BC41C41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98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8AA5F-2516-0D1E-95D1-70C2F6F7F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8F9B5-C534-6EE4-D88F-EAE3B83482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C57BAF-A81C-259F-703E-7329F02E9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F7B55D-ED92-2A3A-F469-1B9703CA0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4DB9A-8B1F-1374-A1A0-1EFA17021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C610E-6D8C-42C3-BB63-84A3B617A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35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C371E-15E7-195D-1D79-3659BC7B6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B5A31-A806-2AB7-6A65-DD054DFE9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C16DEC-FEE3-1BEF-A2FF-3809B6DF1E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2246A3-4D8F-B43F-FA1D-3A218C0F6E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6127D2-87FF-CB57-B5B5-474AFBDF32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F3AB0F-3483-2819-DBEE-3FB21896A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F3D458-48C5-FAEA-8129-EE37600E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2AA50-C6D7-5EB6-36C1-F738787C6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75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775BA-AC9F-E80B-38E8-F9A92AB63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F4C1D-3C35-6AD9-98B0-1A863CED3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C7822-134C-0EBE-07CD-46E71188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BC767-1035-9928-05ED-26074A871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606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B0D3F7-F3B3-AC9C-FC4C-513F8A25C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1F0E74-C267-7CF9-5328-169809B12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32CE29-58B8-10D1-DE40-55C9D24A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59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7EA52-BE4D-4440-8C51-6B5DA0967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D5D67-7A52-CAAD-F5E3-099D38253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B2074-1CAE-7A12-7D29-D7DEA8CB9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C17FEF-1C19-BBD0-AD84-5D5DE796B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E0122C-58FB-6072-331F-8EB63E5B7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2ED42-964F-BB0E-6281-CB39DCA1E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6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122B2-25BF-D5A7-C0C8-2275D0C0A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2DAD8C-7D3A-6F50-CD3E-10DBFF048F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CF648C-A536-B6B2-1590-E5A3205072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6FC4D-182C-EB61-BFCC-2B5E57BC7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3DAB6D-84CB-6B1A-942B-63CD1EAAD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01DCB-3B90-753D-18B5-BEE344066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12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DE3EFF-BBF4-0438-6DB5-8835F7CAD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BD1E0-1E66-2921-8D73-6FD083F8B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EB8AA-1F9A-A8F9-4598-D754FEDE53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15C15-1DD7-56E7-DEC2-DD5D1590A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6C6C0-60F1-7647-CA39-2C89F1D41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181E93-2FAC-4F37-BB47-501544985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235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emf"/><Relationship Id="rId7" Type="http://schemas.openxmlformats.org/officeDocument/2006/relationships/image" Target="../media/image1.jpeg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korysko.web.cern.ch/CLEAR/Table/CLEAR_Weekly_Reports_2024.html" TargetMode="Externa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BDD01-05C2-996B-85EB-972386D512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CLEAR facility status and execution of the 2024 experimental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2D0267-634B-F4BA-2FA4-F86ABB6261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8936"/>
            <a:ext cx="9144000" cy="898864"/>
          </a:xfrm>
        </p:spPr>
        <p:txBody>
          <a:bodyPr/>
          <a:lstStyle/>
          <a:p>
            <a:r>
              <a:rPr lang="en-GB" dirty="0"/>
              <a:t>W. Farabolini on behalf of the CLEAR team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026F3-51A4-D913-4D7A-C64D9719C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01B50-B0AF-BA0E-85A9-FA6366D57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4585B-978B-232D-C778-560561FBE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1</a:t>
            </a:fld>
            <a:endParaRPr lang="en-GB"/>
          </a:p>
        </p:txBody>
      </p:sp>
      <p:pic>
        <p:nvPicPr>
          <p:cNvPr id="7" name="Picture 6" descr="CERN-logo_outline.jpg">
            <a:extLst>
              <a:ext uri="{FF2B5EF4-FFF2-40B4-BE49-F238E27FC236}">
                <a16:creationId xmlns:a16="http://schemas.microsoft.com/office/drawing/2014/main" id="{CA4AB381-DE62-7A00-EFDA-791AF6DB00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>
            <a:extLst>
              <a:ext uri="{FF2B5EF4-FFF2-40B4-BE49-F238E27FC236}">
                <a16:creationId xmlns:a16="http://schemas.microsoft.com/office/drawing/2014/main" id="{69EAFB22-1C0D-56E2-E914-851A1CE002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1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1B694-B095-5583-C1D8-13909E74A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132" y="221816"/>
            <a:ext cx="10515600" cy="59791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82337F-CBCE-CBFA-F9F1-9B228DE11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2024 was another very productive year for CLEAR.</a:t>
            </a:r>
          </a:p>
          <a:p>
            <a:r>
              <a:rPr lang="en-GB" dirty="0">
                <a:solidFill>
                  <a:srgbClr val="0000FF"/>
                </a:solidFill>
              </a:rPr>
              <a:t>CLEAR attractivity to the external and internal user community remains strong.</a:t>
            </a:r>
          </a:p>
          <a:p>
            <a:r>
              <a:rPr lang="en-GB" dirty="0">
                <a:solidFill>
                  <a:srgbClr val="0000FF"/>
                </a:solidFill>
              </a:rPr>
              <a:t>In addition, the CLEAR team is currently developing its own researches in Machine Learning and automatic beam settings to improve its efficiency, with the support of PhD and technical students.</a:t>
            </a:r>
          </a:p>
          <a:p>
            <a:r>
              <a:rPr lang="en-GB" dirty="0">
                <a:solidFill>
                  <a:srgbClr val="0000FF"/>
                </a:solidFill>
              </a:rPr>
              <a:t>Medical applications represent a growing sector for beamtime demands, and CLEAR methods are being exported.</a:t>
            </a:r>
          </a:p>
          <a:p>
            <a:r>
              <a:rPr lang="en-GB" dirty="0">
                <a:solidFill>
                  <a:srgbClr val="0000FF"/>
                </a:solidFill>
              </a:rPr>
              <a:t>Complex experiments, requiring much larger effort than beam delivery have been performed.</a:t>
            </a:r>
          </a:p>
          <a:p>
            <a:r>
              <a:rPr lang="en-GB" dirty="0">
                <a:solidFill>
                  <a:srgbClr val="0000FF"/>
                </a:solidFill>
              </a:rPr>
              <a:t>Simultaneously, the construction of second beam line is progressing.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73317-3EAF-26E7-E306-EF278520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8CC06-9477-60AC-D3B5-B764A8430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76F02-2F60-6615-50A3-CDBAE60E1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 descr="CERN-logo_outline.jpg">
            <a:extLst>
              <a:ext uri="{FF2B5EF4-FFF2-40B4-BE49-F238E27FC236}">
                <a16:creationId xmlns:a16="http://schemas.microsoft.com/office/drawing/2014/main" id="{169EAFDD-FD7C-6987-1732-ACB89217D0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>
            <a:extLst>
              <a:ext uri="{FF2B5EF4-FFF2-40B4-BE49-F238E27FC236}">
                <a16:creationId xmlns:a16="http://schemas.microsoft.com/office/drawing/2014/main" id="{23B9AF53-BDF5-742B-EEDD-B5C5E69611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14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D01BF-12C5-E074-FCDF-2E42E08DF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09" y="154974"/>
            <a:ext cx="10515600" cy="65580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CLEAR summary of operations weeks - 2024</a:t>
            </a:r>
            <a:endParaRPr lang="en-GB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AD3F097-D999-C496-975F-8BEDFEFD93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253806"/>
              </p:ext>
            </p:extLst>
          </p:nvPr>
        </p:nvGraphicFramePr>
        <p:xfrm>
          <a:off x="604324" y="810915"/>
          <a:ext cx="54483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915194" imgH="6877050" progId="Excel.Sheet.12">
                  <p:embed/>
                </p:oleObj>
              </mc:Choice>
              <mc:Fallback>
                <p:oleObj name="Worksheet" r:id="rId2" imgW="6915194" imgH="6877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4324" y="810915"/>
                        <a:ext cx="54483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73805CE2-EF14-E095-BD21-24CF036C71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651033"/>
              </p:ext>
            </p:extLst>
          </p:nvPr>
        </p:nvGraphicFramePr>
        <p:xfrm>
          <a:off x="6204486" y="976479"/>
          <a:ext cx="5109279" cy="5539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6915194" imgH="7496175" progId="Excel.Sheet.12">
                  <p:embed/>
                </p:oleObj>
              </mc:Choice>
              <mc:Fallback>
                <p:oleObj name="Worksheet" r:id="rId4" imgW="6915194" imgH="74961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04486" y="976479"/>
                        <a:ext cx="5109279" cy="55393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F0AF39C-DF9D-4443-ED00-79F4BDC52B5B}"/>
              </a:ext>
            </a:extLst>
          </p:cNvPr>
          <p:cNvSpPr txBox="1"/>
          <p:nvPr/>
        </p:nvSpPr>
        <p:spPr>
          <a:xfrm>
            <a:off x="534879" y="6515859"/>
            <a:ext cx="87777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dirty="0">
                <a:solidFill>
                  <a:srgbClr val="467886"/>
                </a:solidFill>
                <a:effectLst/>
                <a:latin typeface="Segoe UI" panose="020B0502040204020203" pitchFamily="34" charset="0"/>
                <a:hlinkClick r:id="rId6" tooltip="https://pkorysko.web.cern.ch/CLEAR/Table/CLEAR_Weekly_Reports_2024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From: </a:t>
            </a:r>
            <a:r>
              <a:rPr lang="en-GB" sz="1600" b="0" i="0" dirty="0">
                <a:solidFill>
                  <a:srgbClr val="0000FF"/>
                </a:solidFill>
                <a:effectLst/>
                <a:latin typeface="Segoe UI" panose="020B0502040204020203" pitchFamily="34" charset="0"/>
                <a:hlinkClick r:id="rId6" tooltip="https://pkorysko.web.cern.ch/CLEAR/Table/CLEAR_Weekly_Reports_2024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https://pkorysko.web.cern.ch/CLEAR/Table/CLEAR_Weekly_Reports_2024.html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2DECF59-FB9A-76A8-F913-1521B651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A9A7615-FA5D-5572-45CB-1E1D147C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765AF5B-8172-357D-E772-D3E57909C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2</a:t>
            </a:fld>
            <a:endParaRPr lang="en-GB"/>
          </a:p>
        </p:txBody>
      </p:sp>
      <p:pic>
        <p:nvPicPr>
          <p:cNvPr id="16" name="Picture 15" descr="CERN-logo_outline.jpg">
            <a:extLst>
              <a:ext uri="{FF2B5EF4-FFF2-40B4-BE49-F238E27FC236}">
                <a16:creationId xmlns:a16="http://schemas.microsoft.com/office/drawing/2014/main" id="{05D4F884-1B24-E6CC-C010-335336EDA1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7" name="Picture 16" descr="Screen Shot 2017-02-21 at 17.04.04.png">
            <a:extLst>
              <a:ext uri="{FF2B5EF4-FFF2-40B4-BE49-F238E27FC236}">
                <a16:creationId xmlns:a16="http://schemas.microsoft.com/office/drawing/2014/main" id="{E0C857F8-5CA1-2A7E-8606-70701D18E1A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9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845B4-D4A5-DC5E-3540-81E19EAA0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09" y="162729"/>
            <a:ext cx="10515600" cy="61141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Extracted performance figures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F91E93-0D58-E9B8-BF48-8534BF36BF07}"/>
              </a:ext>
            </a:extLst>
          </p:cNvPr>
          <p:cNvSpPr txBox="1"/>
          <p:nvPr/>
        </p:nvSpPr>
        <p:spPr>
          <a:xfrm>
            <a:off x="6791611" y="780133"/>
            <a:ext cx="540038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highlight>
                  <a:srgbClr val="00FFFF"/>
                </a:highlight>
              </a:rPr>
              <a:t>2023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FF"/>
                </a:highlight>
              </a:rPr>
              <a:t>- 37 weeks of beam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FF"/>
                </a:highlight>
              </a:rPr>
              <a:t>- 279 hours of set-up installation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FF"/>
                </a:highlight>
              </a:rPr>
              <a:t>- 230 accesses with the radioprotection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FF"/>
                </a:highlight>
              </a:rPr>
              <a:t>- 1209 hours of beam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FF"/>
                </a:highlight>
              </a:rPr>
              <a:t>- 40 hours of fatal failure</a:t>
            </a:r>
          </a:p>
          <a:p>
            <a:r>
              <a:rPr lang="en-GB" sz="2400" dirty="0">
                <a:solidFill>
                  <a:srgbClr val="FF3300"/>
                </a:solidFill>
                <a:highlight>
                  <a:srgbClr val="00FFFF"/>
                </a:highlight>
              </a:rPr>
              <a:t>-</a:t>
            </a:r>
            <a:r>
              <a:rPr lang="en-GB" sz="2400" dirty="0">
                <a:solidFill>
                  <a:srgbClr val="0000FF"/>
                </a:solidFill>
                <a:highlight>
                  <a:srgbClr val="00FFFF"/>
                </a:highlight>
              </a:rPr>
              <a:t> </a:t>
            </a:r>
            <a:r>
              <a:rPr lang="en-GB" sz="2400" dirty="0">
                <a:solidFill>
                  <a:srgbClr val="FF3300"/>
                </a:solidFill>
                <a:highlight>
                  <a:srgbClr val="00FFFF"/>
                </a:highlight>
              </a:rPr>
              <a:t>1.9 experiments per week in average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257628-64AF-B6EE-F38D-5B1760E35C47}"/>
              </a:ext>
            </a:extLst>
          </p:cNvPr>
          <p:cNvSpPr txBox="1"/>
          <p:nvPr/>
        </p:nvSpPr>
        <p:spPr>
          <a:xfrm>
            <a:off x="579175" y="780133"/>
            <a:ext cx="594682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highlight>
                  <a:srgbClr val="00FF00"/>
                </a:highlight>
              </a:rPr>
              <a:t>2024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- 37 weeks of beam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- 318 hours of set-up installation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- 250 accesses with the radioprotection call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- 1222 hours of beam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- 68 hours of fatal failure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- 11 Saturday and 4 Sunday worked </a:t>
            </a:r>
          </a:p>
          <a:p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   (partial day but not all documented)</a:t>
            </a:r>
          </a:p>
          <a:p>
            <a:r>
              <a:rPr lang="en-GB" sz="2400" dirty="0">
                <a:solidFill>
                  <a:srgbClr val="FF3300"/>
                </a:solidFill>
                <a:highlight>
                  <a:srgbClr val="00FF00"/>
                </a:highlight>
              </a:rPr>
              <a:t>-</a:t>
            </a:r>
            <a:r>
              <a:rPr lang="en-GB" sz="2400" dirty="0">
                <a:solidFill>
                  <a:srgbClr val="0000FF"/>
                </a:solidFill>
                <a:highlight>
                  <a:srgbClr val="00FF00"/>
                </a:highlight>
              </a:rPr>
              <a:t> </a:t>
            </a:r>
            <a:r>
              <a:rPr lang="en-GB" sz="2400" dirty="0">
                <a:solidFill>
                  <a:srgbClr val="FF3300"/>
                </a:solidFill>
                <a:highlight>
                  <a:srgbClr val="00FF00"/>
                </a:highlight>
              </a:rPr>
              <a:t>1.8 experiments per week in average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1A0A15-8E2A-FB24-928E-A38414A21D66}"/>
              </a:ext>
            </a:extLst>
          </p:cNvPr>
          <p:cNvSpPr txBox="1"/>
          <p:nvPr/>
        </p:nvSpPr>
        <p:spPr>
          <a:xfrm>
            <a:off x="676829" y="4243239"/>
            <a:ext cx="95178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Surprisingly constant overall figures (1.8 experiments per week)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But much more </a:t>
            </a:r>
            <a:r>
              <a:rPr lang="en-GB" sz="2400" b="1" dirty="0">
                <a:solidFill>
                  <a:srgbClr val="0000FF"/>
                </a:solidFill>
              </a:rPr>
              <a:t>MD</a:t>
            </a:r>
            <a:r>
              <a:rPr lang="en-GB" sz="2400" dirty="0">
                <a:solidFill>
                  <a:srgbClr val="0000FF"/>
                </a:solidFill>
              </a:rPr>
              <a:t>, mixed within external user’s week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- Internal research program on </a:t>
            </a:r>
            <a:r>
              <a:rPr lang="en-GB" sz="2400" b="1" dirty="0">
                <a:solidFill>
                  <a:srgbClr val="0000FF"/>
                </a:solidFill>
              </a:rPr>
              <a:t>Machine Learning</a:t>
            </a:r>
            <a:r>
              <a:rPr lang="en-GB" sz="2400" dirty="0">
                <a:solidFill>
                  <a:srgbClr val="0000FF"/>
                </a:solidFill>
              </a:rPr>
              <a:t>: a new fellow (Anto),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   a PhD (Giacomo) and a technical student (Ondrej)</a:t>
            </a: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000FF"/>
                </a:solidFill>
              </a:rPr>
              <a:t>Quad scan tools </a:t>
            </a:r>
            <a:r>
              <a:rPr lang="en-GB" sz="2400" dirty="0">
                <a:solidFill>
                  <a:srgbClr val="0000FF"/>
                </a:solidFill>
              </a:rPr>
              <a:t>by another technical student (Alfred)</a:t>
            </a:r>
            <a:endParaRPr lang="en-GB" sz="2400" b="1" dirty="0">
              <a:solidFill>
                <a:srgbClr val="0000FF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000FF"/>
                </a:solidFill>
              </a:rPr>
              <a:t>Flat beam delivery </a:t>
            </a:r>
            <a:r>
              <a:rPr lang="en-GB" sz="2400" dirty="0">
                <a:solidFill>
                  <a:srgbClr val="0000FF"/>
                </a:solidFill>
              </a:rPr>
              <a:t>and </a:t>
            </a:r>
            <a:r>
              <a:rPr lang="en-GB" sz="2400" b="1" dirty="0">
                <a:solidFill>
                  <a:srgbClr val="0000FF"/>
                </a:solidFill>
              </a:rPr>
              <a:t>dosimetry</a:t>
            </a:r>
            <a:r>
              <a:rPr lang="en-GB" sz="2400" dirty="0">
                <a:solidFill>
                  <a:srgbClr val="0000FF"/>
                </a:solidFill>
              </a:rPr>
              <a:t> (Pierre, Alex, Vilde)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498B8CF-4D94-3410-3C1F-FAAEDAB40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4B842AF-E376-525B-0772-2DB4DDD26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5FB6FE4-2FDF-DD36-1A13-89A459E38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3</a:t>
            </a:fld>
            <a:endParaRPr lang="en-GB"/>
          </a:p>
        </p:txBody>
      </p:sp>
      <p:pic>
        <p:nvPicPr>
          <p:cNvPr id="11" name="Picture 10" descr="CERN-logo_outline.jpg">
            <a:extLst>
              <a:ext uri="{FF2B5EF4-FFF2-40B4-BE49-F238E27FC236}">
                <a16:creationId xmlns:a16="http://schemas.microsoft.com/office/drawing/2014/main" id="{EE076940-5FFA-25DE-63C2-573ED8907F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2" name="Picture 11" descr="Screen Shot 2017-02-21 at 17.04.04.png">
            <a:extLst>
              <a:ext uri="{FF2B5EF4-FFF2-40B4-BE49-F238E27FC236}">
                <a16:creationId xmlns:a16="http://schemas.microsoft.com/office/drawing/2014/main" id="{2522E408-4A38-0815-977C-9956C2DCCD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18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2D01-C9E5-D43A-DB80-41F01AA6A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177" y="291590"/>
            <a:ext cx="10515600" cy="638052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C00000"/>
                </a:solidFill>
              </a:rPr>
              <a:t>Field of experiments and origins of the requests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9DF862A-C663-BC9B-197A-D30CE3185C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105663"/>
              </p:ext>
            </p:extLst>
          </p:nvPr>
        </p:nvGraphicFramePr>
        <p:xfrm>
          <a:off x="227993" y="1824627"/>
          <a:ext cx="5083309" cy="3529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8F943A-8A70-ECD9-9F0D-31C12C01A196}"/>
              </a:ext>
            </a:extLst>
          </p:cNvPr>
          <p:cNvSpPr txBox="1">
            <a:spLocks/>
          </p:cNvSpPr>
          <p:nvPr/>
        </p:nvSpPr>
        <p:spPr>
          <a:xfrm>
            <a:off x="5120917" y="1219938"/>
            <a:ext cx="2700120" cy="50349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>
                <a:solidFill>
                  <a:srgbClr val="FF3300"/>
                </a:solidFill>
              </a:rPr>
              <a:t>University/education</a:t>
            </a:r>
          </a:p>
          <a:p>
            <a:r>
              <a:rPr lang="en-GB" sz="2000" dirty="0">
                <a:solidFill>
                  <a:srgbClr val="FF3300"/>
                </a:solidFill>
              </a:rPr>
              <a:t>ESI</a:t>
            </a:r>
          </a:p>
          <a:p>
            <a:r>
              <a:rPr lang="en-GB" sz="2000" dirty="0" err="1">
                <a:solidFill>
                  <a:srgbClr val="FF3300"/>
                </a:solidFill>
              </a:rPr>
              <a:t>Eurolabs</a:t>
            </a:r>
            <a:endParaRPr lang="en-GB" sz="2000" dirty="0">
              <a:solidFill>
                <a:srgbClr val="FF3300"/>
              </a:solidFill>
            </a:endParaRPr>
          </a:p>
          <a:p>
            <a:r>
              <a:rPr lang="en-GB" sz="2000" dirty="0">
                <a:solidFill>
                  <a:srgbClr val="FF3300"/>
                </a:solidFill>
              </a:rPr>
              <a:t>Manchester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Oxford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Victoria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Liverpool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Sheffield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Strathclyde Univ. </a:t>
            </a:r>
          </a:p>
          <a:p>
            <a:r>
              <a:rPr lang="en-GB" sz="2000" dirty="0">
                <a:solidFill>
                  <a:srgbClr val="FF3300"/>
                </a:solidFill>
              </a:rPr>
              <a:t>Oslo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La Sapienza Univ.</a:t>
            </a:r>
          </a:p>
          <a:p>
            <a:r>
              <a:rPr lang="en-GB" sz="2000" dirty="0">
                <a:solidFill>
                  <a:srgbClr val="FF3300"/>
                </a:solidFill>
              </a:rPr>
              <a:t>Tor </a:t>
            </a:r>
            <a:r>
              <a:rPr lang="en-GB" sz="2000" dirty="0" err="1">
                <a:solidFill>
                  <a:srgbClr val="FF3300"/>
                </a:solidFill>
              </a:rPr>
              <a:t>Vergata</a:t>
            </a:r>
            <a:r>
              <a:rPr lang="en-GB" sz="2000" dirty="0">
                <a:solidFill>
                  <a:srgbClr val="FF3300"/>
                </a:solidFill>
              </a:rPr>
              <a:t> Univ.</a:t>
            </a:r>
          </a:p>
          <a:p>
            <a:pPr marL="0" indent="0">
              <a:buNone/>
            </a:pP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7C76DFA-7616-DE6C-1891-D10AA269AB4E}"/>
              </a:ext>
            </a:extLst>
          </p:cNvPr>
          <p:cNvSpPr txBox="1">
            <a:spLocks/>
          </p:cNvSpPr>
          <p:nvPr/>
        </p:nvSpPr>
        <p:spPr>
          <a:xfrm>
            <a:off x="7655668" y="1231986"/>
            <a:ext cx="2300235" cy="4886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>
                <a:solidFill>
                  <a:schemeClr val="bg2">
                    <a:lumMod val="25000"/>
                  </a:schemeClr>
                </a:solidFill>
              </a:rPr>
              <a:t>Institutes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PSI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HUG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UNIGE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EPFL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Gustave </a:t>
            </a:r>
            <a:r>
              <a:rPr lang="en-GB" sz="2000" dirty="0" err="1">
                <a:solidFill>
                  <a:schemeClr val="bg2">
                    <a:lumMod val="25000"/>
                  </a:schemeClr>
                </a:solidFill>
              </a:rPr>
              <a:t>Roussy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INFN Bologna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INFN Padova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KIT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IJC-Lab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LPSC</a:t>
            </a:r>
          </a:p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Cockcroft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F999968-A625-9B89-3F90-0B69FFA2B3ED}"/>
              </a:ext>
            </a:extLst>
          </p:cNvPr>
          <p:cNvSpPr txBox="1">
            <a:spLocks/>
          </p:cNvSpPr>
          <p:nvPr/>
        </p:nvSpPr>
        <p:spPr>
          <a:xfrm>
            <a:off x="9955903" y="1231987"/>
            <a:ext cx="2089155" cy="86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>
                <a:solidFill>
                  <a:srgbClr val="FF9933"/>
                </a:solidFill>
              </a:rPr>
              <a:t>Companies</a:t>
            </a:r>
          </a:p>
          <a:p>
            <a:r>
              <a:rPr lang="en-GB" sz="2000" dirty="0">
                <a:solidFill>
                  <a:srgbClr val="FF9933"/>
                </a:solidFill>
              </a:rPr>
              <a:t>BERGOZ</a:t>
            </a:r>
          </a:p>
          <a:p>
            <a:r>
              <a:rPr lang="en-GB" sz="2000" dirty="0">
                <a:solidFill>
                  <a:srgbClr val="FF9933"/>
                </a:solidFill>
              </a:rPr>
              <a:t>DAES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BF5184A-0A38-550E-D235-64F12B6B9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4417" y="2889651"/>
            <a:ext cx="1802793" cy="14099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b="1" dirty="0">
                <a:solidFill>
                  <a:srgbClr val="0070C0"/>
                </a:solidFill>
              </a:rPr>
              <a:t>CERN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</a:p>
          <a:p>
            <a:r>
              <a:rPr lang="en-GB" sz="2000" dirty="0">
                <a:solidFill>
                  <a:srgbClr val="0070C0"/>
                </a:solidFill>
              </a:rPr>
              <a:t> ABP</a:t>
            </a:r>
          </a:p>
          <a:p>
            <a:r>
              <a:rPr lang="en-GB" sz="2000" dirty="0">
                <a:solidFill>
                  <a:srgbClr val="0070C0"/>
                </a:solidFill>
              </a:rPr>
              <a:t>BI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57307EE7-4796-4E98-7E30-EEDFDB11C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66110D4-732A-81F7-103F-EE2437C82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656A1BE-0202-6E52-DB28-3E464577A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4</a:t>
            </a:fld>
            <a:endParaRPr lang="en-GB"/>
          </a:p>
        </p:txBody>
      </p:sp>
      <p:pic>
        <p:nvPicPr>
          <p:cNvPr id="16" name="Picture 15" descr="CERN-logo_outline.jpg">
            <a:extLst>
              <a:ext uri="{FF2B5EF4-FFF2-40B4-BE49-F238E27FC236}">
                <a16:creationId xmlns:a16="http://schemas.microsoft.com/office/drawing/2014/main" id="{F84BE50A-7B88-E0D0-8B23-5C4836A38D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7" name="Picture 16" descr="Screen Shot 2017-02-21 at 17.04.04.png">
            <a:extLst>
              <a:ext uri="{FF2B5EF4-FFF2-40B4-BE49-F238E27FC236}">
                <a16:creationId xmlns:a16="http://schemas.microsoft.com/office/drawing/2014/main" id="{E5E6487D-F90B-9F27-9CB2-5459C48F62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7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C975E-E340-5118-3EF0-73C0FBFAC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952" y="117223"/>
            <a:ext cx="9819968" cy="929558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Beam availability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AEEDC-B724-63C9-8331-C7679B41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73341"/>
            <a:ext cx="10724535" cy="295285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Fatal failure time: 68 hours (94.4 % beam availability) </a:t>
            </a:r>
          </a:p>
          <a:p>
            <a:pPr lvl="2"/>
            <a:r>
              <a:rPr lang="en-GB" dirty="0">
                <a:solidFill>
                  <a:srgbClr val="FF3300"/>
                </a:solidFill>
              </a:rPr>
              <a:t>last year 40 hours (96.7 % availability)</a:t>
            </a:r>
            <a:endParaRPr lang="en-GB" dirty="0"/>
          </a:p>
          <a:p>
            <a:pPr lvl="1"/>
            <a:r>
              <a:rPr lang="en-GB" dirty="0">
                <a:solidFill>
                  <a:srgbClr val="0000FF"/>
                </a:solidFill>
              </a:rPr>
              <a:t>Water cooling tower cracks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Power cuts (planned or accidental)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Cathode quantum efficiency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Laser (diode cooling, ventilation, oscillator, pulse picker)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Klystron replacement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Robot grabber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Camera</a:t>
            </a:r>
          </a:p>
          <a:p>
            <a:pPr lvl="1"/>
            <a:endParaRPr lang="en-GB" dirty="0">
              <a:solidFill>
                <a:srgbClr val="0000FF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864F10-CD83-D477-8927-D4F08E426EB2}"/>
              </a:ext>
            </a:extLst>
          </p:cNvPr>
          <p:cNvSpPr txBox="1">
            <a:spLocks/>
          </p:cNvSpPr>
          <p:nvPr/>
        </p:nvSpPr>
        <p:spPr>
          <a:xfrm>
            <a:off x="744269" y="4196424"/>
            <a:ext cx="10515600" cy="1842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Consolidation program achieved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Water cooling tower support reinforced (exchange foreseen next summer)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Turbo-pump controllers installed in the klystron gallery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All digital cameras (new CERN standard)</a:t>
            </a:r>
          </a:p>
          <a:p>
            <a:pPr lvl="1"/>
            <a:r>
              <a:rPr lang="en-GB" sz="2600" dirty="0">
                <a:solidFill>
                  <a:srgbClr val="0000FF"/>
                </a:solidFill>
              </a:rPr>
              <a:t>Cathode rejuvenated during winter shutdown 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 descr="CERN-logo_outline.jpg">
            <a:extLst>
              <a:ext uri="{FF2B5EF4-FFF2-40B4-BE49-F238E27FC236}">
                <a16:creationId xmlns:a16="http://schemas.microsoft.com/office/drawing/2014/main" id="{3623C82E-3378-B444-39F7-924D8A258C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6" name="Picture 5" descr="Screen Shot 2017-02-21 at 17.04.04.png">
            <a:extLst>
              <a:ext uri="{FF2B5EF4-FFF2-40B4-BE49-F238E27FC236}">
                <a16:creationId xmlns:a16="http://schemas.microsoft.com/office/drawing/2014/main" id="{E4CD9CF7-2B22-B687-2BCA-2DC1CF6F2E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477EB23-5D2F-EEA9-F9AB-B72B7D25F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9D6F302-F71E-86C9-CC7B-DE84DC80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72E088C-25E4-72E6-05DB-EE8339D55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65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FCD80-A9B0-A0E9-3C2B-F10F1B568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09" y="136525"/>
            <a:ext cx="10515600" cy="66600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Some noticeable achievements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D119B-0E48-5E66-29C0-092E113E9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8791"/>
            <a:ext cx="10515600" cy="3033003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Plasma Lens experiment resumed with Oslo U. (magnetized plasma for controlled electron density).</a:t>
            </a:r>
          </a:p>
          <a:p>
            <a:r>
              <a:rPr lang="en-GB" dirty="0">
                <a:solidFill>
                  <a:srgbClr val="0000FF"/>
                </a:solidFill>
              </a:rPr>
              <a:t>VULCAN neutron target / cryogenic moderator successfully tested (3 weeks of beam after intensive development collaboration between DAES and the CLEAR team).</a:t>
            </a:r>
          </a:p>
          <a:p>
            <a:r>
              <a:rPr lang="en-GB" dirty="0">
                <a:solidFill>
                  <a:srgbClr val="0000FF"/>
                </a:solidFill>
              </a:rPr>
              <a:t>Knowledge transfer on a new handling robot and films preparation with PITZ and Melbourne.</a:t>
            </a:r>
          </a:p>
        </p:txBody>
      </p:sp>
      <p:pic>
        <p:nvPicPr>
          <p:cNvPr id="5" name="Picture 4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BD9BD7DE-0DD6-CDF8-687C-3611A64FA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013" y="3614425"/>
            <a:ext cx="3285882" cy="2464412"/>
          </a:xfrm>
          <a:prstGeom prst="rect">
            <a:avLst/>
          </a:prstGeom>
        </p:spPr>
      </p:pic>
      <p:pic>
        <p:nvPicPr>
          <p:cNvPr id="9" name="Picture 8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686A96FB-1403-F736-B6C3-EBDE600B44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24" y="3601659"/>
            <a:ext cx="3285883" cy="2464412"/>
          </a:xfrm>
          <a:prstGeom prst="rect">
            <a:avLst/>
          </a:prstGeom>
        </p:spPr>
      </p:pic>
      <p:pic>
        <p:nvPicPr>
          <p:cNvPr id="10" name="Image 4">
            <a:extLst>
              <a:ext uri="{FF2B5EF4-FFF2-40B4-BE49-F238E27FC236}">
                <a16:creationId xmlns:a16="http://schemas.microsoft.com/office/drawing/2014/main" id="{B2CC9478-313B-7ED5-B9B1-6F750188A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3884" y="3614425"/>
            <a:ext cx="3982152" cy="2451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4555AA-2CC7-191D-0794-AECFFD159A15}"/>
              </a:ext>
            </a:extLst>
          </p:cNvPr>
          <p:cNvSpPr txBox="1"/>
          <p:nvPr/>
        </p:nvSpPr>
        <p:spPr>
          <a:xfrm>
            <a:off x="1761167" y="6103924"/>
            <a:ext cx="561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VULCAN experiment installation and the new robot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16E5751-C550-819B-9645-149079B12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04AE535-FD75-F8B3-AA75-426D0B2D4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8BBC19D-99A4-554C-AC8A-A050400E9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6</a:t>
            </a:fld>
            <a:endParaRPr lang="en-GB"/>
          </a:p>
        </p:txBody>
      </p:sp>
      <p:pic>
        <p:nvPicPr>
          <p:cNvPr id="15" name="Picture 14" descr="CERN-logo_outline.jpg">
            <a:extLst>
              <a:ext uri="{FF2B5EF4-FFF2-40B4-BE49-F238E27FC236}">
                <a16:creationId xmlns:a16="http://schemas.microsoft.com/office/drawing/2014/main" id="{6EC5E330-EAF4-FF1F-0FC2-800119C27A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6" name="Picture 15" descr="Screen Shot 2017-02-21 at 17.04.04.png">
            <a:extLst>
              <a:ext uri="{FF2B5EF4-FFF2-40B4-BE49-F238E27FC236}">
                <a16:creationId xmlns:a16="http://schemas.microsoft.com/office/drawing/2014/main" id="{090443C3-B96C-319A-F1C8-941F7BE720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67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AB9CC-334D-1A2C-28C2-0BB5D69C8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681" y="-60321"/>
            <a:ext cx="10515600" cy="782739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Optimized methods and additional manning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313D0-BA3C-5366-A5B3-220DD0E59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693" y="782739"/>
            <a:ext cx="10836613" cy="3614163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For increasing operations efficiency, the CLEAR team is engaged in the development of standard methods: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Set of beam parameters applicable to most of the beam requests,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Tools for fast beam checking and optimization (ML, beam base alignment, parameters scan…),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Systematic beam check every morning for identifying machine drift or failures,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Reference person allocated to each experiment.</a:t>
            </a:r>
          </a:p>
          <a:p>
            <a:r>
              <a:rPr lang="en-GB" dirty="0">
                <a:solidFill>
                  <a:srgbClr val="0000FF"/>
                </a:solidFill>
              </a:rPr>
              <a:t>The team has been reinforced this year: a new fellow, a PhD student, 2 technical students, a FSU for mechanics (shared with RF). Unfortunately, other members have left (3) or are going to leave (3).</a:t>
            </a:r>
          </a:p>
        </p:txBody>
      </p:sp>
      <p:pic>
        <p:nvPicPr>
          <p:cNvPr id="5" name="Picture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412B1305-C6C4-3F61-F349-0B749BCEB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3" t="6730" r="14135" b="13682"/>
          <a:stretch/>
        </p:blipFill>
        <p:spPr>
          <a:xfrm>
            <a:off x="8337514" y="4212074"/>
            <a:ext cx="2446204" cy="2083955"/>
          </a:xfrm>
          <a:prstGeom prst="rect">
            <a:avLst/>
          </a:prstGeom>
        </p:spPr>
      </p:pic>
      <p:pic>
        <p:nvPicPr>
          <p:cNvPr id="7" name="Picture 6" descr="A graph with orange dots&#10;&#10;AI-generated content may be incorrect.">
            <a:extLst>
              <a:ext uri="{FF2B5EF4-FFF2-40B4-BE49-F238E27FC236}">
                <a16:creationId xmlns:a16="http://schemas.microsoft.com/office/drawing/2014/main" id="{0D591C54-209E-B52B-13BC-E6F1A4629A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" t="5353" b="8837"/>
          <a:stretch/>
        </p:blipFill>
        <p:spPr>
          <a:xfrm>
            <a:off x="4665003" y="4212074"/>
            <a:ext cx="3331030" cy="1994171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CA8389C-9FF0-118F-8D5D-9E3AEC3CBD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" t="6179" r="796" b="1111"/>
          <a:stretch/>
        </p:blipFill>
        <p:spPr>
          <a:xfrm>
            <a:off x="1086909" y="4255657"/>
            <a:ext cx="3168879" cy="19505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8C60BC-F8C8-7FE5-1F07-CC880D4D96EA}"/>
              </a:ext>
            </a:extLst>
          </p:cNvPr>
          <p:cNvSpPr txBox="1"/>
          <p:nvPr/>
        </p:nvSpPr>
        <p:spPr>
          <a:xfrm>
            <a:off x="1556425" y="6296029"/>
            <a:ext cx="8750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Quad scan, RF phase scan and Laser position scan (A. Petersson, G.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Tangari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, O. Franek)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9A06380-969F-F367-897C-CEE18E2BC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ED3B15C-F3C2-0D8E-F279-4698B3F88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DCC7F2D-075B-8B88-CEE1-03494D4DC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7</a:t>
            </a:fld>
            <a:endParaRPr lang="en-GB"/>
          </a:p>
        </p:txBody>
      </p:sp>
      <p:pic>
        <p:nvPicPr>
          <p:cNvPr id="14" name="Picture 13" descr="CERN-logo_outline.jpg">
            <a:extLst>
              <a:ext uri="{FF2B5EF4-FFF2-40B4-BE49-F238E27FC236}">
                <a16:creationId xmlns:a16="http://schemas.microsoft.com/office/drawing/2014/main" id="{459B0C58-B8E6-DF7E-D703-D2FCE959DC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5" name="Picture 14" descr="Screen Shot 2017-02-21 at 17.04.04.png">
            <a:extLst>
              <a:ext uri="{FF2B5EF4-FFF2-40B4-BE49-F238E27FC236}">
                <a16:creationId xmlns:a16="http://schemas.microsoft.com/office/drawing/2014/main" id="{03BB3BCF-4AC4-6621-BEDC-76A0B516C6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25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02C51-E5CC-E217-02B4-324DCD2D8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09" y="91929"/>
            <a:ext cx="10515600" cy="646552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Second beam line 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E913-CA48-31D5-FB79-21DB984F1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91" y="650771"/>
            <a:ext cx="11079804" cy="3618688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Installation of the second beamline progressed even further than expected during the winter shutdown (Alpaslan, the new FSU was instrumental, as well as the support of SY-RF-MKS and the whole CLEAR team).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Girders fixed according to the footprint drawn by the survey (BE-GM-ASG)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RP sensors installed and tested (HSE-RP-AS)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9 Quads, 2 </a:t>
            </a:r>
            <a:r>
              <a:rPr lang="en-GB" dirty="0" err="1">
                <a:solidFill>
                  <a:srgbClr val="0000FF"/>
                </a:solidFill>
              </a:rPr>
              <a:t>sextupoles</a:t>
            </a:r>
            <a:r>
              <a:rPr lang="en-GB" dirty="0">
                <a:solidFill>
                  <a:srgbClr val="0000FF"/>
                </a:solidFill>
              </a:rPr>
              <a:t>, 1 dipole installed (EN-HE-HH) and aligned (BE-GM-ASG)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All DC cables pulled in place (still to be connected, as well as water cooling)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Other cables (BPMs, vacuum control) identified (SY-BI-BP, TE-VSC-ICM)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All power supplies validated and already existing in the gallery (SY-EPC-MPC)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Rectangular chamber installed and vacuum tested (TE-VSC-IVO)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Drawings adapted in real time by EN-MME-EDS when difficulties are encountered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DA5ACE-3B0C-32AB-F352-3E6F2DFFF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10" y="4141874"/>
            <a:ext cx="6177064" cy="2013723"/>
          </a:xfrm>
          <a:prstGeom prst="rect">
            <a:avLst/>
          </a:prstGeom>
        </p:spPr>
      </p:pic>
      <p:pic>
        <p:nvPicPr>
          <p:cNvPr id="7" name="Picture 6" descr="A group of people in a factory&#10;&#10;AI-generated content may be incorrect.">
            <a:extLst>
              <a:ext uri="{FF2B5EF4-FFF2-40B4-BE49-F238E27FC236}">
                <a16:creationId xmlns:a16="http://schemas.microsoft.com/office/drawing/2014/main" id="{AD4D8A9F-C442-B631-8EF6-BE8D6B7506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927" y="4237944"/>
            <a:ext cx="4390417" cy="20273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06DB34-E6C8-827C-BCBA-1DB03CAF7AF1}"/>
              </a:ext>
            </a:extLst>
          </p:cNvPr>
          <p:cNvSpPr txBox="1"/>
          <p:nvPr/>
        </p:nvSpPr>
        <p:spPr>
          <a:xfrm>
            <a:off x="1721292" y="6155597"/>
            <a:ext cx="3749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Beam line drawing and construction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91F1FC7-F8D7-226B-4FA4-110E3A1ED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81C0D5E-BB5D-01AF-3776-FF6BFB72A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BAA9DB4-D02B-94E9-EEDE-16BE35C91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8</a:t>
            </a:fld>
            <a:endParaRPr lang="en-GB"/>
          </a:p>
        </p:txBody>
      </p:sp>
      <p:pic>
        <p:nvPicPr>
          <p:cNvPr id="12" name="Picture 11" descr="CERN-logo_outline.jpg">
            <a:extLst>
              <a:ext uri="{FF2B5EF4-FFF2-40B4-BE49-F238E27FC236}">
                <a16:creationId xmlns:a16="http://schemas.microsoft.com/office/drawing/2014/main" id="{FD16FC1B-4B59-2FE6-EC05-BAAAD82AAF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3" name="Picture 12" descr="Screen Shot 2017-02-21 at 17.04.04.png">
            <a:extLst>
              <a:ext uri="{FF2B5EF4-FFF2-40B4-BE49-F238E27FC236}">
                <a16:creationId xmlns:a16="http://schemas.microsoft.com/office/drawing/2014/main" id="{CB1D5C45-DD35-86D5-05A7-EC1A91F013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1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5FFE2-DD20-97E5-5923-0E9BB1F1B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493" y="62127"/>
            <a:ext cx="10515600" cy="704918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Second beam line, still to be achieved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51841-AEB0-B623-8CA9-2DE636346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8772"/>
            <a:ext cx="10515600" cy="2579367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Manufacturing of the 2 chambers inside the dipoles (EN/MME)</a:t>
            </a:r>
          </a:p>
          <a:p>
            <a:r>
              <a:rPr lang="en-GB" dirty="0">
                <a:solidFill>
                  <a:srgbClr val="0000FF"/>
                </a:solidFill>
              </a:rPr>
              <a:t>Correctors installation (TE/MSC are revising them)</a:t>
            </a:r>
          </a:p>
          <a:p>
            <a:r>
              <a:rPr lang="en-GB" dirty="0">
                <a:solidFill>
                  <a:srgbClr val="0000FF"/>
                </a:solidFill>
              </a:rPr>
              <a:t>BPMs and MTV screens preparation and installation (SY/BI and CLEAR team)</a:t>
            </a:r>
          </a:p>
          <a:p>
            <a:r>
              <a:rPr lang="en-GB" dirty="0">
                <a:solidFill>
                  <a:srgbClr val="0000FF"/>
                </a:solidFill>
              </a:rPr>
              <a:t>Vacuum equipment integrated control (TE/VSC)</a:t>
            </a:r>
          </a:p>
          <a:p>
            <a:r>
              <a:rPr lang="en-GB" dirty="0">
                <a:solidFill>
                  <a:srgbClr val="0000FF"/>
                </a:solidFill>
              </a:rPr>
              <a:t>Replacement and alignment of the first dipole.</a:t>
            </a:r>
          </a:p>
          <a:p>
            <a:r>
              <a:rPr lang="en-GB" dirty="0">
                <a:solidFill>
                  <a:srgbClr val="0000FF"/>
                </a:solidFill>
              </a:rPr>
              <a:t>Beam dump construction and new breadboard installation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D1E75B-52C3-B2BA-8ECE-EF7D5D444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02650" y="2822718"/>
            <a:ext cx="2509740" cy="35763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564E75-2190-F140-621C-3E4298CAF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31298" y="2838667"/>
            <a:ext cx="2579366" cy="36499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689232-C04E-7C52-B085-28C24EA9CE74}"/>
              </a:ext>
            </a:extLst>
          </p:cNvPr>
          <p:cNvSpPr txBox="1"/>
          <p:nvPr/>
        </p:nvSpPr>
        <p:spPr>
          <a:xfrm>
            <a:off x="1721292" y="5865778"/>
            <a:ext cx="37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two dipole chambers (EN/MME)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A3D982A-583B-801B-E90A-07532BB27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26/03/2025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4B035EC-5447-DB44-ECD5-90FCD8880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CLEAR Scientific Board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438D8D3-3E0C-232C-DDB5-3629F0141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1E93-2FAC-4F37-BB47-5015449859D6}" type="slidenum">
              <a:rPr lang="en-GB" smtClean="0"/>
              <a:t>9</a:t>
            </a:fld>
            <a:endParaRPr lang="en-GB"/>
          </a:p>
        </p:txBody>
      </p:sp>
      <p:pic>
        <p:nvPicPr>
          <p:cNvPr id="12" name="Picture 11" descr="CERN-logo_outline.jpg">
            <a:extLst>
              <a:ext uri="{FF2B5EF4-FFF2-40B4-BE49-F238E27FC236}">
                <a16:creationId xmlns:a16="http://schemas.microsoft.com/office/drawing/2014/main" id="{FC6735EA-2AF3-F63E-BABC-195C9EE390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3" name="Picture 12" descr="Screen Shot 2017-02-21 at 17.04.04.png">
            <a:extLst>
              <a:ext uri="{FF2B5EF4-FFF2-40B4-BE49-F238E27FC236}">
                <a16:creationId xmlns:a16="http://schemas.microsoft.com/office/drawing/2014/main" id="{487D809A-29B5-1E1C-0964-E0B1109ED5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06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1524</TotalTime>
  <Words>959</Words>
  <Application>Microsoft Office PowerPoint</Application>
  <PresentationFormat>Widescreen</PresentationFormat>
  <Paragraphs>145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Segoe UI</vt:lpstr>
      <vt:lpstr>Office Theme</vt:lpstr>
      <vt:lpstr>Worksheet</vt:lpstr>
      <vt:lpstr>CLEAR facility status and execution of the 2024 experimental program</vt:lpstr>
      <vt:lpstr>CLEAR summary of operations weeks - 2024</vt:lpstr>
      <vt:lpstr>Extracted performance figures</vt:lpstr>
      <vt:lpstr>Field of experiments and origins of the requests</vt:lpstr>
      <vt:lpstr>Beam availability</vt:lpstr>
      <vt:lpstr>Some noticeable achievements</vt:lpstr>
      <vt:lpstr>Optimized methods and additional manning</vt:lpstr>
      <vt:lpstr>Second beam line construction</vt:lpstr>
      <vt:lpstr>Second beam line, still to be achieved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Wilfrid Farabolini</dc:creator>
  <cp:lastModifiedBy>Wilfrid Farabolini</cp:lastModifiedBy>
  <cp:revision>47</cp:revision>
  <dcterms:created xsi:type="dcterms:W3CDTF">2025-03-24T16:28:25Z</dcterms:created>
  <dcterms:modified xsi:type="dcterms:W3CDTF">2025-03-26T08:18:17Z</dcterms:modified>
</cp:coreProperties>
</file>