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8"/>
  </p:normalViewPr>
  <p:slideViewPr>
    <p:cSldViewPr snapToGrid="0">
      <p:cViewPr varScale="1">
        <p:scale>
          <a:sx n="127" d="100"/>
          <a:sy n="127" d="100"/>
        </p:scale>
        <p:origin x="8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0246C-EA64-D8EB-1306-70CF199CE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121811-4F5E-CDFD-9481-AEB42A050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C0C6D-7F61-189A-3D11-6FD3D4EE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C640E-E21F-7F73-476C-1BE4F4DD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8E88F-FB79-6604-0CE2-47817F91D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46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60246-F4DB-8A25-7A41-62E6D5917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FD3761-2099-3621-3852-D0CA0595D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E5F80-C822-DBEC-3901-12FD54E5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CBB84-C799-F238-CDDE-8FB215402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7B68C-3B02-E0CC-8C62-B03E6A3D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78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C4EBE9-E0FA-FC56-BA46-FA796667A9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DE5F4E-0434-86ED-14B8-61DD4E532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CAD35-4F20-78DE-9942-00268B0BE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B6C19-606D-DEEA-4F4D-453A0176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8C46D-FE37-D869-6BF0-ED2A8487D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42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01DF5-9C02-9527-B2D7-DA11BF70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2637E-41A9-74A0-3578-E08C39656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CD5DF-2019-8A70-7AE8-08AE7905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920FA-5D15-74EC-98AE-72BEF949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1CF79-DF4E-8A55-3038-EEBB16DBF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98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D63F-5C0B-A9EB-EC4D-375C03E82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304D9-F66C-B228-74DE-26357736E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D5B2A-1BA2-5021-D64E-B55A4F3A2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0D495-F5F2-F67A-D63E-98ECF6C7B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FC3F1-35A7-F68B-5F1F-6E3624044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2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EB807-21EB-8AB8-9AAA-2037B9025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C9476-B17C-D693-0726-D5D676283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E59CA5-A511-5246-92FD-5C0A66C7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20AE2-298A-1957-6AA6-2420C1BC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B04681-6AE1-A869-3368-F686B216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03A4-C3E9-FE82-37EA-020A922BA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3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0CBCA-5380-7AAE-B44C-D90ED6034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5AA3B-0341-A593-17FB-AB5789952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5A9573-D108-9536-0723-AA5409EA5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75F6AA-FF7C-F38D-4D92-D26E9A96D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000B7F-6C60-66F8-1990-23F9F1039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C6B211-1E93-3D12-FDCD-E9677870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15219D-A4D6-A8E6-1810-50E8BF04F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644011-6E59-7072-8AD2-1CB5FB10B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074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E9B2C-0B8C-2323-693B-52E0EEAD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6F13AF-CF74-7C7F-C4DA-671F33A6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DDB08-02CC-CE1C-4692-E1CAA57B6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DE2506-932D-C17E-DE62-751439EE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29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498EFE-7F87-A871-447D-E8A87B99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2B4BDA-F02E-1C80-60D1-ABEC9E85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42BF97-81DA-DC96-2797-BB31609B9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45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E63C-D6C9-C5E8-2550-3ACEB02B0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5BC9E-01AF-C2B6-6C87-8C3F2E2AD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374AC-56DC-1B03-E1EB-EB0944B79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0382E-F6EC-C289-6F36-7FBB0A4E9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FC232-E6F8-113B-CE4F-AE74A4C0A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AA73A-B3AF-4288-A843-41F0E44B8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2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E9C97-CB62-CE84-B401-43B5B514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3503E-6D6B-8BC8-FA41-39F93CB7B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660C5-A4CE-D16D-A4CE-6145F46BA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44FE3-1DE2-33FC-1AD1-1722DE1A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E14FE-AD76-8104-D730-FE0A2BDBA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9A629-3845-E0A9-CAA5-B1026440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5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CA8662-6A9B-B840-6638-4DC476DBA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11D69-E2FD-7E7D-6426-296E5D2C2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C5C87-8B3D-2909-3674-25755C26F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8A2062-5DAE-5B47-A383-23B2FCF3B305}" type="datetimeFigureOut">
              <a:rPr lang="en-GB" smtClean="0"/>
              <a:t>22/03/2025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14C2A-1C4B-0DB6-A987-5D9251424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031E4-5BC8-9A0A-7B32-A6A9ACF7EA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BE5DA6-9822-7F4D-AD69-D0EA6E601E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6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713A25-BBF5-D1DF-4906-E85BA2E40B22}"/>
              </a:ext>
            </a:extLst>
          </p:cNvPr>
          <p:cNvSpPr txBox="1"/>
          <p:nvPr/>
        </p:nvSpPr>
        <p:spPr>
          <a:xfrm>
            <a:off x="7385222" y="0"/>
            <a:ext cx="4806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TI-LGAD project proposals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D61A87F-F756-B1D8-2684-097A35286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799756"/>
              </p:ext>
            </p:extLst>
          </p:nvPr>
        </p:nvGraphicFramePr>
        <p:xfrm>
          <a:off x="90153" y="873541"/>
          <a:ext cx="8170977" cy="45287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84567">
                  <a:extLst>
                    <a:ext uri="{9D8B030D-6E8A-4147-A177-3AD203B41FA5}">
                      <a16:colId xmlns:a16="http://schemas.microsoft.com/office/drawing/2014/main" val="3788975937"/>
                    </a:ext>
                  </a:extLst>
                </a:gridCol>
                <a:gridCol w="2012919">
                  <a:extLst>
                    <a:ext uri="{9D8B030D-6E8A-4147-A177-3AD203B41FA5}">
                      <a16:colId xmlns:a16="http://schemas.microsoft.com/office/drawing/2014/main" val="3218796674"/>
                    </a:ext>
                  </a:extLst>
                </a:gridCol>
                <a:gridCol w="2248986">
                  <a:extLst>
                    <a:ext uri="{9D8B030D-6E8A-4147-A177-3AD203B41FA5}">
                      <a16:colId xmlns:a16="http://schemas.microsoft.com/office/drawing/2014/main" val="733957071"/>
                    </a:ext>
                  </a:extLst>
                </a:gridCol>
                <a:gridCol w="1185413">
                  <a:extLst>
                    <a:ext uri="{9D8B030D-6E8A-4147-A177-3AD203B41FA5}">
                      <a16:colId xmlns:a16="http://schemas.microsoft.com/office/drawing/2014/main" val="3683830455"/>
                    </a:ext>
                  </a:extLst>
                </a:gridCol>
                <a:gridCol w="1539092">
                  <a:extLst>
                    <a:ext uri="{9D8B030D-6E8A-4147-A177-3AD203B41FA5}">
                      <a16:colId xmlns:a16="http://schemas.microsoft.com/office/drawing/2014/main" val="429833849"/>
                    </a:ext>
                  </a:extLst>
                </a:gridCol>
              </a:tblGrid>
              <a:tr h="55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dirty="0">
                          <a:effectLst/>
                        </a:rPr>
                        <a:t>Country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dirty="0">
                          <a:effectLst/>
                        </a:rPr>
                        <a:t>Collaborating Institution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dirty="0">
                          <a:effectLst/>
                        </a:rPr>
                        <a:t>Town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dirty="0">
                          <a:effectLst/>
                        </a:rPr>
                        <a:t>Institution Code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dirty="0">
                          <a:effectLst/>
                        </a:rPr>
                        <a:t>Contact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78281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France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Irene Joliot-Curie Lab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Orsay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IJCLAB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A. </a:t>
                      </a:r>
                      <a:r>
                        <a:rPr lang="en-GB" sz="800" dirty="0" err="1">
                          <a:effectLst/>
                        </a:rPr>
                        <a:t>Torrento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624047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France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 err="1">
                          <a:effectLst/>
                        </a:rPr>
                        <a:t>Laboratoire</a:t>
                      </a:r>
                      <a:r>
                        <a:rPr lang="en-GB" sz="800" dirty="0">
                          <a:effectLst/>
                        </a:rPr>
                        <a:t> de Physique </a:t>
                      </a:r>
                      <a:r>
                        <a:rPr lang="en-GB" sz="800" dirty="0" err="1">
                          <a:effectLst/>
                        </a:rPr>
                        <a:t>Nucléaire</a:t>
                      </a:r>
                      <a:r>
                        <a:rPr lang="en-GB" sz="800" dirty="0">
                          <a:effectLst/>
                        </a:rPr>
                        <a:t> et des Hautes Energies, Paris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Paris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LPNHE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G. </a:t>
                      </a:r>
                      <a:r>
                        <a:rPr lang="en-GB" sz="800" dirty="0" err="1">
                          <a:effectLst/>
                        </a:rPr>
                        <a:t>Calderini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2726954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Germany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GSI </a:t>
                      </a:r>
                      <a:r>
                        <a:rPr lang="en-GB" sz="800" dirty="0" err="1">
                          <a:effectLst/>
                        </a:rPr>
                        <a:t>Helmholtzzentrum</a:t>
                      </a:r>
                      <a:r>
                        <a:rPr lang="en-GB" sz="800" dirty="0">
                          <a:effectLst/>
                        </a:rPr>
                        <a:t> für </a:t>
                      </a:r>
                      <a:r>
                        <a:rPr lang="en-GB" sz="800" dirty="0" err="1">
                          <a:effectLst/>
                        </a:rPr>
                        <a:t>Schwerionenforschung</a:t>
                      </a:r>
                      <a:r>
                        <a:rPr lang="en-GB" sz="800" dirty="0">
                          <a:effectLst/>
                        </a:rPr>
                        <a:t> GmbH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Darmstadt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GSI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J. </a:t>
                      </a:r>
                      <a:r>
                        <a:rPr lang="en-GB" sz="800" dirty="0" err="1">
                          <a:effectLst/>
                        </a:rPr>
                        <a:t>Pietraszko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881077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Germany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IPE KIT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 err="1">
                          <a:effectLst/>
                        </a:rPr>
                        <a:t>Eggenstein-Leopoldshafen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IPE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M. Caselle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187834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Germany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University of Hamburg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Hamburg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UHH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J. Schwandt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877862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Greece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National Technical University of Athens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Athens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NTUA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I. Kopsalis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823530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Italy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Fondazione Bruno Kessler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Trento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FBK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M. Boscardin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899875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Italy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INFN-Torino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Torino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INFN-TO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V. Sola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890942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Montenegro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University of Montenegro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Podgorica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UoM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G. Medin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235661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Portugal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 Laboratório de Instrumentação e Física Experimental de Partículas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Lisbon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LIP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 err="1">
                          <a:effectLst/>
                        </a:rPr>
                        <a:t>J.J.Hollar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375694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Slovenia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Jozef Stefan Institute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Ljubljana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JSI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G. </a:t>
                      </a:r>
                      <a:r>
                        <a:rPr lang="en-GB" sz="800" dirty="0" err="1">
                          <a:effectLst/>
                        </a:rPr>
                        <a:t>Kramberger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7241475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Spain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Centro Nacional de Aceleradores, CNA 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Seville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CNA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M. C. Jiménez Ramos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496955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Spain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Instituto de Física de Cantabria (CSIC-UC)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Santander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CISC-UC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I. Vila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565960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Switzerland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CERN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Geneva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CERN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D. Dannheim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197760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Switzerland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University of Zurich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Zurich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UZH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A. </a:t>
                      </a:r>
                      <a:r>
                        <a:rPr lang="en-GB" sz="800" dirty="0" err="1">
                          <a:effectLst/>
                        </a:rPr>
                        <a:t>Macchiolo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165621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United Kingdom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University of Oxford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Oxford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UO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D. </a:t>
                      </a:r>
                      <a:r>
                        <a:rPr lang="en-GB" sz="800" dirty="0" err="1">
                          <a:effectLst/>
                        </a:rPr>
                        <a:t>Bortoletto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190490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USA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Oak Ridge National Laboratory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Oak Ridge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ORNL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M. Benoit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5353123"/>
                  </a:ext>
                </a:extLst>
              </a:tr>
              <a:tr h="16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USA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Univ. of California at Santa Cruz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Santa Cruz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</a:rPr>
                        <a:t>UCSC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effectLst/>
                        </a:rPr>
                        <a:t>S. Mazza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36162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76CE5EC-B90D-3D5D-9642-06BB7695D5CF}"/>
              </a:ext>
            </a:extLst>
          </p:cNvPr>
          <p:cNvSpPr txBox="1"/>
          <p:nvPr/>
        </p:nvSpPr>
        <p:spPr>
          <a:xfrm>
            <a:off x="8261131" y="1442879"/>
            <a:ext cx="393086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Applications: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Timing upgrades of pixel systems for HL-LHC Phase-3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Upgrade of HGTD and ETL detectors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Upgrade of the CMS  Precision Proton Spectrometer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Pioneer experiment at PSI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Beam diagnostics at synchrotron light sources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Space applications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Medical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A83FCB-61E7-E802-3954-430AF8D3B30F}"/>
              </a:ext>
            </a:extLst>
          </p:cNvPr>
          <p:cNvSpPr txBox="1"/>
          <p:nvPr/>
        </p:nvSpPr>
        <p:spPr>
          <a:xfrm>
            <a:off x="632591" y="338554"/>
            <a:ext cx="731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18 groups participating</a:t>
            </a:r>
          </a:p>
        </p:txBody>
      </p:sp>
    </p:spTree>
    <p:extLst>
      <p:ext uri="{BB962C8B-B14F-4D97-AF65-F5344CB8AC3E}">
        <p14:creationId xmlns:p14="http://schemas.microsoft.com/office/powerpoint/2010/main" val="426282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2B29C-7BA0-F4CD-6C8D-8BE395ABF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EAB14C-D0C8-BD87-8CFB-7ED8B3B583DD}"/>
              </a:ext>
            </a:extLst>
          </p:cNvPr>
          <p:cNvSpPr txBox="1"/>
          <p:nvPr/>
        </p:nvSpPr>
        <p:spPr>
          <a:xfrm>
            <a:off x="5962918" y="0"/>
            <a:ext cx="6229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Planned TI-LGAD productions at FBK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2678DEA-97B1-9C7E-1CDA-1F2405E65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669144"/>
              </p:ext>
            </p:extLst>
          </p:nvPr>
        </p:nvGraphicFramePr>
        <p:xfrm>
          <a:off x="6096000" y="707886"/>
          <a:ext cx="5708820" cy="4820946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745665">
                  <a:extLst>
                    <a:ext uri="{9D8B030D-6E8A-4147-A177-3AD203B41FA5}">
                      <a16:colId xmlns:a16="http://schemas.microsoft.com/office/drawing/2014/main" val="1124189923"/>
                    </a:ext>
                  </a:extLst>
                </a:gridCol>
                <a:gridCol w="388883">
                  <a:extLst>
                    <a:ext uri="{9D8B030D-6E8A-4147-A177-3AD203B41FA5}">
                      <a16:colId xmlns:a16="http://schemas.microsoft.com/office/drawing/2014/main" val="1033475094"/>
                    </a:ext>
                  </a:extLst>
                </a:gridCol>
                <a:gridCol w="504496">
                  <a:extLst>
                    <a:ext uri="{9D8B030D-6E8A-4147-A177-3AD203B41FA5}">
                      <a16:colId xmlns:a16="http://schemas.microsoft.com/office/drawing/2014/main" val="1306315621"/>
                    </a:ext>
                  </a:extLst>
                </a:gridCol>
                <a:gridCol w="735724">
                  <a:extLst>
                    <a:ext uri="{9D8B030D-6E8A-4147-A177-3AD203B41FA5}">
                      <a16:colId xmlns:a16="http://schemas.microsoft.com/office/drawing/2014/main" val="1840037884"/>
                    </a:ext>
                  </a:extLst>
                </a:gridCol>
                <a:gridCol w="2179714">
                  <a:extLst>
                    <a:ext uri="{9D8B030D-6E8A-4147-A177-3AD203B41FA5}">
                      <a16:colId xmlns:a16="http://schemas.microsoft.com/office/drawing/2014/main" val="3556368976"/>
                    </a:ext>
                  </a:extLst>
                </a:gridCol>
                <a:gridCol w="655681">
                  <a:extLst>
                    <a:ext uri="{9D8B030D-6E8A-4147-A177-3AD203B41FA5}">
                      <a16:colId xmlns:a16="http://schemas.microsoft.com/office/drawing/2014/main" val="1520849703"/>
                    </a:ext>
                  </a:extLst>
                </a:gridCol>
                <a:gridCol w="498657">
                  <a:extLst>
                    <a:ext uri="{9D8B030D-6E8A-4147-A177-3AD203B41FA5}">
                      <a16:colId xmlns:a16="http://schemas.microsoft.com/office/drawing/2014/main" val="1174592597"/>
                    </a:ext>
                  </a:extLst>
                </a:gridCol>
              </a:tblGrid>
              <a:tr h="684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Deliverable Milestone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Start Month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Duration (months)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Project WP #  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Research Objectives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Description and expected result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b="0" cap="none" spc="0" dirty="0">
                          <a:solidFill>
                            <a:schemeClr val="tx1"/>
                          </a:solidFill>
                          <a:effectLst/>
                        </a:rPr>
                        <a:t>Lead Institute</a:t>
                      </a:r>
                      <a:endParaRPr lang="en-GB" sz="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8044647"/>
                  </a:ext>
                </a:extLst>
              </a:tr>
              <a:tr h="75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D1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Production of TI-LGADs with the aim of optimizing the process for improved radiation hardness and the inter-pixel area design to achieve a no-gain region of a few microns. Variations on the thickness, dose and activation of the implants can be explored. 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Prototype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FBK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376427"/>
                  </a:ext>
                </a:extLst>
              </a:tr>
              <a:tr h="313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M4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2,3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Design of a multi-pad high speed PCB read-out board with a first amplification stage. 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Board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KIT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260743"/>
                  </a:ext>
                </a:extLst>
              </a:tr>
              <a:tr h="109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M5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3,4,5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Characterization of the devices in terms of radiation hardness, timing and Inter-Pixel distance. Hybridize and test the sensors with the prototype timing read-out chips in 28 nm CMOS. Irradiate the structures with a not uniform fluence profile to reproduce the operational conditions of the end-cap pixel systems at HL-LHC or the ones for the CMS Precision Proton Spectrometer.  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Report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UZH, Torino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2252014"/>
                  </a:ext>
                </a:extLst>
              </a:tr>
              <a:tr h="424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M6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Design of second production of TI-LGAD structures compatible with full scale timing ASICS.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Layout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FBK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025027"/>
                  </a:ext>
                </a:extLst>
              </a:tr>
              <a:tr h="424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D2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Processing of second production of TI-LGAD structures compatible with full scale timing ASICS.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Prototype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FBK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7817627"/>
                  </a:ext>
                </a:extLst>
              </a:tr>
              <a:tr h="53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800" cap="none" spc="0" dirty="0">
                          <a:solidFill>
                            <a:schemeClr val="tx1"/>
                          </a:solidFill>
                          <a:effectLst/>
                        </a:rPr>
                        <a:t>M7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3,4,5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Characterization of modules built with the TI-LGAD sensors of the second production; irradiation of the structures according to the different applications 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Report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>
                          <a:solidFill>
                            <a:schemeClr val="tx1"/>
                          </a:solidFill>
                          <a:effectLst/>
                        </a:rPr>
                        <a:t>Publications</a:t>
                      </a:r>
                      <a:endParaRPr lang="en-GB" sz="8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800" cap="none" spc="0" dirty="0" err="1">
                          <a:solidFill>
                            <a:schemeClr val="tx1"/>
                          </a:solidFill>
                          <a:effectLst/>
                        </a:rPr>
                        <a:t>t.b.d</a:t>
                      </a:r>
                      <a:endParaRPr lang="en-GB" sz="8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198" marR="8751" marT="33229" marB="332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39095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514312F-C5E6-C1B7-1AD8-125D904CF823}"/>
              </a:ext>
            </a:extLst>
          </p:cNvPr>
          <p:cNvSpPr txBox="1"/>
          <p:nvPr/>
        </p:nvSpPr>
        <p:spPr>
          <a:xfrm>
            <a:off x="565954" y="1609275"/>
            <a:ext cx="4530898" cy="363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DRD3: 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D1 with completion in June 2026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D2 with completion in June 2028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One production by KIT  currently under process at FBK for photon science applications with Timepix3 compatible sensors with delivery May 2025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One production of TI-LGAD strips  on-going for medical applications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One production for CMS PPS for which  the design phase has been completed</a:t>
            </a:r>
          </a:p>
        </p:txBody>
      </p:sp>
    </p:spTree>
    <p:extLst>
      <p:ext uri="{BB962C8B-B14F-4D97-AF65-F5344CB8AC3E}">
        <p14:creationId xmlns:p14="http://schemas.microsoft.com/office/powerpoint/2010/main" val="175453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184AE-5DBE-8A63-7842-BFD53FC51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2032B5-6372-71EA-79A8-99D3D187DBB6}"/>
              </a:ext>
            </a:extLst>
          </p:cNvPr>
          <p:cNvSpPr txBox="1"/>
          <p:nvPr/>
        </p:nvSpPr>
        <p:spPr>
          <a:xfrm>
            <a:off x="5360276" y="0"/>
            <a:ext cx="6831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Financing status of the DRD3 production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857DBB-C5E7-3D9E-625F-3D22B147D41F}"/>
              </a:ext>
            </a:extLst>
          </p:cNvPr>
          <p:cNvSpPr txBox="1"/>
          <p:nvPr/>
        </p:nvSpPr>
        <p:spPr>
          <a:xfrm>
            <a:off x="744629" y="1336006"/>
            <a:ext cx="10186129" cy="363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sub-budget code within DRD3 has been created to issue invoices for the groups involved in the project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CERN is requesting a finance plan with the contributions of the different institutes before issuing invoices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Some groups will participate in kind with exchange of structures from the other TI-LGAD productions planned at FBK, or time availability at irradiation or beam facilities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Up to now 71 </a:t>
            </a:r>
            <a:r>
              <a:rPr lang="en-US" sz="2000" dirty="0" err="1"/>
              <a:t>kCHF</a:t>
            </a:r>
            <a:r>
              <a:rPr lang="en-US" sz="2000" dirty="0"/>
              <a:t> have been pledged by the groups over the 90 </a:t>
            </a:r>
            <a:r>
              <a:rPr lang="en-US" sz="2000" dirty="0" err="1"/>
              <a:t>kCHF</a:t>
            </a:r>
            <a:r>
              <a:rPr lang="en-US" sz="2000" dirty="0"/>
              <a:t> total costs for the first production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CERN, CNA, INFN-TO, JSI, NTUA , ORNL, UCSC, UoM, UZH have responded</a:t>
            </a:r>
          </a:p>
        </p:txBody>
      </p:sp>
    </p:spTree>
    <p:extLst>
      <p:ext uri="{BB962C8B-B14F-4D97-AF65-F5344CB8AC3E}">
        <p14:creationId xmlns:p14="http://schemas.microsoft.com/office/powerpoint/2010/main" val="3502367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  <wetp:taskpane dockstate="right" visibility="0" width="350" row="0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D845702E-AD92-F945-826A-44BFB59DD817}">
  <we:reference id="22ff87a5-132f-4d52-9e97-94d888e4dd91" version="3.8.0.0" store="EXCatalog" storeType="EXCatalog"/>
  <we:alternateReferences>
    <we:reference id="WA104380050" version="3.8.0.0" store="de-CH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C9618BD4-F0A9-B74F-AD55-B92E48CA3591}">
  <we:reference id="e765dd0b-6697-44aa-9025-1ce65686c598" version="3.7.0.0" store="EXCatalog" storeType="EXCatalog"/>
  <we:alternateReferences>
    <we:reference id="WA104380519" version="3.7.0.0" store="de-CH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4093</TotalTime>
  <Words>650</Words>
  <Application>Microsoft Macintosh PowerPoint</Application>
  <PresentationFormat>Widescreen</PresentationFormat>
  <Paragraphs>171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Macchiolo</dc:creator>
  <cp:lastModifiedBy>Anna Macchiolo</cp:lastModifiedBy>
  <cp:revision>12</cp:revision>
  <dcterms:created xsi:type="dcterms:W3CDTF">2025-03-22T15:55:46Z</dcterms:created>
  <dcterms:modified xsi:type="dcterms:W3CDTF">2025-03-25T12:09:14Z</dcterms:modified>
</cp:coreProperties>
</file>