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4.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5.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6.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theme/theme7.xml" ContentType="application/vnd.openxmlformats-officedocument.theme+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9.xml" ContentType="application/vnd.openxmlformats-officedocument.theme+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10.xml" ContentType="application/vnd.openxmlformats-officedocument.theme+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11.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theme/theme12.xml" ContentType="application/vnd.openxmlformats-officedocument.theme+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 id="2147483697" r:id="rId2"/>
    <p:sldMasterId id="2147483828" r:id="rId3"/>
    <p:sldMasterId id="2147483865" r:id="rId4"/>
    <p:sldMasterId id="2147483936" r:id="rId5"/>
    <p:sldMasterId id="2147483966" r:id="rId6"/>
    <p:sldMasterId id="2147484004" r:id="rId7"/>
    <p:sldMasterId id="2147484029" r:id="rId8"/>
    <p:sldMasterId id="2147484150" r:id="rId9"/>
    <p:sldMasterId id="2147484158" r:id="rId10"/>
    <p:sldMasterId id="2147484172" r:id="rId11"/>
    <p:sldMasterId id="2147484186" r:id="rId12"/>
    <p:sldMasterId id="2147484206" r:id="rId13"/>
  </p:sldMasterIdLst>
  <p:notesMasterIdLst>
    <p:notesMasterId r:id="rId35"/>
  </p:notesMasterIdLst>
  <p:sldIdLst>
    <p:sldId id="4619" r:id="rId14"/>
    <p:sldId id="4795" r:id="rId15"/>
    <p:sldId id="2798" r:id="rId16"/>
    <p:sldId id="4645" r:id="rId17"/>
    <p:sldId id="4788" r:id="rId18"/>
    <p:sldId id="4673" r:id="rId19"/>
    <p:sldId id="2884" r:id="rId20"/>
    <p:sldId id="4707" r:id="rId21"/>
    <p:sldId id="4710" r:id="rId22"/>
    <p:sldId id="4700" r:id="rId23"/>
    <p:sldId id="4741" r:id="rId24"/>
    <p:sldId id="4630" r:id="rId25"/>
    <p:sldId id="4790" r:id="rId26"/>
    <p:sldId id="4791" r:id="rId27"/>
    <p:sldId id="4703" r:id="rId28"/>
    <p:sldId id="4792" r:id="rId29"/>
    <p:sldId id="4695" r:id="rId30"/>
    <p:sldId id="4780" r:id="rId31"/>
    <p:sldId id="4769" r:id="rId32"/>
    <p:sldId id="4794" r:id="rId33"/>
    <p:sldId id="4793" r:id="rId34"/>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biola Gianotti" initials="FG" lastIdx="1" clrIdx="0">
    <p:extLst>
      <p:ext uri="{19B8F6BF-5375-455C-9EA6-DF929625EA0E}">
        <p15:presenceInfo xmlns:p15="http://schemas.microsoft.com/office/powerpoint/2012/main" userId="S::fabiola.gianotti@cern.ch::7988ec65-f297-41a6-b535-7c87175103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C377B"/>
    <a:srgbClr val="FF0000"/>
    <a:srgbClr val="0000CC"/>
    <a:srgbClr val="0070C0"/>
    <a:srgbClr val="F8F8F8"/>
    <a:srgbClr val="CFD5EA"/>
    <a:srgbClr val="A1A4AF"/>
    <a:srgbClr val="DDDDD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404" autoAdjust="0"/>
  </p:normalViewPr>
  <p:slideViewPr>
    <p:cSldViewPr snapToGrid="0" showGuides="1">
      <p:cViewPr varScale="1">
        <p:scale>
          <a:sx n="91" d="100"/>
          <a:sy n="91" d="100"/>
        </p:scale>
        <p:origin x="1248" y="78"/>
      </p:cViewPr>
      <p:guideLst>
        <p:guide orient="horz" pos="2137"/>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theme" Target="theme/theme1.xml"/><Relationship Id="rId21" Type="http://schemas.openxmlformats.org/officeDocument/2006/relationships/slide" Target="slides/slide8.xml"/><Relationship Id="rId34" Type="http://schemas.openxmlformats.org/officeDocument/2006/relationships/slide" Target="slides/slide2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commentAuthors" Target="commentAuthors.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notesMaster" Target="notesMasters/notesMaster1.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6"/>
          </a:xfrm>
          <a:prstGeom prst="rect">
            <a:avLst/>
          </a:prstGeom>
        </p:spPr>
        <p:txBody>
          <a:bodyPr vert="horz" lIns="93236" tIns="46619" rIns="93236" bIns="46619" rtlCol="0"/>
          <a:lstStyle>
            <a:lvl1pPr algn="l">
              <a:defRPr sz="1200"/>
            </a:lvl1pPr>
          </a:lstStyle>
          <a:p>
            <a:endParaRPr lang="en-GB"/>
          </a:p>
        </p:txBody>
      </p:sp>
      <p:sp>
        <p:nvSpPr>
          <p:cNvPr id="3" name="Date Placeholder 2"/>
          <p:cNvSpPr>
            <a:spLocks noGrp="1"/>
          </p:cNvSpPr>
          <p:nvPr>
            <p:ph type="dt" idx="1"/>
          </p:nvPr>
        </p:nvSpPr>
        <p:spPr>
          <a:xfrm>
            <a:off x="3850443" y="0"/>
            <a:ext cx="2945659" cy="498136"/>
          </a:xfrm>
          <a:prstGeom prst="rect">
            <a:avLst/>
          </a:prstGeom>
        </p:spPr>
        <p:txBody>
          <a:bodyPr vert="horz" lIns="93236" tIns="46619" rIns="93236" bIns="46619" rtlCol="0"/>
          <a:lstStyle>
            <a:lvl1pPr algn="r">
              <a:defRPr sz="1200"/>
            </a:lvl1pPr>
          </a:lstStyle>
          <a:p>
            <a:fld id="{E374726B-3D21-49D0-9176-2C240B866C98}" type="datetimeFigureOut">
              <a:rPr lang="en-GB" smtClean="0"/>
              <a:t>21/03/2025</a:t>
            </a:fld>
            <a:endParaRPr lang="en-GB"/>
          </a:p>
        </p:txBody>
      </p:sp>
      <p:sp>
        <p:nvSpPr>
          <p:cNvPr id="4" name="Slide Image Placeholder 3"/>
          <p:cNvSpPr>
            <a:spLocks noGrp="1" noRot="1" noChangeAspect="1"/>
          </p:cNvSpPr>
          <p:nvPr>
            <p:ph type="sldImg" idx="2"/>
          </p:nvPr>
        </p:nvSpPr>
        <p:spPr>
          <a:xfrm>
            <a:off x="420688" y="1241425"/>
            <a:ext cx="5956300" cy="3349625"/>
          </a:xfrm>
          <a:prstGeom prst="rect">
            <a:avLst/>
          </a:prstGeom>
          <a:noFill/>
          <a:ln w="12700">
            <a:solidFill>
              <a:prstClr val="black"/>
            </a:solidFill>
          </a:ln>
        </p:spPr>
        <p:txBody>
          <a:bodyPr vert="horz" lIns="93236" tIns="46619" rIns="93236" bIns="46619" rtlCol="0" anchor="ctr"/>
          <a:lstStyle/>
          <a:p>
            <a:endParaRPr lang="en-GB"/>
          </a:p>
        </p:txBody>
      </p:sp>
      <p:sp>
        <p:nvSpPr>
          <p:cNvPr id="5" name="Notes Placeholder 4"/>
          <p:cNvSpPr>
            <a:spLocks noGrp="1"/>
          </p:cNvSpPr>
          <p:nvPr>
            <p:ph type="body" sz="quarter" idx="3"/>
          </p:nvPr>
        </p:nvSpPr>
        <p:spPr>
          <a:xfrm>
            <a:off x="679768" y="4777959"/>
            <a:ext cx="5438140" cy="3909239"/>
          </a:xfrm>
          <a:prstGeom prst="rect">
            <a:avLst/>
          </a:prstGeom>
        </p:spPr>
        <p:txBody>
          <a:bodyPr vert="horz" lIns="93236" tIns="46619" rIns="93236" bIns="4661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0092"/>
            <a:ext cx="2945659" cy="498135"/>
          </a:xfrm>
          <a:prstGeom prst="rect">
            <a:avLst/>
          </a:prstGeom>
        </p:spPr>
        <p:txBody>
          <a:bodyPr vert="horz" lIns="93236" tIns="46619" rIns="93236" bIns="46619"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2"/>
            <a:ext cx="2945659" cy="498135"/>
          </a:xfrm>
          <a:prstGeom prst="rect">
            <a:avLst/>
          </a:prstGeom>
        </p:spPr>
        <p:txBody>
          <a:bodyPr vert="horz" lIns="93236" tIns="46619" rIns="93236" bIns="46619" rtlCol="0" anchor="b"/>
          <a:lstStyle>
            <a:lvl1pPr algn="r">
              <a:defRPr sz="1200"/>
            </a:lvl1pPr>
          </a:lstStyle>
          <a:p>
            <a:fld id="{4C5D6558-31F6-4E13-8AD0-A2680585A939}" type="slidenum">
              <a:rPr lang="en-GB" smtClean="0"/>
              <a:t>‹#›</a:t>
            </a:fld>
            <a:endParaRPr lang="en-GB"/>
          </a:p>
        </p:txBody>
      </p:sp>
    </p:spTree>
    <p:extLst>
      <p:ext uri="{BB962C8B-B14F-4D97-AF65-F5344CB8AC3E}">
        <p14:creationId xmlns:p14="http://schemas.microsoft.com/office/powerpoint/2010/main" val="31725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5pPr>
            <a:lvl6pPr marL="256399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6pPr>
            <a:lvl7pPr marL="303017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7pPr>
            <a:lvl8pPr marL="3496352"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8pPr>
            <a:lvl9pPr marL="3962533" indent="-233090" defTabSz="466180" eaLnBrk="0" fontAlgn="base" hangingPunct="0">
              <a:spcBef>
                <a:spcPct val="30000"/>
              </a:spcBef>
              <a:spcAft>
                <a:spcPct val="0"/>
              </a:spcAft>
              <a:buClr>
                <a:srgbClr val="000000"/>
              </a:buClr>
              <a:buSzPct val="100000"/>
              <a:buFont typeface="Times New Roman" panose="02020603050405020304" pitchFamily="18" charset="0"/>
              <a:tabLst>
                <a:tab pos="466180" algn="l"/>
                <a:tab pos="932360" algn="l"/>
                <a:tab pos="1398541" algn="l"/>
                <a:tab pos="1864721" algn="l"/>
                <a:tab pos="2330902" algn="l"/>
                <a:tab pos="2797082" algn="l"/>
              </a:tabLst>
              <a:defRPr sz="1200">
                <a:solidFill>
                  <a:srgbClr val="000000"/>
                </a:solidFill>
                <a:latin typeface="Times New Roman" panose="02020603050405020304" pitchFamily="18" charset="0"/>
              </a:defRPr>
            </a:lvl9pPr>
          </a:lstStyle>
          <a:p>
            <a:pPr defTabSz="932360">
              <a:spcBef>
                <a:spcPct val="0"/>
              </a:spcBef>
              <a:buClrTx/>
              <a:defRPr/>
            </a:pPr>
            <a:fld id="{66D6A5A0-806E-4E21-A59A-4D6E0AB8A473}" type="slidenum">
              <a:rPr lang="en-US" altLang="en-US">
                <a:latin typeface="Arial" panose="020B0604020202020204" pitchFamily="34" charset="0"/>
                <a:ea typeface="DejaVu Sans"/>
                <a:cs typeface="DejaVu Sans"/>
              </a:rPr>
              <a:pPr defTabSz="932360">
                <a:spcBef>
                  <a:spcPct val="0"/>
                </a:spcBef>
                <a:buClrTx/>
                <a:defRPr/>
              </a:pPr>
              <a:t>3</a:t>
            </a:fld>
            <a:endParaRPr lang="en-US" altLang="en-US">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211138" y="828675"/>
            <a:ext cx="7281862" cy="409575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71032" y="5186465"/>
            <a:ext cx="6163541" cy="4914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3236" tIns="46619" rIns="93236" bIns="46619" anchor="ctr"/>
          <a:lstStyle/>
          <a:p>
            <a:pPr defTabSz="932360">
              <a:lnSpc>
                <a:spcPct val="93000"/>
              </a:lnSpc>
              <a:buClr>
                <a:srgbClr val="000000"/>
              </a:buClr>
              <a:buSzPct val="100000"/>
              <a:defRPr/>
            </a:pPr>
            <a:endParaRPr lang="en-US" altLang="en-US">
              <a:solidFill>
                <a:srgbClr val="FFFFFF"/>
              </a:solidFill>
              <a:latin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0">
            <a:extLst>
              <a:ext uri="{FF2B5EF4-FFF2-40B4-BE49-F238E27FC236}">
                <a16:creationId xmlns:a16="http://schemas.microsoft.com/office/drawing/2014/main" id="{5201CB70-4936-4D56-BD85-7A85A016B860}"/>
              </a:ext>
            </a:extLst>
          </p:cNvPr>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5pPr>
            <a:lvl6pPr marL="2544148"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6pPr>
            <a:lvl7pPr marL="3006720"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7pPr>
            <a:lvl8pPr marL="3469292"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8pPr>
            <a:lvl9pPr marL="3931864" indent="-231286" defTabSz="462572" eaLnBrk="0" fontAlgn="base" hangingPunct="0">
              <a:spcBef>
                <a:spcPct val="30000"/>
              </a:spcBef>
              <a:spcAft>
                <a:spcPct val="0"/>
              </a:spcAft>
              <a:buClr>
                <a:srgbClr val="000000"/>
              </a:buClr>
              <a:buSzPct val="100000"/>
              <a:buFont typeface="Times New Roman" panose="02020603050405020304" pitchFamily="18" charset="0"/>
              <a:tabLst>
                <a:tab pos="462572" algn="l"/>
                <a:tab pos="925144" algn="l"/>
                <a:tab pos="1387717" algn="l"/>
                <a:tab pos="1850289" algn="l"/>
                <a:tab pos="2312862" algn="l"/>
                <a:tab pos="2775434" algn="l"/>
              </a:tabLst>
              <a:defRPr sz="1200">
                <a:solidFill>
                  <a:srgbClr val="000000"/>
                </a:solidFill>
                <a:latin typeface="Times New Roman" panose="02020603050405020304" pitchFamily="18" charset="0"/>
              </a:defRPr>
            </a:lvl9pPr>
          </a:lstStyle>
          <a:p>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fld id="{66D6A5A0-806E-4E21-A59A-4D6E0AB8A473}" type="slidenum">
              <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rPr>
              <a:pPr marL="0" marR="0" lvl="0" indent="0" algn="r" defTabSz="925144" rtl="0" eaLnBrk="1" fontAlgn="auto" latinLnBrk="0" hangingPunct="1">
                <a:lnSpc>
                  <a:spcPct val="100000"/>
                </a:lnSpc>
                <a:spcBef>
                  <a:spcPct val="0"/>
                </a:spcBef>
                <a:spcAft>
                  <a:spcPts val="0"/>
                </a:spcAft>
                <a:buClrTx/>
                <a:buSzPct val="100000"/>
                <a:buFont typeface="Times New Roman" panose="02020603050405020304" pitchFamily="18" charset="0"/>
                <a:buNone/>
                <a:tabLst>
                  <a:tab pos="462572" algn="l"/>
                  <a:tab pos="925144" algn="l"/>
                  <a:tab pos="1387717" algn="l"/>
                  <a:tab pos="1850289" algn="l"/>
                  <a:tab pos="2312862" algn="l"/>
                  <a:tab pos="2775434" algn="l"/>
                </a:tabLst>
                <a:defRPr/>
              </a:pPr>
              <a:t>4</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DejaVu Sans"/>
              <a:cs typeface="DejaVu Sans"/>
            </a:endParaRPr>
          </a:p>
        </p:txBody>
      </p:sp>
      <p:sp>
        <p:nvSpPr>
          <p:cNvPr id="55299" name="Rectangle 1">
            <a:extLst>
              <a:ext uri="{FF2B5EF4-FFF2-40B4-BE49-F238E27FC236}">
                <a16:creationId xmlns:a16="http://schemas.microsoft.com/office/drawing/2014/main" id="{B4A93988-550D-4E5D-98AD-CF08DFF369C9}"/>
              </a:ext>
            </a:extLst>
          </p:cNvPr>
          <p:cNvSpPr>
            <a:spLocks noGrp="1" noRot="1" noChangeAspect="1" noChangeArrowheads="1" noTextEdit="1"/>
          </p:cNvSpPr>
          <p:nvPr>
            <p:ph type="sldImg"/>
          </p:nvPr>
        </p:nvSpPr>
        <p:spPr>
          <a:xfrm>
            <a:off x="158750" y="823913"/>
            <a:ext cx="7240588" cy="4073525"/>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5300" name="Text Box 2">
            <a:extLst>
              <a:ext uri="{FF2B5EF4-FFF2-40B4-BE49-F238E27FC236}">
                <a16:creationId xmlns:a16="http://schemas.microsoft.com/office/drawing/2014/main" id="{084EA72E-32BD-4BB9-A9BA-E79977EAB026}"/>
              </a:ext>
            </a:extLst>
          </p:cNvPr>
          <p:cNvSpPr txBox="1">
            <a:spLocks noChangeArrowheads="1"/>
          </p:cNvSpPr>
          <p:nvPr/>
        </p:nvSpPr>
        <p:spPr bwMode="auto">
          <a:xfrm>
            <a:off x="756448" y="5156615"/>
            <a:ext cx="6046949" cy="4885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514" tIns="46258" rIns="92514" bIns="46258" anchor="ctr"/>
          <a:lstStyle/>
          <a:p>
            <a:pPr marL="0" marR="0" lvl="0" indent="0" algn="l" defTabSz="925144" rtl="0" eaLnBrk="1" fontAlgn="auto" latinLnBrk="0" hangingPunct="1">
              <a:lnSpc>
                <a:spcPct val="93000"/>
              </a:lnSpc>
              <a:spcBef>
                <a:spcPts val="0"/>
              </a:spcBef>
              <a:spcAft>
                <a:spcPts val="0"/>
              </a:spcAft>
              <a:buClr>
                <a:srgbClr val="000000"/>
              </a:buClr>
              <a:buSzPct val="100000"/>
              <a:buFontTx/>
              <a:buNone/>
              <a:tabLst/>
              <a:defRPr/>
            </a:pPr>
            <a:endParaRPr kumimoji="0" lang="en-US" alt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6109684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dirty="0"/>
          </a:p>
        </p:txBody>
      </p:sp>
      <p:sp>
        <p:nvSpPr>
          <p:cNvPr id="4" name="Slide Number Placeholder 3"/>
          <p:cNvSpPr>
            <a:spLocks noGrp="1"/>
          </p:cNvSpPr>
          <p:nvPr>
            <p:ph type="sldNum" sz="quarter" idx="5"/>
          </p:nvPr>
        </p:nvSpPr>
        <p:spPr/>
        <p:txBody>
          <a:bodyPr/>
          <a:lstStyle/>
          <a:p>
            <a:fld id="{4C5D6558-31F6-4E13-8AD0-A2680585A939}" type="slidenum">
              <a:rPr lang="en-GB" smtClean="0"/>
              <a:t>16</a:t>
            </a:fld>
            <a:endParaRPr lang="en-GB"/>
          </a:p>
        </p:txBody>
      </p:sp>
    </p:spTree>
    <p:extLst>
      <p:ext uri="{BB962C8B-B14F-4D97-AF65-F5344CB8AC3E}">
        <p14:creationId xmlns:p14="http://schemas.microsoft.com/office/powerpoint/2010/main" val="1923189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png"/><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5.xml"/><Relationship Id="rId4" Type="http://schemas.openxmlformats.org/officeDocument/2006/relationships/image" Target="../media/image1.png"/></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9.xml"/><Relationship Id="rId4" Type="http://schemas.openxmlformats.org/officeDocument/2006/relationships/image" Target="../media/image11.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1106440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1831522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5160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690341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758242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3293883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7748722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2901662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58234" y="126621"/>
            <a:ext cx="385972" cy="226761"/>
          </a:xfr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pic>
        <p:nvPicPr>
          <p:cNvPr id="2" name="Image 2" descr="Une image contenant Police, Graphique, graphisme, logo&#10;&#10;Description générée automatiquement">
            <a:extLst>
              <a:ext uri="{FF2B5EF4-FFF2-40B4-BE49-F238E27FC236}">
                <a16:creationId xmlns:a16="http://schemas.microsoft.com/office/drawing/2014/main" id="{C8E072D6-0422-4628-6BF4-017AE7901DD4}"/>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9189696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02548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41301" y="126621"/>
            <a:ext cx="385972" cy="226761"/>
          </a:xfr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4" name="Image 2" descr="Une image contenant Police, Graphique, graphisme, logo&#10;&#10;Description générée automatiquement">
            <a:extLst>
              <a:ext uri="{FF2B5EF4-FFF2-40B4-BE49-F238E27FC236}">
                <a16:creationId xmlns:a16="http://schemas.microsoft.com/office/drawing/2014/main" id="{62037846-C206-644F-E46F-16903CBC8F3A}"/>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1003334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58382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015812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132319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2211915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37067" y="126621"/>
            <a:ext cx="385972" cy="226761"/>
          </a:xfr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pic>
        <p:nvPicPr>
          <p:cNvPr id="2" name="Image 2" descr="Une image contenant Police, Graphique, graphisme, logo&#10;&#10;Description générée automatiquement">
            <a:extLst>
              <a:ext uri="{FF2B5EF4-FFF2-40B4-BE49-F238E27FC236}">
                <a16:creationId xmlns:a16="http://schemas.microsoft.com/office/drawing/2014/main" id="{B9D70FEC-C4B2-10F2-06A4-2C5DCFDBFBF8}"/>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3977054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63138977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1772786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203201" y="126621"/>
            <a:ext cx="385972" cy="226761"/>
          </a:xfr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pic>
        <p:nvPicPr>
          <p:cNvPr id="2" name="Image 2" descr="Une image contenant Police, Graphique, graphisme, logo&#10;&#10;Description générée automatiquement">
            <a:extLst>
              <a:ext uri="{FF2B5EF4-FFF2-40B4-BE49-F238E27FC236}">
                <a16:creationId xmlns:a16="http://schemas.microsoft.com/office/drawing/2014/main" id="{FDB20C42-E8DB-B136-B52A-5642EAD687D9}"/>
              </a:ext>
            </a:extLst>
          </p:cNvPr>
          <p:cNvPicPr>
            <a:picLocks noChangeAspect="1"/>
          </p:cNvPicPr>
          <p:nvPr userDrawn="1"/>
        </p:nvPicPr>
        <p:blipFill>
          <a:blip r:embed="rId3"/>
          <a:stretch>
            <a:fillRect/>
          </a:stretch>
        </p:blipFill>
        <p:spPr>
          <a:xfrm>
            <a:off x="11717867" y="23617"/>
            <a:ext cx="432764" cy="432764"/>
          </a:xfrm>
          <a:prstGeom prst="rect">
            <a:avLst/>
          </a:prstGeom>
        </p:spPr>
      </p:pic>
    </p:spTree>
    <p:extLst>
      <p:ext uri="{BB962C8B-B14F-4D97-AF65-F5344CB8AC3E}">
        <p14:creationId xmlns:p14="http://schemas.microsoft.com/office/powerpoint/2010/main" val="11150941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194734" y="126617"/>
            <a:ext cx="385972" cy="226761"/>
          </a:xfrm>
        </p:spPr>
        <p:txBody>
          <a:bodyPr/>
          <a:lstStyle/>
          <a:p>
            <a:fld id="{88A1DFE4-5FC5-43BD-BB7E-75EAD82B965F}" type="slidenum">
              <a:rPr lang="en-US" noProof="0" smtClean="0"/>
              <a:pPr/>
              <a:t>‹#›</a:t>
            </a:fld>
            <a:endParaRPr lang="en-US" noProof="0" dirty="0"/>
          </a:p>
        </p:txBody>
      </p:sp>
      <p:pic>
        <p:nvPicPr>
          <p:cNvPr id="2" name="Image 2" descr="Une image contenant Police, Graphique, graphisme, logo&#10;&#10;Description générée automatiquement">
            <a:extLst>
              <a:ext uri="{FF2B5EF4-FFF2-40B4-BE49-F238E27FC236}">
                <a16:creationId xmlns:a16="http://schemas.microsoft.com/office/drawing/2014/main" id="{AD97C112-0389-4FEC-5019-E904EE971D30}"/>
              </a:ext>
            </a:extLst>
          </p:cNvPr>
          <p:cNvPicPr>
            <a:picLocks noChangeAspect="1"/>
          </p:cNvPicPr>
          <p:nvPr userDrawn="1"/>
        </p:nvPicPr>
        <p:blipFill>
          <a:blip r:embed="rId2"/>
          <a:stretch>
            <a:fillRect/>
          </a:stretch>
        </p:blipFill>
        <p:spPr>
          <a:xfrm>
            <a:off x="11717867" y="23617"/>
            <a:ext cx="432764" cy="432764"/>
          </a:xfrm>
          <a:prstGeom prst="rect">
            <a:avLst/>
          </a:prstGeom>
        </p:spPr>
      </p:pic>
    </p:spTree>
    <p:extLst>
      <p:ext uri="{BB962C8B-B14F-4D97-AF65-F5344CB8AC3E}">
        <p14:creationId xmlns:p14="http://schemas.microsoft.com/office/powerpoint/2010/main" val="25037207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7.xml><?xml version="1.0" encoding="utf-8"?>
<p:sldLayout xmlns:a="http://schemas.openxmlformats.org/drawingml/2006/main" xmlns:r="http://schemas.openxmlformats.org/officeDocument/2006/relationships" xmlns:p="http://schemas.openxmlformats.org/presentationml/2006/main" userDrawn="1">
  <p:cSld name="2_Image with title">
    <p:spTree>
      <p:nvGrpSpPr>
        <p:cNvPr id="1" name=""/>
        <p:cNvGrpSpPr/>
        <p:nvPr/>
      </p:nvGrpSpPr>
      <p:grpSpPr>
        <a:xfrm>
          <a:off x="0" y="0"/>
          <a:ext cx="0" cy="0"/>
          <a:chOff x="0" y="0"/>
          <a:chExt cx="0" cy="0"/>
        </a:xfrm>
      </p:grpSpPr>
      <p:pic>
        <p:nvPicPr>
          <p:cNvPr id="10" name="Image 9" descr="Une image contenant vert, Turquoise, bleu vert, Bleu sarcelle&#10;&#10;Description générée automatiquement">
            <a:extLst>
              <a:ext uri="{FF2B5EF4-FFF2-40B4-BE49-F238E27FC236}">
                <a16:creationId xmlns:a16="http://schemas.microsoft.com/office/drawing/2014/main" id="{091AF8DA-FED6-AE23-5CB0-4AE4CDB16C79}"/>
              </a:ext>
            </a:extLst>
          </p:cNvPr>
          <p:cNvPicPr>
            <a:picLocks noChangeAspect="1"/>
          </p:cNvPicPr>
          <p:nvPr userDrawn="1"/>
        </p:nvPicPr>
        <p:blipFill>
          <a:blip r:embed="rId2"/>
          <a:stretch>
            <a:fillRect/>
          </a:stretch>
        </p:blipFill>
        <p:spPr>
          <a:xfrm>
            <a:off x="1" y="2"/>
            <a:ext cx="12191999" cy="6857999"/>
          </a:xfrm>
          <a:prstGeom prst="rect">
            <a:avLst/>
          </a:prstGeom>
        </p:spPr>
      </p:pic>
      <p:sp>
        <p:nvSpPr>
          <p:cNvPr id="2" name="Title 1">
            <a:extLst>
              <a:ext uri="{FF2B5EF4-FFF2-40B4-BE49-F238E27FC236}">
                <a16:creationId xmlns:a16="http://schemas.microsoft.com/office/drawing/2014/main" id="{FA3E1F3C-1E96-814E-8DB4-CC1A6D593F9A}"/>
              </a:ext>
            </a:extLst>
          </p:cNvPr>
          <p:cNvSpPr>
            <a:spLocks noGrp="1"/>
          </p:cNvSpPr>
          <p:nvPr>
            <p:ph type="title"/>
          </p:nvPr>
        </p:nvSpPr>
        <p:spPr>
          <a:xfrm>
            <a:off x="171272" y="136105"/>
            <a:ext cx="10944227" cy="631032"/>
          </a:xfrm>
        </p:spPr>
        <p:txBody>
          <a:bodyPr anchor="b" anchorCtr="0">
            <a:normAutofit/>
          </a:bodyPr>
          <a:lstStyle>
            <a:lvl1pPr algn="l">
              <a:defRPr sz="3500">
                <a:solidFill>
                  <a:schemeClr val="bg1"/>
                </a:solidFill>
              </a:defRPr>
            </a:lvl1pPr>
          </a:lstStyle>
          <a:p>
            <a:r>
              <a:rPr lang="fr-FR" dirty="0"/>
              <a:t>Modifiez le style du titre</a:t>
            </a:r>
            <a:endParaRPr lang="en-GB" dirty="0"/>
          </a:p>
        </p:txBody>
      </p:sp>
      <p:pic>
        <p:nvPicPr>
          <p:cNvPr id="3" name="Image 2" descr="Une image contenant Police, Graphique, graphisme, logo&#10;&#10;Description générée automatiquement">
            <a:extLst>
              <a:ext uri="{FF2B5EF4-FFF2-40B4-BE49-F238E27FC236}">
                <a16:creationId xmlns:a16="http://schemas.microsoft.com/office/drawing/2014/main" id="{691E98D1-BA6C-AC74-809E-E9C4DC899A68}"/>
              </a:ext>
            </a:extLst>
          </p:cNvPr>
          <p:cNvPicPr>
            <a:picLocks noChangeAspect="1"/>
          </p:cNvPicPr>
          <p:nvPr userDrawn="1"/>
        </p:nvPicPr>
        <p:blipFill>
          <a:blip r:embed="rId3"/>
          <a:stretch>
            <a:fillRect/>
          </a:stretch>
        </p:blipFill>
        <p:spPr>
          <a:xfrm>
            <a:off x="11569109" y="136106"/>
            <a:ext cx="451620" cy="451620"/>
          </a:xfrm>
          <a:prstGeom prst="rect">
            <a:avLst/>
          </a:prstGeom>
        </p:spPr>
      </p:pic>
    </p:spTree>
    <p:extLst>
      <p:ext uri="{BB962C8B-B14F-4D97-AF65-F5344CB8AC3E}">
        <p14:creationId xmlns:p14="http://schemas.microsoft.com/office/powerpoint/2010/main" val="10819176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8.xml><?xml version="1.0" encoding="utf-8"?>
<p:sldLayout xmlns:a="http://schemas.openxmlformats.org/drawingml/2006/main" xmlns:r="http://schemas.openxmlformats.org/officeDocument/2006/relationships" xmlns:p="http://schemas.openxmlformats.org/presentationml/2006/main" userDrawn="1">
  <p:cSld name="1_Image with title">
    <p:spTree>
      <p:nvGrpSpPr>
        <p:cNvPr id="1" name=""/>
        <p:cNvGrpSpPr/>
        <p:nvPr/>
      </p:nvGrpSpPr>
      <p:grpSpPr>
        <a:xfrm>
          <a:off x="0" y="0"/>
          <a:ext cx="0" cy="0"/>
          <a:chOff x="0" y="0"/>
          <a:chExt cx="0" cy="0"/>
        </a:xfrm>
      </p:grpSpPr>
      <p:sp>
        <p:nvSpPr>
          <p:cNvPr id="14" name="Espace réservé pour une image  13">
            <a:extLst>
              <a:ext uri="{FF2B5EF4-FFF2-40B4-BE49-F238E27FC236}">
                <a16:creationId xmlns:a16="http://schemas.microsoft.com/office/drawing/2014/main" id="{FFD4E8CF-D8C3-4750-53C4-50E1803567B2}"/>
              </a:ext>
            </a:extLst>
          </p:cNvPr>
          <p:cNvSpPr>
            <a:spLocks noGrp="1"/>
          </p:cNvSpPr>
          <p:nvPr>
            <p:ph type="pic" sz="quarter" idx="14"/>
          </p:nvPr>
        </p:nvSpPr>
        <p:spPr>
          <a:xfrm>
            <a:off x="0" y="1"/>
            <a:ext cx="12192000" cy="6858000"/>
          </a:xfrm>
        </p:spPr>
        <p:txBody>
          <a:bodyPr/>
          <a:lstStyle/>
          <a:p>
            <a:endParaRPr lang="fr-FR" dirty="0"/>
          </a:p>
        </p:txBody>
      </p:sp>
      <p:sp>
        <p:nvSpPr>
          <p:cNvPr id="5" name="Footer Placeholder 4">
            <a:extLst>
              <a:ext uri="{FF2B5EF4-FFF2-40B4-BE49-F238E27FC236}">
                <a16:creationId xmlns:a16="http://schemas.microsoft.com/office/drawing/2014/main" id="{85ECA1C4-F4A7-BC46-A225-552B923266F5}"/>
              </a:ext>
            </a:extLst>
          </p:cNvPr>
          <p:cNvSpPr>
            <a:spLocks noGrp="1"/>
          </p:cNvSpPr>
          <p:nvPr>
            <p:ph type="ftr" sz="quarter" idx="11"/>
          </p:nvPr>
        </p:nvSpPr>
        <p:spPr>
          <a:xfrm>
            <a:off x="623889" y="226799"/>
            <a:ext cx="4400873" cy="586800"/>
          </a:xfrm>
        </p:spPr>
        <p:txBody>
          <a:bodyPr anchor="ctr" anchorCtr="0"/>
          <a:lstStyle>
            <a:lvl1pPr>
              <a:defRPr sz="1000">
                <a:solidFill>
                  <a:schemeClr val="bg1"/>
                </a:solidFill>
                <a:latin typeface="Arial" panose="020B0604020202020204" pitchFamily="34" charset="0"/>
                <a:cs typeface="Arial" panose="020B0604020202020204" pitchFamily="34" charset="0"/>
              </a:defRPr>
            </a:lvl1pPr>
          </a:lstStyle>
          <a:p>
            <a:r>
              <a:rPr lang="en-GB" dirty="0"/>
              <a:t>Speaker Name</a:t>
            </a:r>
          </a:p>
        </p:txBody>
      </p:sp>
      <p:sp>
        <p:nvSpPr>
          <p:cNvPr id="6" name="Slide Number Placeholder 5">
            <a:extLst>
              <a:ext uri="{FF2B5EF4-FFF2-40B4-BE49-F238E27FC236}">
                <a16:creationId xmlns:a16="http://schemas.microsoft.com/office/drawing/2014/main" id="{FD9B271C-BE09-AE43-AAE2-F12505604A32}"/>
              </a:ext>
            </a:extLst>
          </p:cNvPr>
          <p:cNvSpPr>
            <a:spLocks noGrp="1"/>
          </p:cNvSpPr>
          <p:nvPr>
            <p:ph type="sldNum" sz="quarter" idx="12"/>
          </p:nvPr>
        </p:nvSpPr>
        <p:spPr>
          <a:xfrm>
            <a:off x="10128251" y="225426"/>
            <a:ext cx="1439864" cy="580333"/>
          </a:xfrm>
        </p:spPr>
        <p:txBody>
          <a:bodyPr anchor="ctr" anchorCtr="0"/>
          <a:lstStyle>
            <a:lvl1pPr algn="r">
              <a:defRPr sz="900">
                <a:solidFill>
                  <a:schemeClr val="bg1"/>
                </a:solidFill>
                <a:latin typeface="+mn-lt"/>
              </a:defRPr>
            </a:lvl1pPr>
          </a:lstStyle>
          <a:p>
            <a:fld id="{D14C7E88-7948-D841-83D7-83B72EAFD754}" type="slidenum">
              <a:rPr lang="en-GB" smtClean="0"/>
              <a:pPr/>
              <a:t>‹#›</a:t>
            </a:fld>
            <a:endParaRPr lang="en-GB" dirty="0"/>
          </a:p>
        </p:txBody>
      </p:sp>
      <p:cxnSp>
        <p:nvCxnSpPr>
          <p:cNvPr id="22" name="Straight Connector 21">
            <a:extLst>
              <a:ext uri="{FF2B5EF4-FFF2-40B4-BE49-F238E27FC236}">
                <a16:creationId xmlns:a16="http://schemas.microsoft.com/office/drawing/2014/main" id="{9072BBAC-83B3-1646-B56D-64E76C1635E4}"/>
              </a:ext>
            </a:extLst>
          </p:cNvPr>
          <p:cNvCxnSpPr/>
          <p:nvPr userDrawn="1"/>
        </p:nvCxnSpPr>
        <p:spPr>
          <a:xfrm>
            <a:off x="0" y="954000"/>
            <a:ext cx="1219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Image 2" descr="Une image contenant Police, Graphique, graphisme, logo&#10;&#10;Description générée automatiquement">
            <a:extLst>
              <a:ext uri="{FF2B5EF4-FFF2-40B4-BE49-F238E27FC236}">
                <a16:creationId xmlns:a16="http://schemas.microsoft.com/office/drawing/2014/main" id="{57199B7E-DDD5-9C9A-04A1-52C4843FAF4C}"/>
              </a:ext>
            </a:extLst>
          </p:cNvPr>
          <p:cNvPicPr>
            <a:picLocks noChangeAspect="1"/>
          </p:cNvPicPr>
          <p:nvPr userDrawn="1"/>
        </p:nvPicPr>
        <p:blipFill>
          <a:blip r:embed="rId2"/>
          <a:stretch>
            <a:fillRect/>
          </a:stretch>
        </p:blipFill>
        <p:spPr>
          <a:xfrm>
            <a:off x="5870191" y="289782"/>
            <a:ext cx="451620" cy="451620"/>
          </a:xfrm>
          <a:prstGeom prst="rect">
            <a:avLst/>
          </a:prstGeom>
        </p:spPr>
      </p:pic>
      <p:sp>
        <p:nvSpPr>
          <p:cNvPr id="4" name="Title 1">
            <a:extLst>
              <a:ext uri="{FF2B5EF4-FFF2-40B4-BE49-F238E27FC236}">
                <a16:creationId xmlns:a16="http://schemas.microsoft.com/office/drawing/2014/main" id="{E577C4D2-BA52-A0C1-307F-F70181B8F0B6}"/>
              </a:ext>
            </a:extLst>
          </p:cNvPr>
          <p:cNvSpPr>
            <a:spLocks noGrp="1"/>
          </p:cNvSpPr>
          <p:nvPr>
            <p:ph type="title"/>
          </p:nvPr>
        </p:nvSpPr>
        <p:spPr>
          <a:xfrm>
            <a:off x="623888" y="1427459"/>
            <a:ext cx="10944227" cy="631032"/>
          </a:xfrm>
        </p:spPr>
        <p:txBody>
          <a:bodyPr anchor="t" anchorCtr="0">
            <a:normAutofit/>
          </a:bodyPr>
          <a:lstStyle>
            <a:lvl1pPr algn="l">
              <a:defRPr sz="3500">
                <a:solidFill>
                  <a:schemeClr val="bg1"/>
                </a:solidFill>
              </a:defRPr>
            </a:lvl1pPr>
          </a:lstStyle>
          <a:p>
            <a:r>
              <a:rPr lang="fr-FR" dirty="0"/>
              <a:t>Modifiez le style du titre</a:t>
            </a:r>
            <a:endParaRPr lang="en-GB" dirty="0"/>
          </a:p>
        </p:txBody>
      </p:sp>
    </p:spTree>
    <p:extLst>
      <p:ext uri="{BB962C8B-B14F-4D97-AF65-F5344CB8AC3E}">
        <p14:creationId xmlns:p14="http://schemas.microsoft.com/office/powerpoint/2010/main" val="423966235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528925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420742733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3948786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12453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7507292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9842606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9034549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21400089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811152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2570789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389645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9155810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4171960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811228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71"/>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7841395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375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7002000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1031770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8474901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144516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2395503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20739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051067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677452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359873929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9813315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5109132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8167294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5245232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8156849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545963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77998202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4549267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45249133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3/21/2025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4597360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extLst>
      <p:ext uri="{BB962C8B-B14F-4D97-AF65-F5344CB8AC3E}">
        <p14:creationId xmlns:p14="http://schemas.microsoft.com/office/powerpoint/2010/main" val="35249091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10563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4_Diapositive de titre">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801579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355635" y="2420889"/>
            <a:ext cx="1563273" cy="1467041"/>
          </a:xfrm>
          <a:prstGeom prst="rect">
            <a:avLst/>
          </a:prstGeom>
        </p:spPr>
      </p:pic>
    </p:spTree>
    <p:extLst>
      <p:ext uri="{BB962C8B-B14F-4D97-AF65-F5344CB8AC3E}">
        <p14:creationId xmlns:p14="http://schemas.microsoft.com/office/powerpoint/2010/main" val="6665939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a:prstGeom prst="rect">
            <a:avLst/>
          </a:prstGeom>
        </p:spPr>
        <p:txBody>
          <a:bodyPr/>
          <a:lstStyle>
            <a:lvl1pPr>
              <a:defRPr>
                <a:effectLst/>
              </a:defRPr>
            </a:lvl1pPr>
          </a:lstStyle>
          <a:p>
            <a:r>
              <a:rPr lang="en-US" dirty="0"/>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74282921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350384"/>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lstStyle>
            <a:lvl1pPr>
              <a:defRPr sz="3467"/>
            </a:lvl1pPr>
            <a:lvl2pPr>
              <a:defRPr sz="2933"/>
            </a:lvl2pPr>
            <a:lvl3pPr>
              <a:defRPr sz="2667"/>
            </a:lvl3pPr>
            <a:lvl4pPr>
              <a:defRPr sz="2400"/>
            </a:lvl4pPr>
            <a:lvl5pPr>
              <a:defRPr sz="24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23/11/2018</a:t>
            </a:r>
            <a:endParaRPr lang="en-US" dirty="0"/>
          </a:p>
        </p:txBody>
      </p:sp>
      <p:sp>
        <p:nvSpPr>
          <p:cNvPr id="9"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Etude FCC</a:t>
            </a:r>
            <a:endParaRPr lang="en-US" dirty="0"/>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26567393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21/03/2025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9000521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3/21/2025</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0744615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228" indent="0" algn="ctr">
              <a:buNone/>
              <a:defRPr>
                <a:solidFill>
                  <a:schemeClr val="tx1">
                    <a:tint val="75000"/>
                  </a:schemeClr>
                </a:solidFill>
              </a:defRPr>
            </a:lvl2pPr>
            <a:lvl3pPr marL="1218456" indent="0" algn="ctr">
              <a:buNone/>
              <a:defRPr>
                <a:solidFill>
                  <a:schemeClr val="tx1">
                    <a:tint val="75000"/>
                  </a:schemeClr>
                </a:solidFill>
              </a:defRPr>
            </a:lvl3pPr>
            <a:lvl4pPr marL="1827686" indent="0" algn="ctr">
              <a:buNone/>
              <a:defRPr>
                <a:solidFill>
                  <a:schemeClr val="tx1">
                    <a:tint val="75000"/>
                  </a:schemeClr>
                </a:solidFill>
              </a:defRPr>
            </a:lvl4pPr>
            <a:lvl5pPr marL="2436914" indent="0" algn="ctr">
              <a:buNone/>
              <a:defRPr>
                <a:solidFill>
                  <a:schemeClr val="tx1">
                    <a:tint val="75000"/>
                  </a:schemeClr>
                </a:solidFill>
              </a:defRPr>
            </a:lvl5pPr>
            <a:lvl6pPr marL="3046142" indent="0" algn="ctr">
              <a:buNone/>
              <a:defRPr>
                <a:solidFill>
                  <a:schemeClr val="tx1">
                    <a:tint val="75000"/>
                  </a:schemeClr>
                </a:solidFill>
              </a:defRPr>
            </a:lvl6pPr>
            <a:lvl7pPr marL="3655371" indent="0" algn="ctr">
              <a:buNone/>
              <a:defRPr>
                <a:solidFill>
                  <a:schemeClr val="tx1">
                    <a:tint val="75000"/>
                  </a:schemeClr>
                </a:solidFill>
              </a:defRPr>
            </a:lvl7pPr>
            <a:lvl8pPr marL="4264600" indent="0" algn="ctr">
              <a:buNone/>
              <a:defRPr>
                <a:solidFill>
                  <a:schemeClr val="tx1">
                    <a:tint val="75000"/>
                  </a:schemeClr>
                </a:solidFill>
              </a:defRPr>
            </a:lvl8pPr>
            <a:lvl9pPr marL="487382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3C542E28-4944-4174-8658-B31C7AE78AFE}" type="slidenum">
              <a:rPr lang="en-US"/>
              <a:pPr>
                <a:defRPr/>
              </a:pPr>
              <a:t>‹#›</a:t>
            </a:fld>
            <a:endParaRPr lang="en-US"/>
          </a:p>
        </p:txBody>
      </p:sp>
    </p:spTree>
    <p:extLst>
      <p:ext uri="{BB962C8B-B14F-4D97-AF65-F5344CB8AC3E}">
        <p14:creationId xmlns:p14="http://schemas.microsoft.com/office/powerpoint/2010/main" val="30520097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6AB4BAE3-E7A4-40F8-A96A-61A1EF93CFED}" type="slidenum">
              <a:rPr lang="en-US"/>
              <a:pPr>
                <a:defRPr/>
              </a:pPr>
              <a:t>‹#›</a:t>
            </a:fld>
            <a:endParaRPr lang="en-US"/>
          </a:p>
        </p:txBody>
      </p:sp>
    </p:spTree>
    <p:extLst>
      <p:ext uri="{BB962C8B-B14F-4D97-AF65-F5344CB8AC3E}">
        <p14:creationId xmlns:p14="http://schemas.microsoft.com/office/powerpoint/2010/main" val="34069111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2"/>
            <a:ext cx="10363200" cy="1362074"/>
          </a:xfrm>
        </p:spPr>
        <p:txBody>
          <a:bodyPr anchor="t"/>
          <a:lstStyle>
            <a:lvl1pPr algn="l">
              <a:defRPr sz="5357" b="1" cap="all"/>
            </a:lvl1pPr>
          </a:lstStyle>
          <a:p>
            <a:r>
              <a:rPr lang="en-US"/>
              <a:t>Click to edit Master title style</a:t>
            </a:r>
          </a:p>
        </p:txBody>
      </p:sp>
      <p:sp>
        <p:nvSpPr>
          <p:cNvPr id="3" name="Text Placeholder 2"/>
          <p:cNvSpPr>
            <a:spLocks noGrp="1"/>
          </p:cNvSpPr>
          <p:nvPr>
            <p:ph type="body" idx="1"/>
          </p:nvPr>
        </p:nvSpPr>
        <p:spPr>
          <a:xfrm>
            <a:off x="963084" y="2906714"/>
            <a:ext cx="10363200" cy="1500187"/>
          </a:xfrm>
        </p:spPr>
        <p:txBody>
          <a:bodyPr anchor="b"/>
          <a:lstStyle>
            <a:lvl1pPr marL="0" indent="0">
              <a:buNone/>
              <a:defRPr sz="2622">
                <a:solidFill>
                  <a:schemeClr val="tx1">
                    <a:tint val="75000"/>
                  </a:schemeClr>
                </a:solidFill>
              </a:defRPr>
            </a:lvl1pPr>
            <a:lvl2pPr marL="609228" indent="0">
              <a:buNone/>
              <a:defRPr sz="2394">
                <a:solidFill>
                  <a:schemeClr val="tx1">
                    <a:tint val="75000"/>
                  </a:schemeClr>
                </a:solidFill>
              </a:defRPr>
            </a:lvl2pPr>
            <a:lvl3pPr marL="1218456" indent="0">
              <a:buNone/>
              <a:defRPr sz="2166">
                <a:solidFill>
                  <a:schemeClr val="tx1">
                    <a:tint val="75000"/>
                  </a:schemeClr>
                </a:solidFill>
              </a:defRPr>
            </a:lvl3pPr>
            <a:lvl4pPr marL="1827686" indent="0">
              <a:buNone/>
              <a:defRPr sz="1824">
                <a:solidFill>
                  <a:schemeClr val="tx1">
                    <a:tint val="75000"/>
                  </a:schemeClr>
                </a:solidFill>
              </a:defRPr>
            </a:lvl4pPr>
            <a:lvl5pPr marL="2436914" indent="0">
              <a:buNone/>
              <a:defRPr sz="1824">
                <a:solidFill>
                  <a:schemeClr val="tx1">
                    <a:tint val="75000"/>
                  </a:schemeClr>
                </a:solidFill>
              </a:defRPr>
            </a:lvl5pPr>
            <a:lvl6pPr marL="3046142" indent="0">
              <a:buNone/>
              <a:defRPr sz="1824">
                <a:solidFill>
                  <a:schemeClr val="tx1">
                    <a:tint val="75000"/>
                  </a:schemeClr>
                </a:solidFill>
              </a:defRPr>
            </a:lvl6pPr>
            <a:lvl7pPr marL="3655371" indent="0">
              <a:buNone/>
              <a:defRPr sz="1824">
                <a:solidFill>
                  <a:schemeClr val="tx1">
                    <a:tint val="75000"/>
                  </a:schemeClr>
                </a:solidFill>
              </a:defRPr>
            </a:lvl7pPr>
            <a:lvl8pPr marL="4264600" indent="0">
              <a:buNone/>
              <a:defRPr sz="1824">
                <a:solidFill>
                  <a:schemeClr val="tx1">
                    <a:tint val="75000"/>
                  </a:schemeClr>
                </a:solidFill>
              </a:defRPr>
            </a:lvl8pPr>
            <a:lvl9pPr marL="4873828" indent="0">
              <a:buNone/>
              <a:defRPr sz="182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25330E46-5F80-43ED-933E-4B0D73B4708D}" type="slidenum">
              <a:rPr lang="en-US"/>
              <a:pPr>
                <a:defRPr/>
              </a:pPr>
              <a:t>‹#›</a:t>
            </a:fld>
            <a:endParaRPr lang="en-US"/>
          </a:p>
        </p:txBody>
      </p:sp>
    </p:spTree>
    <p:extLst>
      <p:ext uri="{BB962C8B-B14F-4D97-AF65-F5344CB8AC3E}">
        <p14:creationId xmlns:p14="http://schemas.microsoft.com/office/powerpoint/2010/main" val="358417817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1"/>
            <a:ext cx="5384800" cy="4525963"/>
          </a:xfrm>
        </p:spPr>
        <p:txBody>
          <a:bodyPr/>
          <a:lstStyle>
            <a:lvl1pPr>
              <a:defRPr sz="3761"/>
            </a:lvl1pPr>
            <a:lvl2pPr>
              <a:defRPr sz="3191"/>
            </a:lvl2pPr>
            <a:lvl3pPr>
              <a:defRPr sz="2622"/>
            </a:lvl3pPr>
            <a:lvl4pPr>
              <a:defRPr sz="2394"/>
            </a:lvl4pPr>
            <a:lvl5pPr>
              <a:defRPr sz="2394"/>
            </a:lvl5pPr>
            <a:lvl6pPr>
              <a:defRPr sz="2394"/>
            </a:lvl6pPr>
            <a:lvl7pPr>
              <a:defRPr sz="2394"/>
            </a:lvl7pPr>
            <a:lvl8pPr>
              <a:defRPr sz="2394"/>
            </a:lvl8pPr>
            <a:lvl9pPr>
              <a:defRPr sz="239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40BEC0D5-32D3-4FDC-A467-C048AEDAEF43}" type="slidenum">
              <a:rPr lang="en-US"/>
              <a:pPr>
                <a:defRPr/>
              </a:pPr>
              <a:t>‹#›</a:t>
            </a:fld>
            <a:endParaRPr lang="en-US"/>
          </a:p>
        </p:txBody>
      </p:sp>
    </p:spTree>
    <p:extLst>
      <p:ext uri="{BB962C8B-B14F-4D97-AF65-F5344CB8AC3E}">
        <p14:creationId xmlns:p14="http://schemas.microsoft.com/office/powerpoint/2010/main" val="13100046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6"/>
            <a:ext cx="5386917"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4" name="Content Placeholder 3"/>
          <p:cNvSpPr>
            <a:spLocks noGrp="1"/>
          </p:cNvSpPr>
          <p:nvPr>
            <p:ph sz="half" idx="2"/>
          </p:nvPr>
        </p:nvSpPr>
        <p:spPr>
          <a:xfrm>
            <a:off x="609601" y="2174875"/>
            <a:ext cx="5386917"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0" y="1535116"/>
            <a:ext cx="5389033" cy="639762"/>
          </a:xfrm>
        </p:spPr>
        <p:txBody>
          <a:bodyPr anchor="b"/>
          <a:lstStyle>
            <a:lvl1pPr marL="0" indent="0">
              <a:buNone/>
              <a:defRPr sz="3191" b="1"/>
            </a:lvl1pPr>
            <a:lvl2pPr marL="609228" indent="0">
              <a:buNone/>
              <a:defRPr sz="2622" b="1"/>
            </a:lvl2pPr>
            <a:lvl3pPr marL="1218456" indent="0">
              <a:buNone/>
              <a:defRPr sz="2394" b="1"/>
            </a:lvl3pPr>
            <a:lvl4pPr marL="1827686" indent="0">
              <a:buNone/>
              <a:defRPr sz="2166" b="1"/>
            </a:lvl4pPr>
            <a:lvl5pPr marL="2436914" indent="0">
              <a:buNone/>
              <a:defRPr sz="2166" b="1"/>
            </a:lvl5pPr>
            <a:lvl6pPr marL="3046142" indent="0">
              <a:buNone/>
              <a:defRPr sz="2166" b="1"/>
            </a:lvl6pPr>
            <a:lvl7pPr marL="3655371" indent="0">
              <a:buNone/>
              <a:defRPr sz="2166" b="1"/>
            </a:lvl7pPr>
            <a:lvl8pPr marL="4264600" indent="0">
              <a:buNone/>
              <a:defRPr sz="2166" b="1"/>
            </a:lvl8pPr>
            <a:lvl9pPr marL="4873828" indent="0">
              <a:buNone/>
              <a:defRPr sz="2166" b="1"/>
            </a:lvl9pPr>
          </a:lstStyle>
          <a:p>
            <a:pPr lvl="0"/>
            <a:r>
              <a:rPr lang="en-US"/>
              <a:t>Click to edit Master text styles</a:t>
            </a:r>
          </a:p>
        </p:txBody>
      </p:sp>
      <p:sp>
        <p:nvSpPr>
          <p:cNvPr id="6" name="Content Placeholder 5"/>
          <p:cNvSpPr>
            <a:spLocks noGrp="1"/>
          </p:cNvSpPr>
          <p:nvPr>
            <p:ph sz="quarter" idx="4"/>
          </p:nvPr>
        </p:nvSpPr>
        <p:spPr>
          <a:xfrm>
            <a:off x="6193370" y="2174875"/>
            <a:ext cx="5389033" cy="3951289"/>
          </a:xfrm>
        </p:spPr>
        <p:txBody>
          <a:bodyPr/>
          <a:lstStyle>
            <a:lvl1pPr>
              <a:defRPr sz="3191"/>
            </a:lvl1pPr>
            <a:lvl2pPr>
              <a:defRPr sz="2622"/>
            </a:lvl2pPr>
            <a:lvl3pPr>
              <a:defRPr sz="2394"/>
            </a:lvl3pPr>
            <a:lvl4pPr>
              <a:defRPr sz="2166"/>
            </a:lvl4pPr>
            <a:lvl5pPr>
              <a:defRPr sz="2166"/>
            </a:lvl5pPr>
            <a:lvl6pPr>
              <a:defRPr sz="2166"/>
            </a:lvl6pPr>
            <a:lvl7pPr>
              <a:defRPr sz="2166"/>
            </a:lvl7pPr>
            <a:lvl8pPr>
              <a:defRPr sz="2166"/>
            </a:lvl8pPr>
            <a:lvl9pPr>
              <a:defRPr sz="2166"/>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8"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9" name="Slide Number Placeholder 5"/>
          <p:cNvSpPr>
            <a:spLocks noGrp="1"/>
          </p:cNvSpPr>
          <p:nvPr>
            <p:ph type="sldNum" sz="quarter" idx="12"/>
          </p:nvPr>
        </p:nvSpPr>
        <p:spPr/>
        <p:txBody>
          <a:bodyPr/>
          <a:lstStyle>
            <a:lvl1pPr>
              <a:defRPr/>
            </a:lvl1pPr>
          </a:lstStyle>
          <a:p>
            <a:pPr>
              <a:defRPr/>
            </a:pPr>
            <a:fld id="{9CA5194B-0B1E-4425-BD4E-B47A6E31B4AC}" type="slidenum">
              <a:rPr lang="en-US"/>
              <a:pPr>
                <a:defRPr/>
              </a:pPr>
              <a:t>‹#›</a:t>
            </a:fld>
            <a:endParaRPr lang="en-US"/>
          </a:p>
        </p:txBody>
      </p:sp>
    </p:spTree>
    <p:extLst>
      <p:ext uri="{BB962C8B-B14F-4D97-AF65-F5344CB8AC3E}">
        <p14:creationId xmlns:p14="http://schemas.microsoft.com/office/powerpoint/2010/main" val="117091885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4"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5" name="Slide Number Placeholder 5"/>
          <p:cNvSpPr>
            <a:spLocks noGrp="1"/>
          </p:cNvSpPr>
          <p:nvPr>
            <p:ph type="sldNum" sz="quarter" idx="12"/>
          </p:nvPr>
        </p:nvSpPr>
        <p:spPr/>
        <p:txBody>
          <a:bodyPr/>
          <a:lstStyle>
            <a:lvl1pPr>
              <a:defRPr/>
            </a:lvl1pPr>
          </a:lstStyle>
          <a:p>
            <a:pPr>
              <a:defRPr/>
            </a:pPr>
            <a:fld id="{8BC99217-547C-48C4-BBA2-0AD26965BCEA}" type="slidenum">
              <a:rPr lang="en-US"/>
              <a:pPr>
                <a:defRPr/>
              </a:pPr>
              <a:t>‹#›</a:t>
            </a:fld>
            <a:endParaRPr lang="en-US"/>
          </a:p>
        </p:txBody>
      </p:sp>
    </p:spTree>
    <p:extLst>
      <p:ext uri="{BB962C8B-B14F-4D97-AF65-F5344CB8AC3E}">
        <p14:creationId xmlns:p14="http://schemas.microsoft.com/office/powerpoint/2010/main" val="57282848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3"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4" name="Slide Number Placeholder 5"/>
          <p:cNvSpPr>
            <a:spLocks noGrp="1"/>
          </p:cNvSpPr>
          <p:nvPr>
            <p:ph type="sldNum" sz="quarter" idx="12"/>
          </p:nvPr>
        </p:nvSpPr>
        <p:spPr/>
        <p:txBody>
          <a:bodyPr/>
          <a:lstStyle>
            <a:lvl1pPr>
              <a:defRPr/>
            </a:lvl1pPr>
          </a:lstStyle>
          <a:p>
            <a:pPr>
              <a:defRPr/>
            </a:pPr>
            <a:fld id="{88F19282-61B7-4575-B1E9-BE84A679125B}" type="slidenum">
              <a:rPr lang="en-US"/>
              <a:pPr>
                <a:defRPr/>
              </a:pPr>
              <a:t>‹#›</a:t>
            </a:fld>
            <a:endParaRPr lang="en-US"/>
          </a:p>
        </p:txBody>
      </p:sp>
    </p:spTree>
    <p:extLst>
      <p:ext uri="{BB962C8B-B14F-4D97-AF65-F5344CB8AC3E}">
        <p14:creationId xmlns:p14="http://schemas.microsoft.com/office/powerpoint/2010/main" val="302341529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0"/>
          </a:xfrm>
        </p:spPr>
        <p:txBody>
          <a:bodyPr anchor="b"/>
          <a:lstStyle>
            <a:lvl1pPr algn="l">
              <a:defRPr sz="2622"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4217"/>
            </a:lvl1pPr>
            <a:lvl2pPr>
              <a:defRPr sz="3761"/>
            </a:lvl2pPr>
            <a:lvl3pPr>
              <a:defRPr sz="3191"/>
            </a:lvl3pPr>
            <a:lvl4pPr>
              <a:defRPr sz="2622"/>
            </a:lvl4pPr>
            <a:lvl5pPr>
              <a:defRPr sz="2622"/>
            </a:lvl5pPr>
            <a:lvl6pPr>
              <a:defRPr sz="2622"/>
            </a:lvl6pPr>
            <a:lvl7pPr>
              <a:defRPr sz="2622"/>
            </a:lvl7pPr>
            <a:lvl8pPr>
              <a:defRPr sz="2622"/>
            </a:lvl8pPr>
            <a:lvl9pPr>
              <a:defRPr sz="2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BA6546DA-D9A6-41B9-910D-8E4398FAB76A}" type="slidenum">
              <a:rPr lang="en-US"/>
              <a:pPr>
                <a:defRPr/>
              </a:pPr>
              <a:t>‹#›</a:t>
            </a:fld>
            <a:endParaRPr lang="en-US"/>
          </a:p>
        </p:txBody>
      </p:sp>
    </p:spTree>
    <p:extLst>
      <p:ext uri="{BB962C8B-B14F-4D97-AF65-F5344CB8AC3E}">
        <p14:creationId xmlns:p14="http://schemas.microsoft.com/office/powerpoint/2010/main" val="13754454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9" y="4800601"/>
            <a:ext cx="7315200" cy="566738"/>
          </a:xfrm>
        </p:spPr>
        <p:txBody>
          <a:bodyPr anchor="b"/>
          <a:lstStyle>
            <a:lvl1pPr algn="l">
              <a:defRPr sz="2622" b="1"/>
            </a:lvl1pPr>
          </a:lstStyle>
          <a:p>
            <a:r>
              <a:rPr lang="en-US"/>
              <a:t>Click to edit Master title style</a:t>
            </a:r>
          </a:p>
        </p:txBody>
      </p:sp>
      <p:sp>
        <p:nvSpPr>
          <p:cNvPr id="3" name="Picture Placeholder 2"/>
          <p:cNvSpPr>
            <a:spLocks noGrp="1"/>
          </p:cNvSpPr>
          <p:nvPr>
            <p:ph type="pic" idx="1"/>
          </p:nvPr>
        </p:nvSpPr>
        <p:spPr>
          <a:xfrm>
            <a:off x="2389719" y="612775"/>
            <a:ext cx="7315200" cy="4114800"/>
          </a:xfrm>
        </p:spPr>
        <p:txBody>
          <a:bodyPr rtlCol="0">
            <a:normAutofit/>
          </a:bodyPr>
          <a:lstStyle>
            <a:lvl1pPr marL="0" indent="0">
              <a:buNone/>
              <a:defRPr sz="4217"/>
            </a:lvl1pPr>
            <a:lvl2pPr marL="609228" indent="0">
              <a:buNone/>
              <a:defRPr sz="3761"/>
            </a:lvl2pPr>
            <a:lvl3pPr marL="1218456" indent="0">
              <a:buNone/>
              <a:defRPr sz="3191"/>
            </a:lvl3pPr>
            <a:lvl4pPr marL="1827686" indent="0">
              <a:buNone/>
              <a:defRPr sz="2622"/>
            </a:lvl4pPr>
            <a:lvl5pPr marL="2436914" indent="0">
              <a:buNone/>
              <a:defRPr sz="2622"/>
            </a:lvl5pPr>
            <a:lvl6pPr marL="3046142" indent="0">
              <a:buNone/>
              <a:defRPr sz="2622"/>
            </a:lvl6pPr>
            <a:lvl7pPr marL="3655371" indent="0">
              <a:buNone/>
              <a:defRPr sz="2622"/>
            </a:lvl7pPr>
            <a:lvl8pPr marL="4264600" indent="0">
              <a:buNone/>
              <a:defRPr sz="2622"/>
            </a:lvl8pPr>
            <a:lvl9pPr marL="4873828" indent="0">
              <a:buNone/>
              <a:defRPr sz="2622"/>
            </a:lvl9pPr>
          </a:lstStyle>
          <a:p>
            <a:pPr lvl="0"/>
            <a:endParaRPr lang="en-US" noProof="0"/>
          </a:p>
        </p:txBody>
      </p:sp>
      <p:sp>
        <p:nvSpPr>
          <p:cNvPr id="4" name="Text Placeholder 3"/>
          <p:cNvSpPr>
            <a:spLocks noGrp="1"/>
          </p:cNvSpPr>
          <p:nvPr>
            <p:ph type="body" sz="half" idx="2"/>
          </p:nvPr>
        </p:nvSpPr>
        <p:spPr>
          <a:xfrm>
            <a:off x="2389719" y="5367338"/>
            <a:ext cx="7315200" cy="804863"/>
          </a:xfrm>
        </p:spPr>
        <p:txBody>
          <a:bodyPr/>
          <a:lstStyle>
            <a:lvl1pPr marL="0" indent="0">
              <a:buNone/>
              <a:defRPr sz="1824"/>
            </a:lvl1pPr>
            <a:lvl2pPr marL="609228" indent="0">
              <a:buNone/>
              <a:defRPr sz="1596"/>
            </a:lvl2pPr>
            <a:lvl3pPr marL="1218456" indent="0">
              <a:buNone/>
              <a:defRPr sz="1368"/>
            </a:lvl3pPr>
            <a:lvl4pPr marL="1827686" indent="0">
              <a:buNone/>
              <a:defRPr sz="1254"/>
            </a:lvl4pPr>
            <a:lvl5pPr marL="2436914" indent="0">
              <a:buNone/>
              <a:defRPr sz="1254"/>
            </a:lvl5pPr>
            <a:lvl6pPr marL="3046142" indent="0">
              <a:buNone/>
              <a:defRPr sz="1254"/>
            </a:lvl6pPr>
            <a:lvl7pPr marL="3655371" indent="0">
              <a:buNone/>
              <a:defRPr sz="1254"/>
            </a:lvl7pPr>
            <a:lvl8pPr marL="4264600" indent="0">
              <a:buNone/>
              <a:defRPr sz="1254"/>
            </a:lvl8pPr>
            <a:lvl9pPr marL="4873828" indent="0">
              <a:buNone/>
              <a:defRPr sz="1254"/>
            </a:lvl9pPr>
          </a:lstStyle>
          <a:p>
            <a:pPr lvl="0"/>
            <a:r>
              <a:rPr lang="en-US"/>
              <a:t>Click to edit Master text styles</a:t>
            </a:r>
          </a:p>
        </p:txBody>
      </p:sp>
      <p:sp>
        <p:nvSpPr>
          <p:cNvPr id="5"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6"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7" name="Slide Number Placeholder 5"/>
          <p:cNvSpPr>
            <a:spLocks noGrp="1"/>
          </p:cNvSpPr>
          <p:nvPr>
            <p:ph type="sldNum" sz="quarter" idx="12"/>
          </p:nvPr>
        </p:nvSpPr>
        <p:spPr/>
        <p:txBody>
          <a:bodyPr/>
          <a:lstStyle>
            <a:lvl1pPr>
              <a:defRPr/>
            </a:lvl1pPr>
          </a:lstStyle>
          <a:p>
            <a:pPr>
              <a:defRPr/>
            </a:pPr>
            <a:fld id="{641E8F01-185D-4CC0-813D-17E8E4274769}" type="slidenum">
              <a:rPr lang="en-US"/>
              <a:pPr>
                <a:defRPr/>
              </a:pPr>
              <a:t>‹#›</a:t>
            </a:fld>
            <a:endParaRPr lang="en-US"/>
          </a:p>
        </p:txBody>
      </p:sp>
    </p:spTree>
    <p:extLst>
      <p:ext uri="{BB962C8B-B14F-4D97-AF65-F5344CB8AC3E}">
        <p14:creationId xmlns:p14="http://schemas.microsoft.com/office/powerpoint/2010/main" val="16070563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21/03/2025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683303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B60296EE-E859-4D61-BFD7-B9A60B622705}" type="slidenum">
              <a:rPr lang="en-US"/>
              <a:pPr>
                <a:defRPr/>
              </a:pPr>
              <a:t>‹#›</a:t>
            </a:fld>
            <a:endParaRPr lang="en-US"/>
          </a:p>
        </p:txBody>
      </p:sp>
    </p:spTree>
    <p:extLst>
      <p:ext uri="{BB962C8B-B14F-4D97-AF65-F5344CB8AC3E}">
        <p14:creationId xmlns:p14="http://schemas.microsoft.com/office/powerpoint/2010/main" val="39676915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199" y="274639"/>
            <a:ext cx="2743201"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600" y="6356351"/>
            <a:ext cx="2844801" cy="365125"/>
          </a:xfrm>
          <a:prstGeom prst="rect">
            <a:avLst/>
          </a:prstGeom>
        </p:spPr>
        <p:txBody>
          <a:bodyPr/>
          <a:lstStyle>
            <a:lvl1pPr>
              <a:defRPr/>
            </a:lvl1pPr>
          </a:lstStyle>
          <a:p>
            <a:pPr>
              <a:defRPr/>
            </a:pPr>
            <a:r>
              <a:rPr lang="fr-FR"/>
              <a:t>28 Sep 2020</a:t>
            </a:r>
            <a:endParaRPr lang="en-US"/>
          </a:p>
        </p:txBody>
      </p:sp>
      <p:sp>
        <p:nvSpPr>
          <p:cNvPr id="5" name="Footer Placeholder 4"/>
          <p:cNvSpPr>
            <a:spLocks noGrp="1"/>
          </p:cNvSpPr>
          <p:nvPr>
            <p:ph type="ftr" sz="quarter" idx="11"/>
          </p:nvPr>
        </p:nvSpPr>
        <p:spPr/>
        <p:txBody>
          <a:bodyPr/>
          <a:lstStyle>
            <a:lvl1pPr>
              <a:defRPr/>
            </a:lvl1pPr>
          </a:lstStyle>
          <a:p>
            <a:pPr>
              <a:defRPr/>
            </a:pPr>
            <a:r>
              <a:rPr lang="en-US"/>
              <a:t>FCC Physics and Experiments General meeting</a:t>
            </a:r>
          </a:p>
        </p:txBody>
      </p:sp>
      <p:sp>
        <p:nvSpPr>
          <p:cNvPr id="6" name="Slide Number Placeholder 5"/>
          <p:cNvSpPr>
            <a:spLocks noGrp="1"/>
          </p:cNvSpPr>
          <p:nvPr>
            <p:ph type="sldNum" sz="quarter" idx="12"/>
          </p:nvPr>
        </p:nvSpPr>
        <p:spPr/>
        <p:txBody>
          <a:bodyPr/>
          <a:lstStyle>
            <a:lvl1pPr>
              <a:defRPr/>
            </a:lvl1pPr>
          </a:lstStyle>
          <a:p>
            <a:pPr>
              <a:defRPr/>
            </a:pPr>
            <a:fld id="{43E00F92-7421-4D98-B9DC-6F6B9626168C}" type="slidenum">
              <a:rPr lang="en-US"/>
              <a:pPr>
                <a:defRPr/>
              </a:pPr>
              <a:t>‹#›</a:t>
            </a:fld>
            <a:endParaRPr lang="en-US"/>
          </a:p>
        </p:txBody>
      </p:sp>
    </p:spTree>
    <p:extLst>
      <p:ext uri="{BB962C8B-B14F-4D97-AF65-F5344CB8AC3E}">
        <p14:creationId xmlns:p14="http://schemas.microsoft.com/office/powerpoint/2010/main" val="32234704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le 3"/>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4178199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167309287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67855368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96601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981969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414348308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
        <p:nvSpPr>
          <p:cNvPr id="2" name="Title 1"/>
          <p:cNvSpPr>
            <a:spLocks noGrp="1"/>
          </p:cNvSpPr>
          <p:nvPr>
            <p:ph type="title"/>
          </p:nvPr>
        </p:nvSpPr>
        <p:spPr/>
        <p:txBody>
          <a:bodyPr/>
          <a:lstStyle/>
          <a:p>
            <a:r>
              <a:rPr lang="en-US"/>
              <a:t>Click to edit Master title style</a:t>
            </a:r>
            <a:endParaRPr lang="fr-FR"/>
          </a:p>
        </p:txBody>
      </p:sp>
    </p:spTree>
    <p:extLst>
      <p:ext uri="{BB962C8B-B14F-4D97-AF65-F5344CB8AC3E}">
        <p14:creationId xmlns:p14="http://schemas.microsoft.com/office/powerpoint/2010/main" val="19373330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8155154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21/03/2025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8404772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23910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9517288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0624611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hq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none"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cstate="hqprint">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406567218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734D04B-1D88-478D-A8FB-6FFD72984813}" type="datetimeFigureOut">
              <a:rPr lang="en-GB" smtClean="0"/>
              <a:t>21/03/2025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50EBF8C-532C-411B-885C-938D5AF787CD}" type="slidenum">
              <a:rPr lang="en-GB" smtClean="0"/>
              <a:t>‹#›</a:t>
            </a:fld>
            <a:endParaRPr lang="en-GB"/>
          </a:p>
        </p:txBody>
      </p:sp>
    </p:spTree>
    <p:extLst>
      <p:ext uri="{BB962C8B-B14F-4D97-AF65-F5344CB8AC3E}">
        <p14:creationId xmlns:p14="http://schemas.microsoft.com/office/powerpoint/2010/main" val="234333848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38800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90184586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1352879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1578546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04253486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21/03/2025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6179437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99473743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2067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4883947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205327150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21408456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4418723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41831232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1642316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0166505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279672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21/03/2025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8774182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39995098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3890572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955041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928078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0021865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318613585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1" y="69892"/>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90501" y="152400"/>
            <a:ext cx="718217" cy="242803"/>
          </a:xfrm>
          <a:prstGeom prst="rect">
            <a:avLst/>
          </a:prstGeom>
        </p:spPr>
      </p:pic>
    </p:spTree>
    <p:extLst>
      <p:ext uri="{BB962C8B-B14F-4D97-AF65-F5344CB8AC3E}">
        <p14:creationId xmlns:p14="http://schemas.microsoft.com/office/powerpoint/2010/main" val="19748455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2911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16877342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48523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48699915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25350209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32517873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19528218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6480976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98511251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914843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356155638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75648332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3/21/2025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29332464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83870622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21/03/2025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0250724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FC154AD6-22D9-4E3F-BC59-CA4E2ECF2D09}"/>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276714475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3755740"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0"/>
              </a:lnSpc>
              <a:defRPr sz="45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2"/>
          </a:xfrm>
        </p:spPr>
        <p:txBody>
          <a:bodyPr>
            <a:noAutofit/>
          </a:bodyPr>
          <a:lstStyle>
            <a:lvl1pPr marL="0" indent="0" algn="ctr">
              <a:buNone/>
              <a:defRPr sz="15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5" name="Picture 4" descr="A picture containing text&#10;&#10;Description automatically generated">
            <a:extLst>
              <a:ext uri="{FF2B5EF4-FFF2-40B4-BE49-F238E27FC236}">
                <a16:creationId xmlns:a16="http://schemas.microsoft.com/office/drawing/2014/main" id="{51C16DAB-86F5-45CA-97A4-6AA1DDEDE69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900" y="200107"/>
            <a:ext cx="685800" cy="242803"/>
          </a:xfrm>
          <a:prstGeom prst="rect">
            <a:avLst/>
          </a:prstGeom>
        </p:spPr>
      </p:pic>
    </p:spTree>
    <p:extLst>
      <p:ext uri="{BB962C8B-B14F-4D97-AF65-F5344CB8AC3E}">
        <p14:creationId xmlns:p14="http://schemas.microsoft.com/office/powerpoint/2010/main" val="14265516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cstate="print">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4"/>
            <a:ext cx="11017800" cy="2387600"/>
          </a:xfrm>
        </p:spPr>
        <p:txBody>
          <a:bodyPr anchor="b"/>
          <a:lstStyle>
            <a:lvl1pPr algn="ctr">
              <a:lnSpc>
                <a:spcPts val="4750"/>
              </a:lnSpc>
              <a:defRPr sz="45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64BFA774-EC6C-41F3-A364-4FE11E71C22C}"/>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64530951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0"/>
              </a:lnSpc>
              <a:defRPr sz="45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400" y="69891"/>
            <a:ext cx="385972"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E07A8E7D-D7E2-458F-AF9A-83DF4A45074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0500" y="152400"/>
            <a:ext cx="718217" cy="242803"/>
          </a:xfrm>
          <a:prstGeom prst="rect">
            <a:avLst/>
          </a:prstGeom>
        </p:spPr>
      </p:pic>
    </p:spTree>
    <p:extLst>
      <p:ext uri="{BB962C8B-B14F-4D97-AF65-F5344CB8AC3E}">
        <p14:creationId xmlns:p14="http://schemas.microsoft.com/office/powerpoint/2010/main" val="7281116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618530912"/>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24828440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6461216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83094350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4088942954"/>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148893641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theme" Target="../theme/theme10.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image" Target="../media/image14.pn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3.xml"/><Relationship Id="rId13" Type="http://schemas.openxmlformats.org/officeDocument/2006/relationships/slideLayout" Target="../slideLayouts/slideLayout118.xml"/><Relationship Id="rId3" Type="http://schemas.openxmlformats.org/officeDocument/2006/relationships/slideLayout" Target="../slideLayouts/slideLayout108.xml"/><Relationship Id="rId7" Type="http://schemas.openxmlformats.org/officeDocument/2006/relationships/slideLayout" Target="../slideLayouts/slideLayout112.xml"/><Relationship Id="rId12" Type="http://schemas.openxmlformats.org/officeDocument/2006/relationships/slideLayout" Target="../slideLayouts/slideLayout117.xml"/><Relationship Id="rId2" Type="http://schemas.openxmlformats.org/officeDocument/2006/relationships/slideLayout" Target="../slideLayouts/slideLayout107.xml"/><Relationship Id="rId1" Type="http://schemas.openxmlformats.org/officeDocument/2006/relationships/slideLayout" Target="../slideLayouts/slideLayout106.xml"/><Relationship Id="rId6" Type="http://schemas.openxmlformats.org/officeDocument/2006/relationships/slideLayout" Target="../slideLayouts/slideLayout111.xml"/><Relationship Id="rId11" Type="http://schemas.openxmlformats.org/officeDocument/2006/relationships/slideLayout" Target="../slideLayouts/slideLayout116.xml"/><Relationship Id="rId5" Type="http://schemas.openxmlformats.org/officeDocument/2006/relationships/slideLayout" Target="../slideLayouts/slideLayout110.xml"/><Relationship Id="rId15" Type="http://schemas.openxmlformats.org/officeDocument/2006/relationships/image" Target="../media/image1.png"/><Relationship Id="rId10" Type="http://schemas.openxmlformats.org/officeDocument/2006/relationships/slideLayout" Target="../slideLayouts/slideLayout115.xml"/><Relationship Id="rId4" Type="http://schemas.openxmlformats.org/officeDocument/2006/relationships/slideLayout" Target="../slideLayouts/slideLayout109.xml"/><Relationship Id="rId9" Type="http://schemas.openxmlformats.org/officeDocument/2006/relationships/slideLayout" Target="../slideLayouts/slideLayout114.xml"/><Relationship Id="rId14"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6.xml"/><Relationship Id="rId13" Type="http://schemas.openxmlformats.org/officeDocument/2006/relationships/image" Target="../media/image14.png"/><Relationship Id="rId3" Type="http://schemas.openxmlformats.org/officeDocument/2006/relationships/slideLayout" Target="../slideLayouts/slideLayout121.xml"/><Relationship Id="rId7" Type="http://schemas.openxmlformats.org/officeDocument/2006/relationships/slideLayout" Target="../slideLayouts/slideLayout125.xml"/><Relationship Id="rId12" Type="http://schemas.openxmlformats.org/officeDocument/2006/relationships/theme" Target="../theme/theme12.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11" Type="http://schemas.openxmlformats.org/officeDocument/2006/relationships/slideLayout" Target="../slideLayouts/slideLayout129.xml"/><Relationship Id="rId5" Type="http://schemas.openxmlformats.org/officeDocument/2006/relationships/slideLayout" Target="../slideLayouts/slideLayout123.xml"/><Relationship Id="rId10" Type="http://schemas.openxmlformats.org/officeDocument/2006/relationships/slideLayout" Target="../slideLayouts/slideLayout128.xml"/><Relationship Id="rId4" Type="http://schemas.openxmlformats.org/officeDocument/2006/relationships/slideLayout" Target="../slideLayouts/slideLayout122.xml"/><Relationship Id="rId9" Type="http://schemas.openxmlformats.org/officeDocument/2006/relationships/slideLayout" Target="../slideLayouts/slideLayout127.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37.xml"/><Relationship Id="rId13" Type="http://schemas.openxmlformats.org/officeDocument/2006/relationships/image" Target="../media/image14.png"/><Relationship Id="rId3" Type="http://schemas.openxmlformats.org/officeDocument/2006/relationships/slideLayout" Target="../slideLayouts/slideLayout132.xml"/><Relationship Id="rId7" Type="http://schemas.openxmlformats.org/officeDocument/2006/relationships/slideLayout" Target="../slideLayouts/slideLayout136.xml"/><Relationship Id="rId12" Type="http://schemas.openxmlformats.org/officeDocument/2006/relationships/theme" Target="../theme/theme13.xml"/><Relationship Id="rId2" Type="http://schemas.openxmlformats.org/officeDocument/2006/relationships/slideLayout" Target="../slideLayouts/slideLayout131.xml"/><Relationship Id="rId1" Type="http://schemas.openxmlformats.org/officeDocument/2006/relationships/slideLayout" Target="../slideLayouts/slideLayout130.xml"/><Relationship Id="rId6" Type="http://schemas.openxmlformats.org/officeDocument/2006/relationships/slideLayout" Target="../slideLayouts/slideLayout135.xml"/><Relationship Id="rId11" Type="http://schemas.openxmlformats.org/officeDocument/2006/relationships/slideLayout" Target="../slideLayouts/slideLayout140.xml"/><Relationship Id="rId5" Type="http://schemas.openxmlformats.org/officeDocument/2006/relationships/slideLayout" Target="../slideLayouts/slideLayout134.xml"/><Relationship Id="rId10" Type="http://schemas.openxmlformats.org/officeDocument/2006/relationships/slideLayout" Target="../slideLayouts/slideLayout139.xml"/><Relationship Id="rId4" Type="http://schemas.openxmlformats.org/officeDocument/2006/relationships/slideLayout" Target="../slideLayouts/slideLayout133.xml"/><Relationship Id="rId9" Type="http://schemas.openxmlformats.org/officeDocument/2006/relationships/slideLayout" Target="../slideLayouts/slideLayout13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9" Type="http://schemas.openxmlformats.org/officeDocument/2006/relationships/image" Target="../media/image3.e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theme" Target="../theme/theme4.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2" Type="http://schemas.openxmlformats.org/officeDocument/2006/relationships/slideLayout" Target="../slideLayouts/slideLayout43.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image" Target="../media/image1.png"/><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image" Target="../media/image8.png"/><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image" Target="../media/image7.png"/><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theme" Target="../theme/theme6.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2.xml"/><Relationship Id="rId13" Type="http://schemas.openxmlformats.org/officeDocument/2006/relationships/theme" Target="../theme/theme7.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slideLayout" Target="../slideLayouts/slideLayout7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 Id="rId14" Type="http://schemas.openxmlformats.org/officeDocument/2006/relationships/image" Target="../media/image1.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4.xml"/><Relationship Id="rId13" Type="http://schemas.openxmlformats.org/officeDocument/2006/relationships/slideLayout" Target="../slideLayouts/slideLayout89.xml"/><Relationship Id="rId3" Type="http://schemas.openxmlformats.org/officeDocument/2006/relationships/slideLayout" Target="../slideLayouts/slideLayout79.xml"/><Relationship Id="rId7" Type="http://schemas.openxmlformats.org/officeDocument/2006/relationships/slideLayout" Target="../slideLayouts/slideLayout83.xml"/><Relationship Id="rId12" Type="http://schemas.openxmlformats.org/officeDocument/2006/relationships/slideLayout" Target="../slideLayouts/slideLayout88.xml"/><Relationship Id="rId2" Type="http://schemas.openxmlformats.org/officeDocument/2006/relationships/slideLayout" Target="../slideLayouts/slideLayout78.xml"/><Relationship Id="rId1" Type="http://schemas.openxmlformats.org/officeDocument/2006/relationships/slideLayout" Target="../slideLayouts/slideLayout77.xml"/><Relationship Id="rId6" Type="http://schemas.openxmlformats.org/officeDocument/2006/relationships/slideLayout" Target="../slideLayouts/slideLayout82.xml"/><Relationship Id="rId11" Type="http://schemas.openxmlformats.org/officeDocument/2006/relationships/slideLayout" Target="../slideLayouts/slideLayout87.xml"/><Relationship Id="rId5" Type="http://schemas.openxmlformats.org/officeDocument/2006/relationships/slideLayout" Target="../slideLayouts/slideLayout81.xml"/><Relationship Id="rId15" Type="http://schemas.openxmlformats.org/officeDocument/2006/relationships/image" Target="../media/image1.png"/><Relationship Id="rId10" Type="http://schemas.openxmlformats.org/officeDocument/2006/relationships/slideLayout" Target="../slideLayouts/slideLayout86.xml"/><Relationship Id="rId4" Type="http://schemas.openxmlformats.org/officeDocument/2006/relationships/slideLayout" Target="../slideLayouts/slideLayout80.xml"/><Relationship Id="rId9" Type="http://schemas.openxmlformats.org/officeDocument/2006/relationships/slideLayout" Target="../slideLayouts/slideLayout85.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3" Type="http://schemas.openxmlformats.org/officeDocument/2006/relationships/slideLayout" Target="../slideLayouts/slideLayout92.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image" Target="../media/image8.png"/><Relationship Id="rId5" Type="http://schemas.openxmlformats.org/officeDocument/2006/relationships/theme" Target="../theme/theme9.xml"/><Relationship Id="rId4" Type="http://schemas.openxmlformats.org/officeDocument/2006/relationships/slideLayout" Target="../slideLayouts/slideLayout9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21/03/2025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48424954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122374039"/>
      </p:ext>
    </p:extLst>
  </p:cSld>
  <p:clrMap bg1="lt1" tx1="dk1" bg2="lt2" tx2="dk2" accent1="accent1" accent2="accent2" accent3="accent3" accent4="accent4" accent5="accent5" accent6="accent6" hlink="hlink" folHlink="folHlink"/>
  <p:sldLayoutIdLst>
    <p:sldLayoutId id="2147484159" r:id="rId1"/>
    <p:sldLayoutId id="2147484160" r:id="rId2"/>
    <p:sldLayoutId id="2147484161" r:id="rId3"/>
    <p:sldLayoutId id="2147484162" r:id="rId4"/>
    <p:sldLayoutId id="2147484163" r:id="rId5"/>
    <p:sldLayoutId id="2147484164" r:id="rId6"/>
    <p:sldLayoutId id="2147484165" r:id="rId7"/>
    <p:sldLayoutId id="2147484166" r:id="rId8"/>
    <p:sldLayoutId id="2147484167" r:id="rId9"/>
    <p:sldLayoutId id="2147484168" r:id="rId10"/>
    <p:sldLayoutId id="2147484169" r:id="rId11"/>
    <p:sldLayoutId id="2147484170"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2025-03-12</a:t>
            </a:r>
          </a:p>
        </p:txBody>
      </p:sp>
    </p:spTree>
    <p:extLst>
      <p:ext uri="{BB962C8B-B14F-4D97-AF65-F5344CB8AC3E}">
        <p14:creationId xmlns:p14="http://schemas.microsoft.com/office/powerpoint/2010/main" val="3415215840"/>
      </p:ext>
    </p:extLst>
  </p:cSld>
  <p:clrMap bg1="lt1" tx1="dk1" bg2="lt2" tx2="dk2" accent1="accent1" accent2="accent2" accent3="accent3" accent4="accent4" accent5="accent5" accent6="accent6" hlink="hlink" folHlink="folHlink"/>
  <p:sldLayoutIdLst>
    <p:sldLayoutId id="2147484173" r:id="rId1"/>
    <p:sldLayoutId id="2147484174" r:id="rId2"/>
    <p:sldLayoutId id="2147484175" r:id="rId3"/>
    <p:sldLayoutId id="2147484176" r:id="rId4"/>
    <p:sldLayoutId id="2147484177" r:id="rId5"/>
    <p:sldLayoutId id="2147484178" r:id="rId6"/>
    <p:sldLayoutId id="2147484179" r:id="rId7"/>
    <p:sldLayoutId id="2147484180" r:id="rId8"/>
    <p:sldLayoutId id="2147484181" r:id="rId9"/>
    <p:sldLayoutId id="2147484182" r:id="rId10"/>
    <p:sldLayoutId id="2147484183" r:id="rId11"/>
    <p:sldLayoutId id="2147484184" r:id="rId12"/>
    <p:sldLayoutId id="2147484185"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61377967"/>
      </p:ext>
    </p:extLst>
  </p:cSld>
  <p:clrMap bg1="lt1" tx1="dk1" bg2="lt2" tx2="dk2" accent1="accent1" accent2="accent2" accent3="accent3" accent4="accent4" accent5="accent5" accent6="accent6" hlink="hlink" folHlink="folHlink"/>
  <p:sldLayoutIdLst>
    <p:sldLayoutId id="2147484187" r:id="rId1"/>
    <p:sldLayoutId id="2147484188" r:id="rId2"/>
    <p:sldLayoutId id="2147484189" r:id="rId3"/>
    <p:sldLayoutId id="2147484190" r:id="rId4"/>
    <p:sldLayoutId id="2147484191" r:id="rId5"/>
    <p:sldLayoutId id="2147484192" r:id="rId6"/>
    <p:sldLayoutId id="2147484193" r:id="rId7"/>
    <p:sldLayoutId id="2147484194" r:id="rId8"/>
    <p:sldLayoutId id="2147484195" r:id="rId9"/>
    <p:sldLayoutId id="2147484196" r:id="rId10"/>
    <p:sldLayoutId id="214748419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6621"/>
            <a:ext cx="432000"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pPr marL="0" marR="0" lvl="0" indent="0" algn="r" defTabSz="91440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400" rtl="0" eaLnBrk="1" fontAlgn="auto" latinLnBrk="0" hangingPunct="1">
                <a:lnSpc>
                  <a:spcPts val="1651"/>
                </a:lnSpc>
                <a:spcBef>
                  <a:spcPts val="0"/>
                </a:spcBef>
                <a:spcAft>
                  <a:spcPts val="0"/>
                </a:spcAft>
                <a:buClrTx/>
                <a:buSzTx/>
                <a:buFontTx/>
                <a:buNone/>
                <a:tabLst/>
                <a:defRPr/>
              </a:pPr>
              <a:t>‹#›</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73934" y="6498000"/>
            <a:ext cx="597087" cy="240000"/>
          </a:xfrm>
          <a:prstGeom prst="rect">
            <a:avLst/>
          </a:prstGeom>
        </p:spPr>
      </p:pic>
      <p:cxnSp>
        <p:nvCxnSpPr>
          <p:cNvPr id="7" name="Straight Connector 6">
            <a:extLst>
              <a:ext uri="{FF2B5EF4-FFF2-40B4-BE49-F238E27FC236}">
                <a16:creationId xmlns:a16="http://schemas.microsoft.com/office/drawing/2014/main" id="{C0FBBF62-B1FF-50E0-1044-0A445B239A6E}"/>
              </a:ext>
            </a:extLst>
          </p:cNvPr>
          <p:cNvCxnSpPr/>
          <p:nvPr userDrawn="1"/>
        </p:nvCxnSpPr>
        <p:spPr>
          <a:xfrm>
            <a:off x="0" y="770400"/>
            <a:ext cx="1219200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298956412"/>
      </p:ext>
    </p:extLst>
  </p:cSld>
  <p:clrMap bg1="lt1" tx1="dk1" bg2="lt2" tx2="dk2" accent1="accent1" accent2="accent2" accent3="accent3" accent4="accent4" accent5="accent5" accent6="accent6" hlink="hlink" folHlink="folHlink"/>
  <p:sldLayoutIdLst>
    <p:sldLayoutId id="2147484207" r:id="rId1"/>
    <p:sldLayoutId id="2147484208" r:id="rId2"/>
    <p:sldLayoutId id="2147484209" r:id="rId3"/>
    <p:sldLayoutId id="2147484210" r:id="rId4"/>
    <p:sldLayoutId id="2147484211" r:id="rId5"/>
    <p:sldLayoutId id="2147484212" r:id="rId6"/>
    <p:sldLayoutId id="2147484213" r:id="rId7"/>
    <p:sldLayoutId id="2147484214" r:id="rId8"/>
    <p:sldLayoutId id="2147484215" r:id="rId9"/>
    <p:sldLayoutId id="2147484216" r:id="rId10"/>
    <p:sldLayoutId id="2147484217"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2025-03-12</a:t>
            </a:r>
          </a:p>
        </p:txBody>
      </p:sp>
    </p:spTree>
    <p:extLst>
      <p:ext uri="{BB962C8B-B14F-4D97-AF65-F5344CB8AC3E}">
        <p14:creationId xmlns:p14="http://schemas.microsoft.com/office/powerpoint/2010/main" val="2530708987"/>
      </p:ext>
    </p:extLst>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4"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2382813" y="6158311"/>
            <a:ext cx="9833867" cy="727073"/>
          </a:xfrm>
          <a:prstGeom prst="rect">
            <a:avLst/>
          </a:prstGeom>
        </p:spPr>
      </p:pic>
      <p:sp>
        <p:nvSpPr>
          <p:cNvPr id="9" name="Espace réservé du titre 8"/>
          <p:cNvSpPr>
            <a:spLocks noGrp="1"/>
          </p:cNvSpPr>
          <p:nvPr>
            <p:ph type="title"/>
          </p:nvPr>
        </p:nvSpPr>
        <p:spPr>
          <a:xfrm>
            <a:off x="1227765" y="274638"/>
            <a:ext cx="9956800" cy="1143000"/>
          </a:xfrm>
          <a:prstGeom prst="rect">
            <a:avLst/>
          </a:prstGeom>
        </p:spPr>
        <p:txBody>
          <a:bodyPr vert="horz" lIns="45720" rIns="45720" anchor="ctr">
            <a:normAutofit/>
          </a:bodyPr>
          <a:lstStyle/>
          <a:p>
            <a:r>
              <a:rPr kumimoji="0" lang="fr-CH"/>
              <a:t>Cliquez et modifiez le titre</a:t>
            </a:r>
            <a:endParaRPr kumimoji="0" lang="en-US"/>
          </a:p>
        </p:txBody>
      </p:sp>
      <p:sp>
        <p:nvSpPr>
          <p:cNvPr id="30" name="Espace réservé du texte 29"/>
          <p:cNvSpPr>
            <a:spLocks noGrp="1"/>
          </p:cNvSpPr>
          <p:nvPr>
            <p:ph type="body" idx="1"/>
          </p:nvPr>
        </p:nvSpPr>
        <p:spPr>
          <a:xfrm>
            <a:off x="1173856" y="1598526"/>
            <a:ext cx="9956800" cy="4525963"/>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8" name="Footer Placeholder 4"/>
          <p:cNvSpPr>
            <a:spLocks noGrp="1"/>
          </p:cNvSpPr>
          <p:nvPr>
            <p:ph type="ftr" sz="quarter" idx="3"/>
          </p:nvPr>
        </p:nvSpPr>
        <p:spPr>
          <a:xfrm>
            <a:off x="5327915" y="6338551"/>
            <a:ext cx="5184576" cy="365125"/>
          </a:xfrm>
          <a:prstGeom prst="rect">
            <a:avLst/>
          </a:prstGeom>
        </p:spPr>
        <p:txBody>
          <a:bodyPr/>
          <a:lstStyle>
            <a:lvl1pPr>
              <a:defRPr>
                <a:solidFill>
                  <a:schemeClr val="bg1"/>
                </a:solidFill>
              </a:defRPr>
            </a:lvl1pPr>
          </a:lstStyle>
          <a:p>
            <a:endParaRPr lang="en-GB" dirty="0"/>
          </a:p>
        </p:txBody>
      </p:sp>
      <p:pic>
        <p:nvPicPr>
          <p:cNvPr id="7" name="Image 4" descr="bande-01.eps"/>
          <p:cNvPicPr>
            <a:picLocks noChangeAspect="1"/>
          </p:cNvPicPr>
          <p:nvPr userDrawn="1"/>
        </p:nvPicPr>
        <p:blipFill>
          <a:blip r:embed="rId9" cstate="email">
            <a:extLst>
              <a:ext uri="{28A0092B-C50C-407E-A947-70E740481C1C}">
                <a14:useLocalDpi xmlns:a14="http://schemas.microsoft.com/office/drawing/2010/main"/>
              </a:ext>
            </a:extLst>
          </a:blip>
          <a:stretch>
            <a:fillRect/>
          </a:stretch>
        </p:blipFill>
        <p:spPr>
          <a:xfrm>
            <a:off x="-1591" y="6158311"/>
            <a:ext cx="9833867" cy="727073"/>
          </a:xfrm>
          <a:prstGeom prst="rect">
            <a:avLst/>
          </a:prstGeom>
        </p:spPr>
      </p:pic>
      <p:sp>
        <p:nvSpPr>
          <p:cNvPr id="10" name="Slide Number Placeholder 2"/>
          <p:cNvSpPr txBox="1">
            <a:spLocks/>
          </p:cNvSpPr>
          <p:nvPr userDrawn="1"/>
        </p:nvSpPr>
        <p:spPr>
          <a:xfrm>
            <a:off x="8737600" y="6356351"/>
            <a:ext cx="2844800" cy="365125"/>
          </a:xfrm>
          <a:prstGeom prst="rect">
            <a:avLst/>
          </a:prstGeom>
        </p:spPr>
        <p:txBody>
          <a:bodyPr vert="horz" lIns="91440" tIns="45720" rIns="91440" bIns="45720" rtlCol="0" anchor="ctr"/>
          <a:lstStyle>
            <a:defPPr>
              <a:defRPr lang="en-US"/>
            </a:defPPr>
            <a:lvl1pPr marL="0" algn="r" defTabSz="914400" rtl="0" eaLnBrk="1" latinLnBrk="0" hangingPunct="1">
              <a:defRPr sz="1200" b="1"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GB" sz="1200" dirty="0"/>
          </a:p>
        </p:txBody>
      </p:sp>
    </p:spTree>
    <p:extLst>
      <p:ext uri="{BB962C8B-B14F-4D97-AF65-F5344CB8AC3E}">
        <p14:creationId xmlns:p14="http://schemas.microsoft.com/office/powerpoint/2010/main" val="1540669518"/>
      </p:ext>
    </p:extLst>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09600" y="274639"/>
            <a:ext cx="10972800" cy="1143000"/>
          </a:xfrm>
          <a:prstGeom prst="rect">
            <a:avLst/>
          </a:prstGeom>
          <a:noFill/>
          <a:ln w="9525">
            <a:noFill/>
            <a:miter lim="800000"/>
            <a:headEnd/>
            <a:tailEnd/>
          </a:ln>
        </p:spPr>
        <p:txBody>
          <a:bodyPr vert="horz" wrap="square" lIns="106901" tIns="53451" rIns="106901" bIns="53451" numCol="1" anchor="ctr" anchorCtr="0" compatLnSpc="1">
            <a:prstTxWarp prst="textNoShape">
              <a:avLst/>
            </a:prstTxWarp>
          </a:bodyPr>
          <a:lstStyle/>
          <a:p>
            <a:pPr lvl="0"/>
            <a:r>
              <a:rPr lang="en-US" dirty="0"/>
              <a:t>Click to edit Master title style</a:t>
            </a:r>
          </a:p>
        </p:txBody>
      </p:sp>
      <p:sp>
        <p:nvSpPr>
          <p:cNvPr id="1027" name="Text Placeholder 2"/>
          <p:cNvSpPr>
            <a:spLocks noGrp="1"/>
          </p:cNvSpPr>
          <p:nvPr>
            <p:ph type="body" idx="1"/>
          </p:nvPr>
        </p:nvSpPr>
        <p:spPr bwMode="auto">
          <a:xfrm>
            <a:off x="609600" y="1600201"/>
            <a:ext cx="10972800" cy="4525963"/>
          </a:xfrm>
          <a:prstGeom prst="rect">
            <a:avLst/>
          </a:prstGeom>
          <a:noFill/>
          <a:ln w="9525">
            <a:noFill/>
            <a:miter lim="800000"/>
            <a:headEnd/>
            <a:tailEnd/>
          </a:ln>
        </p:spPr>
        <p:txBody>
          <a:bodyPr vert="horz" wrap="square" lIns="106901" tIns="53451" rIns="106901" bIns="53451"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65602" y="6356351"/>
            <a:ext cx="3860800" cy="365125"/>
          </a:xfrm>
          <a:prstGeom prst="rect">
            <a:avLst/>
          </a:prstGeom>
        </p:spPr>
        <p:txBody>
          <a:bodyPr vert="horz" lIns="106901" tIns="53451" rIns="106901" bIns="53451" rtlCol="0" anchor="ctr"/>
          <a:lstStyle>
            <a:lvl1pPr algn="ctr">
              <a:defRPr sz="1596">
                <a:solidFill>
                  <a:schemeClr val="tx1">
                    <a:tint val="75000"/>
                  </a:schemeClr>
                </a:solidFill>
              </a:defRPr>
            </a:lvl1pPr>
          </a:lstStyle>
          <a:p>
            <a:pPr>
              <a:defRPr/>
            </a:pPr>
            <a:r>
              <a:rPr lang="en-US"/>
              <a:t>FCC Physics and Experiments General meeting</a:t>
            </a:r>
            <a:endParaRPr lang="en-US" dirty="0"/>
          </a:p>
        </p:txBody>
      </p:sp>
      <p:sp>
        <p:nvSpPr>
          <p:cNvPr id="6" name="Slide Number Placeholder 5"/>
          <p:cNvSpPr>
            <a:spLocks noGrp="1"/>
          </p:cNvSpPr>
          <p:nvPr>
            <p:ph type="sldNum" sz="quarter" idx="4"/>
          </p:nvPr>
        </p:nvSpPr>
        <p:spPr>
          <a:xfrm>
            <a:off x="8737599" y="6356351"/>
            <a:ext cx="2844801" cy="365125"/>
          </a:xfrm>
          <a:prstGeom prst="rect">
            <a:avLst/>
          </a:prstGeom>
        </p:spPr>
        <p:txBody>
          <a:bodyPr vert="horz" lIns="106901" tIns="53451" rIns="106901" bIns="53451" rtlCol="0" anchor="ctr"/>
          <a:lstStyle>
            <a:lvl1pPr algn="r">
              <a:defRPr sz="1596">
                <a:solidFill>
                  <a:schemeClr val="tx1">
                    <a:tint val="75000"/>
                  </a:schemeClr>
                </a:solidFill>
              </a:defRPr>
            </a:lvl1pPr>
          </a:lstStyle>
          <a:p>
            <a:pPr>
              <a:defRPr/>
            </a:pPr>
            <a:fld id="{89859654-63A5-4139-9191-C0AD9E6D3551}" type="slidenum">
              <a:rPr lang="en-US"/>
              <a:pPr>
                <a:defRPr/>
              </a:pPr>
              <a:t>‹#›</a:t>
            </a:fld>
            <a:endParaRPr lang="en-US"/>
          </a:p>
        </p:txBody>
      </p:sp>
    </p:spTree>
    <p:extLst>
      <p:ext uri="{BB962C8B-B14F-4D97-AF65-F5344CB8AC3E}">
        <p14:creationId xmlns:p14="http://schemas.microsoft.com/office/powerpoint/2010/main" val="1921028619"/>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 id="2147483870" r:id="rId5"/>
    <p:sldLayoutId id="2147483871" r:id="rId6"/>
    <p:sldLayoutId id="2147483872" r:id="rId7"/>
    <p:sldLayoutId id="2147483873" r:id="rId8"/>
    <p:sldLayoutId id="2147483874" r:id="rId9"/>
    <p:sldLayoutId id="2147483875" r:id="rId10"/>
    <p:sldLayoutId id="2147483876" r:id="rId11"/>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p:txStyles>
    <p:titleStyle>
      <a:lvl1pPr algn="ctr" rtl="0" eaLnBrk="0" fontAlgn="base" hangingPunct="0">
        <a:spcBef>
          <a:spcPct val="0"/>
        </a:spcBef>
        <a:spcAft>
          <a:spcPct val="0"/>
        </a:spcAft>
        <a:defRPr sz="5813" kern="1200">
          <a:solidFill>
            <a:schemeClr val="tx1"/>
          </a:solidFill>
          <a:latin typeface="+mj-lt"/>
          <a:ea typeface="+mj-ea"/>
          <a:cs typeface="+mj-cs"/>
        </a:defRPr>
      </a:lvl1pPr>
      <a:lvl2pPr algn="ctr" rtl="0" eaLnBrk="0" fontAlgn="base" hangingPunct="0">
        <a:spcBef>
          <a:spcPct val="0"/>
        </a:spcBef>
        <a:spcAft>
          <a:spcPct val="0"/>
        </a:spcAft>
        <a:defRPr sz="5813">
          <a:solidFill>
            <a:schemeClr val="tx1"/>
          </a:solidFill>
          <a:latin typeface="Calibri" pitchFamily="34" charset="0"/>
        </a:defRPr>
      </a:lvl2pPr>
      <a:lvl3pPr algn="ctr" rtl="0" eaLnBrk="0" fontAlgn="base" hangingPunct="0">
        <a:spcBef>
          <a:spcPct val="0"/>
        </a:spcBef>
        <a:spcAft>
          <a:spcPct val="0"/>
        </a:spcAft>
        <a:defRPr sz="5813">
          <a:solidFill>
            <a:schemeClr val="tx1"/>
          </a:solidFill>
          <a:latin typeface="Calibri" pitchFamily="34" charset="0"/>
        </a:defRPr>
      </a:lvl3pPr>
      <a:lvl4pPr algn="ctr" rtl="0" eaLnBrk="0" fontAlgn="base" hangingPunct="0">
        <a:spcBef>
          <a:spcPct val="0"/>
        </a:spcBef>
        <a:spcAft>
          <a:spcPct val="0"/>
        </a:spcAft>
        <a:defRPr sz="5813">
          <a:solidFill>
            <a:schemeClr val="tx1"/>
          </a:solidFill>
          <a:latin typeface="Calibri" pitchFamily="34" charset="0"/>
        </a:defRPr>
      </a:lvl4pPr>
      <a:lvl5pPr algn="ctr" rtl="0" eaLnBrk="0" fontAlgn="base" hangingPunct="0">
        <a:spcBef>
          <a:spcPct val="0"/>
        </a:spcBef>
        <a:spcAft>
          <a:spcPct val="0"/>
        </a:spcAft>
        <a:defRPr sz="5813">
          <a:solidFill>
            <a:schemeClr val="tx1"/>
          </a:solidFill>
          <a:latin typeface="Calibri" pitchFamily="34" charset="0"/>
        </a:defRPr>
      </a:lvl5pPr>
      <a:lvl6pPr marL="609228" algn="ctr" rtl="0" fontAlgn="base">
        <a:spcBef>
          <a:spcPct val="0"/>
        </a:spcBef>
        <a:spcAft>
          <a:spcPct val="0"/>
        </a:spcAft>
        <a:defRPr sz="5813">
          <a:solidFill>
            <a:schemeClr val="tx1"/>
          </a:solidFill>
          <a:latin typeface="Calibri" pitchFamily="34" charset="0"/>
        </a:defRPr>
      </a:lvl6pPr>
      <a:lvl7pPr marL="1218456" algn="ctr" rtl="0" fontAlgn="base">
        <a:spcBef>
          <a:spcPct val="0"/>
        </a:spcBef>
        <a:spcAft>
          <a:spcPct val="0"/>
        </a:spcAft>
        <a:defRPr sz="5813">
          <a:solidFill>
            <a:schemeClr val="tx1"/>
          </a:solidFill>
          <a:latin typeface="Calibri" pitchFamily="34" charset="0"/>
        </a:defRPr>
      </a:lvl7pPr>
      <a:lvl8pPr marL="1827686" algn="ctr" rtl="0" fontAlgn="base">
        <a:spcBef>
          <a:spcPct val="0"/>
        </a:spcBef>
        <a:spcAft>
          <a:spcPct val="0"/>
        </a:spcAft>
        <a:defRPr sz="5813">
          <a:solidFill>
            <a:schemeClr val="tx1"/>
          </a:solidFill>
          <a:latin typeface="Calibri" pitchFamily="34" charset="0"/>
        </a:defRPr>
      </a:lvl8pPr>
      <a:lvl9pPr marL="2436914" algn="ctr" rtl="0" fontAlgn="base">
        <a:spcBef>
          <a:spcPct val="0"/>
        </a:spcBef>
        <a:spcAft>
          <a:spcPct val="0"/>
        </a:spcAft>
        <a:defRPr sz="5813">
          <a:solidFill>
            <a:schemeClr val="tx1"/>
          </a:solidFill>
          <a:latin typeface="Calibri" pitchFamily="34" charset="0"/>
        </a:defRPr>
      </a:lvl9pPr>
    </p:titleStyle>
    <p:bodyStyle>
      <a:lvl1pPr marL="456922" indent="-456922" algn="l" rtl="0" eaLnBrk="0" fontAlgn="base" hangingPunct="0">
        <a:spcBef>
          <a:spcPct val="20000"/>
        </a:spcBef>
        <a:spcAft>
          <a:spcPct val="0"/>
        </a:spcAft>
        <a:buFont typeface="Arial" charset="0"/>
        <a:buChar char="•"/>
        <a:defRPr sz="4217" kern="1200">
          <a:solidFill>
            <a:schemeClr val="tx1"/>
          </a:solidFill>
          <a:latin typeface="+mn-lt"/>
          <a:ea typeface="+mn-ea"/>
          <a:cs typeface="+mn-cs"/>
        </a:defRPr>
      </a:lvl1pPr>
      <a:lvl2pPr marL="989995" indent="-380767" algn="l" rtl="0" eaLnBrk="0" fontAlgn="base" hangingPunct="0">
        <a:spcBef>
          <a:spcPct val="20000"/>
        </a:spcBef>
        <a:spcAft>
          <a:spcPct val="0"/>
        </a:spcAft>
        <a:buFont typeface="Arial" charset="0"/>
        <a:buChar char="–"/>
        <a:defRPr sz="3761" kern="1200">
          <a:solidFill>
            <a:schemeClr val="tx1"/>
          </a:solidFill>
          <a:latin typeface="+mn-lt"/>
          <a:ea typeface="+mn-ea"/>
          <a:cs typeface="+mn-cs"/>
        </a:defRPr>
      </a:lvl2pPr>
      <a:lvl3pPr marL="1523071" indent="-304614" algn="l" rtl="0" eaLnBrk="0" fontAlgn="base" hangingPunct="0">
        <a:spcBef>
          <a:spcPct val="20000"/>
        </a:spcBef>
        <a:spcAft>
          <a:spcPct val="0"/>
        </a:spcAft>
        <a:buFont typeface="Arial" charset="0"/>
        <a:buChar char="•"/>
        <a:defRPr sz="3191" kern="1200">
          <a:solidFill>
            <a:schemeClr val="tx1"/>
          </a:solidFill>
          <a:latin typeface="+mn-lt"/>
          <a:ea typeface="+mn-ea"/>
          <a:cs typeface="+mn-cs"/>
        </a:defRPr>
      </a:lvl3pPr>
      <a:lvl4pPr marL="2132300"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4pPr>
      <a:lvl5pPr marL="2741528" indent="-304614" algn="l" rtl="0" eaLnBrk="0" fontAlgn="base" hangingPunct="0">
        <a:spcBef>
          <a:spcPct val="20000"/>
        </a:spcBef>
        <a:spcAft>
          <a:spcPct val="0"/>
        </a:spcAft>
        <a:buFont typeface="Arial" charset="0"/>
        <a:buChar char="»"/>
        <a:defRPr sz="2622" kern="1200">
          <a:solidFill>
            <a:schemeClr val="tx1"/>
          </a:solidFill>
          <a:latin typeface="+mn-lt"/>
          <a:ea typeface="+mn-ea"/>
          <a:cs typeface="+mn-cs"/>
        </a:defRPr>
      </a:lvl5pPr>
      <a:lvl6pPr marL="3350757"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6pPr>
      <a:lvl7pPr marL="3959985"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7pPr>
      <a:lvl8pPr marL="4569214"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8pPr>
      <a:lvl9pPr marL="5178442" indent="-304614" algn="l" defTabSz="1218456" rtl="0" eaLnBrk="1" latinLnBrk="0" hangingPunct="1">
        <a:spcBef>
          <a:spcPct val="20000"/>
        </a:spcBef>
        <a:buFont typeface="Arial" pitchFamily="34" charset="0"/>
        <a:buChar char="•"/>
        <a:defRPr sz="2622" kern="1200">
          <a:solidFill>
            <a:schemeClr val="tx1"/>
          </a:solidFill>
          <a:latin typeface="+mn-lt"/>
          <a:ea typeface="+mn-ea"/>
          <a:cs typeface="+mn-cs"/>
        </a:defRPr>
      </a:lvl9pPr>
    </p:bodyStyle>
    <p:otherStyle>
      <a:defPPr>
        <a:defRPr lang="en-US"/>
      </a:defPPr>
      <a:lvl1pPr marL="0" algn="l" defTabSz="1218456" rtl="0" eaLnBrk="1" latinLnBrk="0" hangingPunct="1">
        <a:defRPr sz="2394" kern="1200">
          <a:solidFill>
            <a:schemeClr val="tx1"/>
          </a:solidFill>
          <a:latin typeface="+mn-lt"/>
          <a:ea typeface="+mn-ea"/>
          <a:cs typeface="+mn-cs"/>
        </a:defRPr>
      </a:lvl1pPr>
      <a:lvl2pPr marL="609228" algn="l" defTabSz="1218456" rtl="0" eaLnBrk="1" latinLnBrk="0" hangingPunct="1">
        <a:defRPr sz="2394" kern="1200">
          <a:solidFill>
            <a:schemeClr val="tx1"/>
          </a:solidFill>
          <a:latin typeface="+mn-lt"/>
          <a:ea typeface="+mn-ea"/>
          <a:cs typeface="+mn-cs"/>
        </a:defRPr>
      </a:lvl2pPr>
      <a:lvl3pPr marL="1218456" algn="l" defTabSz="1218456" rtl="0" eaLnBrk="1" latinLnBrk="0" hangingPunct="1">
        <a:defRPr sz="2394" kern="1200">
          <a:solidFill>
            <a:schemeClr val="tx1"/>
          </a:solidFill>
          <a:latin typeface="+mn-lt"/>
          <a:ea typeface="+mn-ea"/>
          <a:cs typeface="+mn-cs"/>
        </a:defRPr>
      </a:lvl3pPr>
      <a:lvl4pPr marL="1827686" algn="l" defTabSz="1218456" rtl="0" eaLnBrk="1" latinLnBrk="0" hangingPunct="1">
        <a:defRPr sz="2394" kern="1200">
          <a:solidFill>
            <a:schemeClr val="tx1"/>
          </a:solidFill>
          <a:latin typeface="+mn-lt"/>
          <a:ea typeface="+mn-ea"/>
          <a:cs typeface="+mn-cs"/>
        </a:defRPr>
      </a:lvl4pPr>
      <a:lvl5pPr marL="2436914" algn="l" defTabSz="1218456" rtl="0" eaLnBrk="1" latinLnBrk="0" hangingPunct="1">
        <a:defRPr sz="2394" kern="1200">
          <a:solidFill>
            <a:schemeClr val="tx1"/>
          </a:solidFill>
          <a:latin typeface="+mn-lt"/>
          <a:ea typeface="+mn-ea"/>
          <a:cs typeface="+mn-cs"/>
        </a:defRPr>
      </a:lvl5pPr>
      <a:lvl6pPr marL="3046142" algn="l" defTabSz="1218456" rtl="0" eaLnBrk="1" latinLnBrk="0" hangingPunct="1">
        <a:defRPr sz="2394" kern="1200">
          <a:solidFill>
            <a:schemeClr val="tx1"/>
          </a:solidFill>
          <a:latin typeface="+mn-lt"/>
          <a:ea typeface="+mn-ea"/>
          <a:cs typeface="+mn-cs"/>
        </a:defRPr>
      </a:lvl6pPr>
      <a:lvl7pPr marL="3655371" algn="l" defTabSz="1218456" rtl="0" eaLnBrk="1" latinLnBrk="0" hangingPunct="1">
        <a:defRPr sz="2394" kern="1200">
          <a:solidFill>
            <a:schemeClr val="tx1"/>
          </a:solidFill>
          <a:latin typeface="+mn-lt"/>
          <a:ea typeface="+mn-ea"/>
          <a:cs typeface="+mn-cs"/>
        </a:defRPr>
      </a:lvl7pPr>
      <a:lvl8pPr marL="4264600" algn="l" defTabSz="1218456" rtl="0" eaLnBrk="1" latinLnBrk="0" hangingPunct="1">
        <a:defRPr sz="2394" kern="1200">
          <a:solidFill>
            <a:schemeClr val="tx1"/>
          </a:solidFill>
          <a:latin typeface="+mn-lt"/>
          <a:ea typeface="+mn-ea"/>
          <a:cs typeface="+mn-cs"/>
        </a:defRPr>
      </a:lvl8pPr>
      <a:lvl9pPr marL="4873828" algn="l" defTabSz="1218456" rtl="0" eaLnBrk="1" latinLnBrk="0" hangingPunct="1">
        <a:defRPr sz="239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24806734"/>
      </p:ext>
    </p:extLst>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 id="2147483948" r:id="rId12"/>
    <p:sldLayoutId id="2147483949"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155595321"/>
      </p:ext>
    </p:extLst>
  </p:cSld>
  <p:clrMap bg1="lt1" tx1="dk1" bg2="lt2" tx2="dk2" accent1="accent1" accent2="accent2" accent3="accent3" accent4="accent4" accent5="accent5" accent6="accent6" hlink="hlink" folHlink="folHlink"/>
  <p:sldLayoutIdLst>
    <p:sldLayoutId id="2147483967" r:id="rId1"/>
    <p:sldLayoutId id="2147483968" r:id="rId2"/>
    <p:sldLayoutId id="2147483969" r:id="rId3"/>
    <p:sldLayoutId id="2147483970" r:id="rId4"/>
    <p:sldLayoutId id="2147483971" r:id="rId5"/>
    <p:sldLayoutId id="2147483972" r:id="rId6"/>
    <p:sldLayoutId id="2147483973" r:id="rId7"/>
    <p:sldLayoutId id="2147483974" r:id="rId8"/>
    <p:sldLayoutId id="2147483975" r:id="rId9"/>
    <p:sldLayoutId id="2147483976" r:id="rId10"/>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3"/>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4"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2025-03-12</a:t>
            </a:r>
          </a:p>
        </p:txBody>
      </p:sp>
    </p:spTree>
    <p:extLst>
      <p:ext uri="{BB962C8B-B14F-4D97-AF65-F5344CB8AC3E}">
        <p14:creationId xmlns:p14="http://schemas.microsoft.com/office/powerpoint/2010/main" val="2672164511"/>
      </p:ext>
    </p:extLst>
  </p:cSld>
  <p:clrMap bg1="lt1" tx1="dk1" bg2="lt2" tx2="dk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userDrawn="1"/>
        </p:nvPicPr>
        <p:blipFill>
          <a:blip r:embed="rId15" cstate="hqprint">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
        <p:nvSpPr>
          <p:cNvPr id="7" name="Textfeld 1">
            <a:extLst>
              <a:ext uri="{FF2B5EF4-FFF2-40B4-BE49-F238E27FC236}">
                <a16:creationId xmlns:a16="http://schemas.microsoft.com/office/drawing/2014/main" id="{89A29F69-B16F-064F-BB1D-1244600631A6}"/>
              </a:ext>
            </a:extLst>
          </p:cNvPr>
          <p:cNvSpPr txBox="1"/>
          <p:nvPr userDrawn="1"/>
        </p:nvSpPr>
        <p:spPr>
          <a:xfrm>
            <a:off x="1343775" y="116660"/>
            <a:ext cx="2718000" cy="226761"/>
          </a:xfrm>
          <a:prstGeom prst="rect">
            <a:avLst/>
          </a:prstGeom>
          <a:noFill/>
        </p:spPr>
        <p:txBody>
          <a:bodyPr wrap="square" rtlCol="0">
            <a:noAutofit/>
          </a:bodyPr>
          <a:lstStyle/>
          <a:p>
            <a:pPr>
              <a:lnSpc>
                <a:spcPts val="1651"/>
              </a:lnSpc>
            </a:pPr>
            <a:r>
              <a:rPr lang="en-US" sz="1200" dirty="0">
                <a:solidFill>
                  <a:schemeClr val="bg1"/>
                </a:solidFill>
              </a:rPr>
              <a:t>2025-03-12</a:t>
            </a:r>
          </a:p>
        </p:txBody>
      </p:sp>
    </p:spTree>
    <p:extLst>
      <p:ext uri="{BB962C8B-B14F-4D97-AF65-F5344CB8AC3E}">
        <p14:creationId xmlns:p14="http://schemas.microsoft.com/office/powerpoint/2010/main" val="1653815139"/>
      </p:ext>
    </p:extLst>
  </p:cSld>
  <p:clrMap bg1="lt1" tx1="dk1" bg2="lt2" tx2="dk2" accent1="accent1" accent2="accent2" accent3="accent3" accent4="accent4" accent5="accent5" accent6="accent6" hlink="hlink" folHlink="folHlink"/>
  <p:sldLayoutIdLst>
    <p:sldLayoutId id="2147484030" r:id="rId1"/>
    <p:sldLayoutId id="2147484031" r:id="rId2"/>
    <p:sldLayoutId id="2147484032" r:id="rId3"/>
    <p:sldLayoutId id="2147484033" r:id="rId4"/>
    <p:sldLayoutId id="2147484034" r:id="rId5"/>
    <p:sldLayoutId id="2147484035" r:id="rId6"/>
    <p:sldLayoutId id="2147484036" r:id="rId7"/>
    <p:sldLayoutId id="2147484037" r:id="rId8"/>
    <p:sldLayoutId id="2147484038" r:id="rId9"/>
    <p:sldLayoutId id="2147484039" r:id="rId10"/>
    <p:sldLayoutId id="2147484040" r:id="rId11"/>
    <p:sldLayoutId id="2147484041" r:id="rId12"/>
    <p:sldLayoutId id="2147484042" r:id="rId13"/>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582009814"/>
      </p:ext>
    </p:extLst>
  </p:cSld>
  <p:clrMap bg1="lt1" tx1="dk1" bg2="lt2" tx2="dk2" accent1="accent1" accent2="accent2" accent3="accent3" accent4="accent4" accent5="accent5" accent6="accent6" hlink="hlink" folHlink="folHlink"/>
  <p:sldLayoutIdLst>
    <p:sldLayoutId id="2147484151" r:id="rId1"/>
    <p:sldLayoutId id="2147484152" r:id="rId2"/>
    <p:sldLayoutId id="2147484153" r:id="rId3"/>
    <p:sldLayoutId id="2147484154" r:id="rId4"/>
  </p:sldLayoutIdLst>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hf hd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6"/>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6.png"/><Relationship Id="rId2" Type="http://schemas.openxmlformats.org/officeDocument/2006/relationships/image" Target="../media/image17.jpeg"/><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image" Target="../media/image25.png"/><Relationship Id="rId5" Type="http://schemas.openxmlformats.org/officeDocument/2006/relationships/image" Target="../media/image20.png"/><Relationship Id="rId10" Type="http://schemas.openxmlformats.org/officeDocument/2006/relationships/image" Target="../media/image24.png"/><Relationship Id="rId4" Type="http://schemas.openxmlformats.org/officeDocument/2006/relationships/image" Target="../media/image19.jpeg"/><Relationship Id="rId9" Type="http://schemas.openxmlformats.org/officeDocument/2006/relationships/hyperlink" Target="http://cern.ch/fcc"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47.svg"/><Relationship Id="rId13" Type="http://schemas.openxmlformats.org/officeDocument/2006/relationships/image" Target="../media/image52.png"/><Relationship Id="rId3" Type="http://schemas.openxmlformats.org/officeDocument/2006/relationships/image" Target="../media/image42.png"/><Relationship Id="rId7" Type="http://schemas.openxmlformats.org/officeDocument/2006/relationships/image" Target="../media/image46.png"/><Relationship Id="rId12" Type="http://schemas.openxmlformats.org/officeDocument/2006/relationships/image" Target="../media/image51.png"/><Relationship Id="rId2" Type="http://schemas.openxmlformats.org/officeDocument/2006/relationships/image" Target="../media/image29.png"/><Relationship Id="rId1" Type="http://schemas.openxmlformats.org/officeDocument/2006/relationships/slideLayout" Target="../slideLayouts/slideLayout22.xml"/><Relationship Id="rId6" Type="http://schemas.openxmlformats.org/officeDocument/2006/relationships/image" Target="../media/image45.png"/><Relationship Id="rId11" Type="http://schemas.openxmlformats.org/officeDocument/2006/relationships/image" Target="../media/image50.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53.jpeg"/><Relationship Id="rId1" Type="http://schemas.openxmlformats.org/officeDocument/2006/relationships/slideLayout" Target="../slideLayouts/slideLayout7.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12.xml.rels><?xml version="1.0" encoding="UTF-8" standalone="yes"?>
<Relationships xmlns="http://schemas.openxmlformats.org/package/2006/relationships"><Relationship Id="rId8" Type="http://schemas.openxmlformats.org/officeDocument/2006/relationships/image" Target="../media/image62.jpeg"/><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64.jpeg"/></Relationships>
</file>

<file path=ppt/slides/_rels/slide1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15.xml.rels><?xml version="1.0" encoding="UTF-8" standalone="yes"?>
<Relationships xmlns="http://schemas.openxmlformats.org/package/2006/relationships"><Relationship Id="rId3" Type="http://schemas.openxmlformats.org/officeDocument/2006/relationships/image" Target="../media/image67.gif"/><Relationship Id="rId7" Type="http://schemas.openxmlformats.org/officeDocument/2006/relationships/image" Target="../media/image71.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70.tiff"/><Relationship Id="rId5" Type="http://schemas.openxmlformats.org/officeDocument/2006/relationships/image" Target="../media/image69.png"/><Relationship Id="rId4" Type="http://schemas.openxmlformats.org/officeDocument/2006/relationships/image" Target="../media/image68.pn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72.png"/></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75.PNG"/><Relationship Id="rId4" Type="http://schemas.openxmlformats.org/officeDocument/2006/relationships/image" Target="../media/image74.jpg"/></Relationships>
</file>

<file path=ppt/slides/_rels/slide19.xml.rels><?xml version="1.0" encoding="UTF-8" standalone="yes"?>
<Relationships xmlns="http://schemas.openxmlformats.org/package/2006/relationships"><Relationship Id="rId3" Type="http://schemas.openxmlformats.org/officeDocument/2006/relationships/hyperlink" Target="https://commission.europa.eu/topics/strengthening-european-competitiveness/eu-competitiveness-looking-ahead_en" TargetMode="External"/><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76.jpg"/></Relationships>
</file>

<file path=ppt/slides/_rels/slide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82.pn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29.png"/><Relationship Id="rId1" Type="http://schemas.openxmlformats.org/officeDocument/2006/relationships/slideLayout" Target="../slideLayouts/slideLayout7.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280.pn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25.xml"/><Relationship Id="rId5" Type="http://schemas.openxmlformats.org/officeDocument/2006/relationships/image" Target="../media/image33.png"/><Relationship Id="rId4"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9.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35.png"/><Relationship Id="rId1" Type="http://schemas.openxmlformats.org/officeDocument/2006/relationships/slideLayout" Target="../slideLayouts/slideLayout22.xml"/><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41.jpeg"/><Relationship Id="rId4" Type="http://schemas.openxmlformats.org/officeDocument/2006/relationships/image" Target="../media/image4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 name="Picture 6" descr="Picture 6"/>
          <p:cNvPicPr>
            <a:picLocks noChangeAspect="1"/>
          </p:cNvPicPr>
          <p:nvPr/>
        </p:nvPicPr>
        <p:blipFill>
          <a:blip r:embed="rId2"/>
          <a:srcRect b="19348"/>
          <a:stretch>
            <a:fillRect/>
          </a:stretch>
        </p:blipFill>
        <p:spPr>
          <a:xfrm>
            <a:off x="0" y="13460"/>
            <a:ext cx="12192000" cy="6875465"/>
          </a:xfrm>
          <a:prstGeom prst="rect">
            <a:avLst/>
          </a:prstGeom>
          <a:ln w="12700">
            <a:miter lim="400000"/>
          </a:ln>
        </p:spPr>
      </p:pic>
      <p:sp>
        <p:nvSpPr>
          <p:cNvPr id="98" name="TextBox 2"/>
          <p:cNvSpPr txBox="1"/>
          <p:nvPr/>
        </p:nvSpPr>
        <p:spPr>
          <a:xfrm>
            <a:off x="8950032" y="6597352"/>
            <a:ext cx="1558142" cy="2808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defTabSz="457200">
              <a:defRPr sz="1400"/>
            </a:lvl1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sz="1400" b="0" i="0" u="none" strike="noStrike" kern="1200" cap="none" spc="0" normalizeH="0" baseline="0" noProof="0">
                <a:ln>
                  <a:noFill/>
                </a:ln>
                <a:solidFill>
                  <a:prstClr val="black"/>
                </a:solidFill>
                <a:effectLst/>
                <a:uLnTx/>
                <a:uFillTx/>
                <a:latin typeface="Calibri" panose="020F0502020204030204"/>
                <a:ea typeface="+mn-ea"/>
                <a:cs typeface="+mn-cs"/>
              </a:rPr>
              <a:t>photo: J. Wenninger</a:t>
            </a:r>
          </a:p>
        </p:txBody>
      </p:sp>
      <p:sp>
        <p:nvSpPr>
          <p:cNvPr id="99" name="Rectangle 43"/>
          <p:cNvSpPr txBox="1"/>
          <p:nvPr/>
        </p:nvSpPr>
        <p:spPr>
          <a:xfrm>
            <a:off x="382096" y="6259619"/>
            <a:ext cx="8716184" cy="62930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1200" i="1">
                <a:solidFill>
                  <a:srgbClr val="FFE699"/>
                </a:solidFill>
              </a:defRPr>
            </a:pP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Work supported by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European Commission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under the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HORIZON 2020 projects EuroCirCol</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654305;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EASITrain,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grant agreement no. 764879;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iFAST</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101004730,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FCCIS</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grant agreement 951754;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no. 645479;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EAJADE</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  contract number 101086276; and by the Swiss </a:t>
            </a:r>
            <a:r>
              <a:rPr kumimoji="0" sz="1200" b="1" i="1" u="none" strike="noStrike" kern="1200" cap="none" spc="0" normalizeH="0" baseline="0" noProof="0">
                <a:ln>
                  <a:noFill/>
                </a:ln>
                <a:solidFill>
                  <a:srgbClr val="FFE699"/>
                </a:solidFill>
                <a:effectLst/>
                <a:uLnTx/>
                <a:uFillTx/>
                <a:latin typeface="Calibri" panose="020F0502020204030204"/>
                <a:ea typeface="+mn-ea"/>
                <a:cs typeface="+mn-cs"/>
              </a:rPr>
              <a:t>CHART </a:t>
            </a:r>
            <a:r>
              <a:rPr kumimoji="0" sz="1200" b="0" i="1" u="none" strike="noStrike" kern="1200" cap="none" spc="0" normalizeH="0" baseline="0" noProof="0">
                <a:ln>
                  <a:noFill/>
                </a:ln>
                <a:solidFill>
                  <a:srgbClr val="FFE699"/>
                </a:solidFill>
                <a:effectLst/>
                <a:uLnTx/>
                <a:uFillTx/>
                <a:latin typeface="Calibri" panose="020F0502020204030204"/>
                <a:ea typeface="+mn-ea"/>
                <a:cs typeface="+mn-cs"/>
              </a:rPr>
              <a:t>program</a:t>
            </a:r>
          </a:p>
        </p:txBody>
      </p:sp>
      <p:grpSp>
        <p:nvGrpSpPr>
          <p:cNvPr id="102" name="Picture 44"/>
          <p:cNvGrpSpPr/>
          <p:nvPr/>
        </p:nvGrpSpPr>
        <p:grpSpPr>
          <a:xfrm>
            <a:off x="9377967" y="6312008"/>
            <a:ext cx="2814033" cy="439233"/>
            <a:chOff x="0" y="0"/>
            <a:chExt cx="2814031" cy="439232"/>
          </a:xfrm>
        </p:grpSpPr>
        <p:sp>
          <p:nvSpPr>
            <p:cNvPr id="100" name="Rectangle"/>
            <p:cNvSpPr/>
            <p:nvPr/>
          </p:nvSpPr>
          <p:spPr>
            <a:xfrm>
              <a:off x="0" y="0"/>
              <a:ext cx="2814032" cy="439233"/>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1" name="image2.png" descr="image2.png"/>
            <p:cNvPicPr>
              <a:picLocks noChangeAspect="1"/>
            </p:cNvPicPr>
            <p:nvPr/>
          </p:nvPicPr>
          <p:blipFill>
            <a:blip r:embed="rId3"/>
            <a:stretch>
              <a:fillRect/>
            </a:stretch>
          </p:blipFill>
          <p:spPr>
            <a:xfrm>
              <a:off x="0" y="0"/>
              <a:ext cx="2814032" cy="439233"/>
            </a:xfrm>
            <a:prstGeom prst="rect">
              <a:avLst/>
            </a:prstGeom>
            <a:ln w="12700" cap="flat">
              <a:noFill/>
              <a:miter lim="400000"/>
            </a:ln>
            <a:effectLst/>
          </p:spPr>
        </p:pic>
      </p:grpSp>
      <p:sp>
        <p:nvSpPr>
          <p:cNvPr id="103" name="TextBox 11"/>
          <p:cNvSpPr/>
          <p:nvPr/>
        </p:nvSpPr>
        <p:spPr>
          <a:xfrm>
            <a:off x="174531" y="5516664"/>
            <a:ext cx="12017469" cy="726217"/>
          </a:xfrm>
          <a:prstGeom prst="rect">
            <a:avLst/>
          </a:prstGeom>
          <a:solidFill>
            <a:srgbClr val="FFFFFF"/>
          </a:solidFill>
          <a:ln w="12700">
            <a:miter lim="400000"/>
          </a:ln>
        </p:spPr>
        <p:txBody>
          <a:bodyPr lIns="45719" rIns="45719"/>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4" name="Picture 47" descr="Picture 47"/>
          <p:cNvPicPr>
            <a:picLocks noChangeAspect="1"/>
          </p:cNvPicPr>
          <p:nvPr/>
        </p:nvPicPr>
        <p:blipFill>
          <a:blip r:embed="rId4"/>
          <a:stretch>
            <a:fillRect/>
          </a:stretch>
        </p:blipFill>
        <p:spPr>
          <a:xfrm>
            <a:off x="2469764" y="5533915"/>
            <a:ext cx="1302193" cy="626982"/>
          </a:xfrm>
          <a:prstGeom prst="rect">
            <a:avLst/>
          </a:prstGeom>
          <a:ln w="12700">
            <a:miter lim="400000"/>
          </a:ln>
        </p:spPr>
      </p:pic>
      <p:pic>
        <p:nvPicPr>
          <p:cNvPr id="105" name="Picture 48" descr="Picture 48"/>
          <p:cNvPicPr>
            <a:picLocks noChangeAspect="1"/>
          </p:cNvPicPr>
          <p:nvPr/>
        </p:nvPicPr>
        <p:blipFill>
          <a:blip r:embed="rId5"/>
          <a:stretch>
            <a:fillRect/>
          </a:stretch>
        </p:blipFill>
        <p:spPr>
          <a:xfrm>
            <a:off x="4134538" y="5527365"/>
            <a:ext cx="983595" cy="640081"/>
          </a:xfrm>
          <a:prstGeom prst="rect">
            <a:avLst/>
          </a:prstGeom>
          <a:ln w="12700">
            <a:miter lim="400000"/>
          </a:ln>
        </p:spPr>
      </p:pic>
      <p:pic>
        <p:nvPicPr>
          <p:cNvPr id="106" name="Picture 50" descr="Picture 50"/>
          <p:cNvPicPr>
            <a:picLocks noChangeAspect="1"/>
          </p:cNvPicPr>
          <p:nvPr/>
        </p:nvPicPr>
        <p:blipFill>
          <a:blip r:embed="rId6"/>
          <a:srcRect l="23997" t="16876" r="24262" b="24372"/>
          <a:stretch>
            <a:fillRect/>
          </a:stretch>
        </p:blipFill>
        <p:spPr>
          <a:xfrm>
            <a:off x="6595563" y="5527326"/>
            <a:ext cx="424543" cy="640081"/>
          </a:xfrm>
          <a:prstGeom prst="rect">
            <a:avLst/>
          </a:prstGeom>
          <a:ln w="12700">
            <a:miter lim="400000"/>
          </a:ln>
        </p:spPr>
      </p:pic>
      <p:pic>
        <p:nvPicPr>
          <p:cNvPr id="107" name="Picture 51" descr="Picture 51"/>
          <p:cNvPicPr>
            <a:picLocks noChangeAspect="1"/>
          </p:cNvPicPr>
          <p:nvPr/>
        </p:nvPicPr>
        <p:blipFill>
          <a:blip r:embed="rId7"/>
          <a:stretch>
            <a:fillRect/>
          </a:stretch>
        </p:blipFill>
        <p:spPr>
          <a:xfrm>
            <a:off x="374058" y="5585617"/>
            <a:ext cx="1619273" cy="573295"/>
          </a:xfrm>
          <a:prstGeom prst="rect">
            <a:avLst/>
          </a:prstGeom>
          <a:ln w="12700">
            <a:miter lim="400000"/>
          </a:ln>
        </p:spPr>
      </p:pic>
      <p:grpSp>
        <p:nvGrpSpPr>
          <p:cNvPr id="110" name="Picture 52"/>
          <p:cNvGrpSpPr/>
          <p:nvPr/>
        </p:nvGrpSpPr>
        <p:grpSpPr>
          <a:xfrm>
            <a:off x="11471695" y="5603047"/>
            <a:ext cx="601025" cy="640081"/>
            <a:chOff x="0" y="0"/>
            <a:chExt cx="601024" cy="640080"/>
          </a:xfrm>
        </p:grpSpPr>
        <p:sp>
          <p:nvSpPr>
            <p:cNvPr id="108" name="Rectangle"/>
            <p:cNvSpPr/>
            <p:nvPr/>
          </p:nvSpPr>
          <p:spPr>
            <a:xfrm>
              <a:off x="0" y="0"/>
              <a:ext cx="601025" cy="640081"/>
            </a:xfrm>
            <a:prstGeom prst="rect">
              <a:avLst/>
            </a:prstGeom>
            <a:solidFill>
              <a:srgbClr val="FFFFFF"/>
            </a:solidFill>
            <a:ln w="12700" cap="flat">
              <a:noFill/>
              <a:miter lim="400000"/>
            </a:ln>
            <a:effectLst/>
          </p:spPr>
          <p:txBody>
            <a:bodyPr wrap="square" lIns="45719" tIns="45719" rIns="45719" bIns="45719" numCol="1" anchor="ctr">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09" name="image8.png" descr="image8.png"/>
            <p:cNvPicPr>
              <a:picLocks noChangeAspect="1"/>
            </p:cNvPicPr>
            <p:nvPr/>
          </p:nvPicPr>
          <p:blipFill>
            <a:blip r:embed="rId8"/>
            <a:stretch>
              <a:fillRect/>
            </a:stretch>
          </p:blipFill>
          <p:spPr>
            <a:xfrm>
              <a:off x="0" y="0"/>
              <a:ext cx="601025" cy="640081"/>
            </a:xfrm>
            <a:prstGeom prst="rect">
              <a:avLst/>
            </a:prstGeom>
            <a:ln w="12700" cap="flat">
              <a:noFill/>
              <a:miter lim="400000"/>
            </a:ln>
            <a:effectLst/>
          </p:spPr>
        </p:pic>
      </p:grpSp>
      <p:sp>
        <p:nvSpPr>
          <p:cNvPr id="111" name="Rectangle 53"/>
          <p:cNvSpPr/>
          <p:nvPr/>
        </p:nvSpPr>
        <p:spPr>
          <a:xfrm>
            <a:off x="9501784" y="5755599"/>
            <a:ext cx="1756803" cy="333088"/>
          </a:xfrm>
          <a:prstGeom prst="rect">
            <a:avLst/>
          </a:prstGeom>
          <a:solidFill>
            <a:srgbClr val="FFFFFF"/>
          </a:solidFill>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u="sng">
                <a:solidFill>
                  <a:srgbClr val="0563C1"/>
                </a:solidFill>
                <a:uFill>
                  <a:solidFill>
                    <a:srgbClr val="0563C1"/>
                  </a:solidFill>
                </a:uFill>
                <a:hlinkClick r:id="" action="ppaction://noaction"/>
              </a:defRPr>
            </a:lvl1pPr>
          </a:lstStyle>
          <a:p>
            <a:pPr marL="0" marR="0" lvl="0" indent="0" algn="l" defTabSz="914400" rtl="0" eaLnBrk="1" fontAlgn="auto" latinLnBrk="0" hangingPunct="1">
              <a:lnSpc>
                <a:spcPct val="100000"/>
              </a:lnSpc>
              <a:spcBef>
                <a:spcPts val="0"/>
              </a:spcBef>
              <a:spcAft>
                <a:spcPts val="0"/>
              </a:spcAft>
              <a:buClrTx/>
              <a:buSzTx/>
              <a:buFontTx/>
              <a:buNone/>
              <a:tabLst/>
              <a:defRPr>
                <a:solidFill>
                  <a:srgbClr val="FFFFFF"/>
                </a:solidFill>
                <a:uFillTx/>
              </a:defRPr>
            </a:pPr>
            <a:r>
              <a:rPr kumimoji="0" sz="1800" b="0" i="0" u="sng" strike="noStrike" kern="1200" cap="none" spc="0" normalizeH="0" baseline="0" noProof="0">
                <a:ln>
                  <a:noFill/>
                </a:ln>
                <a:solidFill>
                  <a:srgbClr val="0563C1"/>
                </a:solidFill>
                <a:effectLst/>
                <a:uLnTx/>
                <a:uFill>
                  <a:solidFill>
                    <a:srgbClr val="0563C1"/>
                  </a:solidFill>
                </a:uFill>
                <a:latin typeface="Calibri" panose="020F0502020204030204"/>
                <a:ea typeface="+mn-ea"/>
                <a:cs typeface="+mn-cs"/>
                <a:hlinkClick r:id="rId9"/>
              </a:rPr>
              <a:t>http://cern.ch/fcc</a:t>
            </a:r>
          </a:p>
        </p:txBody>
      </p:sp>
      <p:pic>
        <p:nvPicPr>
          <p:cNvPr id="112" name="Picture 4" descr="Picture 4"/>
          <p:cNvPicPr>
            <a:picLocks noChangeAspect="1"/>
          </p:cNvPicPr>
          <p:nvPr/>
        </p:nvPicPr>
        <p:blipFill>
          <a:blip r:embed="rId10"/>
          <a:stretch>
            <a:fillRect/>
          </a:stretch>
        </p:blipFill>
        <p:spPr>
          <a:xfrm>
            <a:off x="5270175" y="5512851"/>
            <a:ext cx="1086269" cy="669109"/>
          </a:xfrm>
          <a:prstGeom prst="rect">
            <a:avLst/>
          </a:prstGeom>
          <a:ln w="12700">
            <a:miter lim="400000"/>
          </a:ln>
        </p:spPr>
      </p:pic>
      <p:pic>
        <p:nvPicPr>
          <p:cNvPr id="113" name="Picture 1" descr="Picture 1"/>
          <p:cNvPicPr>
            <a:picLocks noChangeAspect="1"/>
          </p:cNvPicPr>
          <p:nvPr/>
        </p:nvPicPr>
        <p:blipFill>
          <a:blip r:embed="rId11"/>
          <a:stretch>
            <a:fillRect/>
          </a:stretch>
        </p:blipFill>
        <p:spPr>
          <a:xfrm>
            <a:off x="7737481" y="5559095"/>
            <a:ext cx="1745940" cy="600604"/>
          </a:xfrm>
          <a:prstGeom prst="rect">
            <a:avLst/>
          </a:prstGeom>
          <a:ln w="12700">
            <a:miter lim="400000"/>
          </a:ln>
        </p:spPr>
      </p:pic>
      <p:pic>
        <p:nvPicPr>
          <p:cNvPr id="114" name="Picture 2" descr="Picture 2"/>
          <p:cNvPicPr>
            <a:picLocks noChangeAspect="1"/>
          </p:cNvPicPr>
          <p:nvPr/>
        </p:nvPicPr>
        <p:blipFill>
          <a:blip r:embed="rId12"/>
          <a:stretch>
            <a:fillRect/>
          </a:stretch>
        </p:blipFill>
        <p:spPr>
          <a:xfrm>
            <a:off x="7113891" y="5585469"/>
            <a:ext cx="453718" cy="588607"/>
          </a:xfrm>
          <a:prstGeom prst="rect">
            <a:avLst/>
          </a:prstGeom>
          <a:ln w="12700">
            <a:miter lim="400000"/>
          </a:ln>
        </p:spPr>
      </p:pic>
      <p:sp>
        <p:nvSpPr>
          <p:cNvPr id="2" name="TextBox 1">
            <a:extLst>
              <a:ext uri="{FF2B5EF4-FFF2-40B4-BE49-F238E27FC236}">
                <a16:creationId xmlns:a16="http://schemas.microsoft.com/office/drawing/2014/main" id="{72AC382E-DEDF-939F-96BD-CBB6A5A5096A}"/>
              </a:ext>
            </a:extLst>
          </p:cNvPr>
          <p:cNvSpPr txBox="1"/>
          <p:nvPr/>
        </p:nvSpPr>
        <p:spPr>
          <a:xfrm>
            <a:off x="2385622" y="1775328"/>
            <a:ext cx="7343481"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FF00"/>
                </a:solidFill>
                <a:effectLst/>
                <a:uLnTx/>
                <a:uFillTx/>
                <a:latin typeface="Calibri" panose="020F0502020204030204" pitchFamily="34" charset="0"/>
                <a:ea typeface="+mn-ea"/>
                <a:cs typeface="+mn-cs"/>
              </a:rPr>
              <a:t>Michael Benedikt, Patrick Janot, Jean-Paul Burnet CERN</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FFFF00"/>
                </a:solidFill>
                <a:effectLst/>
                <a:uLnTx/>
                <a:uFillTx/>
                <a:latin typeface="Calibri" panose="020F0502020204030204" pitchFamily="34" charset="0"/>
                <a:ea typeface="+mn-ea"/>
                <a:cs typeface="Arial" panose="020B0604020202020204" pitchFamily="34" charset="0"/>
              </a:rPr>
              <a:t>on behalf of FCC collaboration &amp; FCCIS DS team           </a:t>
            </a:r>
            <a:endParaRPr lang="en-GB" sz="2400" dirty="0">
              <a:solidFill>
                <a:srgbClr val="FFFF00"/>
              </a:solidFill>
              <a:latin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4683977F-F17A-BC0F-1444-8446885E6F00}"/>
              </a:ext>
            </a:extLst>
          </p:cNvPr>
          <p:cNvSpPr txBox="1"/>
          <p:nvPr/>
        </p:nvSpPr>
        <p:spPr>
          <a:xfrm>
            <a:off x="220581" y="33604"/>
            <a:ext cx="11925367"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rPr>
              <a:t>The FCC </a:t>
            </a:r>
            <a:r>
              <a:rPr kumimoji="0" lang="en-GB" sz="5400" b="1" i="0" u="none" strike="noStrike" kern="1200" cap="none" spc="0" normalizeH="0" noProof="0" dirty="0">
                <a:ln>
                  <a:noFill/>
                </a:ln>
                <a:solidFill>
                  <a:srgbClr val="FFFF00"/>
                </a:solidFill>
                <a:effectLst/>
                <a:uLnTx/>
                <a:uFillTx/>
                <a:latin typeface="Calibri" panose="020F0502020204030204"/>
                <a:ea typeface="+mn-ea"/>
                <a:cs typeface="+mn-cs"/>
              </a:rPr>
              <a:t>Feasibility Study</a:t>
            </a:r>
            <a:endParaRPr kumimoji="0" lang="en-GB" sz="5400" b="1" i="0" u="none" strike="noStrike" kern="1200" cap="none" spc="0" normalizeH="0" baseline="0" noProof="0" dirty="0">
              <a:ln>
                <a:noFill/>
              </a:ln>
              <a:solidFill>
                <a:srgbClr val="FFFF00"/>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5B420A8-985E-900A-09FA-54AA729BC032}"/>
              </a:ext>
            </a:extLst>
          </p:cNvPr>
          <p:cNvSpPr txBox="1"/>
          <p:nvPr/>
        </p:nvSpPr>
        <p:spPr>
          <a:xfrm>
            <a:off x="46052" y="956934"/>
            <a:ext cx="12026669" cy="107721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3200" b="1" dirty="0">
                <a:solidFill>
                  <a:prstClr val="white"/>
                </a:solidFill>
                <a:latin typeface="Calibri" panose="020F0502020204030204"/>
              </a:rPr>
              <a:t>Exchange with French Journalists, 21 March 2025</a:t>
            </a:r>
            <a:endParaRPr kumimoji="0" lang="en-GB" sz="3200" b="1" i="0" u="none" strike="noStrike" kern="1200" cap="none" spc="0" normalizeH="0" baseline="0" noProof="0" dirty="0">
              <a:ln>
                <a:noFill/>
              </a:ln>
              <a:solidFill>
                <a:prstClr val="white"/>
              </a:solidFill>
              <a:effectLst/>
              <a:uLnTx/>
              <a:uFillTx/>
              <a:latin typeface="Calibri" panose="020F0502020204030204"/>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3200" b="0" i="1" u="none" strike="noStrike" kern="1200" cap="none" spc="0" normalizeH="0" baseline="0" noProof="0" dirty="0">
              <a:ln>
                <a:noFill/>
              </a:ln>
              <a:solidFill>
                <a:prstClr val="white">
                  <a:lumMod val="85000"/>
                </a:prstClr>
              </a:solidFill>
              <a:effectLst/>
              <a:uLnTx/>
              <a:uFillTx/>
              <a:latin typeface="Calibri" panose="020F0502020204030204" pitchFamily="34" charset="0"/>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a:t>
            </a:r>
            <a:r>
              <a:rPr lang="fr-CH" sz="2800" dirty="0" err="1"/>
              <a:t>Development</a:t>
            </a:r>
            <a:r>
              <a:rPr lang="fr-CH" sz="2800" dirty="0"/>
              <a:t> of excavation </a:t>
            </a:r>
            <a:r>
              <a:rPr lang="fr-CH" sz="2800" dirty="0" err="1"/>
              <a:t>material</a:t>
            </a:r>
            <a:r>
              <a:rPr lang="fr-CH" sz="2800" dirty="0"/>
              <a:t> re-use </a:t>
            </a:r>
            <a:r>
              <a:rPr lang="fr-CH" sz="2800" dirty="0" err="1"/>
              <a:t>opportunities</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a:t>                      </a:t>
            </a:r>
            <a:r>
              <a:rPr lang="en-CH" sz="2800" dirty="0" err="1"/>
              <a:t>OpenSkyLab</a:t>
            </a:r>
            <a:r>
              <a:rPr lang="en-US" sz="2800" dirty="0"/>
              <a:t>: academic and industrial collaboration @LHC P5 CMS</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15" name="Text Placeholder 3">
            <a:extLst>
              <a:ext uri="{FF2B5EF4-FFF2-40B4-BE49-F238E27FC236}">
                <a16:creationId xmlns:a16="http://schemas.microsoft.com/office/drawing/2014/main" id="{BA11CC09-094D-6EAA-6E74-ACFC611DBC08}"/>
              </a:ext>
            </a:extLst>
          </p:cNvPr>
          <p:cNvSpPr txBox="1">
            <a:spLocks/>
          </p:cNvSpPr>
          <p:nvPr/>
        </p:nvSpPr>
        <p:spPr>
          <a:xfrm>
            <a:off x="23749" y="885604"/>
            <a:ext cx="5563181" cy="4776221"/>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1851"/>
              </a:spcBef>
              <a:buFont typeface="Arial" panose="020B0604020202020204" pitchFamily="34" charset="0"/>
              <a:buNone/>
              <a:defRPr sz="1867" b="1" kern="1200">
                <a:solidFill>
                  <a:schemeClr val="tx1"/>
                </a:solidFill>
                <a:latin typeface="+mn-lt"/>
                <a:ea typeface="+mn-ea"/>
                <a:cs typeface="+mn-cs"/>
              </a:defRPr>
            </a:lvl1pPr>
            <a:lvl2pPr marL="629984" indent="0" algn="l" defTabSz="914377" rtl="0" eaLnBrk="1" latinLnBrk="0" hangingPunct="1">
              <a:lnSpc>
                <a:spcPts val="1851"/>
              </a:lnSpc>
              <a:spcBef>
                <a:spcPts val="0"/>
              </a:spcBef>
              <a:buFont typeface="Arial" panose="020B0604020202020204" pitchFamily="34" charset="0"/>
              <a:buNone/>
              <a:tabLst>
                <a:tab pos="5273868" algn="r"/>
              </a:tabLst>
              <a:defRPr sz="1600" kern="1200">
                <a:solidFill>
                  <a:schemeClr val="tx1"/>
                </a:solidFill>
                <a:latin typeface="+mn-lt"/>
                <a:ea typeface="+mn-ea"/>
                <a:cs typeface="+mn-cs"/>
              </a:defRPr>
            </a:lvl2pPr>
            <a:lvl3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3pPr>
            <a:lvl4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4pPr>
            <a:lvl5pPr marL="1493963" indent="0" algn="l" defTabSz="914377" rtl="0" eaLnBrk="1" latinLnBrk="0" hangingPunct="1">
              <a:lnSpc>
                <a:spcPts val="1851"/>
              </a:lnSpc>
              <a:spcBef>
                <a:spcPts val="0"/>
              </a:spcBef>
              <a:buSzPct val="100000"/>
              <a:buFont typeface="Arial" panose="020B0604020202020204" pitchFamily="34" charset="0"/>
              <a:buNone/>
              <a:tabLst>
                <a:tab pos="5273868" algn="r"/>
              </a:tabLst>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594" indent="-228594">
              <a:lnSpc>
                <a:spcPct val="100000"/>
              </a:lnSpc>
              <a:spcBef>
                <a:spcPts val="600"/>
              </a:spcBef>
              <a:buFont typeface="Arial" panose="020B0604020202020204" pitchFamily="34" charset="0"/>
              <a:buChar char="•"/>
            </a:pPr>
            <a:r>
              <a:rPr lang="en-US" sz="2000" dirty="0">
                <a:solidFill>
                  <a:srgbClr val="0C377B"/>
                </a:solidFill>
              </a:rPr>
              <a:t>Transformation of Molasse (FCC ~8 Mm</a:t>
            </a:r>
            <a:r>
              <a:rPr lang="en-US" sz="2000" baseline="30000" dirty="0">
                <a:solidFill>
                  <a:srgbClr val="0C377B"/>
                </a:solidFill>
              </a:rPr>
              <a:t>3 </a:t>
            </a:r>
            <a:r>
              <a:rPr lang="en-US" sz="2000" dirty="0">
                <a:solidFill>
                  <a:srgbClr val="0C377B"/>
                </a:solidFill>
              </a:rPr>
              <a:t>volume)     into fertile soil for agricultural and other uses </a:t>
            </a:r>
          </a:p>
          <a:p>
            <a:pPr marL="228594" indent="-228594">
              <a:lnSpc>
                <a:spcPct val="100000"/>
              </a:lnSpc>
              <a:spcBef>
                <a:spcPts val="600"/>
              </a:spcBef>
              <a:buFont typeface="Arial" panose="020B0604020202020204" pitchFamily="34" charset="0"/>
              <a:buChar char="•"/>
            </a:pPr>
            <a:r>
              <a:rPr lang="en-US" sz="2000" dirty="0">
                <a:solidFill>
                  <a:srgbClr val="0C377B"/>
                </a:solidFill>
              </a:rPr>
              <a:t>Materials: Molasse from the HL-LHC construction</a:t>
            </a:r>
          </a:p>
          <a:p>
            <a:pPr marL="228594" indent="-228594">
              <a:lnSpc>
                <a:spcPct val="100000"/>
              </a:lnSpc>
              <a:spcBef>
                <a:spcPts val="600"/>
              </a:spcBef>
              <a:buFont typeface="Arial" panose="020B0604020202020204" pitchFamily="34" charset="0"/>
              <a:buChar char="•"/>
            </a:pPr>
            <a:r>
              <a:rPr lang="en-US" sz="2000" dirty="0">
                <a:solidFill>
                  <a:srgbClr val="0C377B"/>
                </a:solidFill>
              </a:rPr>
              <a:t>Duration: 4+ years (2024 - )</a:t>
            </a:r>
          </a:p>
          <a:p>
            <a:pPr marL="228594" indent="-228594">
              <a:lnSpc>
                <a:spcPct val="100000"/>
              </a:lnSpc>
              <a:spcBef>
                <a:spcPts val="600"/>
              </a:spcBef>
              <a:buFont typeface="Arial" panose="020B0604020202020204" pitchFamily="34" charset="0"/>
              <a:buChar char="•"/>
            </a:pPr>
            <a:r>
              <a:rPr lang="en-US" sz="2000" dirty="0">
                <a:solidFill>
                  <a:srgbClr val="0C377B"/>
                </a:solidFill>
              </a:rPr>
              <a:t>Trials with 5 000 t molasse </a:t>
            </a:r>
          </a:p>
          <a:p>
            <a:pPr marL="858579" lvl="1" indent="-228594">
              <a:lnSpc>
                <a:spcPct val="100000"/>
              </a:lnSpc>
              <a:spcBef>
                <a:spcPts val="600"/>
              </a:spcBef>
              <a:buFont typeface="Arial" panose="020B0604020202020204" pitchFamily="34" charset="0"/>
              <a:buChar char="•"/>
            </a:pPr>
            <a:r>
              <a:rPr lang="en-US" sz="2000" dirty="0">
                <a:solidFill>
                  <a:srgbClr val="0C377B"/>
                </a:solidFill>
              </a:rPr>
              <a:t>Soil </a:t>
            </a:r>
            <a:r>
              <a:rPr lang="en-US" sz="2000" dirty="0" err="1">
                <a:solidFill>
                  <a:srgbClr val="0C377B"/>
                </a:solidFill>
              </a:rPr>
              <a:t>fertilisation</a:t>
            </a:r>
            <a:r>
              <a:rPr lang="en-US" sz="2000" dirty="0">
                <a:solidFill>
                  <a:srgbClr val="0C377B"/>
                </a:solidFill>
              </a:rPr>
              <a:t> process (micro-organisms, mixing with fertile soil, etc.)</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a:t>
            </a:r>
            <a:r>
              <a:rPr lang="en-US" sz="2000" dirty="0" err="1">
                <a:solidFill>
                  <a:srgbClr val="0C377B"/>
                </a:solidFill>
              </a:rPr>
              <a:t>ferilisation</a:t>
            </a:r>
            <a:r>
              <a:rPr lang="en-US" sz="2000" dirty="0">
                <a:solidFill>
                  <a:srgbClr val="0C377B"/>
                </a:solidFill>
              </a:rPr>
              <a:t> mix products</a:t>
            </a:r>
          </a:p>
          <a:p>
            <a:pPr marL="858579" lvl="1" indent="-228594">
              <a:lnSpc>
                <a:spcPct val="100000"/>
              </a:lnSpc>
              <a:spcBef>
                <a:spcPts val="600"/>
              </a:spcBef>
              <a:buFont typeface="Arial" panose="020B0604020202020204" pitchFamily="34" charset="0"/>
              <a:buChar char="•"/>
            </a:pPr>
            <a:r>
              <a:rPr lang="en-US" sz="2000" dirty="0">
                <a:solidFill>
                  <a:srgbClr val="0C377B"/>
                </a:solidFill>
              </a:rPr>
              <a:t>Development of quality managed processes</a:t>
            </a:r>
          </a:p>
          <a:p>
            <a:pPr marL="858579" lvl="1" indent="-228594">
              <a:lnSpc>
                <a:spcPct val="100000"/>
              </a:lnSpc>
              <a:spcBef>
                <a:spcPts val="600"/>
              </a:spcBef>
              <a:buFont typeface="Arial" panose="020B0604020202020204" pitchFamily="34" charset="0"/>
              <a:buChar char="•"/>
            </a:pPr>
            <a:r>
              <a:rPr lang="en-US" sz="2000" dirty="0">
                <a:solidFill>
                  <a:srgbClr val="0C377B"/>
                </a:solidFill>
              </a:rPr>
              <a:t>Experimental phase with scientific  protocol and field monitoring and control system support</a:t>
            </a:r>
          </a:p>
        </p:txBody>
      </p:sp>
      <p:pic>
        <p:nvPicPr>
          <p:cNvPr id="16" name="Picture 15">
            <a:extLst>
              <a:ext uri="{FF2B5EF4-FFF2-40B4-BE49-F238E27FC236}">
                <a16:creationId xmlns:a16="http://schemas.microsoft.com/office/drawing/2014/main" id="{1754644B-90BB-E10A-459E-4A6AA88B072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576045" y="996146"/>
            <a:ext cx="6490447" cy="4702458"/>
          </a:xfrm>
          <a:prstGeom prst="rect">
            <a:avLst/>
          </a:prstGeom>
        </p:spPr>
      </p:pic>
      <p:pic>
        <p:nvPicPr>
          <p:cNvPr id="17" name="Picture 16">
            <a:extLst>
              <a:ext uri="{FF2B5EF4-FFF2-40B4-BE49-F238E27FC236}">
                <a16:creationId xmlns:a16="http://schemas.microsoft.com/office/drawing/2014/main" id="{25D7B8F7-31D0-B1A0-855F-3953B0C85FB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6983" y="6203187"/>
            <a:ext cx="1441984" cy="435315"/>
          </a:xfrm>
          <a:prstGeom prst="rect">
            <a:avLst/>
          </a:prstGeom>
        </p:spPr>
      </p:pic>
      <p:pic>
        <p:nvPicPr>
          <p:cNvPr id="18" name="Picture 17">
            <a:extLst>
              <a:ext uri="{FF2B5EF4-FFF2-40B4-BE49-F238E27FC236}">
                <a16:creationId xmlns:a16="http://schemas.microsoft.com/office/drawing/2014/main" id="{DA50D06A-A5E9-BCF3-7CBC-E9D5843960E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853681" y="6124951"/>
            <a:ext cx="1276160" cy="466160"/>
          </a:xfrm>
          <a:prstGeom prst="rect">
            <a:avLst/>
          </a:prstGeom>
        </p:spPr>
      </p:pic>
      <p:pic>
        <p:nvPicPr>
          <p:cNvPr id="19" name="Picture 18">
            <a:extLst>
              <a:ext uri="{FF2B5EF4-FFF2-40B4-BE49-F238E27FC236}">
                <a16:creationId xmlns:a16="http://schemas.microsoft.com/office/drawing/2014/main" id="{69ACB472-BAFB-B0A3-6765-D37DAC4788A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304556" y="6203187"/>
            <a:ext cx="1512875" cy="333904"/>
          </a:xfrm>
          <a:prstGeom prst="rect">
            <a:avLst/>
          </a:prstGeom>
        </p:spPr>
      </p:pic>
      <p:pic>
        <p:nvPicPr>
          <p:cNvPr id="20" name="Graphic 19">
            <a:extLst>
              <a:ext uri="{FF2B5EF4-FFF2-40B4-BE49-F238E27FC236}">
                <a16:creationId xmlns:a16="http://schemas.microsoft.com/office/drawing/2014/main" id="{6BC96FB7-4B86-C141-7006-48CBBA1B46D9}"/>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992145" y="6137725"/>
            <a:ext cx="915355" cy="464827"/>
          </a:xfrm>
          <a:prstGeom prst="rect">
            <a:avLst/>
          </a:prstGeom>
        </p:spPr>
      </p:pic>
      <p:pic>
        <p:nvPicPr>
          <p:cNvPr id="21" name="Picture 20">
            <a:extLst>
              <a:ext uri="{FF2B5EF4-FFF2-40B4-BE49-F238E27FC236}">
                <a16:creationId xmlns:a16="http://schemas.microsoft.com/office/drawing/2014/main" id="{183ADDF1-A394-86BB-7DA7-D922DE9BC67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082215" y="6117495"/>
            <a:ext cx="1125955" cy="505288"/>
          </a:xfrm>
          <a:prstGeom prst="rect">
            <a:avLst/>
          </a:prstGeom>
        </p:spPr>
      </p:pic>
      <p:pic>
        <p:nvPicPr>
          <p:cNvPr id="22" name="Picture 21">
            <a:extLst>
              <a:ext uri="{FF2B5EF4-FFF2-40B4-BE49-F238E27FC236}">
                <a16:creationId xmlns:a16="http://schemas.microsoft.com/office/drawing/2014/main" id="{61C212EB-DB56-CF73-BE0B-00DF2EE3C50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382884" y="6137725"/>
            <a:ext cx="1071259" cy="451488"/>
          </a:xfrm>
          <a:prstGeom prst="rect">
            <a:avLst/>
          </a:prstGeom>
        </p:spPr>
      </p:pic>
      <p:pic>
        <p:nvPicPr>
          <p:cNvPr id="23" name="Picture 22">
            <a:extLst>
              <a:ext uri="{FF2B5EF4-FFF2-40B4-BE49-F238E27FC236}">
                <a16:creationId xmlns:a16="http://schemas.microsoft.com/office/drawing/2014/main" id="{BF9961B9-BAF1-34AE-B44C-88C0CA21E38D}"/>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628857" y="6136291"/>
            <a:ext cx="1384376" cy="443480"/>
          </a:xfrm>
          <a:prstGeom prst="rect">
            <a:avLst/>
          </a:prstGeom>
        </p:spPr>
      </p:pic>
      <p:pic>
        <p:nvPicPr>
          <p:cNvPr id="28" name="Picture 27">
            <a:extLst>
              <a:ext uri="{FF2B5EF4-FFF2-40B4-BE49-F238E27FC236}">
                <a16:creationId xmlns:a16="http://schemas.microsoft.com/office/drawing/2014/main" id="{8B7B3D4F-9EA9-2F65-A6EC-0E3C8601E9C7}"/>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187948" y="6136291"/>
            <a:ext cx="436173" cy="438307"/>
          </a:xfrm>
          <a:prstGeom prst="rect">
            <a:avLst/>
          </a:prstGeom>
        </p:spPr>
      </p:pic>
      <p:pic>
        <p:nvPicPr>
          <p:cNvPr id="29" name="Picture 28">
            <a:extLst>
              <a:ext uri="{FF2B5EF4-FFF2-40B4-BE49-F238E27FC236}">
                <a16:creationId xmlns:a16="http://schemas.microsoft.com/office/drawing/2014/main" id="{0C90A7A0-585A-FD53-CDC3-B651E3DD6874}"/>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0798836" y="6095607"/>
            <a:ext cx="512840" cy="519675"/>
          </a:xfrm>
          <a:prstGeom prst="rect">
            <a:avLst/>
          </a:prstGeom>
        </p:spPr>
      </p:pic>
    </p:spTree>
    <p:extLst>
      <p:ext uri="{BB962C8B-B14F-4D97-AF65-F5344CB8AC3E}">
        <p14:creationId xmlns:p14="http://schemas.microsoft.com/office/powerpoint/2010/main" val="37136924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F7D2CAF7-4C98-8B6C-9990-910886149BB6}"/>
              </a:ext>
            </a:extLst>
          </p:cNvPr>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1" y="452672"/>
            <a:ext cx="12192000" cy="6405329"/>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OpenSkyLab</a:t>
            </a:r>
            <a:r>
              <a:rPr kumimoji="0" lang="en-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status and progress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itle 4">
            <a:extLst>
              <a:ext uri="{FF2B5EF4-FFF2-40B4-BE49-F238E27FC236}">
                <a16:creationId xmlns:a16="http://schemas.microsoft.com/office/drawing/2014/main" id="{DFA64CD5-E13E-25F4-F290-80E9149AB2C1}"/>
              </a:ext>
            </a:extLst>
          </p:cNvPr>
          <p:cNvSpPr txBox="1">
            <a:spLocks/>
          </p:cNvSpPr>
          <p:nvPr/>
        </p:nvSpPr>
        <p:spPr>
          <a:xfrm>
            <a:off x="590400" y="770400"/>
            <a:ext cx="11017800" cy="10720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CH" sz="44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pic>
        <p:nvPicPr>
          <p:cNvPr id="4" name="Picture 3" descr="A dirt road with blue writing on it&#10;&#10;Description automatically generated">
            <a:extLst>
              <a:ext uri="{FF2B5EF4-FFF2-40B4-BE49-F238E27FC236}">
                <a16:creationId xmlns:a16="http://schemas.microsoft.com/office/drawing/2014/main" id="{A2ADF2B9-9936-5002-C7F1-5DFF270A92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373727" y="2025577"/>
            <a:ext cx="4642313" cy="3481735"/>
          </a:xfrm>
          <a:prstGeom prst="rect">
            <a:avLst/>
          </a:prstGeom>
          <a:ln>
            <a:noFill/>
          </a:ln>
          <a:effectLst>
            <a:outerShdw blurRad="292100" dist="139700" dir="2700000" algn="tl" rotWithShape="0">
              <a:srgbClr val="333333">
                <a:alpha val="65000"/>
              </a:srgbClr>
            </a:outerShdw>
          </a:effectLst>
        </p:spPr>
      </p:pic>
      <p:pic>
        <p:nvPicPr>
          <p:cNvPr id="6" name="Picture 5" descr="A group of men working on a construction site&#10;&#10;Description automatically generated">
            <a:extLst>
              <a:ext uri="{FF2B5EF4-FFF2-40B4-BE49-F238E27FC236}">
                <a16:creationId xmlns:a16="http://schemas.microsoft.com/office/drawing/2014/main" id="{EEE9B5BF-18F3-119A-9916-F285FE7DE3FC}"/>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447595" y="2880115"/>
            <a:ext cx="5428144" cy="3750088"/>
          </a:xfrm>
          <a:prstGeom prst="rect">
            <a:avLst/>
          </a:prstGeom>
          <a:ln>
            <a:noFill/>
          </a:ln>
          <a:effectLst>
            <a:outerShdw blurRad="292100" dist="139700" dir="2700000" algn="tl" rotWithShape="0">
              <a:srgbClr val="333333">
                <a:alpha val="65000"/>
              </a:srgbClr>
            </a:outerShdw>
          </a:effectLst>
        </p:spPr>
      </p:pic>
      <p:pic>
        <p:nvPicPr>
          <p:cNvPr id="8" name="Picture 7" descr="A construction site with a large pile of gravel&#10;&#10;Description automatically generated">
            <a:extLst>
              <a:ext uri="{FF2B5EF4-FFF2-40B4-BE49-F238E27FC236}">
                <a16:creationId xmlns:a16="http://schemas.microsoft.com/office/drawing/2014/main" id="{FF62D0BC-C15E-5D5C-5899-7066D81D4BAD}"/>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6480043" y="1714499"/>
            <a:ext cx="5345627" cy="400922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8630345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ssolv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dissolv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8306D-ADAD-AD2B-0AA7-ABCCA241F798}"/>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B315A4D4-74A5-392C-8613-E4659688FB3C}"/>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Environmental Initial State Study</a:t>
            </a:r>
          </a:p>
        </p:txBody>
      </p:sp>
      <p:pic>
        <p:nvPicPr>
          <p:cNvPr id="7" name="Picture 6" descr="A picture containing icon&#10;&#10;Description automatically generated">
            <a:extLst>
              <a:ext uri="{FF2B5EF4-FFF2-40B4-BE49-F238E27FC236}">
                <a16:creationId xmlns:a16="http://schemas.microsoft.com/office/drawing/2014/main" id="{A790B356-0040-EA31-3CB6-364F0D35CDC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3930C61D-9E1E-F507-8DC4-82435DD781FD}"/>
              </a:ext>
            </a:extLst>
          </p:cNvPr>
          <p:cNvSpPr txBox="1"/>
          <p:nvPr/>
        </p:nvSpPr>
        <p:spPr>
          <a:xfrm>
            <a:off x="5848687" y="4680165"/>
            <a:ext cx="6134268" cy="2185214"/>
          </a:xfrm>
          <a:prstGeom prst="rect">
            <a:avLst/>
          </a:prstGeom>
          <a:noFill/>
        </p:spPr>
        <p:txBody>
          <a:bodyPr wrap="square" rtlCol="0">
            <a:spAutoFit/>
          </a:bodyPr>
          <a:lstStyle/>
          <a:p>
            <a:pPr marL="0" lvl="1" indent="0" algn="just" defTabSz="1219170">
              <a:spcBef>
                <a:spcPts val="600"/>
              </a:spcBef>
              <a:buFontTx/>
              <a:buNone/>
              <a:defRPr/>
            </a:pPr>
            <a:r>
              <a:rPr lang="en-GB" b="1" dirty="0">
                <a:solidFill>
                  <a:srgbClr val="0C377B"/>
                </a:solidFill>
                <a:latin typeface="Arial"/>
              </a:rPr>
              <a:t>The environmental initial state analysis at the eight surface site locations did not highlight principal showstoppers for the project and identified topics for further environmental optimization.</a:t>
            </a:r>
          </a:p>
          <a:p>
            <a:pPr marL="0" lvl="1" indent="0" algn="just" defTabSz="1219170">
              <a:spcBef>
                <a:spcPts val="600"/>
              </a:spcBef>
              <a:buFontTx/>
              <a:buNone/>
              <a:defRPr/>
            </a:pPr>
            <a:endParaRPr lang="en-GB" b="1" dirty="0">
              <a:solidFill>
                <a:srgbClr val="0C377B"/>
              </a:solidFill>
              <a:latin typeface="Arial"/>
            </a:endParaRPr>
          </a:p>
          <a:p>
            <a:pPr marL="0" marR="0" lvl="1" algn="just" defTabSz="1219170" rtl="0" eaLnBrk="1" fontAlgn="auto" latinLnBrk="0" hangingPunct="1">
              <a:lnSpc>
                <a:spcPct val="100000"/>
              </a:lnSpc>
              <a:spcBef>
                <a:spcPts val="600"/>
              </a:spcBef>
              <a:spcAft>
                <a:spcPts val="0"/>
              </a:spcAft>
              <a:buClrTx/>
              <a:buSzTx/>
              <a:tabLst/>
              <a:defRPr/>
            </a:pPr>
            <a:r>
              <a:rPr kumimoji="0" lang="en-US" b="1" i="0" u="none" strike="noStrike" kern="1200" cap="none" spc="0" normalizeH="0" baseline="0" noProof="0" dirty="0">
                <a:ln>
                  <a:noFill/>
                </a:ln>
                <a:solidFill>
                  <a:srgbClr val="0C377B"/>
                </a:solidFill>
                <a:effectLst/>
                <a:uLnTx/>
                <a:uFillTx/>
                <a:latin typeface="Arial"/>
                <a:ea typeface="+mn-ea"/>
                <a:cs typeface="+mn-cs"/>
              </a:rPr>
              <a:t>All data will be made publicly available in particular for host states administrative and technical services.</a:t>
            </a:r>
          </a:p>
        </p:txBody>
      </p:sp>
      <p:pic>
        <p:nvPicPr>
          <p:cNvPr id="33" name="Picture 32">
            <a:extLst>
              <a:ext uri="{FF2B5EF4-FFF2-40B4-BE49-F238E27FC236}">
                <a16:creationId xmlns:a16="http://schemas.microsoft.com/office/drawing/2014/main" id="{CE8F6CFB-E4E3-607E-515D-D1C729318A7F}"/>
              </a:ext>
            </a:extLst>
          </p:cNvPr>
          <p:cNvPicPr>
            <a:picLocks noChangeAspect="1"/>
          </p:cNvPicPr>
          <p:nvPr/>
        </p:nvPicPr>
        <p:blipFill>
          <a:blip r:embed="rId3"/>
          <a:stretch>
            <a:fillRect/>
          </a:stretch>
        </p:blipFill>
        <p:spPr>
          <a:xfrm>
            <a:off x="8644546" y="1112694"/>
            <a:ext cx="3018368" cy="3462128"/>
          </a:xfrm>
          <a:prstGeom prst="rect">
            <a:avLst/>
          </a:prstGeom>
        </p:spPr>
      </p:pic>
      <p:pic>
        <p:nvPicPr>
          <p:cNvPr id="34" name="Picture 33" descr="A screenshot of a map&#10;&#10;Description automatically generated">
            <a:extLst>
              <a:ext uri="{FF2B5EF4-FFF2-40B4-BE49-F238E27FC236}">
                <a16:creationId xmlns:a16="http://schemas.microsoft.com/office/drawing/2014/main" id="{4A035A70-C85E-DA00-B78D-34032A5A0D59}"/>
              </a:ext>
            </a:extLst>
          </p:cNvPr>
          <p:cNvPicPr>
            <a:picLocks noChangeAspect="1"/>
          </p:cNvPicPr>
          <p:nvPr/>
        </p:nvPicPr>
        <p:blipFill>
          <a:blip r:embed="rId4">
            <a:extLst>
              <a:ext uri="{28A0092B-C50C-407E-A947-70E740481C1C}">
                <a14:useLocalDpi xmlns:a14="http://schemas.microsoft.com/office/drawing/2010/main" val="0"/>
              </a:ext>
            </a:extLst>
          </a:blip>
          <a:srcRect b="33322"/>
          <a:stretch/>
        </p:blipFill>
        <p:spPr>
          <a:xfrm>
            <a:off x="80736" y="759217"/>
            <a:ext cx="5397755" cy="3648713"/>
          </a:xfrm>
          <a:prstGeom prst="rect">
            <a:avLst/>
          </a:prstGeom>
          <a:ln>
            <a:noFill/>
          </a:ln>
          <a:effectLst>
            <a:outerShdw blurRad="292100" dist="139700" dir="2700000" algn="tl" rotWithShape="0">
              <a:srgbClr val="333333">
                <a:alpha val="65000"/>
              </a:srgbClr>
            </a:outerShdw>
          </a:effectLst>
        </p:spPr>
      </p:pic>
      <p:pic>
        <p:nvPicPr>
          <p:cNvPr id="35" name="Picture 34" descr="A document with text and numbers&#10;&#10;Description automatically generated">
            <a:extLst>
              <a:ext uri="{FF2B5EF4-FFF2-40B4-BE49-F238E27FC236}">
                <a16:creationId xmlns:a16="http://schemas.microsoft.com/office/drawing/2014/main" id="{49C1C18B-BF79-A3F4-5F26-ABE5FE3E4E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9350" y="3144974"/>
            <a:ext cx="2242561" cy="3410432"/>
          </a:xfrm>
          <a:prstGeom prst="rect">
            <a:avLst/>
          </a:prstGeom>
          <a:ln>
            <a:noFill/>
          </a:ln>
          <a:effectLst>
            <a:outerShdw blurRad="292100" dist="139700" dir="2700000" algn="tl" rotWithShape="0">
              <a:srgbClr val="333333">
                <a:alpha val="65000"/>
              </a:srgbClr>
            </a:outerShdw>
          </a:effectLst>
        </p:spPr>
      </p:pic>
      <p:pic>
        <p:nvPicPr>
          <p:cNvPr id="36" name="Picture 35" descr="A picture containing map&#10;&#10;Description automatically generated">
            <a:extLst>
              <a:ext uri="{FF2B5EF4-FFF2-40B4-BE49-F238E27FC236}">
                <a16:creationId xmlns:a16="http://schemas.microsoft.com/office/drawing/2014/main" id="{83C2ABB3-5A32-8C1D-A022-AAC5E2EAB411}"/>
              </a:ext>
            </a:extLst>
          </p:cNvPr>
          <p:cNvPicPr>
            <a:picLocks noChangeAspect="1"/>
          </p:cNvPicPr>
          <p:nvPr/>
        </p:nvPicPr>
        <p:blipFill rotWithShape="1">
          <a:blip r:embed="rId6">
            <a:extLst>
              <a:ext uri="{28A0092B-C50C-407E-A947-70E740481C1C}">
                <a14:useLocalDpi xmlns:a14="http://schemas.microsoft.com/office/drawing/2010/main" val="0"/>
              </a:ext>
            </a:extLst>
          </a:blip>
          <a:srcRect r="6972"/>
          <a:stretch/>
        </p:blipFill>
        <p:spPr>
          <a:xfrm>
            <a:off x="5481030" y="786209"/>
            <a:ext cx="1969636" cy="1857680"/>
          </a:xfrm>
          <a:prstGeom prst="rect">
            <a:avLst/>
          </a:prstGeom>
          <a:ln>
            <a:noFill/>
          </a:ln>
          <a:effectLst>
            <a:outerShdw blurRad="292100" dist="139700" dir="2700000" algn="tl" rotWithShape="0">
              <a:srgbClr val="333333">
                <a:alpha val="65000"/>
              </a:srgbClr>
            </a:outerShdw>
          </a:effectLst>
        </p:spPr>
      </p:pic>
      <p:pic>
        <p:nvPicPr>
          <p:cNvPr id="37" name="Picture 36" descr="A map of a city&#10;&#10;Description automatically generated">
            <a:extLst>
              <a:ext uri="{FF2B5EF4-FFF2-40B4-BE49-F238E27FC236}">
                <a16:creationId xmlns:a16="http://schemas.microsoft.com/office/drawing/2014/main" id="{3BF283D2-2143-CC33-C7EF-B7ABFB09764D}"/>
              </a:ext>
            </a:extLst>
          </p:cNvPr>
          <p:cNvPicPr>
            <a:picLocks noChangeAspect="1"/>
          </p:cNvPicPr>
          <p:nvPr/>
        </p:nvPicPr>
        <p:blipFill>
          <a:blip r:embed="rId7">
            <a:extLst>
              <a:ext uri="{28A0092B-C50C-407E-A947-70E740481C1C}">
                <a14:useLocalDpi xmlns:a14="http://schemas.microsoft.com/office/drawing/2010/main" val="0"/>
              </a:ext>
            </a:extLst>
          </a:blip>
          <a:srcRect l="10762" t="21482" b="21046"/>
          <a:stretch/>
        </p:blipFill>
        <p:spPr>
          <a:xfrm>
            <a:off x="5169699" y="2392229"/>
            <a:ext cx="2296552" cy="2217097"/>
          </a:xfrm>
          <a:prstGeom prst="rect">
            <a:avLst/>
          </a:prstGeom>
          <a:ln>
            <a:noFill/>
          </a:ln>
          <a:effectLst>
            <a:outerShdw blurRad="292100" dist="139700" dir="2700000" algn="tl" rotWithShape="0">
              <a:srgbClr val="333333">
                <a:alpha val="65000"/>
              </a:srgbClr>
            </a:outerShdw>
          </a:effectLst>
        </p:spPr>
      </p:pic>
      <p:pic>
        <p:nvPicPr>
          <p:cNvPr id="38" name="Picture 37">
            <a:extLst>
              <a:ext uri="{FF2B5EF4-FFF2-40B4-BE49-F238E27FC236}">
                <a16:creationId xmlns:a16="http://schemas.microsoft.com/office/drawing/2014/main" id="{D9641F74-BF91-92A9-CECE-4D371A45C6C2}"/>
              </a:ext>
            </a:extLst>
          </p:cNvPr>
          <p:cNvPicPr>
            <a:picLocks noChangeAspect="1"/>
          </p:cNvPicPr>
          <p:nvPr/>
        </p:nvPicPr>
        <p:blipFill>
          <a:blip r:embed="rId8"/>
          <a:srcRect l="33969" r="-1" b="24336"/>
          <a:stretch/>
        </p:blipFill>
        <p:spPr>
          <a:xfrm>
            <a:off x="2588615" y="4211620"/>
            <a:ext cx="2862395" cy="2379464"/>
          </a:xfrm>
          <a:prstGeom prst="rect">
            <a:avLst/>
          </a:prstGeom>
          <a:ln>
            <a:noFill/>
          </a:ln>
          <a:effectLst>
            <a:outerShdw blurRad="292100" dist="139700" dir="2700000" algn="tl" rotWithShape="0">
              <a:srgbClr val="333333">
                <a:alpha val="65000"/>
              </a:srgbClr>
            </a:outerShdw>
          </a:effectLst>
        </p:spPr>
      </p:pic>
      <p:sp>
        <p:nvSpPr>
          <p:cNvPr id="4" name="TextBox 3">
            <a:extLst>
              <a:ext uri="{FF2B5EF4-FFF2-40B4-BE49-F238E27FC236}">
                <a16:creationId xmlns:a16="http://schemas.microsoft.com/office/drawing/2014/main" id="{5C2BD42E-C2BD-6747-0021-2C7DBCDDF34C}"/>
              </a:ext>
            </a:extLst>
          </p:cNvPr>
          <p:cNvSpPr txBox="1"/>
          <p:nvPr/>
        </p:nvSpPr>
        <p:spPr>
          <a:xfrm>
            <a:off x="8604978" y="786209"/>
            <a:ext cx="3398807"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C377B"/>
                </a:solidFill>
                <a:effectLst/>
                <a:uLnTx/>
                <a:uFillTx/>
                <a:latin typeface="Calibri" panose="020F0502020204030204"/>
                <a:ea typeface="+mn-ea"/>
                <a:cs typeface="+mn-cs"/>
              </a:rPr>
              <a:t>Environmental information system </a:t>
            </a:r>
            <a:endParaRPr kumimoji="0" lang="fr-CH" sz="1600" b="0" i="0" u="none" strike="noStrike" kern="1200" cap="none" spc="0" normalizeH="0" baseline="0" noProof="0" dirty="0">
              <a:ln>
                <a:noFill/>
              </a:ln>
              <a:solidFill>
                <a:srgbClr val="0C377B"/>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664158"/>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7D6EAA-539D-3DAB-1548-109A06561593}"/>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CC34C82-0FF1-38C6-22B3-76DB6CC7801D}"/>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Resource needs for 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D88E42E6-59B2-7797-1680-57D2994481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 name="Picture 2" descr="How Meta redesigned its data centers for the AI era - DCD">
            <a:extLst>
              <a:ext uri="{FF2B5EF4-FFF2-40B4-BE49-F238E27FC236}">
                <a16:creationId xmlns:a16="http://schemas.microsoft.com/office/drawing/2014/main" id="{5F64BA01-0CA4-D549-469B-D30212EE755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9293" t="26693" r="16942" b="8280"/>
          <a:stretch/>
        </p:blipFill>
        <p:spPr bwMode="auto">
          <a:xfrm>
            <a:off x="335362" y="3066854"/>
            <a:ext cx="5164207" cy="3652885"/>
          </a:xfrm>
          <a:prstGeom prst="rect">
            <a:avLst/>
          </a:prstGeom>
          <a:noFill/>
          <a:effectLst/>
          <a:extLst>
            <a:ext uri="{909E8E84-426E-40DD-AFC4-6F175D3DCCD1}">
              <a14:hiddenFill xmlns:a14="http://schemas.microsoft.com/office/drawing/2010/main">
                <a:solidFill>
                  <a:srgbClr val="FFFFFF"/>
                </a:solidFill>
              </a14:hiddenFill>
            </a:ext>
          </a:extLst>
        </p:spPr>
      </p:pic>
      <p:sp>
        <p:nvSpPr>
          <p:cNvPr id="6" name="Text Placeholder 3">
            <a:extLst>
              <a:ext uri="{FF2B5EF4-FFF2-40B4-BE49-F238E27FC236}">
                <a16:creationId xmlns:a16="http://schemas.microsoft.com/office/drawing/2014/main" id="{1EE1E463-9BF5-7415-430F-B2CBFF41B5B3}"/>
              </a:ext>
            </a:extLst>
          </p:cNvPr>
          <p:cNvSpPr txBox="1">
            <a:spLocks/>
          </p:cNvSpPr>
          <p:nvPr/>
        </p:nvSpPr>
        <p:spPr>
          <a:xfrm>
            <a:off x="335359" y="1237532"/>
            <a:ext cx="5229973" cy="1522947"/>
          </a:xfrm>
          <a:prstGeom prst="rect">
            <a:avLst/>
          </a:prstGeom>
          <a:noFill/>
        </p:spPr>
        <p:txBody>
          <a:bodyPr vert="horz" lIns="121920" tIns="60960" rIns="121920" bIns="60960" rtlCol="0" anchor="t" anchorCtr="0">
            <a:noAutofit/>
          </a:bodyPr>
          <a:lstStyle>
            <a:defPPr>
              <a:defRPr lang="fr-FR"/>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219170">
              <a:defRPr/>
            </a:pPr>
            <a:r>
              <a:rPr lang="en-US" sz="2000" b="1" dirty="0">
                <a:solidFill>
                  <a:srgbClr val="2027A3"/>
                </a:solidFill>
                <a:latin typeface="Arial"/>
              </a:rPr>
              <a:t>Electricity 1.1 – 1.8 TWh/year</a:t>
            </a:r>
            <a:endParaRPr lang="en-US" sz="2000" dirty="0">
              <a:solidFill>
                <a:srgbClr val="0F124A"/>
              </a:solidFill>
              <a:latin typeface="Arial"/>
            </a:endParaRPr>
          </a:p>
          <a:p>
            <a:pPr algn="l" defTabSz="1219170">
              <a:defRPr/>
            </a:pPr>
            <a:r>
              <a:rPr lang="en-US" sz="2000" dirty="0">
                <a:solidFill>
                  <a:srgbClr val="0F124A"/>
                </a:solidFill>
                <a:latin typeface="Arial"/>
              </a:rPr>
              <a:t>(Current CERN consumption: 1.3 TWh/year</a:t>
            </a:r>
            <a:r>
              <a:rPr lang="en-US" sz="2000" dirty="0">
                <a:solidFill>
                  <a:srgbClr val="2027A3"/>
                </a:solidFill>
                <a:latin typeface="Arial"/>
                <a:cs typeface="Arial"/>
              </a:rPr>
              <a:t>)</a:t>
            </a:r>
            <a:endParaRPr lang="en-CH" sz="2133" b="1" dirty="0">
              <a:solidFill>
                <a:srgbClr val="2027A2"/>
              </a:solidFill>
              <a:latin typeface="Arial"/>
            </a:endParaRPr>
          </a:p>
          <a:p>
            <a:pPr algn="l" defTabSz="1219170">
              <a:defRPr/>
            </a:pPr>
            <a:r>
              <a:rPr lang="fr-FR" sz="2133" dirty="0" err="1">
                <a:solidFill>
                  <a:srgbClr val="0F124A"/>
                </a:solidFill>
                <a:latin typeface="Arial"/>
              </a:rPr>
              <a:t>Feasibility</a:t>
            </a:r>
            <a:r>
              <a:rPr lang="fr-FR" sz="2133" dirty="0">
                <a:solidFill>
                  <a:srgbClr val="0F124A"/>
                </a:solidFill>
                <a:latin typeface="Arial"/>
              </a:rPr>
              <a:t> </a:t>
            </a:r>
            <a:r>
              <a:rPr lang="fr-FR" sz="2133" dirty="0" err="1">
                <a:solidFill>
                  <a:srgbClr val="0F124A"/>
                </a:solidFill>
                <a:latin typeface="Arial"/>
              </a:rPr>
              <a:t>confirmed</a:t>
            </a:r>
            <a:r>
              <a:rPr lang="fr-FR" sz="2133" dirty="0">
                <a:solidFill>
                  <a:srgbClr val="0F124A"/>
                </a:solidFill>
                <a:latin typeface="Arial"/>
              </a:rPr>
              <a:t> </a:t>
            </a:r>
            <a:r>
              <a:rPr lang="fr-FR" sz="2133" dirty="0" err="1">
                <a:solidFill>
                  <a:srgbClr val="0F124A"/>
                </a:solidFill>
                <a:latin typeface="Arial"/>
              </a:rPr>
              <a:t>with</a:t>
            </a:r>
            <a:r>
              <a:rPr lang="fr-FR" sz="2133" dirty="0">
                <a:solidFill>
                  <a:srgbClr val="0F124A"/>
                </a:solidFill>
                <a:latin typeface="Arial"/>
              </a:rPr>
              <a:t> RTE</a:t>
            </a:r>
          </a:p>
          <a:p>
            <a:pPr algn="l" defTabSz="1219170">
              <a:defRPr/>
            </a:pPr>
            <a:endParaRPr lang="en-US" sz="2000" dirty="0">
              <a:solidFill>
                <a:srgbClr val="2027A3"/>
              </a:solidFill>
              <a:latin typeface="Arial"/>
            </a:endParaRPr>
          </a:p>
          <a:p>
            <a:pPr algn="l" defTabSz="1219170">
              <a:defRPr/>
            </a:pPr>
            <a:endParaRPr lang="en-US" sz="2000" dirty="0">
              <a:solidFill>
                <a:srgbClr val="2027A3"/>
              </a:solidFill>
              <a:latin typeface="Arial"/>
            </a:endParaRPr>
          </a:p>
        </p:txBody>
      </p:sp>
      <p:sp>
        <p:nvSpPr>
          <p:cNvPr id="8" name="Text Placeholder 3">
            <a:extLst>
              <a:ext uri="{FF2B5EF4-FFF2-40B4-BE49-F238E27FC236}">
                <a16:creationId xmlns:a16="http://schemas.microsoft.com/office/drawing/2014/main" id="{5FC687AB-84B4-EF35-B63D-AF3D4E2253D6}"/>
              </a:ext>
            </a:extLst>
          </p:cNvPr>
          <p:cNvSpPr txBox="1">
            <a:spLocks/>
          </p:cNvSpPr>
          <p:nvPr/>
        </p:nvSpPr>
        <p:spPr>
          <a:xfrm>
            <a:off x="6772972" y="857019"/>
            <a:ext cx="5229973" cy="3379360"/>
          </a:xfrm>
          <a:prstGeom prst="rect">
            <a:avLst/>
          </a:prstGeom>
          <a:noFill/>
        </p:spPr>
        <p:txBody>
          <a:bodyPr vert="horz" lIns="121920" tIns="60960" rIns="121920" bIns="60960" rtlCol="0" anchor="t" anchorCtr="0">
            <a:noAutofit/>
          </a:bodyPr>
          <a:lstStyle>
            <a:defPPr>
              <a:defRPr lang="fr-FR"/>
            </a:defPPr>
            <a:lvl1pPr marL="0" algn="r" defTabSz="914400" rtl="0" eaLnBrk="1" latinLnBrk="0" hangingPunct="1">
              <a:defRPr sz="9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defTabSz="1219170">
              <a:defRPr/>
            </a:pPr>
            <a:r>
              <a:rPr lang="en-US" sz="2000" b="1" dirty="0">
                <a:solidFill>
                  <a:srgbClr val="2027A3"/>
                </a:solidFill>
                <a:latin typeface="Arial"/>
              </a:rPr>
              <a:t>Raw water 1 – 3 million m</a:t>
            </a:r>
            <a:r>
              <a:rPr lang="en-US" sz="2000" b="1" baseline="30000" dirty="0">
                <a:solidFill>
                  <a:srgbClr val="2027A3"/>
                </a:solidFill>
                <a:latin typeface="Arial"/>
              </a:rPr>
              <a:t>3</a:t>
            </a:r>
            <a:r>
              <a:rPr lang="en-US" sz="2000" b="1" dirty="0">
                <a:solidFill>
                  <a:srgbClr val="2027A3"/>
                </a:solidFill>
                <a:latin typeface="Arial"/>
              </a:rPr>
              <a:t>/year</a:t>
            </a:r>
            <a:endParaRPr lang="en-US" sz="2000" dirty="0">
              <a:solidFill>
                <a:srgbClr val="0F124A"/>
              </a:solidFill>
              <a:latin typeface="Arial"/>
            </a:endParaRPr>
          </a:p>
          <a:p>
            <a:pPr algn="l" defTabSz="1219170">
              <a:defRPr/>
            </a:pPr>
            <a:r>
              <a:rPr lang="en-US" sz="2000" dirty="0">
                <a:solidFill>
                  <a:srgbClr val="0F124A"/>
                </a:solidFill>
                <a:latin typeface="Arial"/>
              </a:rPr>
              <a:t>CERN 2022: 3.2 million m</a:t>
            </a:r>
            <a:r>
              <a:rPr lang="en-US" sz="2000" baseline="30000" dirty="0">
                <a:solidFill>
                  <a:srgbClr val="0F124A"/>
                </a:solidFill>
                <a:latin typeface="Arial"/>
              </a:rPr>
              <a:t>3</a:t>
            </a:r>
          </a:p>
          <a:p>
            <a:pPr algn="l" defTabSz="1219170">
              <a:defRPr/>
            </a:pPr>
            <a:r>
              <a:rPr lang="en-US" sz="2000" dirty="0">
                <a:solidFill>
                  <a:srgbClr val="0F124A"/>
                </a:solidFill>
                <a:latin typeface="Arial"/>
              </a:rPr>
              <a:t>No new intake required.</a:t>
            </a:r>
          </a:p>
          <a:p>
            <a:pPr algn="l" defTabSz="1219170">
              <a:defRPr/>
            </a:pPr>
            <a:r>
              <a:rPr lang="en-US" sz="2000" dirty="0">
                <a:solidFill>
                  <a:srgbClr val="0F124A"/>
                </a:solidFill>
                <a:latin typeface="Arial"/>
              </a:rPr>
              <a:t>No use of water bearing layers.</a:t>
            </a:r>
          </a:p>
          <a:p>
            <a:pPr algn="l" defTabSz="1219170">
              <a:defRPr/>
            </a:pPr>
            <a:endParaRPr lang="en-US" sz="1200" dirty="0">
              <a:solidFill>
                <a:srgbClr val="0F124A"/>
              </a:solidFill>
              <a:latin typeface="Arial"/>
            </a:endParaRPr>
          </a:p>
          <a:p>
            <a:pPr algn="l" defTabSz="1219170">
              <a:defRPr/>
            </a:pPr>
            <a:r>
              <a:rPr lang="en-US" sz="2000" b="1" dirty="0">
                <a:solidFill>
                  <a:srgbClr val="2027A3"/>
                </a:solidFill>
                <a:latin typeface="Arial"/>
              </a:rPr>
              <a:t>Waste heat recovery &amp; supply to region</a:t>
            </a:r>
            <a:endParaRPr lang="en-US" sz="2000" dirty="0">
              <a:solidFill>
                <a:srgbClr val="0F124A"/>
              </a:solidFill>
              <a:latin typeface="Arial"/>
            </a:endParaRPr>
          </a:p>
          <a:p>
            <a:pPr algn="l" defTabSz="1219170">
              <a:defRPr/>
            </a:pPr>
            <a:r>
              <a:rPr lang="en-US" sz="2000" dirty="0">
                <a:solidFill>
                  <a:srgbClr val="0F124A"/>
                </a:solidFill>
                <a:latin typeface="Arial"/>
              </a:rPr>
              <a:t>Demand for 400 GWh/year identified</a:t>
            </a:r>
            <a:endParaRPr lang="en-US" sz="2000" baseline="30000" dirty="0">
              <a:solidFill>
                <a:srgbClr val="0F124A"/>
              </a:solidFill>
              <a:latin typeface="Arial"/>
            </a:endParaRPr>
          </a:p>
          <a:p>
            <a:pPr algn="l" defTabSz="1219170">
              <a:defRPr/>
            </a:pPr>
            <a:r>
              <a:rPr lang="en-US" sz="2000" dirty="0">
                <a:solidFill>
                  <a:srgbClr val="0F124A"/>
                </a:solidFill>
                <a:latin typeface="Arial"/>
              </a:rPr>
              <a:t>Leads to water reduction</a:t>
            </a:r>
          </a:p>
          <a:p>
            <a:pPr algn="l" defTabSz="1219170">
              <a:defRPr/>
            </a:pPr>
            <a:r>
              <a:rPr lang="en-US" sz="2000" dirty="0">
                <a:solidFill>
                  <a:srgbClr val="0F124A"/>
                </a:solidFill>
                <a:latin typeface="Arial"/>
              </a:rPr>
              <a:t>Requires development with stakeholders</a:t>
            </a:r>
          </a:p>
        </p:txBody>
      </p:sp>
      <p:pic>
        <p:nvPicPr>
          <p:cNvPr id="9" name="Picture 9" descr="A large warehouse with shelves of food&#10;&#10;Description automatically generated with medium confidence">
            <a:extLst>
              <a:ext uri="{FF2B5EF4-FFF2-40B4-BE49-F238E27FC236}">
                <a16:creationId xmlns:a16="http://schemas.microsoft.com/office/drawing/2014/main" id="{22867654-7AEA-8059-5F44-616CA0D50D3D}"/>
              </a:ext>
            </a:extLst>
          </p:cNvPr>
          <p:cNvPicPr>
            <a:picLocks noChangeAspect="1"/>
          </p:cNvPicPr>
          <p:nvPr/>
        </p:nvPicPr>
        <p:blipFill rotWithShape="1">
          <a:blip r:embed="rId4">
            <a:extLst>
              <a:ext uri="{28A0092B-C50C-407E-A947-70E740481C1C}">
                <a14:useLocalDpi xmlns:a14="http://schemas.microsoft.com/office/drawing/2010/main" val="0"/>
              </a:ext>
            </a:extLst>
          </a:blip>
          <a:srcRect l="25056" t="47069" r="24944" b="7872"/>
          <a:stretch/>
        </p:blipFill>
        <p:spPr>
          <a:xfrm flipH="1">
            <a:off x="6746510" y="3619526"/>
            <a:ext cx="5164505" cy="3100213"/>
          </a:xfrm>
          <a:prstGeom prst="rect">
            <a:avLst/>
          </a:prstGeom>
          <a:effectLst/>
        </p:spPr>
      </p:pic>
    </p:spTree>
    <p:extLst>
      <p:ext uri="{BB962C8B-B14F-4D97-AF65-F5344CB8AC3E}">
        <p14:creationId xmlns:p14="http://schemas.microsoft.com/office/powerpoint/2010/main" val="352716560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377ADF-5BBB-62F7-F9A0-353A1D1BAA3C}"/>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D88FE957-B252-3A28-5B73-65B778A1CD0C}"/>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collider</a:t>
            </a:r>
          </a:p>
        </p:txBody>
      </p:sp>
      <p:pic>
        <p:nvPicPr>
          <p:cNvPr id="7" name="Picture 6" descr="A picture containing icon&#10;&#10;Description automatically generated">
            <a:extLst>
              <a:ext uri="{FF2B5EF4-FFF2-40B4-BE49-F238E27FC236}">
                <a16:creationId xmlns:a16="http://schemas.microsoft.com/office/drawing/2014/main" id="{FBF486A7-BE4F-9B11-D57D-57F391C6B0B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3" name="Table 2">
            <a:extLst>
              <a:ext uri="{FF2B5EF4-FFF2-40B4-BE49-F238E27FC236}">
                <a16:creationId xmlns:a16="http://schemas.microsoft.com/office/drawing/2014/main" id="{E0FE9FFD-C6E2-932B-F565-29A498E44426}"/>
              </a:ext>
            </a:extLst>
          </p:cNvPr>
          <p:cNvGraphicFramePr>
            <a:graphicFrameLocks noGrp="1"/>
          </p:cNvGraphicFramePr>
          <p:nvPr>
            <p:extLst>
              <p:ext uri="{D42A27DB-BD31-4B8C-83A1-F6EECF244321}">
                <p14:modId xmlns:p14="http://schemas.microsoft.com/office/powerpoint/2010/main" val="3666409416"/>
              </p:ext>
            </p:extLst>
          </p:nvPr>
        </p:nvGraphicFramePr>
        <p:xfrm>
          <a:off x="30540" y="4534069"/>
          <a:ext cx="6562274" cy="2219960"/>
        </p:xfrm>
        <a:graphic>
          <a:graphicData uri="http://schemas.openxmlformats.org/drawingml/2006/table">
            <a:tbl>
              <a:tblPr firstRow="1" bandRow="1">
                <a:tableStyleId>{5C22544A-7EE6-4342-B048-85BDC9FD1C3A}</a:tableStyleId>
              </a:tblPr>
              <a:tblGrid>
                <a:gridCol w="4401563">
                  <a:extLst>
                    <a:ext uri="{9D8B030D-6E8A-4147-A177-3AD203B41FA5}">
                      <a16:colId xmlns:a16="http://schemas.microsoft.com/office/drawing/2014/main" val="149180504"/>
                    </a:ext>
                  </a:extLst>
                </a:gridCol>
                <a:gridCol w="2160711">
                  <a:extLst>
                    <a:ext uri="{9D8B030D-6E8A-4147-A177-3AD203B41FA5}">
                      <a16:colId xmlns:a16="http://schemas.microsoft.com/office/drawing/2014/main" val="2642737395"/>
                    </a:ext>
                  </a:extLst>
                </a:gridCol>
              </a:tblGrid>
              <a:tr h="297180">
                <a:tc gridSpan="2">
                  <a:txBody>
                    <a:bodyPr/>
                    <a:lstStyle/>
                    <a:p>
                      <a:r>
                        <a:rPr lang="en-US" sz="1800" dirty="0"/>
                        <a:t>Swiss key contributions</a:t>
                      </a:r>
                      <a:endParaRPr lang="en-GB" sz="1800" dirty="0"/>
                    </a:p>
                  </a:txBody>
                  <a:tcPr/>
                </a:tc>
                <a:tc hMerge="1">
                  <a:txBody>
                    <a:bodyPr/>
                    <a:lstStyle/>
                    <a:p>
                      <a:endParaRPr lang="en-GB" dirty="0"/>
                    </a:p>
                  </a:txBody>
                  <a:tcPr/>
                </a:tc>
                <a:extLst>
                  <a:ext uri="{0D108BD9-81ED-4DB2-BD59-A6C34878D82A}">
                    <a16:rowId xmlns:a16="http://schemas.microsoft.com/office/drawing/2014/main" val="2283932485"/>
                  </a:ext>
                </a:extLst>
              </a:tr>
              <a:tr h="370840">
                <a:tc>
                  <a:txBody>
                    <a:bodyPr/>
                    <a:lstStyle/>
                    <a:p>
                      <a:r>
                        <a:rPr lang="en-US" sz="1800" dirty="0"/>
                        <a:t>Beam optics design</a:t>
                      </a:r>
                      <a:endParaRPr lang="en-GB" sz="1800" dirty="0"/>
                    </a:p>
                  </a:txBody>
                  <a:tcPr/>
                </a:tc>
                <a:tc>
                  <a:txBody>
                    <a:bodyPr/>
                    <a:lstStyle/>
                    <a:p>
                      <a:r>
                        <a:rPr lang="en-US" sz="1800" dirty="0"/>
                        <a:t>U. Geneva</a:t>
                      </a:r>
                      <a:endParaRPr lang="en-GB" sz="1800" dirty="0"/>
                    </a:p>
                  </a:txBody>
                  <a:tcPr/>
                </a:tc>
                <a:extLst>
                  <a:ext uri="{0D108BD9-81ED-4DB2-BD59-A6C34878D82A}">
                    <a16:rowId xmlns:a16="http://schemas.microsoft.com/office/drawing/2014/main" val="2815814515"/>
                  </a:ext>
                </a:extLst>
              </a:tr>
              <a:tr h="370840">
                <a:tc>
                  <a:txBody>
                    <a:bodyPr/>
                    <a:lstStyle/>
                    <a:p>
                      <a:r>
                        <a:rPr lang="en-US" sz="1800" dirty="0"/>
                        <a:t>Spin dynamics for precise energy calibration </a:t>
                      </a:r>
                      <a:endParaRPr lang="en-GB" sz="1800" dirty="0"/>
                    </a:p>
                  </a:txBody>
                  <a:tcPr/>
                </a:tc>
                <a:tc>
                  <a:txBody>
                    <a:bodyPr/>
                    <a:lstStyle/>
                    <a:p>
                      <a:r>
                        <a:rPr lang="en-US" sz="1800" dirty="0"/>
                        <a:t>EPFL </a:t>
                      </a:r>
                      <a:endParaRPr lang="en-GB" sz="1800" dirty="0"/>
                    </a:p>
                  </a:txBody>
                  <a:tcPr/>
                </a:tc>
                <a:extLst>
                  <a:ext uri="{0D108BD9-81ED-4DB2-BD59-A6C34878D82A}">
                    <a16:rowId xmlns:a16="http://schemas.microsoft.com/office/drawing/2014/main" val="356261483"/>
                  </a:ext>
                </a:extLst>
              </a:tr>
              <a:tr h="370840">
                <a:tc>
                  <a:txBody>
                    <a:bodyPr/>
                    <a:lstStyle/>
                    <a:p>
                      <a:r>
                        <a:rPr lang="en-US" sz="1800" dirty="0"/>
                        <a:t>Beam-beam studies &amp; code development </a:t>
                      </a:r>
                      <a:endParaRPr lang="en-GB" sz="1800" dirty="0"/>
                    </a:p>
                  </a:txBody>
                  <a:tcPr/>
                </a:tc>
                <a:tc>
                  <a:txBody>
                    <a:bodyPr/>
                    <a:lstStyle/>
                    <a:p>
                      <a:r>
                        <a:rPr lang="en-US" sz="1800" dirty="0"/>
                        <a:t>EPFL</a:t>
                      </a:r>
                      <a:endParaRPr lang="en-GB" sz="1800" dirty="0"/>
                    </a:p>
                  </a:txBody>
                  <a:tcPr/>
                </a:tc>
                <a:extLst>
                  <a:ext uri="{0D108BD9-81ED-4DB2-BD59-A6C34878D82A}">
                    <a16:rowId xmlns:a16="http://schemas.microsoft.com/office/drawing/2014/main" val="2992694670"/>
                  </a:ext>
                </a:extLst>
              </a:tr>
              <a:tr h="370840">
                <a:tc>
                  <a:txBody>
                    <a:bodyPr/>
                    <a:lstStyle/>
                    <a:p>
                      <a:r>
                        <a:rPr lang="en-US" sz="1800" dirty="0"/>
                        <a:t>Luminosity tuning</a:t>
                      </a:r>
                      <a:endParaRPr lang="en-GB" sz="1800" dirty="0"/>
                    </a:p>
                  </a:txBody>
                  <a:tcPr/>
                </a:tc>
                <a:tc>
                  <a:txBody>
                    <a:bodyPr/>
                    <a:lstStyle/>
                    <a:p>
                      <a:r>
                        <a:rPr lang="en-US" sz="1800" dirty="0"/>
                        <a:t>U Geneva</a:t>
                      </a:r>
                      <a:endParaRPr lang="en-GB" sz="1800" dirty="0"/>
                    </a:p>
                  </a:txBody>
                  <a:tcPr/>
                </a:tc>
                <a:extLst>
                  <a:ext uri="{0D108BD9-81ED-4DB2-BD59-A6C34878D82A}">
                    <a16:rowId xmlns:a16="http://schemas.microsoft.com/office/drawing/2014/main" val="3582219776"/>
                  </a:ext>
                </a:extLst>
              </a:tr>
              <a:tr h="370840">
                <a:tc>
                  <a:txBody>
                    <a:bodyPr/>
                    <a:lstStyle/>
                    <a:p>
                      <a:r>
                        <a:rPr lang="en-US" sz="1800" dirty="0"/>
                        <a:t>Electron-cloud studies</a:t>
                      </a:r>
                      <a:endParaRPr lang="en-GB" sz="1800" dirty="0"/>
                    </a:p>
                  </a:txBody>
                  <a:tcPr/>
                </a:tc>
                <a:tc>
                  <a:txBody>
                    <a:bodyPr/>
                    <a:lstStyle/>
                    <a:p>
                      <a:r>
                        <a:rPr lang="en-US" sz="1800" dirty="0"/>
                        <a:t>EPFL</a:t>
                      </a:r>
                      <a:endParaRPr lang="en-GB" sz="1800" dirty="0"/>
                    </a:p>
                  </a:txBody>
                  <a:tcPr/>
                </a:tc>
                <a:extLst>
                  <a:ext uri="{0D108BD9-81ED-4DB2-BD59-A6C34878D82A}">
                    <a16:rowId xmlns:a16="http://schemas.microsoft.com/office/drawing/2014/main" val="3804562698"/>
                  </a:ext>
                </a:extLst>
              </a:tr>
            </a:tbl>
          </a:graphicData>
        </a:graphic>
      </p:graphicFrame>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ECF73102-0281-7AD0-C824-A4A28737FC78}"/>
                  </a:ext>
                </a:extLst>
              </p:cNvPr>
              <p:cNvGraphicFramePr>
                <a:graphicFrameLocks noGrp="1"/>
              </p:cNvGraphicFramePr>
              <p:nvPr>
                <p:extLst>
                  <p:ext uri="{D42A27DB-BD31-4B8C-83A1-F6EECF244321}">
                    <p14:modId xmlns:p14="http://schemas.microsoft.com/office/powerpoint/2010/main" val="779755492"/>
                  </p:ext>
                </p:extLst>
              </p:nvPr>
            </p:nvGraphicFramePr>
            <p:xfrm>
              <a:off x="57971" y="978364"/>
              <a:ext cx="6491237" cy="3352816"/>
            </p:xfrm>
            <a:graphic>
              <a:graphicData uri="http://schemas.openxmlformats.org/drawingml/2006/table">
                <a:tbl>
                  <a:tblPr firstRow="1" bandRow="1"/>
                  <a:tblGrid>
                    <a:gridCol w="2960856">
                      <a:extLst>
                        <a:ext uri="{9D8B030D-6E8A-4147-A177-3AD203B41FA5}">
                          <a16:colId xmlns:a16="http://schemas.microsoft.com/office/drawing/2014/main" val="20000"/>
                        </a:ext>
                      </a:extLst>
                    </a:gridCol>
                    <a:gridCol w="922367">
                      <a:extLst>
                        <a:ext uri="{9D8B030D-6E8A-4147-A177-3AD203B41FA5}">
                          <a16:colId xmlns:a16="http://schemas.microsoft.com/office/drawing/2014/main" val="20001"/>
                        </a:ext>
                      </a:extLst>
                    </a:gridCol>
                    <a:gridCol w="827951">
                      <a:extLst>
                        <a:ext uri="{9D8B030D-6E8A-4147-A177-3AD203B41FA5}">
                          <a16:colId xmlns:a16="http://schemas.microsoft.com/office/drawing/2014/main" val="20004"/>
                        </a:ext>
                      </a:extLst>
                    </a:gridCol>
                    <a:gridCol w="878791">
                      <a:extLst>
                        <a:ext uri="{9D8B030D-6E8A-4147-A177-3AD203B41FA5}">
                          <a16:colId xmlns:a16="http://schemas.microsoft.com/office/drawing/2014/main" val="20005"/>
                        </a:ext>
                      </a:extLst>
                    </a:gridCol>
                    <a:gridCol w="901272">
                      <a:extLst>
                        <a:ext uri="{9D8B030D-6E8A-4147-A177-3AD203B41FA5}">
                          <a16:colId xmlns:a16="http://schemas.microsoft.com/office/drawing/2014/main" val="818795718"/>
                        </a:ext>
                      </a:extLst>
                    </a:gridCol>
                  </a:tblGrid>
                  <a:tr h="353061">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900" b="1" dirty="0">
                              <a:solidFill>
                                <a:schemeClr val="bg1"/>
                              </a:solidFill>
                            </a:rPr>
                            <a:t>parameter</a:t>
                          </a:r>
                        </a:p>
                      </a:txBody>
                      <a:tcPr marL="68580" marR="68580" marT="34291" marB="34291"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900" b="1" dirty="0">
                              <a:solidFill>
                                <a:schemeClr val="bg1"/>
                              </a:solidFill>
                            </a:rPr>
                            <a:t>Z</a:t>
                          </a:r>
                        </a:p>
                      </a:txBody>
                      <a:tcPr marL="68580" marR="68580" marT="34291" marB="34291"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900" b="1" dirty="0">
                              <a:solidFill>
                                <a:schemeClr val="bg1"/>
                              </a:solidFill>
                            </a:rPr>
                            <a:t>WW</a:t>
                          </a:r>
                        </a:p>
                      </a:txBody>
                      <a:tcPr marL="68580" marR="68580" marT="34291" marB="34291"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900" b="1" dirty="0">
                              <a:solidFill>
                                <a:schemeClr val="bg1"/>
                              </a:solidFill>
                            </a:rPr>
                            <a:t>H</a:t>
                          </a:r>
                          <a:r>
                            <a:rPr lang="de-AT" sz="1900" b="1" baseline="0" dirty="0">
                              <a:solidFill>
                                <a:schemeClr val="bg1"/>
                              </a:solidFill>
                            </a:rPr>
                            <a:t> (ZH)</a:t>
                          </a:r>
                          <a:endParaRPr lang="de-AT" sz="1900" b="1" dirty="0">
                            <a:solidFill>
                              <a:schemeClr val="bg1"/>
                            </a:solidFill>
                          </a:endParaRPr>
                        </a:p>
                      </a:txBody>
                      <a:tcPr marL="68580" marR="68580" marT="34291" marB="3429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14:m>
                            <m:oMathPara xmlns:m="http://schemas.openxmlformats.org/officeDocument/2006/math">
                              <m:oMathParaPr>
                                <m:jc m:val="centerGroup"/>
                              </m:oMathParaPr>
                              <m:oMath xmlns:m="http://schemas.openxmlformats.org/officeDocument/2006/math">
                                <m:r>
                                  <m:rPr>
                                    <m:nor/>
                                  </m:rPr>
                                  <a:rPr lang="en-US" sz="1900" b="1" i="0" dirty="0" smtClean="0">
                                    <a:solidFill>
                                      <a:schemeClr val="bg1"/>
                                    </a:solidFill>
                                    <a:latin typeface="Cambria Math" panose="02040503050406030204" pitchFamily="18" charset="0"/>
                                  </a:rPr>
                                  <m:t>t</m:t>
                                </m:r>
                                <m:acc>
                                  <m:accPr>
                                    <m:chr m:val="̅"/>
                                    <m:ctrlPr>
                                      <a:rPr lang="en-US" sz="1900" b="1" i="1" dirty="0" smtClean="0">
                                        <a:solidFill>
                                          <a:schemeClr val="bg1"/>
                                        </a:solidFill>
                                        <a:latin typeface="Cambria Math" panose="02040503050406030204" pitchFamily="18" charset="0"/>
                                      </a:rPr>
                                    </m:ctrlPr>
                                  </m:accPr>
                                  <m:e>
                                    <m:r>
                                      <m:rPr>
                                        <m:nor/>
                                      </m:rPr>
                                      <a:rPr lang="en-US" sz="1900" b="1" i="0" dirty="0" smtClean="0">
                                        <a:solidFill>
                                          <a:schemeClr val="bg1"/>
                                        </a:solidFill>
                                        <a:latin typeface="Cambria Math" panose="02040503050406030204" pitchFamily="18" charset="0"/>
                                      </a:rPr>
                                      <m:t>t</m:t>
                                    </m:r>
                                  </m:e>
                                </m:acc>
                              </m:oMath>
                            </m:oMathPara>
                          </a14:m>
                          <a:endParaRPr lang="de-AT" sz="1900" b="1" dirty="0">
                            <a:solidFill>
                              <a:schemeClr val="bg1"/>
                            </a:solidFill>
                          </a:endParaRPr>
                        </a:p>
                      </a:txBody>
                      <a:tcPr marL="68580" marR="68580" marT="34291" marB="34291"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353061">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600" b="1" kern="1200" dirty="0">
                              <a:solidFill>
                                <a:schemeClr val="tx1"/>
                              </a:solidFill>
                              <a:latin typeface="Arial"/>
                              <a:ea typeface="+mn-ea"/>
                              <a:cs typeface="+mn-cs"/>
                            </a:rPr>
                            <a:t>beam energy [GeV]</a:t>
                          </a: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900" b="1" kern="1200" dirty="0">
                              <a:solidFill>
                                <a:schemeClr val="tx1"/>
                              </a:solidFill>
                              <a:latin typeface="Arial"/>
                              <a:ea typeface="+mn-ea"/>
                              <a:cs typeface="+mn-cs"/>
                            </a:rPr>
                            <a:t>45.6</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dirty="0">
                              <a:solidFill>
                                <a:schemeClr val="tx1"/>
                              </a:solidFill>
                              <a:latin typeface="Arial"/>
                              <a:ea typeface="+mn-ea"/>
                              <a:cs typeface="+mn-cs"/>
                            </a:rPr>
                            <a:t>80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900" b="1" kern="1200" dirty="0">
                              <a:solidFill>
                                <a:schemeClr val="tx1"/>
                              </a:solidFill>
                              <a:latin typeface="Arial"/>
                              <a:ea typeface="+mn-ea"/>
                              <a:cs typeface="+mn-cs"/>
                            </a:rPr>
                            <a:t>120</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900" b="1" kern="1200" dirty="0">
                              <a:solidFill>
                                <a:schemeClr val="tx1"/>
                              </a:solidFill>
                              <a:latin typeface="Arial"/>
                              <a:ea typeface="+mn-ea"/>
                              <a:cs typeface="+mn-cs"/>
                            </a:rPr>
                            <a:t>182.5</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5306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600" b="1" kern="1200" dirty="0">
                              <a:solidFill>
                                <a:schemeClr val="tx1"/>
                              </a:solidFill>
                              <a:latin typeface="Arial"/>
                              <a:ea typeface="+mn-ea"/>
                              <a:cs typeface="+mn-cs"/>
                            </a:rPr>
                            <a:t>beam current [mA]</a:t>
                          </a: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1283</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900" b="1" kern="1200" dirty="0">
                              <a:solidFill>
                                <a:schemeClr val="tx1"/>
                              </a:solidFill>
                              <a:latin typeface="Arial"/>
                              <a:ea typeface="+mn-ea"/>
                              <a:cs typeface="+mn-cs"/>
                            </a:rPr>
                            <a:t>135</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900" b="1" kern="1200" dirty="0">
                              <a:solidFill>
                                <a:schemeClr val="tx1"/>
                              </a:solidFill>
                              <a:latin typeface="Arial"/>
                              <a:ea typeface="+mn-ea"/>
                              <a:cs typeface="+mn-cs"/>
                            </a:rPr>
                            <a:t>26.8</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900" b="1" kern="1200" dirty="0">
                              <a:solidFill>
                                <a:schemeClr val="tx1"/>
                              </a:solidFill>
                              <a:latin typeface="Arial"/>
                              <a:ea typeface="+mn-ea"/>
                              <a:cs typeface="+mn-cs"/>
                            </a:rPr>
                            <a:t>5.0</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5306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number bunches / beam</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900" b="1" kern="1200" dirty="0">
                              <a:solidFill>
                                <a:schemeClr val="tx1"/>
                              </a:solidFill>
                              <a:latin typeface="Arial"/>
                              <a:ea typeface="+mn-ea"/>
                              <a:cs typeface="+mn-cs"/>
                            </a:rPr>
                            <a:t>11200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900" b="1" kern="1200" dirty="0">
                              <a:solidFill>
                                <a:schemeClr val="tx1"/>
                              </a:solidFill>
                              <a:latin typeface="Arial"/>
                              <a:ea typeface="+mn-ea"/>
                              <a:cs typeface="+mn-cs"/>
                            </a:rPr>
                            <a:t>1852</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900" b="1" kern="1200" dirty="0">
                              <a:solidFill>
                                <a:schemeClr val="tx1"/>
                              </a:solidFill>
                              <a:latin typeface="Arial"/>
                              <a:ea typeface="+mn-ea"/>
                              <a:cs typeface="+mn-cs"/>
                            </a:rPr>
                            <a:t>300</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900" b="1" kern="1200" dirty="0">
                              <a:solidFill>
                                <a:schemeClr val="tx1"/>
                              </a:solidFill>
                              <a:latin typeface="Arial"/>
                              <a:ea typeface="+mn-ea"/>
                              <a:cs typeface="+mn-cs"/>
                            </a:rPr>
                            <a:t>64</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63754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total RF voltage 400 / </a:t>
                          </a:r>
                        </a:p>
                        <a:p>
                          <a:r>
                            <a:rPr kumimoji="0" lang="en-US" sz="1600" b="1" kern="1200" dirty="0">
                              <a:solidFill>
                                <a:schemeClr val="tx1"/>
                              </a:solidFill>
                              <a:latin typeface="Arial"/>
                              <a:ea typeface="+mn-ea"/>
                              <a:cs typeface="+mn-cs"/>
                            </a:rPr>
                            <a:t>800 MHz [GV]</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0.079 / 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1.0 / 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2.09 / 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2.1 / 9.2</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35306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luminosity / IP [10</a:t>
                          </a:r>
                          <a:r>
                            <a:rPr kumimoji="0" lang="en-US" sz="1600" b="1" kern="1200" baseline="30000" dirty="0">
                              <a:solidFill>
                                <a:schemeClr val="tx1"/>
                              </a:solidFill>
                              <a:latin typeface="Arial"/>
                              <a:ea typeface="+mn-ea"/>
                              <a:cs typeface="+mn-cs"/>
                            </a:rPr>
                            <a:t>34</a:t>
                          </a:r>
                          <a:r>
                            <a:rPr kumimoji="0" lang="en-US" sz="1600" b="1" kern="1200" dirty="0">
                              <a:solidFill>
                                <a:schemeClr val="tx1"/>
                              </a:solidFill>
                              <a:latin typeface="Arial"/>
                              <a:ea typeface="+mn-ea"/>
                              <a:cs typeface="+mn-cs"/>
                            </a:rPr>
                            <a:t> cm</a:t>
                          </a:r>
                          <a:r>
                            <a:rPr kumimoji="0" lang="en-US" sz="1600" b="1" kern="1200" baseline="30000" dirty="0">
                              <a:solidFill>
                                <a:schemeClr val="tx1"/>
                              </a:solidFill>
                              <a:latin typeface="Arial"/>
                              <a:ea typeface="+mn-ea"/>
                              <a:cs typeface="+mn-cs"/>
                            </a:rPr>
                            <a:t>-2</a:t>
                          </a:r>
                          <a:r>
                            <a:rPr kumimoji="0" lang="en-US" sz="1600" b="1" kern="1200" dirty="0">
                              <a:solidFill>
                                <a:schemeClr val="tx1"/>
                              </a:solidFill>
                              <a:latin typeface="Arial"/>
                              <a:ea typeface="+mn-ea"/>
                              <a:cs typeface="+mn-cs"/>
                            </a:rPr>
                            <a:t>s</a:t>
                          </a:r>
                          <a:r>
                            <a:rPr kumimoji="0" lang="en-US" sz="1600" b="1" kern="1200" baseline="30000" dirty="0">
                              <a:solidFill>
                                <a:schemeClr val="tx1"/>
                              </a:solidFill>
                              <a:latin typeface="Arial"/>
                              <a:ea typeface="+mn-ea"/>
                              <a:cs typeface="+mn-cs"/>
                            </a:rPr>
                            <a:t>-1</a:t>
                          </a:r>
                          <a:r>
                            <a:rPr kumimoji="0" lang="en-US" sz="1600" b="1" kern="1200" dirty="0">
                              <a:solidFill>
                                <a:schemeClr val="tx1"/>
                              </a:solidFill>
                              <a:latin typeface="Arial"/>
                              <a:ea typeface="+mn-ea"/>
                              <a:cs typeface="+mn-cs"/>
                            </a:rPr>
                            <a:t>]</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140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20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7.5</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1.4</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55626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total integrated luminosity / IP / year [ab</a:t>
                          </a:r>
                          <a:r>
                            <a:rPr kumimoji="0" lang="en-US" sz="1600" b="1" kern="1200" baseline="30000" dirty="0">
                              <a:solidFill>
                                <a:schemeClr val="tx1"/>
                              </a:solidFill>
                              <a:latin typeface="Arial"/>
                              <a:ea typeface="+mn-ea"/>
                              <a:cs typeface="+mn-cs"/>
                            </a:rPr>
                            <a:t>-1 </a:t>
                          </a:r>
                          <a:r>
                            <a:rPr kumimoji="0" lang="en-US" sz="1600" b="1" kern="1200" dirty="0">
                              <a:solidFill>
                                <a:schemeClr val="tx1"/>
                              </a:solidFill>
                              <a:latin typeface="Arial"/>
                              <a:ea typeface="+mn-ea"/>
                              <a:cs typeface="+mn-cs"/>
                            </a:rPr>
                            <a:t>/ yr]</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17</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2.4</a:t>
                          </a:r>
                          <a:endParaRPr kumimoji="0" lang="en-GB" sz="1900" b="1" kern="1200" dirty="0">
                            <a:solidFill>
                              <a:schemeClr val="tx1"/>
                            </a:solidFill>
                            <a:latin typeface="Arial"/>
                            <a:ea typeface="+mn-ea"/>
                            <a:cs typeface="+mn-cs"/>
                          </a:endParaRPr>
                        </a:p>
                      </a:txBody>
                      <a:tcPr marL="68580" marR="68580" marT="34291" marB="34291"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0.9</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0.17</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353061">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beam lifetime [min]</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15</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baseline="0" dirty="0">
                              <a:solidFill>
                                <a:schemeClr val="tx1"/>
                              </a:solidFill>
                              <a:latin typeface="Arial"/>
                              <a:ea typeface="+mn-ea"/>
                              <a:cs typeface="+mn-cs"/>
                            </a:rPr>
                            <a:t>12</a:t>
                          </a:r>
                          <a:endParaRPr kumimoji="0" lang="en-GB" sz="1900" b="1" kern="1200" dirty="0">
                            <a:solidFill>
                              <a:schemeClr val="tx1"/>
                            </a:solidFill>
                            <a:latin typeface="Arial"/>
                            <a:ea typeface="+mn-ea"/>
                            <a:cs typeface="+mn-cs"/>
                          </a:endParaRPr>
                        </a:p>
                      </a:txBody>
                      <a:tcPr marL="68580" marR="68580" marT="34291" marB="34291"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12</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11</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mc:Choice>
        <mc:Fallback xmlns="">
          <p:graphicFrame>
            <p:nvGraphicFramePr>
              <p:cNvPr id="4" name="Table 3">
                <a:extLst>
                  <a:ext uri="{FF2B5EF4-FFF2-40B4-BE49-F238E27FC236}">
                    <a16:creationId xmlns:a16="http://schemas.microsoft.com/office/drawing/2014/main" id="{ECF73102-0281-7AD0-C824-A4A28737FC78}"/>
                  </a:ext>
                </a:extLst>
              </p:cNvPr>
              <p:cNvGraphicFramePr>
                <a:graphicFrameLocks noGrp="1"/>
              </p:cNvGraphicFramePr>
              <p:nvPr>
                <p:extLst>
                  <p:ext uri="{D42A27DB-BD31-4B8C-83A1-F6EECF244321}">
                    <p14:modId xmlns:p14="http://schemas.microsoft.com/office/powerpoint/2010/main" val="779755492"/>
                  </p:ext>
                </p:extLst>
              </p:nvPr>
            </p:nvGraphicFramePr>
            <p:xfrm>
              <a:off x="57971" y="978364"/>
              <a:ext cx="6491237" cy="3352816"/>
            </p:xfrm>
            <a:graphic>
              <a:graphicData uri="http://schemas.openxmlformats.org/drawingml/2006/table">
                <a:tbl>
                  <a:tblPr firstRow="1" bandRow="1"/>
                  <a:tblGrid>
                    <a:gridCol w="2960856">
                      <a:extLst>
                        <a:ext uri="{9D8B030D-6E8A-4147-A177-3AD203B41FA5}">
                          <a16:colId xmlns:a16="http://schemas.microsoft.com/office/drawing/2014/main" val="20000"/>
                        </a:ext>
                      </a:extLst>
                    </a:gridCol>
                    <a:gridCol w="922367">
                      <a:extLst>
                        <a:ext uri="{9D8B030D-6E8A-4147-A177-3AD203B41FA5}">
                          <a16:colId xmlns:a16="http://schemas.microsoft.com/office/drawing/2014/main" val="20001"/>
                        </a:ext>
                      </a:extLst>
                    </a:gridCol>
                    <a:gridCol w="827951">
                      <a:extLst>
                        <a:ext uri="{9D8B030D-6E8A-4147-A177-3AD203B41FA5}">
                          <a16:colId xmlns:a16="http://schemas.microsoft.com/office/drawing/2014/main" val="20004"/>
                        </a:ext>
                      </a:extLst>
                    </a:gridCol>
                    <a:gridCol w="878791">
                      <a:extLst>
                        <a:ext uri="{9D8B030D-6E8A-4147-A177-3AD203B41FA5}">
                          <a16:colId xmlns:a16="http://schemas.microsoft.com/office/drawing/2014/main" val="20005"/>
                        </a:ext>
                      </a:extLst>
                    </a:gridCol>
                    <a:gridCol w="901272">
                      <a:extLst>
                        <a:ext uri="{9D8B030D-6E8A-4147-A177-3AD203B41FA5}">
                          <a16:colId xmlns:a16="http://schemas.microsoft.com/office/drawing/2014/main" val="818795718"/>
                        </a:ext>
                      </a:extLst>
                    </a:gridCol>
                  </a:tblGrid>
                  <a:tr h="358142">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1900" b="1" dirty="0">
                              <a:solidFill>
                                <a:schemeClr val="bg1"/>
                              </a:solidFill>
                            </a:rPr>
                            <a:t>parameter</a:t>
                          </a:r>
                        </a:p>
                      </a:txBody>
                      <a:tcPr marL="68580" marR="68580" marT="34291" marB="34291"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1900" b="1" dirty="0">
                              <a:solidFill>
                                <a:schemeClr val="bg1"/>
                              </a:solidFill>
                            </a:rPr>
                            <a:t>Z</a:t>
                          </a:r>
                        </a:p>
                      </a:txBody>
                      <a:tcPr marL="68580" marR="68580" marT="34291" marB="34291" anchor="ctr">
                        <a:lnL>
                          <a:no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en-GB" sz="1900" b="1" dirty="0">
                              <a:solidFill>
                                <a:schemeClr val="bg1"/>
                              </a:solidFill>
                            </a:rPr>
                            <a:t>WW</a:t>
                          </a:r>
                        </a:p>
                      </a:txBody>
                      <a:tcPr marL="68580" marR="68580" marT="34291" marB="34291" anchor="ctr">
                        <a:lnL>
                          <a:noFill/>
                        </a:lnL>
                        <a:lnR w="12700" cap="flat" cmpd="sng" algn="ctr">
                          <a:no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lang="de-AT" sz="1900" b="1" dirty="0">
                              <a:solidFill>
                                <a:schemeClr val="bg1"/>
                              </a:solidFill>
                            </a:rPr>
                            <a:t>H</a:t>
                          </a:r>
                          <a:r>
                            <a:rPr lang="de-AT" sz="1900" b="1" baseline="0" dirty="0">
                              <a:solidFill>
                                <a:schemeClr val="bg1"/>
                              </a:solidFill>
                            </a:rPr>
                            <a:t> (ZH)</a:t>
                          </a:r>
                          <a:endParaRPr lang="de-AT" sz="1900" b="1" dirty="0">
                            <a:solidFill>
                              <a:schemeClr val="bg1"/>
                            </a:solidFill>
                          </a:endParaRPr>
                        </a:p>
                      </a:txBody>
                      <a:tcPr marL="68580" marR="68580" marT="34291" marB="3429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endParaRPr lang="fr-FR"/>
                        </a:p>
                      </a:txBody>
                      <a:tcPr marL="68580" marR="68580" marT="34291" marB="34291" anchor="ctr">
                        <a:lnL w="12700" cap="flat" cmpd="sng" algn="ctr">
                          <a:no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blipFill>
                          <a:blip r:embed="rId3"/>
                          <a:stretch>
                            <a:fillRect l="-620946" t="-11864" r="-1351" b="-864407"/>
                          </a:stretch>
                        </a:blipFill>
                      </a:tcPr>
                    </a:tc>
                    <a:extLst>
                      <a:ext uri="{0D108BD9-81ED-4DB2-BD59-A6C34878D82A}">
                        <a16:rowId xmlns:a16="http://schemas.microsoft.com/office/drawing/2014/main" val="10000"/>
                      </a:ext>
                    </a:extLst>
                  </a:tr>
                  <a:tr h="358142">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600" b="1" kern="1200" dirty="0">
                              <a:solidFill>
                                <a:schemeClr val="tx1"/>
                              </a:solidFill>
                              <a:latin typeface="Arial"/>
                              <a:ea typeface="+mn-ea"/>
                              <a:cs typeface="+mn-cs"/>
                            </a:rPr>
                            <a:t>beam energy [GeV]</a:t>
                          </a: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900" b="1" kern="1200" dirty="0">
                              <a:solidFill>
                                <a:schemeClr val="tx1"/>
                              </a:solidFill>
                              <a:latin typeface="Arial"/>
                              <a:ea typeface="+mn-ea"/>
                              <a:cs typeface="+mn-cs"/>
                            </a:rPr>
                            <a:t>45.6</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dirty="0">
                              <a:solidFill>
                                <a:schemeClr val="tx1"/>
                              </a:solidFill>
                              <a:latin typeface="Arial"/>
                              <a:ea typeface="+mn-ea"/>
                              <a:cs typeface="+mn-cs"/>
                            </a:rPr>
                            <a:t>80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900" b="1" kern="1200" dirty="0">
                              <a:solidFill>
                                <a:schemeClr val="tx1"/>
                              </a:solidFill>
                              <a:latin typeface="Arial"/>
                              <a:ea typeface="+mn-ea"/>
                              <a:cs typeface="+mn-cs"/>
                            </a:rPr>
                            <a:t>120</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900" b="1" kern="1200" dirty="0">
                              <a:solidFill>
                                <a:schemeClr val="tx1"/>
                              </a:solidFill>
                              <a:latin typeface="Arial"/>
                              <a:ea typeface="+mn-ea"/>
                              <a:cs typeface="+mn-cs"/>
                            </a:rPr>
                            <a:t>182.5</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5814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GB" sz="1600" b="1" kern="1200" dirty="0">
                              <a:solidFill>
                                <a:schemeClr val="tx1"/>
                              </a:solidFill>
                              <a:latin typeface="Arial"/>
                              <a:ea typeface="+mn-ea"/>
                              <a:cs typeface="+mn-cs"/>
                            </a:rPr>
                            <a:t>beam current [mA]</a:t>
                          </a: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1283</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GB" sz="1900" b="1" kern="1200" dirty="0">
                              <a:solidFill>
                                <a:schemeClr val="tx1"/>
                              </a:solidFill>
                              <a:latin typeface="Arial"/>
                              <a:ea typeface="+mn-ea"/>
                              <a:cs typeface="+mn-cs"/>
                            </a:rPr>
                            <a:t>135</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900" b="1" kern="1200" dirty="0">
                              <a:solidFill>
                                <a:schemeClr val="tx1"/>
                              </a:solidFill>
                              <a:latin typeface="Arial"/>
                              <a:ea typeface="+mn-ea"/>
                              <a:cs typeface="+mn-cs"/>
                            </a:rPr>
                            <a:t>26.8</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de-AT" sz="1900" b="1" kern="1200" dirty="0">
                              <a:solidFill>
                                <a:schemeClr val="tx1"/>
                              </a:solidFill>
                              <a:latin typeface="Arial"/>
                              <a:ea typeface="+mn-ea"/>
                              <a:cs typeface="+mn-cs"/>
                            </a:rPr>
                            <a:t>5.0</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35814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number bunches / beam</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900" b="1" kern="1200" dirty="0">
                              <a:solidFill>
                                <a:schemeClr val="tx1"/>
                              </a:solidFill>
                              <a:latin typeface="Arial"/>
                              <a:ea typeface="+mn-ea"/>
                              <a:cs typeface="+mn-cs"/>
                            </a:rPr>
                            <a:t>11200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en-US" sz="1900" b="1" kern="1200" dirty="0">
                              <a:solidFill>
                                <a:schemeClr val="tx1"/>
                              </a:solidFill>
                              <a:latin typeface="Arial"/>
                              <a:ea typeface="+mn-ea"/>
                              <a:cs typeface="+mn-cs"/>
                            </a:rPr>
                            <a:t>1852</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900" b="1" kern="1200" dirty="0">
                              <a:solidFill>
                                <a:schemeClr val="tx1"/>
                              </a:solidFill>
                              <a:latin typeface="Arial"/>
                              <a:ea typeface="+mn-ea"/>
                              <a:cs typeface="+mn-cs"/>
                            </a:rPr>
                            <a:t>300</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marL="0" algn="ctr" rtl="0" eaLnBrk="1" latinLnBrk="0" hangingPunct="1"/>
                          <a:r>
                            <a:rPr kumimoji="0" lang="de-AT" sz="1900" b="1" kern="1200" dirty="0">
                              <a:solidFill>
                                <a:schemeClr val="tx1"/>
                              </a:solidFill>
                              <a:latin typeface="Arial"/>
                              <a:ea typeface="+mn-ea"/>
                              <a:cs typeface="+mn-cs"/>
                            </a:rPr>
                            <a:t>64</a:t>
                          </a: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62529601"/>
                      </a:ext>
                    </a:extLst>
                  </a:tr>
                  <a:tr h="64770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total RF voltage 400 / </a:t>
                          </a:r>
                        </a:p>
                        <a:p>
                          <a:r>
                            <a:rPr kumimoji="0" lang="en-US" sz="1600" b="1" kern="1200" dirty="0">
                              <a:solidFill>
                                <a:schemeClr val="tx1"/>
                              </a:solidFill>
                              <a:latin typeface="Arial"/>
                              <a:ea typeface="+mn-ea"/>
                              <a:cs typeface="+mn-cs"/>
                            </a:rPr>
                            <a:t>800 MHz [GV]</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0.079 / 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1.0 / 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2.09 / 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2.1 / 9.2</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944200603"/>
                      </a:ext>
                    </a:extLst>
                  </a:tr>
                  <a:tr h="35814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luminosity / IP [10</a:t>
                          </a:r>
                          <a:r>
                            <a:rPr kumimoji="0" lang="en-US" sz="1600" b="1" kern="1200" baseline="30000" dirty="0">
                              <a:solidFill>
                                <a:schemeClr val="tx1"/>
                              </a:solidFill>
                              <a:latin typeface="Arial"/>
                              <a:ea typeface="+mn-ea"/>
                              <a:cs typeface="+mn-cs"/>
                            </a:rPr>
                            <a:t>34</a:t>
                          </a:r>
                          <a:r>
                            <a:rPr kumimoji="0" lang="en-US" sz="1600" b="1" kern="1200" dirty="0">
                              <a:solidFill>
                                <a:schemeClr val="tx1"/>
                              </a:solidFill>
                              <a:latin typeface="Arial"/>
                              <a:ea typeface="+mn-ea"/>
                              <a:cs typeface="+mn-cs"/>
                            </a:rPr>
                            <a:t> cm</a:t>
                          </a:r>
                          <a:r>
                            <a:rPr kumimoji="0" lang="en-US" sz="1600" b="1" kern="1200" baseline="30000" dirty="0">
                              <a:solidFill>
                                <a:schemeClr val="tx1"/>
                              </a:solidFill>
                              <a:latin typeface="Arial"/>
                              <a:ea typeface="+mn-ea"/>
                              <a:cs typeface="+mn-cs"/>
                            </a:rPr>
                            <a:t>-2</a:t>
                          </a:r>
                          <a:r>
                            <a:rPr kumimoji="0" lang="en-US" sz="1600" b="1" kern="1200" dirty="0">
                              <a:solidFill>
                                <a:schemeClr val="tx1"/>
                              </a:solidFill>
                              <a:latin typeface="Arial"/>
                              <a:ea typeface="+mn-ea"/>
                              <a:cs typeface="+mn-cs"/>
                            </a:rPr>
                            <a:t>s</a:t>
                          </a:r>
                          <a:r>
                            <a:rPr kumimoji="0" lang="en-US" sz="1600" b="1" kern="1200" baseline="30000" dirty="0">
                              <a:solidFill>
                                <a:schemeClr val="tx1"/>
                              </a:solidFill>
                              <a:latin typeface="Arial"/>
                              <a:ea typeface="+mn-ea"/>
                              <a:cs typeface="+mn-cs"/>
                            </a:rPr>
                            <a:t>-1</a:t>
                          </a:r>
                          <a:r>
                            <a:rPr kumimoji="0" lang="en-US" sz="1600" b="1" kern="1200" dirty="0">
                              <a:solidFill>
                                <a:schemeClr val="tx1"/>
                              </a:solidFill>
                              <a:latin typeface="Arial"/>
                              <a:ea typeface="+mn-ea"/>
                              <a:cs typeface="+mn-cs"/>
                            </a:rPr>
                            <a:t>]</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140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20</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prstClr val="black"/>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7.5</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1.4</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594538425"/>
                      </a:ext>
                    </a:extLst>
                  </a:tr>
                  <a:tr h="55626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total integrated luminosity / IP / year [ab</a:t>
                          </a:r>
                          <a:r>
                            <a:rPr kumimoji="0" lang="en-US" sz="1600" b="1" kern="1200" baseline="30000" dirty="0">
                              <a:solidFill>
                                <a:schemeClr val="tx1"/>
                              </a:solidFill>
                              <a:latin typeface="Arial"/>
                              <a:ea typeface="+mn-ea"/>
                              <a:cs typeface="+mn-cs"/>
                            </a:rPr>
                            <a:t>-1 </a:t>
                          </a:r>
                          <a:r>
                            <a:rPr kumimoji="0" lang="en-US" sz="1600" b="1" kern="1200" dirty="0">
                              <a:solidFill>
                                <a:schemeClr val="tx1"/>
                              </a:solidFill>
                              <a:latin typeface="Arial"/>
                              <a:ea typeface="+mn-ea"/>
                              <a:cs typeface="+mn-cs"/>
                            </a:rPr>
                            <a:t>/ yr]</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17</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2.4</a:t>
                          </a:r>
                          <a:endParaRPr kumimoji="0" lang="en-GB" sz="1900" b="1" kern="1200" dirty="0">
                            <a:solidFill>
                              <a:schemeClr val="tx1"/>
                            </a:solidFill>
                            <a:latin typeface="Arial"/>
                            <a:ea typeface="+mn-ea"/>
                            <a:cs typeface="+mn-cs"/>
                          </a:endParaRPr>
                        </a:p>
                      </a:txBody>
                      <a:tcPr marL="68580" marR="68580" marT="34291" marB="34291"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0.9</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0.17</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2513034531"/>
                      </a:ext>
                    </a:extLst>
                  </a:tr>
                  <a:tr h="358142">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r>
                            <a:rPr kumimoji="0" lang="en-US" sz="1600" b="1" kern="1200" dirty="0">
                              <a:solidFill>
                                <a:schemeClr val="tx1"/>
                              </a:solidFill>
                              <a:latin typeface="Arial"/>
                              <a:ea typeface="+mn-ea"/>
                              <a:cs typeface="+mn-cs"/>
                            </a:rPr>
                            <a:t>beam lifetime [min]</a:t>
                          </a:r>
                          <a:endParaRPr kumimoji="0" lang="en-GB" sz="1600" b="1" kern="1200" dirty="0">
                            <a:solidFill>
                              <a:schemeClr val="tx1"/>
                            </a:solidFill>
                            <a:latin typeface="Arial"/>
                            <a:ea typeface="+mn-ea"/>
                            <a:cs typeface="+mn-cs"/>
                          </a:endParaRPr>
                        </a:p>
                      </a:txBody>
                      <a:tcPr marL="68580" marR="68580" marT="34291" marB="34291" anchor="ctr">
                        <a:lnL w="12700" cmpd="sng">
                          <a:solidFill>
                            <a:srgbClr val="A26B2D"/>
                          </a:solidFill>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15</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baseline="0" dirty="0">
                              <a:solidFill>
                                <a:schemeClr val="tx1"/>
                              </a:solidFill>
                              <a:latin typeface="Arial"/>
                              <a:ea typeface="+mn-ea"/>
                              <a:cs typeface="+mn-cs"/>
                            </a:rPr>
                            <a:t>12</a:t>
                          </a:r>
                          <a:endParaRPr kumimoji="0" lang="en-GB" sz="1900" b="1" kern="1200" dirty="0">
                            <a:solidFill>
                              <a:schemeClr val="tx1"/>
                            </a:solidFill>
                            <a:latin typeface="Arial"/>
                            <a:ea typeface="+mn-ea"/>
                            <a:cs typeface="+mn-cs"/>
                          </a:endParaRPr>
                        </a:p>
                      </a:txBody>
                      <a:tcPr marL="68580" marR="68580" marT="34291" marB="34291" anchor="ctr">
                        <a:lnL w="12700" cmpd="sng">
                          <a:solidFill>
                            <a:prstClr val="black"/>
                          </a:solidFill>
                          <a:prstDash val="soli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12</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Calibri" panose="020F0502020204030204"/>
                            </a:defRPr>
                          </a:lvl1pPr>
                          <a:lvl2pPr marL="457200" algn="l" defTabSz="914400" rtl="0" eaLnBrk="1" latinLnBrk="0" hangingPunct="1">
                            <a:defRPr sz="1800" kern="1200">
                              <a:solidFill>
                                <a:schemeClr val="tx1"/>
                              </a:solidFill>
                              <a:latin typeface="Calibri" panose="020F0502020204030204"/>
                            </a:defRPr>
                          </a:lvl2pPr>
                          <a:lvl3pPr marL="914400" algn="l" defTabSz="914400" rtl="0" eaLnBrk="1" latinLnBrk="0" hangingPunct="1">
                            <a:defRPr sz="1800" kern="1200">
                              <a:solidFill>
                                <a:schemeClr val="tx1"/>
                              </a:solidFill>
                              <a:latin typeface="Calibri" panose="020F0502020204030204"/>
                            </a:defRPr>
                          </a:lvl3pPr>
                          <a:lvl4pPr marL="1371600" algn="l" defTabSz="914400" rtl="0" eaLnBrk="1" latinLnBrk="0" hangingPunct="1">
                            <a:defRPr sz="1800" kern="1200">
                              <a:solidFill>
                                <a:schemeClr val="tx1"/>
                              </a:solidFill>
                              <a:latin typeface="Calibri" panose="020F0502020204030204"/>
                            </a:defRPr>
                          </a:lvl4pPr>
                          <a:lvl5pPr marL="1828800" algn="l" defTabSz="914400" rtl="0" eaLnBrk="1" latinLnBrk="0" hangingPunct="1">
                            <a:defRPr sz="1800" kern="1200">
                              <a:solidFill>
                                <a:schemeClr val="tx1"/>
                              </a:solidFill>
                              <a:latin typeface="Calibri" panose="020F0502020204030204"/>
                            </a:defRPr>
                          </a:lvl5pPr>
                          <a:lvl6pPr marL="2286000" algn="l" defTabSz="914400" rtl="0" eaLnBrk="1" latinLnBrk="0" hangingPunct="1">
                            <a:defRPr sz="1800" kern="1200">
                              <a:solidFill>
                                <a:schemeClr val="tx1"/>
                              </a:solidFill>
                              <a:latin typeface="Calibri" panose="020F0502020204030204"/>
                            </a:defRPr>
                          </a:lvl6pPr>
                          <a:lvl7pPr marL="2743200" algn="l" defTabSz="914400" rtl="0" eaLnBrk="1" latinLnBrk="0" hangingPunct="1">
                            <a:defRPr sz="1800" kern="1200">
                              <a:solidFill>
                                <a:schemeClr val="tx1"/>
                              </a:solidFill>
                              <a:latin typeface="Calibri" panose="020F0502020204030204"/>
                            </a:defRPr>
                          </a:lvl7pPr>
                          <a:lvl8pPr marL="3200400" algn="l" defTabSz="914400" rtl="0" eaLnBrk="1" latinLnBrk="0" hangingPunct="1">
                            <a:defRPr sz="1800" kern="1200">
                              <a:solidFill>
                                <a:schemeClr val="tx1"/>
                              </a:solidFill>
                              <a:latin typeface="Calibri" panose="020F0502020204030204"/>
                            </a:defRPr>
                          </a:lvl8pPr>
                          <a:lvl9pPr marL="3657600" algn="l" defTabSz="914400" rtl="0" eaLnBrk="1" latinLnBrk="0" hangingPunct="1">
                            <a:defRPr sz="1800" kern="1200">
                              <a:solidFill>
                                <a:schemeClr val="tx1"/>
                              </a:solidFill>
                              <a:latin typeface="Calibri" panose="020F0502020204030204"/>
                            </a:defRPr>
                          </a:lvl9pPr>
                        </a:lstStyle>
                        <a:p>
                          <a:pPr algn="ctr"/>
                          <a:r>
                            <a:rPr kumimoji="0" lang="en-US" sz="1900" b="1" kern="1200" dirty="0">
                              <a:solidFill>
                                <a:schemeClr val="tx1"/>
                              </a:solidFill>
                              <a:latin typeface="Arial"/>
                              <a:ea typeface="+mn-ea"/>
                              <a:cs typeface="+mn-cs"/>
                            </a:rPr>
                            <a:t>11</a:t>
                          </a:r>
                          <a:endParaRPr kumimoji="0" lang="en-GB" sz="1900" b="1" kern="1200" dirty="0">
                            <a:solidFill>
                              <a:schemeClr val="tx1"/>
                            </a:solidFill>
                            <a:latin typeface="Arial"/>
                            <a:ea typeface="+mn-ea"/>
                            <a:cs typeface="+mn-cs"/>
                          </a:endParaRPr>
                        </a:p>
                      </a:txBody>
                      <a:tcPr marL="68580" marR="68580" marT="34291" marB="34291" anchor="ctr">
                        <a:lnL w="12700" cap="flat" cmpd="sng" algn="ctr">
                          <a:solidFill>
                            <a:sysClr val="windowText" lastClr="000000"/>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4062015532"/>
                      </a:ext>
                    </a:extLst>
                  </a:tr>
                </a:tbl>
              </a:graphicData>
            </a:graphic>
          </p:graphicFrame>
        </mc:Fallback>
      </mc:AlternateContent>
      <p:pic>
        <p:nvPicPr>
          <p:cNvPr id="10" name="Picture 9">
            <a:extLst>
              <a:ext uri="{FF2B5EF4-FFF2-40B4-BE49-F238E27FC236}">
                <a16:creationId xmlns:a16="http://schemas.microsoft.com/office/drawing/2014/main" id="{F86F4976-2ACA-6E21-DEBC-D538B24C17F3}"/>
              </a:ext>
            </a:extLst>
          </p:cNvPr>
          <p:cNvPicPr>
            <a:picLocks noChangeAspect="1"/>
          </p:cNvPicPr>
          <p:nvPr/>
        </p:nvPicPr>
        <p:blipFill>
          <a:blip r:embed="rId4"/>
          <a:stretch>
            <a:fillRect/>
          </a:stretch>
        </p:blipFill>
        <p:spPr>
          <a:xfrm>
            <a:off x="6607994" y="1396346"/>
            <a:ext cx="5571754" cy="4800662"/>
          </a:xfrm>
          <a:prstGeom prst="rect">
            <a:avLst/>
          </a:prstGeom>
        </p:spPr>
      </p:pic>
    </p:spTree>
    <p:extLst>
      <p:ext uri="{BB962C8B-B14F-4D97-AF65-F5344CB8AC3E}">
        <p14:creationId xmlns:p14="http://schemas.microsoft.com/office/powerpoint/2010/main" val="262275678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Key </a:t>
            </a:r>
            <a:r>
              <a:rPr kumimoji="0" lang="fr-CH"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technology</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a:t>
            </a:r>
            <a:r>
              <a:rPr kumimoji="0" lang="fr-CH"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ee</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fr-CH" sz="2800" dirty="0"/>
              <a:t>             s</a:t>
            </a:r>
            <a:r>
              <a:rPr kumimoji="0" lang="fr-CH"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uperconducting</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radio-</a:t>
            </a:r>
            <a:r>
              <a:rPr kumimoji="0" lang="fr-CH"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frequency</a:t>
            </a:r>
            <a:r>
              <a:rPr kumimoji="0" lang="fr-CH"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system for high </a:t>
            </a:r>
            <a:r>
              <a:rPr kumimoji="0" lang="fr-CH"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efficiency</a:t>
            </a:r>
            <a:endPar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20" name="Picture 119" descr="A blue and red colored objects&#10;&#10;Description automatically generated with medium confidence">
            <a:extLst>
              <a:ext uri="{FF2B5EF4-FFF2-40B4-BE49-F238E27FC236}">
                <a16:creationId xmlns:a16="http://schemas.microsoft.com/office/drawing/2014/main" id="{8AD88CF6-4A1A-95D8-E51C-34FC347BA668}"/>
              </a:ext>
            </a:extLst>
          </p:cNvPr>
          <p:cNvPicPr>
            <a:picLocks noChangeAspect="1"/>
          </p:cNvPicPr>
          <p:nvPr/>
        </p:nvPicPr>
        <p:blipFill>
          <a:blip r:embed="rId3"/>
          <a:srcRect l="20602" r="22784"/>
          <a:stretch/>
        </p:blipFill>
        <p:spPr>
          <a:xfrm>
            <a:off x="9100189" y="2597997"/>
            <a:ext cx="2391443" cy="2069624"/>
          </a:xfrm>
          <a:prstGeom prst="rect">
            <a:avLst/>
          </a:prstGeom>
        </p:spPr>
      </p:pic>
      <p:pic>
        <p:nvPicPr>
          <p:cNvPr id="122" name="Picture 121">
            <a:extLst>
              <a:ext uri="{FF2B5EF4-FFF2-40B4-BE49-F238E27FC236}">
                <a16:creationId xmlns:a16="http://schemas.microsoft.com/office/drawing/2014/main" id="{BABA53EB-45A4-9F01-232A-C02D0E7E2D0E}"/>
              </a:ext>
            </a:extLst>
          </p:cNvPr>
          <p:cNvPicPr>
            <a:picLocks noChangeAspect="1"/>
          </p:cNvPicPr>
          <p:nvPr/>
        </p:nvPicPr>
        <p:blipFill>
          <a:blip r:embed="rId4"/>
          <a:stretch>
            <a:fillRect/>
          </a:stretch>
        </p:blipFill>
        <p:spPr>
          <a:xfrm>
            <a:off x="470387" y="1044494"/>
            <a:ext cx="2344617" cy="1504379"/>
          </a:xfrm>
          <a:prstGeom prst="rect">
            <a:avLst/>
          </a:prstGeom>
        </p:spPr>
      </p:pic>
      <p:sp>
        <p:nvSpPr>
          <p:cNvPr id="124" name="Rectangle 123">
            <a:extLst>
              <a:ext uri="{FF2B5EF4-FFF2-40B4-BE49-F238E27FC236}">
                <a16:creationId xmlns:a16="http://schemas.microsoft.com/office/drawing/2014/main" id="{8B3C4250-E342-F003-273B-69CEEA36B8FA}"/>
              </a:ext>
            </a:extLst>
          </p:cNvPr>
          <p:cNvSpPr/>
          <p:nvPr/>
        </p:nvSpPr>
        <p:spPr>
          <a:xfrm>
            <a:off x="211465" y="2699140"/>
            <a:ext cx="3869632" cy="912814"/>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333"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Superconducting elliptical cavity</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400 MHz, 2-cell, copper Nb coated</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1.5 m. long</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sp>
        <p:nvSpPr>
          <p:cNvPr id="126" name="Rectangle 125">
            <a:extLst>
              <a:ext uri="{FF2B5EF4-FFF2-40B4-BE49-F238E27FC236}">
                <a16:creationId xmlns:a16="http://schemas.microsoft.com/office/drawing/2014/main" id="{74F32A2A-7028-D197-ABE0-4C8061556F03}"/>
              </a:ext>
            </a:extLst>
          </p:cNvPr>
          <p:cNvSpPr/>
          <p:nvPr/>
        </p:nvSpPr>
        <p:spPr>
          <a:xfrm>
            <a:off x="3964555" y="2909903"/>
            <a:ext cx="4406499" cy="523220"/>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400 MHz Cryomodule</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sp>
        <p:nvSpPr>
          <p:cNvPr id="127" name="TextBox 126">
            <a:extLst>
              <a:ext uri="{FF2B5EF4-FFF2-40B4-BE49-F238E27FC236}">
                <a16:creationId xmlns:a16="http://schemas.microsoft.com/office/drawing/2014/main" id="{69F3B601-19C4-6F54-835C-6C61F7EFFA87}"/>
              </a:ext>
            </a:extLst>
          </p:cNvPr>
          <p:cNvSpPr txBox="1"/>
          <p:nvPr/>
        </p:nvSpPr>
        <p:spPr>
          <a:xfrm>
            <a:off x="8526987" y="1594501"/>
            <a:ext cx="3636438" cy="1117935"/>
          </a:xfrm>
          <a:prstGeom prst="rect">
            <a:avLst/>
          </a:prstGeom>
        </p:spPr>
        <p:txBody>
          <a:bodyPr wrap="square">
            <a:spAutoFit/>
          </a:bodyPr>
          <a:lstStyle>
            <a:defPPr>
              <a:defRPr lang="de-DE"/>
            </a:defPPr>
            <a:lvl1pPr marL="285750" indent="-285750">
              <a:buFont typeface="Wingdings" panose="05000000000000000000" pitchFamily="2" charset="2"/>
              <a:buChar char="§"/>
              <a:defRPr sz="1800"/>
            </a:lvl1pPr>
            <a:lvl2pPr marL="243000" indent="-243000" defTabSz="685800">
              <a:lnSpc>
                <a:spcPts val="1388"/>
              </a:lnSpc>
              <a:spcBef>
                <a:spcPts val="0"/>
              </a:spcBef>
              <a:buFont typeface="Arial" panose="020B0604020202020204" pitchFamily="34" charset="0"/>
              <a:buChar char="•"/>
              <a:defRPr sz="1200"/>
            </a:lvl2pPr>
            <a:lvl3pPr marL="486000" indent="-243000" defTabSz="685800">
              <a:lnSpc>
                <a:spcPts val="1388"/>
              </a:lnSpc>
              <a:spcBef>
                <a:spcPts val="0"/>
              </a:spcBef>
              <a:buSzPct val="100000"/>
              <a:buFont typeface="Arial" panose="020B0604020202020204" pitchFamily="34" charset="0"/>
              <a:buChar char="•"/>
              <a:defRPr sz="1200"/>
            </a:lvl3pPr>
            <a:lvl4pPr marL="729000" indent="-243000" defTabSz="685800">
              <a:lnSpc>
                <a:spcPts val="1388"/>
              </a:lnSpc>
              <a:spcBef>
                <a:spcPts val="0"/>
              </a:spcBef>
              <a:buSzPct val="100000"/>
              <a:buFont typeface="Arial" panose="020B0604020202020204" pitchFamily="34" charset="0"/>
              <a:buChar char="•"/>
              <a:defRPr sz="1200"/>
            </a:lvl4pPr>
            <a:lvl5pPr marL="972000" indent="-243000" defTabSz="685800">
              <a:lnSpc>
                <a:spcPts val="1388"/>
              </a:lnSpc>
              <a:spcBef>
                <a:spcPts val="0"/>
              </a:spcBef>
              <a:buSzPct val="100000"/>
              <a:buFont typeface="Arial" panose="020B0604020202020204" pitchFamily="34" charset="0"/>
              <a:buChar char="•"/>
              <a:defRPr sz="1200"/>
            </a:lvl5pPr>
            <a:lvl6pPr marL="1885950" indent="-171450" defTabSz="685800">
              <a:lnSpc>
                <a:spcPct val="90000"/>
              </a:lnSpc>
              <a:spcBef>
                <a:spcPts val="375"/>
              </a:spcBef>
              <a:buFont typeface="Arial" panose="020B0604020202020204" pitchFamily="34" charset="0"/>
              <a:buChar char="•"/>
            </a:lvl6pPr>
            <a:lvl7pPr marL="2228850" indent="-171450" defTabSz="685800">
              <a:lnSpc>
                <a:spcPct val="90000"/>
              </a:lnSpc>
              <a:spcBef>
                <a:spcPts val="375"/>
              </a:spcBef>
              <a:buFont typeface="Arial" panose="020B0604020202020204" pitchFamily="34" charset="0"/>
              <a:buChar char="•"/>
            </a:lvl7pPr>
            <a:lvl8pPr marL="2571750" indent="-171450" defTabSz="685800">
              <a:lnSpc>
                <a:spcPct val="90000"/>
              </a:lnSpc>
              <a:spcBef>
                <a:spcPts val="375"/>
              </a:spcBef>
              <a:buFont typeface="Arial" panose="020B0604020202020204" pitchFamily="34" charset="0"/>
              <a:buChar char="•"/>
            </a:lvl8pPr>
            <a:lvl9pPr marL="2914650" indent="-171450" defTabSz="685800">
              <a:lnSpc>
                <a:spcPct val="90000"/>
              </a:lnSpc>
              <a:spcBef>
                <a:spcPts val="375"/>
              </a:spcBef>
              <a:buFont typeface="Arial" panose="020B0604020202020204" pitchFamily="34" charset="0"/>
              <a:buChar char="•"/>
            </a:lvl9pPr>
          </a:lstStyle>
          <a:p>
            <a:pPr marL="0" marR="0" lvl="0" indent="0" algn="l" defTabSz="91428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sz="1333"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sym typeface="Helvetica Neue"/>
              </a:rPr>
              <a:t>Power source: Multibeam </a:t>
            </a:r>
            <a:r>
              <a:rPr kumimoji="0" lang="en-US" sz="1333" b="1" i="0" u="sng" strike="noStrike" kern="1200" cap="none" spc="0" normalizeH="0" baseline="0" noProof="0" dirty="0" err="1">
                <a:ln>
                  <a:noFill/>
                </a:ln>
                <a:solidFill>
                  <a:srgbClr val="0F124A"/>
                </a:solidFill>
                <a:effectLst/>
                <a:uLnTx/>
                <a:uFillTx/>
                <a:latin typeface="Verdana" panose="020B0604030504040204" pitchFamily="34" charset="0"/>
                <a:ea typeface="Verdana" panose="020B0604030504040204" pitchFamily="34" charset="0"/>
                <a:cs typeface="+mn-cs"/>
                <a:sym typeface="Helvetica Neue"/>
              </a:rPr>
              <a:t>Tristron</a:t>
            </a:r>
            <a:endParaRPr kumimoji="0" lang="en-US" sz="1333"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sym typeface="Helvetica Neue"/>
            </a:endParaRP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333" b="1" i="0" u="sng" strike="noStrike" kern="1200" cap="none" spc="0" normalizeH="0" baseline="0" noProof="0" dirty="0">
                <a:ln>
                  <a:noFill/>
                </a:ln>
                <a:solidFill>
                  <a:srgbClr val="00B050"/>
                </a:solidFill>
                <a:effectLst/>
                <a:uLnTx/>
                <a:uFillTx/>
                <a:latin typeface="Verdana" panose="020B0604030504040204" pitchFamily="34" charset="0"/>
                <a:ea typeface="Verdana" panose="020B0604030504040204" pitchFamily="34" charset="0"/>
                <a:cs typeface="+mn-cs"/>
                <a:sym typeface="Helvetica Neue"/>
              </a:rPr>
              <a:t>Very</a:t>
            </a:r>
            <a:r>
              <a:rPr kumimoji="0" lang="en-US" sz="1333" b="1" i="0" u="none" strike="noStrike" kern="1200" cap="none" spc="0" normalizeH="0" baseline="0" noProof="0" dirty="0">
                <a:ln>
                  <a:noFill/>
                </a:ln>
                <a:solidFill>
                  <a:srgbClr val="00B050"/>
                </a:solidFill>
                <a:effectLst/>
                <a:uLnTx/>
                <a:uFillTx/>
                <a:latin typeface="Verdana" panose="020B0604030504040204" pitchFamily="34" charset="0"/>
                <a:ea typeface="Verdana" panose="020B0604030504040204" pitchFamily="34" charset="0"/>
                <a:cs typeface="+mn-cs"/>
                <a:sym typeface="Helvetica Neue"/>
              </a:rPr>
              <a:t> efficient ~90 % ! &lt;&lt;OPEX</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3 m long</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50 kV</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500 kW, CW</a:t>
            </a:r>
          </a:p>
        </p:txBody>
      </p:sp>
      <p:pic>
        <p:nvPicPr>
          <p:cNvPr id="134" name="Picture 133">
            <a:extLst>
              <a:ext uri="{FF2B5EF4-FFF2-40B4-BE49-F238E27FC236}">
                <a16:creationId xmlns:a16="http://schemas.microsoft.com/office/drawing/2014/main" id="{0131A589-DACA-12C1-A1F9-F267AAA806EE}"/>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699403" y="905772"/>
            <a:ext cx="4348006" cy="1963275"/>
          </a:xfrm>
          <a:prstGeom prst="rect">
            <a:avLst/>
          </a:prstGeom>
        </p:spPr>
      </p:pic>
      <p:pic>
        <p:nvPicPr>
          <p:cNvPr id="2" name="Picture 1" descr="A close-up of a silver object&#10;&#10;Description automatically generated">
            <a:extLst>
              <a:ext uri="{FF2B5EF4-FFF2-40B4-BE49-F238E27FC236}">
                <a16:creationId xmlns:a16="http://schemas.microsoft.com/office/drawing/2014/main" id="{346886EB-6672-CED0-C4AD-44725ED6E74D}"/>
              </a:ext>
            </a:extLst>
          </p:cNvPr>
          <p:cNvPicPr>
            <a:picLocks noChangeAspect="1"/>
          </p:cNvPicPr>
          <p:nvPr/>
        </p:nvPicPr>
        <p:blipFill rotWithShape="1">
          <a:blip r:embed="rId6">
            <a:extLst>
              <a:ext uri="{28A0092B-C50C-407E-A947-70E740481C1C}">
                <a14:useLocalDpi xmlns:a14="http://schemas.microsoft.com/office/drawing/2010/main" val="0"/>
              </a:ext>
            </a:extLst>
          </a:blip>
          <a:srcRect l="3492" t="32644" r="10331" b="13335"/>
          <a:stretch/>
        </p:blipFill>
        <p:spPr>
          <a:xfrm>
            <a:off x="0" y="4605758"/>
            <a:ext cx="3475064" cy="1059069"/>
          </a:xfrm>
          <a:prstGeom prst="rect">
            <a:avLst/>
          </a:prstGeom>
        </p:spPr>
      </p:pic>
      <p:sp>
        <p:nvSpPr>
          <p:cNvPr id="6" name="Rectangle 5">
            <a:extLst>
              <a:ext uri="{FF2B5EF4-FFF2-40B4-BE49-F238E27FC236}">
                <a16:creationId xmlns:a16="http://schemas.microsoft.com/office/drawing/2014/main" id="{D5F6903A-C554-A139-BDC2-BE2033317205}"/>
              </a:ext>
            </a:extLst>
          </p:cNvPr>
          <p:cNvSpPr/>
          <p:nvPr/>
        </p:nvSpPr>
        <p:spPr>
          <a:xfrm>
            <a:off x="88108" y="5956558"/>
            <a:ext cx="3869632" cy="912814"/>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333"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Superconducting elliptical cavity</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800 MHz, 6-cell, bulk Nb</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Nb</a:t>
            </a:r>
            <a:r>
              <a:rPr kumimoji="0" lang="en-GB" sz="1333" b="0" i="0" u="none" strike="noStrike" kern="1200" cap="none" spc="0" normalizeH="0" baseline="-25000" noProof="0" dirty="0">
                <a:ln>
                  <a:noFill/>
                </a:ln>
                <a:solidFill>
                  <a:srgbClr val="0F124A"/>
                </a:solidFill>
                <a:effectLst/>
                <a:uLnTx/>
                <a:uFillTx/>
                <a:latin typeface="Verdana" panose="020B0604030504040204" pitchFamily="34" charset="0"/>
                <a:ea typeface="Verdana" panose="020B0604030504040204" pitchFamily="34" charset="0"/>
                <a:cs typeface="+mn-cs"/>
              </a:rPr>
              <a:t>3</a:t>
            </a:r>
            <a:r>
              <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Sn if R&amp;D is successful</a:t>
            </a:r>
          </a:p>
          <a:p>
            <a:pPr marL="380990" marR="0" lvl="0" indent="-380990" algn="l" defTabSz="91428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GB" sz="1333"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sp>
        <p:nvSpPr>
          <p:cNvPr id="9" name="Rectangle 8">
            <a:extLst>
              <a:ext uri="{FF2B5EF4-FFF2-40B4-BE49-F238E27FC236}">
                <a16:creationId xmlns:a16="http://schemas.microsoft.com/office/drawing/2014/main" id="{4470FCFD-8AF1-9CA6-B4BA-F621DD630CED}"/>
              </a:ext>
            </a:extLst>
          </p:cNvPr>
          <p:cNvSpPr/>
          <p:nvPr/>
        </p:nvSpPr>
        <p:spPr>
          <a:xfrm>
            <a:off x="3827763" y="6226712"/>
            <a:ext cx="4406499" cy="523220"/>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00" b="1" i="0" u="sng"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rPr>
              <a:t>800 MHz Cryomodule</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F124A"/>
              </a:solidFill>
              <a:effectLst/>
              <a:uLnTx/>
              <a:uFillTx/>
              <a:latin typeface="Verdana" panose="020B0604030504040204" pitchFamily="34" charset="0"/>
              <a:ea typeface="Verdana" panose="020B0604030504040204" pitchFamily="34" charset="0"/>
              <a:cs typeface="+mn-cs"/>
            </a:endParaRPr>
          </a:p>
        </p:txBody>
      </p:sp>
      <p:pic>
        <p:nvPicPr>
          <p:cNvPr id="14" name="Picture 13">
            <a:extLst>
              <a:ext uri="{FF2B5EF4-FFF2-40B4-BE49-F238E27FC236}">
                <a16:creationId xmlns:a16="http://schemas.microsoft.com/office/drawing/2014/main" id="{FD286910-C6A6-0272-5423-707C378ED813}"/>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3442352" y="4006258"/>
            <a:ext cx="4654422" cy="2206594"/>
          </a:xfrm>
          <a:prstGeom prst="rect">
            <a:avLst/>
          </a:prstGeom>
        </p:spPr>
      </p:pic>
      <p:sp>
        <p:nvSpPr>
          <p:cNvPr id="15" name="Rectangle 14">
            <a:extLst>
              <a:ext uri="{FF2B5EF4-FFF2-40B4-BE49-F238E27FC236}">
                <a16:creationId xmlns:a16="http://schemas.microsoft.com/office/drawing/2014/main" id="{0B81F086-9AD9-24FF-FC11-16503ED9C0AB}"/>
              </a:ext>
            </a:extLst>
          </p:cNvPr>
          <p:cNvSpPr/>
          <p:nvPr/>
        </p:nvSpPr>
        <p:spPr>
          <a:xfrm>
            <a:off x="2085784" y="2220953"/>
            <a:ext cx="1165576"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264</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16" name="Rectangle 15">
            <a:extLst>
              <a:ext uri="{FF2B5EF4-FFF2-40B4-BE49-F238E27FC236}">
                <a16:creationId xmlns:a16="http://schemas.microsoft.com/office/drawing/2014/main" id="{6BD89EDF-1CF1-CADA-B00C-971B33FBFF4C}"/>
              </a:ext>
            </a:extLst>
          </p:cNvPr>
          <p:cNvSpPr/>
          <p:nvPr/>
        </p:nvSpPr>
        <p:spPr>
          <a:xfrm>
            <a:off x="8468036" y="2931505"/>
            <a:ext cx="1165576"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264</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17" name="Rectangle 16">
            <a:extLst>
              <a:ext uri="{FF2B5EF4-FFF2-40B4-BE49-F238E27FC236}">
                <a16:creationId xmlns:a16="http://schemas.microsoft.com/office/drawing/2014/main" id="{B260968B-EBB9-20F2-F2DA-91EA15FBDC60}"/>
              </a:ext>
            </a:extLst>
          </p:cNvPr>
          <p:cNvSpPr/>
          <p:nvPr/>
        </p:nvSpPr>
        <p:spPr>
          <a:xfrm>
            <a:off x="6038659" y="2525753"/>
            <a:ext cx="1165576"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66</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18" name="Rectangle 17">
            <a:extLst>
              <a:ext uri="{FF2B5EF4-FFF2-40B4-BE49-F238E27FC236}">
                <a16:creationId xmlns:a16="http://schemas.microsoft.com/office/drawing/2014/main" id="{C72F7C48-A68C-B1CE-7FF5-5EB225935823}"/>
              </a:ext>
            </a:extLst>
          </p:cNvPr>
          <p:cNvSpPr/>
          <p:nvPr/>
        </p:nvSpPr>
        <p:spPr>
          <a:xfrm>
            <a:off x="522959" y="4219586"/>
            <a:ext cx="2685191"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(408 + 448 booster)</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21" name="Rectangle 20">
            <a:extLst>
              <a:ext uri="{FF2B5EF4-FFF2-40B4-BE49-F238E27FC236}">
                <a16:creationId xmlns:a16="http://schemas.microsoft.com/office/drawing/2014/main" id="{FDAA57E5-D878-9599-7B73-A1E7CE8C33AD}"/>
              </a:ext>
            </a:extLst>
          </p:cNvPr>
          <p:cNvSpPr/>
          <p:nvPr/>
        </p:nvSpPr>
        <p:spPr>
          <a:xfrm>
            <a:off x="4075128" y="4224776"/>
            <a:ext cx="3344847" cy="348878"/>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(102 + 112 booster)</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
        <p:nvSpPr>
          <p:cNvPr id="22" name="Rectangle 21">
            <a:extLst>
              <a:ext uri="{FF2B5EF4-FFF2-40B4-BE49-F238E27FC236}">
                <a16:creationId xmlns:a16="http://schemas.microsoft.com/office/drawing/2014/main" id="{EE3F3BFA-0A47-3BB2-C734-04859DA889AE}"/>
              </a:ext>
            </a:extLst>
          </p:cNvPr>
          <p:cNvSpPr/>
          <p:nvPr/>
        </p:nvSpPr>
        <p:spPr>
          <a:xfrm>
            <a:off x="2722823" y="925294"/>
            <a:ext cx="4406499" cy="584775"/>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srgbClr val="0000CC"/>
                </a:solidFill>
                <a:effectLst/>
                <a:uLnTx/>
                <a:uFillTx/>
                <a:latin typeface="Verdana" panose="020B0604030504040204" pitchFamily="34" charset="0"/>
                <a:ea typeface="Verdana" panose="020B0604030504040204" pitchFamily="34" charset="0"/>
                <a:cs typeface="+mn-cs"/>
              </a:rPr>
              <a:t>400 MHz Collider</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CC"/>
              </a:solidFill>
              <a:effectLst/>
              <a:uLnTx/>
              <a:uFillTx/>
              <a:latin typeface="Verdana" panose="020B0604030504040204" pitchFamily="34" charset="0"/>
              <a:ea typeface="Verdana" panose="020B0604030504040204" pitchFamily="34" charset="0"/>
              <a:cs typeface="+mn-cs"/>
            </a:endParaRPr>
          </a:p>
        </p:txBody>
      </p:sp>
      <p:sp>
        <p:nvSpPr>
          <p:cNvPr id="23" name="Rectangle 22">
            <a:extLst>
              <a:ext uri="{FF2B5EF4-FFF2-40B4-BE49-F238E27FC236}">
                <a16:creationId xmlns:a16="http://schemas.microsoft.com/office/drawing/2014/main" id="{124A102B-49C8-9D83-DB29-3E9D1425AA45}"/>
              </a:ext>
            </a:extLst>
          </p:cNvPr>
          <p:cNvSpPr/>
          <p:nvPr/>
        </p:nvSpPr>
        <p:spPr>
          <a:xfrm>
            <a:off x="2057680" y="3854749"/>
            <a:ext cx="4406499" cy="584775"/>
          </a:xfrm>
          <a:prstGeom prst="rect">
            <a:avLst/>
          </a:prstGeom>
        </p:spPr>
        <p:txBody>
          <a:bodyPr wrap="square">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600" b="1" i="0" u="sng" strike="noStrike" kern="1200" cap="none" spc="0" normalizeH="0" baseline="0" noProof="0" dirty="0">
                <a:ln>
                  <a:noFill/>
                </a:ln>
                <a:solidFill>
                  <a:srgbClr val="0000CC"/>
                </a:solidFill>
                <a:effectLst/>
                <a:uLnTx/>
                <a:uFillTx/>
                <a:latin typeface="Verdana" panose="020B0604030504040204" pitchFamily="34" charset="0"/>
                <a:ea typeface="Verdana" panose="020B0604030504040204" pitchFamily="34" charset="0"/>
                <a:cs typeface="+mn-cs"/>
              </a:rPr>
              <a:t>800 MHz Collider + Booster</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CC"/>
              </a:solidFill>
              <a:effectLst/>
              <a:uLnTx/>
              <a:uFillTx/>
              <a:latin typeface="Verdana" panose="020B0604030504040204" pitchFamily="34" charset="0"/>
              <a:ea typeface="Verdana" panose="020B0604030504040204" pitchFamily="34" charset="0"/>
              <a:cs typeface="+mn-cs"/>
            </a:endParaRPr>
          </a:p>
        </p:txBody>
      </p:sp>
      <p:sp>
        <p:nvSpPr>
          <p:cNvPr id="4" name="Rectangle 3">
            <a:extLst>
              <a:ext uri="{FF2B5EF4-FFF2-40B4-BE49-F238E27FC236}">
                <a16:creationId xmlns:a16="http://schemas.microsoft.com/office/drawing/2014/main" id="{E374D571-A76A-28C3-DFED-A97EE4B4C1FC}"/>
              </a:ext>
            </a:extLst>
          </p:cNvPr>
          <p:cNvSpPr/>
          <p:nvPr/>
        </p:nvSpPr>
        <p:spPr>
          <a:xfrm>
            <a:off x="8526987" y="4560828"/>
            <a:ext cx="3270575" cy="800412"/>
          </a:xfrm>
          <a:prstGeom prst="rect">
            <a:avLst/>
          </a:prstGeom>
          <a:noFill/>
        </p:spPr>
        <p:txBody>
          <a:bodyPr wrap="square" lIns="121920" tIns="60960" rIns="121920" bIns="6096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X 204 </a:t>
            </a:r>
          </a:p>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467"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rPr>
              <a:t>+ 448 x 10 kW SSA booster</a:t>
            </a:r>
            <a:endParaRPr kumimoji="0" lang="en-GB" sz="1600" b="1" i="0" u="none" strike="noStrike" kern="1200" cap="none" spc="0" normalizeH="0" baseline="0" noProof="0" dirty="0">
              <a:ln w="0"/>
              <a:solidFill>
                <a:srgbClr val="FF0000"/>
              </a:solidFill>
              <a:effectLst/>
              <a:uLnTx/>
              <a:uFillTx/>
              <a:latin typeface="Verdana" panose="020B0604030504040204" pitchFamily="34" charset="0"/>
              <a:ea typeface="Verdana" panose="020B0604030504040204" pitchFamily="34" charset="0"/>
              <a:cs typeface="+mn-cs"/>
            </a:endParaRPr>
          </a:p>
        </p:txBody>
      </p:sp>
    </p:spTree>
    <p:extLst>
      <p:ext uri="{BB962C8B-B14F-4D97-AF65-F5344CB8AC3E}">
        <p14:creationId xmlns:p14="http://schemas.microsoft.com/office/powerpoint/2010/main" val="155152565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2E42D0-F283-6C4C-E31F-C564E030B21E}"/>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9716B551-E839-6DAB-AB31-C127BB57A355}"/>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FCC-</a:t>
            </a:r>
            <a:r>
              <a:rPr lang="en-US" dirty="0" err="1"/>
              <a:t>hh</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collider</a:t>
            </a:r>
          </a:p>
        </p:txBody>
      </p:sp>
      <p:pic>
        <p:nvPicPr>
          <p:cNvPr id="7" name="Picture 6" descr="A picture containing icon&#10;&#10;Description automatically generated">
            <a:extLst>
              <a:ext uri="{FF2B5EF4-FFF2-40B4-BE49-F238E27FC236}">
                <a16:creationId xmlns:a16="http://schemas.microsoft.com/office/drawing/2014/main" id="{C42F89C2-718E-0F08-AD24-D413E8F4BF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aphicFrame>
        <p:nvGraphicFramePr>
          <p:cNvPr id="2" name="Table 1">
            <a:extLst>
              <a:ext uri="{FF2B5EF4-FFF2-40B4-BE49-F238E27FC236}">
                <a16:creationId xmlns:a16="http://schemas.microsoft.com/office/drawing/2014/main" id="{8B54EB45-14C3-35AA-B3A8-6CD792BBC6EC}"/>
              </a:ext>
            </a:extLst>
          </p:cNvPr>
          <p:cNvGraphicFramePr>
            <a:graphicFrameLocks noGrp="1"/>
          </p:cNvGraphicFramePr>
          <p:nvPr>
            <p:extLst>
              <p:ext uri="{D42A27DB-BD31-4B8C-83A1-F6EECF244321}">
                <p14:modId xmlns:p14="http://schemas.microsoft.com/office/powerpoint/2010/main" val="3072638909"/>
              </p:ext>
            </p:extLst>
          </p:nvPr>
        </p:nvGraphicFramePr>
        <p:xfrm>
          <a:off x="60580" y="5382683"/>
          <a:ext cx="6418699" cy="1478280"/>
        </p:xfrm>
        <a:graphic>
          <a:graphicData uri="http://schemas.openxmlformats.org/drawingml/2006/table">
            <a:tbl>
              <a:tblPr firstRow="1" bandRow="1">
                <a:tableStyleId>{5C22544A-7EE6-4342-B048-85BDC9FD1C3A}</a:tableStyleId>
              </a:tblPr>
              <a:tblGrid>
                <a:gridCol w="4873211">
                  <a:extLst>
                    <a:ext uri="{9D8B030D-6E8A-4147-A177-3AD203B41FA5}">
                      <a16:colId xmlns:a16="http://schemas.microsoft.com/office/drawing/2014/main" val="149180504"/>
                    </a:ext>
                  </a:extLst>
                </a:gridCol>
                <a:gridCol w="1545488">
                  <a:extLst>
                    <a:ext uri="{9D8B030D-6E8A-4147-A177-3AD203B41FA5}">
                      <a16:colId xmlns:a16="http://schemas.microsoft.com/office/drawing/2014/main" val="2642737395"/>
                    </a:ext>
                  </a:extLst>
                </a:gridCol>
              </a:tblGrid>
              <a:tr h="297180">
                <a:tc gridSpan="2">
                  <a:txBody>
                    <a:bodyPr/>
                    <a:lstStyle/>
                    <a:p>
                      <a:r>
                        <a:rPr lang="en-US" sz="1800" dirty="0"/>
                        <a:t>Swiss key contributions</a:t>
                      </a:r>
                      <a:endParaRPr lang="en-GB" sz="1800" dirty="0"/>
                    </a:p>
                  </a:txBody>
                  <a:tcPr/>
                </a:tc>
                <a:tc hMerge="1">
                  <a:txBody>
                    <a:bodyPr/>
                    <a:lstStyle/>
                    <a:p>
                      <a:endParaRPr lang="en-GB" dirty="0"/>
                    </a:p>
                  </a:txBody>
                  <a:tcPr/>
                </a:tc>
                <a:extLst>
                  <a:ext uri="{0D108BD9-81ED-4DB2-BD59-A6C34878D82A}">
                    <a16:rowId xmlns:a16="http://schemas.microsoft.com/office/drawing/2014/main" val="2283932485"/>
                  </a:ext>
                </a:extLst>
              </a:tr>
              <a:tr h="370840">
                <a:tc>
                  <a:txBody>
                    <a:bodyPr/>
                    <a:lstStyle/>
                    <a:p>
                      <a:r>
                        <a:rPr lang="en-US" sz="1800" dirty="0"/>
                        <a:t>High-field magnet development</a:t>
                      </a:r>
                      <a:endParaRPr lang="en-GB" sz="1800" dirty="0"/>
                    </a:p>
                  </a:txBody>
                  <a:tcPr/>
                </a:tc>
                <a:tc>
                  <a:txBody>
                    <a:bodyPr/>
                    <a:lstStyle/>
                    <a:p>
                      <a:r>
                        <a:rPr lang="en-US" sz="1800" dirty="0"/>
                        <a:t>PSI</a:t>
                      </a:r>
                      <a:endParaRPr lang="en-GB" sz="1800" dirty="0"/>
                    </a:p>
                  </a:txBody>
                  <a:tcPr/>
                </a:tc>
                <a:extLst>
                  <a:ext uri="{0D108BD9-81ED-4DB2-BD59-A6C34878D82A}">
                    <a16:rowId xmlns:a16="http://schemas.microsoft.com/office/drawing/2014/main" val="3582219776"/>
                  </a:ext>
                </a:extLst>
              </a:tr>
              <a:tr h="370840">
                <a:tc>
                  <a:txBody>
                    <a:bodyPr/>
                    <a:lstStyle/>
                    <a:p>
                      <a:r>
                        <a:rPr lang="en-US" sz="1800" dirty="0"/>
                        <a:t>Beam-beam studies &amp; code development </a:t>
                      </a:r>
                      <a:endParaRPr lang="en-GB" sz="1800" dirty="0"/>
                    </a:p>
                  </a:txBody>
                  <a:tcPr/>
                </a:tc>
                <a:tc>
                  <a:txBody>
                    <a:bodyPr/>
                    <a:lstStyle/>
                    <a:p>
                      <a:r>
                        <a:rPr lang="en-US" sz="1800" dirty="0"/>
                        <a:t>EPFL</a:t>
                      </a:r>
                      <a:endParaRPr lang="en-GB" sz="1800" dirty="0"/>
                    </a:p>
                  </a:txBody>
                  <a:tcPr/>
                </a:tc>
                <a:extLst>
                  <a:ext uri="{0D108BD9-81ED-4DB2-BD59-A6C34878D82A}">
                    <a16:rowId xmlns:a16="http://schemas.microsoft.com/office/drawing/2014/main" val="1714764464"/>
                  </a:ext>
                </a:extLst>
              </a:tr>
              <a:tr h="370840">
                <a:tc>
                  <a:txBody>
                    <a:bodyPr/>
                    <a:lstStyle/>
                    <a:p>
                      <a:r>
                        <a:rPr lang="en-US" sz="1800" dirty="0"/>
                        <a:t>Superconductor R&amp;D </a:t>
                      </a:r>
                      <a:endParaRPr lang="en-GB" sz="1800" dirty="0"/>
                    </a:p>
                  </a:txBody>
                  <a:tcPr/>
                </a:tc>
                <a:tc>
                  <a:txBody>
                    <a:bodyPr/>
                    <a:lstStyle/>
                    <a:p>
                      <a:r>
                        <a:rPr lang="en-US" sz="1800" dirty="0"/>
                        <a:t>U Geneva</a:t>
                      </a:r>
                      <a:endParaRPr lang="en-GB" sz="1800" dirty="0"/>
                    </a:p>
                  </a:txBody>
                  <a:tcPr/>
                </a:tc>
                <a:extLst>
                  <a:ext uri="{0D108BD9-81ED-4DB2-BD59-A6C34878D82A}">
                    <a16:rowId xmlns:a16="http://schemas.microsoft.com/office/drawing/2014/main" val="3804562698"/>
                  </a:ext>
                </a:extLst>
              </a:tr>
            </a:tbl>
          </a:graphicData>
        </a:graphic>
      </p:graphicFrame>
      <p:graphicFrame>
        <p:nvGraphicFramePr>
          <p:cNvPr id="6" name="Table 5">
            <a:extLst>
              <a:ext uri="{FF2B5EF4-FFF2-40B4-BE49-F238E27FC236}">
                <a16:creationId xmlns:a16="http://schemas.microsoft.com/office/drawing/2014/main" id="{678281B7-0C16-7398-0F2D-10085A8406A8}"/>
              </a:ext>
            </a:extLst>
          </p:cNvPr>
          <p:cNvGraphicFramePr>
            <a:graphicFrameLocks noGrp="1"/>
          </p:cNvGraphicFramePr>
          <p:nvPr>
            <p:extLst>
              <p:ext uri="{D42A27DB-BD31-4B8C-83A1-F6EECF244321}">
                <p14:modId xmlns:p14="http://schemas.microsoft.com/office/powerpoint/2010/main" val="3368886515"/>
              </p:ext>
            </p:extLst>
          </p:nvPr>
        </p:nvGraphicFramePr>
        <p:xfrm>
          <a:off x="69725" y="849359"/>
          <a:ext cx="6418700" cy="4404500"/>
        </p:xfrm>
        <a:graphic>
          <a:graphicData uri="http://schemas.openxmlformats.org/drawingml/2006/table">
            <a:tbl>
              <a:tblPr firstRow="1" bandRow="1"/>
              <a:tblGrid>
                <a:gridCol w="3255448">
                  <a:extLst>
                    <a:ext uri="{9D8B030D-6E8A-4147-A177-3AD203B41FA5}">
                      <a16:colId xmlns:a16="http://schemas.microsoft.com/office/drawing/2014/main" val="20000"/>
                    </a:ext>
                  </a:extLst>
                </a:gridCol>
                <a:gridCol w="1183852">
                  <a:extLst>
                    <a:ext uri="{9D8B030D-6E8A-4147-A177-3AD203B41FA5}">
                      <a16:colId xmlns:a16="http://schemas.microsoft.com/office/drawing/2014/main" val="20001"/>
                    </a:ext>
                  </a:extLst>
                </a:gridCol>
                <a:gridCol w="1193323">
                  <a:extLst>
                    <a:ext uri="{9D8B030D-6E8A-4147-A177-3AD203B41FA5}">
                      <a16:colId xmlns:a16="http://schemas.microsoft.com/office/drawing/2014/main" val="20002"/>
                    </a:ext>
                  </a:extLst>
                </a:gridCol>
                <a:gridCol w="786077">
                  <a:extLst>
                    <a:ext uri="{9D8B030D-6E8A-4147-A177-3AD203B41FA5}">
                      <a16:colId xmlns:a16="http://schemas.microsoft.com/office/drawing/2014/main" val="438586589"/>
                    </a:ext>
                  </a:extLst>
                </a:gridCol>
              </a:tblGrid>
              <a:tr h="396253">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r>
                        <a:rPr lang="en-GB" sz="2000" b="1" dirty="0">
                          <a:solidFill>
                            <a:schemeClr val="bg1"/>
                          </a:solidFill>
                        </a:rPr>
                        <a:t>parameter</a:t>
                      </a:r>
                    </a:p>
                  </a:txBody>
                  <a:tcPr marL="91439" marR="91439" marT="45727" marB="45727" anchor="ctr">
                    <a:lnL w="12700" cmpd="sng">
                      <a:solidFill>
                        <a:srgbClr val="A26B2D"/>
                      </a:solidFill>
                    </a:lnL>
                    <a:lnR>
                      <a:noFill/>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kumimoji="0" sz="1800" b="1" kern="1200">
                          <a:solidFill>
                            <a:schemeClr val="lt1"/>
                          </a:solidFill>
                          <a:latin typeface="Arial"/>
                        </a:defRPr>
                      </a:lvl1pPr>
                      <a:lvl2pPr marL="457200" algn="l" defTabSz="914400" rtl="0" eaLnBrk="1" latinLnBrk="0" hangingPunct="1">
                        <a:defRPr kumimoji="0" sz="1800" b="1" kern="1200">
                          <a:solidFill>
                            <a:schemeClr val="lt1"/>
                          </a:solidFill>
                          <a:latin typeface="Arial"/>
                        </a:defRPr>
                      </a:lvl2pPr>
                      <a:lvl3pPr marL="914400" algn="l" defTabSz="914400" rtl="0" eaLnBrk="1" latinLnBrk="0" hangingPunct="1">
                        <a:defRPr kumimoji="0" sz="1800" b="1" kern="1200">
                          <a:solidFill>
                            <a:schemeClr val="lt1"/>
                          </a:solidFill>
                          <a:latin typeface="Arial"/>
                        </a:defRPr>
                      </a:lvl3pPr>
                      <a:lvl4pPr marL="1371600" algn="l" defTabSz="914400" rtl="0" eaLnBrk="1" latinLnBrk="0" hangingPunct="1">
                        <a:defRPr kumimoji="0" sz="1800" b="1" kern="1200">
                          <a:solidFill>
                            <a:schemeClr val="lt1"/>
                          </a:solidFill>
                          <a:latin typeface="Arial"/>
                        </a:defRPr>
                      </a:lvl4pPr>
                      <a:lvl5pPr marL="1828800" algn="l" defTabSz="914400" rtl="0" eaLnBrk="1" latinLnBrk="0" hangingPunct="1">
                        <a:defRPr kumimoji="0" sz="1800" b="1" kern="1200">
                          <a:solidFill>
                            <a:schemeClr val="lt1"/>
                          </a:solidFill>
                          <a:latin typeface="Arial"/>
                        </a:defRPr>
                      </a:lvl5pPr>
                      <a:lvl6pPr marL="2286000" algn="l" defTabSz="914400" rtl="0" eaLnBrk="1" latinLnBrk="0" hangingPunct="1">
                        <a:defRPr kumimoji="0" sz="1800" b="1" kern="1200">
                          <a:solidFill>
                            <a:schemeClr val="lt1"/>
                          </a:solidFill>
                          <a:latin typeface="Arial"/>
                        </a:defRPr>
                      </a:lvl6pPr>
                      <a:lvl7pPr marL="2743200" algn="l" defTabSz="914400" rtl="0" eaLnBrk="1" latinLnBrk="0" hangingPunct="1">
                        <a:defRPr kumimoji="0" sz="1800" b="1" kern="1200">
                          <a:solidFill>
                            <a:schemeClr val="lt1"/>
                          </a:solidFill>
                          <a:latin typeface="Arial"/>
                        </a:defRPr>
                      </a:lvl7pPr>
                      <a:lvl8pPr marL="3200400" algn="l" defTabSz="914400" rtl="0" eaLnBrk="1" latinLnBrk="0" hangingPunct="1">
                        <a:defRPr kumimoji="0" sz="1800" b="1" kern="1200">
                          <a:solidFill>
                            <a:schemeClr val="lt1"/>
                          </a:solidFill>
                          <a:latin typeface="Arial"/>
                        </a:defRPr>
                      </a:lvl8pPr>
                      <a:lvl9pPr marL="3657600" algn="l" defTabSz="914400" rtl="0" eaLnBrk="1" latinLnBrk="0" hangingPunct="1">
                        <a:defRPr kumimoji="0" sz="1800" b="1" kern="1200">
                          <a:solidFill>
                            <a:schemeClr val="lt1"/>
                          </a:solidFill>
                          <a:latin typeface="Arial"/>
                        </a:defRPr>
                      </a:lvl9pPr>
                    </a:lstStyle>
                    <a:p>
                      <a:pPr algn="ctr"/>
                      <a:r>
                        <a:rPr lang="en-GB" sz="2000" b="1" dirty="0">
                          <a:solidFill>
                            <a:schemeClr val="bg1"/>
                          </a:solidFill>
                        </a:rPr>
                        <a:t>FCC-</a:t>
                      </a:r>
                      <a:r>
                        <a:rPr lang="en-GB" sz="2000" b="1" dirty="0" err="1">
                          <a:solidFill>
                            <a:schemeClr val="bg1"/>
                          </a:solidFill>
                        </a:rPr>
                        <a:t>hh</a:t>
                      </a:r>
                      <a:endParaRPr lang="en-GB" sz="2000" b="1" dirty="0">
                        <a:solidFill>
                          <a:schemeClr val="bg1"/>
                        </a:solidFill>
                      </a:endParaRPr>
                    </a:p>
                  </a:txBody>
                  <a:tcPr marL="91439" marR="91439" marT="45727" marB="45727" anchor="ctr">
                    <a:lnL>
                      <a:noFill/>
                    </a:lnL>
                    <a:lnR w="12700" cmpd="sng">
                      <a:solidFill>
                        <a:prstClr val="black"/>
                      </a:solidFill>
                      <a:prstDash val="soli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A26B2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de-AT" sz="2000" b="1" dirty="0">
                          <a:solidFill>
                            <a:schemeClr val="bg1"/>
                          </a:solidFill>
                        </a:rPr>
                        <a:t>HL-LHC</a:t>
                      </a:r>
                    </a:p>
                  </a:txBody>
                  <a:tcPr marL="91439" marR="91439" marT="45727" marB="45727" anchor="ctr">
                    <a:lnL w="12700" cmpd="sng">
                      <a:solidFill>
                        <a:prstClr val="black"/>
                      </a:solidFill>
                      <a:prstDash val="soli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tc>
                  <a:txBody>
                    <a:bodyPr/>
                    <a:lstStyle/>
                    <a:p>
                      <a:pPr algn="ctr"/>
                      <a:r>
                        <a:rPr lang="de-AT" sz="2000" b="1" dirty="0">
                          <a:solidFill>
                            <a:schemeClr val="bg1"/>
                          </a:solidFill>
                        </a:rPr>
                        <a:t>LHC</a:t>
                      </a:r>
                    </a:p>
                  </a:txBody>
                  <a:tcPr marL="91439" marR="91439" marT="45727" marB="4572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solidFill>
                  </a:tcPr>
                </a:tc>
                <a:extLst>
                  <a:ext uri="{0D108BD9-81ED-4DB2-BD59-A6C34878D82A}">
                    <a16:rowId xmlns:a16="http://schemas.microsoft.com/office/drawing/2014/main" val="10000"/>
                  </a:ext>
                </a:extLst>
              </a:tr>
              <a:tr h="37593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900" b="1" kern="1200" dirty="0">
                          <a:solidFill>
                            <a:schemeClr val="dk1"/>
                          </a:solidFill>
                          <a:latin typeface="Arial"/>
                          <a:ea typeface="+mn-ea"/>
                          <a:cs typeface="+mn-cs"/>
                        </a:rPr>
                        <a:t>collision energy </a:t>
                      </a:r>
                      <a:r>
                        <a:rPr kumimoji="0" lang="en-GB" sz="1900" b="1" kern="1200" dirty="0" err="1">
                          <a:solidFill>
                            <a:schemeClr val="dk1"/>
                          </a:solidFill>
                          <a:latin typeface="Arial"/>
                          <a:ea typeface="+mn-ea"/>
                          <a:cs typeface="+mn-cs"/>
                        </a:rPr>
                        <a:t>cms</a:t>
                      </a:r>
                      <a:r>
                        <a:rPr kumimoji="0" lang="en-GB" sz="1900" b="1" kern="1200" dirty="0">
                          <a:solidFill>
                            <a:schemeClr val="dk1"/>
                          </a:solidFill>
                          <a:latin typeface="Arial"/>
                          <a:ea typeface="+mn-ea"/>
                          <a:cs typeface="+mn-cs"/>
                        </a:rPr>
                        <a:t> [</a:t>
                      </a:r>
                      <a:r>
                        <a:rPr kumimoji="0" lang="en-GB" sz="1900" b="1" kern="1200" dirty="0" err="1">
                          <a:solidFill>
                            <a:schemeClr val="dk1"/>
                          </a:solidFill>
                          <a:latin typeface="Arial"/>
                          <a:ea typeface="+mn-ea"/>
                          <a:cs typeface="+mn-cs"/>
                        </a:rPr>
                        <a:t>TeV</a:t>
                      </a:r>
                      <a:r>
                        <a:rPr kumimoji="0" lang="en-GB" sz="1900" b="1" kern="1200" dirty="0">
                          <a:solidFill>
                            <a:schemeClr val="dk1"/>
                          </a:solidFill>
                          <a:latin typeface="Arial"/>
                          <a:ea typeface="+mn-ea"/>
                          <a:cs typeface="+mn-cs"/>
                        </a:rPr>
                        <a:t>]</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marL="0" algn="ctr" rtl="0" eaLnBrk="1" latinLnBrk="0" hangingPunct="1"/>
                      <a:r>
                        <a:rPr kumimoji="0" lang="en-US" sz="1900" b="1" kern="1200" dirty="0">
                          <a:solidFill>
                            <a:srgbClr val="FF0000"/>
                          </a:solidFill>
                          <a:latin typeface="Arial"/>
                          <a:ea typeface="+mn-ea"/>
                          <a:cs typeface="+mn-cs"/>
                        </a:rPr>
                        <a:t>85</a:t>
                      </a:r>
                      <a:endParaRPr kumimoji="0" lang="en-GB" sz="1900" b="1" kern="1200" dirty="0">
                        <a:solidFill>
                          <a:srgbClr val="FF0000"/>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mpd="sng">
                      <a:solidFill>
                        <a:srgbClr val="A26B2D"/>
                      </a:solidFill>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900" b="1" kern="1200" dirty="0">
                          <a:solidFill>
                            <a:schemeClr val="tx1"/>
                          </a:solidFill>
                          <a:latin typeface="Arial"/>
                          <a:ea typeface="+mn-ea"/>
                          <a:cs typeface="+mn-cs"/>
                        </a:rPr>
                        <a:t>14</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pPr algn="ctr"/>
                      <a:endParaRPr kumimoji="0" lang="de-AT" sz="18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1"/>
                  </a:ext>
                </a:extLst>
              </a:tr>
              <a:tr h="37593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900" b="1" kern="1200" dirty="0">
                          <a:solidFill>
                            <a:schemeClr val="dk1"/>
                          </a:solidFill>
                          <a:latin typeface="Arial"/>
                          <a:ea typeface="+mn-ea"/>
                          <a:cs typeface="+mn-cs"/>
                        </a:rPr>
                        <a:t>dipole field [T]</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mpd="sng">
                      <a:solidFill>
                        <a:srgbClr val="A26B2D"/>
                      </a:solidFill>
                    </a:lnT>
                    <a:lnB w="12700" cmpd="sng">
                      <a:solidFill>
                        <a:srgbClr val="A26B2D"/>
                      </a:solidFill>
                    </a:lnB>
                    <a:lnTlToBr w="12700" cmpd="sng">
                      <a:noFill/>
                      <a:prstDash val="solid"/>
                    </a:lnTlToBr>
                    <a:lnBlToTr w="12700" cmpd="sng">
                      <a:noFill/>
                      <a:prstDash val="solid"/>
                    </a:lnBlToTr>
                    <a:solidFill>
                      <a:srgbClr val="F0EBE8"/>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dirty="0">
                          <a:solidFill>
                            <a:srgbClr val="FF0000"/>
                          </a:solidFill>
                          <a:latin typeface="Arial"/>
                          <a:ea typeface="+mn-ea"/>
                          <a:cs typeface="+mn-cs"/>
                        </a:rPr>
                        <a:t>14 </a:t>
                      </a:r>
                      <a:endParaRPr kumimoji="0" lang="en-GB" sz="1900" b="1" kern="1200" dirty="0">
                        <a:solidFill>
                          <a:srgbClr val="FF0000"/>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900" b="1" kern="1200" dirty="0">
                          <a:solidFill>
                            <a:schemeClr val="tx1"/>
                          </a:solidFill>
                          <a:latin typeface="Arial"/>
                          <a:ea typeface="+mn-ea"/>
                          <a:cs typeface="+mn-cs"/>
                        </a:rPr>
                        <a:t>8.33</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pPr algn="ctr"/>
                      <a:endParaRPr kumimoji="0" lang="de-AT" sz="1800" b="1" kern="1200" dirty="0">
                        <a:solidFill>
                          <a:schemeClr val="tx1"/>
                        </a:solidFill>
                        <a:latin typeface="Arial"/>
                        <a:ea typeface="+mn-ea"/>
                        <a:cs typeface="+mn-cs"/>
                      </a:endParaRPr>
                    </a:p>
                  </a:txBody>
                  <a:tcPr marL="91439" marR="91439" marT="45726" marB="45726">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2"/>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de-AT" sz="1900" b="1" kern="1200" dirty="0">
                          <a:solidFill>
                            <a:schemeClr val="dk1"/>
                          </a:solidFill>
                          <a:latin typeface="Arial" panose="020B0604020202020204" pitchFamily="34" charset="0"/>
                          <a:ea typeface="+mn-ea"/>
                          <a:cs typeface="Arial" panose="020B0604020202020204" pitchFamily="34" charset="0"/>
                        </a:rPr>
                        <a:t>circumference</a:t>
                      </a:r>
                      <a:r>
                        <a:rPr kumimoji="0" lang="de-AT" sz="1900" b="1" kern="1200" baseline="0" dirty="0">
                          <a:solidFill>
                            <a:schemeClr val="dk1"/>
                          </a:solidFill>
                          <a:latin typeface="Arial" panose="020B0604020202020204" pitchFamily="34" charset="0"/>
                          <a:ea typeface="+mn-ea"/>
                          <a:cs typeface="Arial" panose="020B0604020202020204" pitchFamily="34" charset="0"/>
                        </a:rPr>
                        <a:t> </a:t>
                      </a:r>
                      <a:r>
                        <a:rPr kumimoji="0" lang="en-GB" sz="1900" b="1" kern="1200" dirty="0">
                          <a:solidFill>
                            <a:schemeClr val="dk1"/>
                          </a:solidFill>
                          <a:latin typeface="Arial" panose="020B0604020202020204" pitchFamily="34" charset="0"/>
                          <a:ea typeface="+mn-ea"/>
                          <a:cs typeface="Arial" panose="020B0604020202020204" pitchFamily="34" charset="0"/>
                        </a:rPr>
                        <a:t>[km]</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900" b="1" kern="1200" dirty="0">
                          <a:solidFill>
                            <a:srgbClr val="FF0000"/>
                          </a:solidFill>
                          <a:latin typeface="Arial"/>
                          <a:ea typeface="+mn-ea"/>
                          <a:cs typeface="+mn-cs"/>
                        </a:rPr>
                        <a:t>90.7</a:t>
                      </a:r>
                      <a:endParaRPr kumimoji="0" lang="en-GB" sz="1900" b="1" kern="1200" dirty="0">
                        <a:solidFill>
                          <a:srgbClr val="FF0000"/>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mpd="sng">
                      <a:solidFill>
                        <a:prstClr val="black"/>
                      </a:solidFill>
                      <a:prstDash val="soli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900" b="1" kern="1200" dirty="0">
                          <a:solidFill>
                            <a:schemeClr val="tx1"/>
                          </a:solidFill>
                          <a:latin typeface="Arial"/>
                          <a:ea typeface="+mn-ea"/>
                          <a:cs typeface="+mn-cs"/>
                        </a:rPr>
                        <a:t>26.7</a:t>
                      </a:r>
                    </a:p>
                  </a:txBody>
                  <a:tcPr marL="91439" marR="91439" marT="45727" marB="45727">
                    <a:lnL w="12700" cmpd="sng">
                      <a:solidFill>
                        <a:prstClr val="black"/>
                      </a:solidFill>
                      <a:prstDash val="soli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hMerge="1">
                  <a:txBody>
                    <a:bodyPr/>
                    <a:lstStyle/>
                    <a:p>
                      <a:pPr algn="ctr"/>
                      <a:endParaRPr kumimoji="0" lang="de-AT" sz="1800" b="1" kern="1200" dirty="0">
                        <a:solidFill>
                          <a:schemeClr val="tx1"/>
                        </a:solidFill>
                        <a:latin typeface="Arial"/>
                        <a:ea typeface="+mn-ea"/>
                        <a:cs typeface="+mn-cs"/>
                      </a:endParaRPr>
                    </a:p>
                  </a:txBody>
                  <a:tcPr marL="91439" marR="91439" marT="45726" marB="45726">
                    <a:lnL w="12700" cap="flat" cmpd="sng" algn="ctr">
                      <a:solidFill>
                        <a:prstClr val="black"/>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3"/>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900" b="1" kern="1200" dirty="0">
                          <a:solidFill>
                            <a:schemeClr val="dk1"/>
                          </a:solidFill>
                          <a:latin typeface="Arial"/>
                          <a:ea typeface="+mn-ea"/>
                          <a:cs typeface="+mn-cs"/>
                        </a:rPr>
                        <a:t>beam current [A]</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900" b="1" kern="1200" dirty="0">
                          <a:solidFill>
                            <a:schemeClr val="tx1"/>
                          </a:solidFill>
                          <a:latin typeface="Arial"/>
                          <a:ea typeface="+mn-ea"/>
                          <a:cs typeface="+mn-cs"/>
                        </a:rPr>
                        <a:t>0.5</a:t>
                      </a:r>
                    </a:p>
                  </a:txBody>
                  <a:tcPr marL="91439" marR="91439" marT="45727" marB="45727">
                    <a:lnL w="12700" cap="flat" cmpd="sng" algn="ctr">
                      <a:solidFill>
                        <a:srgbClr val="0C377B"/>
                      </a:solidFill>
                      <a:prstDash val="solid"/>
                      <a:round/>
                      <a:headEnd type="none" w="med" len="med"/>
                      <a:tailEnd type="none" w="med" len="med"/>
                    </a:lnL>
                    <a:lnR w="12700" cap="flat" cmpd="sng" algn="ctr">
                      <a:solidFill>
                        <a:prstClr val="black"/>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900" b="1" kern="1200" dirty="0">
                          <a:solidFill>
                            <a:schemeClr val="tx1"/>
                          </a:solidFill>
                          <a:latin typeface="Arial"/>
                          <a:ea typeface="+mn-ea"/>
                          <a:cs typeface="+mn-cs"/>
                        </a:rPr>
                        <a:t>1.1</a:t>
                      </a:r>
                    </a:p>
                  </a:txBody>
                  <a:tcPr marL="91439" marR="91439" marT="45727" marB="45727">
                    <a:lnL w="12700" cap="flat" cmpd="sng" algn="ctr">
                      <a:solidFill>
                        <a:prstClr val="black"/>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de-AT" sz="1900" b="1" kern="1200">
                          <a:solidFill>
                            <a:schemeClr val="tx1"/>
                          </a:solidFill>
                          <a:latin typeface="Arial"/>
                          <a:ea typeface="+mn-ea"/>
                          <a:cs typeface="+mn-cs"/>
                        </a:rPr>
                        <a:t>0.58</a:t>
                      </a:r>
                      <a:endParaRPr kumimoji="0" lang="de-AT"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A26B2D"/>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5"/>
                  </a:ext>
                </a:extLst>
              </a:tr>
              <a:tr h="660413">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r>
                        <a:rPr kumimoji="0" lang="en-GB" sz="1900" b="1" kern="1200" dirty="0" err="1">
                          <a:solidFill>
                            <a:schemeClr val="dk1"/>
                          </a:solidFill>
                          <a:latin typeface="Arial"/>
                          <a:ea typeface="+mn-ea"/>
                          <a:cs typeface="+mn-cs"/>
                        </a:rPr>
                        <a:t>synchr</a:t>
                      </a:r>
                      <a:r>
                        <a:rPr kumimoji="0" lang="en-GB" sz="1900" b="1" kern="1200" dirty="0">
                          <a:solidFill>
                            <a:schemeClr val="dk1"/>
                          </a:solidFill>
                          <a:latin typeface="Arial"/>
                          <a:ea typeface="+mn-ea"/>
                          <a:cs typeface="+mn-cs"/>
                        </a:rPr>
                        <a:t>. rad. power / ring [kW]</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US" sz="1900" b="1" kern="1200" dirty="0">
                          <a:solidFill>
                            <a:srgbClr val="FF0000"/>
                          </a:solidFill>
                          <a:latin typeface="Arial"/>
                          <a:ea typeface="+mn-ea"/>
                          <a:cs typeface="+mn-cs"/>
                        </a:rPr>
                        <a:t>1</a:t>
                      </a:r>
                      <a:r>
                        <a:rPr kumimoji="0" lang="en-GB" sz="1900" b="1" kern="1200" dirty="0">
                          <a:solidFill>
                            <a:srgbClr val="FF0000"/>
                          </a:solidFill>
                          <a:latin typeface="Arial"/>
                          <a:ea typeface="+mn-ea"/>
                          <a:cs typeface="+mn-cs"/>
                        </a:rPr>
                        <a:t>200 </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kumimoji="0" sz="1800" kern="1200">
                          <a:solidFill>
                            <a:schemeClr val="dk1"/>
                          </a:solidFill>
                          <a:latin typeface="Arial"/>
                        </a:defRPr>
                      </a:lvl1pPr>
                      <a:lvl2pPr marL="457200" algn="l" defTabSz="914400" rtl="0" eaLnBrk="1" latinLnBrk="0" hangingPunct="1">
                        <a:defRPr kumimoji="0" sz="1800" kern="1200">
                          <a:solidFill>
                            <a:schemeClr val="dk1"/>
                          </a:solidFill>
                          <a:latin typeface="Arial"/>
                        </a:defRPr>
                      </a:lvl2pPr>
                      <a:lvl3pPr marL="914400" algn="l" defTabSz="914400" rtl="0" eaLnBrk="1" latinLnBrk="0" hangingPunct="1">
                        <a:defRPr kumimoji="0" sz="1800" kern="1200">
                          <a:solidFill>
                            <a:schemeClr val="dk1"/>
                          </a:solidFill>
                          <a:latin typeface="Arial"/>
                        </a:defRPr>
                      </a:lvl3pPr>
                      <a:lvl4pPr marL="1371600" algn="l" defTabSz="914400" rtl="0" eaLnBrk="1" latinLnBrk="0" hangingPunct="1">
                        <a:defRPr kumimoji="0" sz="1800" kern="1200">
                          <a:solidFill>
                            <a:schemeClr val="dk1"/>
                          </a:solidFill>
                          <a:latin typeface="Arial"/>
                        </a:defRPr>
                      </a:lvl4pPr>
                      <a:lvl5pPr marL="1828800" algn="l" defTabSz="914400" rtl="0" eaLnBrk="1" latinLnBrk="0" hangingPunct="1">
                        <a:defRPr kumimoji="0" sz="1800" kern="1200">
                          <a:solidFill>
                            <a:schemeClr val="dk1"/>
                          </a:solidFill>
                          <a:latin typeface="Arial"/>
                        </a:defRPr>
                      </a:lvl5pPr>
                      <a:lvl6pPr marL="2286000" algn="l" defTabSz="914400" rtl="0" eaLnBrk="1" latinLnBrk="0" hangingPunct="1">
                        <a:defRPr kumimoji="0" sz="1800" kern="1200">
                          <a:solidFill>
                            <a:schemeClr val="dk1"/>
                          </a:solidFill>
                          <a:latin typeface="Arial"/>
                        </a:defRPr>
                      </a:lvl6pPr>
                      <a:lvl7pPr marL="2743200" algn="l" defTabSz="914400" rtl="0" eaLnBrk="1" latinLnBrk="0" hangingPunct="1">
                        <a:defRPr kumimoji="0" sz="1800" kern="1200">
                          <a:solidFill>
                            <a:schemeClr val="dk1"/>
                          </a:solidFill>
                          <a:latin typeface="Arial"/>
                        </a:defRPr>
                      </a:lvl7pPr>
                      <a:lvl8pPr marL="3200400" algn="l" defTabSz="914400" rtl="0" eaLnBrk="1" latinLnBrk="0" hangingPunct="1">
                        <a:defRPr kumimoji="0" sz="1800" kern="1200">
                          <a:solidFill>
                            <a:schemeClr val="dk1"/>
                          </a:solidFill>
                          <a:latin typeface="Arial"/>
                        </a:defRPr>
                      </a:lvl8pPr>
                      <a:lvl9pPr marL="3657600" algn="l" defTabSz="914400" rtl="0" eaLnBrk="1" latinLnBrk="0" hangingPunct="1">
                        <a:defRPr kumimoji="0" sz="1800" kern="1200">
                          <a:solidFill>
                            <a:schemeClr val="dk1"/>
                          </a:solidFill>
                          <a:latin typeface="Arial"/>
                        </a:defRPr>
                      </a:lvl9pPr>
                    </a:lstStyle>
                    <a:p>
                      <a:pPr algn="ctr"/>
                      <a:r>
                        <a:rPr kumimoji="0" lang="en-GB" sz="1900" b="1" kern="1200" dirty="0">
                          <a:solidFill>
                            <a:schemeClr val="tx1"/>
                          </a:solidFill>
                          <a:latin typeface="Arial"/>
                          <a:ea typeface="+mn-ea"/>
                          <a:cs typeface="+mn-cs"/>
                        </a:rPr>
                        <a:t>7.3</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3.6</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08"/>
                  </a:ext>
                </a:extLst>
              </a:tr>
              <a:tr h="66041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US" sz="1900" b="1" kern="1200" dirty="0">
                          <a:solidFill>
                            <a:schemeClr val="dk1"/>
                          </a:solidFill>
                          <a:latin typeface="Arial"/>
                          <a:ea typeface="+mn-ea"/>
                          <a:cs typeface="+mn-cs"/>
                        </a:rPr>
                        <a:t>peak luminosity </a:t>
                      </a:r>
                    </a:p>
                    <a:p>
                      <a:r>
                        <a:rPr kumimoji="0" lang="en-US" sz="1900" b="1" kern="1200" dirty="0">
                          <a:solidFill>
                            <a:schemeClr val="dk1"/>
                          </a:solidFill>
                          <a:latin typeface="Arial"/>
                          <a:ea typeface="+mn-ea"/>
                          <a:cs typeface="+mn-cs"/>
                        </a:rPr>
                        <a:t>[10</a:t>
                      </a:r>
                      <a:r>
                        <a:rPr kumimoji="0" lang="en-US" sz="1900" b="1" kern="1200" baseline="30000" dirty="0">
                          <a:solidFill>
                            <a:schemeClr val="dk1"/>
                          </a:solidFill>
                          <a:latin typeface="Arial"/>
                          <a:ea typeface="+mn-ea"/>
                          <a:cs typeface="+mn-cs"/>
                        </a:rPr>
                        <a:t>34</a:t>
                      </a:r>
                      <a:r>
                        <a:rPr kumimoji="0" lang="en-US" sz="1900" b="1" kern="1200" dirty="0">
                          <a:solidFill>
                            <a:schemeClr val="dk1"/>
                          </a:solidFill>
                          <a:latin typeface="Arial"/>
                          <a:ea typeface="+mn-ea"/>
                          <a:cs typeface="+mn-cs"/>
                        </a:rPr>
                        <a:t> cm</a:t>
                      </a:r>
                      <a:r>
                        <a:rPr kumimoji="0" lang="en-US" sz="1900" b="1" kern="1200" baseline="30000" dirty="0">
                          <a:solidFill>
                            <a:schemeClr val="dk1"/>
                          </a:solidFill>
                          <a:latin typeface="Arial"/>
                          <a:ea typeface="+mn-ea"/>
                          <a:cs typeface="+mn-cs"/>
                        </a:rPr>
                        <a:t>-2</a:t>
                      </a:r>
                      <a:r>
                        <a:rPr kumimoji="0" lang="en-US" sz="1900" b="1" kern="1200" dirty="0">
                          <a:solidFill>
                            <a:schemeClr val="dk1"/>
                          </a:solidFill>
                          <a:latin typeface="Arial"/>
                          <a:ea typeface="+mn-ea"/>
                          <a:cs typeface="+mn-cs"/>
                        </a:rPr>
                        <a:t>s</a:t>
                      </a:r>
                      <a:r>
                        <a:rPr kumimoji="0" lang="en-US" sz="1900" b="1" kern="1200" baseline="30000" dirty="0">
                          <a:solidFill>
                            <a:schemeClr val="dk1"/>
                          </a:solidFill>
                          <a:latin typeface="Arial"/>
                          <a:ea typeface="+mn-ea"/>
                          <a:cs typeface="+mn-cs"/>
                        </a:rPr>
                        <a:t>-1</a:t>
                      </a:r>
                      <a:r>
                        <a:rPr kumimoji="0" lang="en-US" sz="1900" b="1" kern="1200" dirty="0">
                          <a:solidFill>
                            <a:schemeClr val="dk1"/>
                          </a:solidFill>
                          <a:latin typeface="Arial"/>
                          <a:ea typeface="+mn-ea"/>
                          <a:cs typeface="+mn-cs"/>
                        </a:rPr>
                        <a:t>]</a:t>
                      </a:r>
                      <a:endParaRPr kumimoji="0" lang="en-GB" sz="1900" b="1" kern="1200" dirty="0">
                        <a:solidFill>
                          <a:schemeClr val="dk1"/>
                        </a:solidFill>
                        <a:latin typeface="Arial"/>
                        <a:ea typeface="+mn-ea"/>
                        <a:cs typeface="+mn-cs"/>
                      </a:endParaRP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900" b="1" kern="1200" dirty="0">
                          <a:solidFill>
                            <a:srgbClr val="FF0000"/>
                          </a:solidFill>
                          <a:latin typeface="Arial"/>
                          <a:ea typeface="+mn-ea"/>
                          <a:cs typeface="+mn-cs"/>
                        </a:rPr>
                        <a:t>3</a:t>
                      </a:r>
                      <a:r>
                        <a:rPr lang="en-US" sz="1900" b="1" dirty="0">
                          <a:solidFill>
                            <a:srgbClr val="FF0000"/>
                          </a:solidFill>
                        </a:rPr>
                        <a:t>0</a:t>
                      </a:r>
                      <a:endParaRPr kumimoji="0" lang="en-GB" sz="1900" b="1" kern="1200" dirty="0">
                        <a:solidFill>
                          <a:srgbClr val="FF0000"/>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900" b="1" kern="1200" dirty="0">
                          <a:solidFill>
                            <a:schemeClr val="tx1"/>
                          </a:solidFill>
                          <a:latin typeface="Arial"/>
                          <a:ea typeface="+mn-ea"/>
                          <a:cs typeface="+mn-cs"/>
                        </a:rPr>
                        <a:t>5 (lev.)</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1</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1"/>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900" b="1" kern="1200" dirty="0">
                          <a:solidFill>
                            <a:schemeClr val="dk1"/>
                          </a:solidFill>
                          <a:latin typeface="Arial"/>
                          <a:ea typeface="+mn-ea"/>
                          <a:cs typeface="+mn-cs"/>
                        </a:rPr>
                        <a:t>events/bunch crossing</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rgbClr val="FF0000"/>
                          </a:solidFill>
                          <a:latin typeface="Arial"/>
                          <a:ea typeface="+mn-ea"/>
                          <a:cs typeface="+mn-cs"/>
                        </a:rPr>
                        <a:t>1000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GB" sz="1900" b="1" kern="1200" dirty="0">
                          <a:solidFill>
                            <a:schemeClr val="tx1"/>
                          </a:solidFill>
                          <a:latin typeface="Arial"/>
                          <a:ea typeface="+mn-ea"/>
                          <a:cs typeface="+mn-cs"/>
                        </a:rPr>
                        <a:t>132 </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dirty="0">
                          <a:solidFill>
                            <a:schemeClr val="tx1"/>
                          </a:solidFill>
                          <a:latin typeface="Arial"/>
                          <a:ea typeface="+mn-ea"/>
                          <a:cs typeface="+mn-cs"/>
                        </a:rPr>
                        <a:t>27</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2"/>
                  </a:ext>
                </a:extLst>
              </a:tr>
              <a:tr h="375933">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r>
                        <a:rPr kumimoji="0" lang="en-GB" sz="1900" b="1" kern="1200" dirty="0">
                          <a:solidFill>
                            <a:schemeClr val="dk1"/>
                          </a:solidFill>
                          <a:latin typeface="Arial"/>
                          <a:ea typeface="+mn-ea"/>
                          <a:cs typeface="+mn-cs"/>
                        </a:rPr>
                        <a:t>stored energy/beam [GJ]</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US" sz="1900" b="1" kern="1200" dirty="0">
                          <a:solidFill>
                            <a:srgbClr val="FF0000"/>
                          </a:solidFill>
                          <a:latin typeface="Arial"/>
                          <a:ea typeface="+mn-ea"/>
                          <a:cs typeface="+mn-cs"/>
                        </a:rPr>
                        <a:t>6.5 </a:t>
                      </a:r>
                      <a:endParaRPr kumimoji="0" lang="en-GB" sz="1900" b="1" kern="1200" dirty="0">
                        <a:solidFill>
                          <a:srgbClr val="FF0000"/>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de-AT" sz="1900" b="1" kern="1200" dirty="0">
                          <a:solidFill>
                            <a:schemeClr val="tx1"/>
                          </a:solidFill>
                          <a:latin typeface="Arial"/>
                          <a:ea typeface="+mn-ea"/>
                          <a:cs typeface="+mn-cs"/>
                        </a:rPr>
                        <a:t>0.7</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US" sz="1900" b="1" kern="1200">
                          <a:solidFill>
                            <a:schemeClr val="tx1"/>
                          </a:solidFill>
                          <a:latin typeface="Arial"/>
                          <a:ea typeface="+mn-ea"/>
                          <a:cs typeface="+mn-cs"/>
                        </a:rPr>
                        <a:t>0.36</a:t>
                      </a:r>
                      <a:endParaRPr kumimoji="0" lang="en-GB" sz="1900" b="1" kern="1200" dirty="0">
                        <a:solidFill>
                          <a:schemeClr val="tx1"/>
                        </a:solidFill>
                        <a:latin typeface="Arial"/>
                        <a:ea typeface="+mn-ea"/>
                        <a:cs typeface="+mn-cs"/>
                      </a:endParaRPr>
                    </a:p>
                  </a:txBody>
                  <a:tcPr marL="91439" marR="91439" marT="45727" marB="45727">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10013"/>
                  </a:ext>
                </a:extLst>
              </a:tr>
              <a:tr h="375933">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900" b="1" kern="1200" dirty="0" err="1">
                          <a:solidFill>
                            <a:schemeClr val="dk1"/>
                          </a:solidFill>
                          <a:latin typeface="Arial"/>
                          <a:ea typeface="+mn-ea"/>
                          <a:cs typeface="+mn-cs"/>
                        </a:rPr>
                        <a:t>integr</a:t>
                      </a:r>
                      <a:r>
                        <a:rPr kumimoji="0" lang="en-GB" sz="1900" b="1" kern="1200" dirty="0">
                          <a:solidFill>
                            <a:schemeClr val="dk1"/>
                          </a:solidFill>
                          <a:latin typeface="Arial"/>
                          <a:ea typeface="+mn-ea"/>
                          <a:cs typeface="+mn-cs"/>
                        </a:rPr>
                        <a:t>. luminosity / IP [fb</a:t>
                      </a:r>
                      <a:r>
                        <a:rPr kumimoji="0" lang="en-GB" sz="1900" b="1" kern="1200" baseline="30000" dirty="0">
                          <a:solidFill>
                            <a:schemeClr val="dk1"/>
                          </a:solidFill>
                          <a:latin typeface="Arial"/>
                          <a:ea typeface="+mn-ea"/>
                          <a:cs typeface="+mn-cs"/>
                        </a:rPr>
                        <a:t>-1</a:t>
                      </a:r>
                      <a:r>
                        <a:rPr kumimoji="0" lang="en-GB" sz="1900" b="1" kern="1200" dirty="0">
                          <a:solidFill>
                            <a:schemeClr val="dk1"/>
                          </a:solidFill>
                          <a:latin typeface="Arial"/>
                          <a:ea typeface="+mn-ea"/>
                          <a:cs typeface="+mn-cs"/>
                        </a:rPr>
                        <a:t>]</a:t>
                      </a:r>
                    </a:p>
                  </a:txBody>
                  <a:tcPr marL="91439" marR="91439" marT="45727" marB="45727">
                    <a:lnL w="12700" cmpd="sng">
                      <a:solidFill>
                        <a:srgbClr val="A26B2D"/>
                      </a:solidFill>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kumimoji="0" lang="en-GB" sz="1900" b="1" kern="1200" dirty="0">
                          <a:solidFill>
                            <a:srgbClr val="FF0000"/>
                          </a:solidFill>
                          <a:latin typeface="Arial"/>
                          <a:ea typeface="+mn-ea"/>
                          <a:cs typeface="+mn-cs"/>
                        </a:rPr>
                        <a:t>20000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lvl1pPr marL="0" algn="l" defTabSz="914377" rtl="0" eaLnBrk="1" latinLnBrk="0" hangingPunct="1">
                        <a:defRPr sz="1800" kern="1200">
                          <a:solidFill>
                            <a:schemeClr val="tx1"/>
                          </a:solidFill>
                          <a:latin typeface="Calibri" panose="020F0502020204030204"/>
                        </a:defRPr>
                      </a:lvl1pPr>
                      <a:lvl2pPr marL="457189" algn="l" defTabSz="914377" rtl="0" eaLnBrk="1" latinLnBrk="0" hangingPunct="1">
                        <a:defRPr sz="1800" kern="1200">
                          <a:solidFill>
                            <a:schemeClr val="tx1"/>
                          </a:solidFill>
                          <a:latin typeface="Calibri" panose="020F0502020204030204"/>
                        </a:defRPr>
                      </a:lvl2pPr>
                      <a:lvl3pPr marL="914377" algn="l" defTabSz="914377" rtl="0" eaLnBrk="1" latinLnBrk="0" hangingPunct="1">
                        <a:defRPr sz="1800" kern="1200">
                          <a:solidFill>
                            <a:schemeClr val="tx1"/>
                          </a:solidFill>
                          <a:latin typeface="Calibri" panose="020F0502020204030204"/>
                        </a:defRPr>
                      </a:lvl3pPr>
                      <a:lvl4pPr marL="1371566" algn="l" defTabSz="914377" rtl="0" eaLnBrk="1" latinLnBrk="0" hangingPunct="1">
                        <a:defRPr sz="1800" kern="1200">
                          <a:solidFill>
                            <a:schemeClr val="tx1"/>
                          </a:solidFill>
                          <a:latin typeface="Calibri" panose="020F0502020204030204"/>
                        </a:defRPr>
                      </a:lvl4pPr>
                      <a:lvl5pPr marL="1828754" algn="l" defTabSz="914377" rtl="0" eaLnBrk="1" latinLnBrk="0" hangingPunct="1">
                        <a:defRPr sz="1800" kern="1200">
                          <a:solidFill>
                            <a:schemeClr val="tx1"/>
                          </a:solidFill>
                          <a:latin typeface="Calibri" panose="020F0502020204030204"/>
                        </a:defRPr>
                      </a:lvl5pPr>
                      <a:lvl6pPr marL="2285943" algn="l" defTabSz="914377" rtl="0" eaLnBrk="1" latinLnBrk="0" hangingPunct="1">
                        <a:defRPr sz="1800" kern="1200">
                          <a:solidFill>
                            <a:schemeClr val="tx1"/>
                          </a:solidFill>
                          <a:latin typeface="Calibri" panose="020F0502020204030204"/>
                        </a:defRPr>
                      </a:lvl6pPr>
                      <a:lvl7pPr marL="2743131" algn="l" defTabSz="914377" rtl="0" eaLnBrk="1" latinLnBrk="0" hangingPunct="1">
                        <a:defRPr sz="1800" kern="1200">
                          <a:solidFill>
                            <a:schemeClr val="tx1"/>
                          </a:solidFill>
                          <a:latin typeface="Calibri" panose="020F0502020204030204"/>
                        </a:defRPr>
                      </a:lvl7pPr>
                      <a:lvl8pPr marL="3200320" algn="l" defTabSz="914377" rtl="0" eaLnBrk="1" latinLnBrk="0" hangingPunct="1">
                        <a:defRPr sz="1800" kern="1200">
                          <a:solidFill>
                            <a:schemeClr val="tx1"/>
                          </a:solidFill>
                          <a:latin typeface="Calibri" panose="020F0502020204030204"/>
                        </a:defRPr>
                      </a:lvl8pPr>
                      <a:lvl9pPr marL="3657509" algn="l" defTabSz="914377" rtl="0" eaLnBrk="1" latinLnBrk="0" hangingPunct="1">
                        <a:defRPr sz="1800" kern="1200">
                          <a:solidFill>
                            <a:schemeClr val="tx1"/>
                          </a:solidFill>
                          <a:latin typeface="Calibri" panose="020F0502020204030204"/>
                        </a:defRPr>
                      </a:lvl9pPr>
                    </a:lstStyle>
                    <a:p>
                      <a:pPr algn="ctr"/>
                      <a:r>
                        <a:rPr kumimoji="0" lang="en-GB" sz="1900" b="1" kern="1200" dirty="0">
                          <a:solidFill>
                            <a:schemeClr val="tx1"/>
                          </a:solidFill>
                          <a:latin typeface="Arial"/>
                          <a:ea typeface="+mn-ea"/>
                          <a:cs typeface="+mn-cs"/>
                        </a:rPr>
                        <a:t>3000</a:t>
                      </a:r>
                    </a:p>
                  </a:txBody>
                  <a:tcPr marL="91439" marR="91439" marT="45727" marB="45727">
                    <a:lnL w="12700" cap="flat" cmpd="sng" algn="ctr">
                      <a:solidFill>
                        <a:srgbClr val="0C377B"/>
                      </a:solidFill>
                      <a:prstDash val="solid"/>
                      <a:round/>
                      <a:headEnd type="none" w="med" len="med"/>
                      <a:tailEnd type="none" w="med" len="med"/>
                    </a:lnL>
                    <a:lnR w="12700" cap="flat" cmpd="sng" algn="ctr">
                      <a:solidFill>
                        <a:srgbClr val="0C377B"/>
                      </a:solidFill>
                      <a:prstDash val="solid"/>
                      <a:round/>
                      <a:headEnd type="none" w="med" len="med"/>
                      <a:tailEnd type="none" w="med" len="med"/>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tc>
                  <a:txBody>
                    <a:bodyPr/>
                    <a:lstStyle/>
                    <a:p>
                      <a:pPr algn="ctr"/>
                      <a:r>
                        <a:rPr kumimoji="0" lang="en-GB" sz="1900" b="1" kern="1200" dirty="0">
                          <a:solidFill>
                            <a:schemeClr val="tx1"/>
                          </a:solidFill>
                          <a:latin typeface="Arial"/>
                          <a:ea typeface="+mn-ea"/>
                          <a:cs typeface="+mn-cs"/>
                        </a:rPr>
                        <a:t>300</a:t>
                      </a:r>
                    </a:p>
                  </a:txBody>
                  <a:tcPr marL="91439" marR="91439" marT="45727" marB="45727">
                    <a:lnL w="12700" cap="flat" cmpd="sng" algn="ctr">
                      <a:solidFill>
                        <a:srgbClr val="0C377B"/>
                      </a:solidFill>
                      <a:prstDash val="solid"/>
                      <a:round/>
                      <a:headEnd type="none" w="med" len="med"/>
                      <a:tailEnd type="none" w="med" len="med"/>
                    </a:lnL>
                    <a:lnR w="12700" cmpd="sng">
                      <a:solidFill>
                        <a:srgbClr val="A26B2D"/>
                      </a:solidFill>
                    </a:lnR>
                    <a:lnT w="12700" cap="flat" cmpd="sng" algn="ctr">
                      <a:solidFill>
                        <a:srgbClr val="A26B2D"/>
                      </a:solidFill>
                      <a:prstDash val="solid"/>
                      <a:round/>
                      <a:headEnd type="none" w="med" len="med"/>
                      <a:tailEnd type="none" w="med" len="med"/>
                    </a:lnT>
                    <a:lnB w="12700" cap="flat" cmpd="sng" algn="ctr">
                      <a:solidFill>
                        <a:srgbClr val="A26B2D"/>
                      </a:solidFill>
                      <a:prstDash val="solid"/>
                      <a:round/>
                      <a:headEnd type="none" w="med" len="med"/>
                      <a:tailEnd type="none" w="med" len="med"/>
                    </a:lnB>
                    <a:lnTlToBr w="12700" cmpd="sng">
                      <a:noFill/>
                      <a:prstDash val="solid"/>
                    </a:lnTlToBr>
                    <a:lnBlToTr w="12700" cmpd="sng">
                      <a:noFill/>
                      <a:prstDash val="solid"/>
                    </a:lnBlToTr>
                    <a:solidFill>
                      <a:srgbClr val="A26B2D">
                        <a:tint val="20000"/>
                      </a:srgbClr>
                    </a:solidFill>
                  </a:tcPr>
                </a:tc>
                <a:extLst>
                  <a:ext uri="{0D108BD9-81ED-4DB2-BD59-A6C34878D82A}">
                    <a16:rowId xmlns:a16="http://schemas.microsoft.com/office/drawing/2014/main" val="3507897425"/>
                  </a:ext>
                </a:extLst>
              </a:tr>
            </a:tbl>
          </a:graphicData>
        </a:graphic>
      </p:graphicFrame>
      <p:pic>
        <p:nvPicPr>
          <p:cNvPr id="8" name="Picture 7">
            <a:extLst>
              <a:ext uri="{FF2B5EF4-FFF2-40B4-BE49-F238E27FC236}">
                <a16:creationId xmlns:a16="http://schemas.microsoft.com/office/drawing/2014/main" id="{69BF3023-C865-922A-85BC-71663B9A5A1F}"/>
              </a:ext>
            </a:extLst>
          </p:cNvPr>
          <p:cNvPicPr>
            <a:picLocks noChangeAspect="1"/>
          </p:cNvPicPr>
          <p:nvPr/>
        </p:nvPicPr>
        <p:blipFill>
          <a:blip r:embed="rId4"/>
          <a:stretch>
            <a:fillRect/>
          </a:stretch>
        </p:blipFill>
        <p:spPr>
          <a:xfrm>
            <a:off x="6510688" y="1389888"/>
            <a:ext cx="5623340" cy="4900879"/>
          </a:xfrm>
          <a:prstGeom prst="rect">
            <a:avLst/>
          </a:prstGeom>
        </p:spPr>
      </p:pic>
    </p:spTree>
    <p:extLst>
      <p:ext uri="{BB962C8B-B14F-4D97-AF65-F5344CB8AC3E}">
        <p14:creationId xmlns:p14="http://schemas.microsoft.com/office/powerpoint/2010/main" val="194686720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New FCC-</a:t>
            </a:r>
            <a:r>
              <a:rPr kumimoji="0" lang="en-US" sz="28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hh</a:t>
            </a: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baseline – significantly reduced power consumption</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4" name="TextBox 3">
            <a:extLst>
              <a:ext uri="{FF2B5EF4-FFF2-40B4-BE49-F238E27FC236}">
                <a16:creationId xmlns:a16="http://schemas.microsoft.com/office/drawing/2014/main" id="{3925169B-DB4E-FFF3-0A38-7BBB2CD3AD90}"/>
              </a:ext>
            </a:extLst>
          </p:cNvPr>
          <p:cNvSpPr txBox="1"/>
          <p:nvPr/>
        </p:nvSpPr>
        <p:spPr>
          <a:xfrm>
            <a:off x="123196" y="866487"/>
            <a:ext cx="11945608" cy="2585323"/>
          </a:xfrm>
          <a:prstGeom prst="rect">
            <a:avLst/>
          </a:prstGeom>
          <a:noFill/>
        </p:spPr>
        <p:txBody>
          <a:bodyPr wrap="square" rtlCol="0">
            <a:spAutoFit/>
          </a:bodyPr>
          <a:lstStyle/>
          <a:p>
            <a:pPr marL="152384"/>
            <a:r>
              <a:rPr lang="en-US" sz="2400" b="1" dirty="0">
                <a:solidFill>
                  <a:srgbClr val="0C377B"/>
                </a:solidFill>
              </a:rPr>
              <a:t>Technical system choices and areas for </a:t>
            </a:r>
            <a:r>
              <a:rPr lang="en-US" sz="2400" b="1" dirty="0" err="1">
                <a:solidFill>
                  <a:srgbClr val="0C377B"/>
                </a:solidFill>
              </a:rPr>
              <a:t>optimisation</a:t>
            </a:r>
            <a:r>
              <a:rPr lang="en-US" sz="2400" b="1" dirty="0">
                <a:solidFill>
                  <a:srgbClr val="0C377B"/>
                </a:solidFill>
              </a:rPr>
              <a:t>:</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Accelerator optics design to increase arc dipole filling factor and maximize beam energy</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Cryo-magnet operation temperature</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Cold mass either at 1.9 K with superfluid He (studied in CDR, cf. LHC) or with 4.5 K with forced flow</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Cryogenics eco mode during shutdowns</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Temperature of beam vacuum system (beam screen)</a:t>
            </a:r>
          </a:p>
          <a:p>
            <a:pPr marL="495284" indent="-342900">
              <a:buFont typeface="Arial" panose="020B0604020202020204" pitchFamily="34" charset="0"/>
              <a:buChar char="•"/>
            </a:pPr>
            <a:r>
              <a:rPr lang="en-US" sz="2000" dirty="0">
                <a:solidFill>
                  <a:srgbClr val="0C377B"/>
                </a:solidFill>
                <a:latin typeface="Arial" panose="020B0604020202020204" pitchFamily="34" charset="0"/>
                <a:cs typeface="Arial" panose="020B0604020202020204" pitchFamily="34" charset="0"/>
              </a:rPr>
              <a:t>Impact on power consumption, integration, magnet design, Helium inventory, </a:t>
            </a:r>
            <a:r>
              <a:rPr lang="en-US" sz="2000" dirty="0" err="1">
                <a:solidFill>
                  <a:srgbClr val="0C377B"/>
                </a:solidFill>
                <a:latin typeface="Arial" panose="020B0604020202020204" pitchFamily="34" charset="0"/>
                <a:cs typeface="Arial" panose="020B0604020202020204" pitchFamily="34" charset="0"/>
              </a:rPr>
              <a:t>etc</a:t>
            </a:r>
            <a:r>
              <a:rPr lang="en-US" sz="2000" dirty="0">
                <a:solidFill>
                  <a:srgbClr val="0C377B"/>
                </a:solidFill>
                <a:latin typeface="Arial" panose="020B0604020202020204" pitchFamily="34" charset="0"/>
                <a:cs typeface="Arial" panose="020B0604020202020204" pitchFamily="34" charset="0"/>
              </a:rPr>
              <a:t>…</a:t>
            </a:r>
          </a:p>
          <a:p>
            <a:pPr marL="495284" indent="-342900">
              <a:buFont typeface="Arial" panose="020B0604020202020204" pitchFamily="34" charset="0"/>
              <a:buChar char="•"/>
            </a:pPr>
            <a:endParaRPr lang="en-US" dirty="0">
              <a:solidFill>
                <a:srgbClr val="0C377B"/>
              </a:solidFill>
            </a:endParaRPr>
          </a:p>
        </p:txBody>
      </p:sp>
      <p:graphicFrame>
        <p:nvGraphicFramePr>
          <p:cNvPr id="8" name="Table 7">
            <a:extLst>
              <a:ext uri="{FF2B5EF4-FFF2-40B4-BE49-F238E27FC236}">
                <a16:creationId xmlns:a16="http://schemas.microsoft.com/office/drawing/2014/main" id="{DCD160E6-716B-8148-9580-B3F32FA73222}"/>
              </a:ext>
            </a:extLst>
          </p:cNvPr>
          <p:cNvGraphicFramePr>
            <a:graphicFrameLocks noGrp="1"/>
          </p:cNvGraphicFramePr>
          <p:nvPr>
            <p:extLst>
              <p:ext uri="{D42A27DB-BD31-4B8C-83A1-F6EECF244321}">
                <p14:modId xmlns:p14="http://schemas.microsoft.com/office/powerpoint/2010/main" val="1773489079"/>
              </p:ext>
            </p:extLst>
          </p:nvPr>
        </p:nvGraphicFramePr>
        <p:xfrm>
          <a:off x="1505707" y="3330552"/>
          <a:ext cx="9066131" cy="1188720"/>
        </p:xfrm>
        <a:graphic>
          <a:graphicData uri="http://schemas.openxmlformats.org/drawingml/2006/table">
            <a:tbl>
              <a:tblPr firstRow="1" bandRow="1">
                <a:tableStyleId>{5C22544A-7EE6-4342-B048-85BDC9FD1C3A}</a:tableStyleId>
              </a:tblPr>
              <a:tblGrid>
                <a:gridCol w="4080509">
                  <a:extLst>
                    <a:ext uri="{9D8B030D-6E8A-4147-A177-3AD203B41FA5}">
                      <a16:colId xmlns:a16="http://schemas.microsoft.com/office/drawing/2014/main" val="3226455873"/>
                    </a:ext>
                  </a:extLst>
                </a:gridCol>
                <a:gridCol w="2503170">
                  <a:extLst>
                    <a:ext uri="{9D8B030D-6E8A-4147-A177-3AD203B41FA5}">
                      <a16:colId xmlns:a16="http://schemas.microsoft.com/office/drawing/2014/main" val="1387653154"/>
                    </a:ext>
                  </a:extLst>
                </a:gridCol>
                <a:gridCol w="2482452">
                  <a:extLst>
                    <a:ext uri="{9D8B030D-6E8A-4147-A177-3AD203B41FA5}">
                      <a16:colId xmlns:a16="http://schemas.microsoft.com/office/drawing/2014/main" val="3338141097"/>
                    </a:ext>
                  </a:extLst>
                </a:gridCol>
              </a:tblGrid>
              <a:tr h="187960">
                <a:tc>
                  <a:txBody>
                    <a:bodyPr/>
                    <a:lstStyle/>
                    <a:p>
                      <a:endParaRPr lang="en-CH" sz="2000" dirty="0"/>
                    </a:p>
                  </a:txBody>
                  <a:tcPr/>
                </a:tc>
                <a:tc>
                  <a:txBody>
                    <a:bodyPr/>
                    <a:lstStyle/>
                    <a:p>
                      <a:pPr algn="r"/>
                      <a:r>
                        <a:rPr lang="en-US" sz="2000" b="1" dirty="0"/>
                        <a:t>FCC-</a:t>
                      </a:r>
                      <a:r>
                        <a:rPr lang="en-US" sz="2000" b="1" dirty="0" err="1"/>
                        <a:t>hh</a:t>
                      </a:r>
                      <a:r>
                        <a:rPr lang="en-US" sz="2000" b="1" dirty="0"/>
                        <a:t> 90.7km 14T</a:t>
                      </a:r>
                      <a:endParaRPr lang="en-CH" sz="2000" b="1" dirty="0"/>
                    </a:p>
                  </a:txBody>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dirty="0"/>
                        <a:t>FCC-</a:t>
                      </a:r>
                      <a:r>
                        <a:rPr lang="en-US" sz="2000" dirty="0" err="1"/>
                        <a:t>hh</a:t>
                      </a:r>
                      <a:r>
                        <a:rPr lang="en-US" sz="2000" dirty="0"/>
                        <a:t> 90.7km  14T</a:t>
                      </a:r>
                      <a:endParaRPr lang="en-CH" sz="2000" dirty="0"/>
                    </a:p>
                  </a:txBody>
                  <a:tcPr/>
                </a:tc>
                <a:extLst>
                  <a:ext uri="{0D108BD9-81ED-4DB2-BD59-A6C34878D82A}">
                    <a16:rowId xmlns:a16="http://schemas.microsoft.com/office/drawing/2014/main" val="581877619"/>
                  </a:ext>
                </a:extLst>
              </a:tr>
              <a:tr h="392430">
                <a:tc>
                  <a:txBody>
                    <a:bodyPr/>
                    <a:lstStyle/>
                    <a:p>
                      <a:r>
                        <a:rPr lang="en-US" sz="2000" dirty="0">
                          <a:solidFill>
                            <a:srgbClr val="0000CC"/>
                          </a:solidFill>
                        </a:rPr>
                        <a:t>Magnet temperature</a:t>
                      </a:r>
                      <a:endParaRPr lang="en-CH" sz="2000" dirty="0">
                        <a:solidFill>
                          <a:srgbClr val="0000CC"/>
                        </a:solidFill>
                      </a:endParaRPr>
                    </a:p>
                  </a:txBody>
                  <a:tcPr/>
                </a:tc>
                <a:tc>
                  <a:txBody>
                    <a:bodyPr/>
                    <a:lstStyle/>
                    <a:p>
                      <a:pPr algn="r"/>
                      <a:r>
                        <a:rPr lang="en-US" sz="2000" b="1" dirty="0">
                          <a:solidFill>
                            <a:srgbClr val="0000CC"/>
                          </a:solidFill>
                        </a:rPr>
                        <a:t>1.9 K</a:t>
                      </a:r>
                      <a:endParaRPr lang="en-CH" sz="2000" b="1" dirty="0">
                        <a:solidFill>
                          <a:srgbClr val="0000CC"/>
                        </a:solidFill>
                      </a:endParaRPr>
                    </a:p>
                  </a:txBody>
                  <a:tcPr/>
                </a:tc>
                <a:tc>
                  <a:txBody>
                    <a:bodyPr/>
                    <a:lstStyle/>
                    <a:p>
                      <a:pPr algn="r"/>
                      <a:r>
                        <a:rPr lang="en-US" sz="2000" dirty="0">
                          <a:solidFill>
                            <a:srgbClr val="0000CC"/>
                          </a:solidFill>
                        </a:rPr>
                        <a:t>4.5 K</a:t>
                      </a:r>
                    </a:p>
                  </a:txBody>
                  <a:tcPr/>
                </a:tc>
                <a:extLst>
                  <a:ext uri="{0D108BD9-81ED-4DB2-BD59-A6C34878D82A}">
                    <a16:rowId xmlns:a16="http://schemas.microsoft.com/office/drawing/2014/main" val="181990402"/>
                  </a:ext>
                </a:extLst>
              </a:tr>
              <a:tr h="370840">
                <a:tc>
                  <a:txBody>
                    <a:bodyPr/>
                    <a:lstStyle/>
                    <a:p>
                      <a:r>
                        <a:rPr lang="en-US" sz="2000" dirty="0">
                          <a:solidFill>
                            <a:srgbClr val="FF0000"/>
                          </a:solidFill>
                        </a:rPr>
                        <a:t>Yearly electricity consumption</a:t>
                      </a:r>
                      <a:endParaRPr lang="en-CH" sz="2000" dirty="0">
                        <a:solidFill>
                          <a:srgbClr val="FF0000"/>
                        </a:solidFill>
                      </a:endParaRPr>
                    </a:p>
                  </a:txBody>
                  <a:tcPr/>
                </a:tc>
                <a:tc>
                  <a:txBody>
                    <a:bodyPr/>
                    <a:lstStyle/>
                    <a:p>
                      <a:pPr algn="r"/>
                      <a:r>
                        <a:rPr lang="en-US" sz="2000" b="1" dirty="0">
                          <a:solidFill>
                            <a:srgbClr val="FF0000"/>
                          </a:solidFill>
                        </a:rPr>
                        <a:t>&lt; 2.8 TWh</a:t>
                      </a:r>
                      <a:endParaRPr lang="en-CH" sz="2000" b="1" dirty="0">
                        <a:solidFill>
                          <a:srgbClr val="FF0000"/>
                        </a:solidFill>
                      </a:endParaRPr>
                    </a:p>
                  </a:txBody>
                  <a:tcPr/>
                </a:tc>
                <a:tc>
                  <a:txBody>
                    <a:bodyPr/>
                    <a:lstStyle/>
                    <a:p>
                      <a:pPr algn="r"/>
                      <a:r>
                        <a:rPr lang="en-US" sz="2000" dirty="0">
                          <a:solidFill>
                            <a:srgbClr val="FF0000"/>
                          </a:solidFill>
                        </a:rPr>
                        <a:t>&lt; 2.2 TWh</a:t>
                      </a:r>
                      <a:endParaRPr lang="en-CH" sz="2000" dirty="0">
                        <a:solidFill>
                          <a:srgbClr val="FF0000"/>
                        </a:solidFill>
                      </a:endParaRPr>
                    </a:p>
                  </a:txBody>
                  <a:tcPr/>
                </a:tc>
                <a:extLst>
                  <a:ext uri="{0D108BD9-81ED-4DB2-BD59-A6C34878D82A}">
                    <a16:rowId xmlns:a16="http://schemas.microsoft.com/office/drawing/2014/main" val="556972897"/>
                  </a:ext>
                </a:extLst>
              </a:tr>
            </a:tbl>
          </a:graphicData>
        </a:graphic>
      </p:graphicFrame>
      <p:sp>
        <p:nvSpPr>
          <p:cNvPr id="2" name="TextBox 1">
            <a:extLst>
              <a:ext uri="{FF2B5EF4-FFF2-40B4-BE49-F238E27FC236}">
                <a16:creationId xmlns:a16="http://schemas.microsoft.com/office/drawing/2014/main" id="{5B084E46-F25E-6C47-BDC8-40B219B54E89}"/>
              </a:ext>
            </a:extLst>
          </p:cNvPr>
          <p:cNvSpPr txBox="1"/>
          <p:nvPr/>
        </p:nvSpPr>
        <p:spPr>
          <a:xfrm>
            <a:off x="466345" y="5049002"/>
            <a:ext cx="11475720" cy="707886"/>
          </a:xfrm>
          <a:prstGeom prst="rect">
            <a:avLst/>
          </a:prstGeom>
          <a:noFill/>
          <a:ln w="28575">
            <a:solidFill>
              <a:srgbClr val="FF0000"/>
            </a:solidFill>
          </a:ln>
        </p:spPr>
        <p:txBody>
          <a:bodyPr wrap="square" rtlCol="0">
            <a:spAutoFit/>
          </a:bodyPr>
          <a:lstStyle/>
          <a:p>
            <a:pPr marL="152384" algn="ctr"/>
            <a:r>
              <a:rPr lang="fr-CH" sz="2000" b="1" dirty="0" err="1">
                <a:solidFill>
                  <a:srgbClr val="0C377B"/>
                </a:solidFill>
              </a:rPr>
              <a:t>Significant</a:t>
            </a:r>
            <a:r>
              <a:rPr lang="fr-CH" sz="2000" b="1" dirty="0">
                <a:solidFill>
                  <a:srgbClr val="0C377B"/>
                </a:solidFill>
              </a:rPr>
              <a:t> </a:t>
            </a:r>
            <a:r>
              <a:rPr lang="fr-CH" sz="2000" b="1" dirty="0" err="1">
                <a:solidFill>
                  <a:srgbClr val="0C377B"/>
                </a:solidFill>
              </a:rPr>
              <a:t>reduction</a:t>
            </a:r>
            <a:r>
              <a:rPr lang="fr-CH" sz="2000" b="1" dirty="0">
                <a:solidFill>
                  <a:srgbClr val="0C377B"/>
                </a:solidFill>
              </a:rPr>
              <a:t> of </a:t>
            </a:r>
            <a:r>
              <a:rPr lang="fr-CH" sz="2000" b="1" dirty="0" err="1">
                <a:solidFill>
                  <a:srgbClr val="0C377B"/>
                </a:solidFill>
              </a:rPr>
              <a:t>electrical</a:t>
            </a:r>
            <a:r>
              <a:rPr lang="fr-CH" sz="2000" b="1" dirty="0">
                <a:solidFill>
                  <a:srgbClr val="0C377B"/>
                </a:solidFill>
              </a:rPr>
              <a:t> power </a:t>
            </a:r>
            <a:r>
              <a:rPr lang="fr-CH" sz="2000" b="1" dirty="0" err="1">
                <a:solidFill>
                  <a:srgbClr val="0C377B"/>
                </a:solidFill>
              </a:rPr>
              <a:t>consumption</a:t>
            </a:r>
            <a:r>
              <a:rPr lang="fr-CH" sz="2000" b="1" dirty="0">
                <a:solidFill>
                  <a:srgbClr val="0C377B"/>
                </a:solidFill>
              </a:rPr>
              <a:t> (close to factor 2!) </a:t>
            </a:r>
            <a:r>
              <a:rPr lang="fr-CH" sz="2000" b="1" dirty="0" err="1">
                <a:solidFill>
                  <a:srgbClr val="0C377B"/>
                </a:solidFill>
              </a:rPr>
              <a:t>compared</a:t>
            </a:r>
            <a:r>
              <a:rPr lang="fr-CH" sz="2000" b="1" dirty="0">
                <a:solidFill>
                  <a:srgbClr val="0C377B"/>
                </a:solidFill>
              </a:rPr>
              <a:t> to CDR version 2019</a:t>
            </a:r>
          </a:p>
          <a:p>
            <a:pPr marL="152384" algn="ctr"/>
            <a:r>
              <a:rPr lang="fr-CH" sz="2000" b="1" dirty="0" err="1">
                <a:solidFill>
                  <a:srgbClr val="0C377B"/>
                </a:solidFill>
              </a:rPr>
              <a:t>Potential</a:t>
            </a:r>
            <a:r>
              <a:rPr lang="fr-CH" sz="2000" b="1" dirty="0">
                <a:solidFill>
                  <a:srgbClr val="0C377B"/>
                </a:solidFill>
              </a:rPr>
              <a:t> for </a:t>
            </a:r>
            <a:r>
              <a:rPr lang="fr-CH" sz="2000" b="1" dirty="0" err="1">
                <a:solidFill>
                  <a:srgbClr val="0C377B"/>
                </a:solidFill>
              </a:rPr>
              <a:t>further</a:t>
            </a:r>
            <a:r>
              <a:rPr lang="fr-CH" sz="2000" b="1" dirty="0">
                <a:solidFill>
                  <a:srgbClr val="0C377B"/>
                </a:solidFill>
              </a:rPr>
              <a:t> </a:t>
            </a:r>
            <a:r>
              <a:rPr lang="fr-CH" sz="2000" b="1" dirty="0" err="1">
                <a:solidFill>
                  <a:srgbClr val="0C377B"/>
                </a:solidFill>
              </a:rPr>
              <a:t>reduction</a:t>
            </a:r>
            <a:r>
              <a:rPr lang="fr-CH" sz="2000" b="1" dirty="0">
                <a:solidFill>
                  <a:srgbClr val="0C377B"/>
                </a:solidFill>
              </a:rPr>
              <a:t>, to </a:t>
            </a:r>
            <a:r>
              <a:rPr lang="fr-CH" sz="2000" b="1" dirty="0" err="1">
                <a:solidFill>
                  <a:srgbClr val="0C377B"/>
                </a:solidFill>
              </a:rPr>
              <a:t>be</a:t>
            </a:r>
            <a:r>
              <a:rPr lang="fr-CH" sz="2000" b="1" dirty="0">
                <a:solidFill>
                  <a:srgbClr val="0C377B"/>
                </a:solidFill>
              </a:rPr>
              <a:t> </a:t>
            </a:r>
            <a:r>
              <a:rPr lang="fr-CH" sz="2000" b="1" dirty="0" err="1">
                <a:solidFill>
                  <a:srgbClr val="0C377B"/>
                </a:solidFill>
              </a:rPr>
              <a:t>addressed</a:t>
            </a:r>
            <a:r>
              <a:rPr lang="fr-CH" sz="2000" b="1" dirty="0">
                <a:solidFill>
                  <a:srgbClr val="0C377B"/>
                </a:solidFill>
              </a:rPr>
              <a:t> </a:t>
            </a:r>
            <a:r>
              <a:rPr lang="fr-CH" sz="2000" b="1" dirty="0" err="1">
                <a:solidFill>
                  <a:srgbClr val="0C377B"/>
                </a:solidFill>
              </a:rPr>
              <a:t>with</a:t>
            </a:r>
            <a:r>
              <a:rPr lang="fr-CH" sz="2000" b="1" dirty="0">
                <a:solidFill>
                  <a:srgbClr val="0C377B"/>
                </a:solidFill>
              </a:rPr>
              <a:t> design optimisation and R&amp;D in </a:t>
            </a:r>
            <a:r>
              <a:rPr lang="fr-CH" sz="2000" b="1" dirty="0" err="1">
                <a:solidFill>
                  <a:srgbClr val="0C377B"/>
                </a:solidFill>
              </a:rPr>
              <a:t>next</a:t>
            </a:r>
            <a:r>
              <a:rPr lang="fr-CH" sz="2000" b="1" dirty="0">
                <a:solidFill>
                  <a:srgbClr val="0C377B"/>
                </a:solidFill>
              </a:rPr>
              <a:t> phase</a:t>
            </a:r>
          </a:p>
        </p:txBody>
      </p:sp>
    </p:spTree>
    <p:extLst>
      <p:ext uri="{BB962C8B-B14F-4D97-AF65-F5344CB8AC3E}">
        <p14:creationId xmlns:p14="http://schemas.microsoft.com/office/powerpoint/2010/main" val="388034227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Status of FCC global collaboration and community</a:t>
            </a:r>
            <a:endParaRPr kumimoji="0" lang="en-CH" sz="3200" b="1" i="0" u="none" strike="noStrike" kern="1200" cap="none" spc="0" normalizeH="0" baseline="0" noProof="0" dirty="0">
              <a:ln>
                <a:noFill/>
              </a:ln>
              <a:solidFill>
                <a:srgbClr val="FFFF00"/>
              </a:solidFill>
              <a:effectLst/>
              <a:uLnTx/>
              <a:uFillTx/>
              <a:latin typeface="Calibri"/>
              <a:ea typeface="+mj-ea"/>
              <a:cs typeface="Calibri" panose="020F0502020204030204" pitchFamily="34" charset="0"/>
            </a:endParaRPr>
          </a:p>
        </p:txBody>
      </p:sp>
      <p:pic>
        <p:nvPicPr>
          <p:cNvPr id="8" name="Picture 7" descr="A picture containing icon&#10;&#10;Description automatically generated">
            <a:extLst>
              <a:ext uri="{FF2B5EF4-FFF2-40B4-BE49-F238E27FC236}">
                <a16:creationId xmlns:a16="http://schemas.microsoft.com/office/drawing/2014/main" id="{4C03B7B9-05B5-F52F-AFB7-92459497889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0321" y="58203"/>
            <a:ext cx="1935386" cy="654292"/>
          </a:xfrm>
          <a:prstGeom prst="rect">
            <a:avLst/>
          </a:prstGeom>
        </p:spPr>
      </p:pic>
      <p:pic>
        <p:nvPicPr>
          <p:cNvPr id="13" name="Picture 12">
            <a:extLst>
              <a:ext uri="{FF2B5EF4-FFF2-40B4-BE49-F238E27FC236}">
                <a16:creationId xmlns:a16="http://schemas.microsoft.com/office/drawing/2014/main" id="{7CB55327-76C3-4174-A62D-680E9E204AFA}"/>
              </a:ext>
            </a:extLst>
          </p:cNvPr>
          <p:cNvPicPr>
            <a:picLocks noChangeAspect="1"/>
          </p:cNvPicPr>
          <p:nvPr/>
        </p:nvPicPr>
        <p:blipFill rotWithShape="1">
          <a:blip r:embed="rId3"/>
          <a:srcRect l="2693" r="743"/>
          <a:stretch/>
        </p:blipFill>
        <p:spPr>
          <a:xfrm>
            <a:off x="0" y="770698"/>
            <a:ext cx="12192000" cy="6087302"/>
          </a:xfrm>
          <a:prstGeom prst="rect">
            <a:avLst/>
          </a:prstGeom>
        </p:spPr>
      </p:pic>
      <p:sp>
        <p:nvSpPr>
          <p:cNvPr id="14" name="Rectangle: Rounded Corners 13">
            <a:extLst>
              <a:ext uri="{FF2B5EF4-FFF2-40B4-BE49-F238E27FC236}">
                <a16:creationId xmlns:a16="http://schemas.microsoft.com/office/drawing/2014/main" id="{9EEE16FB-9D4A-049F-1947-B5A561A4BFFD}"/>
              </a:ext>
            </a:extLst>
          </p:cNvPr>
          <p:cNvSpPr/>
          <p:nvPr/>
        </p:nvSpPr>
        <p:spPr>
          <a:xfrm>
            <a:off x="5736558" y="5461780"/>
            <a:ext cx="1272976" cy="1229264"/>
          </a:xfrm>
          <a:prstGeom prst="roundRect">
            <a:avLst/>
          </a:prstGeom>
          <a:solidFill>
            <a:srgbClr val="0000FF"/>
          </a:solidFill>
          <a:ln w="12700" cap="flat" cmpd="sng" algn="ctr">
            <a:solidFill>
              <a:srgbClr val="0000FF">
                <a:shade val="15000"/>
              </a:srgbClr>
            </a:solidFill>
            <a:prstDash val="solid"/>
            <a:miter lim="800000"/>
          </a:ln>
          <a:effectLst/>
        </p:spPr>
        <p:txBody>
          <a:bodyPr rtlCol="0" anchor="ct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141 Institutes</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sp>
        <p:nvSpPr>
          <p:cNvPr id="15" name="Rectangle: Rounded Corners 14">
            <a:extLst>
              <a:ext uri="{FF2B5EF4-FFF2-40B4-BE49-F238E27FC236}">
                <a16:creationId xmlns:a16="http://schemas.microsoft.com/office/drawing/2014/main" id="{436829D4-8851-1BE6-7B50-82E2BAF11F8A}"/>
              </a:ext>
            </a:extLst>
          </p:cNvPr>
          <p:cNvSpPr/>
          <p:nvPr/>
        </p:nvSpPr>
        <p:spPr>
          <a:xfrm>
            <a:off x="7077520" y="5461780"/>
            <a:ext cx="1272976" cy="1229264"/>
          </a:xfrm>
          <a:prstGeom prst="roundRect">
            <a:avLst/>
          </a:prstGeom>
          <a:solidFill>
            <a:srgbClr val="8F3DFF"/>
          </a:solidFill>
          <a:ln w="12700" cap="flat" cmpd="sng" algn="ctr">
            <a:solidFill>
              <a:srgbClr val="8F3DFF">
                <a:shade val="15000"/>
              </a:srgbClr>
            </a:solidFill>
            <a:prstDash val="solid"/>
            <a:miter lim="800000"/>
          </a:ln>
          <a:effectLst/>
        </p:spPr>
        <p:txBody>
          <a:bodyPr rtlCol="0" anchor="ctr"/>
          <a:lstStyle/>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32 countries</a:t>
            </a:r>
          </a:p>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 + </a:t>
            </a:r>
          </a:p>
          <a:p>
            <a:pPr marL="0" marR="0" lvl="0" indent="0" algn="ctr" defTabSz="914303" rtl="0" eaLnBrk="1" fontAlgn="auto" latinLnBrk="0" hangingPunct="1">
              <a:lnSpc>
                <a:spcPct val="100000"/>
              </a:lnSpc>
              <a:spcBef>
                <a:spcPts val="0"/>
              </a:spcBef>
              <a:spcAft>
                <a:spcPts val="0"/>
              </a:spcAft>
              <a:buClrTx/>
              <a:buSzTx/>
              <a:buFontTx/>
              <a:buNone/>
              <a:tabLst/>
              <a:defRPr/>
            </a:pPr>
            <a:r>
              <a:rPr kumimoji="0" lang="fr-CH" sz="1600" b="1" i="0" u="none" strike="noStrike" kern="0" cap="none" spc="0" normalizeH="0" baseline="0" noProof="0" dirty="0">
                <a:ln>
                  <a:noFill/>
                </a:ln>
                <a:solidFill>
                  <a:srgbClr val="FFFFFF"/>
                </a:solidFill>
                <a:effectLst/>
                <a:uLnTx/>
                <a:uFillTx/>
                <a:latin typeface="Arial"/>
                <a:ea typeface="+mn-ea"/>
                <a:cs typeface="+mn-cs"/>
              </a:rPr>
              <a:t>CERN</a:t>
            </a:r>
            <a:endParaRPr kumimoji="0" lang="en-GB" sz="1600" b="1" i="0" u="none" strike="noStrike" kern="0" cap="none" spc="0" normalizeH="0" baseline="0" noProof="0" dirty="0">
              <a:ln>
                <a:noFill/>
              </a:ln>
              <a:solidFill>
                <a:srgbClr val="FFFFFF"/>
              </a:solidFill>
              <a:effectLst/>
              <a:uLnTx/>
              <a:uFillTx/>
              <a:latin typeface="Arial"/>
              <a:ea typeface="+mn-ea"/>
              <a:cs typeface="+mn-cs"/>
            </a:endParaRPr>
          </a:p>
        </p:txBody>
      </p:sp>
      <p:pic>
        <p:nvPicPr>
          <p:cNvPr id="16" name="Picture 15" descr="A blue flag with yellow stars&#10;&#10;Description automatically generated">
            <a:extLst>
              <a:ext uri="{FF2B5EF4-FFF2-40B4-BE49-F238E27FC236}">
                <a16:creationId xmlns:a16="http://schemas.microsoft.com/office/drawing/2014/main" id="{8EDFB768-62F7-1F50-FD69-398AA074FD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5995" y="5522165"/>
            <a:ext cx="1756286" cy="1168879"/>
          </a:xfrm>
          <a:prstGeom prst="rect">
            <a:avLst/>
          </a:prstGeom>
        </p:spPr>
      </p:pic>
      <p:pic>
        <p:nvPicPr>
          <p:cNvPr id="18" name="Picture 17" descr="A logo with text and a circle&#10;&#10;Description automatically generated">
            <a:extLst>
              <a:ext uri="{FF2B5EF4-FFF2-40B4-BE49-F238E27FC236}">
                <a16:creationId xmlns:a16="http://schemas.microsoft.com/office/drawing/2014/main" id="{7328748B-89A8-DD32-02CD-ADFDEA28951C}"/>
              </a:ext>
            </a:extLst>
          </p:cNvPr>
          <p:cNvPicPr>
            <a:picLocks noChangeAspect="1"/>
          </p:cNvPicPr>
          <p:nvPr/>
        </p:nvPicPr>
        <p:blipFill rotWithShape="1">
          <a:blip r:embed="rId5">
            <a:extLst>
              <a:ext uri="{28A0092B-C50C-407E-A947-70E740481C1C}">
                <a14:useLocalDpi xmlns:a14="http://schemas.microsoft.com/office/drawing/2010/main" val="0"/>
              </a:ext>
            </a:extLst>
          </a:blip>
          <a:srcRect l="13687" r="10025"/>
          <a:stretch/>
        </p:blipFill>
        <p:spPr>
          <a:xfrm>
            <a:off x="10177780" y="5513088"/>
            <a:ext cx="2002709" cy="1199626"/>
          </a:xfrm>
          <a:prstGeom prst="rect">
            <a:avLst/>
          </a:prstGeom>
        </p:spPr>
      </p:pic>
      <p:sp>
        <p:nvSpPr>
          <p:cNvPr id="19" name="Rectangle 18">
            <a:extLst>
              <a:ext uri="{FF2B5EF4-FFF2-40B4-BE49-F238E27FC236}">
                <a16:creationId xmlns:a16="http://schemas.microsoft.com/office/drawing/2014/main" id="{95CEEA3F-0EF5-6780-6CC3-873A8DFCE7AB}"/>
              </a:ext>
            </a:extLst>
          </p:cNvPr>
          <p:cNvSpPr/>
          <p:nvPr/>
        </p:nvSpPr>
        <p:spPr>
          <a:xfrm>
            <a:off x="253969" y="953114"/>
            <a:ext cx="11745373" cy="1015663"/>
          </a:xfrm>
          <a:prstGeom prst="rect">
            <a:avLst/>
          </a:prstGeom>
        </p:spPr>
        <p:txBody>
          <a:bodyPr wrap="square">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02060"/>
                </a:solidFill>
                <a:effectLst/>
                <a:uLnTx/>
                <a:uFillTx/>
                <a:latin typeface="Arial"/>
                <a:ea typeface="+mn-ea"/>
                <a:cs typeface="+mn-cs"/>
              </a:rPr>
              <a:t>Increasing international collaboration as a prerequisite for success:</a:t>
            </a:r>
            <a:br>
              <a:rPr kumimoji="0" lang="en-GB" sz="2000" b="1" i="0" u="none" strike="noStrike" kern="1200" cap="none" spc="0" normalizeH="0" baseline="0" noProof="0" dirty="0">
                <a:ln>
                  <a:noFill/>
                </a:ln>
                <a:solidFill>
                  <a:srgbClr val="002060"/>
                </a:solidFill>
                <a:effectLst/>
                <a:uLnTx/>
                <a:uFillTx/>
                <a:latin typeface="Arial"/>
                <a:ea typeface="+mn-ea"/>
                <a:cs typeface="+mn-cs"/>
              </a:rPr>
            </a:br>
            <a:r>
              <a:rPr kumimoji="0" lang="en-GB" sz="2000" b="1" i="0" u="none" strike="noStrike" kern="1200" cap="none" spc="0" normalizeH="0" baseline="0" noProof="0" dirty="0">
                <a:ln>
                  <a:noFill/>
                </a:ln>
                <a:solidFill>
                  <a:srgbClr val="002060"/>
                </a:solidFill>
                <a:effectLst/>
                <a:uLnTx/>
                <a:uFillTx/>
                <a:latin typeface="Arial"/>
                <a:ea typeface="+mn-ea"/>
                <a:cs typeface="+mn-cs"/>
                <a:sym typeface="Wingdings" panose="05000000000000000000" pitchFamily="2" charset="2"/>
              </a:rPr>
              <a:t></a:t>
            </a:r>
            <a:r>
              <a:rPr kumimoji="0" lang="en-GB" sz="2000" b="0" i="0" u="none" strike="noStrike" kern="1200" cap="none" spc="0" normalizeH="0" baseline="0" noProof="0" dirty="0">
                <a:ln>
                  <a:noFill/>
                </a:ln>
                <a:solidFill>
                  <a:srgbClr val="002060"/>
                </a:solidFill>
                <a:effectLst/>
                <a:uLnTx/>
                <a:uFillTx/>
                <a:latin typeface="Arial"/>
                <a:ea typeface="+mn-ea"/>
                <a:cs typeface="+mn-cs"/>
              </a:rPr>
              <a:t>links with </a:t>
            </a:r>
            <a:r>
              <a:rPr kumimoji="0" lang="en-GB" sz="2000" b="1" i="0" u="none" strike="noStrike" kern="1200" cap="none" spc="0" normalizeH="0" baseline="0" noProof="0" dirty="0">
                <a:ln>
                  <a:noFill/>
                </a:ln>
                <a:solidFill>
                  <a:srgbClr val="002060"/>
                </a:solidFill>
                <a:effectLst/>
                <a:uLnTx/>
                <a:uFillTx/>
                <a:latin typeface="Arial"/>
                <a:ea typeface="+mn-ea"/>
                <a:cs typeface="+mn-cs"/>
              </a:rPr>
              <a:t>science, research &amp; development </a:t>
            </a:r>
            <a:r>
              <a:rPr kumimoji="0" lang="en-GB" sz="2000" b="0" i="0" u="none" strike="noStrike" kern="1200" cap="none" spc="0" normalizeH="0" baseline="0" noProof="0" dirty="0">
                <a:ln>
                  <a:noFill/>
                </a:ln>
                <a:solidFill>
                  <a:srgbClr val="002060"/>
                </a:solidFill>
                <a:effectLst/>
                <a:uLnTx/>
                <a:uFillTx/>
                <a:latin typeface="Arial"/>
                <a:ea typeface="+mn-ea"/>
                <a:cs typeface="+mn-cs"/>
              </a:rPr>
              <a:t>and </a:t>
            </a:r>
            <a:r>
              <a:rPr kumimoji="0" lang="en-GB" sz="2000" b="1" i="0" u="none" strike="noStrike" kern="1200" cap="none" spc="0" normalizeH="0" baseline="0" noProof="0" dirty="0">
                <a:ln>
                  <a:noFill/>
                </a:ln>
                <a:solidFill>
                  <a:srgbClr val="002060"/>
                </a:solidFill>
                <a:effectLst/>
                <a:uLnTx/>
                <a:uFillTx/>
                <a:latin typeface="Arial"/>
                <a:ea typeface="+mn-ea"/>
                <a:cs typeface="+mn-cs"/>
              </a:rPr>
              <a:t>high-tech industry </a:t>
            </a:r>
            <a:r>
              <a:rPr kumimoji="0" lang="en-GB" sz="2000" b="0" i="0" u="none" strike="noStrike" kern="1200" cap="none" spc="0" normalizeH="0" baseline="0" noProof="0" dirty="0">
                <a:ln>
                  <a:noFill/>
                </a:ln>
                <a:solidFill>
                  <a:srgbClr val="002060"/>
                </a:solidFill>
                <a:effectLst/>
                <a:uLnTx/>
                <a:uFillTx/>
                <a:latin typeface="Arial"/>
                <a:ea typeface="+mn-ea"/>
                <a:cs typeface="+mn-cs"/>
              </a:rPr>
              <a:t>will be essential to further advance and prepare the implementation of </a:t>
            </a:r>
            <a:r>
              <a:rPr kumimoji="0" lang="en-GB" sz="2000" b="0" i="0" u="none" strike="noStrike" kern="1200" cap="none" spc="0" normalizeH="0" baseline="0" noProof="0" dirty="0">
                <a:ln>
                  <a:noFill/>
                </a:ln>
                <a:solidFill>
                  <a:srgbClr val="FFFFFF"/>
                </a:solidFill>
                <a:effectLst/>
                <a:uLnTx/>
                <a:uFillTx/>
                <a:latin typeface="Arial"/>
                <a:ea typeface="+mn-ea"/>
                <a:cs typeface="+mn-cs"/>
              </a:rPr>
              <a:t>FCC</a:t>
            </a:r>
            <a:endParaRPr kumimoji="0" lang="en-US" sz="2000" b="0" i="0" u="none" strike="noStrike" kern="1200" cap="none" spc="0" normalizeH="0" baseline="0" noProof="0" dirty="0">
              <a:ln>
                <a:noFill/>
              </a:ln>
              <a:solidFill>
                <a:srgbClr val="FFFFFF"/>
              </a:solidFill>
              <a:effectLst/>
              <a:uLnTx/>
              <a:uFillTx/>
              <a:latin typeface="Arial"/>
              <a:ea typeface="+mn-ea"/>
              <a:cs typeface="+mn-cs"/>
            </a:endParaRPr>
          </a:p>
        </p:txBody>
      </p:sp>
      <p:sp>
        <p:nvSpPr>
          <p:cNvPr id="20" name="TextBox 19">
            <a:extLst>
              <a:ext uri="{FF2B5EF4-FFF2-40B4-BE49-F238E27FC236}">
                <a16:creationId xmlns:a16="http://schemas.microsoft.com/office/drawing/2014/main" id="{B026B52A-F155-5550-3E01-BE13CF6CD167}"/>
              </a:ext>
            </a:extLst>
          </p:cNvPr>
          <p:cNvSpPr txBox="1"/>
          <p:nvPr/>
        </p:nvSpPr>
        <p:spPr>
          <a:xfrm>
            <a:off x="264943" y="5322469"/>
            <a:ext cx="5118819" cy="1477328"/>
          </a:xfrm>
          <a:prstGeom prst="rect">
            <a:avLst/>
          </a:prstGeom>
          <a:noFill/>
        </p:spPr>
        <p:txBody>
          <a:bodyPr wrap="square" rtlCol="0">
            <a:spAutoFit/>
          </a:bodyPr>
          <a:lstStyle/>
          <a:p>
            <a:pPr marL="0" marR="0" lvl="0" indent="0" algn="l" defTabSz="822960" rtl="0" eaLnBrk="1" fontAlgn="auto" latinLnBrk="0" hangingPunct="1">
              <a:lnSpc>
                <a:spcPct val="100000"/>
              </a:lnSpc>
              <a:spcBef>
                <a:spcPts val="0"/>
              </a:spcBef>
              <a:spcAft>
                <a:spcPts val="0"/>
              </a:spcAft>
              <a:buClrTx/>
              <a:buSzTx/>
              <a:buFontTx/>
              <a:buNone/>
              <a:tabLst/>
              <a:defRPr/>
            </a:pPr>
            <a:r>
              <a:rPr kumimoji="0" lang="en-CH" sz="1800" b="1" i="0" u="none" strike="noStrike" kern="1200" cap="none" spc="0" normalizeH="0" baseline="0" noProof="0" dirty="0">
                <a:ln>
                  <a:noFill/>
                </a:ln>
                <a:solidFill>
                  <a:srgbClr val="002060"/>
                </a:solidFill>
                <a:effectLst/>
                <a:uLnTx/>
                <a:uFillTx/>
                <a:latin typeface="Arial"/>
                <a:ea typeface="+mn-ea"/>
                <a:cs typeface="+mn-cs"/>
              </a:rPr>
              <a:t>FCC Feasibility Study: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Aim </a:t>
            </a:r>
            <a:r>
              <a:rPr kumimoji="0" lang="fr-FR" sz="1800" b="0" i="0" u="none" strike="noStrike" kern="1200" cap="none" spc="0" normalizeH="0" baseline="0" noProof="0" dirty="0" err="1">
                <a:ln>
                  <a:noFill/>
                </a:ln>
                <a:solidFill>
                  <a:srgbClr val="002060"/>
                </a:solidFill>
                <a:effectLst/>
                <a:uLnTx/>
                <a:uFillTx/>
                <a:latin typeface="Arial"/>
                <a:ea typeface="+mn-ea"/>
                <a:cs typeface="+mn-cs"/>
              </a:rPr>
              <a:t>is</a:t>
            </a:r>
            <a:r>
              <a:rPr kumimoji="0" lang="fr-FR" sz="1800" b="0" i="0" u="none" strike="noStrike" kern="1200" cap="none" spc="0" normalizeH="0" baseline="0" noProof="0" dirty="0">
                <a:ln>
                  <a:noFill/>
                </a:ln>
                <a:solidFill>
                  <a:srgbClr val="002060"/>
                </a:solidFill>
                <a:effectLst/>
                <a:uLnTx/>
                <a:uFillTx/>
                <a:latin typeface="Arial"/>
                <a:ea typeface="+mn-ea"/>
                <a:cs typeface="+mn-cs"/>
              </a:rPr>
              <a:t> to </a:t>
            </a:r>
            <a:r>
              <a:rPr kumimoji="0" lang="fr-FR" sz="1800" b="0" i="0" u="none" strike="noStrike" kern="1200" cap="none" spc="0" normalizeH="0" baseline="0" noProof="0" dirty="0" err="1">
                <a:ln>
                  <a:noFill/>
                </a:ln>
                <a:solidFill>
                  <a:srgbClr val="002060"/>
                </a:solidFill>
                <a:effectLst/>
                <a:uLnTx/>
                <a:uFillTx/>
                <a:latin typeface="Arial"/>
                <a:ea typeface="+mn-ea"/>
                <a:cs typeface="+mn-cs"/>
              </a:rPr>
              <a:t>increase</a:t>
            </a:r>
            <a:r>
              <a:rPr kumimoji="0" lang="fr-FR" sz="1800" b="0" i="0" u="none" strike="noStrike" kern="1200" cap="none" spc="0" normalizeH="0" baseline="0" noProof="0" dirty="0">
                <a:ln>
                  <a:noFill/>
                </a:ln>
                <a:solidFill>
                  <a:srgbClr val="002060"/>
                </a:solidFill>
                <a:effectLst/>
                <a:uLnTx/>
                <a:uFillTx/>
                <a:latin typeface="Arial"/>
                <a:ea typeface="+mn-ea"/>
                <a:cs typeface="+mn-cs"/>
              </a:rPr>
              <a:t> </a:t>
            </a:r>
            <a:r>
              <a:rPr kumimoji="0" lang="fr-FR" sz="1800" b="0" i="0" u="none" strike="noStrike" kern="1200" cap="none" spc="0" normalizeH="0" baseline="0" noProof="0" dirty="0" err="1">
                <a:ln>
                  <a:noFill/>
                </a:ln>
                <a:solidFill>
                  <a:srgbClr val="002060"/>
                </a:solidFill>
                <a:effectLst/>
                <a:uLnTx/>
                <a:uFillTx/>
                <a:latin typeface="Arial"/>
                <a:ea typeface="+mn-ea"/>
                <a:cs typeface="+mn-cs"/>
              </a:rPr>
              <a:t>further</a:t>
            </a:r>
            <a:r>
              <a:rPr kumimoji="0" lang="fr-FR" sz="1800" b="0" i="0" u="none" strike="noStrike" kern="1200" cap="none" spc="0" normalizeH="0" baseline="0" noProof="0" dirty="0">
                <a:ln>
                  <a:noFill/>
                </a:ln>
                <a:solidFill>
                  <a:srgbClr val="002060"/>
                </a:solidFill>
                <a:effectLst/>
                <a:uLnTx/>
                <a:uFillTx/>
                <a:latin typeface="Arial"/>
                <a:ea typeface="+mn-ea"/>
                <a:cs typeface="+mn-cs"/>
              </a:rPr>
              <a:t> the collaboration,</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on all aspects, in </a:t>
            </a:r>
            <a:r>
              <a:rPr kumimoji="0" lang="fr-FR" sz="1800" b="0" i="0" u="none" strike="noStrike" kern="1200" cap="none" spc="0" normalizeH="0" baseline="0" noProof="0" dirty="0" err="1">
                <a:ln>
                  <a:noFill/>
                </a:ln>
                <a:solidFill>
                  <a:srgbClr val="002060"/>
                </a:solidFill>
                <a:effectLst/>
                <a:uLnTx/>
                <a:uFillTx/>
                <a:latin typeface="Arial"/>
                <a:ea typeface="+mn-ea"/>
                <a:cs typeface="+mn-cs"/>
              </a:rPr>
              <a:t>particular</a:t>
            </a:r>
            <a:r>
              <a:rPr kumimoji="0" lang="fr-FR" sz="1800" b="0" i="0" u="none" strike="noStrike" kern="1200" cap="none" spc="0" normalizeH="0" baseline="0" noProof="0" dirty="0">
                <a:ln>
                  <a:noFill/>
                </a:ln>
                <a:solidFill>
                  <a:srgbClr val="002060"/>
                </a:solidFill>
                <a:effectLst/>
                <a:uLnTx/>
                <a:uFillTx/>
                <a:latin typeface="Arial"/>
                <a:ea typeface="+mn-ea"/>
                <a:cs typeface="+mn-cs"/>
              </a:rPr>
              <a:t> on</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srgbClr val="002060"/>
                </a:solidFill>
                <a:effectLst/>
                <a:uLnTx/>
                <a:uFillTx/>
                <a:latin typeface="Arial"/>
                <a:ea typeface="+mn-ea"/>
                <a:cs typeface="+mn-cs"/>
              </a:rPr>
              <a:t>Accelerator and </a:t>
            </a:r>
            <a:r>
              <a:rPr kumimoji="0" lang="fr-FR" sz="1800" b="0" i="0" u="none" strike="noStrike" kern="1200" cap="none" spc="0" normalizeH="0" baseline="0" noProof="0" dirty="0" err="1">
                <a:ln>
                  <a:noFill/>
                </a:ln>
                <a:solidFill>
                  <a:srgbClr val="002060"/>
                </a:solidFill>
                <a:effectLst/>
                <a:uLnTx/>
                <a:uFillTx/>
                <a:latin typeface="Arial"/>
                <a:ea typeface="+mn-ea"/>
                <a:cs typeface="+mn-cs"/>
              </a:rPr>
              <a:t>Particle</a:t>
            </a:r>
            <a:r>
              <a:rPr kumimoji="0" lang="fr-FR" sz="1800" b="0" i="0" u="none" strike="noStrike" kern="1200" cap="none" spc="0" normalizeH="0" baseline="0" noProof="0" dirty="0">
                <a:ln>
                  <a:noFill/>
                </a:ln>
                <a:solidFill>
                  <a:srgbClr val="002060"/>
                </a:solidFill>
                <a:effectLst/>
                <a:uLnTx/>
                <a:uFillTx/>
                <a:latin typeface="Arial"/>
                <a:ea typeface="+mn-ea"/>
                <a:cs typeface="+mn-cs"/>
              </a:rPr>
              <a:t>/</a:t>
            </a:r>
            <a:r>
              <a:rPr kumimoji="0" lang="fr-FR" sz="1800" b="0" i="0" u="none" strike="noStrike" kern="1200" cap="none" spc="0" normalizeH="0" baseline="0" noProof="0" dirty="0" err="1">
                <a:ln>
                  <a:noFill/>
                </a:ln>
                <a:solidFill>
                  <a:srgbClr val="002060"/>
                </a:solidFill>
                <a:effectLst/>
                <a:uLnTx/>
                <a:uFillTx/>
                <a:latin typeface="Arial"/>
                <a:ea typeface="+mn-ea"/>
                <a:cs typeface="+mn-cs"/>
              </a:rPr>
              <a:t>Experiments</a:t>
            </a:r>
            <a:r>
              <a:rPr kumimoji="0" lang="fr-FR" sz="1800" b="0" i="0" u="none" strike="noStrike" kern="1200" cap="none" spc="0" normalizeH="0" baseline="0" noProof="0" dirty="0">
                <a:ln>
                  <a:noFill/>
                </a:ln>
                <a:solidFill>
                  <a:srgbClr val="002060"/>
                </a:solidFill>
                <a:effectLst/>
                <a:uLnTx/>
                <a:uFillTx/>
                <a:latin typeface="Arial"/>
                <a:ea typeface="+mn-ea"/>
                <a:cs typeface="+mn-cs"/>
              </a:rPr>
              <a:t>/Detectors </a:t>
            </a:r>
          </a:p>
          <a:p>
            <a:pPr marL="0" marR="0" lvl="0" indent="0" algn="l" defTabSz="82296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white"/>
                </a:solidFill>
                <a:effectLst/>
                <a:uLnTx/>
                <a:uFillTx/>
                <a:latin typeface="Arial"/>
                <a:ea typeface="+mn-ea"/>
                <a:cs typeface="+mn-cs"/>
              </a:rPr>
              <a:t>			</a:t>
            </a:r>
            <a:endParaRPr kumimoji="0" lang="fr-FR" sz="1800" b="1" i="0" u="none" strike="noStrike" kern="1200" cap="none" spc="0" normalizeH="0" baseline="0" noProof="0" dirty="0">
              <a:ln>
                <a:noFill/>
              </a:ln>
              <a:solidFill>
                <a:srgbClr val="FFFF00"/>
              </a:solidFill>
              <a:effectLst/>
              <a:uLnTx/>
              <a:uFillTx/>
              <a:latin typeface="Arial"/>
              <a:ea typeface="+mn-ea"/>
              <a:cs typeface="+mn-cs"/>
            </a:endParaRPr>
          </a:p>
        </p:txBody>
      </p:sp>
    </p:spTree>
    <p:extLst>
      <p:ext uri="{BB962C8B-B14F-4D97-AF65-F5344CB8AC3E}">
        <p14:creationId xmlns:p14="http://schemas.microsoft.com/office/powerpoint/2010/main" val="5842887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9525"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dirty="0"/>
              <a:t>                      EU Competitiveness Report   </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715841F0-E9F6-7582-AD34-53BF02DB0865}"/>
              </a:ext>
            </a:extLst>
          </p:cNvPr>
          <p:cNvSpPr txBox="1"/>
          <p:nvPr/>
        </p:nvSpPr>
        <p:spPr>
          <a:xfrm>
            <a:off x="7219950" y="1035506"/>
            <a:ext cx="4886325" cy="498598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dirty="0">
                <a:ln>
                  <a:noFill/>
                </a:ln>
                <a:solidFill>
                  <a:srgbClr val="0F124A"/>
                </a:solidFill>
                <a:effectLst/>
                <a:uLnTx/>
                <a:uFillTx/>
                <a:latin typeface="Arial"/>
                <a:ea typeface="+mn-ea"/>
                <a:cs typeface="+mn-cs"/>
              </a:rPr>
              <a:t>“</a:t>
            </a:r>
            <a:r>
              <a:rPr kumimoji="0" lang="en-GB" sz="2000" b="1" i="1" u="none" strike="noStrike" kern="1200" cap="none" spc="0" normalizeH="0" baseline="0" noProof="0" dirty="0">
                <a:ln>
                  <a:noFill/>
                </a:ln>
                <a:solidFill>
                  <a:srgbClr val="0F124A"/>
                </a:solidFill>
                <a:effectLst/>
                <a:uLnTx/>
                <a:uFillTx/>
                <a:latin typeface="Arial"/>
                <a:ea typeface="+mn-ea"/>
                <a:cs typeface="+mn-cs"/>
              </a:rPr>
              <a:t>One of CERN’s most promising current projects, with significant scientific potential, is the construction of the Future Circular Collider (FCC): a 90-km ring designed initially for an electron collider and later for a hadron collider.</a:t>
            </a:r>
            <a:r>
              <a:rPr kumimoji="0" lang="en-GB" sz="2000" b="0" i="1" u="none" strike="noStrike" kern="1200" cap="none" spc="0" normalizeH="0" baseline="0" noProof="0" dirty="0">
                <a:ln>
                  <a:noFill/>
                </a:ln>
                <a:solidFill>
                  <a:srgbClr val="0F124A"/>
                </a:solidFill>
                <a:effectLst/>
                <a:uLnTx/>
                <a:uFillTx/>
                <a:latin typeface="Arial"/>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b="0" i="1" u="none" strike="noStrike" kern="1200" cap="none" spc="0" normalizeH="0" baseline="0" noProof="0" dirty="0">
              <a:ln>
                <a:noFill/>
              </a:ln>
              <a:solidFill>
                <a:srgbClr val="0F124A"/>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1" u="none" strike="noStrike" kern="1200" cap="none" spc="0" normalizeH="0" baseline="0" noProof="0" dirty="0">
                <a:ln>
                  <a:noFill/>
                </a:ln>
                <a:solidFill>
                  <a:srgbClr val="0F124A"/>
                </a:solidFill>
                <a:effectLst/>
                <a:uLnTx/>
                <a:uFillTx/>
                <a:latin typeface="Arial"/>
                <a:ea typeface="+mn-ea"/>
                <a:cs typeface="+mn-cs"/>
              </a:rPr>
              <a:t>Refinancing CERN and ensuring its continued global leadership in frontier research should be regarded as a top EU priority</a:t>
            </a:r>
            <a:r>
              <a:rPr kumimoji="0" lang="en-GB" b="0" i="1" u="none" strike="noStrike" kern="1200" cap="none" spc="0" normalizeH="0" baseline="0" noProof="0" dirty="0">
                <a:ln>
                  <a:noFill/>
                </a:ln>
                <a:solidFill>
                  <a:srgbClr val="0F124A"/>
                </a:solidFill>
                <a:effectLst/>
                <a:uLnTx/>
                <a:uFillTx/>
                <a:latin typeface="Arial"/>
                <a:ea typeface="+mn-ea"/>
                <a:cs typeface="+mn-cs"/>
              </a:rPr>
              <a:t>, </a:t>
            </a:r>
            <a:r>
              <a:rPr kumimoji="0" lang="en-GB" sz="2000" b="0" i="1" u="none" strike="noStrike" kern="1200" cap="none" spc="0" normalizeH="0" baseline="0" noProof="0" dirty="0">
                <a:ln>
                  <a:noFill/>
                </a:ln>
                <a:solidFill>
                  <a:srgbClr val="0F124A"/>
                </a:solidFill>
                <a:effectLst/>
                <a:uLnTx/>
                <a:uFillTx/>
                <a:latin typeface="Arial"/>
                <a:ea typeface="+mn-ea"/>
                <a:cs typeface="+mn-cs"/>
              </a:rPr>
              <a:t>given the objective of maintaining European prominence in this critical area of fundamental research, which is expected to generate significant business spillovers in the coming years.”</a:t>
            </a:r>
          </a:p>
        </p:txBody>
      </p:sp>
      <p:sp>
        <p:nvSpPr>
          <p:cNvPr id="8" name="TextBox 7">
            <a:extLst>
              <a:ext uri="{FF2B5EF4-FFF2-40B4-BE49-F238E27FC236}">
                <a16:creationId xmlns:a16="http://schemas.microsoft.com/office/drawing/2014/main" id="{19DFF59D-D9DB-6C78-939B-848CFAD0A0AA}"/>
              </a:ext>
            </a:extLst>
          </p:cNvPr>
          <p:cNvSpPr txBox="1"/>
          <p:nvPr/>
        </p:nvSpPr>
        <p:spPr>
          <a:xfrm>
            <a:off x="493610" y="5932183"/>
            <a:ext cx="6409634"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hlinkClick r:id="rId3">
                  <a:extLst>
                    <a:ext uri="{A12FA001-AC4F-418D-AE19-62706E023703}">
                      <ahyp:hlinkClr xmlns:ahyp="http://schemas.microsoft.com/office/drawing/2018/hyperlinkcolor" val="tx"/>
                    </a:ext>
                  </a:extLst>
                </a:hlinkClick>
              </a:rPr>
              <a:t>https://commission.europa.eu/topics/strengthening-european-competitiveness/eu-competitiveness-looking-ahead_en</a:t>
            </a:r>
            <a:r>
              <a:rPr kumimoji="0" lang="en-GB" sz="1800" b="0" i="0" u="none" strike="noStrike" kern="1200" cap="none" spc="0" normalizeH="0" baseline="0" noProof="0" dirty="0">
                <a:ln>
                  <a:noFill/>
                </a:ln>
                <a:solidFill>
                  <a:srgbClr val="0F124A">
                    <a:lumMod val="75000"/>
                    <a:lumOff val="25000"/>
                  </a:srgbClr>
                </a:solidFill>
                <a:effectLst/>
                <a:uLnTx/>
                <a:uFillTx/>
                <a:latin typeface="Arial"/>
                <a:ea typeface="+mn-ea"/>
                <a:cs typeface="+mn-cs"/>
              </a:rPr>
              <a:t> </a:t>
            </a:r>
          </a:p>
        </p:txBody>
      </p:sp>
      <p:sp>
        <p:nvSpPr>
          <p:cNvPr id="10" name="TextBox 9">
            <a:extLst>
              <a:ext uri="{FF2B5EF4-FFF2-40B4-BE49-F238E27FC236}">
                <a16:creationId xmlns:a16="http://schemas.microsoft.com/office/drawing/2014/main" id="{59B9DFDA-2A77-EDC4-51C8-2DD4EB6C3CDA}"/>
              </a:ext>
            </a:extLst>
          </p:cNvPr>
          <p:cNvSpPr txBox="1"/>
          <p:nvPr/>
        </p:nvSpPr>
        <p:spPr>
          <a:xfrm>
            <a:off x="6903244" y="66164"/>
            <a:ext cx="5203031"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FFFF00"/>
                </a:solidFill>
                <a:effectLst/>
                <a:uLnTx/>
                <a:uFillTx/>
                <a:latin typeface="Arial"/>
                <a:ea typeface="+mn-ea"/>
                <a:cs typeface="+mn-cs"/>
              </a:rPr>
              <a:t>edited by Mario Draghi, and officially handed over to Ursula von der Leyen in September 2024</a:t>
            </a:r>
          </a:p>
        </p:txBody>
      </p:sp>
      <p:pic>
        <p:nvPicPr>
          <p:cNvPr id="4" name="Picture 3" descr="A person and person standing in front of a screen&#10;&#10;Description automatically generated">
            <a:extLst>
              <a:ext uri="{FF2B5EF4-FFF2-40B4-BE49-F238E27FC236}">
                <a16:creationId xmlns:a16="http://schemas.microsoft.com/office/drawing/2014/main" id="{32529D8A-FC50-93F8-C8EF-1CACF1164C2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9965" y="1035506"/>
            <a:ext cx="6964151" cy="4631869"/>
          </a:xfrm>
          <a:prstGeom prst="rect">
            <a:avLst/>
          </a:prstGeom>
        </p:spPr>
      </p:pic>
    </p:spTree>
    <p:extLst>
      <p:ext uri="{BB962C8B-B14F-4D97-AF65-F5344CB8AC3E}">
        <p14:creationId xmlns:p14="http://schemas.microsoft.com/office/powerpoint/2010/main" val="3146932913"/>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9" descr="Picture Placeholder 9">
            <a:extLst>
              <a:ext uri="{FF2B5EF4-FFF2-40B4-BE49-F238E27FC236}">
                <a16:creationId xmlns:a16="http://schemas.microsoft.com/office/drawing/2014/main" id="{51A69515-98C5-DCA4-CD02-5B12AB3EDA17}"/>
              </a:ext>
            </a:extLst>
          </p:cNvPr>
          <p:cNvPicPr>
            <a:picLocks noChangeAspect="1"/>
          </p:cNvPicPr>
          <p:nvPr/>
        </p:nvPicPr>
        <p:blipFill>
          <a:blip r:embed="rId2"/>
          <a:stretch>
            <a:fillRect/>
          </a:stretch>
        </p:blipFill>
        <p:spPr>
          <a:xfrm>
            <a:off x="8660" y="-106502"/>
            <a:ext cx="12192001" cy="6964501"/>
          </a:xfrm>
          <a:prstGeom prst="rect">
            <a:avLst/>
          </a:prstGeom>
          <a:ln w="12700">
            <a:miter lim="400000"/>
          </a:ln>
        </p:spPr>
      </p:pic>
      <p:sp>
        <p:nvSpPr>
          <p:cNvPr id="3" name="Titel 3">
            <a:extLst>
              <a:ext uri="{FF2B5EF4-FFF2-40B4-BE49-F238E27FC236}">
                <a16:creationId xmlns:a16="http://schemas.microsoft.com/office/drawing/2014/main" id="{CA345E26-5579-D72A-B2A7-0B1369353130}"/>
              </a:ext>
            </a:extLst>
          </p:cNvPr>
          <p:cNvSpPr txBox="1">
            <a:spLocks/>
          </p:cNvSpPr>
          <p:nvPr/>
        </p:nvSpPr>
        <p:spPr>
          <a:xfrm>
            <a:off x="1061760" y="1024857"/>
            <a:ext cx="10800000" cy="7200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AT" b="1" dirty="0" err="1">
                <a:solidFill>
                  <a:srgbClr val="FFFF00"/>
                </a:solidFill>
              </a:rPr>
              <a:t>Some</a:t>
            </a:r>
            <a:r>
              <a:rPr lang="de-AT" b="1" dirty="0">
                <a:solidFill>
                  <a:srgbClr val="FFFF00"/>
                </a:solidFill>
              </a:rPr>
              <a:t> Big Open Questions</a:t>
            </a:r>
          </a:p>
        </p:txBody>
      </p:sp>
      <p:sp>
        <p:nvSpPr>
          <p:cNvPr id="4" name="Rechteck 6">
            <a:extLst>
              <a:ext uri="{FF2B5EF4-FFF2-40B4-BE49-F238E27FC236}">
                <a16:creationId xmlns:a16="http://schemas.microsoft.com/office/drawing/2014/main" id="{7BBAFDAF-75F0-F298-2C43-7D73993EF878}"/>
              </a:ext>
            </a:extLst>
          </p:cNvPr>
          <p:cNvSpPr/>
          <p:nvPr/>
        </p:nvSpPr>
        <p:spPr>
          <a:xfrm>
            <a:off x="767408" y="2001639"/>
            <a:ext cx="8928392" cy="830997"/>
          </a:xfrm>
          <a:prstGeom prst="rect">
            <a:avLst/>
          </a:prstGeom>
        </p:spPr>
        <p:txBody>
          <a:bodyPr wrap="square">
            <a:spAutoFit/>
          </a:bodyPr>
          <a:lstStyle/>
          <a:p>
            <a:r>
              <a:rPr lang="en-US" sz="2400" dirty="0">
                <a:solidFill>
                  <a:schemeClr val="bg1"/>
                </a:solidFill>
              </a:rPr>
              <a:t>Despite of impressive progress and discoveries in the past decades several fundamental questions remain open:</a:t>
            </a:r>
            <a:endParaRPr lang="de-AT" sz="2400" dirty="0">
              <a:solidFill>
                <a:schemeClr val="bg1"/>
              </a:solidFill>
            </a:endParaRPr>
          </a:p>
        </p:txBody>
      </p:sp>
      <p:grpSp>
        <p:nvGrpSpPr>
          <p:cNvPr id="5" name="ZoneTexte 9">
            <a:extLst>
              <a:ext uri="{FF2B5EF4-FFF2-40B4-BE49-F238E27FC236}">
                <a16:creationId xmlns:a16="http://schemas.microsoft.com/office/drawing/2014/main" id="{6CDB2778-4D45-5252-CC4E-E59C8965606F}"/>
              </a:ext>
            </a:extLst>
          </p:cNvPr>
          <p:cNvGrpSpPr/>
          <p:nvPr/>
        </p:nvGrpSpPr>
        <p:grpSpPr>
          <a:xfrm>
            <a:off x="1412844" y="2860921"/>
            <a:ext cx="3960442" cy="1307342"/>
            <a:chOff x="-2" y="-1"/>
            <a:chExt cx="4509013" cy="1672768"/>
          </a:xfrm>
        </p:grpSpPr>
        <p:sp>
          <p:nvSpPr>
            <p:cNvPr id="6" name="Rectangle">
              <a:extLst>
                <a:ext uri="{FF2B5EF4-FFF2-40B4-BE49-F238E27FC236}">
                  <a16:creationId xmlns:a16="http://schemas.microsoft.com/office/drawing/2014/main" id="{244133F1-E772-FCCF-6627-BAE375137ECD}"/>
                </a:ext>
              </a:extLst>
            </p:cNvPr>
            <p:cNvSpPr/>
            <p:nvPr/>
          </p:nvSpPr>
          <p:spPr>
            <a:xfrm>
              <a:off x="-2" y="-1"/>
              <a:ext cx="4509013" cy="1672768"/>
            </a:xfrm>
            <a:prstGeom prst="rect">
              <a:avLst/>
            </a:prstGeom>
            <a:solidFill>
              <a:srgbClr val="2D70FF"/>
            </a:solidFill>
            <a:ln w="12700" cap="flat">
              <a:noFill/>
              <a:miter lim="400000"/>
            </a:ln>
            <a:effectLst/>
          </p:spPr>
          <p:txBody>
            <a:bodyPr wrap="square" lIns="45718" tIns="45718" rIns="45718" bIns="45718" numCol="1" anchor="ctr">
              <a:noAutofit/>
            </a:bodyPr>
            <a:lstStyle/>
            <a:p>
              <a:pPr algn="ctr">
                <a:defRPr sz="2000">
                  <a:solidFill>
                    <a:srgbClr val="FFFFFF"/>
                  </a:solidFill>
                  <a:latin typeface="Arial"/>
                  <a:ea typeface="Arial"/>
                  <a:cs typeface="Arial"/>
                  <a:sym typeface="Arial"/>
                </a:defRPr>
              </a:pPr>
              <a:endParaRPr/>
            </a:p>
          </p:txBody>
        </p:sp>
        <p:sp>
          <p:nvSpPr>
            <p:cNvPr id="7" name="Today 80 % of the mass of the universe is unknown.…">
              <a:extLst>
                <a:ext uri="{FF2B5EF4-FFF2-40B4-BE49-F238E27FC236}">
                  <a16:creationId xmlns:a16="http://schemas.microsoft.com/office/drawing/2014/main" id="{9661B6CC-A353-0691-A6C5-D885F16CE776}"/>
                </a:ext>
              </a:extLst>
            </p:cNvPr>
            <p:cNvSpPr txBox="1"/>
            <p:nvPr/>
          </p:nvSpPr>
          <p:spPr>
            <a:xfrm>
              <a:off x="45719" y="186602"/>
              <a:ext cx="4417572" cy="1299555"/>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p>
              <a:pPr algn="ctr">
                <a:defRPr sz="2000">
                  <a:solidFill>
                    <a:srgbClr val="FFFFFF"/>
                  </a:solidFill>
                  <a:latin typeface="Arial"/>
                  <a:ea typeface="Arial"/>
                  <a:cs typeface="Arial"/>
                  <a:sym typeface="Arial"/>
                </a:defRPr>
              </a:pPr>
              <a:r>
                <a:rPr dirty="0"/>
                <a:t>Today 80 % of the mass of the universe is unknown.</a:t>
              </a:r>
              <a:endParaRPr dirty="0">
                <a:solidFill>
                  <a:srgbClr val="0033A0"/>
                </a:solidFill>
              </a:endParaRPr>
            </a:p>
            <a:p>
              <a:pPr algn="ctr">
                <a:defRPr sz="2000">
                  <a:solidFill>
                    <a:srgbClr val="FFFFFF"/>
                  </a:solidFill>
                  <a:latin typeface="Arial"/>
                  <a:ea typeface="Arial"/>
                  <a:cs typeface="Arial"/>
                  <a:sym typeface="Arial"/>
                </a:defRPr>
              </a:pPr>
              <a:r>
                <a:rPr dirty="0"/>
                <a:t>What is the universe made of?</a:t>
              </a:r>
            </a:p>
          </p:txBody>
        </p:sp>
      </p:grpSp>
      <p:grpSp>
        <p:nvGrpSpPr>
          <p:cNvPr id="8" name="ZoneTexte 15">
            <a:extLst>
              <a:ext uri="{FF2B5EF4-FFF2-40B4-BE49-F238E27FC236}">
                <a16:creationId xmlns:a16="http://schemas.microsoft.com/office/drawing/2014/main" id="{D9DADD3C-22FB-7355-D828-1C479B642838}"/>
              </a:ext>
            </a:extLst>
          </p:cNvPr>
          <p:cNvGrpSpPr/>
          <p:nvPr/>
        </p:nvGrpSpPr>
        <p:grpSpPr>
          <a:xfrm>
            <a:off x="6597420" y="2860921"/>
            <a:ext cx="3960442" cy="1307342"/>
            <a:chOff x="-2" y="-2"/>
            <a:chExt cx="4536509" cy="1672769"/>
          </a:xfrm>
        </p:grpSpPr>
        <p:sp>
          <p:nvSpPr>
            <p:cNvPr id="9" name="Rectangle">
              <a:extLst>
                <a:ext uri="{FF2B5EF4-FFF2-40B4-BE49-F238E27FC236}">
                  <a16:creationId xmlns:a16="http://schemas.microsoft.com/office/drawing/2014/main" id="{39512545-353F-F8C0-5BF6-F5BF9E2E26F9}"/>
                </a:ext>
              </a:extLst>
            </p:cNvPr>
            <p:cNvSpPr/>
            <p:nvPr/>
          </p:nvSpPr>
          <p:spPr>
            <a:xfrm>
              <a:off x="-2" y="-2"/>
              <a:ext cx="4536509" cy="1672769"/>
            </a:xfrm>
            <a:prstGeom prst="rect">
              <a:avLst/>
            </a:prstGeom>
            <a:solidFill>
              <a:srgbClr val="2D70FF"/>
            </a:solidFill>
            <a:ln w="12700" cap="flat">
              <a:noFill/>
              <a:miter lim="400000"/>
            </a:ln>
            <a:effectLst/>
          </p:spPr>
          <p:txBody>
            <a:bodyPr wrap="square" lIns="45718" tIns="45718" rIns="45718" bIns="45718" numCol="1" anchor="ctr">
              <a:noAutofit/>
            </a:bodyPr>
            <a:lstStyle/>
            <a:p>
              <a:pPr algn="ctr">
                <a:defRPr sz="2000">
                  <a:solidFill>
                    <a:srgbClr val="FFFFFF"/>
                  </a:solidFill>
                  <a:latin typeface="Arial"/>
                  <a:ea typeface="Arial"/>
                  <a:cs typeface="Arial"/>
                  <a:sym typeface="Arial"/>
                </a:defRPr>
              </a:pPr>
              <a:endParaRPr/>
            </a:p>
          </p:txBody>
        </p:sp>
        <p:sp>
          <p:nvSpPr>
            <p:cNvPr id="10" name="Is there only a single type of Higgs boson and does it behave exactly as predicted?">
              <a:extLst>
                <a:ext uri="{FF2B5EF4-FFF2-40B4-BE49-F238E27FC236}">
                  <a16:creationId xmlns:a16="http://schemas.microsoft.com/office/drawing/2014/main" id="{AEBD9189-2842-ED8F-6067-9AAE5F2C163E}"/>
                </a:ext>
              </a:extLst>
            </p:cNvPr>
            <p:cNvSpPr txBox="1"/>
            <p:nvPr/>
          </p:nvSpPr>
          <p:spPr>
            <a:xfrm>
              <a:off x="45718" y="328551"/>
              <a:ext cx="4445069" cy="101565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lgn="ctr">
                <a:defRPr sz="2000">
                  <a:solidFill>
                    <a:srgbClr val="FFFFFF"/>
                  </a:solidFill>
                  <a:latin typeface="Arial"/>
                  <a:ea typeface="Arial"/>
                  <a:cs typeface="Arial"/>
                  <a:sym typeface="Arial"/>
                </a:defRPr>
              </a:lvl1pPr>
            </a:lstStyle>
            <a:p>
              <a:r>
                <a:rPr dirty="0"/>
                <a:t>  Is there only a single type of Higgs boson and does it behave exactly as predicted?</a:t>
              </a:r>
            </a:p>
          </p:txBody>
        </p:sp>
      </p:grpSp>
      <p:grpSp>
        <p:nvGrpSpPr>
          <p:cNvPr id="11" name="ZoneTexte 12">
            <a:extLst>
              <a:ext uri="{FF2B5EF4-FFF2-40B4-BE49-F238E27FC236}">
                <a16:creationId xmlns:a16="http://schemas.microsoft.com/office/drawing/2014/main" id="{4785C11E-D0EE-9982-29AD-B7D4F944C572}"/>
              </a:ext>
            </a:extLst>
          </p:cNvPr>
          <p:cNvGrpSpPr/>
          <p:nvPr/>
        </p:nvGrpSpPr>
        <p:grpSpPr>
          <a:xfrm>
            <a:off x="1415480" y="4456292"/>
            <a:ext cx="3949900" cy="1307344"/>
            <a:chOff x="-2" y="-2"/>
            <a:chExt cx="4509013" cy="1670929"/>
          </a:xfrm>
        </p:grpSpPr>
        <p:sp>
          <p:nvSpPr>
            <p:cNvPr id="12" name="Rectangle">
              <a:extLst>
                <a:ext uri="{FF2B5EF4-FFF2-40B4-BE49-F238E27FC236}">
                  <a16:creationId xmlns:a16="http://schemas.microsoft.com/office/drawing/2014/main" id="{770C881A-131B-08EB-2072-D5E08EF6774F}"/>
                </a:ext>
              </a:extLst>
            </p:cNvPr>
            <p:cNvSpPr/>
            <p:nvPr/>
          </p:nvSpPr>
          <p:spPr>
            <a:xfrm>
              <a:off x="-2" y="-2"/>
              <a:ext cx="4509013" cy="1670929"/>
            </a:xfrm>
            <a:prstGeom prst="rect">
              <a:avLst/>
            </a:prstGeom>
            <a:solidFill>
              <a:srgbClr val="2D70FF"/>
            </a:solidFill>
            <a:ln w="12700" cap="flat">
              <a:noFill/>
              <a:miter lim="400000"/>
            </a:ln>
            <a:effectLst/>
          </p:spPr>
          <p:txBody>
            <a:bodyPr wrap="square" lIns="45718" tIns="45718" rIns="45718" bIns="45718" numCol="1" anchor="ctr">
              <a:noAutofit/>
            </a:bodyPr>
            <a:lstStyle/>
            <a:p>
              <a:pPr algn="ctr">
                <a:defRPr>
                  <a:solidFill>
                    <a:srgbClr val="0033A0"/>
                  </a:solidFill>
                  <a:latin typeface="Arial"/>
                  <a:ea typeface="Arial"/>
                  <a:cs typeface="Arial"/>
                  <a:sym typeface="Arial"/>
                </a:defRPr>
              </a:pPr>
              <a:endParaRPr/>
            </a:p>
          </p:txBody>
        </p:sp>
        <p:sp>
          <p:nvSpPr>
            <p:cNvPr id="13" name="Why is the universe composed only of matter? Where has the anti-matter gone that was produced simultaneously in the big bang?">
              <a:extLst>
                <a:ext uri="{FF2B5EF4-FFF2-40B4-BE49-F238E27FC236}">
                  <a16:creationId xmlns:a16="http://schemas.microsoft.com/office/drawing/2014/main" id="{6A503FFE-8D62-A5A2-5232-063A048A5501}"/>
                </a:ext>
              </a:extLst>
            </p:cNvPr>
            <p:cNvSpPr txBox="1"/>
            <p:nvPr/>
          </p:nvSpPr>
          <p:spPr>
            <a:xfrm>
              <a:off x="26278" y="68386"/>
              <a:ext cx="4456453" cy="153414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lvl1pPr algn="ctr">
                <a:defRPr sz="2000">
                  <a:solidFill>
                    <a:srgbClr val="FFFFFF"/>
                  </a:solidFill>
                  <a:latin typeface="Arial"/>
                  <a:ea typeface="Arial"/>
                  <a:cs typeface="Arial"/>
                  <a:sym typeface="Arial"/>
                </a:defRPr>
              </a:lvl1pPr>
            </a:lstStyle>
            <a:p>
              <a:r>
                <a:rPr sz="1800" dirty="0"/>
                <a:t>Why is the universe composed only of matter? Where has the anti-matter gone that was produced simultaneously in the big bang?</a:t>
              </a:r>
            </a:p>
          </p:txBody>
        </p:sp>
      </p:grpSp>
      <p:grpSp>
        <p:nvGrpSpPr>
          <p:cNvPr id="14" name="ZoneTexte 15">
            <a:extLst>
              <a:ext uri="{FF2B5EF4-FFF2-40B4-BE49-F238E27FC236}">
                <a16:creationId xmlns:a16="http://schemas.microsoft.com/office/drawing/2014/main" id="{E3401554-316F-BE9B-02CC-3E59CFD3204E}"/>
              </a:ext>
            </a:extLst>
          </p:cNvPr>
          <p:cNvGrpSpPr/>
          <p:nvPr/>
        </p:nvGrpSpPr>
        <p:grpSpPr>
          <a:xfrm>
            <a:off x="6597420" y="4456292"/>
            <a:ext cx="3960442" cy="1307343"/>
            <a:chOff x="-1" y="-1"/>
            <a:chExt cx="4536507" cy="1672767"/>
          </a:xfrm>
        </p:grpSpPr>
        <p:sp>
          <p:nvSpPr>
            <p:cNvPr id="15" name="Rectangle">
              <a:extLst>
                <a:ext uri="{FF2B5EF4-FFF2-40B4-BE49-F238E27FC236}">
                  <a16:creationId xmlns:a16="http://schemas.microsoft.com/office/drawing/2014/main" id="{46C1A461-FD60-9F8B-5195-A2DAFFAAD87D}"/>
                </a:ext>
              </a:extLst>
            </p:cNvPr>
            <p:cNvSpPr/>
            <p:nvPr/>
          </p:nvSpPr>
          <p:spPr>
            <a:xfrm>
              <a:off x="-2" y="-2"/>
              <a:ext cx="4536509" cy="1672769"/>
            </a:xfrm>
            <a:prstGeom prst="rect">
              <a:avLst/>
            </a:prstGeom>
            <a:solidFill>
              <a:srgbClr val="2D70FF"/>
            </a:solidFill>
            <a:ln w="12700" cap="flat">
              <a:noFill/>
              <a:miter lim="400000"/>
            </a:ln>
            <a:effectLst/>
          </p:spPr>
          <p:txBody>
            <a:bodyPr wrap="square" lIns="45718" tIns="45718" rIns="45718" bIns="45718" numCol="1" anchor="ctr">
              <a:noAutofit/>
            </a:bodyPr>
            <a:lstStyle/>
            <a:p>
              <a:pPr algn="ctr">
                <a:defRPr sz="2000">
                  <a:solidFill>
                    <a:srgbClr val="FFFFFF"/>
                  </a:solidFill>
                  <a:latin typeface="Arial"/>
                  <a:ea typeface="Arial"/>
                  <a:cs typeface="Arial"/>
                  <a:sym typeface="Arial"/>
                </a:defRPr>
              </a:pPr>
              <a:endParaRPr/>
            </a:p>
          </p:txBody>
        </p:sp>
        <p:sp>
          <p:nvSpPr>
            <p:cNvPr id="16" name="Why do neutrinos have mass?…">
              <a:extLst>
                <a:ext uri="{FF2B5EF4-FFF2-40B4-BE49-F238E27FC236}">
                  <a16:creationId xmlns:a16="http://schemas.microsoft.com/office/drawing/2014/main" id="{F9B0126F-EED3-874F-A353-EE8A4A3FE91C}"/>
                </a:ext>
              </a:extLst>
            </p:cNvPr>
            <p:cNvSpPr txBox="1"/>
            <p:nvPr/>
          </p:nvSpPr>
          <p:spPr>
            <a:xfrm>
              <a:off x="45717" y="502716"/>
              <a:ext cx="4445070" cy="66732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ctr">
              <a:spAutoFit/>
            </a:bodyPr>
            <a:lstStyle/>
            <a:p>
              <a:pPr algn="ctr">
                <a:defRPr sz="2000">
                  <a:solidFill>
                    <a:srgbClr val="FFFFFF"/>
                  </a:solidFill>
                  <a:latin typeface="Arial"/>
                  <a:ea typeface="Arial"/>
                  <a:cs typeface="Arial"/>
                  <a:sym typeface="Arial"/>
                </a:defRPr>
              </a:pPr>
              <a:r>
                <a:t>Why do neutrinos have mass? </a:t>
              </a:r>
              <a:endParaRPr>
                <a:solidFill>
                  <a:srgbClr val="0033A0"/>
                </a:solidFill>
              </a:endParaRPr>
            </a:p>
            <a:p>
              <a:pPr algn="ctr">
                <a:defRPr sz="2000">
                  <a:solidFill>
                    <a:srgbClr val="FFFFFF"/>
                  </a:solidFill>
                  <a:latin typeface="Arial"/>
                  <a:ea typeface="Arial"/>
                  <a:cs typeface="Arial"/>
                  <a:sym typeface="Arial"/>
                </a:defRPr>
              </a:pPr>
              <a:r>
                <a:t>How do neutrinos get their masses?</a:t>
              </a:r>
            </a:p>
          </p:txBody>
        </p:sp>
      </p:grpSp>
    </p:spTree>
    <p:extLst>
      <p:ext uri="{BB962C8B-B14F-4D97-AF65-F5344CB8AC3E}">
        <p14:creationId xmlns:p14="http://schemas.microsoft.com/office/powerpoint/2010/main" val="396908371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fill="hold" grpId="0" nodeType="clickEffect">
                                  <p:stCondLst>
                                    <p:cond delay="0"/>
                                  </p:stCondLst>
                                  <p:iterate>
                                    <p:tmAbs val="0"/>
                                  </p:iterate>
                                  <p:childTnLst>
                                    <p:set>
                                      <p:cBhvr>
                                        <p:cTn id="6" fill="hold"/>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0" nodeType="clickEffect">
                                  <p:stCondLst>
                                    <p:cond delay="0"/>
                                  </p:stCondLst>
                                  <p:iterate>
                                    <p:tmAbs val="0"/>
                                  </p:iterate>
                                  <p:childTnLst>
                                    <p:set>
                                      <p:cBhvr>
                                        <p:cTn id="11" fill="hold"/>
                                        <p:tgtEl>
                                          <p:spTgt spid="8"/>
                                        </p:tgtEl>
                                        <p:attrNameLst>
                                          <p:attrName>style.visibility</p:attrName>
                                        </p:attrNameLst>
                                      </p:cBhvr>
                                      <p:to>
                                        <p:strVal val="visible"/>
                                      </p:to>
                                    </p:set>
                                    <p:animEffect transition="in" filter="fade">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0" nodeType="clickEffect">
                                  <p:stCondLst>
                                    <p:cond delay="0"/>
                                  </p:stCondLst>
                                  <p:iterate>
                                    <p:tmAbs val="0"/>
                                  </p:iterate>
                                  <p:childTnLst>
                                    <p:set>
                                      <p:cBhvr>
                                        <p:cTn id="16" fill="hold"/>
                                        <p:tgtEl>
                                          <p:spTgt spid="11"/>
                                        </p:tgtEl>
                                        <p:attrNameLst>
                                          <p:attrName>style.visibility</p:attrName>
                                        </p:attrNameLst>
                                      </p:cBhvr>
                                      <p:to>
                                        <p:strVal val="visible"/>
                                      </p:to>
                                    </p:set>
                                    <p:animEffect transition="in" filter="fade">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fill="hold" grpId="0" nodeType="clickEffect">
                                  <p:stCondLst>
                                    <p:cond delay="0"/>
                                  </p:stCondLst>
                                  <p:iterate>
                                    <p:tmAbs val="0"/>
                                  </p:iterate>
                                  <p:childTnLst>
                                    <p:set>
                                      <p:cBhvr>
                                        <p:cTn id="21" fill="hold"/>
                                        <p:tgtEl>
                                          <p:spTgt spid="14"/>
                                        </p:tgtEl>
                                        <p:attrNameLst>
                                          <p:attrName>style.visibility</p:attrName>
                                        </p:attrNameLst>
                                      </p:cBhvr>
                                      <p:to>
                                        <p:strVal val="visible"/>
                                      </p:to>
                                    </p:set>
                                    <p:animEffect transition="in" filter="fade">
                                      <p:cBhvr>
                                        <p:cTn id="2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advAuto="0"/>
      <p:bldP spid="8" grpId="0" animBg="1" advAuto="0"/>
      <p:bldP spid="11" grpId="0" animBg="1" advAuto="0"/>
      <p:bldP spid="14" grpId="0" animBg="1" advAuto="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A0356A-1136-9F20-6A9D-C5D107636E01}"/>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995AF4FF-4B3F-90AB-8130-14E121941B82}"/>
              </a:ext>
            </a:extLst>
          </p:cNvPr>
          <p:cNvSpPr txBox="1">
            <a:spLocks/>
          </p:cNvSpPr>
          <p:nvPr/>
        </p:nvSpPr>
        <p:spPr>
          <a:xfrm>
            <a:off x="-9525"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dirty="0"/>
              <a:t>                                                                Back-up slides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6750CC29-7B7E-9517-76BF-203354ADDF5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Tree>
    <p:extLst>
      <p:ext uri="{BB962C8B-B14F-4D97-AF65-F5344CB8AC3E}">
        <p14:creationId xmlns:p14="http://schemas.microsoft.com/office/powerpoint/2010/main" val="2834507261"/>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C7C329-1C6F-F7A8-653E-04B5786766E9}"/>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E690F614-DB43-1846-4116-1E739F41B34B}"/>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a:defRPr/>
            </a:pPr>
            <a:r>
              <a:rPr kumimoji="0" lang="en-US" sz="28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lang="en-US" sz="2800" dirty="0">
                <a:latin typeface="Arial"/>
              </a:rPr>
              <a:t>2</a:t>
            </a:r>
            <a:r>
              <a:rPr lang="en-US" sz="2800" baseline="30000" dirty="0">
                <a:latin typeface="Arial"/>
              </a:rPr>
              <a:t>nd</a:t>
            </a:r>
            <a:r>
              <a:rPr lang="en-US" sz="2800" dirty="0">
                <a:latin typeface="Arial"/>
              </a:rPr>
              <a:t> stage FCC-</a:t>
            </a:r>
            <a:r>
              <a:rPr lang="en-US" sz="2800" dirty="0" err="1">
                <a:latin typeface="Arial"/>
              </a:rPr>
              <a:t>hh</a:t>
            </a:r>
            <a:r>
              <a:rPr lang="en-US" sz="2800" dirty="0">
                <a:latin typeface="Arial"/>
              </a:rPr>
              <a:t> – High Field Magnet Development </a:t>
            </a:r>
          </a:p>
        </p:txBody>
      </p:sp>
      <p:pic>
        <p:nvPicPr>
          <p:cNvPr id="7" name="Picture 6" descr="A picture containing icon&#10;&#10;Description automatically generated">
            <a:extLst>
              <a:ext uri="{FF2B5EF4-FFF2-40B4-BE49-F238E27FC236}">
                <a16:creationId xmlns:a16="http://schemas.microsoft.com/office/drawing/2014/main" id="{B5B8A05E-46A2-C9A6-DE3A-43A86420B24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3" name="TextBox 2">
            <a:extLst>
              <a:ext uri="{FF2B5EF4-FFF2-40B4-BE49-F238E27FC236}">
                <a16:creationId xmlns:a16="http://schemas.microsoft.com/office/drawing/2014/main" id="{E93E71D5-9A19-461C-3A4B-1F76A688F24C}"/>
              </a:ext>
            </a:extLst>
          </p:cNvPr>
          <p:cNvSpPr txBox="1"/>
          <p:nvPr/>
        </p:nvSpPr>
        <p:spPr>
          <a:xfrm>
            <a:off x="3175275" y="4475165"/>
            <a:ext cx="1430229" cy="715965"/>
          </a:xfrm>
          <a:prstGeom prst="rect">
            <a:avLst/>
          </a:prstGeom>
          <a:noFill/>
        </p:spPr>
        <p:txBody>
          <a:bodyPr wrap="square" rtlCol="0">
            <a:spAutoFit/>
          </a:bodyPr>
          <a:lstStyle/>
          <a:p>
            <a:pPr algn="ctr"/>
            <a:r>
              <a:rPr lang="en-US" sz="1351" dirty="0">
                <a:solidFill>
                  <a:srgbClr val="0070C0"/>
                </a:solidFill>
                <a:latin typeface="Times"/>
                <a:cs typeface="Times"/>
              </a:rPr>
              <a:t>Design of 12 T SMACC1 ;</a:t>
            </a:r>
          </a:p>
          <a:p>
            <a:pPr algn="ctr"/>
            <a:r>
              <a:rPr lang="en-US" sz="1351" dirty="0">
                <a:solidFill>
                  <a:srgbClr val="0070C0"/>
                </a:solidFill>
                <a:latin typeface="Times"/>
                <a:cs typeface="Times"/>
              </a:rPr>
              <a:t>test in 2026</a:t>
            </a:r>
          </a:p>
        </p:txBody>
      </p:sp>
      <p:pic>
        <p:nvPicPr>
          <p:cNvPr id="6" name="Picture 5">
            <a:extLst>
              <a:ext uri="{FF2B5EF4-FFF2-40B4-BE49-F238E27FC236}">
                <a16:creationId xmlns:a16="http://schemas.microsoft.com/office/drawing/2014/main" id="{22F4077C-5DBB-9A2F-85EF-8E7298159E12}"/>
              </a:ext>
            </a:extLst>
          </p:cNvPr>
          <p:cNvPicPr>
            <a:picLocks noChangeAspect="1"/>
          </p:cNvPicPr>
          <p:nvPr/>
        </p:nvPicPr>
        <p:blipFill>
          <a:blip r:embed="rId3"/>
          <a:stretch>
            <a:fillRect/>
          </a:stretch>
        </p:blipFill>
        <p:spPr>
          <a:xfrm>
            <a:off x="3099103" y="5603318"/>
            <a:ext cx="1051900" cy="432783"/>
          </a:xfrm>
          <a:prstGeom prst="rect">
            <a:avLst/>
          </a:prstGeom>
        </p:spPr>
      </p:pic>
      <p:pic>
        <p:nvPicPr>
          <p:cNvPr id="9" name="Picture 8" descr="SMACC1.png">
            <a:extLst>
              <a:ext uri="{FF2B5EF4-FFF2-40B4-BE49-F238E27FC236}">
                <a16:creationId xmlns:a16="http://schemas.microsoft.com/office/drawing/2014/main" id="{945445FC-B125-FDCA-3FBA-960C95DB2D3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245" y="4542349"/>
            <a:ext cx="2239115" cy="2239115"/>
          </a:xfrm>
          <a:prstGeom prst="rect">
            <a:avLst/>
          </a:prstGeom>
        </p:spPr>
      </p:pic>
      <p:pic>
        <p:nvPicPr>
          <p:cNvPr id="10" name="Picture 9">
            <a:extLst>
              <a:ext uri="{FF2B5EF4-FFF2-40B4-BE49-F238E27FC236}">
                <a16:creationId xmlns:a16="http://schemas.microsoft.com/office/drawing/2014/main" id="{B1AAF71A-B527-61C6-9A6E-238FF3569905}"/>
              </a:ext>
            </a:extLst>
          </p:cNvPr>
          <p:cNvPicPr>
            <a:picLocks noChangeAspect="1"/>
          </p:cNvPicPr>
          <p:nvPr/>
        </p:nvPicPr>
        <p:blipFill>
          <a:blip r:embed="rId5"/>
          <a:stretch>
            <a:fillRect/>
          </a:stretch>
        </p:blipFill>
        <p:spPr>
          <a:xfrm>
            <a:off x="6203915" y="1346385"/>
            <a:ext cx="5704597" cy="2360523"/>
          </a:xfrm>
          <a:prstGeom prst="rect">
            <a:avLst/>
          </a:prstGeom>
        </p:spPr>
      </p:pic>
      <p:sp>
        <p:nvSpPr>
          <p:cNvPr id="11" name="TextBox 10">
            <a:extLst>
              <a:ext uri="{FF2B5EF4-FFF2-40B4-BE49-F238E27FC236}">
                <a16:creationId xmlns:a16="http://schemas.microsoft.com/office/drawing/2014/main" id="{F6C32BB6-438E-A342-261C-F55C6218D7D0}"/>
              </a:ext>
            </a:extLst>
          </p:cNvPr>
          <p:cNvSpPr txBox="1"/>
          <p:nvPr/>
        </p:nvSpPr>
        <p:spPr>
          <a:xfrm>
            <a:off x="6652926" y="1093790"/>
            <a:ext cx="3925697" cy="461665"/>
          </a:xfrm>
          <a:prstGeom prst="rect">
            <a:avLst/>
          </a:prstGeom>
          <a:noFill/>
        </p:spPr>
        <p:txBody>
          <a:bodyPr wrap="square">
            <a:spAutoFit/>
          </a:bodyPr>
          <a:lstStyle/>
          <a:p>
            <a:r>
              <a:rPr lang="en-US" sz="2400" dirty="0">
                <a:solidFill>
                  <a:srgbClr val="0F124A"/>
                </a:solidFill>
                <a:latin typeface="Arial"/>
              </a:rPr>
              <a:t>14 T Nb</a:t>
            </a:r>
            <a:r>
              <a:rPr lang="en-US" sz="2400" baseline="-25000" dirty="0">
                <a:solidFill>
                  <a:srgbClr val="0F124A"/>
                </a:solidFill>
                <a:latin typeface="Arial"/>
              </a:rPr>
              <a:t>3</a:t>
            </a:r>
            <a:r>
              <a:rPr lang="en-US" sz="2400" dirty="0">
                <a:solidFill>
                  <a:srgbClr val="0F124A"/>
                </a:solidFill>
                <a:latin typeface="Arial"/>
              </a:rPr>
              <a:t>Sn roadmap </a:t>
            </a:r>
            <a:endParaRPr lang="en-GB" sz="1351" dirty="0"/>
          </a:p>
        </p:txBody>
      </p:sp>
      <p:sp>
        <p:nvSpPr>
          <p:cNvPr id="12" name="TextBox 11">
            <a:extLst>
              <a:ext uri="{FF2B5EF4-FFF2-40B4-BE49-F238E27FC236}">
                <a16:creationId xmlns:a16="http://schemas.microsoft.com/office/drawing/2014/main" id="{34FCEFEF-3268-102E-3ABD-6AAD764F64E7}"/>
              </a:ext>
            </a:extLst>
          </p:cNvPr>
          <p:cNvSpPr txBox="1"/>
          <p:nvPr/>
        </p:nvSpPr>
        <p:spPr>
          <a:xfrm>
            <a:off x="10236711" y="2255146"/>
            <a:ext cx="1855136" cy="508088"/>
          </a:xfrm>
          <a:prstGeom prst="rect">
            <a:avLst/>
          </a:prstGeom>
          <a:noFill/>
        </p:spPr>
        <p:txBody>
          <a:bodyPr wrap="square">
            <a:spAutoFit/>
          </a:bodyPr>
          <a:lstStyle/>
          <a:p>
            <a:r>
              <a:rPr lang="en-GB" sz="1351" dirty="0">
                <a:latin typeface="Calibri" panose="020F0502020204030204" pitchFamily="34" charset="0"/>
                <a:ea typeface="Calibri" panose="020F0502020204030204" pitchFamily="34" charset="0"/>
                <a:cs typeface="Calibri" panose="020F0502020204030204" pitchFamily="34" charset="0"/>
              </a:rPr>
              <a:t>→ </a:t>
            </a:r>
            <a:r>
              <a:rPr lang="en-GB" sz="1351" dirty="0"/>
              <a:t>2055 as possible </a:t>
            </a:r>
          </a:p>
          <a:p>
            <a:r>
              <a:rPr lang="en-GB" sz="1351" dirty="0"/>
              <a:t> FCC-hh start</a:t>
            </a:r>
          </a:p>
        </p:txBody>
      </p:sp>
      <p:pic>
        <p:nvPicPr>
          <p:cNvPr id="13" name="Picture 12" descr="A blue tube with a couple of wires&#10;&#10;Description automatically generated with medium confidence">
            <a:extLst>
              <a:ext uri="{FF2B5EF4-FFF2-40B4-BE49-F238E27FC236}">
                <a16:creationId xmlns:a16="http://schemas.microsoft.com/office/drawing/2014/main" id="{A6330205-890B-9CD7-4DE0-A3092F51CCF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923215" y="4422721"/>
            <a:ext cx="2473336" cy="1239839"/>
          </a:xfrm>
          <a:prstGeom prst="rect">
            <a:avLst/>
          </a:prstGeom>
        </p:spPr>
      </p:pic>
      <p:pic>
        <p:nvPicPr>
          <p:cNvPr id="14" name="Picture 13" descr="A diagram of a screen&#10;&#10;Description automatically generated">
            <a:extLst>
              <a:ext uri="{FF2B5EF4-FFF2-40B4-BE49-F238E27FC236}">
                <a16:creationId xmlns:a16="http://schemas.microsoft.com/office/drawing/2014/main" id="{B9079726-F1A1-4EC7-823C-CC1F98F733B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405843" y="4113942"/>
            <a:ext cx="2686556" cy="2617439"/>
          </a:xfrm>
          <a:prstGeom prst="rect">
            <a:avLst/>
          </a:prstGeom>
        </p:spPr>
      </p:pic>
      <p:sp>
        <p:nvSpPr>
          <p:cNvPr id="15" name="TextBox 14">
            <a:extLst>
              <a:ext uri="{FF2B5EF4-FFF2-40B4-BE49-F238E27FC236}">
                <a16:creationId xmlns:a16="http://schemas.microsoft.com/office/drawing/2014/main" id="{0F095B52-043B-54B9-5E96-5741AA2E1BDE}"/>
              </a:ext>
            </a:extLst>
          </p:cNvPr>
          <p:cNvSpPr txBox="1"/>
          <p:nvPr/>
        </p:nvSpPr>
        <p:spPr>
          <a:xfrm>
            <a:off x="5441337" y="4872390"/>
            <a:ext cx="3964508" cy="1815882"/>
          </a:xfrm>
          <a:prstGeom prst="rect">
            <a:avLst/>
          </a:prstGeom>
          <a:noFill/>
        </p:spPr>
        <p:txBody>
          <a:bodyPr wrap="square">
            <a:spAutoFit/>
          </a:bodyPr>
          <a:lstStyle/>
          <a:p>
            <a:pPr marL="36575" defTabSz="914377">
              <a:spcBef>
                <a:spcPct val="20000"/>
              </a:spcBef>
              <a:buClr>
                <a:srgbClr val="0055A0"/>
              </a:buClr>
              <a:buSzPct val="80000"/>
              <a:defRPr/>
            </a:pPr>
            <a:r>
              <a:rPr lang="en-US" sz="2000" dirty="0">
                <a:solidFill>
                  <a:srgbClr val="F8F8F8">
                    <a:lumMod val="10000"/>
                  </a:srgbClr>
                </a:solidFill>
                <a:latin typeface="Arial"/>
              </a:rPr>
              <a:t>2025</a:t>
            </a:r>
          </a:p>
          <a:p>
            <a:pPr marL="493764" indent="-457189" defTabSz="914377">
              <a:spcBef>
                <a:spcPct val="20000"/>
              </a:spcBef>
              <a:buClr>
                <a:srgbClr val="0055A0"/>
              </a:buClr>
              <a:buSzPct val="80000"/>
              <a:buFont typeface="Arial"/>
              <a:buChar char="•"/>
              <a:defRPr/>
            </a:pPr>
            <a:r>
              <a:rPr lang="en-US" sz="2000" dirty="0">
                <a:solidFill>
                  <a:srgbClr val="F8F8F8">
                    <a:lumMod val="10000"/>
                  </a:srgbClr>
                </a:solidFill>
                <a:latin typeface="Arial"/>
              </a:rPr>
              <a:t>HTS </a:t>
            </a:r>
            <a:r>
              <a:rPr lang="en-US" sz="2000" dirty="0" err="1">
                <a:solidFill>
                  <a:srgbClr val="F8F8F8">
                    <a:lumMod val="10000"/>
                  </a:srgbClr>
                </a:solidFill>
                <a:latin typeface="Arial"/>
              </a:rPr>
              <a:t>subSMCC</a:t>
            </a:r>
            <a:r>
              <a:rPr lang="en-US" sz="2000" dirty="0">
                <a:solidFill>
                  <a:srgbClr val="F8F8F8">
                    <a:lumMod val="10000"/>
                  </a:srgbClr>
                </a:solidFill>
                <a:latin typeface="Arial"/>
              </a:rPr>
              <a:t> manufacturing and testing</a:t>
            </a:r>
          </a:p>
          <a:p>
            <a:pPr marL="493764" indent="-457189" defTabSz="914377">
              <a:spcBef>
                <a:spcPct val="20000"/>
              </a:spcBef>
              <a:buClr>
                <a:srgbClr val="0055A0"/>
              </a:buClr>
              <a:buSzPct val="80000"/>
              <a:buFont typeface="Arial"/>
              <a:buChar char="•"/>
              <a:defRPr/>
            </a:pPr>
            <a:r>
              <a:rPr lang="en-US" sz="2000" dirty="0">
                <a:solidFill>
                  <a:srgbClr val="F8F8F8">
                    <a:lumMod val="10000"/>
                  </a:srgbClr>
                </a:solidFill>
                <a:latin typeface="Arial"/>
              </a:rPr>
              <a:t>5-6 T field on conductor</a:t>
            </a:r>
          </a:p>
          <a:p>
            <a:pPr marL="493764" indent="-457189" defTabSz="914377">
              <a:spcBef>
                <a:spcPct val="20000"/>
              </a:spcBef>
              <a:buClr>
                <a:srgbClr val="0055A0"/>
              </a:buClr>
              <a:buSzPct val="80000"/>
              <a:buFont typeface="Arial"/>
              <a:buChar char="•"/>
              <a:defRPr/>
            </a:pPr>
            <a:r>
              <a:rPr lang="en-US" sz="2000" dirty="0">
                <a:solidFill>
                  <a:srgbClr val="F8F8F8">
                    <a:lumMod val="10000"/>
                  </a:srgbClr>
                </a:solidFill>
                <a:latin typeface="Arial"/>
              </a:rPr>
              <a:t>HTS roadmap deliberations </a:t>
            </a:r>
            <a:endParaRPr lang="en-GB" sz="1351" dirty="0"/>
          </a:p>
        </p:txBody>
      </p:sp>
      <p:pic>
        <p:nvPicPr>
          <p:cNvPr id="16" name="Picture 15">
            <a:extLst>
              <a:ext uri="{FF2B5EF4-FFF2-40B4-BE49-F238E27FC236}">
                <a16:creationId xmlns:a16="http://schemas.microsoft.com/office/drawing/2014/main" id="{27F51E65-CF7A-DD71-E64D-BA098C58AAEA}"/>
              </a:ext>
            </a:extLst>
          </p:cNvPr>
          <p:cNvPicPr>
            <a:picLocks noChangeAspect="1"/>
          </p:cNvPicPr>
          <p:nvPr/>
        </p:nvPicPr>
        <p:blipFill>
          <a:blip r:embed="rId3"/>
          <a:stretch>
            <a:fillRect/>
          </a:stretch>
        </p:blipFill>
        <p:spPr>
          <a:xfrm>
            <a:off x="10241675" y="6348682"/>
            <a:ext cx="1051900" cy="432783"/>
          </a:xfrm>
          <a:prstGeom prst="rect">
            <a:avLst/>
          </a:prstGeom>
        </p:spPr>
      </p:pic>
      <p:pic>
        <p:nvPicPr>
          <p:cNvPr id="17" name="Picture 16">
            <a:extLst>
              <a:ext uri="{FF2B5EF4-FFF2-40B4-BE49-F238E27FC236}">
                <a16:creationId xmlns:a16="http://schemas.microsoft.com/office/drawing/2014/main" id="{1F5BDF9F-E9BC-38DF-448F-D9A071263931}"/>
              </a:ext>
            </a:extLst>
          </p:cNvPr>
          <p:cNvPicPr>
            <a:picLocks noChangeAspect="1"/>
          </p:cNvPicPr>
          <p:nvPr/>
        </p:nvPicPr>
        <p:blipFill>
          <a:blip r:embed="rId8"/>
          <a:srcRect l="10311" r="-1309"/>
          <a:stretch/>
        </p:blipFill>
        <p:spPr>
          <a:xfrm>
            <a:off x="518246" y="1542933"/>
            <a:ext cx="5101077" cy="2516103"/>
          </a:xfrm>
          <a:prstGeom prst="rect">
            <a:avLst/>
          </a:prstGeom>
        </p:spPr>
      </p:pic>
      <p:sp>
        <p:nvSpPr>
          <p:cNvPr id="18" name="TextBox 17">
            <a:extLst>
              <a:ext uri="{FF2B5EF4-FFF2-40B4-BE49-F238E27FC236}">
                <a16:creationId xmlns:a16="http://schemas.microsoft.com/office/drawing/2014/main" id="{8FCE3101-8D13-FF2E-BA4E-BBCC8D79109D}"/>
              </a:ext>
            </a:extLst>
          </p:cNvPr>
          <p:cNvSpPr txBox="1"/>
          <p:nvPr/>
        </p:nvSpPr>
        <p:spPr>
          <a:xfrm>
            <a:off x="178122" y="4103117"/>
            <a:ext cx="6159639" cy="461665"/>
          </a:xfrm>
          <a:prstGeom prst="rect">
            <a:avLst/>
          </a:prstGeom>
          <a:noFill/>
        </p:spPr>
        <p:txBody>
          <a:bodyPr wrap="square">
            <a:spAutoFit/>
          </a:bodyPr>
          <a:lstStyle/>
          <a:p>
            <a:r>
              <a:rPr lang="en-US" sz="2400" dirty="0">
                <a:solidFill>
                  <a:srgbClr val="0F124A"/>
                </a:solidFill>
                <a:latin typeface="Arial"/>
              </a:rPr>
              <a:t>Nb</a:t>
            </a:r>
            <a:r>
              <a:rPr lang="en-US" sz="2400" baseline="-25000" dirty="0">
                <a:solidFill>
                  <a:srgbClr val="0F124A"/>
                </a:solidFill>
                <a:latin typeface="Arial"/>
              </a:rPr>
              <a:t>3</a:t>
            </a:r>
            <a:r>
              <a:rPr lang="en-US" sz="2400" dirty="0">
                <a:solidFill>
                  <a:srgbClr val="0F124A"/>
                </a:solidFill>
                <a:latin typeface="Arial"/>
              </a:rPr>
              <a:t>Sn model magnet </a:t>
            </a:r>
            <a:endParaRPr lang="en-GB" sz="1351" dirty="0"/>
          </a:p>
        </p:txBody>
      </p:sp>
      <p:sp>
        <p:nvSpPr>
          <p:cNvPr id="19" name="TextBox 18">
            <a:extLst>
              <a:ext uri="{FF2B5EF4-FFF2-40B4-BE49-F238E27FC236}">
                <a16:creationId xmlns:a16="http://schemas.microsoft.com/office/drawing/2014/main" id="{9E8C0502-47AC-9809-6501-8444EF4AFB16}"/>
              </a:ext>
            </a:extLst>
          </p:cNvPr>
          <p:cNvSpPr txBox="1"/>
          <p:nvPr/>
        </p:nvSpPr>
        <p:spPr>
          <a:xfrm>
            <a:off x="802889" y="1196359"/>
            <a:ext cx="4919520" cy="625684"/>
          </a:xfrm>
          <a:prstGeom prst="rect">
            <a:avLst/>
          </a:prstGeom>
          <a:noFill/>
        </p:spPr>
        <p:txBody>
          <a:bodyPr wrap="square">
            <a:spAutoFit/>
          </a:bodyPr>
          <a:lstStyle/>
          <a:p>
            <a:r>
              <a:rPr lang="en-US" sz="2133" dirty="0">
                <a:solidFill>
                  <a:srgbClr val="0F124A"/>
                </a:solidFill>
                <a:latin typeface="Arial"/>
              </a:rPr>
              <a:t>HTS                     Nb</a:t>
            </a:r>
            <a:r>
              <a:rPr lang="en-US" sz="2133" baseline="-25000" dirty="0">
                <a:solidFill>
                  <a:srgbClr val="0F124A"/>
                </a:solidFill>
                <a:latin typeface="Arial"/>
              </a:rPr>
              <a:t>3</a:t>
            </a:r>
            <a:r>
              <a:rPr lang="en-US" sz="2133" dirty="0">
                <a:solidFill>
                  <a:srgbClr val="0F124A"/>
                </a:solidFill>
                <a:latin typeface="Arial"/>
              </a:rPr>
              <a:t>Sn            Nb-Ti</a:t>
            </a:r>
          </a:p>
          <a:p>
            <a:r>
              <a:rPr lang="en-US" sz="1333" dirty="0">
                <a:solidFill>
                  <a:srgbClr val="0F124A"/>
                </a:solidFill>
                <a:latin typeface="Arial"/>
              </a:rPr>
              <a:t>(</a:t>
            </a:r>
            <a:r>
              <a:rPr lang="en-US" sz="1333" dirty="0" err="1">
                <a:solidFill>
                  <a:srgbClr val="0F124A"/>
                </a:solidFill>
                <a:latin typeface="Arial"/>
              </a:rPr>
              <a:t>ReBCO</a:t>
            </a:r>
            <a:r>
              <a:rPr lang="en-US" sz="1333" dirty="0">
                <a:solidFill>
                  <a:srgbClr val="0F124A"/>
                </a:solidFill>
                <a:latin typeface="Arial"/>
              </a:rPr>
              <a:t>, Bi2212, IBS)</a:t>
            </a:r>
            <a:endParaRPr lang="en-GB" sz="1333" dirty="0"/>
          </a:p>
        </p:txBody>
      </p:sp>
      <p:sp>
        <p:nvSpPr>
          <p:cNvPr id="20" name="TextBox 19">
            <a:extLst>
              <a:ext uri="{FF2B5EF4-FFF2-40B4-BE49-F238E27FC236}">
                <a16:creationId xmlns:a16="http://schemas.microsoft.com/office/drawing/2014/main" id="{200186E8-B5FB-1CDD-2C6E-410650BF544F}"/>
              </a:ext>
            </a:extLst>
          </p:cNvPr>
          <p:cNvSpPr txBox="1"/>
          <p:nvPr/>
        </p:nvSpPr>
        <p:spPr>
          <a:xfrm>
            <a:off x="5621006" y="4084781"/>
            <a:ext cx="6159639" cy="461665"/>
          </a:xfrm>
          <a:prstGeom prst="rect">
            <a:avLst/>
          </a:prstGeom>
          <a:noFill/>
        </p:spPr>
        <p:txBody>
          <a:bodyPr wrap="square">
            <a:spAutoFit/>
          </a:bodyPr>
          <a:lstStyle/>
          <a:p>
            <a:r>
              <a:rPr lang="en-US" sz="2400" dirty="0">
                <a:solidFill>
                  <a:srgbClr val="0F124A"/>
                </a:solidFill>
                <a:latin typeface="Arial"/>
              </a:rPr>
              <a:t>HTS model magnet </a:t>
            </a:r>
            <a:endParaRPr lang="en-GB" sz="1351" dirty="0"/>
          </a:p>
        </p:txBody>
      </p:sp>
    </p:spTree>
    <p:extLst>
      <p:ext uri="{BB962C8B-B14F-4D97-AF65-F5344CB8AC3E}">
        <p14:creationId xmlns:p14="http://schemas.microsoft.com/office/powerpoint/2010/main" val="2301039836"/>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46E44AE2-2C8D-43F8-0D9A-B5A93961C13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213" y="2503367"/>
            <a:ext cx="3715126" cy="3195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b="1" i="0" u="none" strike="noStrike" kern="0" cap="none" spc="0" normalizeH="0" baseline="0" noProof="0" dirty="0">
                <a:ln>
                  <a:noFill/>
                </a:ln>
                <a:solidFill>
                  <a:srgbClr val="FFFF00"/>
                </a:solidFill>
                <a:effectLst/>
                <a:uLnTx/>
                <a:uFillTx/>
                <a:latin typeface="Calibri" panose="020F0502020204030204" pitchFamily="34" charset="0"/>
                <a:cs typeface="Calibri" panose="020F0502020204030204" pitchFamily="34" charset="0"/>
              </a:rPr>
              <a:t> FCC integrated program</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2" descr="Diagram&#10;&#10;Description automatically generated">
            <a:extLst>
              <a:ext uri="{FF2B5EF4-FFF2-40B4-BE49-F238E27FC236}">
                <a16:creationId xmlns:a16="http://schemas.microsoft.com/office/drawing/2014/main" id="{7662580A-51D2-D0A2-946B-E55AE11612F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853" y="2444647"/>
            <a:ext cx="2971796" cy="3310493"/>
          </a:xfrm>
          <a:prstGeom prst="rect">
            <a:avLst/>
          </a:prstGeom>
        </p:spPr>
      </p:pic>
      <p:sp>
        <p:nvSpPr>
          <p:cNvPr id="4" name="Content Placeholder 2">
            <a:extLst>
              <a:ext uri="{FF2B5EF4-FFF2-40B4-BE49-F238E27FC236}">
                <a16:creationId xmlns:a16="http://schemas.microsoft.com/office/drawing/2014/main" id="{B92DB9E4-D680-6FA1-A8A4-473DF0931125}"/>
              </a:ext>
            </a:extLst>
          </p:cNvPr>
          <p:cNvSpPr txBox="1">
            <a:spLocks/>
          </p:cNvSpPr>
          <p:nvPr/>
        </p:nvSpPr>
        <p:spPr>
          <a:xfrm>
            <a:off x="5314687" y="3325695"/>
            <a:ext cx="1512168" cy="751571"/>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FCC-ee</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p:pic>
        <p:nvPicPr>
          <p:cNvPr id="12" name="Picture 11" descr="Diagram, radar chart&#10;&#10;Description automatically generated">
            <a:extLst>
              <a:ext uri="{FF2B5EF4-FFF2-40B4-BE49-F238E27FC236}">
                <a16:creationId xmlns:a16="http://schemas.microsoft.com/office/drawing/2014/main" id="{CAB6820D-7F89-AA9E-627F-2F076BC02F45}"/>
              </a:ext>
            </a:extLst>
          </p:cNvPr>
          <p:cNvPicPr>
            <a:picLocks noChangeAspect="1"/>
          </p:cNvPicPr>
          <p:nvPr/>
        </p:nvPicPr>
        <p:blipFill>
          <a:blip r:embed="rId6"/>
          <a:stretch>
            <a:fillRect/>
          </a:stretch>
        </p:blipFill>
        <p:spPr>
          <a:xfrm>
            <a:off x="7961143" y="2590800"/>
            <a:ext cx="3833391" cy="3108156"/>
          </a:xfrm>
          <a:prstGeom prst="rect">
            <a:avLst/>
          </a:prstGeom>
        </p:spPr>
      </p:pic>
      <p:sp>
        <p:nvSpPr>
          <p:cNvPr id="15" name="Content Placeholder 2">
            <a:extLst>
              <a:ext uri="{FF2B5EF4-FFF2-40B4-BE49-F238E27FC236}">
                <a16:creationId xmlns:a16="http://schemas.microsoft.com/office/drawing/2014/main" id="{66B11ACC-554C-4750-AE7A-6884C42941D0}"/>
              </a:ext>
            </a:extLst>
          </p:cNvPr>
          <p:cNvSpPr txBox="1">
            <a:spLocks/>
          </p:cNvSpPr>
          <p:nvPr/>
        </p:nvSpPr>
        <p:spPr>
          <a:xfrm>
            <a:off x="9262835" y="3397123"/>
            <a:ext cx="1512168" cy="72814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5" marR="0" lvl="0" indent="0" algn="l" defTabSz="914377" rtl="0" eaLnBrk="1" fontAlgn="auto" latinLnBrk="0" hangingPunct="1">
              <a:lnSpc>
                <a:spcPct val="100000"/>
              </a:lnSpc>
              <a:spcBef>
                <a:spcPts val="1000"/>
              </a:spcBef>
              <a:spcAft>
                <a:spcPts val="0"/>
              </a:spcAft>
              <a:buClr>
                <a:srgbClr val="0C377B"/>
              </a:buClr>
              <a:buSzPct val="80000"/>
              <a:buFont typeface="Arial"/>
              <a:buNone/>
              <a:tabLst/>
              <a:defRPr/>
            </a:pPr>
            <a:r>
              <a:rPr kumimoji="0" lang="fr" sz="2000" b="1" i="0" u="none" strike="noStrike" kern="1200" cap="none" spc="0" normalizeH="0" baseline="0" noProof="0" dirty="0">
                <a:ln>
                  <a:noFill/>
                </a:ln>
                <a:solidFill>
                  <a:srgbClr val="FF0000"/>
                </a:solidFill>
                <a:effectLst/>
                <a:uLnTx/>
                <a:uFillTx/>
                <a:latin typeface="Arial"/>
                <a:ea typeface="+mn-ea"/>
                <a:cs typeface="+mn-cs"/>
              </a:rPr>
              <a:t>FCC-hh</a:t>
            </a:r>
            <a:endParaRPr kumimoji="0" lang="fr" sz="2000" b="0" i="0" u="none" strike="noStrike" kern="1200" cap="none" spc="0" normalizeH="0" baseline="0" noProof="0" dirty="0">
              <a:ln>
                <a:noFill/>
              </a:ln>
              <a:solidFill>
                <a:srgbClr val="FF0000"/>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D1DBE66-3CAD-E03B-4CCB-92EA9454A64C}"/>
                  </a:ext>
                </a:extLst>
              </p:cNvPr>
              <p:cNvSpPr txBox="1"/>
              <p:nvPr/>
            </p:nvSpPr>
            <p:spPr>
              <a:xfrm>
                <a:off x="0" y="673752"/>
                <a:ext cx="12192000" cy="178510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srgbClr val="0C377B"/>
                    </a:solidFill>
                    <a:effectLst/>
                    <a:uLnTx/>
                    <a:uFillTx/>
                    <a:latin typeface="Arial"/>
                    <a:ea typeface="+mn-ea"/>
                    <a:cs typeface="+mn-cs"/>
                  </a:rPr>
                  <a:t>c</a:t>
                </a:r>
                <a:r>
                  <a:rPr kumimoji="0" lang="en-GB" sz="2000" b="1" i="0" u="none" strike="noStrike" kern="1200" cap="none" spc="0" normalizeH="0" baseline="0" noProof="0" dirty="0" err="1">
                    <a:ln>
                      <a:noFill/>
                    </a:ln>
                    <a:solidFill>
                      <a:srgbClr val="0C377B"/>
                    </a:solidFill>
                    <a:effectLst/>
                    <a:uLnTx/>
                    <a:uFillTx/>
                    <a:latin typeface="Arial"/>
                    <a:ea typeface="+mn-ea"/>
                    <a:cs typeface="+mn-cs"/>
                  </a:rPr>
                  <a:t>omprehensive</a:t>
                </a:r>
                <a:r>
                  <a:rPr kumimoji="0" lang="en-GB" sz="2000" b="1" i="0" u="none" strike="noStrike" kern="1200" cap="none" spc="0" normalizeH="0" baseline="0" noProof="0" dirty="0">
                    <a:ln>
                      <a:noFill/>
                    </a:ln>
                    <a:solidFill>
                      <a:srgbClr val="0C377B"/>
                    </a:solidFill>
                    <a:effectLst/>
                    <a:uLnTx/>
                    <a:uFillTx/>
                    <a:latin typeface="Arial"/>
                    <a:ea typeface="+mn-ea"/>
                    <a:cs typeface="+mn-cs"/>
                  </a:rPr>
                  <a:t> long-term program maximizing physics opportunities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1: FCC-ee (Z, W, H, </a:t>
                </a:r>
                <a14:m>
                  <m:oMath xmlns:m="http://schemas.openxmlformats.org/officeDocument/2006/math">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acc>
                      <m:accPr>
                        <m:chr m:val="̅"/>
                        <m:ctrlPr>
                          <a:rPr kumimoji="0" lang="en-US" sz="1800" b="1" i="1"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ctrlPr>
                      </m:accPr>
                      <m:e>
                        <m:r>
                          <m:rPr>
                            <m:nor/>
                          </m:rPr>
                          <a:rPr kumimoji="0" lang="en-US" sz="1800" b="1" i="0" u="none" strike="noStrike" kern="1200" cap="none" spc="0" normalizeH="0" baseline="0" noProof="0" dirty="0" smtClean="0">
                            <a:ln>
                              <a:noFill/>
                            </a:ln>
                            <a:solidFill>
                              <a:srgbClr val="3333FF"/>
                            </a:solidFill>
                            <a:effectLst/>
                            <a:uLnTx/>
                            <a:uFillTx/>
                            <a:latin typeface="Cambria Math" panose="02040503050406030204" pitchFamily="18" charset="0"/>
                            <a:ea typeface="+mn-ea"/>
                            <a:cs typeface="+mn-cs"/>
                          </a:rPr>
                          <m:t>t</m:t>
                        </m:r>
                      </m:e>
                    </m:acc>
                  </m:oMath>
                </a14:m>
                <a:r>
                  <a:rPr kumimoji="0" lang="en-GB" sz="1800" b="1" i="0" u="none" strike="noStrike" kern="1200" cap="none" spc="0" normalizeH="0" baseline="0" noProof="0" dirty="0">
                    <a:ln>
                      <a:noFill/>
                    </a:ln>
                    <a:solidFill>
                      <a:srgbClr val="3333FF"/>
                    </a:solidFill>
                    <a:effectLst/>
                    <a:uLnTx/>
                    <a:uFillTx/>
                    <a:latin typeface="Arial"/>
                    <a:ea typeface="+mn-ea"/>
                    <a:cs typeface="+mn-cs"/>
                  </a:rPr>
                  <a:t>) as Higgs factory, electroweak &amp; top factory at highest luminosities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3333FF"/>
                    </a:solidFill>
                    <a:effectLst/>
                    <a:uLnTx/>
                    <a:uFillTx/>
                    <a:latin typeface="Arial"/>
                    <a:ea typeface="+mn-ea"/>
                    <a:cs typeface="+mn-cs"/>
                  </a:rPr>
                  <a:t>stage 2: FCC-hh (~100 </a:t>
                </a:r>
                <a:r>
                  <a:rPr kumimoji="0" lang="en-GB" sz="1800" b="1" i="0" u="none" strike="noStrike" kern="1200" cap="none" spc="0" normalizeH="0" baseline="0" noProof="0" dirty="0" err="1">
                    <a:ln>
                      <a:noFill/>
                    </a:ln>
                    <a:solidFill>
                      <a:srgbClr val="3333FF"/>
                    </a:solidFill>
                    <a:effectLst/>
                    <a:uLnTx/>
                    <a:uFillTx/>
                    <a:latin typeface="Arial"/>
                    <a:ea typeface="+mn-ea"/>
                    <a:cs typeface="+mn-cs"/>
                  </a:rPr>
                  <a:t>TeV</a:t>
                </a:r>
                <a:r>
                  <a:rPr kumimoji="0" lang="en-GB" sz="1800" b="1" i="0" u="none" strike="noStrike" kern="1200" cap="none" spc="0" normalizeH="0" baseline="0" noProof="0" dirty="0">
                    <a:ln>
                      <a:noFill/>
                    </a:ln>
                    <a:solidFill>
                      <a:srgbClr val="3333FF"/>
                    </a:solidFill>
                    <a:effectLst/>
                    <a:uLnTx/>
                    <a:uFillTx/>
                    <a:latin typeface="Arial"/>
                    <a:ea typeface="+mn-ea"/>
                    <a:cs typeface="+mn-cs"/>
                  </a:rPr>
                  <a:t>) as natural continuation at energy frontier, pp &amp; AA collisions; e-</a:t>
                </a:r>
                <a:r>
                  <a:rPr lang="en-GB" b="1" dirty="0">
                    <a:solidFill>
                      <a:srgbClr val="3333FF"/>
                    </a:solidFill>
                    <a:latin typeface="Arial"/>
                  </a:rPr>
                  <a:t>h </a:t>
                </a:r>
                <a:r>
                  <a:rPr kumimoji="0" lang="en-GB" sz="1800" b="1" i="0" u="none" strike="noStrike" kern="1200" cap="none" spc="0" normalizeH="0" baseline="0" noProof="0" dirty="0">
                    <a:ln>
                      <a:noFill/>
                    </a:ln>
                    <a:solidFill>
                      <a:srgbClr val="3333FF"/>
                    </a:solidFill>
                    <a:effectLst/>
                    <a:uLnTx/>
                    <a:uFillTx/>
                    <a:latin typeface="Arial"/>
                    <a:ea typeface="+mn-ea"/>
                    <a:cs typeface="+mn-cs"/>
                  </a:rPr>
                  <a:t>option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highly synergetic and complementary programme boosting the physics reach of both colliders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srgbClr val="0C377B"/>
                    </a:solidFill>
                    <a:effectLst/>
                    <a:uLnTx/>
                    <a:uFillTx/>
                    <a:latin typeface="Arial"/>
                    <a:ea typeface="+mn-ea"/>
                    <a:cs typeface="+mn-cs"/>
                  </a:rPr>
                  <a:t>common civil engineering and technical infrastructures, </a:t>
                </a:r>
                <a:r>
                  <a:rPr kumimoji="0" lang="en-US" sz="1800" b="0" i="0" u="none" strike="noStrike" kern="1200" cap="none" spc="0" normalizeH="0" baseline="0" noProof="0" dirty="0">
                    <a:ln>
                      <a:noFill/>
                    </a:ln>
                    <a:solidFill>
                      <a:srgbClr val="0C377B"/>
                    </a:solidFill>
                    <a:effectLst/>
                    <a:uLnTx/>
                    <a:uFillTx/>
                    <a:latin typeface="Arial"/>
                    <a:ea typeface="+mn-ea"/>
                    <a:cs typeface="+mn-cs"/>
                  </a:rPr>
                  <a:t>building on and reusing CERN’s existing infrastructure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srgbClr val="0C377B"/>
                    </a:solidFill>
                    <a:effectLst/>
                    <a:uLnTx/>
                    <a:uFillTx/>
                    <a:latin typeface="Arial"/>
                    <a:ea typeface="+mn-ea"/>
                    <a:cs typeface="+mn-cs"/>
                  </a:rPr>
                  <a:t>FCC integrated project </a:t>
                </a:r>
                <a:r>
                  <a:rPr kumimoji="0" lang="en-GB" sz="1800" b="0" i="0" u="none" strike="noStrike" kern="0" cap="none" spc="0" normalizeH="0" baseline="0" noProof="0" dirty="0">
                    <a:ln>
                      <a:noFill/>
                    </a:ln>
                    <a:solidFill>
                      <a:srgbClr val="0C377B"/>
                    </a:solidFill>
                    <a:effectLst/>
                    <a:uLnTx/>
                    <a:uFillTx/>
                    <a:latin typeface="Arial"/>
                    <a:ea typeface="+mn-ea"/>
                    <a:cs typeface="+mn-cs"/>
                  </a:rPr>
                  <a:t>allows the start of a new, major facility at CERN within a few years of the end of HL-LHC</a:t>
                </a:r>
                <a:endParaRPr kumimoji="0" lang="en-GB" sz="1800" b="0" i="0" u="none" strike="noStrike" kern="1200" cap="none" spc="0" normalizeH="0" baseline="0" noProof="0" dirty="0">
                  <a:ln>
                    <a:noFill/>
                  </a:ln>
                  <a:solidFill>
                    <a:srgbClr val="0C377B"/>
                  </a:solidFill>
                  <a:effectLst/>
                  <a:uLnTx/>
                  <a:uFillTx/>
                  <a:latin typeface="Arial"/>
                  <a:ea typeface="+mn-ea"/>
                  <a:cs typeface="+mn-cs"/>
                </a:endParaRPr>
              </a:p>
            </p:txBody>
          </p:sp>
        </mc:Choice>
        <mc:Fallback xmlns="">
          <p:sp>
            <p:nvSpPr>
              <p:cNvPr id="17" name="TextBox 16">
                <a:extLst>
                  <a:ext uri="{FF2B5EF4-FFF2-40B4-BE49-F238E27FC236}">
                    <a16:creationId xmlns:a16="http://schemas.microsoft.com/office/drawing/2014/main" id="{7D1DBE66-3CAD-E03B-4CCB-92EA9454A64C}"/>
                  </a:ext>
                </a:extLst>
              </p:cNvPr>
              <p:cNvSpPr txBox="1">
                <a:spLocks noRot="1" noChangeAspect="1" noMove="1" noResize="1" noEditPoints="1" noAdjustHandles="1" noChangeArrowheads="1" noChangeShapeType="1" noTextEdit="1"/>
              </p:cNvSpPr>
              <p:nvPr/>
            </p:nvSpPr>
            <p:spPr>
              <a:xfrm>
                <a:off x="0" y="673752"/>
                <a:ext cx="12192000" cy="1785104"/>
              </a:xfrm>
              <a:prstGeom prst="rect">
                <a:avLst/>
              </a:prstGeom>
              <a:blipFill>
                <a:blip r:embed="rId7"/>
                <a:stretch>
                  <a:fillRect l="-500" t="-1712" b="-4795"/>
                </a:stretch>
              </a:blipFill>
            </p:spPr>
            <p:txBody>
              <a:bodyPr/>
              <a:lstStyle/>
              <a:p>
                <a:r>
                  <a:rPr lang="en-CH">
                    <a:noFill/>
                  </a:rPr>
                  <a:t> </a:t>
                </a:r>
              </a:p>
            </p:txBody>
          </p:sp>
        </mc:Fallback>
      </mc:AlternateContent>
      <p:sp>
        <p:nvSpPr>
          <p:cNvPr id="2" name="Rectangle 1">
            <a:extLst>
              <a:ext uri="{FF2B5EF4-FFF2-40B4-BE49-F238E27FC236}">
                <a16:creationId xmlns:a16="http://schemas.microsoft.com/office/drawing/2014/main" id="{1F2A6860-CAC2-70DD-5E9F-0F75694914A6}"/>
              </a:ext>
            </a:extLst>
          </p:cNvPr>
          <p:cNvSpPr/>
          <p:nvPr/>
        </p:nvSpPr>
        <p:spPr>
          <a:xfrm>
            <a:off x="287735" y="5842482"/>
            <a:ext cx="3715126" cy="288032"/>
          </a:xfrm>
          <a:prstGeom prst="rect">
            <a:avLst/>
          </a:prstGeom>
          <a:gradFill flip="none" rotWithShape="1">
            <a:gsLst>
              <a:gs pos="0">
                <a:srgbClr val="0000FF">
                  <a:lumMod val="5000"/>
                  <a:lumOff val="95000"/>
                </a:srgbClr>
              </a:gs>
              <a:gs pos="50000">
                <a:srgbClr val="0000FF">
                  <a:lumMod val="45000"/>
                  <a:lumOff val="55000"/>
                </a:srgbClr>
              </a:gs>
              <a:gs pos="93000">
                <a:srgbClr val="0000FF">
                  <a:lumMod val="45000"/>
                  <a:lumOff val="55000"/>
                </a:srgbClr>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5" name="Rectangle 4">
            <a:extLst>
              <a:ext uri="{FF2B5EF4-FFF2-40B4-BE49-F238E27FC236}">
                <a16:creationId xmlns:a16="http://schemas.microsoft.com/office/drawing/2014/main" id="{EF0C99BC-B821-7851-56AB-FB7DD65D1598}"/>
              </a:ext>
            </a:extLst>
          </p:cNvPr>
          <p:cNvSpPr/>
          <p:nvPr/>
        </p:nvSpPr>
        <p:spPr>
          <a:xfrm>
            <a:off x="4161341" y="5842482"/>
            <a:ext cx="3630223" cy="288032"/>
          </a:xfrm>
          <a:prstGeom prst="rect">
            <a:avLst/>
          </a:prstGeom>
          <a:gradFill flip="none" rotWithShape="1">
            <a:gsLst>
              <a:gs pos="0">
                <a:srgbClr val="FFFFFF"/>
              </a:gs>
              <a:gs pos="27000">
                <a:srgbClr val="FF9900"/>
              </a:gs>
              <a:gs pos="85000">
                <a:srgbClr val="FF9900"/>
              </a:gs>
              <a:gs pos="100000">
                <a:srgbClr val="FFFFFF"/>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DEA67E62-868F-289F-9E95-EF14ECB5153D}"/>
              </a:ext>
            </a:extLst>
          </p:cNvPr>
          <p:cNvSpPr/>
          <p:nvPr/>
        </p:nvSpPr>
        <p:spPr>
          <a:xfrm>
            <a:off x="7961142" y="5830900"/>
            <a:ext cx="4076935" cy="288032"/>
          </a:xfrm>
          <a:prstGeom prst="rect">
            <a:avLst/>
          </a:prstGeom>
          <a:gradFill flip="none" rotWithShape="1">
            <a:gsLst>
              <a:gs pos="6000">
                <a:srgbClr val="0000FF">
                  <a:lumMod val="5000"/>
                  <a:lumOff val="95000"/>
                </a:srgbClr>
              </a:gs>
              <a:gs pos="37000">
                <a:srgbClr val="40C245">
                  <a:lumMod val="75000"/>
                </a:srgbClr>
              </a:gs>
              <a:gs pos="86000">
                <a:srgbClr val="40C245">
                  <a:lumMod val="75000"/>
                </a:srgbClr>
              </a:gs>
              <a:gs pos="100000">
                <a:srgbClr val="40C245">
                  <a:lumMod val="40000"/>
                  <a:lumOff val="60000"/>
                </a:srgbClr>
              </a:gs>
            </a:gsLst>
            <a:lin ang="0" scaled="1"/>
            <a:tileRect/>
          </a:gradFill>
          <a:ln w="12700" cap="flat" cmpd="sng" algn="ctr">
            <a:no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ea typeface="+mn-ea"/>
              <a:cs typeface="+mn-cs"/>
            </a:endParaRPr>
          </a:p>
        </p:txBody>
      </p:sp>
      <p:sp>
        <p:nvSpPr>
          <p:cNvPr id="7" name="TextBox 6">
            <a:extLst>
              <a:ext uri="{FF2B5EF4-FFF2-40B4-BE49-F238E27FC236}">
                <a16:creationId xmlns:a16="http://schemas.microsoft.com/office/drawing/2014/main" id="{CE0CB750-C461-5C37-D98B-23DEC181D050}"/>
              </a:ext>
            </a:extLst>
          </p:cNvPr>
          <p:cNvSpPr txBox="1"/>
          <p:nvPr/>
        </p:nvSpPr>
        <p:spPr>
          <a:xfrm>
            <a:off x="1411448" y="5781565"/>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2020 - 2045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8" name="TextBox 7">
            <a:extLst>
              <a:ext uri="{FF2B5EF4-FFF2-40B4-BE49-F238E27FC236}">
                <a16:creationId xmlns:a16="http://schemas.microsoft.com/office/drawing/2014/main" id="{7FAC4CF7-F05C-8298-3926-61F60E30A6CD}"/>
              </a:ext>
            </a:extLst>
          </p:cNvPr>
          <p:cNvSpPr txBox="1"/>
          <p:nvPr/>
        </p:nvSpPr>
        <p:spPr>
          <a:xfrm>
            <a:off x="5191423" y="5792452"/>
            <a:ext cx="3013673"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2045 - 2065</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
        <p:nvSpPr>
          <p:cNvPr id="9" name="TextBox 8">
            <a:extLst>
              <a:ext uri="{FF2B5EF4-FFF2-40B4-BE49-F238E27FC236}">
                <a16:creationId xmlns:a16="http://schemas.microsoft.com/office/drawing/2014/main" id="{FCF59823-F579-2D1C-93B0-59C7873F4A30}"/>
              </a:ext>
            </a:extLst>
          </p:cNvPr>
          <p:cNvSpPr txBox="1"/>
          <p:nvPr/>
        </p:nvSpPr>
        <p:spPr>
          <a:xfrm>
            <a:off x="8785980" y="5779129"/>
            <a:ext cx="2254957" cy="379656"/>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US" sz="1867" b="1" i="0" u="none" strike="noStrike" kern="0" cap="none" spc="0" normalizeH="0" baseline="0" noProof="0" dirty="0">
                <a:ln>
                  <a:noFill/>
                </a:ln>
                <a:solidFill>
                  <a:srgbClr val="FFFFFF"/>
                </a:solidFill>
                <a:effectLst/>
                <a:uLnTx/>
                <a:uFillTx/>
                <a:latin typeface="Arial"/>
                <a:ea typeface="+mn-ea"/>
                <a:cs typeface="+mn-cs"/>
              </a:rPr>
              <a:t>      2070 - </a:t>
            </a:r>
            <a:endParaRPr kumimoji="0" lang="en-GB" sz="1867" b="1" i="0" u="none" strike="noStrike" kern="0" cap="none" spc="0" normalizeH="0" baseline="0" noProof="0" dirty="0">
              <a:ln>
                <a:noFill/>
              </a:ln>
              <a:solidFill>
                <a:srgbClr val="FFFFFF"/>
              </a:solidFill>
              <a:effectLst/>
              <a:uLnTx/>
              <a:uFillTx/>
              <a:latin typeface="Arial"/>
              <a:ea typeface="+mn-ea"/>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E8B7216B-639E-4B85-9DE7-D4C2EE4469BF}"/>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FCC integrated program - timeline</a:t>
            </a:r>
          </a:p>
        </p:txBody>
      </p:sp>
      <p:pic>
        <p:nvPicPr>
          <p:cNvPr id="14" name="Picture 13" descr="A picture containing icon&#10;&#10;Description automatically generated">
            <a:extLst>
              <a:ext uri="{FF2B5EF4-FFF2-40B4-BE49-F238E27FC236}">
                <a16:creationId xmlns:a16="http://schemas.microsoft.com/office/drawing/2014/main" id="{9F5200E5-32CA-4E37-8990-34E0C09AF5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3" name="Picture 5" descr="Diagram, timeline&#10;&#10;Description automatically generated">
            <a:extLst>
              <a:ext uri="{FF2B5EF4-FFF2-40B4-BE49-F238E27FC236}">
                <a16:creationId xmlns:a16="http://schemas.microsoft.com/office/drawing/2014/main" id="{61B935A7-96DA-A5FC-CDC4-00D93A6195F8}"/>
              </a:ext>
            </a:extLst>
          </p:cNvPr>
          <p:cNvPicPr preferRelativeResize="0">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252" y="847414"/>
            <a:ext cx="8012417" cy="2971799"/>
          </a:xfrm>
          <a:prstGeom prst="rect">
            <a:avLst/>
          </a:prstGeom>
          <a:noFill/>
          <a:ln w="9525">
            <a:solidFill>
              <a:srgbClr val="2F2F2F"/>
            </a:solidFill>
            <a:miter lim="800000"/>
            <a:headEnd/>
            <a:tailEnd/>
          </a:ln>
          <a:extLst>
            <a:ext uri="{909E8E84-426E-40DD-AFC4-6F175D3DCCD1}">
              <a14:hiddenFill xmlns:a14="http://schemas.microsoft.com/office/drawing/2010/main">
                <a:solidFill>
                  <a:srgbClr val="FFFFFF"/>
                </a:solidFill>
              </a14:hiddenFill>
            </a:ext>
          </a:extLst>
        </p:spPr>
      </p:pic>
      <p:cxnSp>
        <p:nvCxnSpPr>
          <p:cNvPr id="6" name="Straight Arrow Connector 5">
            <a:extLst>
              <a:ext uri="{FF2B5EF4-FFF2-40B4-BE49-F238E27FC236}">
                <a16:creationId xmlns:a16="http://schemas.microsoft.com/office/drawing/2014/main" id="{19AF7F17-4558-2F7F-1F17-84DBD2D599F1}"/>
              </a:ext>
            </a:extLst>
          </p:cNvPr>
          <p:cNvCxnSpPr/>
          <p:nvPr/>
        </p:nvCxnSpPr>
        <p:spPr>
          <a:xfrm flipH="1">
            <a:off x="7248128" y="4653136"/>
            <a:ext cx="1152128" cy="0"/>
          </a:xfrm>
          <a:prstGeom prst="straightConnector1">
            <a:avLst/>
          </a:prstGeom>
          <a:noFill/>
          <a:ln w="38100" cap="flat" cmpd="sng" algn="ctr">
            <a:solidFill>
              <a:srgbClr val="2F2F2F"/>
            </a:solidFill>
            <a:prstDash val="solid"/>
            <a:miter lim="800000"/>
            <a:tailEnd type="triangle"/>
          </a:ln>
          <a:effectLst/>
        </p:spPr>
      </p:cxnSp>
      <p:sp>
        <p:nvSpPr>
          <p:cNvPr id="8" name="TextBox 7">
            <a:extLst>
              <a:ext uri="{FF2B5EF4-FFF2-40B4-BE49-F238E27FC236}">
                <a16:creationId xmlns:a16="http://schemas.microsoft.com/office/drawing/2014/main" id="{96D763F4-76AC-B679-C831-E47CBB9401B7}"/>
              </a:ext>
            </a:extLst>
          </p:cNvPr>
          <p:cNvSpPr txBox="1"/>
          <p:nvPr/>
        </p:nvSpPr>
        <p:spPr>
          <a:xfrm>
            <a:off x="8224705" y="847414"/>
            <a:ext cx="3270126" cy="692497"/>
          </a:xfrm>
          <a:prstGeom prst="rect">
            <a:avLst/>
          </a:prstGeom>
          <a:solidFill>
            <a:srgbClr val="E15E32">
              <a:lumMod val="20000"/>
              <a:lumOff val="80000"/>
            </a:srgbClr>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Note: FCC Conceptual Design Study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started in 2014</a:t>
            </a:r>
            <a:r>
              <a:rPr kumimoji="0" lang="en-GB" sz="1500" b="0" i="0" u="none" strike="noStrike" kern="0" cap="none" spc="0" normalizeH="0" baseline="0" noProof="0" dirty="0">
                <a:ln>
                  <a:noFill/>
                </a:ln>
                <a:solidFill>
                  <a:srgbClr val="2F2F2F"/>
                </a:solidFill>
                <a:effectLst/>
                <a:uLnTx/>
                <a:uFillTx/>
                <a:latin typeface="Arial"/>
                <a:ea typeface="+mn-ea"/>
                <a:cs typeface="+mn-cs"/>
              </a:rPr>
              <a:t> l</a:t>
            </a:r>
            <a:r>
              <a:rPr kumimoji="0" lang="en-CH" sz="1500" b="0" i="0" u="none" strike="noStrike" kern="0" cap="none" spc="0" normalizeH="0" baseline="0" noProof="0" dirty="0">
                <a:ln>
                  <a:noFill/>
                </a:ln>
                <a:solidFill>
                  <a:srgbClr val="2F2F2F"/>
                </a:solidFill>
                <a:effectLst/>
                <a:uLnTx/>
                <a:uFillTx/>
                <a:latin typeface="Arial"/>
                <a:ea typeface="+mn-ea"/>
                <a:cs typeface="+mn-cs"/>
              </a:rPr>
              <a:t>eading to CDR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500" b="0" i="0" u="none" strike="noStrike" kern="0" cap="none" spc="0" normalizeH="0" baseline="0" noProof="0" dirty="0">
                <a:ln>
                  <a:noFill/>
                </a:ln>
                <a:solidFill>
                  <a:srgbClr val="2F2F2F"/>
                </a:solidFill>
                <a:effectLst/>
                <a:uLnTx/>
                <a:uFillTx/>
                <a:latin typeface="Arial"/>
                <a:ea typeface="+mn-ea"/>
                <a:cs typeface="+mn-cs"/>
              </a:rPr>
              <a:t>           in 2018</a:t>
            </a:r>
          </a:p>
        </p:txBody>
      </p:sp>
      <p:sp>
        <p:nvSpPr>
          <p:cNvPr id="18" name="TextBox 6">
            <a:extLst>
              <a:ext uri="{FF2B5EF4-FFF2-40B4-BE49-F238E27FC236}">
                <a16:creationId xmlns:a16="http://schemas.microsoft.com/office/drawing/2014/main" id="{C121AE1A-F1AB-BC81-C967-BC102B1602C8}"/>
              </a:ext>
            </a:extLst>
          </p:cNvPr>
          <p:cNvSpPr txBox="1">
            <a:spLocks noChangeArrowheads="1"/>
          </p:cNvSpPr>
          <p:nvPr/>
        </p:nvSpPr>
        <p:spPr bwMode="auto">
          <a:xfrm>
            <a:off x="7462661" y="4113941"/>
            <a:ext cx="4639412" cy="1492716"/>
          </a:xfrm>
          <a:prstGeom prst="rect">
            <a:avLst/>
          </a:prstGeom>
          <a:solidFill>
            <a:srgbClr val="1C446A">
              <a:lumMod val="20000"/>
              <a:lumOff val="80000"/>
            </a:srgbClr>
          </a:solidFill>
          <a:ln>
            <a:noFill/>
          </a:ln>
        </p:spPr>
        <p:txBody>
          <a:bodyPr wrap="none">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600" b="1" i="0" u="none" strike="noStrike" kern="0" cap="none" spc="0" normalizeH="0" baseline="0" noProof="0" dirty="0">
                <a:ln>
                  <a:noFill/>
                </a:ln>
                <a:solidFill>
                  <a:srgbClr val="2F2F2F"/>
                </a:solidFill>
                <a:effectLst/>
                <a:uLnTx/>
                <a:uFillTx/>
                <a:latin typeface="Arial"/>
                <a:ea typeface="+mn-ea"/>
                <a:cs typeface="+mn-cs"/>
              </a:rPr>
              <a:t>Ambitious </a:t>
            </a:r>
            <a:r>
              <a:rPr kumimoji="0" lang="en-CH" altLang="en-CH" sz="1600" b="1" i="0" u="none" strike="noStrike" kern="0" cap="none" spc="0" normalizeH="0" baseline="0" noProof="0" dirty="0">
                <a:ln>
                  <a:noFill/>
                </a:ln>
                <a:solidFill>
                  <a:srgbClr val="2F2F2F"/>
                </a:solidFill>
                <a:effectLst/>
                <a:uLnTx/>
                <a:uFillTx/>
                <a:latin typeface="Arial"/>
                <a:ea typeface="+mn-ea"/>
                <a:cs typeface="+mn-cs"/>
              </a:rPr>
              <a:t>schedule </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tak</a:t>
            </a:r>
            <a:r>
              <a:rPr kumimoji="0" lang="en-US" altLang="en-CH" sz="1600" b="0" i="0" u="none" strike="noStrike" kern="0" cap="none" spc="0" normalizeH="0" baseline="0" noProof="0" dirty="0" err="1">
                <a:ln>
                  <a:noFill/>
                </a:ln>
                <a:solidFill>
                  <a:srgbClr val="2F2F2F"/>
                </a:solidFill>
                <a:effectLst/>
                <a:uLnTx/>
                <a:uFillTx/>
                <a:latin typeface="Arial"/>
                <a:ea typeface="+mn-ea"/>
                <a:cs typeface="+mn-cs"/>
              </a:rPr>
              <a:t>ing</a:t>
            </a:r>
            <a:r>
              <a:rPr kumimoji="0" lang="en-CH" altLang="en-CH" sz="1600" b="0" i="0" u="none" strike="noStrike" kern="0" cap="none" spc="0" normalizeH="0" baseline="0" noProof="0" dirty="0">
                <a:ln>
                  <a:noFill/>
                </a:ln>
                <a:solidFill>
                  <a:srgbClr val="2F2F2F"/>
                </a:solidFill>
                <a:effectLst/>
                <a:uLnTx/>
                <a:uFillTx/>
                <a:latin typeface="Arial"/>
                <a:ea typeface="+mn-ea"/>
                <a:cs typeface="+mn-cs"/>
              </a:rPr>
              <a:t> into account:</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p</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ast experience in building colliders at CERN</a:t>
            </a:r>
            <a:endParaRPr kumimoji="0" lang="en-US" altLang="en-CH" sz="1500" b="0" i="0" u="none" strike="noStrike" kern="0" cap="none" spc="0" normalizeH="0" baseline="0" noProof="0" dirty="0">
              <a:ln>
                <a:noFill/>
              </a:ln>
              <a:solidFill>
                <a:srgbClr val="2F2F2F"/>
              </a:solidFill>
              <a:effectLst/>
              <a:uLnTx/>
              <a:uFillTx/>
              <a:latin typeface="Arial"/>
              <a:ea typeface="+mn-ea"/>
              <a:cs typeface="+mn-cs"/>
            </a:endParaRP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CH" altLang="en-CH" sz="1500" b="0" i="0" u="none" strike="noStrike" kern="0" cap="none" spc="0" normalizeH="0" baseline="0" noProof="0" dirty="0">
                <a:ln>
                  <a:noFill/>
                </a:ln>
                <a:solidFill>
                  <a:srgbClr val="2F2F2F"/>
                </a:solidFill>
                <a:effectLst/>
                <a:uLnTx/>
                <a:uFillTx/>
                <a:latin typeface="Arial"/>
                <a:ea typeface="+mn-ea"/>
                <a:cs typeface="+mn-cs"/>
              </a:rPr>
              <a:t>approval timeline: ESPP, Council decision</a:t>
            </a: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GB" altLang="en-CH" sz="1500" b="0" i="0" u="none" strike="noStrike" kern="0" cap="none" spc="0" normalizeH="0" baseline="0" noProof="0" dirty="0">
                <a:ln>
                  <a:noFill/>
                </a:ln>
                <a:solidFill>
                  <a:srgbClr val="2F2F2F"/>
                </a:solidFill>
                <a:effectLst/>
                <a:uLnTx/>
                <a:uFillTx/>
                <a:latin typeface="Arial"/>
                <a:ea typeface="+mn-ea"/>
                <a:cs typeface="+mn-cs"/>
              </a:rPr>
              <a:t>t</a:t>
            </a:r>
            <a:r>
              <a:rPr kumimoji="0" lang="en-CH" altLang="en-CH" sz="1500" b="0" i="0" u="none" strike="noStrike" kern="0" cap="none" spc="0" normalizeH="0" baseline="0" noProof="0" dirty="0">
                <a:ln>
                  <a:noFill/>
                </a:ln>
                <a:solidFill>
                  <a:srgbClr val="2F2F2F"/>
                </a:solidFill>
                <a:effectLst/>
                <a:uLnTx/>
                <a:uFillTx/>
                <a:latin typeface="Arial"/>
                <a:ea typeface="+mn-ea"/>
                <a:cs typeface="+mn-cs"/>
              </a:rPr>
              <a:t>hat HL-LHC will run until 2041 </a:t>
            </a:r>
            <a:endParaRPr kumimoji="0" lang="en-US" altLang="en-CH" sz="1500" b="0" i="0" u="none" strike="noStrike" kern="0" cap="none" spc="0" normalizeH="0" baseline="0" noProof="0" dirty="0">
              <a:ln>
                <a:noFill/>
              </a:ln>
              <a:solidFill>
                <a:srgbClr val="2F2F2F"/>
              </a:solidFill>
              <a:effectLst/>
              <a:uLnTx/>
              <a:uFillTx/>
              <a:latin typeface="Arial"/>
              <a:ea typeface="+mn-ea"/>
              <a:cs typeface="+mn-cs"/>
            </a:endParaRPr>
          </a:p>
          <a:p>
            <a:pPr marL="285750" marR="0" lvl="0" indent="-285750" algn="l" defTabSz="457200" rtl="0" eaLnBrk="0" fontAlgn="base" latinLnBrk="0" hangingPunct="0">
              <a:lnSpc>
                <a:spcPct val="100000"/>
              </a:lnSpc>
              <a:spcBef>
                <a:spcPct val="0"/>
              </a:spcBef>
              <a:spcAft>
                <a:spcPct val="0"/>
              </a:spcAft>
              <a:buClrTx/>
              <a:buSzTx/>
              <a:buFont typeface="Wingdings" pitchFamily="2" charset="2"/>
              <a:buChar char="q"/>
              <a:tabLst/>
              <a:defRPr/>
            </a:pPr>
            <a:r>
              <a:rPr kumimoji="0" lang="en-US" altLang="en-CH" sz="1500" b="1" i="0" u="none" strike="noStrike" kern="0" cap="none" spc="0" normalizeH="0" baseline="0" noProof="0" dirty="0">
                <a:ln>
                  <a:noFill/>
                </a:ln>
                <a:solidFill>
                  <a:srgbClr val="2F2F2F"/>
                </a:solidFill>
                <a:effectLst/>
                <a:uLnTx/>
                <a:uFillTx/>
                <a:latin typeface="Arial"/>
                <a:ea typeface="+mn-ea"/>
                <a:cs typeface="+mn-cs"/>
              </a:rPr>
              <a:t>project preparatory phase with adequate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altLang="en-CH" sz="1500" b="1" i="0" u="none" strike="noStrike" kern="0" cap="none" spc="0" normalizeH="0" baseline="0" noProof="0" dirty="0">
                <a:ln>
                  <a:noFill/>
                </a:ln>
                <a:solidFill>
                  <a:srgbClr val="2F2F2F"/>
                </a:solidFill>
                <a:effectLst/>
                <a:uLnTx/>
                <a:uFillTx/>
                <a:latin typeface="Arial"/>
                <a:ea typeface="+mn-ea"/>
                <a:cs typeface="+mn-cs"/>
              </a:rPr>
              <a:t>      </a:t>
            </a:r>
            <a:r>
              <a:rPr kumimoji="0" lang="en-CH" altLang="en-CH" sz="1500" b="1" i="0" u="none" strike="noStrike" kern="0" cap="none" spc="0" normalizeH="0" baseline="0" noProof="0" dirty="0">
                <a:ln>
                  <a:noFill/>
                </a:ln>
                <a:solidFill>
                  <a:srgbClr val="2F2F2F"/>
                </a:solidFill>
                <a:effectLst/>
                <a:uLnTx/>
                <a:uFillTx/>
                <a:latin typeface="Arial"/>
                <a:ea typeface="+mn-ea"/>
                <a:cs typeface="+mn-cs"/>
              </a:rPr>
              <a:t>resources </a:t>
            </a:r>
            <a:r>
              <a:rPr kumimoji="0" lang="en-US" altLang="en-CH" sz="1500" b="1" i="0" u="none" strike="noStrike" kern="0" cap="none" spc="0" normalizeH="0" baseline="0" noProof="0" dirty="0">
                <a:ln>
                  <a:noFill/>
                </a:ln>
                <a:solidFill>
                  <a:srgbClr val="2F2F2F"/>
                </a:solidFill>
                <a:effectLst/>
                <a:uLnTx/>
                <a:uFillTx/>
                <a:latin typeface="Arial"/>
                <a:ea typeface="+mn-ea"/>
                <a:cs typeface="+mn-cs"/>
              </a:rPr>
              <a:t>immediately after Feasibility Study</a:t>
            </a:r>
            <a:endParaRPr kumimoji="0" lang="en-CH" altLang="en-CH" sz="1500" b="1" i="0" u="none" strike="noStrike" kern="0" cap="none" spc="0" normalizeH="0" baseline="0" noProof="0" dirty="0">
              <a:ln>
                <a:noFill/>
              </a:ln>
              <a:solidFill>
                <a:srgbClr val="2F2F2F"/>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EA9F0834-3D6B-CFEE-64B3-CB50BC9A749C}"/>
              </a:ext>
            </a:extLst>
          </p:cNvPr>
          <p:cNvGrpSpPr/>
          <p:nvPr/>
        </p:nvGrpSpPr>
        <p:grpSpPr>
          <a:xfrm>
            <a:off x="49252" y="3926480"/>
            <a:ext cx="7389474" cy="2808000"/>
            <a:chOff x="49252" y="3926480"/>
            <a:chExt cx="7389474" cy="2808000"/>
          </a:xfrm>
        </p:grpSpPr>
        <p:grpSp>
          <p:nvGrpSpPr>
            <p:cNvPr id="5" name="Group 4">
              <a:extLst>
                <a:ext uri="{FF2B5EF4-FFF2-40B4-BE49-F238E27FC236}">
                  <a16:creationId xmlns:a16="http://schemas.microsoft.com/office/drawing/2014/main" id="{CA57AAFB-5591-EECE-5023-DB056E381BCC}"/>
                </a:ext>
              </a:extLst>
            </p:cNvPr>
            <p:cNvGrpSpPr/>
            <p:nvPr/>
          </p:nvGrpSpPr>
          <p:grpSpPr>
            <a:xfrm>
              <a:off x="49252" y="3926480"/>
              <a:ext cx="7389474" cy="2808000"/>
              <a:chOff x="49252" y="3926480"/>
              <a:chExt cx="7389474" cy="2808000"/>
            </a:xfrm>
          </p:grpSpPr>
          <p:pic>
            <p:nvPicPr>
              <p:cNvPr id="2" name="Picture 1" descr="Timeline&#10;&#10;Description automatically generated">
                <a:extLst>
                  <a:ext uri="{FF2B5EF4-FFF2-40B4-BE49-F238E27FC236}">
                    <a16:creationId xmlns:a16="http://schemas.microsoft.com/office/drawing/2014/main" id="{32EC8111-16CB-932E-218D-CFF7C62D016E}"/>
                  </a:ext>
                </a:extLst>
              </p:cNvPr>
              <p:cNvPicPr preferRelativeResize="0">
                <a:picLocks noChangeAspect="1"/>
              </p:cNvPicPr>
              <p:nvPr/>
            </p:nvPicPr>
            <p:blipFill>
              <a:blip r:embed="rId5"/>
              <a:stretch>
                <a:fillRect/>
              </a:stretch>
            </p:blipFill>
            <p:spPr>
              <a:xfrm>
                <a:off x="49252" y="3926480"/>
                <a:ext cx="7389474" cy="2808000"/>
              </a:xfrm>
              <a:prstGeom prst="rect">
                <a:avLst/>
              </a:prstGeom>
              <a:ln>
                <a:solidFill>
                  <a:srgbClr val="2F2F2F"/>
                </a:solidFill>
              </a:ln>
            </p:spPr>
          </p:pic>
          <p:sp>
            <p:nvSpPr>
              <p:cNvPr id="11" name="TextBox 10">
                <a:extLst>
                  <a:ext uri="{FF2B5EF4-FFF2-40B4-BE49-F238E27FC236}">
                    <a16:creationId xmlns:a16="http://schemas.microsoft.com/office/drawing/2014/main" id="{53D8736A-8870-5A80-4DA8-02CA3EF46BBF}"/>
                  </a:ext>
                </a:extLst>
              </p:cNvPr>
              <p:cNvSpPr txBox="1"/>
              <p:nvPr/>
            </p:nvSpPr>
            <p:spPr>
              <a:xfrm>
                <a:off x="3212703" y="4338734"/>
                <a:ext cx="580786"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~2033</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15" name="TextBox 14">
                <a:extLst>
                  <a:ext uri="{FF2B5EF4-FFF2-40B4-BE49-F238E27FC236}">
                    <a16:creationId xmlns:a16="http://schemas.microsoft.com/office/drawing/2014/main" id="{4E4F410F-288D-3240-9A38-9750C2FB98EA}"/>
                  </a:ext>
                </a:extLst>
              </p:cNvPr>
              <p:cNvSpPr txBox="1"/>
              <p:nvPr/>
            </p:nvSpPr>
            <p:spPr>
              <a:xfrm>
                <a:off x="6348815" y="4328990"/>
                <a:ext cx="612583"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~2070</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
            <p:nvSpPr>
              <p:cNvPr id="4" name="Rectangle: Rounded Corners 3">
                <a:extLst>
                  <a:ext uri="{FF2B5EF4-FFF2-40B4-BE49-F238E27FC236}">
                    <a16:creationId xmlns:a16="http://schemas.microsoft.com/office/drawing/2014/main" id="{15DBA732-EDF7-BB62-7F2D-3C3CAF646D47}"/>
                  </a:ext>
                </a:extLst>
              </p:cNvPr>
              <p:cNvSpPr/>
              <p:nvPr/>
            </p:nvSpPr>
            <p:spPr>
              <a:xfrm>
                <a:off x="5061972" y="4390135"/>
                <a:ext cx="661869" cy="161217"/>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1200" cap="none" spc="0" normalizeH="0" baseline="0" noProof="0">
                  <a:ln>
                    <a:noFill/>
                  </a:ln>
                  <a:solidFill>
                    <a:srgbClr val="FFFFFF"/>
                  </a:solidFill>
                  <a:effectLst/>
                  <a:uLnTx/>
                  <a:uFillTx/>
                  <a:latin typeface="Arial"/>
                  <a:ea typeface="+mn-ea"/>
                  <a:cs typeface="+mn-cs"/>
                </a:endParaRPr>
              </a:p>
            </p:txBody>
          </p:sp>
          <p:sp>
            <p:nvSpPr>
              <p:cNvPr id="12" name="TextBox 11">
                <a:extLst>
                  <a:ext uri="{FF2B5EF4-FFF2-40B4-BE49-F238E27FC236}">
                    <a16:creationId xmlns:a16="http://schemas.microsoft.com/office/drawing/2014/main" id="{B422F381-1216-0B97-FDEA-91B85FCE75B6}"/>
                  </a:ext>
                </a:extLst>
              </p:cNvPr>
              <p:cNvSpPr txBox="1"/>
              <p:nvPr/>
            </p:nvSpPr>
            <p:spPr>
              <a:xfrm>
                <a:off x="5098798" y="4340293"/>
                <a:ext cx="580786" cy="253916"/>
              </a:xfrm>
              <a:prstGeom prst="rect">
                <a:avLst/>
              </a:prstGeom>
              <a:solidFill>
                <a:schemeClr val="bg1"/>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4D4D4D">
                        <a:lumMod val="50000"/>
                      </a:srgbClr>
                    </a:solidFill>
                    <a:effectLst/>
                    <a:uLnTx/>
                    <a:uFillTx/>
                    <a:latin typeface="Arial"/>
                    <a:ea typeface="+mn-ea"/>
                    <a:cs typeface="+mn-cs"/>
                  </a:rPr>
                  <a:t>~2046</a:t>
                </a:r>
                <a:endParaRPr kumimoji="0" lang="en-GB" sz="105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grpSp>
        <p:sp>
          <p:nvSpPr>
            <p:cNvPr id="7" name="TextBox 6">
              <a:extLst>
                <a:ext uri="{FF2B5EF4-FFF2-40B4-BE49-F238E27FC236}">
                  <a16:creationId xmlns:a16="http://schemas.microsoft.com/office/drawing/2014/main" id="{22F24BDD-C21C-253E-8FF2-0F421362FB45}"/>
                </a:ext>
              </a:extLst>
            </p:cNvPr>
            <p:cNvSpPr txBox="1"/>
            <p:nvPr/>
          </p:nvSpPr>
          <p:spPr>
            <a:xfrm>
              <a:off x="1951905" y="4338930"/>
              <a:ext cx="580786" cy="261610"/>
            </a:xfrm>
            <a:prstGeom prst="rect">
              <a:avLst/>
            </a:prstGeom>
            <a:solidFill>
              <a:schemeClr val="bg1"/>
            </a:solidFill>
          </p:spPr>
          <p:txBody>
            <a:bodyPr wrap="square" lIns="36000" rIns="3600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1" i="0" u="none" strike="noStrike" kern="1200" cap="none" spc="0" normalizeH="0" baseline="0" noProof="0" dirty="0">
                  <a:ln>
                    <a:noFill/>
                  </a:ln>
                  <a:solidFill>
                    <a:srgbClr val="4D4D4D">
                      <a:lumMod val="50000"/>
                    </a:srgbClr>
                  </a:solidFill>
                  <a:effectLst/>
                  <a:uLnTx/>
                  <a:uFillTx/>
                  <a:latin typeface="Arial"/>
                  <a:ea typeface="+mn-ea"/>
                  <a:cs typeface="+mn-cs"/>
                </a:rPr>
                <a:t>2027/28</a:t>
              </a:r>
              <a:endParaRPr kumimoji="0" lang="en-GB" sz="1100" b="1" i="0" u="none" strike="noStrike" kern="1200" cap="none" spc="0" normalizeH="0" baseline="0" noProof="0" dirty="0">
                <a:ln>
                  <a:noFill/>
                </a:ln>
                <a:solidFill>
                  <a:srgbClr val="4D4D4D">
                    <a:lumMod val="50000"/>
                  </a:srgbClr>
                </a:solidFill>
                <a:effectLst/>
                <a:uLnTx/>
                <a:uFillTx/>
                <a:latin typeface="Arial"/>
                <a:ea typeface="+mn-ea"/>
                <a:cs typeface="+mn-cs"/>
              </a:endParaRPr>
            </a:p>
          </p:txBody>
        </p:sp>
      </p:grpSp>
    </p:spTree>
    <p:extLst>
      <p:ext uri="{BB962C8B-B14F-4D97-AF65-F5344CB8AC3E}">
        <p14:creationId xmlns:p14="http://schemas.microsoft.com/office/powerpoint/2010/main" val="369042661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A1B92-8AB9-89D3-BF79-E424C41EEFFB}"/>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362B2263-CDFB-45F9-9C88-BCCB15438401}"/>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Key </a:t>
            </a:r>
            <a:r>
              <a:rPr lang="fr-CH" dirty="0" err="1"/>
              <a:t>features</a:t>
            </a:r>
            <a:r>
              <a:rPr lang="fr-CH" dirty="0"/>
              <a:t> of the FCC civil engineering</a:t>
            </a:r>
            <a:endParaRPr lang="en-US" dirty="0"/>
          </a:p>
        </p:txBody>
      </p:sp>
      <p:pic>
        <p:nvPicPr>
          <p:cNvPr id="7" name="Picture 6" descr="A picture containing icon&#10;&#10;Description automatically generated">
            <a:extLst>
              <a:ext uri="{FF2B5EF4-FFF2-40B4-BE49-F238E27FC236}">
                <a16:creationId xmlns:a16="http://schemas.microsoft.com/office/drawing/2014/main" id="{808A8CF9-2AC3-160F-F477-2D11A025E7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sp>
        <p:nvSpPr>
          <p:cNvPr id="8" name="TextBox 7">
            <a:extLst>
              <a:ext uri="{FF2B5EF4-FFF2-40B4-BE49-F238E27FC236}">
                <a16:creationId xmlns:a16="http://schemas.microsoft.com/office/drawing/2014/main" id="{05778A14-3FB5-2D1D-4A49-86DF144F063D}"/>
              </a:ext>
            </a:extLst>
          </p:cNvPr>
          <p:cNvSpPr txBox="1"/>
          <p:nvPr/>
        </p:nvSpPr>
        <p:spPr>
          <a:xfrm>
            <a:off x="5845908" y="5664003"/>
            <a:ext cx="5541629" cy="666977"/>
          </a:xfrm>
          <a:prstGeom prst="rect">
            <a:avLst/>
          </a:prstGeom>
          <a:noFill/>
        </p:spPr>
        <p:txBody>
          <a:bodyPr wrap="square" rtlCol="0">
            <a:spAutoFit/>
          </a:bodyPr>
          <a:lstStyle/>
          <a:p>
            <a:pPr algn="ctr"/>
            <a:r>
              <a:rPr lang="en-US" sz="1867" b="1" dirty="0"/>
              <a:t>Schematic Layout of the FCC </a:t>
            </a:r>
            <a:r>
              <a:rPr lang="en-US" sz="1867" b="1" dirty="0" err="1"/>
              <a:t>ee</a:t>
            </a:r>
            <a:r>
              <a:rPr lang="en-US" sz="1867" b="1" dirty="0"/>
              <a:t> Underground Structures</a:t>
            </a:r>
            <a:endParaRPr lang="en-GB" sz="1867" b="1" dirty="0"/>
          </a:p>
        </p:txBody>
      </p:sp>
      <p:sp>
        <p:nvSpPr>
          <p:cNvPr id="14" name="TextBox 13">
            <a:extLst>
              <a:ext uri="{FF2B5EF4-FFF2-40B4-BE49-F238E27FC236}">
                <a16:creationId xmlns:a16="http://schemas.microsoft.com/office/drawing/2014/main" id="{6A8A94F6-73B9-6F68-AD4C-9815903164B4}"/>
              </a:ext>
            </a:extLst>
          </p:cNvPr>
          <p:cNvSpPr txBox="1"/>
          <p:nvPr/>
        </p:nvSpPr>
        <p:spPr>
          <a:xfrm>
            <a:off x="184818" y="1338821"/>
            <a:ext cx="5393023" cy="4607030"/>
          </a:xfrm>
          <a:prstGeom prst="rect">
            <a:avLst/>
          </a:prstGeom>
          <a:noFill/>
        </p:spPr>
        <p:txBody>
          <a:bodyPr wrap="square" rtlCol="0">
            <a:spAutoFit/>
          </a:bodyPr>
          <a:lstStyle/>
          <a:p>
            <a:pPr marL="239178" indent="-141814">
              <a:spcBef>
                <a:spcPts val="800"/>
              </a:spcBef>
              <a:spcAft>
                <a:spcPts val="800"/>
              </a:spcAft>
              <a:buFont typeface="Arial" panose="020B0604020202020204" pitchFamily="34" charset="0"/>
              <a:buChar char="•"/>
            </a:pPr>
            <a:r>
              <a:rPr lang="en-GB" sz="1867" dirty="0"/>
              <a:t>90.7 km main tunnel with an  internal diameter of 5.5 m.
Average depth around 200 m.
12 shafts ,18 m in diameter.
2 larger experiment caverns (35m span).
2 smaller experiment caverns (span 25m).
5 km transfer tunnel from the surface.
3 km of Klystron Gallery tunnels.
8 surface sites</a:t>
            </a:r>
          </a:p>
          <a:p>
            <a:pPr marL="239178" indent="-141814">
              <a:spcBef>
                <a:spcPts val="800"/>
              </a:spcBef>
              <a:spcAft>
                <a:spcPts val="800"/>
              </a:spcAft>
              <a:buFont typeface="Arial" panose="020B0604020202020204" pitchFamily="34" charset="0"/>
              <a:buChar char="•"/>
            </a:pPr>
            <a:r>
              <a:rPr lang="en-GB" sz="1867" dirty="0"/>
              <a:t>Injector at CERN Prevessin Site</a:t>
            </a:r>
          </a:p>
        </p:txBody>
      </p:sp>
      <p:pic>
        <p:nvPicPr>
          <p:cNvPr id="15" name="Picture 14" descr="A circular diagram of a circular object&#10;&#10;Description automatically generated with medium confidence">
            <a:extLst>
              <a:ext uri="{FF2B5EF4-FFF2-40B4-BE49-F238E27FC236}">
                <a16:creationId xmlns:a16="http://schemas.microsoft.com/office/drawing/2014/main" id="{0AEBA6C8-EB83-838A-E2DF-BBD06FC60E2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45908" y="1002629"/>
            <a:ext cx="6271065" cy="4454619"/>
          </a:xfrm>
          <a:prstGeom prst="rect">
            <a:avLst/>
          </a:prstGeom>
        </p:spPr>
      </p:pic>
    </p:spTree>
    <p:extLst>
      <p:ext uri="{BB962C8B-B14F-4D97-AF65-F5344CB8AC3E}">
        <p14:creationId xmlns:p14="http://schemas.microsoft.com/office/powerpoint/2010/main" val="54877054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3778690-9B7C-CF5B-1603-623EC6FD8F75}"/>
              </a:ext>
            </a:extLst>
          </p:cNvPr>
          <p:cNvGrpSpPr>
            <a:grpSpLocks noChangeAspect="1"/>
          </p:cNvGrpSpPr>
          <p:nvPr/>
        </p:nvGrpSpPr>
        <p:grpSpPr>
          <a:xfrm>
            <a:off x="6118063" y="739717"/>
            <a:ext cx="6098617" cy="6116087"/>
            <a:chOff x="4943872" y="426891"/>
            <a:chExt cx="6368243" cy="6386485"/>
          </a:xfrm>
        </p:grpSpPr>
        <p:sp>
          <p:nvSpPr>
            <p:cNvPr id="6" name="Slide Number Placeholder 1">
              <a:extLst>
                <a:ext uri="{FF2B5EF4-FFF2-40B4-BE49-F238E27FC236}">
                  <a16:creationId xmlns:a16="http://schemas.microsoft.com/office/drawing/2014/main" id="{32B507C4-FE40-38C4-A592-160F15BB287E}"/>
                </a:ext>
              </a:extLst>
            </p:cNvPr>
            <p:cNvSpPr txBox="1">
              <a:spLocks/>
            </p:cNvSpPr>
            <p:nvPr/>
          </p:nvSpPr>
          <p:spPr>
            <a:xfrm>
              <a:off x="7706627" y="6284342"/>
              <a:ext cx="2743200" cy="365125"/>
            </a:xfrm>
            <a:prstGeom prst="rect">
              <a:avLst/>
            </a:prstGeom>
          </p:spPr>
          <p:txBody>
            <a:bodyPr vert="horz" lIns="0" tIns="0" rIns="0" bIns="0" rtlCol="0" anchor="ctr"/>
            <a:lstStyle>
              <a:defPPr>
                <a:defRPr lang="en-US"/>
              </a:defPPr>
              <a:lvl1pPr marL="0" algn="r"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280"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914280" rtl="0" eaLnBrk="1" fontAlgn="auto" latinLnBrk="0" hangingPunct="1">
                  <a:lnSpc>
                    <a:spcPts val="1651"/>
                  </a:lnSpc>
                  <a:spcBef>
                    <a:spcPts val="0"/>
                  </a:spcBef>
                  <a:spcAft>
                    <a:spcPts val="0"/>
                  </a:spcAft>
                  <a:buClrTx/>
                  <a:buSzTx/>
                  <a:buFontTx/>
                  <a:buNone/>
                  <a:tabLst/>
                  <a:defRPr/>
                </a:pPr>
                <a:t>6</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p:pic>
          <p:nvPicPr>
            <p:cNvPr id="9" name="Picture 8" descr="Map&#10;&#10;Description automatically generated">
              <a:extLst>
                <a:ext uri="{FF2B5EF4-FFF2-40B4-BE49-F238E27FC236}">
                  <a16:creationId xmlns:a16="http://schemas.microsoft.com/office/drawing/2014/main" id="{BCBA99D0-3DBF-6212-44AE-C5E817B583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3872" y="426891"/>
              <a:ext cx="6344156" cy="6386485"/>
            </a:xfrm>
            <a:prstGeom prst="rect">
              <a:avLst/>
            </a:prstGeom>
          </p:spPr>
        </p:pic>
        <p:sp>
          <p:nvSpPr>
            <p:cNvPr id="10" name="TextBox 9">
              <a:extLst>
                <a:ext uri="{FF2B5EF4-FFF2-40B4-BE49-F238E27FC236}">
                  <a16:creationId xmlns:a16="http://schemas.microsoft.com/office/drawing/2014/main" id="{6C003D95-F40D-A64C-832D-F6ECCC9EDFFA}"/>
                </a:ext>
              </a:extLst>
            </p:cNvPr>
            <p:cNvSpPr txBox="1"/>
            <p:nvPr/>
          </p:nvSpPr>
          <p:spPr>
            <a:xfrm>
              <a:off x="6453009" y="732505"/>
              <a:ext cx="150771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PA: Experiment</a:t>
              </a:r>
            </a:p>
          </p:txBody>
        </p:sp>
        <p:sp>
          <p:nvSpPr>
            <p:cNvPr id="11" name="TextBox 10">
              <a:extLst>
                <a:ext uri="{FF2B5EF4-FFF2-40B4-BE49-F238E27FC236}">
                  <a16:creationId xmlns:a16="http://schemas.microsoft.com/office/drawing/2014/main" id="{AA91DA8E-9F50-EDAC-EDE1-AB2C7A12E392}"/>
                </a:ext>
              </a:extLst>
            </p:cNvPr>
            <p:cNvSpPr txBox="1"/>
            <p:nvPr/>
          </p:nvSpPr>
          <p:spPr>
            <a:xfrm>
              <a:off x="9653758" y="1193313"/>
              <a:ext cx="131038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PB: technical</a:t>
              </a:r>
            </a:p>
          </p:txBody>
        </p:sp>
        <p:sp>
          <p:nvSpPr>
            <p:cNvPr id="12" name="TextBox 11">
              <a:extLst>
                <a:ext uri="{FF2B5EF4-FFF2-40B4-BE49-F238E27FC236}">
                  <a16:creationId xmlns:a16="http://schemas.microsoft.com/office/drawing/2014/main" id="{B09A09EB-3683-AED0-63E4-5CEA40855296}"/>
                </a:ext>
              </a:extLst>
            </p:cNvPr>
            <p:cNvSpPr txBox="1"/>
            <p:nvPr/>
          </p:nvSpPr>
          <p:spPr>
            <a:xfrm>
              <a:off x="9802150" y="3018438"/>
              <a:ext cx="1509965"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PD: experiment</a:t>
              </a:r>
            </a:p>
          </p:txBody>
        </p:sp>
        <p:sp>
          <p:nvSpPr>
            <p:cNvPr id="13" name="TextBox 12">
              <a:extLst>
                <a:ext uri="{FF2B5EF4-FFF2-40B4-BE49-F238E27FC236}">
                  <a16:creationId xmlns:a16="http://schemas.microsoft.com/office/drawing/2014/main" id="{70BCB069-FAA9-B593-C223-1E851E167C52}"/>
                </a:ext>
              </a:extLst>
            </p:cNvPr>
            <p:cNvSpPr txBox="1"/>
            <p:nvPr/>
          </p:nvSpPr>
          <p:spPr>
            <a:xfrm>
              <a:off x="9529142" y="5139854"/>
              <a:ext cx="1298448"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PF: technical</a:t>
              </a:r>
            </a:p>
          </p:txBody>
        </p:sp>
        <p:sp>
          <p:nvSpPr>
            <p:cNvPr id="26" name="TextBox 25">
              <a:extLst>
                <a:ext uri="{FF2B5EF4-FFF2-40B4-BE49-F238E27FC236}">
                  <a16:creationId xmlns:a16="http://schemas.microsoft.com/office/drawing/2014/main" id="{1C36C721-7248-AD42-A839-E8FDD1D8C66D}"/>
                </a:ext>
              </a:extLst>
            </p:cNvPr>
            <p:cNvSpPr txBox="1"/>
            <p:nvPr/>
          </p:nvSpPr>
          <p:spPr>
            <a:xfrm>
              <a:off x="8677198" y="6435701"/>
              <a:ext cx="1520200"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PG: experiment</a:t>
              </a:r>
            </a:p>
          </p:txBody>
        </p:sp>
        <p:sp>
          <p:nvSpPr>
            <p:cNvPr id="27" name="TextBox 26">
              <a:extLst>
                <a:ext uri="{FF2B5EF4-FFF2-40B4-BE49-F238E27FC236}">
                  <a16:creationId xmlns:a16="http://schemas.microsoft.com/office/drawing/2014/main" id="{4A18E6B2-2F43-4DF9-4C6B-116AA454C6D3}"/>
                </a:ext>
              </a:extLst>
            </p:cNvPr>
            <p:cNvSpPr txBox="1"/>
            <p:nvPr/>
          </p:nvSpPr>
          <p:spPr>
            <a:xfrm>
              <a:off x="6453009" y="5975924"/>
              <a:ext cx="132062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PH: technical</a:t>
              </a:r>
            </a:p>
          </p:txBody>
        </p:sp>
        <p:sp>
          <p:nvSpPr>
            <p:cNvPr id="28" name="TextBox 27">
              <a:extLst>
                <a:ext uri="{FF2B5EF4-FFF2-40B4-BE49-F238E27FC236}">
                  <a16:creationId xmlns:a16="http://schemas.microsoft.com/office/drawing/2014/main" id="{981DF8D1-B2B9-921B-09B6-3980AA1768C1}"/>
                </a:ext>
              </a:extLst>
            </p:cNvPr>
            <p:cNvSpPr txBox="1"/>
            <p:nvPr/>
          </p:nvSpPr>
          <p:spPr>
            <a:xfrm>
              <a:off x="5323611" y="4073012"/>
              <a:ext cx="1467322"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PJ: experiment</a:t>
              </a:r>
            </a:p>
          </p:txBody>
        </p:sp>
        <p:sp>
          <p:nvSpPr>
            <p:cNvPr id="29" name="TextBox 28">
              <a:extLst>
                <a:ext uri="{FF2B5EF4-FFF2-40B4-BE49-F238E27FC236}">
                  <a16:creationId xmlns:a16="http://schemas.microsoft.com/office/drawing/2014/main" id="{5A00A708-0F98-3301-8744-9198B2CCAE39}"/>
                </a:ext>
              </a:extLst>
            </p:cNvPr>
            <p:cNvSpPr txBox="1"/>
            <p:nvPr/>
          </p:nvSpPr>
          <p:spPr>
            <a:xfrm>
              <a:off x="5754954" y="1919718"/>
              <a:ext cx="1288213" cy="327512"/>
            </a:xfrm>
            <a:prstGeom prst="rect">
              <a:avLst/>
            </a:prstGeom>
            <a:solidFill>
              <a:schemeClr val="accent2">
                <a:lumMod val="20000"/>
                <a:lumOff val="80000"/>
              </a:schemeClr>
            </a:solidFill>
          </p:spPr>
          <p:txBody>
            <a:bodyPr wrap="non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CH" sz="1400" b="0" i="0" u="none" strike="noStrike" kern="1200" cap="none" spc="0" normalizeH="0" baseline="0" noProof="0" dirty="0">
                  <a:ln>
                    <a:noFill/>
                  </a:ln>
                  <a:solidFill>
                    <a:srgbClr val="0F124A"/>
                  </a:solidFill>
                  <a:effectLst/>
                  <a:uLnTx/>
                  <a:uFillTx/>
                  <a:latin typeface="Arial"/>
                  <a:ea typeface="+mn-ea"/>
                  <a:cs typeface="+mn-cs"/>
                </a:rPr>
                <a:t>PL: technical</a:t>
              </a:r>
            </a:p>
          </p:txBody>
        </p:sp>
      </p:grpSp>
      <p:sp>
        <p:nvSpPr>
          <p:cNvPr id="30" name="TextBox 29">
            <a:extLst>
              <a:ext uri="{FF2B5EF4-FFF2-40B4-BE49-F238E27FC236}">
                <a16:creationId xmlns:a16="http://schemas.microsoft.com/office/drawing/2014/main" id="{95DA98CD-BAEE-0C4C-18E3-19391715CE6B}"/>
              </a:ext>
            </a:extLst>
          </p:cNvPr>
          <p:cNvSpPr txBox="1"/>
          <p:nvPr/>
        </p:nvSpPr>
        <p:spPr>
          <a:xfrm>
            <a:off x="130517" y="872772"/>
            <a:ext cx="6051383" cy="1369606"/>
          </a:xfrm>
          <a:prstGeom prst="rect">
            <a:avLst/>
          </a:prstGeom>
          <a:noFill/>
        </p:spPr>
        <p:txBody>
          <a:bodyPr wrap="square" lIns="0" tIns="0" rIns="0" bIns="0" rtlCol="0">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500" b="0" i="0" u="none" strike="noStrike" kern="1200" cap="none" spc="0" normalizeH="0" baseline="0" noProof="0" dirty="0">
                <a:ln>
                  <a:noFill/>
                </a:ln>
                <a:solidFill>
                  <a:srgbClr val="2F2F2F"/>
                </a:solidFill>
                <a:effectLst/>
                <a:uLnTx/>
                <a:uFillTx/>
                <a:latin typeface="Arial"/>
                <a:ea typeface="+mn-ea"/>
                <a:cs typeface="+mn-cs"/>
              </a:rPr>
              <a:t>Layout chosen out of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en-US" altLang="root" sz="1500" b="0" i="0" u="none" strike="noStrike" kern="1200" cap="none" spc="0" normalizeH="0" baseline="0" noProof="0" dirty="0">
                <a:ln>
                  <a:noFill/>
                </a:ln>
                <a:solidFill>
                  <a:prstClr val="black"/>
                </a:solidFill>
                <a:effectLst/>
                <a:uLnTx/>
                <a:uFillTx/>
                <a:latin typeface="Arial"/>
                <a:ea typeface="+mn-ea"/>
                <a:cs typeface="+mn-cs"/>
              </a:rPr>
              <a:t>10</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0 initial variants, based on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geology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and </a:t>
            </a:r>
            <a:endParaRPr kumimoji="0" lang="en-US" altLang="root" sz="15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surface constraints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(land availability, access to roads, etc.), </a:t>
            </a: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nvironment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(protected zones), </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infrastructure</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(water, electricity, transport), </a:t>
            </a:r>
            <a:r>
              <a:rPr lang="en-US" altLang="root" sz="1500" b="1" dirty="0">
                <a:solidFill>
                  <a:prstClr val="black"/>
                </a:solidFill>
                <a:latin typeface="Arial"/>
              </a:rPr>
              <a:t>machine performance </a:t>
            </a: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etc.</a:t>
            </a:r>
            <a:endParaRPr kumimoji="0" lang="en-US" altLang="root" sz="140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root" altLang="root" sz="1400" b="0" i="0" u="none" strike="noStrike" kern="1200" cap="none" spc="0" normalizeH="0" baseline="0" noProof="0" dirty="0">
                <a:ln>
                  <a:noFill/>
                </a:ln>
                <a:solidFill>
                  <a:prstClr val="black"/>
                </a:solidFill>
                <a:effectLst/>
                <a:uLnTx/>
                <a:uFillTx/>
                <a:latin typeface="Arial"/>
                <a:ea typeface="+mn-ea"/>
                <a:cs typeface="+mn-cs"/>
              </a:rPr>
              <a:t> </a:t>
            </a:r>
          </a:p>
          <a:p>
            <a:pPr marL="0" marR="0" lvl="0" indent="0" algn="l" defTabSz="457200" rtl="0" eaLnBrk="0" fontAlgn="base" latinLnBrk="0" hangingPunct="0">
              <a:lnSpc>
                <a:spcPct val="100000"/>
              </a:lnSpc>
              <a:spcBef>
                <a:spcPct val="0"/>
              </a:spcBef>
              <a:spcAft>
                <a:spcPct val="0"/>
              </a:spcAft>
              <a:buClrTx/>
              <a:buSzTx/>
              <a:buFontTx/>
              <a:buNone/>
              <a:tabLst/>
              <a:defRPr/>
            </a:pPr>
            <a:r>
              <a:rPr kumimoji="0" lang="en-GB" altLang="root" sz="1500" b="1" i="0" u="none" strike="noStrike" kern="1200" cap="none" spc="0" normalizeH="0" baseline="0" noProof="0" dirty="0">
                <a:ln>
                  <a:noFill/>
                </a:ln>
                <a:solidFill>
                  <a:prstClr val="black"/>
                </a:solidFill>
                <a:effectLst/>
                <a:uLnTx/>
                <a:uFillTx/>
                <a:latin typeface="Arial"/>
                <a:ea typeface="+mn-ea"/>
                <a:cs typeface="+mn-cs"/>
              </a:rPr>
              <a:t>“</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Avoid</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red</a:t>
            </a:r>
            <a:r>
              <a:rPr kumimoji="0" lang="en-US" altLang="root" sz="1500" b="1" i="0" u="none" strike="noStrike" kern="1200" cap="none" spc="0" normalizeH="0" baseline="0" noProof="0" dirty="0" err="1">
                <a:ln>
                  <a:noFill/>
                </a:ln>
                <a:solidFill>
                  <a:prstClr val="black"/>
                </a:solidFill>
                <a:effectLst/>
                <a:uLnTx/>
                <a:uFillTx/>
                <a:latin typeface="Arial"/>
                <a:ea typeface="+mn-ea"/>
                <a:cs typeface="+mn-cs"/>
              </a:rPr>
              <a:t>uce</a:t>
            </a:r>
            <a:r>
              <a:rPr lang="en-US" altLang="root" sz="1500" b="1" dirty="0">
                <a:solidFill>
                  <a:prstClr val="black"/>
                </a:solidFill>
                <a:latin typeface="Arial"/>
              </a:rPr>
              <a:t>-</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compens</a:t>
            </a:r>
            <a:r>
              <a:rPr kumimoji="0" lang="en-US" altLang="root" sz="1500" b="1" i="0" u="none" strike="noStrike" kern="1200" cap="none" spc="0" normalizeH="0" baseline="0" noProof="0" dirty="0">
                <a:ln>
                  <a:noFill/>
                </a:ln>
                <a:solidFill>
                  <a:prstClr val="black"/>
                </a:solidFill>
                <a:effectLst/>
                <a:uLnTx/>
                <a:uFillTx/>
                <a:latin typeface="Arial"/>
                <a:ea typeface="+mn-ea"/>
                <a:cs typeface="+mn-cs"/>
              </a:rPr>
              <a:t>ate</a:t>
            </a:r>
            <a:r>
              <a:rPr kumimoji="0" lang="root" altLang="root" sz="1500" b="1" i="0" u="none" strike="noStrike" kern="1200" cap="none" spc="0" normalizeH="0" baseline="0" noProof="0" dirty="0">
                <a:ln>
                  <a:noFill/>
                </a:ln>
                <a:solidFill>
                  <a:prstClr val="black"/>
                </a:solidFill>
                <a:effectLst/>
                <a:uLnTx/>
                <a:uFillTx/>
                <a:latin typeface="Arial"/>
                <a:ea typeface="+mn-ea"/>
                <a:cs typeface="+mn-cs"/>
              </a:rPr>
              <a:t>” </a:t>
            </a:r>
            <a:r>
              <a:rPr kumimoji="0" lang="root" altLang="root" sz="1500" b="0" i="0" u="none" strike="noStrike" kern="1200" cap="none" spc="0" normalizeH="0" baseline="0" noProof="0" dirty="0">
                <a:ln>
                  <a:noFill/>
                </a:ln>
                <a:solidFill>
                  <a:prstClr val="black"/>
                </a:solidFill>
                <a:effectLst/>
                <a:uLnTx/>
                <a:uFillTx/>
                <a:latin typeface="Arial"/>
                <a:ea typeface="+mn-ea"/>
                <a:cs typeface="+mn-cs"/>
              </a:rPr>
              <a:t>principle of EU and French regulations</a:t>
            </a:r>
          </a:p>
        </p:txBody>
      </p:sp>
      <p:sp>
        <p:nvSpPr>
          <p:cNvPr id="31" name="TextBox 30">
            <a:extLst>
              <a:ext uri="{FF2B5EF4-FFF2-40B4-BE49-F238E27FC236}">
                <a16:creationId xmlns:a16="http://schemas.microsoft.com/office/drawing/2014/main" id="{775E66E2-14A5-8198-5273-277F34E124CD}"/>
              </a:ext>
            </a:extLst>
          </p:cNvPr>
          <p:cNvSpPr txBox="1"/>
          <p:nvPr/>
        </p:nvSpPr>
        <p:spPr>
          <a:xfrm>
            <a:off x="124484" y="2435324"/>
            <a:ext cx="5869096" cy="492443"/>
          </a:xfrm>
          <a:prstGeom prst="rect">
            <a:avLst/>
          </a:prstGeom>
          <a:noFill/>
          <a:ln w="28575">
            <a:solidFill>
              <a:schemeClr val="accent5">
                <a:lumMod val="75000"/>
              </a:schemeClr>
            </a:solidFill>
          </a:ln>
        </p:spPr>
        <p:txBody>
          <a:bodyPr wrap="square" lIns="0" tIns="0" rIns="0" bIns="0" rtlCol="0" anchor="b">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Overall lowest-risk baseline: 90.7 km ring, 8 surface points,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b="1" dirty="0">
                <a:solidFill>
                  <a:srgbClr val="008F00"/>
                </a:solidFill>
                <a:latin typeface="Arial"/>
              </a:rPr>
              <a:t>(</a:t>
            </a:r>
            <a:r>
              <a:rPr lang="en-US" sz="1600" dirty="0">
                <a:solidFill>
                  <a:srgbClr val="0C377B"/>
                </a:solidFill>
                <a:latin typeface="Arial"/>
              </a:rPr>
              <a:t>Reduction from the 97.7 km and the 12 surface sites in 2019)</a:t>
            </a:r>
            <a:endParaRPr kumimoji="0" lang="en-US" sz="1500" b="0" i="0" u="none" strike="noStrike" kern="1200" cap="none" spc="0" normalizeH="0" baseline="0" noProof="0" dirty="0">
              <a:ln>
                <a:noFill/>
              </a:ln>
              <a:solidFill>
                <a:srgbClr val="2F2F2F"/>
              </a:solidFill>
              <a:effectLst/>
              <a:uLnTx/>
              <a:uFillTx/>
              <a:latin typeface="Arial"/>
              <a:ea typeface="+mn-ea"/>
              <a:cs typeface="+mn-cs"/>
            </a:endParaRPr>
          </a:p>
        </p:txBody>
      </p:sp>
      <p:graphicFrame>
        <p:nvGraphicFramePr>
          <p:cNvPr id="35" name="Table 7">
            <a:extLst>
              <a:ext uri="{FF2B5EF4-FFF2-40B4-BE49-F238E27FC236}">
                <a16:creationId xmlns:a16="http://schemas.microsoft.com/office/drawing/2014/main" id="{A0126627-3D2F-1468-82D9-B847F45BFE4A}"/>
              </a:ext>
            </a:extLst>
          </p:cNvPr>
          <p:cNvGraphicFramePr>
            <a:graphicFrameLocks noGrp="1"/>
          </p:cNvGraphicFramePr>
          <p:nvPr>
            <p:extLst>
              <p:ext uri="{D42A27DB-BD31-4B8C-83A1-F6EECF244321}">
                <p14:modId xmlns:p14="http://schemas.microsoft.com/office/powerpoint/2010/main" val="1461785624"/>
              </p:ext>
            </p:extLst>
          </p:nvPr>
        </p:nvGraphicFramePr>
        <p:xfrm>
          <a:off x="7901220" y="2869937"/>
          <a:ext cx="2873846" cy="1997520"/>
        </p:xfrm>
        <a:graphic>
          <a:graphicData uri="http://schemas.openxmlformats.org/drawingml/2006/table">
            <a:tbl>
              <a:tblPr bandRow="1"/>
              <a:tblGrid>
                <a:gridCol w="2112473">
                  <a:extLst>
                    <a:ext uri="{9D8B030D-6E8A-4147-A177-3AD203B41FA5}">
                      <a16:colId xmlns:a16="http://schemas.microsoft.com/office/drawing/2014/main" val="3540313235"/>
                    </a:ext>
                  </a:extLst>
                </a:gridCol>
                <a:gridCol w="761373">
                  <a:extLst>
                    <a:ext uri="{9D8B030D-6E8A-4147-A177-3AD203B41FA5}">
                      <a16:colId xmlns:a16="http://schemas.microsoft.com/office/drawing/2014/main" val="1716970435"/>
                    </a:ext>
                  </a:extLst>
                </a:gridCol>
              </a:tblGrid>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Number of surface sites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8</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359806506"/>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Surface requirements</a:t>
                      </a:r>
                      <a:endParaRPr lang="en-CH" sz="1400" b="0"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dirty="0"/>
                        <a:t>~40 ha</a:t>
                      </a:r>
                      <a:endParaRPr lang="en-CH" sz="1400"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433831990"/>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LSS@IP </a:t>
                      </a:r>
                      <a:r>
                        <a:rPr lang="en-CH" sz="1400" b="0" dirty="0"/>
                        <a:t>(PA, PD, PG, PJ)</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1400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1478057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LSS@TECH </a:t>
                      </a:r>
                      <a:r>
                        <a:rPr lang="en-CH" sz="1400" b="0" dirty="0"/>
                        <a:t>(PB, PF, PH, PL)</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2</a:t>
                      </a:r>
                      <a:r>
                        <a:rPr lang="en-US" sz="1400" dirty="0"/>
                        <a:t>032</a:t>
                      </a:r>
                      <a:r>
                        <a:rPr lang="en-CH" sz="1400" dirty="0"/>
                        <a:t>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16886502"/>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Arc length</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9.6 km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55809558"/>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CH" sz="1400" b="1" dirty="0"/>
                        <a:t>Sum of arc lengths</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CH" sz="1400" dirty="0"/>
                        <a:t>76.9 m</a:t>
                      </a:r>
                    </a:p>
                  </a:txBody>
                  <a:tcPr marL="72000" marR="72000" marT="36000" marB="36000">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650398293"/>
                  </a:ext>
                </a:extLst>
              </a:tr>
              <a:tr h="239491">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r>
                        <a:rPr lang="en-US" sz="1400" b="1" dirty="0"/>
                        <a:t>Total length</a:t>
                      </a:r>
                      <a:endParaRPr lang="en-CH" sz="1400" b="1" dirty="0"/>
                    </a:p>
                  </a:txBody>
                  <a:tcPr marL="72000" marR="72000" marT="36000" marB="3600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pPr algn="r"/>
                      <a:r>
                        <a:rPr lang="en-US" sz="1400" b="1" dirty="0"/>
                        <a:t>90.7 km</a:t>
                      </a:r>
                      <a:endParaRPr lang="en-CH" sz="1400" b="1" dirty="0"/>
                    </a:p>
                  </a:txBody>
                  <a:tcPr marL="72000" marR="72000" marT="36000" marB="3600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CFD5EA"/>
                    </a:solidFill>
                  </a:tcPr>
                </a:tc>
                <a:extLst>
                  <a:ext uri="{0D108BD9-81ED-4DB2-BD59-A6C34878D82A}">
                    <a16:rowId xmlns:a16="http://schemas.microsoft.com/office/drawing/2014/main" val="1402040572"/>
                  </a:ext>
                </a:extLst>
              </a:tr>
            </a:tbl>
          </a:graphicData>
        </a:graphic>
      </p:graphicFrame>
      <p:sp>
        <p:nvSpPr>
          <p:cNvPr id="3" name="TextBox 2">
            <a:extLst>
              <a:ext uri="{FF2B5EF4-FFF2-40B4-BE49-F238E27FC236}">
                <a16:creationId xmlns:a16="http://schemas.microsoft.com/office/drawing/2014/main" id="{B71FBA9D-F57A-A02E-2374-A060F8F7AEC7}"/>
              </a:ext>
            </a:extLst>
          </p:cNvPr>
          <p:cNvSpPr txBox="1"/>
          <p:nvPr/>
        </p:nvSpPr>
        <p:spPr>
          <a:xfrm>
            <a:off x="10770646" y="704633"/>
            <a:ext cx="1112797" cy="507831"/>
          </a:xfrm>
          <a:prstGeom prst="rect">
            <a:avLst/>
          </a:prstGeom>
          <a:solidFill>
            <a:srgbClr val="4BACC6">
              <a:lumMod val="20000"/>
              <a:lumOff val="80000"/>
            </a:srgbClr>
          </a:solid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350" b="0" i="0" u="none" strike="noStrike" kern="0" cap="none" spc="0" normalizeH="0" baseline="0" noProof="0" dirty="0">
                <a:ln>
                  <a:noFill/>
                </a:ln>
                <a:solidFill>
                  <a:prstClr val="black"/>
                </a:solidFill>
                <a:effectLst/>
                <a:uLnTx/>
                <a:uFillTx/>
                <a:latin typeface="Calibri" panose="020F0502020204030204"/>
                <a:ea typeface="+mn-ea"/>
                <a:cs typeface="+mn-cs"/>
              </a:rPr>
              <a:t>V. Mertens,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350" kern="0" dirty="0">
                <a:solidFill>
                  <a:prstClr val="black"/>
                </a:solidFill>
                <a:latin typeface="Calibri" panose="020F0502020204030204"/>
              </a:rPr>
              <a:t>J. Gutleber</a:t>
            </a:r>
            <a:endParaRPr kumimoji="0" lang="en-GB" sz="135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r>
              <a:rPr lang="fr-CH" dirty="0"/>
              <a:t>                  Reference </a:t>
            </a:r>
            <a:r>
              <a:rPr lang="fr-CH" dirty="0" err="1"/>
              <a:t>layout</a:t>
            </a:r>
            <a:r>
              <a:rPr lang="fr-CH" dirty="0"/>
              <a:t> and </a:t>
            </a:r>
            <a:r>
              <a:rPr lang="fr-CH" dirty="0" err="1"/>
              <a:t>implementation</a:t>
            </a:r>
            <a:r>
              <a:rPr lang="fr-CH" dirty="0"/>
              <a:t>:</a:t>
            </a:r>
            <a:r>
              <a:rPr kumimoji="0" lang="en-US"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PA31  -  90.7 km</a:t>
            </a:r>
            <a:endParaRPr lang="en-US" dirty="0"/>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1026" name="Picture 2">
            <a:extLst>
              <a:ext uri="{FF2B5EF4-FFF2-40B4-BE49-F238E27FC236}">
                <a16:creationId xmlns:a16="http://schemas.microsoft.com/office/drawing/2014/main" id="{84E45300-1AA7-B8E5-10AB-4DF2AD4E86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4394" y="3065034"/>
            <a:ext cx="4351221" cy="3742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22E13AE4-6CE5-6F09-67A5-CCF032ACDA6E}"/>
              </a:ext>
            </a:extLst>
          </p:cNvPr>
          <p:cNvSpPr txBox="1"/>
          <p:nvPr/>
        </p:nvSpPr>
        <p:spPr>
          <a:xfrm>
            <a:off x="8469708" y="5218108"/>
            <a:ext cx="1794081" cy="400110"/>
          </a:xfrm>
          <a:prstGeom prst="rect">
            <a:avLst/>
          </a:prstGeom>
          <a:solidFill>
            <a:srgbClr val="FFFF00">
              <a:alpha val="80000"/>
            </a:srgbClr>
          </a:solidFill>
        </p:spPr>
        <p:txBody>
          <a:bodyPr wrap="none" rtlCol="0">
            <a:spAutoFit/>
          </a:bodyPr>
          <a:lstStyle/>
          <a:p>
            <a:pPr algn="l"/>
            <a:r>
              <a:rPr lang="en-US" sz="2000" dirty="0">
                <a:solidFill>
                  <a:srgbClr val="FF0000"/>
                </a:solidFill>
              </a:rPr>
              <a:t>4 experiments</a:t>
            </a:r>
            <a:endParaRPr lang="en-GB" sz="2000" dirty="0">
              <a:solidFill>
                <a:srgbClr val="FF0000"/>
              </a:solidFill>
            </a:endParaRPr>
          </a:p>
        </p:txBody>
      </p:sp>
    </p:spTree>
    <p:extLst>
      <p:ext uri="{BB962C8B-B14F-4D97-AF65-F5344CB8AC3E}">
        <p14:creationId xmlns:p14="http://schemas.microsoft.com/office/powerpoint/2010/main" val="352508577"/>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11354103" y="6258663"/>
            <a:ext cx="668565" cy="365125"/>
          </a:xfrm>
          <a:prstGeom prst="rect">
            <a:avLst/>
          </a:prstGeom>
        </p:spPr>
        <p:txBody>
          <a:bodyPr vert="horz" lIns="91440" tIns="45720" rIns="91440" bIns="45720" rtlCol="0" anchor="ctr"/>
          <a:lstStyle>
            <a:defPPr>
              <a:defRPr lang="en-US"/>
            </a:defPPr>
            <a:lvl1pPr marL="0" algn="r" defTabSz="914400" rtl="0" eaLnBrk="1" latinLnBrk="0" hangingPunct="1">
              <a:defRPr sz="16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600" b="0" i="0" u="none" strike="noStrike" kern="1200" cap="none" spc="0" normalizeH="0" baseline="0" noProof="0" dirty="0">
              <a:ln>
                <a:noFill/>
              </a:ln>
              <a:solidFill>
                <a:srgbClr val="0033A0">
                  <a:tint val="75000"/>
                </a:srgbClr>
              </a:solidFill>
              <a:effectLst/>
              <a:uLnTx/>
              <a:uFillTx/>
              <a:latin typeface="Arial"/>
              <a:ea typeface="+mn-ea"/>
              <a:cs typeface="+mn-cs"/>
            </a:endParaRPr>
          </a:p>
        </p:txBody>
      </p:sp>
      <p:sp>
        <p:nvSpPr>
          <p:cNvPr id="7" name="Title 1">
            <a:extLst>
              <a:ext uri="{FF2B5EF4-FFF2-40B4-BE49-F238E27FC236}">
                <a16:creationId xmlns:a16="http://schemas.microsoft.com/office/drawing/2014/main" id="{9CFBAF3F-7987-4295-9C42-BCE22C0965B1}"/>
              </a:ext>
            </a:extLst>
          </p:cNvPr>
          <p:cNvSpPr txBox="1">
            <a:spLocks/>
          </p:cNvSpPr>
          <p:nvPr/>
        </p:nvSpPr>
        <p:spPr>
          <a:xfrm>
            <a:off x="-16768" y="-61539"/>
            <a:ext cx="12191999" cy="86058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                   </a:t>
            </a:r>
            <a:r>
              <a:rPr kumimoji="0" lang="en-US" sz="3200" b="1" i="0" u="none" strike="noStrike" kern="1200" cap="none" spc="0" normalizeH="0" baseline="0" noProof="0" dirty="0">
                <a:ln>
                  <a:noFill/>
                </a:ln>
                <a:solidFill>
                  <a:srgbClr val="FFFF00"/>
                </a:solidFill>
                <a:effectLst/>
                <a:uLnTx/>
                <a:uFillTx/>
                <a:latin typeface="Arial"/>
                <a:ea typeface="+mj-ea"/>
                <a:cs typeface="+mj-cs"/>
              </a:rPr>
              <a:t>FCC tunnel implementation- geological co</a:t>
            </a:r>
            <a:r>
              <a:rPr kumimoji="0" lang="en-US" sz="3200" b="1" i="0" u="none" strike="noStrike" kern="1200" cap="none" spc="0" normalizeH="0" baseline="0" noProof="0" dirty="0" err="1">
                <a:ln>
                  <a:noFill/>
                </a:ln>
                <a:solidFill>
                  <a:srgbClr val="FFFF00"/>
                </a:solidFill>
                <a:effectLst/>
                <a:uLnTx/>
                <a:uFillTx/>
                <a:latin typeface="Arial"/>
                <a:ea typeface="+mj-ea"/>
                <a:cs typeface="+mj-cs"/>
              </a:rPr>
              <a:t>nditions</a:t>
            </a:r>
            <a:endParaRPr kumimoji="0" lang="en-US" sz="3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descr="A picture containing text&#10;&#10;Description automatically generated">
            <a:extLst>
              <a:ext uri="{FF2B5EF4-FFF2-40B4-BE49-F238E27FC236}">
                <a16:creationId xmlns:a16="http://schemas.microsoft.com/office/drawing/2014/main" id="{684E6667-4FE8-49BC-9CCB-069306F2CD0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5426" y="44624"/>
            <a:ext cx="2046444" cy="724532"/>
          </a:xfrm>
          <a:prstGeom prst="rect">
            <a:avLst/>
          </a:prstGeom>
        </p:spPr>
      </p:pic>
      <p:pic>
        <p:nvPicPr>
          <p:cNvPr id="3" name="Picture 2">
            <a:extLst>
              <a:ext uri="{FF2B5EF4-FFF2-40B4-BE49-F238E27FC236}">
                <a16:creationId xmlns:a16="http://schemas.microsoft.com/office/drawing/2014/main" id="{1D624182-511D-321B-E530-DD7568EB6726}"/>
              </a:ext>
            </a:extLst>
          </p:cNvPr>
          <p:cNvPicPr>
            <a:picLocks noChangeAspect="1"/>
          </p:cNvPicPr>
          <p:nvPr/>
        </p:nvPicPr>
        <p:blipFill>
          <a:blip r:embed="rId3"/>
          <a:stretch>
            <a:fillRect/>
          </a:stretch>
        </p:blipFill>
        <p:spPr>
          <a:xfrm>
            <a:off x="-4195" y="1124744"/>
            <a:ext cx="12192000" cy="2670848"/>
          </a:xfrm>
          <a:prstGeom prst="rect">
            <a:avLst/>
          </a:prstGeom>
        </p:spPr>
      </p:pic>
      <p:cxnSp>
        <p:nvCxnSpPr>
          <p:cNvPr id="21" name="Straight Arrow Connector 20">
            <a:extLst>
              <a:ext uri="{FF2B5EF4-FFF2-40B4-BE49-F238E27FC236}">
                <a16:creationId xmlns:a16="http://schemas.microsoft.com/office/drawing/2014/main" id="{E5EC3F2B-5440-38CF-8F7D-4AEE4084C0AA}"/>
              </a:ext>
            </a:extLst>
          </p:cNvPr>
          <p:cNvCxnSpPr>
            <a:cxnSpLocks/>
          </p:cNvCxnSpPr>
          <p:nvPr/>
        </p:nvCxnSpPr>
        <p:spPr>
          <a:xfrm flipH="1" flipV="1">
            <a:off x="1391477" y="3040088"/>
            <a:ext cx="192021" cy="607773"/>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96C55540-7A9C-A5CA-9CB0-7E0B53381496}"/>
              </a:ext>
            </a:extLst>
          </p:cNvPr>
          <p:cNvSpPr txBox="1"/>
          <p:nvPr/>
        </p:nvSpPr>
        <p:spPr>
          <a:xfrm>
            <a:off x="1556882" y="3647861"/>
            <a:ext cx="2112235"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passes below Lake Geneva moraines</a:t>
            </a:r>
          </a:p>
        </p:txBody>
      </p:sp>
      <p:cxnSp>
        <p:nvCxnSpPr>
          <p:cNvPr id="23" name="Straight Arrow Connector 22">
            <a:extLst>
              <a:ext uri="{FF2B5EF4-FFF2-40B4-BE49-F238E27FC236}">
                <a16:creationId xmlns:a16="http://schemas.microsoft.com/office/drawing/2014/main" id="{BC40B7FE-9960-B8AB-A5D0-09614DF2F2BB}"/>
              </a:ext>
            </a:extLst>
          </p:cNvPr>
          <p:cNvCxnSpPr>
            <a:cxnSpLocks/>
          </p:cNvCxnSpPr>
          <p:nvPr/>
        </p:nvCxnSpPr>
        <p:spPr>
          <a:xfrm flipV="1">
            <a:off x="9471484" y="2992236"/>
            <a:ext cx="848984" cy="848284"/>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00536384-FDE9-846B-8588-855F708033EC}"/>
              </a:ext>
            </a:extLst>
          </p:cNvPr>
          <p:cNvSpPr txBox="1"/>
          <p:nvPr/>
        </p:nvSpPr>
        <p:spPr>
          <a:xfrm>
            <a:off x="7359250" y="3499246"/>
            <a:ext cx="2112235" cy="338554"/>
          </a:xfrm>
          <a:prstGeom prst="rect">
            <a:avLst/>
          </a:prstGeom>
          <a:noFill/>
        </p:spPr>
        <p:txBody>
          <a:bodyPr wrap="square"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above limestone</a:t>
            </a:r>
          </a:p>
        </p:txBody>
      </p:sp>
      <p:cxnSp>
        <p:nvCxnSpPr>
          <p:cNvPr id="25" name="Straight Arrow Connector 24">
            <a:extLst>
              <a:ext uri="{FF2B5EF4-FFF2-40B4-BE49-F238E27FC236}">
                <a16:creationId xmlns:a16="http://schemas.microsoft.com/office/drawing/2014/main" id="{92D3E524-C564-4FFD-7CC1-8F0A55E61117}"/>
              </a:ext>
            </a:extLst>
          </p:cNvPr>
          <p:cNvCxnSpPr>
            <a:cxnSpLocks/>
            <a:stCxn id="26" idx="1"/>
          </p:cNvCxnSpPr>
          <p:nvPr/>
        </p:nvCxnSpPr>
        <p:spPr>
          <a:xfrm flipH="1">
            <a:off x="4751850" y="1569505"/>
            <a:ext cx="288032" cy="1245218"/>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7D03EB5F-034E-0F68-72BE-8955AB6DED23}"/>
              </a:ext>
            </a:extLst>
          </p:cNvPr>
          <p:cNvSpPr txBox="1"/>
          <p:nvPr/>
        </p:nvSpPr>
        <p:spPr>
          <a:xfrm>
            <a:off x="5039882" y="1154006"/>
            <a:ext cx="2112235" cy="830997"/>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FCC inclined at 0.5% gradient to minimise depth of point F</a:t>
            </a:r>
          </a:p>
        </p:txBody>
      </p:sp>
      <p:cxnSp>
        <p:nvCxnSpPr>
          <p:cNvPr id="27" name="Straight Arrow Connector 26">
            <a:extLst>
              <a:ext uri="{FF2B5EF4-FFF2-40B4-BE49-F238E27FC236}">
                <a16:creationId xmlns:a16="http://schemas.microsoft.com/office/drawing/2014/main" id="{9248D3E9-DDBB-D262-C9DF-653448B9BE5B}"/>
              </a:ext>
            </a:extLst>
          </p:cNvPr>
          <p:cNvCxnSpPr>
            <a:cxnSpLocks/>
            <a:stCxn id="28" idx="1"/>
          </p:cNvCxnSpPr>
          <p:nvPr/>
        </p:nvCxnSpPr>
        <p:spPr>
          <a:xfrm flipH="1">
            <a:off x="6894575" y="1443048"/>
            <a:ext cx="545573" cy="1167916"/>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83A004C-A729-57EC-02A7-681E2B308C83}"/>
              </a:ext>
            </a:extLst>
          </p:cNvPr>
          <p:cNvSpPr txBox="1"/>
          <p:nvPr/>
        </p:nvSpPr>
        <p:spPr>
          <a:xfrm>
            <a:off x="7440148" y="1150660"/>
            <a:ext cx="2228776" cy="584775"/>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Limestone unavoidable between G-H</a:t>
            </a:r>
          </a:p>
        </p:txBody>
      </p:sp>
      <p:sp>
        <p:nvSpPr>
          <p:cNvPr id="29" name="TextBox 28">
            <a:extLst>
              <a:ext uri="{FF2B5EF4-FFF2-40B4-BE49-F238E27FC236}">
                <a16:creationId xmlns:a16="http://schemas.microsoft.com/office/drawing/2014/main" id="{DB1A037E-A98C-4BF5-0687-3A8055885594}"/>
              </a:ext>
            </a:extLst>
          </p:cNvPr>
          <p:cNvSpPr txBox="1"/>
          <p:nvPr/>
        </p:nvSpPr>
        <p:spPr>
          <a:xfrm>
            <a:off x="31573" y="4322816"/>
            <a:ext cx="12143657" cy="1962076"/>
          </a:xfrm>
          <a:prstGeom prst="rect">
            <a:avLst/>
          </a:prstGeom>
          <a:noFill/>
        </p:spPr>
        <p:txBody>
          <a:bodyPr wrap="square" lIns="0">
            <a:spAutoFit/>
          </a:bodyPr>
          <a:lstStyle/>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Tunneling mainly in moraine layer (soft rock), well suited for fast, low-risk TBM construction.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6 million m</a:t>
            </a:r>
            <a:r>
              <a:rPr kumimoji="0" lang="en-US" sz="2000" b="1" i="0" u="none" strike="noStrike" kern="1200" cap="none" spc="0" normalizeH="0" baseline="30000" noProof="0" dirty="0">
                <a:ln>
                  <a:noFill/>
                </a:ln>
                <a:solidFill>
                  <a:srgbClr val="0C377B"/>
                </a:solidFill>
                <a:effectLst/>
                <a:uLnTx/>
                <a:uFillTx/>
                <a:latin typeface="Arial"/>
                <a:ea typeface="+mn-ea"/>
                <a:cs typeface="+mn-cs"/>
              </a:rPr>
              <a:t>3</a:t>
            </a:r>
            <a:r>
              <a:rPr kumimoji="0" lang="en-US" sz="2000" b="1" i="0" u="none" strike="noStrike" kern="1200" cap="none" spc="0" normalizeH="0" baseline="0" noProof="0" dirty="0">
                <a:ln>
                  <a:noFill/>
                </a:ln>
                <a:solidFill>
                  <a:srgbClr val="0C377B"/>
                </a:solidFill>
                <a:effectLst/>
                <a:uLnTx/>
                <a:uFillTx/>
                <a:latin typeface="Arial"/>
                <a:ea typeface="+mn-ea"/>
                <a:cs typeface="+mn-cs"/>
              </a:rPr>
              <a:t> excavated volume </a:t>
            </a:r>
            <a:r>
              <a:rPr kumimoji="0" lang="en-US" sz="2000" b="1" i="0" u="none" strike="noStrike" kern="1200" cap="none" spc="0" normalizeH="0" baseline="0" noProof="0" dirty="0">
                <a:ln>
                  <a:noFill/>
                </a:ln>
                <a:solidFill>
                  <a:srgbClr val="0C377B"/>
                </a:solidFill>
                <a:effectLst/>
                <a:uLnTx/>
                <a:uFillTx/>
                <a:latin typeface="Arial"/>
                <a:ea typeface="+mn-ea"/>
                <a:cs typeface="+mn-cs"/>
                <a:sym typeface="Wingdings" panose="05000000000000000000" pitchFamily="2" charset="2"/>
              </a:rPr>
              <a:t> 8.5</a:t>
            </a:r>
            <a:r>
              <a:rPr kumimoji="0" lang="en-US" sz="2000" b="1" i="0" u="none" strike="noStrike" kern="1200" cap="none" spc="0" normalizeH="0" baseline="0" noProof="0" dirty="0">
                <a:ln>
                  <a:noFill/>
                </a:ln>
                <a:solidFill>
                  <a:srgbClr val="0C377B"/>
                </a:solidFill>
                <a:effectLst/>
                <a:uLnTx/>
                <a:uFillTx/>
                <a:latin typeface="Arial"/>
                <a:ea typeface="+mn-ea"/>
                <a:cs typeface="+mn-cs"/>
              </a:rPr>
              <a:t> million m</a:t>
            </a:r>
            <a:r>
              <a:rPr kumimoji="0" lang="en-US" sz="2000" b="1" i="0" u="none" strike="noStrike" kern="1200" cap="none" spc="0" normalizeH="0" baseline="30000" noProof="0" dirty="0">
                <a:ln>
                  <a:noFill/>
                </a:ln>
                <a:solidFill>
                  <a:srgbClr val="0C377B"/>
                </a:solidFill>
                <a:effectLst/>
                <a:uLnTx/>
                <a:uFillTx/>
                <a:latin typeface="Arial"/>
                <a:ea typeface="+mn-ea"/>
                <a:cs typeface="+mn-cs"/>
              </a:rPr>
              <a:t>3</a:t>
            </a:r>
            <a:r>
              <a:rPr kumimoji="0" lang="en-US" sz="2000" b="1" i="0" u="none" strike="noStrike" kern="1200" cap="none" spc="0" normalizeH="0" baseline="0" noProof="0" dirty="0">
                <a:ln>
                  <a:noFill/>
                </a:ln>
                <a:solidFill>
                  <a:srgbClr val="0C377B"/>
                </a:solidFill>
                <a:effectLst/>
                <a:uLnTx/>
                <a:uFillTx/>
                <a:latin typeface="Arial"/>
                <a:ea typeface="+mn-ea"/>
                <a:cs typeface="+mn-cs"/>
              </a:rPr>
              <a:t> excavation material on surface</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CE Designs of all underground structures developed</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50" b="1" i="0" u="none" strike="noStrike" kern="1200" cap="none" spc="0" normalizeH="0" baseline="0" noProof="0" dirty="0">
              <a:ln>
                <a:noFill/>
              </a:ln>
              <a:solidFill>
                <a:srgbClr val="0C377B"/>
              </a:solidFill>
              <a:effectLst/>
              <a:uLnTx/>
              <a:uFillTx/>
              <a:latin typeface="Arial"/>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To fix the vertical position of the tunnel, interfaces between geological layers have to be known</a:t>
            </a: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en-US" sz="1000" b="1" i="0" u="none" strike="noStrike" kern="1200" cap="none" spc="0" normalizeH="0" baseline="0" noProof="0" dirty="0">
              <a:ln>
                <a:noFill/>
              </a:ln>
              <a:solidFill>
                <a:srgbClr val="0C377B"/>
              </a:solidFill>
              <a:effectLst/>
              <a:uLnTx/>
              <a:uFillTx/>
              <a:latin typeface="Arial"/>
              <a:ea typeface="+mn-ea"/>
              <a:cs typeface="+mn-cs"/>
            </a:endParaRPr>
          </a:p>
        </p:txBody>
      </p:sp>
    </p:spTree>
    <p:extLst>
      <p:ext uri="{BB962C8B-B14F-4D97-AF65-F5344CB8AC3E}">
        <p14:creationId xmlns:p14="http://schemas.microsoft.com/office/powerpoint/2010/main" val="1502235135"/>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11929"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Site Investigations</a:t>
            </a: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grpSp>
        <p:nvGrpSpPr>
          <p:cNvPr id="6" name="Group 5">
            <a:extLst>
              <a:ext uri="{FF2B5EF4-FFF2-40B4-BE49-F238E27FC236}">
                <a16:creationId xmlns:a16="http://schemas.microsoft.com/office/drawing/2014/main" id="{E9148FC3-538D-AA69-22A1-C065A9391B54}"/>
              </a:ext>
            </a:extLst>
          </p:cNvPr>
          <p:cNvGrpSpPr/>
          <p:nvPr/>
        </p:nvGrpSpPr>
        <p:grpSpPr>
          <a:xfrm>
            <a:off x="6686808" y="1431833"/>
            <a:ext cx="5355178" cy="4820762"/>
            <a:chOff x="6864086" y="1700808"/>
            <a:chExt cx="5039881" cy="4512502"/>
          </a:xfrm>
        </p:grpSpPr>
        <p:pic>
          <p:nvPicPr>
            <p:cNvPr id="58" name="Image 5">
              <a:extLst>
                <a:ext uri="{FF2B5EF4-FFF2-40B4-BE49-F238E27FC236}">
                  <a16:creationId xmlns:a16="http://schemas.microsoft.com/office/drawing/2014/main" id="{63CCD4CF-0D2A-9B65-29EE-C36D555C4981}"/>
                </a:ext>
              </a:extLst>
            </p:cNvPr>
            <p:cNvPicPr>
              <a:picLocks noChangeAspect="1"/>
            </p:cNvPicPr>
            <p:nvPr/>
          </p:nvPicPr>
          <p:blipFill>
            <a:blip r:embed="rId3"/>
            <a:stretch>
              <a:fillRect/>
            </a:stretch>
          </p:blipFill>
          <p:spPr>
            <a:xfrm>
              <a:off x="6864086" y="1700808"/>
              <a:ext cx="5039881" cy="4512501"/>
            </a:xfrm>
            <a:prstGeom prst="rect">
              <a:avLst/>
            </a:prstGeom>
          </p:spPr>
        </p:pic>
        <p:sp>
          <p:nvSpPr>
            <p:cNvPr id="59" name="Ellipse 15">
              <a:extLst>
                <a:ext uri="{FF2B5EF4-FFF2-40B4-BE49-F238E27FC236}">
                  <a16:creationId xmlns:a16="http://schemas.microsoft.com/office/drawing/2014/main" id="{A07546FC-E898-036A-4D15-141B7C2E3807}"/>
                </a:ext>
              </a:extLst>
            </p:cNvPr>
            <p:cNvSpPr/>
            <p:nvPr/>
          </p:nvSpPr>
          <p:spPr>
            <a:xfrm>
              <a:off x="11212427" y="3957059"/>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0" name="Ellipse 18">
              <a:extLst>
                <a:ext uri="{FF2B5EF4-FFF2-40B4-BE49-F238E27FC236}">
                  <a16:creationId xmlns:a16="http://schemas.microsoft.com/office/drawing/2014/main" id="{C39D7F66-0A15-4B2C-8F5E-166B0DEE83A2}"/>
                </a:ext>
              </a:extLst>
            </p:cNvPr>
            <p:cNvSpPr/>
            <p:nvPr/>
          </p:nvSpPr>
          <p:spPr>
            <a:xfrm>
              <a:off x="11238977" y="4458671"/>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1" name="Ellipse 21">
              <a:extLst>
                <a:ext uri="{FF2B5EF4-FFF2-40B4-BE49-F238E27FC236}">
                  <a16:creationId xmlns:a16="http://schemas.microsoft.com/office/drawing/2014/main" id="{69AC89EE-D40E-B644-D117-35557617679D}"/>
                </a:ext>
              </a:extLst>
            </p:cNvPr>
            <p:cNvSpPr/>
            <p:nvPr/>
          </p:nvSpPr>
          <p:spPr>
            <a:xfrm>
              <a:off x="10845434" y="5372093"/>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2" name="Ellipse 24">
              <a:extLst>
                <a:ext uri="{FF2B5EF4-FFF2-40B4-BE49-F238E27FC236}">
                  <a16:creationId xmlns:a16="http://schemas.microsoft.com/office/drawing/2014/main" id="{E3B97985-04EE-0CF4-14A2-E3D35958C839}"/>
                </a:ext>
              </a:extLst>
            </p:cNvPr>
            <p:cNvSpPr/>
            <p:nvPr/>
          </p:nvSpPr>
          <p:spPr>
            <a:xfrm>
              <a:off x="9165947" y="5982117"/>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3" name="Ellipse 25">
              <a:extLst>
                <a:ext uri="{FF2B5EF4-FFF2-40B4-BE49-F238E27FC236}">
                  <a16:creationId xmlns:a16="http://schemas.microsoft.com/office/drawing/2014/main" id="{2E2E57A1-8443-87EC-7C5B-60C268DE1C7F}"/>
                </a:ext>
              </a:extLst>
            </p:cNvPr>
            <p:cNvSpPr/>
            <p:nvPr/>
          </p:nvSpPr>
          <p:spPr>
            <a:xfrm>
              <a:off x="9042442" y="5944817"/>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4" name="Ellipse 27">
              <a:extLst>
                <a:ext uri="{FF2B5EF4-FFF2-40B4-BE49-F238E27FC236}">
                  <a16:creationId xmlns:a16="http://schemas.microsoft.com/office/drawing/2014/main" id="{227BC73A-A31C-B207-C61E-31D7A23D0BD2}"/>
                </a:ext>
              </a:extLst>
            </p:cNvPr>
            <p:cNvSpPr/>
            <p:nvPr/>
          </p:nvSpPr>
          <p:spPr>
            <a:xfrm>
              <a:off x="8402893" y="5568746"/>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dirty="0">
                <a:ln>
                  <a:noFill/>
                </a:ln>
                <a:solidFill>
                  <a:srgbClr val="FFFFFF"/>
                </a:solidFill>
                <a:effectLst/>
                <a:uLnTx/>
                <a:uFillTx/>
                <a:latin typeface="Arial"/>
                <a:ea typeface="+mn-ea"/>
                <a:cs typeface="+mn-cs"/>
              </a:endParaRPr>
            </a:p>
          </p:txBody>
        </p:sp>
        <p:sp>
          <p:nvSpPr>
            <p:cNvPr id="65" name="Ellipse 29">
              <a:extLst>
                <a:ext uri="{FF2B5EF4-FFF2-40B4-BE49-F238E27FC236}">
                  <a16:creationId xmlns:a16="http://schemas.microsoft.com/office/drawing/2014/main" id="{2D3B6CEA-3570-4E26-EA21-29778582C7B1}"/>
                </a:ext>
              </a:extLst>
            </p:cNvPr>
            <p:cNvSpPr/>
            <p:nvPr/>
          </p:nvSpPr>
          <p:spPr>
            <a:xfrm>
              <a:off x="8105907" y="5223891"/>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6" name="Ellipse 30">
              <a:extLst>
                <a:ext uri="{FF2B5EF4-FFF2-40B4-BE49-F238E27FC236}">
                  <a16:creationId xmlns:a16="http://schemas.microsoft.com/office/drawing/2014/main" id="{C75507CB-BF12-4915-0BCC-C3BD4CB4FB40}"/>
                </a:ext>
              </a:extLst>
            </p:cNvPr>
            <p:cNvSpPr/>
            <p:nvPr/>
          </p:nvSpPr>
          <p:spPr>
            <a:xfrm>
              <a:off x="8051897" y="5115511"/>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dirty="0">
                <a:ln>
                  <a:noFill/>
                </a:ln>
                <a:solidFill>
                  <a:srgbClr val="FFFFFF"/>
                </a:solidFill>
                <a:effectLst/>
                <a:uLnTx/>
                <a:uFillTx/>
                <a:latin typeface="Arial"/>
                <a:ea typeface="+mn-ea"/>
                <a:cs typeface="+mn-cs"/>
              </a:endParaRPr>
            </a:p>
          </p:txBody>
        </p:sp>
        <p:sp>
          <p:nvSpPr>
            <p:cNvPr id="67" name="Ellipse 32">
              <a:extLst>
                <a:ext uri="{FF2B5EF4-FFF2-40B4-BE49-F238E27FC236}">
                  <a16:creationId xmlns:a16="http://schemas.microsoft.com/office/drawing/2014/main" id="{2F9EBA96-3F56-BD19-CB05-A2C57E977F75}"/>
                </a:ext>
              </a:extLst>
            </p:cNvPr>
            <p:cNvSpPr/>
            <p:nvPr/>
          </p:nvSpPr>
          <p:spPr>
            <a:xfrm>
              <a:off x="7943874" y="4889258"/>
              <a:ext cx="108023" cy="108380"/>
            </a:xfrm>
            <a:prstGeom prst="ellipse">
              <a:avLst/>
            </a:prstGeom>
            <a:solidFill>
              <a:srgbClr val="92D05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68" name="ZoneTexte 69">
              <a:extLst>
                <a:ext uri="{FF2B5EF4-FFF2-40B4-BE49-F238E27FC236}">
                  <a16:creationId xmlns:a16="http://schemas.microsoft.com/office/drawing/2014/main" id="{60524550-FCD0-A7F7-2C53-714E45DA9C4A}"/>
                </a:ext>
              </a:extLst>
            </p:cNvPr>
            <p:cNvSpPr txBox="1"/>
            <p:nvPr/>
          </p:nvSpPr>
          <p:spPr>
            <a:xfrm>
              <a:off x="10512492" y="4225101"/>
              <a:ext cx="699937"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ARVE</a:t>
              </a:r>
            </a:p>
          </p:txBody>
        </p:sp>
        <p:sp>
          <p:nvSpPr>
            <p:cNvPr id="69" name="ZoneTexte 70">
              <a:extLst>
                <a:ext uri="{FF2B5EF4-FFF2-40B4-BE49-F238E27FC236}">
                  <a16:creationId xmlns:a16="http://schemas.microsoft.com/office/drawing/2014/main" id="{04B02DF2-CE83-682D-863A-3C37683E8F57}"/>
                </a:ext>
              </a:extLst>
            </p:cNvPr>
            <p:cNvSpPr txBox="1"/>
            <p:nvPr/>
          </p:nvSpPr>
          <p:spPr>
            <a:xfrm>
              <a:off x="10328068" y="5111613"/>
              <a:ext cx="989011"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BORNES</a:t>
              </a:r>
            </a:p>
          </p:txBody>
        </p:sp>
        <p:sp>
          <p:nvSpPr>
            <p:cNvPr id="70" name="ZoneTexte 74">
              <a:extLst>
                <a:ext uri="{FF2B5EF4-FFF2-40B4-BE49-F238E27FC236}">
                  <a16:creationId xmlns:a16="http://schemas.microsoft.com/office/drawing/2014/main" id="{913946F7-870B-A4A2-2EC8-3ED7FDD47234}"/>
                </a:ext>
              </a:extLst>
            </p:cNvPr>
            <p:cNvSpPr txBox="1"/>
            <p:nvPr/>
          </p:nvSpPr>
          <p:spPr>
            <a:xfrm>
              <a:off x="8997240" y="5740439"/>
              <a:ext cx="1131208"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MANDALLAZ</a:t>
              </a:r>
            </a:p>
          </p:txBody>
        </p:sp>
        <p:sp>
          <p:nvSpPr>
            <p:cNvPr id="71" name="ZoneTexte 75">
              <a:extLst>
                <a:ext uri="{FF2B5EF4-FFF2-40B4-BE49-F238E27FC236}">
                  <a16:creationId xmlns:a16="http://schemas.microsoft.com/office/drawing/2014/main" id="{186B78A7-DD51-6AAC-898D-6D4CBAEABCA9}"/>
                </a:ext>
              </a:extLst>
            </p:cNvPr>
            <p:cNvSpPr txBox="1"/>
            <p:nvPr/>
          </p:nvSpPr>
          <p:spPr>
            <a:xfrm>
              <a:off x="8437037" y="5367533"/>
              <a:ext cx="851279"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USSES</a:t>
              </a:r>
            </a:p>
          </p:txBody>
        </p:sp>
        <p:sp>
          <p:nvSpPr>
            <p:cNvPr id="72" name="ZoneTexte 76">
              <a:extLst>
                <a:ext uri="{FF2B5EF4-FFF2-40B4-BE49-F238E27FC236}">
                  <a16:creationId xmlns:a16="http://schemas.microsoft.com/office/drawing/2014/main" id="{DB976FDE-2759-3F18-68F2-DBFC981B6713}"/>
                </a:ext>
              </a:extLst>
            </p:cNvPr>
            <p:cNvSpPr txBox="1"/>
            <p:nvPr/>
          </p:nvSpPr>
          <p:spPr>
            <a:xfrm>
              <a:off x="8142673" y="4936059"/>
              <a:ext cx="989011"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VUACHE</a:t>
              </a:r>
            </a:p>
          </p:txBody>
        </p:sp>
        <p:sp>
          <p:nvSpPr>
            <p:cNvPr id="73" name="Ellipse 45">
              <a:extLst>
                <a:ext uri="{FF2B5EF4-FFF2-40B4-BE49-F238E27FC236}">
                  <a16:creationId xmlns:a16="http://schemas.microsoft.com/office/drawing/2014/main" id="{A9D1A506-9538-6C29-DF9D-1E74162A8286}"/>
                </a:ext>
              </a:extLst>
            </p:cNvPr>
            <p:cNvSpPr/>
            <p:nvPr/>
          </p:nvSpPr>
          <p:spPr>
            <a:xfrm>
              <a:off x="8188102" y="3317287"/>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4" name="Ellipse 10">
              <a:extLst>
                <a:ext uri="{FF2B5EF4-FFF2-40B4-BE49-F238E27FC236}">
                  <a16:creationId xmlns:a16="http://schemas.microsoft.com/office/drawing/2014/main" id="{75688B10-FF31-C9D1-3BC0-E7007470EC89}"/>
                </a:ext>
              </a:extLst>
            </p:cNvPr>
            <p:cNvSpPr/>
            <p:nvPr/>
          </p:nvSpPr>
          <p:spPr>
            <a:xfrm>
              <a:off x="9821971" y="2632899"/>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5" name="Ellipse 11">
              <a:extLst>
                <a:ext uri="{FF2B5EF4-FFF2-40B4-BE49-F238E27FC236}">
                  <a16:creationId xmlns:a16="http://schemas.microsoft.com/office/drawing/2014/main" id="{D36DE81A-1C08-97BC-E7E5-D93DBCC2B1FA}"/>
                </a:ext>
              </a:extLst>
            </p:cNvPr>
            <p:cNvSpPr/>
            <p:nvPr/>
          </p:nvSpPr>
          <p:spPr>
            <a:xfrm>
              <a:off x="9916629" y="2655795"/>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6" name="Ellipse 12">
              <a:extLst>
                <a:ext uri="{FF2B5EF4-FFF2-40B4-BE49-F238E27FC236}">
                  <a16:creationId xmlns:a16="http://schemas.microsoft.com/office/drawing/2014/main" id="{0CF4B222-BA62-1BCE-0641-DF35424B2131}"/>
                </a:ext>
              </a:extLst>
            </p:cNvPr>
            <p:cNvSpPr/>
            <p:nvPr/>
          </p:nvSpPr>
          <p:spPr>
            <a:xfrm>
              <a:off x="10008959" y="2672638"/>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7" name="Ellipse 13">
              <a:extLst>
                <a:ext uri="{FF2B5EF4-FFF2-40B4-BE49-F238E27FC236}">
                  <a16:creationId xmlns:a16="http://schemas.microsoft.com/office/drawing/2014/main" id="{605A29BB-412F-3C7C-37D3-A0F56D881397}"/>
                </a:ext>
              </a:extLst>
            </p:cNvPr>
            <p:cNvSpPr/>
            <p:nvPr/>
          </p:nvSpPr>
          <p:spPr>
            <a:xfrm>
              <a:off x="10105945" y="2710407"/>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8" name="Ellipse 37">
              <a:extLst>
                <a:ext uri="{FF2B5EF4-FFF2-40B4-BE49-F238E27FC236}">
                  <a16:creationId xmlns:a16="http://schemas.microsoft.com/office/drawing/2014/main" id="{9B53D9EA-61F5-7388-1FDB-650252FD3068}"/>
                </a:ext>
              </a:extLst>
            </p:cNvPr>
            <p:cNvSpPr/>
            <p:nvPr/>
          </p:nvSpPr>
          <p:spPr>
            <a:xfrm>
              <a:off x="7815411" y="4323706"/>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79" name="Ellipse 40">
              <a:extLst>
                <a:ext uri="{FF2B5EF4-FFF2-40B4-BE49-F238E27FC236}">
                  <a16:creationId xmlns:a16="http://schemas.microsoft.com/office/drawing/2014/main" id="{1749B867-1A31-78BE-1C2C-9FC801FBC181}"/>
                </a:ext>
              </a:extLst>
            </p:cNvPr>
            <p:cNvSpPr/>
            <p:nvPr/>
          </p:nvSpPr>
          <p:spPr>
            <a:xfrm>
              <a:off x="7835113" y="4024458"/>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0000"/>
                </a:solidFill>
                <a:effectLst/>
                <a:uLnTx/>
                <a:uFillTx/>
                <a:latin typeface="Arial"/>
                <a:ea typeface="+mn-ea"/>
                <a:cs typeface="+mn-cs"/>
              </a:endParaRPr>
            </a:p>
          </p:txBody>
        </p:sp>
        <p:sp>
          <p:nvSpPr>
            <p:cNvPr id="80" name="Ellipse 47">
              <a:extLst>
                <a:ext uri="{FF2B5EF4-FFF2-40B4-BE49-F238E27FC236}">
                  <a16:creationId xmlns:a16="http://schemas.microsoft.com/office/drawing/2014/main" id="{076621C6-2301-581D-B67B-AAC5EEA67C09}"/>
                </a:ext>
              </a:extLst>
            </p:cNvPr>
            <p:cNvSpPr/>
            <p:nvPr/>
          </p:nvSpPr>
          <p:spPr>
            <a:xfrm>
              <a:off x="8224658" y="3264182"/>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1" name="Ellipse 48">
              <a:extLst>
                <a:ext uri="{FF2B5EF4-FFF2-40B4-BE49-F238E27FC236}">
                  <a16:creationId xmlns:a16="http://schemas.microsoft.com/office/drawing/2014/main" id="{25867580-7D0B-3E09-861F-4F59DC761666}"/>
                </a:ext>
              </a:extLst>
            </p:cNvPr>
            <p:cNvSpPr/>
            <p:nvPr/>
          </p:nvSpPr>
          <p:spPr>
            <a:xfrm>
              <a:off x="8277107" y="3201213"/>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2" name="Ellipse 49">
              <a:extLst>
                <a:ext uri="{FF2B5EF4-FFF2-40B4-BE49-F238E27FC236}">
                  <a16:creationId xmlns:a16="http://schemas.microsoft.com/office/drawing/2014/main" id="{F89E9ADB-B02C-86D8-1CAA-C8991001795D}"/>
                </a:ext>
              </a:extLst>
            </p:cNvPr>
            <p:cNvSpPr/>
            <p:nvPr/>
          </p:nvSpPr>
          <p:spPr>
            <a:xfrm>
              <a:off x="8328038" y="3151629"/>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3" name="Ellipse 50">
              <a:extLst>
                <a:ext uri="{FF2B5EF4-FFF2-40B4-BE49-F238E27FC236}">
                  <a16:creationId xmlns:a16="http://schemas.microsoft.com/office/drawing/2014/main" id="{B08C3294-8200-CA58-EA9C-A5D467D1A407}"/>
                </a:ext>
              </a:extLst>
            </p:cNvPr>
            <p:cNvSpPr/>
            <p:nvPr/>
          </p:nvSpPr>
          <p:spPr>
            <a:xfrm>
              <a:off x="8423277" y="3047079"/>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4" name="Ellipse 51">
              <a:extLst>
                <a:ext uri="{FF2B5EF4-FFF2-40B4-BE49-F238E27FC236}">
                  <a16:creationId xmlns:a16="http://schemas.microsoft.com/office/drawing/2014/main" id="{83103F84-794B-354F-3702-2113FFC7015C}"/>
                </a:ext>
              </a:extLst>
            </p:cNvPr>
            <p:cNvSpPr/>
            <p:nvPr/>
          </p:nvSpPr>
          <p:spPr>
            <a:xfrm>
              <a:off x="8475178" y="3002022"/>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dirty="0">
                <a:ln>
                  <a:noFill/>
                </a:ln>
                <a:solidFill>
                  <a:srgbClr val="FFFFFF"/>
                </a:solidFill>
                <a:effectLst/>
                <a:uLnTx/>
                <a:uFillTx/>
                <a:latin typeface="Arial"/>
                <a:ea typeface="+mn-ea"/>
                <a:cs typeface="+mn-cs"/>
              </a:endParaRPr>
            </a:p>
          </p:txBody>
        </p:sp>
        <p:sp>
          <p:nvSpPr>
            <p:cNvPr id="85" name="Ellipse 52">
              <a:extLst>
                <a:ext uri="{FF2B5EF4-FFF2-40B4-BE49-F238E27FC236}">
                  <a16:creationId xmlns:a16="http://schemas.microsoft.com/office/drawing/2014/main" id="{74213ACA-A31F-E2DF-1643-D443BA207162}"/>
                </a:ext>
              </a:extLst>
            </p:cNvPr>
            <p:cNvSpPr/>
            <p:nvPr/>
          </p:nvSpPr>
          <p:spPr>
            <a:xfrm>
              <a:off x="8530319" y="2956358"/>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6" name="Ellipse 53">
              <a:extLst>
                <a:ext uri="{FF2B5EF4-FFF2-40B4-BE49-F238E27FC236}">
                  <a16:creationId xmlns:a16="http://schemas.microsoft.com/office/drawing/2014/main" id="{CA67BFE2-003F-8632-C3E8-99B066A85680}"/>
                </a:ext>
              </a:extLst>
            </p:cNvPr>
            <p:cNvSpPr/>
            <p:nvPr/>
          </p:nvSpPr>
          <p:spPr>
            <a:xfrm>
              <a:off x="8591631" y="2914543"/>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7" name="Ellipse 54">
              <a:extLst>
                <a:ext uri="{FF2B5EF4-FFF2-40B4-BE49-F238E27FC236}">
                  <a16:creationId xmlns:a16="http://schemas.microsoft.com/office/drawing/2014/main" id="{665BEFBE-6F60-6267-F1E2-DF9399C0B0A1}"/>
                </a:ext>
              </a:extLst>
            </p:cNvPr>
            <p:cNvSpPr/>
            <p:nvPr/>
          </p:nvSpPr>
          <p:spPr>
            <a:xfrm>
              <a:off x="8652943" y="2877943"/>
              <a:ext cx="110284" cy="109223"/>
            </a:xfrm>
            <a:prstGeom prst="ellipse">
              <a:avLst/>
            </a:prstGeom>
            <a:solidFill>
              <a:srgbClr val="00B0F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88" name="Ellipse 44">
              <a:extLst>
                <a:ext uri="{FF2B5EF4-FFF2-40B4-BE49-F238E27FC236}">
                  <a16:creationId xmlns:a16="http://schemas.microsoft.com/office/drawing/2014/main" id="{35176E21-B1DC-1FC7-5ADF-E0695C97816E}"/>
                </a:ext>
              </a:extLst>
            </p:cNvPr>
            <p:cNvSpPr/>
            <p:nvPr/>
          </p:nvSpPr>
          <p:spPr>
            <a:xfrm>
              <a:off x="8087569" y="3435818"/>
              <a:ext cx="110284" cy="109223"/>
            </a:xfrm>
            <a:prstGeom prst="ellipse">
              <a:avLst/>
            </a:prstGeom>
            <a:solidFill>
              <a:srgbClr val="00B0F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0000"/>
                </a:solidFill>
                <a:effectLst/>
                <a:uLnTx/>
                <a:uFillTx/>
                <a:latin typeface="Arial"/>
                <a:ea typeface="+mn-ea"/>
                <a:cs typeface="+mn-cs"/>
              </a:endParaRPr>
            </a:p>
          </p:txBody>
        </p:sp>
        <p:sp>
          <p:nvSpPr>
            <p:cNvPr id="89" name="Ellipse 56">
              <a:extLst>
                <a:ext uri="{FF2B5EF4-FFF2-40B4-BE49-F238E27FC236}">
                  <a16:creationId xmlns:a16="http://schemas.microsoft.com/office/drawing/2014/main" id="{9CA350D0-9818-82A1-B952-4B79146EAF96}"/>
                </a:ext>
              </a:extLst>
            </p:cNvPr>
            <p:cNvSpPr/>
            <p:nvPr/>
          </p:nvSpPr>
          <p:spPr>
            <a:xfrm>
              <a:off x="9157535" y="2672638"/>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90" name="Ellipse 57">
              <a:extLst>
                <a:ext uri="{FF2B5EF4-FFF2-40B4-BE49-F238E27FC236}">
                  <a16:creationId xmlns:a16="http://schemas.microsoft.com/office/drawing/2014/main" id="{897DAEA0-4F2B-A386-1013-575F475AB9DB}"/>
                </a:ext>
              </a:extLst>
            </p:cNvPr>
            <p:cNvSpPr/>
            <p:nvPr/>
          </p:nvSpPr>
          <p:spPr>
            <a:xfrm>
              <a:off x="9271237" y="2655795"/>
              <a:ext cx="110284" cy="109223"/>
            </a:xfrm>
            <a:prstGeom prst="ellipse">
              <a:avLst/>
            </a:prstGeom>
            <a:solidFill>
              <a:srgbClr val="FF0000"/>
            </a:solidFill>
            <a:ln w="285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91" name="ZoneTexte 65">
              <a:extLst>
                <a:ext uri="{FF2B5EF4-FFF2-40B4-BE49-F238E27FC236}">
                  <a16:creationId xmlns:a16="http://schemas.microsoft.com/office/drawing/2014/main" id="{D78651ED-927A-C680-C53F-D76B617A8048}"/>
                </a:ext>
              </a:extLst>
            </p:cNvPr>
            <p:cNvSpPr txBox="1"/>
            <p:nvPr/>
          </p:nvSpPr>
          <p:spPr>
            <a:xfrm>
              <a:off x="8384186" y="3301515"/>
              <a:ext cx="698737"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JURA1</a:t>
              </a:r>
            </a:p>
          </p:txBody>
        </p:sp>
        <p:sp>
          <p:nvSpPr>
            <p:cNvPr id="92" name="ZoneTexte 66">
              <a:extLst>
                <a:ext uri="{FF2B5EF4-FFF2-40B4-BE49-F238E27FC236}">
                  <a16:creationId xmlns:a16="http://schemas.microsoft.com/office/drawing/2014/main" id="{E2890B6F-32A0-A684-BADC-994F8E57A0D3}"/>
                </a:ext>
              </a:extLst>
            </p:cNvPr>
            <p:cNvSpPr txBox="1"/>
            <p:nvPr/>
          </p:nvSpPr>
          <p:spPr>
            <a:xfrm>
              <a:off x="9051781" y="2826679"/>
              <a:ext cx="776012"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JURA2</a:t>
              </a:r>
            </a:p>
          </p:txBody>
        </p:sp>
        <p:sp>
          <p:nvSpPr>
            <p:cNvPr id="93" name="ZoneTexte 67">
              <a:extLst>
                <a:ext uri="{FF2B5EF4-FFF2-40B4-BE49-F238E27FC236}">
                  <a16:creationId xmlns:a16="http://schemas.microsoft.com/office/drawing/2014/main" id="{888258DA-4167-7969-2580-AAACA2CACA7D}"/>
                </a:ext>
              </a:extLst>
            </p:cNvPr>
            <p:cNvSpPr txBox="1"/>
            <p:nvPr/>
          </p:nvSpPr>
          <p:spPr>
            <a:xfrm>
              <a:off x="9776862" y="2827471"/>
              <a:ext cx="798223"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LAKE</a:t>
              </a:r>
            </a:p>
          </p:txBody>
        </p:sp>
        <p:sp>
          <p:nvSpPr>
            <p:cNvPr id="94" name="ZoneTexte 77">
              <a:extLst>
                <a:ext uri="{FF2B5EF4-FFF2-40B4-BE49-F238E27FC236}">
                  <a16:creationId xmlns:a16="http://schemas.microsoft.com/office/drawing/2014/main" id="{F75100B4-7877-A2A7-5599-CE564C720728}"/>
                </a:ext>
              </a:extLst>
            </p:cNvPr>
            <p:cNvSpPr txBox="1"/>
            <p:nvPr/>
          </p:nvSpPr>
          <p:spPr>
            <a:xfrm>
              <a:off x="7967432" y="4142017"/>
              <a:ext cx="816867" cy="256545"/>
            </a:xfrm>
            <a:prstGeom prst="rect">
              <a:avLst/>
            </a:prstGeom>
            <a:solidFill>
              <a:srgbClr val="FFFFFF">
                <a:alpha val="60000"/>
              </a:srgbClr>
            </a:solidFill>
          </p:spPr>
          <p:txBody>
            <a:bodyPr wrap="square" rtlCol="0">
              <a:spAutoFit/>
            </a:bodyPr>
            <a:lstStyle/>
            <a:p>
              <a:pPr marL="0" marR="0" lvl="0" indent="0" algn="ctr"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0" cap="none" spc="0" normalizeH="0" baseline="0" noProof="0" dirty="0">
                  <a:ln>
                    <a:noFill/>
                  </a:ln>
                  <a:solidFill>
                    <a:srgbClr val="0F124A"/>
                  </a:solidFill>
                  <a:effectLst/>
                  <a:uLnTx/>
                  <a:uFillTx/>
                  <a:latin typeface="Arial"/>
                  <a:ea typeface="+mn-ea"/>
                  <a:cs typeface="+mn-cs"/>
                </a:rPr>
                <a:t>RHONE</a:t>
              </a:r>
            </a:p>
          </p:txBody>
        </p:sp>
        <p:sp>
          <p:nvSpPr>
            <p:cNvPr id="95" name="Rectangle 94">
              <a:extLst>
                <a:ext uri="{FF2B5EF4-FFF2-40B4-BE49-F238E27FC236}">
                  <a16:creationId xmlns:a16="http://schemas.microsoft.com/office/drawing/2014/main" id="{82DADF1F-7458-02F7-14B3-12770F64468D}"/>
                </a:ext>
              </a:extLst>
            </p:cNvPr>
            <p:cNvSpPr/>
            <p:nvPr/>
          </p:nvSpPr>
          <p:spPr>
            <a:xfrm>
              <a:off x="6864086" y="5424373"/>
              <a:ext cx="1349844" cy="788937"/>
            </a:xfrm>
            <a:prstGeom prst="rect">
              <a:avLst/>
            </a:prstGeom>
            <a:solidFill>
              <a:srgbClr val="FFFFFF">
                <a:alpha val="60000"/>
              </a:srgbClr>
            </a:solidFill>
            <a:ln w="12700" cap="flat" cmpd="sng" algn="ctr">
              <a:solidFill>
                <a:srgbClr val="0F124A"/>
              </a:solidFill>
              <a:prstDash val="solid"/>
              <a:miter lim="800000"/>
            </a:ln>
            <a:effectLst/>
          </p:spPr>
          <p:txBody>
            <a:bodyPr rtlCol="0" anchor="ctr"/>
            <a:lstStyle/>
            <a:p>
              <a:pPr marL="0" marR="0" lvl="0" indent="0" algn="l"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dirty="0">
                <a:ln>
                  <a:noFill/>
                </a:ln>
                <a:solidFill>
                  <a:srgbClr val="FFFFFF"/>
                </a:solidFill>
                <a:effectLst/>
                <a:uLnTx/>
                <a:uFillTx/>
                <a:latin typeface="Arial"/>
                <a:ea typeface="+mn-ea"/>
                <a:cs typeface="+mn-cs"/>
              </a:endParaRPr>
            </a:p>
          </p:txBody>
        </p:sp>
        <p:sp>
          <p:nvSpPr>
            <p:cNvPr id="96" name="Ellipse 59">
              <a:extLst>
                <a:ext uri="{FF2B5EF4-FFF2-40B4-BE49-F238E27FC236}">
                  <a16:creationId xmlns:a16="http://schemas.microsoft.com/office/drawing/2014/main" id="{A4CF8073-81C4-AE5C-16A1-3C5D8E25A01B}"/>
                </a:ext>
              </a:extLst>
            </p:cNvPr>
            <p:cNvSpPr/>
            <p:nvPr/>
          </p:nvSpPr>
          <p:spPr>
            <a:xfrm>
              <a:off x="6965209" y="5518305"/>
              <a:ext cx="108023" cy="108380"/>
            </a:xfrm>
            <a:prstGeom prst="ellipse">
              <a:avLst/>
            </a:prstGeom>
            <a:solidFill>
              <a:srgbClr val="92D050"/>
            </a:solidFill>
            <a:ln w="31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97" name="ZoneTexte 60">
              <a:extLst>
                <a:ext uri="{FF2B5EF4-FFF2-40B4-BE49-F238E27FC236}">
                  <a16:creationId xmlns:a16="http://schemas.microsoft.com/office/drawing/2014/main" id="{186ABC3C-1EB6-08C0-6271-7CCA93210CFD}"/>
                </a:ext>
              </a:extLst>
            </p:cNvPr>
            <p:cNvSpPr txBox="1"/>
            <p:nvPr/>
          </p:nvSpPr>
          <p:spPr>
            <a:xfrm>
              <a:off x="7077704" y="5462782"/>
              <a:ext cx="1055056" cy="25654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dirty="0">
                  <a:ln>
                    <a:noFill/>
                  </a:ln>
                  <a:solidFill>
                    <a:srgbClr val="0F124A"/>
                  </a:solidFill>
                  <a:effectLst/>
                  <a:uLnTx/>
                  <a:uFillTx/>
                  <a:latin typeface="Arial"/>
                  <a:ea typeface="+mn-ea"/>
                  <a:cs typeface="+mn-cs"/>
                </a:rPr>
                <a:t>Complete</a:t>
              </a:r>
            </a:p>
          </p:txBody>
        </p:sp>
        <p:sp>
          <p:nvSpPr>
            <p:cNvPr id="98" name="ZoneTexte 61">
              <a:extLst>
                <a:ext uri="{FF2B5EF4-FFF2-40B4-BE49-F238E27FC236}">
                  <a16:creationId xmlns:a16="http://schemas.microsoft.com/office/drawing/2014/main" id="{7847EB00-9F22-B591-5BE7-B55BC6064C95}"/>
                </a:ext>
              </a:extLst>
            </p:cNvPr>
            <p:cNvSpPr txBox="1"/>
            <p:nvPr/>
          </p:nvSpPr>
          <p:spPr>
            <a:xfrm>
              <a:off x="7077704" y="5669059"/>
              <a:ext cx="1055056" cy="25654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dirty="0">
                  <a:ln>
                    <a:noFill/>
                  </a:ln>
                  <a:solidFill>
                    <a:srgbClr val="0F124A"/>
                  </a:solidFill>
                  <a:effectLst/>
                  <a:uLnTx/>
                  <a:uFillTx/>
                  <a:latin typeface="Arial"/>
                  <a:ea typeface="+mn-ea"/>
                  <a:cs typeface="+mn-cs"/>
                </a:rPr>
                <a:t>Ongoing</a:t>
              </a:r>
            </a:p>
          </p:txBody>
        </p:sp>
        <p:sp>
          <p:nvSpPr>
            <p:cNvPr id="99" name="Ellipse 62">
              <a:extLst>
                <a:ext uri="{FF2B5EF4-FFF2-40B4-BE49-F238E27FC236}">
                  <a16:creationId xmlns:a16="http://schemas.microsoft.com/office/drawing/2014/main" id="{9C233E47-CB18-B84E-898F-8E46515510CC}"/>
                </a:ext>
              </a:extLst>
            </p:cNvPr>
            <p:cNvSpPr/>
            <p:nvPr/>
          </p:nvSpPr>
          <p:spPr>
            <a:xfrm>
              <a:off x="6965209" y="5718786"/>
              <a:ext cx="108023" cy="108380"/>
            </a:xfrm>
            <a:prstGeom prst="ellipse">
              <a:avLst/>
            </a:prstGeom>
            <a:solidFill>
              <a:srgbClr val="00B0F0"/>
            </a:solidFill>
            <a:ln w="31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100" name="Ellipse 21">
              <a:extLst>
                <a:ext uri="{FF2B5EF4-FFF2-40B4-BE49-F238E27FC236}">
                  <a16:creationId xmlns:a16="http://schemas.microsoft.com/office/drawing/2014/main" id="{D6C00B10-BF1F-9ACB-60A2-5CE6190C2C83}"/>
                </a:ext>
              </a:extLst>
            </p:cNvPr>
            <p:cNvSpPr/>
            <p:nvPr/>
          </p:nvSpPr>
          <p:spPr>
            <a:xfrm>
              <a:off x="6969682" y="5944817"/>
              <a:ext cx="108023" cy="108380"/>
            </a:xfrm>
            <a:prstGeom prst="ellipse">
              <a:avLst/>
            </a:prstGeom>
            <a:solidFill>
              <a:srgbClr val="FF0000"/>
            </a:solidFill>
            <a:ln w="3175" cap="flat" cmpd="sng" algn="ctr">
              <a:solidFill>
                <a:srgbClr val="0F124A"/>
              </a:solidFill>
              <a:prstDash val="solid"/>
              <a:miter lim="800000"/>
            </a:ln>
            <a:effectLst/>
          </p:spPr>
          <p:txBody>
            <a:bodyPr rtlCol="0" anchor="ctr"/>
            <a:lstStyle/>
            <a:p>
              <a:pPr marL="0" marR="0" lvl="0" indent="0" algn="ctr" defTabSz="914280" rtl="0" eaLnBrk="1" fontAlgn="auto" latinLnBrk="0" hangingPunct="1">
                <a:lnSpc>
                  <a:spcPct val="100000"/>
                </a:lnSpc>
                <a:spcBef>
                  <a:spcPts val="0"/>
                </a:spcBef>
                <a:spcAft>
                  <a:spcPts val="0"/>
                </a:spcAft>
                <a:buClrTx/>
                <a:buSzTx/>
                <a:buFontTx/>
                <a:buNone/>
                <a:tabLst/>
                <a:defRPr/>
              </a:pPr>
              <a:endParaRPr kumimoji="0" lang="en-GB" sz="1067" b="0" i="0" u="none" strike="noStrike" kern="0" cap="none" spc="0" normalizeH="0" baseline="0" noProof="0">
                <a:ln>
                  <a:noFill/>
                </a:ln>
                <a:solidFill>
                  <a:srgbClr val="FFFFFF"/>
                </a:solidFill>
                <a:effectLst/>
                <a:uLnTx/>
                <a:uFillTx/>
                <a:latin typeface="Arial"/>
                <a:ea typeface="+mn-ea"/>
                <a:cs typeface="+mn-cs"/>
              </a:endParaRPr>
            </a:p>
          </p:txBody>
        </p:sp>
        <p:sp>
          <p:nvSpPr>
            <p:cNvPr id="101" name="ZoneTexte 61">
              <a:extLst>
                <a:ext uri="{FF2B5EF4-FFF2-40B4-BE49-F238E27FC236}">
                  <a16:creationId xmlns:a16="http://schemas.microsoft.com/office/drawing/2014/main" id="{BEC517D0-3A0C-8B93-A844-CD255F5FA7E6}"/>
                </a:ext>
              </a:extLst>
            </p:cNvPr>
            <p:cNvSpPr txBox="1"/>
            <p:nvPr/>
          </p:nvSpPr>
          <p:spPr>
            <a:xfrm>
              <a:off x="7073231" y="5880859"/>
              <a:ext cx="1203876" cy="256545"/>
            </a:xfrm>
            <a:prstGeom prst="rect">
              <a:avLst/>
            </a:prstGeom>
            <a:noFill/>
          </p:spPr>
          <p:txBody>
            <a:bodyPr wrap="square" rtlCol="0">
              <a:spAutoFit/>
            </a:bodyPr>
            <a:lstStyle/>
            <a:p>
              <a:pPr marL="0" marR="0" lvl="0" indent="0" algn="l" defTabSz="914280" rtl="0" eaLnBrk="1" fontAlgn="auto" latinLnBrk="0" hangingPunct="1">
                <a:lnSpc>
                  <a:spcPct val="100000"/>
                </a:lnSpc>
                <a:spcBef>
                  <a:spcPts val="0"/>
                </a:spcBef>
                <a:spcAft>
                  <a:spcPts val="0"/>
                </a:spcAft>
                <a:buClrTx/>
                <a:buSzTx/>
                <a:buFontTx/>
                <a:buNone/>
                <a:tabLst/>
                <a:defRPr/>
              </a:pPr>
              <a:r>
                <a:rPr kumimoji="0" lang="en-GB" sz="1067" b="0" i="0" u="none" strike="noStrike" kern="1200" cap="none" spc="0" normalizeH="0" baseline="0" noProof="0" dirty="0">
                  <a:ln>
                    <a:noFill/>
                  </a:ln>
                  <a:solidFill>
                    <a:srgbClr val="0F124A"/>
                  </a:solidFill>
                  <a:effectLst/>
                  <a:uLnTx/>
                  <a:uFillTx/>
                  <a:latin typeface="Arial"/>
                  <a:ea typeface="+mn-ea"/>
                  <a:cs typeface="+mn-cs"/>
                </a:rPr>
                <a:t>Starting shortly</a:t>
              </a:r>
            </a:p>
          </p:txBody>
        </p:sp>
      </p:grpSp>
      <p:sp>
        <p:nvSpPr>
          <p:cNvPr id="9" name="Textplatzhalter 5">
            <a:extLst>
              <a:ext uri="{FF2B5EF4-FFF2-40B4-BE49-F238E27FC236}">
                <a16:creationId xmlns:a16="http://schemas.microsoft.com/office/drawing/2014/main" id="{07929FBC-A117-BC25-401A-80935D9E291A}"/>
              </a:ext>
            </a:extLst>
          </p:cNvPr>
          <p:cNvSpPr txBox="1">
            <a:spLocks/>
          </p:cNvSpPr>
          <p:nvPr/>
        </p:nvSpPr>
        <p:spPr>
          <a:xfrm>
            <a:off x="236277" y="1354087"/>
            <a:ext cx="6494232" cy="3643547"/>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914377" rtl="0" eaLnBrk="1" fontAlgn="auto" latinLnBrk="0" hangingPunct="1">
              <a:lnSpc>
                <a:spcPts val="1851"/>
              </a:lnSpc>
              <a:spcBef>
                <a:spcPts val="0"/>
              </a:spcBef>
              <a:spcAft>
                <a:spcPts val="60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Southern work package completed by March 2025 </a:t>
            </a:r>
          </a:p>
          <a:p>
            <a:pPr marL="323992" marR="0" lvl="1" indent="-323992" algn="l" defTabSz="914377" rtl="0" eaLnBrk="1" fontAlgn="auto" latinLnBrk="0" hangingPunct="1">
              <a:lnSpc>
                <a:spcPts val="1851"/>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All geophysics acquisition and interpretation in sections </a:t>
            </a:r>
            <a:r>
              <a:rPr kumimoji="0" lang="en-US" sz="1800" b="0" i="0" u="none" strike="noStrike" kern="1200" cap="none" spc="0" normalizeH="0" baseline="0" noProof="0" dirty="0" err="1">
                <a:ln>
                  <a:noFill/>
                </a:ln>
                <a:solidFill>
                  <a:srgbClr val="0C377B"/>
                </a:solidFill>
                <a:effectLst/>
                <a:uLnTx/>
                <a:uFillTx/>
                <a:latin typeface="Arial"/>
                <a:ea typeface="+mn-ea"/>
                <a:cs typeface="+mn-cs"/>
              </a:rPr>
              <a:t>Arve</a:t>
            </a:r>
            <a:r>
              <a:rPr kumimoji="0" lang="en-US" sz="1800" b="0" i="0" u="none" strike="noStrike" kern="1200" cap="none" spc="0" normalizeH="0" baseline="0" noProof="0" dirty="0">
                <a:ln>
                  <a:noFill/>
                </a:ln>
                <a:solidFill>
                  <a:srgbClr val="0C377B"/>
                </a:solidFill>
                <a:effectLst/>
                <a:uLnTx/>
                <a:uFillTx/>
                <a:latin typeface="Arial"/>
                <a:ea typeface="+mn-ea"/>
                <a:cs typeface="+mn-cs"/>
              </a:rPr>
              <a:t>, </a:t>
            </a:r>
            <a:r>
              <a:rPr kumimoji="0" lang="en-US" sz="1800" b="0" i="0" u="none" strike="noStrike" kern="1200" cap="none" spc="0" normalizeH="0" baseline="0" noProof="0" dirty="0" err="1">
                <a:ln>
                  <a:noFill/>
                </a:ln>
                <a:solidFill>
                  <a:srgbClr val="0C377B"/>
                </a:solidFill>
                <a:effectLst/>
                <a:uLnTx/>
                <a:uFillTx/>
                <a:latin typeface="Arial"/>
                <a:ea typeface="+mn-ea"/>
                <a:cs typeface="+mn-cs"/>
              </a:rPr>
              <a:t>Mandallaz</a:t>
            </a:r>
            <a:r>
              <a:rPr kumimoji="0" lang="en-US" sz="1800" b="0" i="0" u="none" strike="noStrike" kern="1200" cap="none" spc="0" normalizeH="0" baseline="0" noProof="0" dirty="0">
                <a:ln>
                  <a:noFill/>
                </a:ln>
                <a:solidFill>
                  <a:srgbClr val="0C377B"/>
                </a:solidFill>
                <a:effectLst/>
                <a:uLnTx/>
                <a:uFillTx/>
                <a:latin typeface="Arial"/>
                <a:ea typeface="+mn-ea"/>
                <a:cs typeface="+mn-cs"/>
              </a:rPr>
              <a:t>, </a:t>
            </a:r>
            <a:r>
              <a:rPr kumimoji="0" lang="en-US" sz="1800" b="0" i="0" u="none" strike="noStrike" kern="1200" cap="none" spc="0" normalizeH="0" baseline="0" noProof="0" dirty="0" err="1">
                <a:ln>
                  <a:noFill/>
                </a:ln>
                <a:solidFill>
                  <a:srgbClr val="0C377B"/>
                </a:solidFill>
                <a:effectLst/>
                <a:uLnTx/>
                <a:uFillTx/>
                <a:latin typeface="Arial"/>
                <a:ea typeface="+mn-ea"/>
                <a:cs typeface="+mn-cs"/>
              </a:rPr>
              <a:t>Usses</a:t>
            </a:r>
            <a:r>
              <a:rPr kumimoji="0" lang="en-US" sz="1800" b="0" i="0" u="none" strike="noStrike" kern="1200" cap="none" spc="0" normalizeH="0" baseline="0" noProof="0" dirty="0">
                <a:ln>
                  <a:noFill/>
                </a:ln>
                <a:solidFill>
                  <a:srgbClr val="0C377B"/>
                </a:solidFill>
                <a:effectLst/>
                <a:uLnTx/>
                <a:uFillTx/>
                <a:latin typeface="Arial"/>
                <a:ea typeface="+mn-ea"/>
                <a:cs typeface="+mn-cs"/>
              </a:rPr>
              <a:t> and </a:t>
            </a:r>
            <a:r>
              <a:rPr kumimoji="0" lang="en-US" sz="1800" b="0" i="0" u="none" strike="noStrike" kern="1200" cap="none" spc="0" normalizeH="0" baseline="0" noProof="0" dirty="0" err="1">
                <a:ln>
                  <a:noFill/>
                </a:ln>
                <a:solidFill>
                  <a:srgbClr val="0C377B"/>
                </a:solidFill>
                <a:effectLst/>
                <a:uLnTx/>
                <a:uFillTx/>
                <a:latin typeface="Arial"/>
                <a:ea typeface="+mn-ea"/>
                <a:cs typeface="+mn-cs"/>
              </a:rPr>
              <a:t>Vuache</a:t>
            </a:r>
            <a:r>
              <a:rPr kumimoji="0" lang="en-US" sz="1800" b="0" i="0" u="none" strike="noStrike" kern="1200" cap="none" spc="0" normalizeH="0" baseline="0" noProof="0" dirty="0">
                <a:ln>
                  <a:noFill/>
                </a:ln>
                <a:solidFill>
                  <a:srgbClr val="0C377B"/>
                </a:solidFill>
                <a:effectLst/>
                <a:uLnTx/>
                <a:uFillTx/>
                <a:latin typeface="Arial"/>
                <a:ea typeface="+mn-ea"/>
                <a:cs typeface="+mn-cs"/>
              </a:rPr>
              <a:t> is completed</a:t>
            </a:r>
          </a:p>
          <a:p>
            <a:pPr marL="323992" marR="0" lvl="1" indent="-323992" algn="l" defTabSz="914377" rtl="0" eaLnBrk="1" fontAlgn="auto" latinLnBrk="0" hangingPunct="1">
              <a:lnSpc>
                <a:spcPts val="1851"/>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Drilling progress (including logging and testing) will be 100% complete </a:t>
            </a:r>
          </a:p>
          <a:p>
            <a:pPr marL="0" marR="0" lvl="1" indent="0" algn="l" defTabSz="914377" rtl="0" eaLnBrk="1" fontAlgn="auto" latinLnBrk="0" hangingPunct="1">
              <a:lnSpc>
                <a:spcPts val="1851"/>
              </a:lnSpc>
              <a:spcBef>
                <a:spcPts val="0"/>
              </a:spcBef>
              <a:spcAft>
                <a:spcPts val="60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a:p>
            <a:pPr marL="0" marR="0" lvl="1" indent="0" algn="l" defTabSz="914377" rtl="0" eaLnBrk="1" fontAlgn="auto" latinLnBrk="0" hangingPunct="1">
              <a:lnSpc>
                <a:spcPts val="1851"/>
              </a:lnSpc>
              <a:spcBef>
                <a:spcPts val="0"/>
              </a:spcBef>
              <a:spcAft>
                <a:spcPts val="600"/>
              </a:spcAft>
              <a:buClrTx/>
              <a:buSzTx/>
              <a:buFont typeface="Arial" panose="020B0604020202020204" pitchFamily="34" charset="0"/>
              <a:buNone/>
              <a:tabLst/>
              <a:defRPr/>
            </a:pPr>
            <a:r>
              <a:rPr kumimoji="0" lang="en-US" sz="1800" b="1" i="0" u="none" strike="noStrike" kern="1200" cap="none" spc="0" normalizeH="0" baseline="0" noProof="0" dirty="0">
                <a:ln>
                  <a:noFill/>
                </a:ln>
                <a:solidFill>
                  <a:srgbClr val="0C377B"/>
                </a:solidFill>
                <a:effectLst/>
                <a:uLnTx/>
                <a:uFillTx/>
                <a:latin typeface="Arial"/>
                <a:ea typeface="+mn-ea"/>
                <a:cs typeface="+mn-cs"/>
              </a:rPr>
              <a:t>Northern work package completed by end 2025</a:t>
            </a:r>
          </a:p>
          <a:p>
            <a:pPr marL="323992" marR="0" lvl="1" indent="-323992" algn="l" defTabSz="914377" rtl="0" eaLnBrk="1" fontAlgn="auto" latinLnBrk="0" hangingPunct="1">
              <a:lnSpc>
                <a:spcPts val="1851"/>
              </a:lnSpc>
              <a:spcBef>
                <a:spcPts val="0"/>
              </a:spcBef>
              <a:spcAft>
                <a:spcPts val="6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0C377B"/>
                </a:solidFill>
                <a:effectLst/>
                <a:uLnTx/>
                <a:uFillTx/>
                <a:latin typeface="Arial"/>
                <a:ea typeface="+mn-ea"/>
                <a:cs typeface="+mn-cs"/>
              </a:rPr>
              <a:t>Geophysics and drilling activities in the largest section (Jura 1) expected to begin in March 25 (pending permits)</a:t>
            </a:r>
          </a:p>
          <a:p>
            <a:pPr marL="0" marR="0" lvl="0" indent="0" algn="l" defTabSz="914377" rtl="0" eaLnBrk="1" fontAlgn="auto" latinLnBrk="0" hangingPunct="1">
              <a:lnSpc>
                <a:spcPts val="1851"/>
              </a:lnSpc>
              <a:spcBef>
                <a:spcPts val="0"/>
              </a:spcBef>
              <a:spcAft>
                <a:spcPts val="600"/>
              </a:spcAft>
              <a:buClrTx/>
              <a:buSzTx/>
              <a:buFont typeface="Arial" panose="020B0604020202020204" pitchFamily="34" charset="0"/>
              <a:buNone/>
              <a:tabLst/>
              <a:defRPr/>
            </a:pPr>
            <a:endParaRPr kumimoji="0" lang="en-US" sz="1800" b="0" i="0" u="none" strike="noStrike" kern="1200" cap="none" spc="0" normalizeH="0" baseline="0" noProof="0" dirty="0">
              <a:ln>
                <a:noFill/>
              </a:ln>
              <a:solidFill>
                <a:srgbClr val="0C377B"/>
              </a:solidFill>
              <a:effectLst/>
              <a:uLnTx/>
              <a:uFillTx/>
              <a:latin typeface="Arial"/>
              <a:ea typeface="+mn-ea"/>
              <a:cs typeface="+mn-cs"/>
            </a:endParaRPr>
          </a:p>
        </p:txBody>
      </p:sp>
      <p:sp>
        <p:nvSpPr>
          <p:cNvPr id="3" name="Textplatzhalter 5">
            <a:extLst>
              <a:ext uri="{FF2B5EF4-FFF2-40B4-BE49-F238E27FC236}">
                <a16:creationId xmlns:a16="http://schemas.microsoft.com/office/drawing/2014/main" id="{395BB916-516F-9307-3DDA-4F63F61B29AD}"/>
              </a:ext>
            </a:extLst>
          </p:cNvPr>
          <p:cNvSpPr txBox="1">
            <a:spLocks/>
          </p:cNvSpPr>
          <p:nvPr/>
        </p:nvSpPr>
        <p:spPr>
          <a:xfrm>
            <a:off x="208947" y="914913"/>
            <a:ext cx="11479845" cy="1940008"/>
          </a:xfrm>
          <a:prstGeom prst="rect">
            <a:avLst/>
          </a:prstGeom>
        </p:spPr>
        <p:txBody>
          <a:bodyPr vert="horz" lIns="91440" tIns="45720" rIns="91440" bIns="45720" rtlCol="0">
            <a:noAutofit/>
          </a:bodyPr>
          <a:lst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1"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0C377B"/>
                </a:solidFill>
                <a:effectLst/>
                <a:uLnTx/>
                <a:uFillTx/>
                <a:latin typeface="Arial"/>
                <a:ea typeface="+mn-ea"/>
                <a:cs typeface="+mn-cs"/>
              </a:rPr>
              <a:t>28 boreholes and 80 km of geophysics in total between October 2024 and December 2025</a:t>
            </a:r>
          </a:p>
        </p:txBody>
      </p:sp>
      <p:sp>
        <p:nvSpPr>
          <p:cNvPr id="8" name="TextBox 7">
            <a:extLst>
              <a:ext uri="{FF2B5EF4-FFF2-40B4-BE49-F238E27FC236}">
                <a16:creationId xmlns:a16="http://schemas.microsoft.com/office/drawing/2014/main" id="{58C437D8-3FB4-BB0D-B215-C55F663EA27E}"/>
              </a:ext>
            </a:extLst>
          </p:cNvPr>
          <p:cNvSpPr txBox="1"/>
          <p:nvPr/>
        </p:nvSpPr>
        <p:spPr>
          <a:xfrm>
            <a:off x="222118" y="4186718"/>
            <a:ext cx="6329304" cy="1985159"/>
          </a:xfrm>
          <a:prstGeom prst="rect">
            <a:avLst/>
          </a:prstGeom>
          <a:noFill/>
        </p:spPr>
        <p:txBody>
          <a:bodyPr wrap="square" rtlCol="0">
            <a:spAutoFit/>
          </a:bodyPr>
          <a:lstStyle/>
          <a:p>
            <a:pPr marL="0" marR="0" lvl="1" indent="0" algn="just" defTabSz="1219170" rtl="0" eaLnBrk="1" fontAlgn="auto" latinLnBrk="0" hangingPunct="1">
              <a:lnSpc>
                <a:spcPct val="100000"/>
              </a:lnSpc>
              <a:spcBef>
                <a:spcPts val="600"/>
              </a:spcBef>
              <a:spcAft>
                <a:spcPts val="0"/>
              </a:spcAft>
              <a:buClrTx/>
              <a:buSzTx/>
              <a:buFontTx/>
              <a:buNone/>
              <a:tabLst/>
              <a:defRPr/>
            </a:pPr>
            <a:r>
              <a:rPr kumimoji="0" lang="en-US" b="1" i="0" u="none" strike="noStrike" kern="1200" cap="none" spc="0" normalizeH="0" baseline="0" noProof="0" dirty="0">
                <a:ln>
                  <a:noFill/>
                </a:ln>
                <a:solidFill>
                  <a:srgbClr val="0C377B"/>
                </a:solidFill>
                <a:effectLst/>
                <a:uLnTx/>
                <a:uFillTx/>
                <a:latin typeface="Arial"/>
                <a:ea typeface="+mn-ea"/>
                <a:cs typeface="+mn-cs"/>
              </a:rPr>
              <a:t>Site investigation results provide:</a:t>
            </a:r>
          </a:p>
          <a:p>
            <a:pPr marL="285750" marR="0" lvl="1" indent="-285750" algn="just" defTabSz="121917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i="0" u="none" strike="noStrike" kern="1200" cap="none" spc="0" normalizeH="0" baseline="0" noProof="0" dirty="0">
                <a:ln>
                  <a:noFill/>
                </a:ln>
                <a:solidFill>
                  <a:srgbClr val="0C377B"/>
                </a:solidFill>
                <a:effectLst/>
                <a:uLnTx/>
                <a:uFillTx/>
                <a:latin typeface="Arial"/>
                <a:ea typeface="+mn-ea"/>
                <a:cs typeface="+mn-cs"/>
              </a:rPr>
              <a:t>Locations of geologic interfaces, </a:t>
            </a:r>
            <a:r>
              <a:rPr kumimoji="0" lang="en-US" b="1" i="0" u="none" strike="noStrike" kern="1200" cap="none" spc="0" normalizeH="0" baseline="0" noProof="0" dirty="0">
                <a:ln>
                  <a:noFill/>
                </a:ln>
                <a:solidFill>
                  <a:srgbClr val="0C377B"/>
                </a:solidFill>
                <a:effectLst/>
                <a:uLnTx/>
                <a:uFillTx/>
                <a:latin typeface="Arial"/>
                <a:ea typeface="+mn-ea"/>
                <a:cs typeface="+mn-cs"/>
              </a:rPr>
              <a:t>permitting to fix vertical position and inclination of tunnel</a:t>
            </a:r>
          </a:p>
          <a:p>
            <a:pPr marL="285750" marR="0" lvl="1" indent="-285750" algn="just" defTabSz="1219170" rtl="0" eaLnBrk="1" fontAlgn="auto" latinLnBrk="0" hangingPunct="1">
              <a:lnSpc>
                <a:spcPct val="100000"/>
              </a:lnSpc>
              <a:spcBef>
                <a:spcPts val="600"/>
              </a:spcBef>
              <a:spcAft>
                <a:spcPts val="0"/>
              </a:spcAft>
              <a:buClrTx/>
              <a:buSzTx/>
              <a:buFont typeface="Arial" panose="020B0604020202020204" pitchFamily="34" charset="0"/>
              <a:buChar char="•"/>
              <a:tabLst/>
              <a:defRPr/>
            </a:pPr>
            <a:endParaRPr lang="en-US" b="1" dirty="0">
              <a:solidFill>
                <a:srgbClr val="0C377B"/>
              </a:solidFill>
              <a:latin typeface="Arial"/>
            </a:endParaRPr>
          </a:p>
          <a:p>
            <a:pPr marL="0" marR="0" lvl="1" algn="just" defTabSz="1219170" rtl="0" eaLnBrk="1" fontAlgn="auto" latinLnBrk="0" hangingPunct="1">
              <a:lnSpc>
                <a:spcPct val="100000"/>
              </a:lnSpc>
              <a:spcBef>
                <a:spcPts val="600"/>
              </a:spcBef>
              <a:spcAft>
                <a:spcPts val="0"/>
              </a:spcAft>
              <a:buClrTx/>
              <a:buSzTx/>
              <a:tabLst/>
              <a:defRPr/>
            </a:pPr>
            <a:r>
              <a:rPr kumimoji="0" lang="en-US" b="1" i="0" u="none" strike="noStrike" kern="1200" cap="none" spc="0" normalizeH="0" baseline="0" noProof="0" dirty="0">
                <a:ln>
                  <a:noFill/>
                </a:ln>
                <a:solidFill>
                  <a:srgbClr val="0C377B"/>
                </a:solidFill>
                <a:effectLst/>
                <a:uLnTx/>
                <a:uFillTx/>
                <a:latin typeface="Arial"/>
                <a:ea typeface="+mn-ea"/>
                <a:cs typeface="+mn-cs"/>
              </a:rPr>
              <a:t>All data will be made publicly available in particular for host states administrative and technical services.</a:t>
            </a:r>
          </a:p>
        </p:txBody>
      </p:sp>
    </p:spTree>
    <p:extLst>
      <p:ext uri="{BB962C8B-B14F-4D97-AF65-F5344CB8AC3E}">
        <p14:creationId xmlns:p14="http://schemas.microsoft.com/office/powerpoint/2010/main" val="2358696369"/>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2593DB22-9911-2B94-5EBE-680762477236}"/>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Seismic investigations                </a:t>
            </a:r>
            <a:r>
              <a:rPr kumimoji="0" lang="en-US"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drilings</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7" name="Picture 6" descr="A picture containing icon&#10;&#10;Description automatically generated">
            <a:extLst>
              <a:ext uri="{FF2B5EF4-FFF2-40B4-BE49-F238E27FC236}">
                <a16:creationId xmlns:a16="http://schemas.microsoft.com/office/drawing/2014/main" id="{CC9A83FC-1927-C43E-8D5A-2044711D84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929" y="58203"/>
            <a:ext cx="1935386" cy="654292"/>
          </a:xfrm>
          <a:prstGeom prst="rect">
            <a:avLst/>
          </a:prstGeom>
        </p:spPr>
      </p:pic>
      <p:pic>
        <p:nvPicPr>
          <p:cNvPr id="27" name="Picture 26">
            <a:extLst>
              <a:ext uri="{FF2B5EF4-FFF2-40B4-BE49-F238E27FC236}">
                <a16:creationId xmlns:a16="http://schemas.microsoft.com/office/drawing/2014/main" id="{56176D08-9536-B0C7-3640-FAD8397E1B87}"/>
              </a:ext>
            </a:extLst>
          </p:cNvPr>
          <p:cNvPicPr>
            <a:picLocks noChangeAspect="1"/>
          </p:cNvPicPr>
          <p:nvPr/>
        </p:nvPicPr>
        <p:blipFill>
          <a:blip r:embed="rId3"/>
          <a:stretch>
            <a:fillRect/>
          </a:stretch>
        </p:blipFill>
        <p:spPr>
          <a:xfrm>
            <a:off x="1180539" y="828901"/>
            <a:ext cx="4138658" cy="2669926"/>
          </a:xfrm>
          <a:prstGeom prst="rect">
            <a:avLst/>
          </a:prstGeom>
        </p:spPr>
      </p:pic>
      <p:pic>
        <p:nvPicPr>
          <p:cNvPr id="3" name="Picture 2">
            <a:extLst>
              <a:ext uri="{FF2B5EF4-FFF2-40B4-BE49-F238E27FC236}">
                <a16:creationId xmlns:a16="http://schemas.microsoft.com/office/drawing/2014/main" id="{6A71D1DB-CD1F-CA04-B3B6-79463E758974}"/>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9476" t="18163" r="10108" b="2970"/>
          <a:stretch/>
        </p:blipFill>
        <p:spPr bwMode="auto">
          <a:xfrm>
            <a:off x="1143478" y="3483863"/>
            <a:ext cx="4155907" cy="3310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descr="A person in orange overalls working on a machine&#10;&#10;Description automatically generated">
            <a:extLst>
              <a:ext uri="{FF2B5EF4-FFF2-40B4-BE49-F238E27FC236}">
                <a16:creationId xmlns:a16="http://schemas.microsoft.com/office/drawing/2014/main" id="{63B112B0-BB50-C828-D7B8-1550F44A70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36227" y="1168556"/>
            <a:ext cx="4015815" cy="5354420"/>
          </a:xfrm>
          <a:prstGeom prst="rect">
            <a:avLst/>
          </a:prstGeom>
          <a:ln w="12700">
            <a:solidFill>
              <a:schemeClr val="tx1"/>
            </a:solidFill>
          </a:ln>
        </p:spPr>
      </p:pic>
    </p:spTree>
    <p:extLst>
      <p:ext uri="{BB962C8B-B14F-4D97-AF65-F5344CB8AC3E}">
        <p14:creationId xmlns:p14="http://schemas.microsoft.com/office/powerpoint/2010/main" val="490876490"/>
      </p:ext>
    </p:extLst>
  </p:cSld>
  <p:clrMapOvr>
    <a:masterClrMapping/>
  </p:clrMapOvr>
  <mc:AlternateContent xmlns:mc="http://schemas.openxmlformats.org/markup-compatibility/2006" xmlns:p14="http://schemas.microsoft.com/office/powerpoint/2010/main">
    <mc:Choice Requires="p14">
      <p:transition spd="slow" p14:dur="1250">
        <p14:prism isContent="1"/>
      </p:transition>
    </mc:Choice>
    <mc:Fallback xmlns="">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6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1.xml><?xml version="1.0" encoding="utf-8"?>
<a:theme xmlns:a="http://schemas.openxmlformats.org/drawingml/2006/main" name="7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2.xml><?xml version="1.0" encoding="utf-8"?>
<a:theme xmlns:a="http://schemas.openxmlformats.org/drawingml/2006/main" name="8_Content Slides - Deep Blue">
  <a:themeElements>
    <a:clrScheme name="Custom 1">
      <a:dk1>
        <a:srgbClr val="0F124A"/>
      </a:dk1>
      <a:lt1>
        <a:srgbClr val="FFFFFF"/>
      </a:lt1>
      <a:dk2>
        <a:srgbClr val="0000FF"/>
      </a:dk2>
      <a:lt2>
        <a:srgbClr val="FFFFFF"/>
      </a:lt2>
      <a:accent1>
        <a:srgbClr val="002060"/>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13.xml><?xml version="1.0" encoding="utf-8"?>
<a:theme xmlns:a="http://schemas.openxmlformats.org/drawingml/2006/main" name="9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FCC-2011110001-BLEED_FCC_PresentationTemplate_16x9_onscreen" id="{793AB792-361D-0145-88B4-1694BCC907D6}" vid="{DD2D8671-E3F2-8B4E-BCFC-6E9DC91A47EB}"/>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6_FC5643-CERN3027 - Scale of contributions">
  <a:themeElements>
    <a:clrScheme name="Personnalisée 4">
      <a:dk1>
        <a:srgbClr val="0C377B"/>
      </a:dk1>
      <a:lt1>
        <a:srgbClr val="FFFFFF"/>
      </a:lt1>
      <a:dk2>
        <a:srgbClr val="0C377B"/>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2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8575">
          <a:solidFill>
            <a:schemeClr val="accent5">
              <a:lumMod val="75000"/>
            </a:schemeClr>
          </a:solidFill>
          <a:prstDash val="solid"/>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flat" cmpd="sng" algn="ctr">
          <a:solidFill>
            <a:schemeClr val="dk1"/>
          </a:solidFill>
          <a:prstDash val="dash"/>
          <a:round/>
          <a:headEnd type="none" w="med" len="med"/>
          <a:tailEnd type="none" w="med" len="med"/>
        </a:ln>
      </a:spPr>
      <a:bodyPr/>
      <a:lstStyle/>
      <a:style>
        <a:lnRef idx="0">
          <a:scrgbClr r="0" g="0" b="0"/>
        </a:lnRef>
        <a:fillRef idx="0">
          <a:scrgbClr r="0" g="0" b="0"/>
        </a:fillRef>
        <a:effectRef idx="0">
          <a:scrgbClr r="0" g="0" b="0"/>
        </a:effectRef>
        <a:fontRef idx="minor">
          <a:schemeClr val="tx1"/>
        </a:fontRef>
      </a:style>
    </a:lnDef>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6.xml><?xml version="1.0" encoding="utf-8"?>
<a:theme xmlns:a="http://schemas.openxmlformats.org/drawingml/2006/main" name="3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7.xml><?xml version="1.0" encoding="utf-8"?>
<a:theme xmlns:a="http://schemas.openxmlformats.org/drawingml/2006/main" name="4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8.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9.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docProps/app.xml><?xml version="1.0" encoding="utf-8"?>
<Properties xmlns="http://schemas.openxmlformats.org/officeDocument/2006/extended-properties" xmlns:vt="http://schemas.openxmlformats.org/officeDocument/2006/docPropsVTypes">
  <TotalTime>53435</TotalTime>
  <Words>1845</Words>
  <Application>Microsoft Office PowerPoint</Application>
  <PresentationFormat>Widescreen</PresentationFormat>
  <Paragraphs>322</Paragraphs>
  <Slides>21</Slides>
  <Notes>3</Notes>
  <HiddenSlides>0</HiddenSlides>
  <MMClips>0</MMClips>
  <ScaleCrop>false</ScaleCrop>
  <HeadingPairs>
    <vt:vector size="6" baseType="variant">
      <vt:variant>
        <vt:lpstr>Fonts Used</vt:lpstr>
      </vt:variant>
      <vt:variant>
        <vt:i4>8</vt:i4>
      </vt:variant>
      <vt:variant>
        <vt:lpstr>Theme</vt:lpstr>
      </vt:variant>
      <vt:variant>
        <vt:i4>13</vt:i4>
      </vt:variant>
      <vt:variant>
        <vt:lpstr>Slide Titles</vt:lpstr>
      </vt:variant>
      <vt:variant>
        <vt:i4>21</vt:i4>
      </vt:variant>
    </vt:vector>
  </HeadingPairs>
  <TitlesOfParts>
    <vt:vector size="42" baseType="lpstr">
      <vt:lpstr>Arial</vt:lpstr>
      <vt:lpstr>Calibri</vt:lpstr>
      <vt:lpstr>Calibri Light</vt:lpstr>
      <vt:lpstr>Cambria Math</vt:lpstr>
      <vt:lpstr>Times</vt:lpstr>
      <vt:lpstr>Times New Roman</vt:lpstr>
      <vt:lpstr>Verdana</vt:lpstr>
      <vt:lpstr>Wingdings</vt:lpstr>
      <vt:lpstr>3_Office Theme</vt:lpstr>
      <vt:lpstr>Content Slides - Deep Blue</vt:lpstr>
      <vt:lpstr>6_FC5643-CERN3027 - Scale of contributions</vt:lpstr>
      <vt:lpstr>Custom Design</vt:lpstr>
      <vt:lpstr>2_Content Slides - Deep Blue</vt:lpstr>
      <vt:lpstr>3_Content Slides - Deep Blue</vt:lpstr>
      <vt:lpstr>4_Content Slides - Deep Blue</vt:lpstr>
      <vt:lpstr>1_Content Slides - Deep Blue</vt:lpstr>
      <vt:lpstr>Titleslides, Conclusion</vt:lpstr>
      <vt:lpstr>6_Content Slides - Deep Blue</vt:lpstr>
      <vt:lpstr>7_Content Slides - Deep Blue</vt:lpstr>
      <vt:lpstr>8_Content Slides - Deep Blue</vt:lpstr>
      <vt:lpstr>9_Content Slides - Deep Blue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Jean-Paul Burnet</cp:lastModifiedBy>
  <cp:revision>444</cp:revision>
  <cp:lastPrinted>2024-06-07T10:14:56Z</cp:lastPrinted>
  <dcterms:created xsi:type="dcterms:W3CDTF">2022-11-04T23:51:03Z</dcterms:created>
  <dcterms:modified xsi:type="dcterms:W3CDTF">2025-03-21T08:56:55Z</dcterms:modified>
</cp:coreProperties>
</file>