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A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88B6DE-86C8-F943-5370-8094A97B72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DD4400-613D-7D6E-098A-8A829BDC4B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31B46C-4015-BA6F-09FD-013E45802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B328D-6E6C-6847-AC44-1D3D189E884E}" type="datetimeFigureOut">
              <a:rPr lang="en-AT" smtClean="0"/>
              <a:t>28.03.25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8AA06C-1109-893F-C008-DFEFD86F5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B9EF92-ECA6-B81A-ECA3-3489B5BB3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1BF18-75A6-1241-9D39-944E4959B34F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7430939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F0197-4726-C600-ADD7-85E5F50A14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77FFF6-F6AF-D59C-BCF3-6B8C01D0C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1B5AD9-7B21-FEDB-547B-2C5475779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B328D-6E6C-6847-AC44-1D3D189E884E}" type="datetimeFigureOut">
              <a:rPr lang="en-AT" smtClean="0"/>
              <a:t>28.03.25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EC1DAD-F891-01B5-141A-D276445A9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440B47-92A2-29A8-E85D-0DC8FA31D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1BF18-75A6-1241-9D39-944E4959B34F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636996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E28737-6053-17C4-967E-0906B3E343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4A75AA-B6A2-DA31-315B-2F9F161375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D4309D-36C7-4EAE-6EAF-45193AB2D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B328D-6E6C-6847-AC44-1D3D189E884E}" type="datetimeFigureOut">
              <a:rPr lang="en-AT" smtClean="0"/>
              <a:t>28.03.25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BC2C6B-BA73-1FF7-17E0-64B27C11B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660FD-6D3D-D178-A800-F6B755975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1BF18-75A6-1241-9D39-944E4959B34F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697925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CB741-DF4F-4E26-0455-DAB86804DD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326E23-FBCF-34A4-5321-979683AA19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C39A6F-80E0-E03E-550F-FBE89E3CB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B328D-6E6C-6847-AC44-1D3D189E884E}" type="datetimeFigureOut">
              <a:rPr lang="en-AT" smtClean="0"/>
              <a:t>28.03.25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5276D3-0420-B357-95B9-5A55E0952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711F7-7160-648E-28D8-8C0BF14F6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1BF18-75A6-1241-9D39-944E4959B34F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0277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BCD36-00DB-1C89-7E46-417352900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C564E4-0214-2FB5-E0B1-B44CF0C536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C1209-EAD3-FD41-6A0B-B5CFF3607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B328D-6E6C-6847-AC44-1D3D189E884E}" type="datetimeFigureOut">
              <a:rPr lang="en-AT" smtClean="0"/>
              <a:t>28.03.25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255D8-E85B-5792-2BED-2501EB47F4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83DC16-D9EA-3950-97FF-C41FAE591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1BF18-75A6-1241-9D39-944E4959B34F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923199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B39DD-1022-3C87-9F63-E2454FA52B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FB6499-375D-6458-2429-027C0C539C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2F1305-4C0C-9B0D-6F36-81895EDA51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A33F5A-34F8-16B2-06C8-FA1354337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B328D-6E6C-6847-AC44-1D3D189E884E}" type="datetimeFigureOut">
              <a:rPr lang="en-AT" smtClean="0"/>
              <a:t>28.03.25</a:t>
            </a:fld>
            <a:endParaRPr lang="en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DDC46B-6EF2-35DE-4261-4E9376869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AFC41-F41B-6194-F826-1E0DA7653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1BF18-75A6-1241-9D39-944E4959B34F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1820614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A09A8-BCA5-6EC3-C53B-CA66E8E08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6B5FEE-13CD-654F-1EBC-691A7CAA6B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59C11D-1D86-ED8E-E725-56B7B1A328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F71D38-5ED5-5F16-81B5-E6E0B2F613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3A743C-DA97-1B46-B782-16D483E413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75CECD9-9B07-EF83-1F9F-9ADDDB7B1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B328D-6E6C-6847-AC44-1D3D189E884E}" type="datetimeFigureOut">
              <a:rPr lang="en-AT" smtClean="0"/>
              <a:t>28.03.25</a:t>
            </a:fld>
            <a:endParaRPr lang="en-A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9E80C4-3CD8-41AE-7CB4-FFB3F3C4E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009438-D4AE-B785-DFF6-4EB7DA17D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1BF18-75A6-1241-9D39-944E4959B34F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488979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C36B29-8F0A-25CF-235A-32D5AA5FC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DEFB88-D7FF-D4AE-07B7-33EA5F37E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B328D-6E6C-6847-AC44-1D3D189E884E}" type="datetimeFigureOut">
              <a:rPr lang="en-AT" smtClean="0"/>
              <a:t>28.03.25</a:t>
            </a:fld>
            <a:endParaRPr lang="en-A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3FA9C0-EE1D-E804-27F2-3F4C236E7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357DF8-9082-538B-2221-4BFE8C478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1BF18-75A6-1241-9D39-944E4959B34F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439565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0663F0-E078-494D-33C7-2D7D72FE9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B328D-6E6C-6847-AC44-1D3D189E884E}" type="datetimeFigureOut">
              <a:rPr lang="en-AT" smtClean="0"/>
              <a:t>28.03.25</a:t>
            </a:fld>
            <a:endParaRPr lang="en-A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0D9419-B21E-4CEE-C8FC-846B71A21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EF5D66-B970-93FB-A290-CF34976A1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1BF18-75A6-1241-9D39-944E4959B34F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252654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5E56F-4EC8-8698-AF87-13CE0FF6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A99BA-09ED-6408-4F25-1A35D0283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5E0246-1AC7-339F-491B-5F8558A03D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75348A-21F0-A88C-EA41-7B623B6AA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B328D-6E6C-6847-AC44-1D3D189E884E}" type="datetimeFigureOut">
              <a:rPr lang="en-AT" smtClean="0"/>
              <a:t>28.03.25</a:t>
            </a:fld>
            <a:endParaRPr lang="en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6944DE-3549-4704-F831-4100947BC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C91BDA-FB57-734C-FFB6-DB475F586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1BF18-75A6-1241-9D39-944E4959B34F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3498583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38646-C2FE-16BF-38AC-405CA14B2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04933A-D7D1-F31D-DA13-19CE59BF6A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E61778-BCAB-DA4A-A7CD-82BD4897FB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16A0C0-0602-2939-4DB1-F9671766A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B328D-6E6C-6847-AC44-1D3D189E884E}" type="datetimeFigureOut">
              <a:rPr lang="en-AT" smtClean="0"/>
              <a:t>28.03.25</a:t>
            </a:fld>
            <a:endParaRPr lang="en-A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6F155F-29D5-7C8A-C829-D147C7AAD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4A5CC0-1176-B720-7C3B-3F4368EB7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1BF18-75A6-1241-9D39-944E4959B34F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2084955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45CDAB-5516-9388-EBE6-86DA70440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A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B9C405-4482-2D04-A38A-13B2676BA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A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86B817-EFD8-497D-5C53-25E4BEE383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B328D-6E6C-6847-AC44-1D3D189E884E}" type="datetimeFigureOut">
              <a:rPr lang="en-AT" smtClean="0"/>
              <a:t>28.03.25</a:t>
            </a:fld>
            <a:endParaRPr lang="en-A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B8E729-B161-EC8C-2936-7A0DDF04BC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CCA80F-6648-66BF-B802-27151B5F0B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1BF18-75A6-1241-9D39-944E4959B34F}" type="slidenum">
              <a:rPr lang="en-AT" smtClean="0"/>
              <a:t>‹#›</a:t>
            </a:fld>
            <a:endParaRPr lang="en-AT"/>
          </a:p>
        </p:txBody>
      </p:sp>
    </p:spTree>
    <p:extLst>
      <p:ext uri="{BB962C8B-B14F-4D97-AF65-F5344CB8AC3E}">
        <p14:creationId xmlns:p14="http://schemas.microsoft.com/office/powerpoint/2010/main" val="4238276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A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lab.cern.ch/delphi/delphi-nanoaod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lab.cern.ch/delphi/modern-delphi-example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5EF61-2921-1E92-8AD7-389E69F06D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T" dirty="0"/>
              <a:t>DELHI NanoAOD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CAFDF8-A8DA-BCDB-8392-75BE26B215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T" dirty="0"/>
              <a:t>Dietrich Liko</a:t>
            </a:r>
          </a:p>
        </p:txBody>
      </p:sp>
    </p:spTree>
    <p:extLst>
      <p:ext uri="{BB962C8B-B14F-4D97-AF65-F5344CB8AC3E}">
        <p14:creationId xmlns:p14="http://schemas.microsoft.com/office/powerpoint/2010/main" val="551592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D4AE0-C548-16B9-0189-149037A1B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Blocks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21214-5351-2EE1-39A2-5A15D727DCC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T" dirty="0"/>
              <a:t>Event</a:t>
            </a:r>
          </a:p>
          <a:p>
            <a:r>
              <a:rPr lang="en-AT" dirty="0"/>
              <a:t>Part </a:t>
            </a:r>
          </a:p>
          <a:p>
            <a:r>
              <a:rPr lang="en-AT" dirty="0"/>
              <a:t>Jet</a:t>
            </a:r>
          </a:p>
          <a:p>
            <a:r>
              <a:rPr lang="en-AT" dirty="0"/>
              <a:t>Vtx</a:t>
            </a:r>
          </a:p>
          <a:p>
            <a:r>
              <a:rPr lang="en-AT" dirty="0"/>
              <a:t>Trac</a:t>
            </a:r>
          </a:p>
          <a:p>
            <a:r>
              <a:rPr lang="en-AT" dirty="0"/>
              <a:t>B</a:t>
            </a:r>
            <a:r>
              <a:rPr lang="en-GB" dirty="0"/>
              <a:t>t</a:t>
            </a:r>
            <a:r>
              <a:rPr lang="en-AT" dirty="0"/>
              <a:t>ag</a:t>
            </a:r>
          </a:p>
          <a:p>
            <a:r>
              <a:rPr lang="en-AT" dirty="0"/>
              <a:t>Elec</a:t>
            </a:r>
          </a:p>
          <a:p>
            <a:r>
              <a:rPr lang="en-AT" dirty="0"/>
              <a:t>Muid</a:t>
            </a:r>
          </a:p>
          <a:p>
            <a:r>
              <a:rPr lang="en-AT" dirty="0"/>
              <a:t>Rich</a:t>
            </a:r>
          </a:p>
          <a:p>
            <a:r>
              <a:rPr lang="en-AT" dirty="0"/>
              <a:t>Dedx</a:t>
            </a:r>
          </a:p>
          <a:p>
            <a:r>
              <a:rPr lang="en-AT" dirty="0"/>
              <a:t>Haid</a:t>
            </a:r>
          </a:p>
          <a:p>
            <a:endParaRPr lang="en-AT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514BC4-CD75-6113-398C-DCCC13BC99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AT" dirty="0"/>
              <a:t>SimPart</a:t>
            </a:r>
          </a:p>
          <a:p>
            <a:r>
              <a:rPr lang="en-AT" dirty="0"/>
              <a:t>SimVtx</a:t>
            </a:r>
          </a:p>
          <a:p>
            <a:r>
              <a:rPr lang="en-AT" dirty="0"/>
              <a:t>GenPart</a:t>
            </a:r>
            <a:br>
              <a:rPr lang="en-AT" dirty="0"/>
            </a:br>
            <a:br>
              <a:rPr lang="en-AT" dirty="0"/>
            </a:br>
            <a:br>
              <a:rPr lang="en-AT" dirty="0"/>
            </a:br>
            <a:br>
              <a:rPr lang="en-AT" dirty="0"/>
            </a:br>
            <a:br>
              <a:rPr lang="en-AT" dirty="0"/>
            </a:br>
            <a:br>
              <a:rPr lang="en-AT" dirty="0"/>
            </a:br>
            <a:br>
              <a:rPr lang="en-AT" dirty="0"/>
            </a:br>
            <a:r>
              <a:rPr lang="en-AT" dirty="0"/>
              <a:t>In total about 160 variables</a:t>
            </a:r>
          </a:p>
        </p:txBody>
      </p:sp>
    </p:spTree>
    <p:extLst>
      <p:ext uri="{BB962C8B-B14F-4D97-AF65-F5344CB8AC3E}">
        <p14:creationId xmlns:p14="http://schemas.microsoft.com/office/powerpoint/2010/main" val="1880315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3E85C3A-35D1-2266-8CCC-29CC71578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Status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8B88A9-ADE0-6374-6D3B-6F21C2FF3F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AT" dirty="0"/>
              <a:t>Current version at </a:t>
            </a:r>
            <a:r>
              <a:rPr lang="en-GB" dirty="0">
                <a:hlinkClick r:id="rId2"/>
              </a:rPr>
              <a:t>https://gitlab.cern.ch/delphi/delphi-nanoaod</a:t>
            </a:r>
            <a:endParaRPr lang="en-GB" dirty="0"/>
          </a:p>
          <a:p>
            <a:pPr lvl="1"/>
            <a:r>
              <a:rPr lang="en-GB" dirty="0"/>
              <a:t>Fix some “known” bugs in Fortran</a:t>
            </a:r>
          </a:p>
          <a:p>
            <a:pPr lvl="1"/>
            <a:r>
              <a:rPr lang="en-GB" dirty="0"/>
              <a:t>Jobs for </a:t>
            </a:r>
            <a:r>
              <a:rPr lang="en-GB" dirty="0" err="1"/>
              <a:t>Lxbatch</a:t>
            </a:r>
            <a:br>
              <a:rPr lang="en-GB" dirty="0"/>
            </a:br>
            <a:endParaRPr lang="en-GB" dirty="0"/>
          </a:p>
          <a:p>
            <a:r>
              <a:rPr lang="en-GB" dirty="0"/>
              <a:t>Derived data on my EOS area (for some datasets)</a:t>
            </a:r>
          </a:p>
          <a:p>
            <a:pPr lvl="1"/>
            <a:r>
              <a:rPr lang="en-GB" dirty="0"/>
              <a:t>Can I make this open for other other users ?</a:t>
            </a:r>
          </a:p>
          <a:p>
            <a:endParaRPr lang="en-GB" dirty="0"/>
          </a:p>
          <a:p>
            <a:r>
              <a:rPr lang="en-GB" dirty="0"/>
              <a:t>Working now on some checks</a:t>
            </a:r>
          </a:p>
          <a:p>
            <a:pPr lvl="1"/>
            <a:r>
              <a:rPr lang="en-GB" dirty="0"/>
              <a:t>Based on Python and </a:t>
            </a:r>
            <a:r>
              <a:rPr lang="en-GB" dirty="0" err="1"/>
              <a:t>RDataFrame</a:t>
            </a:r>
            <a:br>
              <a:rPr lang="en-GB" dirty="0"/>
            </a:br>
            <a:endParaRPr lang="en-GB" dirty="0"/>
          </a:p>
          <a:p>
            <a:r>
              <a:rPr lang="en-GB" dirty="0"/>
              <a:t>Get in contact with interested parties</a:t>
            </a:r>
          </a:p>
          <a:p>
            <a:pPr lvl="1"/>
            <a:r>
              <a:rPr lang="en-GB" dirty="0"/>
              <a:t>A group that is interested in the search for LLP in DELPHI data</a:t>
            </a:r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192280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0A0B9-86AF-B780-8D2B-F09A6A52D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Why a NanoAOD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5DDF58-4F2B-3B98-3C69-A8666BED59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AT" dirty="0"/>
          </a:p>
          <a:p>
            <a:r>
              <a:rPr lang="en-AT" dirty="0"/>
              <a:t>Technically it requires the knowledge of “ancient” technology, as PATCHY, FORTRAN and PAW. </a:t>
            </a:r>
          </a:p>
          <a:p>
            <a:endParaRPr lang="en-AT" dirty="0"/>
          </a:p>
          <a:p>
            <a:r>
              <a:rPr lang="en-AT" dirty="0"/>
              <a:t>A modern dataformat can make the data more accessible.</a:t>
            </a:r>
          </a:p>
          <a:p>
            <a:endParaRPr lang="en-AT" dirty="0"/>
          </a:p>
          <a:p>
            <a:r>
              <a:rPr lang="en-AT" dirty="0"/>
              <a:t>Keep in mind that one one has still to understand the detector and its analysis ….</a:t>
            </a:r>
          </a:p>
        </p:txBody>
      </p:sp>
    </p:spTree>
    <p:extLst>
      <p:ext uri="{BB962C8B-B14F-4D97-AF65-F5344CB8AC3E}">
        <p14:creationId xmlns:p14="http://schemas.microsoft.com/office/powerpoint/2010/main" val="2533293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7D084-58D6-87AC-363B-92B2F0698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A different use case as EDM4HEP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89142F-0D1E-5FCD-8434-B716022459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T" dirty="0"/>
              <a:t>EDM4HEP aims to define a generic dataformat</a:t>
            </a:r>
          </a:p>
          <a:p>
            <a:pPr lvl="1"/>
            <a:r>
              <a:rPr lang="en-AT" dirty="0"/>
              <a:t>In theory it could be the basis of a future analysis format</a:t>
            </a:r>
          </a:p>
          <a:p>
            <a:pPr lvl="1"/>
            <a:r>
              <a:rPr lang="en-AT" dirty="0"/>
              <a:t>It could replace the DELPHI ”long/short/xshort DST” format</a:t>
            </a:r>
          </a:p>
          <a:p>
            <a:pPr marL="0" indent="0">
              <a:buNone/>
            </a:pPr>
            <a:endParaRPr lang="en-AT" dirty="0"/>
          </a:p>
          <a:p>
            <a:r>
              <a:rPr lang="en-AT" dirty="0"/>
              <a:t>A generic datastructure works well for the “standard data”, as info on particles and simulation</a:t>
            </a:r>
          </a:p>
          <a:p>
            <a:endParaRPr lang="en-AT" dirty="0"/>
          </a:p>
          <a:p>
            <a:r>
              <a:rPr lang="en-AT" dirty="0"/>
              <a:t>But a lot of detector and algorithm information is “ad hoc” and does not follow standard convention</a:t>
            </a:r>
          </a:p>
          <a:p>
            <a:pPr lvl="1"/>
            <a:r>
              <a:rPr lang="en-AT" dirty="0"/>
              <a:t>BTAG</a:t>
            </a:r>
          </a:p>
          <a:p>
            <a:pPr lvl="1"/>
            <a:r>
              <a:rPr lang="en-AT" dirty="0"/>
              <a:t>Particle ID</a:t>
            </a:r>
          </a:p>
          <a:p>
            <a:endParaRPr lang="en-AT" dirty="0"/>
          </a:p>
          <a:p>
            <a:pPr marL="0" indent="0">
              <a:buNone/>
            </a:pPr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1421425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D8FC6-9580-C71A-93CD-0D0D35465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SKELANA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482534-F688-014E-110F-CBF4F38115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AT" dirty="0"/>
              <a:t>SKELANA is the most comprehensive way to access DELPHI data at this point</a:t>
            </a:r>
          </a:p>
          <a:p>
            <a:endParaRPr lang="en-AT" dirty="0"/>
          </a:p>
          <a:p>
            <a:r>
              <a:rPr lang="en-AT" dirty="0"/>
              <a:t>It reads the DST data and stores the information in FORTRAN Common blocks</a:t>
            </a:r>
          </a:p>
          <a:p>
            <a:endParaRPr lang="en-AT" dirty="0"/>
          </a:p>
          <a:p>
            <a:r>
              <a:rPr lang="en-AT" dirty="0"/>
              <a:t>Several algorithm are used</a:t>
            </a:r>
          </a:p>
          <a:p>
            <a:pPr lvl="1"/>
            <a:r>
              <a:rPr lang="en-GB" dirty="0"/>
              <a:t>Montre Carlo S</a:t>
            </a:r>
            <a:r>
              <a:rPr lang="en-AT" dirty="0"/>
              <a:t>mearing</a:t>
            </a:r>
          </a:p>
          <a:p>
            <a:pPr lvl="1"/>
            <a:r>
              <a:rPr lang="en-AT" dirty="0"/>
              <a:t>Various Jet algorithm can be used</a:t>
            </a:r>
          </a:p>
          <a:p>
            <a:pPr lvl="1"/>
            <a:r>
              <a:rPr lang="en-AT" dirty="0"/>
              <a:t>It can be tailored for t</a:t>
            </a:r>
            <a:r>
              <a:rPr lang="en-GB" dirty="0"/>
              <a:t>he</a:t>
            </a:r>
            <a:r>
              <a:rPr lang="en-AT" dirty="0"/>
              <a:t> analysis in question</a:t>
            </a:r>
          </a:p>
        </p:txBody>
      </p:sp>
    </p:spTree>
    <p:extLst>
      <p:ext uri="{BB962C8B-B14F-4D97-AF65-F5344CB8AC3E}">
        <p14:creationId xmlns:p14="http://schemas.microsoft.com/office/powerpoint/2010/main" val="4022699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0F76E-BF72-DA10-20D9-909D38E6E9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The Idea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33B15B-3A4D-5B39-8853-16687008A5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Map the COMMON Blocks to a Ntuple</a:t>
            </a:r>
          </a:p>
          <a:p>
            <a:endParaRPr lang="en-AT" dirty="0"/>
          </a:p>
          <a:p>
            <a:r>
              <a:rPr lang="en-AT" dirty="0"/>
              <a:t>The structure follows CMS NanoAOD (therefore the name)</a:t>
            </a:r>
          </a:p>
          <a:p>
            <a:endParaRPr lang="en-AT" dirty="0"/>
          </a:p>
          <a:p>
            <a:r>
              <a:rPr lang="en-AT" dirty="0"/>
              <a:t>It is clearly derived data, as you can choose different algorithm. </a:t>
            </a:r>
            <a:r>
              <a:rPr lang="en-GB" dirty="0"/>
              <a:t>d</a:t>
            </a:r>
            <a:r>
              <a:rPr lang="en-AT" dirty="0"/>
              <a:t>uring generation</a:t>
            </a:r>
          </a:p>
          <a:p>
            <a:endParaRPr lang="en-AT" dirty="0"/>
          </a:p>
          <a:p>
            <a:pPr lvl="1"/>
            <a:r>
              <a:rPr lang="en-AT" dirty="0"/>
              <a:t>For example you can force to reconstuct 4 Jets for LEP2 data</a:t>
            </a:r>
          </a:p>
          <a:p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1603153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CB25D-9D5B-3E82-2AF8-BE498CE45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Modernising the Software Stack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1AF727-4FD9-6905-DD0C-2F1B3021A1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Integration with CMAKE</a:t>
            </a:r>
          </a:p>
          <a:p>
            <a:endParaRPr lang="en-AT" dirty="0"/>
          </a:p>
          <a:p>
            <a:r>
              <a:rPr lang="en-AT" dirty="0"/>
              <a:t>C++ language bindings</a:t>
            </a:r>
          </a:p>
          <a:p>
            <a:endParaRPr lang="en-AT" dirty="0"/>
          </a:p>
          <a:p>
            <a:r>
              <a:rPr lang="en-AT" dirty="0"/>
              <a:t>New ROOT RNTuple</a:t>
            </a:r>
          </a:p>
        </p:txBody>
      </p:sp>
    </p:spTree>
    <p:extLst>
      <p:ext uri="{BB962C8B-B14F-4D97-AF65-F5344CB8AC3E}">
        <p14:creationId xmlns:p14="http://schemas.microsoft.com/office/powerpoint/2010/main" val="4166061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A21D6-F1A5-9A4D-7463-A7BA9B9587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CMAKE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CA5FC6-6423-66A7-81FA-179A2E7CF9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Modern C++ uses CMAKE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Some wrapping of DELPHI tools, as PATCHY, DELLIB and CERNLIB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Examples shown in the repository</a:t>
            </a:r>
            <a:br>
              <a:rPr lang="en-GB" dirty="0"/>
            </a:br>
            <a:r>
              <a:rPr lang="en-GB" dirty="0">
                <a:hlinkClick r:id="rId2"/>
              </a:rPr>
              <a:t>https://gitlab.cern.ch/delphi/modern-delphi-examples</a:t>
            </a:r>
            <a:endParaRPr lang="en-GB" dirty="0"/>
          </a:p>
          <a:p>
            <a:r>
              <a:rPr lang="en-GB" dirty="0"/>
              <a:t>(has to be updated)</a:t>
            </a:r>
            <a:endParaRPr lang="en-AT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172283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02F41-81BB-BD9C-3A6C-18A1D5ACA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Language bindings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AB50FA-9E7A-D348-48A8-0017CB1737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T" dirty="0"/>
              <a:t>C++ allows to write Language bindings in pure C++</a:t>
            </a:r>
          </a:p>
          <a:p>
            <a:pPr lvl="1"/>
            <a:r>
              <a:rPr lang="en-AT" dirty="0"/>
              <a:t>No #define statements</a:t>
            </a:r>
          </a:p>
          <a:p>
            <a:endParaRPr lang="en-AT" dirty="0"/>
          </a:p>
          <a:p>
            <a:r>
              <a:rPr lang="en-AT" dirty="0"/>
              <a:t>It looks t</a:t>
            </a:r>
            <a:r>
              <a:rPr lang="en-GB" dirty="0"/>
              <a:t>he</a:t>
            </a:r>
            <a:r>
              <a:rPr lang="en-AT" dirty="0"/>
              <a:t> same in C++ as in Fortran</a:t>
            </a:r>
          </a:p>
          <a:p>
            <a:pPr lvl="1"/>
            <a:r>
              <a:rPr lang="en-AT" dirty="0"/>
              <a:t>technically a “l value”</a:t>
            </a:r>
          </a:p>
          <a:p>
            <a:pPr lvl="1"/>
            <a:r>
              <a:rPr lang="en-AT" dirty="0"/>
              <a:t>Fortran convention for the index </a:t>
            </a:r>
          </a:p>
          <a:p>
            <a:pPr lvl="1"/>
            <a:endParaRPr lang="en-AT" dirty="0"/>
          </a:p>
          <a:p>
            <a:r>
              <a:rPr lang="en-AT" dirty="0"/>
              <a:t>VECP(1,10) … x momentum of the 10 particle</a:t>
            </a:r>
          </a:p>
        </p:txBody>
      </p:sp>
    </p:spTree>
    <p:extLst>
      <p:ext uri="{BB962C8B-B14F-4D97-AF65-F5344CB8AC3E}">
        <p14:creationId xmlns:p14="http://schemas.microsoft.com/office/powerpoint/2010/main" val="2867492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BE686-AE66-79AF-BF0C-D80206F5A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T" dirty="0"/>
              <a:t>RNTuple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F15654-9DF1-6C28-7C95-95C52ED9D3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T" dirty="0"/>
              <a:t>The new Ntuple format of ROOT</a:t>
            </a:r>
          </a:p>
          <a:p>
            <a:pPr lvl="1"/>
            <a:r>
              <a:rPr lang="en-AT" dirty="0"/>
              <a:t>Could replace at some point ROOR TTrees</a:t>
            </a:r>
          </a:p>
          <a:p>
            <a:pPr lvl="1"/>
            <a:r>
              <a:rPr lang="en-AT" dirty="0"/>
              <a:t>Why not ?</a:t>
            </a:r>
          </a:p>
          <a:p>
            <a:pPr lvl="1"/>
            <a:endParaRPr lang="en-AT" dirty="0"/>
          </a:p>
          <a:p>
            <a:r>
              <a:rPr lang="en-AT" dirty="0"/>
              <a:t>Modern C++ interface with stl container</a:t>
            </a:r>
          </a:p>
          <a:p>
            <a:endParaRPr lang="en-AT" dirty="0"/>
          </a:p>
          <a:p>
            <a:r>
              <a:rPr lang="en-AT" dirty="0"/>
              <a:t>Still marked “experimental”</a:t>
            </a:r>
          </a:p>
          <a:p>
            <a:pPr lvl="1"/>
            <a:endParaRPr lang="en-AT" dirty="0"/>
          </a:p>
          <a:p>
            <a:endParaRPr lang="en-AT" dirty="0"/>
          </a:p>
        </p:txBody>
      </p:sp>
    </p:spTree>
    <p:extLst>
      <p:ext uri="{BB962C8B-B14F-4D97-AF65-F5344CB8AC3E}">
        <p14:creationId xmlns:p14="http://schemas.microsoft.com/office/powerpoint/2010/main" val="248303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469</Words>
  <Application>Microsoft Macintosh PowerPoint</Application>
  <PresentationFormat>Widescreen</PresentationFormat>
  <Paragraphs>92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DELHI NanoAOD</vt:lpstr>
      <vt:lpstr>Why a NanoAOD </vt:lpstr>
      <vt:lpstr>A different use case as EDM4HEP</vt:lpstr>
      <vt:lpstr>SKELANA</vt:lpstr>
      <vt:lpstr>The Idea</vt:lpstr>
      <vt:lpstr>Modernising the Software Stack</vt:lpstr>
      <vt:lpstr>CMAKE</vt:lpstr>
      <vt:lpstr>Language bindings</vt:lpstr>
      <vt:lpstr>RNTuple</vt:lpstr>
      <vt:lpstr>Blocks</vt:lpstr>
      <vt:lpstr>Status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Liko, Dietrich</dc:creator>
  <cp:lastModifiedBy>Liko, Dietrich</cp:lastModifiedBy>
  <cp:revision>2</cp:revision>
  <dcterms:created xsi:type="dcterms:W3CDTF">2025-03-28T08:09:50Z</dcterms:created>
  <dcterms:modified xsi:type="dcterms:W3CDTF">2025-03-28T09:11:44Z</dcterms:modified>
</cp:coreProperties>
</file>