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75" r:id="rId2"/>
    <p:sldId id="277" r:id="rId3"/>
    <p:sldId id="278" r:id="rId4"/>
    <p:sldId id="270" r:id="rId5"/>
    <p:sldId id="276" r:id="rId6"/>
    <p:sldId id="271" r:id="rId7"/>
    <p:sldId id="283" r:id="rId8"/>
    <p:sldId id="279" r:id="rId9"/>
    <p:sldId id="265" r:id="rId10"/>
    <p:sldId id="256" r:id="rId11"/>
    <p:sldId id="281" r:id="rId12"/>
    <p:sldId id="269" r:id="rId13"/>
    <p:sldId id="280" r:id="rId14"/>
    <p:sldId id="274" r:id="rId15"/>
    <p:sldId id="272" r:id="rId16"/>
    <p:sldId id="284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16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A9DCCD-8F97-4A13-A78D-B0D378D88038}" type="datetimeFigureOut">
              <a:rPr lang="fr-FR" smtClean="0"/>
              <a:t>01/04/2025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C8691-A030-499D-8CE4-9012DBD2A8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2500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86291" y="6356350"/>
            <a:ext cx="5567109" cy="365125"/>
          </a:xfrm>
        </p:spPr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0043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7559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779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1967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4040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7206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8851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658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0303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528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2411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19531" y="6356350"/>
            <a:ext cx="473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MC RF sub-WG on RF systems for muon cooling meeting #6  - J. PLOUIN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E7351-3BDD-4F59-A3DB-66318DD824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5484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gif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426014"/>
            <a:ext cx="9144000" cy="1756912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C00000"/>
                </a:solidFill>
              </a:rPr>
              <a:t>Updates on 704 MHz, 3 cells cavity design and breakdown studies at CEA</a:t>
            </a:r>
            <a:endParaRPr lang="fr-FR" sz="4800" dirty="0">
              <a:solidFill>
                <a:srgbClr val="C0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fr-FR" u="sng" dirty="0" smtClean="0"/>
              <a:t>Juliette Plouin</a:t>
            </a:r>
            <a:r>
              <a:rPr lang="fr-FR" dirty="0" smtClean="0"/>
              <a:t>, Sophie </a:t>
            </a:r>
            <a:r>
              <a:rPr lang="fr-FR" dirty="0" err="1" smtClean="0"/>
              <a:t>Pierron</a:t>
            </a:r>
            <a:r>
              <a:rPr lang="fr-FR" dirty="0" smtClean="0"/>
              <a:t>, Guillaume Ferrand, Claude Marchand</a:t>
            </a:r>
          </a:p>
          <a:p>
            <a:endParaRPr lang="fr-FR" dirty="0"/>
          </a:p>
          <a:p>
            <a:r>
              <a:rPr lang="en-US" dirty="0"/>
              <a:t>MC RF sub-WG on RF systems for muon cooling meeting #</a:t>
            </a:r>
            <a:r>
              <a:rPr lang="en-US" dirty="0" smtClean="0"/>
              <a:t>6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April 2025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25" y="158317"/>
            <a:ext cx="1140503" cy="1267697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1" y="162133"/>
            <a:ext cx="1308127" cy="106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784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/>
          <a:srcRect l="19204" t="15162" r="34250" b="18357"/>
          <a:stretch/>
        </p:blipFill>
        <p:spPr>
          <a:xfrm>
            <a:off x="1006381" y="1807118"/>
            <a:ext cx="4715410" cy="3054300"/>
          </a:xfrm>
          <a:prstGeom prst="rect">
            <a:avLst/>
          </a:prstGeom>
        </p:spPr>
      </p:pic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126355"/>
              </p:ext>
            </p:extLst>
          </p:nvPr>
        </p:nvGraphicFramePr>
        <p:xfrm>
          <a:off x="7407647" y="2674038"/>
          <a:ext cx="3456939" cy="1992963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440391">
                  <a:extLst>
                    <a:ext uri="{9D8B030D-6E8A-4147-A177-3AD203B41FA5}">
                      <a16:colId xmlns:a16="http://schemas.microsoft.com/office/drawing/2014/main" val="3943755189"/>
                    </a:ext>
                  </a:extLst>
                </a:gridCol>
                <a:gridCol w="2016548">
                  <a:extLst>
                    <a:ext uri="{9D8B030D-6E8A-4147-A177-3AD203B41FA5}">
                      <a16:colId xmlns:a16="http://schemas.microsoft.com/office/drawing/2014/main" val="895965039"/>
                    </a:ext>
                  </a:extLst>
                </a:gridCol>
              </a:tblGrid>
              <a:tr h="28470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E0 [MV/m]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30,0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716831507"/>
                  </a:ext>
                </a:extLst>
              </a:tr>
              <a:tr h="28470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Eacc [MV/m]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 smtClean="0">
                          <a:effectLst/>
                        </a:rPr>
                        <a:t>21,6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22690090"/>
                  </a:ext>
                </a:extLst>
              </a:tr>
              <a:tr h="28470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V0 [MV]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 smtClean="0">
                          <a:effectLst/>
                        </a:rPr>
                        <a:t>17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05968079"/>
                  </a:ext>
                </a:extLst>
              </a:tr>
              <a:tr h="28470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Vcav [MV ]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 smtClean="0">
                          <a:effectLst/>
                        </a:rPr>
                        <a:t>12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419278577"/>
                  </a:ext>
                </a:extLst>
              </a:tr>
              <a:tr h="28470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 err="1">
                          <a:effectLst/>
                        </a:rPr>
                        <a:t>Pdiss</a:t>
                      </a:r>
                      <a:r>
                        <a:rPr lang="fr-FR" sz="1400" u="none" strike="noStrike" dirty="0">
                          <a:effectLst/>
                        </a:rPr>
                        <a:t> [MW]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 smtClean="0">
                          <a:effectLst/>
                        </a:rPr>
                        <a:t>12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03718364"/>
                  </a:ext>
                </a:extLst>
              </a:tr>
              <a:tr h="28470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Epk [MV]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39,31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4393063"/>
                  </a:ext>
                </a:extLst>
              </a:tr>
              <a:tr h="28470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Stored energy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 smtClean="0">
                          <a:effectLst/>
                        </a:rPr>
                        <a:t>100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08534680"/>
                  </a:ext>
                </a:extLst>
              </a:tr>
            </a:tbl>
          </a:graphicData>
        </a:graphic>
      </p:graphicFrame>
      <p:grpSp>
        <p:nvGrpSpPr>
          <p:cNvPr id="4" name="Groupe 3"/>
          <p:cNvGrpSpPr/>
          <p:nvPr/>
        </p:nvGrpSpPr>
        <p:grpSpPr>
          <a:xfrm>
            <a:off x="5721791" y="2131796"/>
            <a:ext cx="917078" cy="2771765"/>
            <a:chOff x="8206824" y="1071379"/>
            <a:chExt cx="668553" cy="2533350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 rotWithShape="1">
            <a:blip r:embed="rId2"/>
            <a:srcRect l="93843" b="48552"/>
            <a:stretch/>
          </p:blipFill>
          <p:spPr>
            <a:xfrm>
              <a:off x="8206824" y="1071379"/>
              <a:ext cx="668553" cy="2533350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 rotWithShape="1">
            <a:blip r:embed="rId2"/>
            <a:srcRect l="93843" t="2152" r="3362" b="48552"/>
            <a:stretch/>
          </p:blipFill>
          <p:spPr>
            <a:xfrm>
              <a:off x="8342691" y="1177338"/>
              <a:ext cx="303577" cy="2427391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ZoneTexte 16"/>
              <p:cNvSpPr txBox="1"/>
              <p:nvPr/>
            </p:nvSpPr>
            <p:spPr>
              <a:xfrm>
                <a:off x="5786465" y="2109228"/>
                <a:ext cx="314189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9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9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9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9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</m:oMath>
                  </m:oMathPara>
                </a14:m>
                <a:endParaRPr lang="fr-FR" sz="900" dirty="0"/>
              </a:p>
            </p:txBody>
          </p:sp>
        </mc:Choice>
        <mc:Fallback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6465" y="2109228"/>
                <a:ext cx="314189" cy="138499"/>
              </a:xfrm>
              <a:prstGeom prst="rect">
                <a:avLst/>
              </a:prstGeom>
              <a:blipFill>
                <a:blip r:embed="rId3"/>
                <a:stretch>
                  <a:fillRect l="-7692" t="-4348" r="-3846" b="-86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10</a:t>
            </a:fld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539594" y="343180"/>
            <a:ext cx="6382265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RF </a:t>
            </a:r>
            <a:r>
              <a:rPr lang="fr-FR" sz="2800" dirty="0" err="1" smtClean="0">
                <a:solidFill>
                  <a:srgbClr val="C00000"/>
                </a:solidFill>
              </a:rPr>
              <a:t>electromagnetic</a:t>
            </a:r>
            <a:r>
              <a:rPr lang="fr-FR" sz="2800" dirty="0" smtClean="0">
                <a:solidFill>
                  <a:srgbClr val="C00000"/>
                </a:solidFill>
              </a:rPr>
              <a:t> </a:t>
            </a:r>
            <a:r>
              <a:rPr lang="fr-FR" sz="2800" dirty="0" err="1" smtClean="0">
                <a:solidFill>
                  <a:srgbClr val="C00000"/>
                </a:solidFill>
              </a:rPr>
              <a:t>field</a:t>
            </a:r>
            <a:r>
              <a:rPr lang="fr-FR" sz="2800" dirty="0" smtClean="0">
                <a:solidFill>
                  <a:srgbClr val="C00000"/>
                </a:solidFill>
              </a:rPr>
              <a:t> for the pi-mode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9570542" y="5327010"/>
            <a:ext cx="216243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CST </a:t>
            </a:r>
            <a:r>
              <a:rPr lang="fr-FR" dirty="0" err="1" smtClean="0"/>
              <a:t>eigensolver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804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11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19081" t="10198" r="26253" b="20225"/>
          <a:stretch/>
        </p:blipFill>
        <p:spPr>
          <a:xfrm>
            <a:off x="2217329" y="2000447"/>
            <a:ext cx="5867265" cy="3383633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6" name="ZoneTexte 5"/>
          <p:cNvSpPr txBox="1"/>
          <p:nvPr/>
        </p:nvSpPr>
        <p:spPr>
          <a:xfrm>
            <a:off x="539594" y="343180"/>
            <a:ext cx="6382265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Electron </a:t>
            </a:r>
            <a:r>
              <a:rPr lang="fr-FR" sz="2800" dirty="0" err="1" smtClean="0">
                <a:solidFill>
                  <a:srgbClr val="C00000"/>
                </a:solidFill>
              </a:rPr>
              <a:t>emission</a:t>
            </a:r>
            <a:r>
              <a:rPr lang="fr-FR" sz="2800" dirty="0" smtClean="0">
                <a:solidFill>
                  <a:srgbClr val="C00000"/>
                </a:solidFill>
              </a:rPr>
              <a:t> </a:t>
            </a:r>
            <a:r>
              <a:rPr lang="fr-FR" sz="2800" dirty="0" err="1" smtClean="0">
                <a:solidFill>
                  <a:srgbClr val="C00000"/>
                </a:solidFill>
              </a:rPr>
              <a:t>from</a:t>
            </a:r>
            <a:r>
              <a:rPr lang="fr-FR" sz="2800" dirty="0" smtClean="0">
                <a:solidFill>
                  <a:srgbClr val="C00000"/>
                </a:solidFill>
              </a:rPr>
              <a:t> surface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4371807" y="4221004"/>
            <a:ext cx="45719" cy="45719"/>
          </a:xfrm>
          <a:prstGeom prst="ellipse">
            <a:avLst/>
          </a:prstGeom>
          <a:solidFill>
            <a:srgbClr val="C000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4529617" y="4321372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4454771" y="4251929"/>
            <a:ext cx="45719" cy="45719"/>
          </a:xfrm>
          <a:prstGeom prst="ellipse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643867" y="1052647"/>
            <a:ext cx="8094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Emission </a:t>
            </a:r>
            <a:r>
              <a:rPr lang="fr-FR" dirty="0" err="1" smtClean="0"/>
              <a:t>from</a:t>
            </a:r>
            <a:r>
              <a:rPr lang="fr-FR" dirty="0" smtClean="0"/>
              <a:t> 3 points in the iris </a:t>
            </a:r>
            <a:r>
              <a:rPr lang="fr-FR" dirty="0" err="1" smtClean="0"/>
              <a:t>region</a:t>
            </a:r>
            <a:r>
              <a:rPr lang="fr-FR" dirty="0" smtClean="0"/>
              <a:t> of the </a:t>
            </a:r>
            <a:r>
              <a:rPr lang="fr-FR" dirty="0" err="1" smtClean="0"/>
              <a:t>cavity</a:t>
            </a:r>
            <a:r>
              <a:rPr lang="fr-FR" dirty="0" smtClean="0"/>
              <a:t> (</a:t>
            </a:r>
            <a:r>
              <a:rPr lang="fr-FR" dirty="0" err="1" smtClean="0"/>
              <a:t>where</a:t>
            </a:r>
            <a:r>
              <a:rPr lang="fr-FR" dirty="0" smtClean="0"/>
              <a:t> the E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max)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8473080" y="3051600"/>
            <a:ext cx="32031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Model : DC </a:t>
            </a:r>
            <a:r>
              <a:rPr lang="fr-FR" dirty="0" err="1"/>
              <a:t>emission</a:t>
            </a:r>
            <a:endParaRPr lang="fr-FR" dirty="0"/>
          </a:p>
          <a:p>
            <a:r>
              <a:rPr lang="fr-FR" dirty="0" smtClean="0"/>
              <a:t>Emission point area ~ 1 mm2</a:t>
            </a:r>
          </a:p>
          <a:p>
            <a:r>
              <a:rPr lang="fr-FR" dirty="0" smtClean="0"/>
              <a:t>Initial e- </a:t>
            </a:r>
            <a:r>
              <a:rPr lang="fr-FR" dirty="0" err="1" smtClean="0"/>
              <a:t>energy</a:t>
            </a:r>
            <a:r>
              <a:rPr lang="fr-FR" dirty="0" smtClean="0"/>
              <a:t> : </a:t>
            </a:r>
            <a:r>
              <a:rPr lang="fr-FR" dirty="0" err="1" smtClean="0"/>
              <a:t>some</a:t>
            </a:r>
            <a:r>
              <a:rPr lang="fr-FR" dirty="0" smtClean="0"/>
              <a:t> eV</a:t>
            </a:r>
          </a:p>
          <a:p>
            <a:r>
              <a:rPr lang="fr-FR" dirty="0" err="1" smtClean="0"/>
              <a:t>Space</a:t>
            </a:r>
            <a:r>
              <a:rPr lang="fr-FR" dirty="0" smtClean="0"/>
              <a:t> charge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neglected</a:t>
            </a:r>
            <a:endParaRPr lang="fr-FR" dirty="0" smtClean="0"/>
          </a:p>
        </p:txBody>
      </p:sp>
      <p:sp>
        <p:nvSpPr>
          <p:cNvPr id="12" name="ZoneTexte 11"/>
          <p:cNvSpPr txBox="1"/>
          <p:nvPr/>
        </p:nvSpPr>
        <p:spPr>
          <a:xfrm>
            <a:off x="8900984" y="5014748"/>
            <a:ext cx="216243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CST </a:t>
            </a:r>
            <a:r>
              <a:rPr lang="fr-FR" dirty="0" smtClean="0"/>
              <a:t>PIC </a:t>
            </a:r>
            <a:r>
              <a:rPr lang="fr-FR" dirty="0" err="1" smtClean="0"/>
              <a:t>Solver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1835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48" y="3396657"/>
            <a:ext cx="6082103" cy="2739349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3425" y="4003427"/>
            <a:ext cx="3553274" cy="206447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19081" t="10198" r="26253" b="20225"/>
          <a:stretch/>
        </p:blipFill>
        <p:spPr>
          <a:xfrm>
            <a:off x="2039358" y="3859568"/>
            <a:ext cx="3607710" cy="2080555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12</a:t>
            </a:fld>
            <a:endParaRPr lang="fr-FR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48" y="743298"/>
            <a:ext cx="5996066" cy="270059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847936" y="4712497"/>
            <a:ext cx="4505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</a:t>
            </a:r>
            <a:r>
              <a:rPr lang="fr-FR" dirty="0" smtClean="0"/>
              <a:t> DC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(</a:t>
            </a:r>
            <a:r>
              <a:rPr lang="fr-FR" dirty="0" err="1" smtClean="0"/>
              <a:t>superimposed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Result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B = 1 T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electrons</a:t>
            </a:r>
            <a:r>
              <a:rPr lang="fr-FR" dirty="0" smtClean="0"/>
              <a:t> </a:t>
            </a:r>
            <a:r>
              <a:rPr lang="fr-FR" dirty="0" err="1" smtClean="0"/>
              <a:t>follow</a:t>
            </a:r>
            <a:r>
              <a:rPr lang="fr-FR" dirty="0" smtClean="0"/>
              <a:t> </a:t>
            </a:r>
            <a:r>
              <a:rPr lang="fr-FR" dirty="0" err="1" smtClean="0"/>
              <a:t>exactly</a:t>
            </a:r>
            <a:r>
              <a:rPr lang="fr-FR" dirty="0" smtClean="0"/>
              <a:t> the DC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lines</a:t>
            </a:r>
            <a:r>
              <a:rPr lang="fr-FR" dirty="0" smtClean="0"/>
              <a:t>. </a:t>
            </a:r>
          </a:p>
          <a:p>
            <a:r>
              <a:rPr lang="fr-FR" dirty="0" err="1" smtClean="0"/>
              <a:t>Here</a:t>
            </a:r>
            <a:r>
              <a:rPr lang="fr-FR" dirty="0" smtClean="0"/>
              <a:t>, </a:t>
            </a:r>
            <a:r>
              <a:rPr lang="fr-FR" dirty="0" err="1" smtClean="0"/>
              <a:t>most</a:t>
            </a:r>
            <a:r>
              <a:rPr lang="fr-FR" dirty="0" smtClean="0"/>
              <a:t> </a:t>
            </a:r>
            <a:r>
              <a:rPr lang="fr-FR" dirty="0" err="1" smtClean="0"/>
              <a:t>electrons</a:t>
            </a:r>
            <a:r>
              <a:rPr lang="fr-FR" dirty="0" smtClean="0"/>
              <a:t> hit the </a:t>
            </a:r>
            <a:r>
              <a:rPr lang="fr-FR" dirty="0" err="1" smtClean="0"/>
              <a:t>facing</a:t>
            </a:r>
            <a:r>
              <a:rPr lang="fr-FR" dirty="0" smtClean="0"/>
              <a:t> iris, and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electron</a:t>
            </a:r>
            <a:r>
              <a:rPr lang="fr-FR" dirty="0" smtClean="0"/>
              <a:t> </a:t>
            </a:r>
            <a:r>
              <a:rPr lang="fr-FR" dirty="0" err="1" smtClean="0"/>
              <a:t>fly</a:t>
            </a:r>
            <a:r>
              <a:rPr lang="fr-FR" dirty="0" smtClean="0"/>
              <a:t> up to the </a:t>
            </a:r>
            <a:r>
              <a:rPr lang="fr-FR" dirty="0" err="1" smtClean="0"/>
              <a:t>window</a:t>
            </a:r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990745" y="1422286"/>
            <a:ext cx="1964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Without</a:t>
            </a:r>
            <a:r>
              <a:rPr lang="fr-FR" dirty="0" smtClean="0"/>
              <a:t> DC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999925" y="2505055"/>
            <a:ext cx="1460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Electron max </a:t>
            </a:r>
            <a:r>
              <a:rPr lang="fr-FR" sz="1400" dirty="0" err="1" smtClean="0"/>
              <a:t>energy</a:t>
            </a:r>
            <a:r>
              <a:rPr lang="fr-FR" sz="1400" dirty="0" smtClean="0"/>
              <a:t> </a:t>
            </a:r>
            <a:r>
              <a:rPr lang="fr-FR" sz="1400" dirty="0" err="1" smtClean="0"/>
              <a:t>is</a:t>
            </a:r>
            <a:r>
              <a:rPr lang="fr-FR" sz="1400" dirty="0" smtClean="0"/>
              <a:t> 10 MeV</a:t>
            </a:r>
            <a:endParaRPr lang="fr-FR" sz="1400" dirty="0"/>
          </a:p>
        </p:txBody>
      </p:sp>
      <p:cxnSp>
        <p:nvCxnSpPr>
          <p:cNvPr id="13" name="Connecteur droit avec flèche 12"/>
          <p:cNvCxnSpPr/>
          <p:nvPr/>
        </p:nvCxnSpPr>
        <p:spPr>
          <a:xfrm flipH="1">
            <a:off x="6622451" y="2966720"/>
            <a:ext cx="227329" cy="543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H="1" flipV="1">
            <a:off x="6548913" y="975360"/>
            <a:ext cx="299023" cy="1691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39594" y="343180"/>
            <a:ext cx="9701686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Electron </a:t>
            </a:r>
            <a:r>
              <a:rPr lang="fr-FR" sz="2800" dirty="0" err="1" smtClean="0">
                <a:solidFill>
                  <a:srgbClr val="C00000"/>
                </a:solidFill>
              </a:rPr>
              <a:t>emission</a:t>
            </a:r>
            <a:r>
              <a:rPr lang="fr-FR" sz="2800" dirty="0" smtClean="0">
                <a:solidFill>
                  <a:srgbClr val="C00000"/>
                </a:solidFill>
              </a:rPr>
              <a:t> </a:t>
            </a:r>
            <a:r>
              <a:rPr lang="fr-FR" sz="2800" dirty="0" err="1" smtClean="0">
                <a:solidFill>
                  <a:srgbClr val="C00000"/>
                </a:solidFill>
              </a:rPr>
              <a:t>with</a:t>
            </a:r>
            <a:r>
              <a:rPr lang="fr-FR" sz="2800" dirty="0" smtClean="0">
                <a:solidFill>
                  <a:srgbClr val="C00000"/>
                </a:solidFill>
              </a:rPr>
              <a:t> DC </a:t>
            </a:r>
            <a:r>
              <a:rPr lang="fr-FR" sz="2800" dirty="0" err="1" smtClean="0">
                <a:solidFill>
                  <a:srgbClr val="C00000"/>
                </a:solidFill>
              </a:rPr>
              <a:t>magnetic</a:t>
            </a:r>
            <a:r>
              <a:rPr lang="fr-FR" sz="2800" dirty="0" smtClean="0">
                <a:solidFill>
                  <a:srgbClr val="C00000"/>
                </a:solidFill>
              </a:rPr>
              <a:t> </a:t>
            </a:r>
            <a:r>
              <a:rPr lang="fr-FR" sz="2800" dirty="0" err="1" smtClean="0">
                <a:solidFill>
                  <a:srgbClr val="C00000"/>
                </a:solidFill>
              </a:rPr>
              <a:t>field</a:t>
            </a:r>
            <a:r>
              <a:rPr lang="fr-FR" sz="2800" dirty="0" smtClean="0">
                <a:solidFill>
                  <a:srgbClr val="C00000"/>
                </a:solidFill>
              </a:rPr>
              <a:t> and RF </a:t>
            </a:r>
            <a:r>
              <a:rPr lang="fr-FR" sz="2800" dirty="0" err="1" smtClean="0">
                <a:solidFill>
                  <a:srgbClr val="C00000"/>
                </a:solidFill>
              </a:rPr>
              <a:t>field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8150082" y="3520667"/>
            <a:ext cx="3039144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CST </a:t>
            </a:r>
            <a:r>
              <a:rPr lang="fr-FR" dirty="0" smtClean="0"/>
              <a:t>PIC </a:t>
            </a:r>
            <a:r>
              <a:rPr lang="fr-FR" dirty="0" err="1" smtClean="0"/>
              <a:t>solver</a:t>
            </a:r>
            <a:r>
              <a:rPr lang="fr-FR" dirty="0" smtClean="0"/>
              <a:t>  </a:t>
            </a:r>
            <a:r>
              <a:rPr lang="fr-FR" dirty="0" err="1" smtClean="0"/>
              <a:t>with</a:t>
            </a:r>
            <a:r>
              <a:rPr lang="fr-FR" dirty="0" smtClean="0"/>
              <a:t> importation of </a:t>
            </a:r>
            <a:r>
              <a:rPr lang="fr-FR" dirty="0" smtClean="0"/>
              <a:t>M </a:t>
            </a:r>
            <a:r>
              <a:rPr lang="fr-FR" dirty="0" err="1" smtClean="0"/>
              <a:t>static</a:t>
            </a:r>
            <a:r>
              <a:rPr lang="fr-FR" dirty="0" smtClean="0"/>
              <a:t> and </a:t>
            </a:r>
            <a:r>
              <a:rPr lang="fr-FR" dirty="0" err="1" smtClean="0"/>
              <a:t>eigenmode</a:t>
            </a:r>
            <a:r>
              <a:rPr lang="fr-FR" dirty="0" smtClean="0"/>
              <a:t> </a:t>
            </a:r>
            <a:r>
              <a:rPr lang="fr-FR" dirty="0" err="1" smtClean="0"/>
              <a:t>solvers</a:t>
            </a:r>
            <a:r>
              <a:rPr lang="fr-FR" dirty="0" smtClean="0"/>
              <a:t>.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23653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13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563129" y="1668163"/>
            <a:ext cx="805660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Aft>
                <a:spcPts val="2400"/>
              </a:spcAft>
              <a:buFont typeface="+mj-lt"/>
              <a:buAutoNum type="arabicPeriod"/>
            </a:pPr>
            <a:r>
              <a:rPr lang="fr-FR" sz="4000" b="1" dirty="0" smtClean="0">
                <a:solidFill>
                  <a:srgbClr val="FF9999"/>
                </a:solidFill>
              </a:rPr>
              <a:t>3-D </a:t>
            </a:r>
            <a:r>
              <a:rPr lang="fr-FR" sz="4000" b="1" dirty="0" err="1">
                <a:solidFill>
                  <a:srgbClr val="FF9999"/>
                </a:solidFill>
              </a:rPr>
              <a:t>cavity</a:t>
            </a:r>
            <a:r>
              <a:rPr lang="fr-FR" sz="4000" b="1" dirty="0">
                <a:solidFill>
                  <a:srgbClr val="FF9999"/>
                </a:solidFill>
              </a:rPr>
              <a:t> </a:t>
            </a:r>
            <a:r>
              <a:rPr lang="fr-FR" sz="4000" b="1" dirty="0" smtClean="0">
                <a:solidFill>
                  <a:srgbClr val="FF9999"/>
                </a:solidFill>
              </a:rPr>
              <a:t>design</a:t>
            </a:r>
          </a:p>
          <a:p>
            <a:pPr marL="742950" indent="-742950">
              <a:spcAft>
                <a:spcPts val="2400"/>
              </a:spcAft>
              <a:buFont typeface="+mj-lt"/>
              <a:buAutoNum type="arabicPeriod"/>
            </a:pPr>
            <a:r>
              <a:rPr lang="fr-FR" sz="4000" b="1" dirty="0" smtClean="0">
                <a:solidFill>
                  <a:srgbClr val="FF9999"/>
                </a:solidFill>
              </a:rPr>
              <a:t>Field </a:t>
            </a:r>
            <a:r>
              <a:rPr lang="fr-FR" sz="4000" b="1" dirty="0" err="1">
                <a:solidFill>
                  <a:srgbClr val="FF9999"/>
                </a:solidFill>
              </a:rPr>
              <a:t>emission</a:t>
            </a:r>
            <a:r>
              <a:rPr lang="fr-FR" sz="4000" b="1" dirty="0">
                <a:solidFill>
                  <a:srgbClr val="FF9999"/>
                </a:solidFill>
              </a:rPr>
              <a:t> in an </a:t>
            </a:r>
            <a:r>
              <a:rPr lang="fr-FR" sz="4000" b="1" dirty="0" err="1">
                <a:solidFill>
                  <a:srgbClr val="FF9999"/>
                </a:solidFill>
              </a:rPr>
              <a:t>elliptical</a:t>
            </a:r>
            <a:r>
              <a:rPr lang="fr-FR" sz="4000" b="1" dirty="0">
                <a:solidFill>
                  <a:srgbClr val="FF9999"/>
                </a:solidFill>
              </a:rPr>
              <a:t> </a:t>
            </a:r>
            <a:r>
              <a:rPr lang="fr-FR" sz="4000" b="1" dirty="0" err="1" smtClean="0">
                <a:solidFill>
                  <a:srgbClr val="FF9999"/>
                </a:solidFill>
              </a:rPr>
              <a:t>cavity</a:t>
            </a:r>
            <a:endParaRPr lang="fr-FR" sz="4000" b="1" dirty="0" smtClean="0">
              <a:solidFill>
                <a:srgbClr val="FF9999"/>
              </a:solidFill>
            </a:endParaRPr>
          </a:p>
          <a:p>
            <a:pPr marL="742950" indent="-742950">
              <a:spcAft>
                <a:spcPts val="2400"/>
              </a:spcAft>
              <a:buFont typeface="+mj-lt"/>
              <a:buAutoNum type="arabicPeriod"/>
            </a:pPr>
            <a:r>
              <a:rPr lang="fr-FR" sz="4000" b="1" dirty="0" err="1" smtClean="0">
                <a:solidFill>
                  <a:srgbClr val="C00000"/>
                </a:solidFill>
              </a:rPr>
              <a:t>Further</a:t>
            </a:r>
            <a:r>
              <a:rPr lang="fr-FR" sz="4000" b="1" dirty="0" smtClean="0">
                <a:solidFill>
                  <a:srgbClr val="C00000"/>
                </a:solidFill>
              </a:rPr>
              <a:t> </a:t>
            </a:r>
            <a:r>
              <a:rPr lang="fr-FR" sz="4000" b="1" dirty="0" err="1">
                <a:solidFill>
                  <a:srgbClr val="C00000"/>
                </a:solidFill>
              </a:rPr>
              <a:t>studies</a:t>
            </a:r>
            <a:r>
              <a:rPr lang="fr-FR" sz="4000" b="1" dirty="0">
                <a:solidFill>
                  <a:srgbClr val="C00000"/>
                </a:solidFill>
              </a:rPr>
              <a:t> on breakdown </a:t>
            </a:r>
            <a:r>
              <a:rPr lang="fr-FR" sz="4000" b="1" dirty="0" err="1">
                <a:solidFill>
                  <a:srgbClr val="C00000"/>
                </a:solidFill>
              </a:rPr>
              <a:t>phenomena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118976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965" y="1089333"/>
            <a:ext cx="4177670" cy="570553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Fig7_Flying_Bright_Object1_ENG__Fig19inPRAB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461407" y="698179"/>
            <a:ext cx="7150100" cy="45212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379718" y="421180"/>
            <a:ext cx="37356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/>
              <a:t>https://www2.kek.jp/accl/eng/topics/topics190122.html</a:t>
            </a:r>
          </a:p>
        </p:txBody>
      </p:sp>
      <p:sp>
        <p:nvSpPr>
          <p:cNvPr id="5" name="Rectangle 4"/>
          <p:cNvSpPr/>
          <p:nvPr/>
        </p:nvSpPr>
        <p:spPr>
          <a:xfrm>
            <a:off x="5139558" y="5378888"/>
            <a:ext cx="6096000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>
            <a:spAutoFit/>
          </a:bodyPr>
          <a:lstStyle/>
          <a:p>
            <a:r>
              <a:rPr lang="en-US" sz="1600" dirty="0"/>
              <a:t>&lt; Figure 7 &gt; </a:t>
            </a:r>
            <a:r>
              <a:rPr lang="en-US" sz="1600" dirty="0" smtClean="0"/>
              <a:t>[…] A </a:t>
            </a:r>
            <a:r>
              <a:rPr lang="en-US" sz="1600" dirty="0"/>
              <a:t>flying bright object appeared near the downstream end plate (right image), moving upstream, and impacted the upstream end plate (left image) at t = 0.081 s. </a:t>
            </a:r>
            <a:r>
              <a:rPr lang="en-US" sz="1600" dirty="0">
                <a:solidFill>
                  <a:srgbClr val="FF0000"/>
                </a:solidFill>
              </a:rPr>
              <a:t>Breakdown occurred at the moment of impact (t = 0.081 </a:t>
            </a:r>
            <a:r>
              <a:rPr lang="en-US" sz="1600" dirty="0" smtClean="0">
                <a:solidFill>
                  <a:srgbClr val="FF0000"/>
                </a:solidFill>
              </a:rPr>
              <a:t>s) […]</a:t>
            </a:r>
            <a:endParaRPr lang="fr-FR" sz="1600" dirty="0"/>
          </a:p>
        </p:txBody>
      </p:sp>
      <p:sp>
        <p:nvSpPr>
          <p:cNvPr id="6" name="ZoneTexte 5"/>
          <p:cNvSpPr txBox="1"/>
          <p:nvPr/>
        </p:nvSpPr>
        <p:spPr>
          <a:xfrm>
            <a:off x="8748685" y="6210088"/>
            <a:ext cx="1553976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Fireballs</a:t>
            </a:r>
            <a:r>
              <a:rPr lang="fr-FR" sz="1600" dirty="0" smtClean="0"/>
              <a:t> speed ~few m/s</a:t>
            </a:r>
            <a:endParaRPr lang="fr-FR" sz="1600" dirty="0"/>
          </a:p>
        </p:txBody>
      </p:sp>
      <p:sp>
        <p:nvSpPr>
          <p:cNvPr id="7" name="ZoneTexte 6"/>
          <p:cNvSpPr txBox="1"/>
          <p:nvPr/>
        </p:nvSpPr>
        <p:spPr>
          <a:xfrm>
            <a:off x="390267" y="5286758"/>
            <a:ext cx="372719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temperature</a:t>
            </a:r>
            <a:r>
              <a:rPr lang="fr-FR" dirty="0" smtClean="0"/>
              <a:t> </a:t>
            </a:r>
            <a:r>
              <a:rPr lang="fr-FR" dirty="0" err="1" smtClean="0"/>
              <a:t>meas</a:t>
            </a:r>
            <a:r>
              <a:rPr lang="fr-FR" dirty="0" smtClean="0"/>
              <a:t> (IR camera)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conclude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the </a:t>
            </a:r>
            <a:r>
              <a:rPr lang="fr-FR" dirty="0" err="1" smtClean="0"/>
              <a:t>flying</a:t>
            </a:r>
            <a:r>
              <a:rPr lang="fr-FR" dirty="0" smtClean="0"/>
              <a:t> </a:t>
            </a:r>
            <a:r>
              <a:rPr lang="fr-FR" dirty="0" err="1" smtClean="0"/>
              <a:t>object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copper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14</a:t>
            </a:fld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390267" y="67241"/>
            <a:ext cx="6740971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« </a:t>
            </a:r>
            <a:r>
              <a:rPr lang="fr-FR" sz="2800" dirty="0" err="1" smtClean="0">
                <a:solidFill>
                  <a:srgbClr val="C00000"/>
                </a:solidFill>
              </a:rPr>
              <a:t>fireball</a:t>
            </a:r>
            <a:r>
              <a:rPr lang="fr-FR" sz="2800" dirty="0" smtClean="0">
                <a:solidFill>
                  <a:srgbClr val="C00000"/>
                </a:solidFill>
              </a:rPr>
              <a:t> » </a:t>
            </a:r>
            <a:r>
              <a:rPr lang="fr-FR" sz="2800" dirty="0" err="1" smtClean="0">
                <a:solidFill>
                  <a:srgbClr val="C00000"/>
                </a:solidFill>
              </a:rPr>
              <a:t>emission</a:t>
            </a:r>
            <a:r>
              <a:rPr lang="fr-FR" sz="2800" dirty="0" smtClean="0">
                <a:solidFill>
                  <a:srgbClr val="C00000"/>
                </a:solidFill>
              </a:rPr>
              <a:t> </a:t>
            </a:r>
            <a:r>
              <a:rPr lang="fr-FR" sz="2800" dirty="0" err="1" smtClean="0">
                <a:solidFill>
                  <a:srgbClr val="C00000"/>
                </a:solidFill>
              </a:rPr>
              <a:t>from</a:t>
            </a:r>
            <a:r>
              <a:rPr lang="fr-FR" sz="2800" dirty="0" smtClean="0">
                <a:solidFill>
                  <a:srgbClr val="C00000"/>
                </a:solidFill>
              </a:rPr>
              <a:t> </a:t>
            </a:r>
            <a:r>
              <a:rPr lang="fr-FR" sz="2800" dirty="0" err="1" smtClean="0">
                <a:solidFill>
                  <a:srgbClr val="C00000"/>
                </a:solidFill>
              </a:rPr>
              <a:t>emitter</a:t>
            </a:r>
            <a:r>
              <a:rPr lang="fr-FR" sz="2800" dirty="0" smtClean="0">
                <a:solidFill>
                  <a:srgbClr val="C00000"/>
                </a:solidFill>
              </a:rPr>
              <a:t>, Abe et al. </a:t>
            </a:r>
            <a:endParaRPr lang="fr-FR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828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169" y="1028024"/>
            <a:ext cx="4097314" cy="53744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004" y="4093863"/>
            <a:ext cx="3523550" cy="268419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6542" y="2556297"/>
            <a:ext cx="3576008" cy="430170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5441656" y="969253"/>
            <a:ext cx="6096000" cy="1323439"/>
          </a:xfrm>
          <a:prstGeom prst="rect">
            <a:avLst/>
          </a:prstGeom>
          <a:solidFill>
            <a:schemeClr val="bg1">
              <a:lumMod val="95000"/>
              <a:alpha val="72000"/>
            </a:schemeClr>
          </a:solidFill>
        </p:spPr>
        <p:txBody>
          <a:bodyPr>
            <a:spAutoFit/>
          </a:bodyPr>
          <a:lstStyle/>
          <a:p>
            <a:r>
              <a:rPr lang="en-US" sz="1600" dirty="0" smtClean="0"/>
              <a:t>“In </a:t>
            </a:r>
            <a:r>
              <a:rPr lang="en-US" sz="1600" dirty="0"/>
              <a:t>this article, we give insights to the atomic scale</a:t>
            </a:r>
          </a:p>
          <a:p>
            <a:r>
              <a:rPr lang="en-US" sz="1600" dirty="0"/>
              <a:t>processes taking place in metal </a:t>
            </a:r>
            <a:r>
              <a:rPr lang="en-US" sz="1600" dirty="0" err="1"/>
              <a:t>nanotips</a:t>
            </a:r>
            <a:r>
              <a:rPr lang="en-US" sz="1600" dirty="0"/>
              <a:t> under intense field emission conditions. </a:t>
            </a:r>
            <a:r>
              <a:rPr lang="en-US" sz="1600" dirty="0" smtClean="0"/>
              <a:t>[…]. We </a:t>
            </a:r>
            <a:r>
              <a:rPr lang="en-US" sz="1600" dirty="0"/>
              <a:t>find that when a sufficiently </a:t>
            </a:r>
            <a:r>
              <a:rPr lang="en-US" sz="1600" dirty="0" smtClean="0"/>
              <a:t>high electric </a:t>
            </a:r>
            <a:r>
              <a:rPr lang="en-US" sz="1600" dirty="0"/>
              <a:t>field is applied to the tip, the emission-generated heat partially melts it and the </a:t>
            </a:r>
            <a:r>
              <a:rPr lang="en-US" sz="1600" dirty="0" smtClean="0"/>
              <a:t>field-induced force </a:t>
            </a:r>
            <a:r>
              <a:rPr lang="en-US" sz="1600" dirty="0"/>
              <a:t>elongates and sharpens it</a:t>
            </a:r>
            <a:r>
              <a:rPr lang="en-US" sz="1600" dirty="0" smtClean="0"/>
              <a:t>.”</a:t>
            </a:r>
            <a:endParaRPr lang="fr-FR" sz="16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6972" y="2533204"/>
            <a:ext cx="3737913" cy="388647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ZoneTexte 6"/>
          <p:cNvSpPr txBox="1"/>
          <p:nvPr/>
        </p:nvSpPr>
        <p:spPr>
          <a:xfrm>
            <a:off x="4430493" y="2371631"/>
            <a:ext cx="360439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Molecular</a:t>
            </a:r>
            <a:r>
              <a:rPr lang="fr-FR" dirty="0" smtClean="0"/>
              <a:t> </a:t>
            </a:r>
            <a:r>
              <a:rPr lang="fr-FR" dirty="0" err="1" smtClean="0"/>
              <a:t>dynamics</a:t>
            </a:r>
            <a:r>
              <a:rPr lang="fr-FR" dirty="0" smtClean="0"/>
              <a:t> simulations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649332" y="3624037"/>
            <a:ext cx="3001247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Static</a:t>
            </a:r>
            <a:r>
              <a:rPr lang="fr-FR" dirty="0" smtClean="0"/>
              <a:t> E </a:t>
            </a:r>
            <a:r>
              <a:rPr lang="fr-FR" dirty="0" err="1" smtClean="0"/>
              <a:t>field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Heat</a:t>
            </a:r>
            <a:r>
              <a:rPr lang="fr-FR" dirty="0" smtClean="0"/>
              <a:t> </a:t>
            </a:r>
            <a:r>
              <a:rPr lang="fr-FR" dirty="0" err="1" smtClean="0"/>
              <a:t>transfer</a:t>
            </a:r>
            <a:endParaRPr lang="fr-FR" dirty="0" smtClean="0"/>
          </a:p>
        </p:txBody>
      </p:sp>
      <p:sp>
        <p:nvSpPr>
          <p:cNvPr id="9" name="ZoneTexte 8"/>
          <p:cNvSpPr txBox="1"/>
          <p:nvPr/>
        </p:nvSpPr>
        <p:spPr>
          <a:xfrm>
            <a:off x="8489656" y="2348538"/>
            <a:ext cx="360439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Formation of Taylor </a:t>
            </a:r>
            <a:r>
              <a:rPr lang="fr-FR" dirty="0" err="1" smtClean="0"/>
              <a:t>cones</a:t>
            </a:r>
            <a:endParaRPr lang="fr-FR" dirty="0" smtClean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15</a:t>
            </a:fld>
            <a:endParaRPr lang="fr-FR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384856" y="83473"/>
            <a:ext cx="6740971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dirty="0" err="1" smtClean="0">
                <a:solidFill>
                  <a:srgbClr val="C00000"/>
                </a:solidFill>
              </a:rPr>
              <a:t>Atoms</a:t>
            </a:r>
            <a:r>
              <a:rPr lang="fr-FR" sz="2800" dirty="0" smtClean="0">
                <a:solidFill>
                  <a:srgbClr val="C00000"/>
                </a:solidFill>
              </a:rPr>
              <a:t> </a:t>
            </a:r>
            <a:r>
              <a:rPr lang="fr-FR" sz="2800" dirty="0" err="1" smtClean="0">
                <a:solidFill>
                  <a:srgbClr val="C00000"/>
                </a:solidFill>
              </a:rPr>
              <a:t>ejection</a:t>
            </a:r>
            <a:r>
              <a:rPr lang="fr-FR" sz="2800" dirty="0" smtClean="0">
                <a:solidFill>
                  <a:srgbClr val="C00000"/>
                </a:solidFill>
              </a:rPr>
              <a:t> </a:t>
            </a:r>
            <a:r>
              <a:rPr lang="fr-FR" sz="2800" dirty="0" err="1" smtClean="0">
                <a:solidFill>
                  <a:srgbClr val="C00000"/>
                </a:solidFill>
              </a:rPr>
              <a:t>from</a:t>
            </a:r>
            <a:r>
              <a:rPr lang="fr-FR" sz="2800" dirty="0" smtClean="0">
                <a:solidFill>
                  <a:srgbClr val="C00000"/>
                </a:solidFill>
              </a:rPr>
              <a:t> an </a:t>
            </a:r>
            <a:r>
              <a:rPr lang="fr-FR" sz="2800" dirty="0" err="1" smtClean="0">
                <a:solidFill>
                  <a:srgbClr val="C00000"/>
                </a:solidFill>
              </a:rPr>
              <a:t>emitter</a:t>
            </a:r>
            <a:endParaRPr lang="fr-FR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90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16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08602" y="330050"/>
            <a:ext cx="9398300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800">
                <a:solidFill>
                  <a:srgbClr val="C00000"/>
                </a:solidFill>
              </a:defRPr>
            </a:lvl1pPr>
          </a:lstStyle>
          <a:p>
            <a:r>
              <a:rPr lang="fr-FR" dirty="0"/>
              <a:t>Magneto </a:t>
            </a:r>
            <a:r>
              <a:rPr lang="fr-FR" dirty="0" err="1"/>
              <a:t>hydrodynamical</a:t>
            </a:r>
            <a:r>
              <a:rPr lang="fr-FR" dirty="0"/>
              <a:t> simulations </a:t>
            </a:r>
            <a:r>
              <a:rPr lang="fr-FR" dirty="0" err="1"/>
              <a:t>from</a:t>
            </a:r>
            <a:r>
              <a:rPr lang="fr-FR" dirty="0"/>
              <a:t> an </a:t>
            </a:r>
            <a:r>
              <a:rPr lang="fr-FR" dirty="0" err="1"/>
              <a:t>emitter</a:t>
            </a:r>
            <a:r>
              <a:rPr lang="fr-FR" dirty="0"/>
              <a:t> in </a:t>
            </a:r>
            <a:r>
              <a:rPr lang="fr-FR" dirty="0" err="1"/>
              <a:t>presence</a:t>
            </a:r>
            <a:r>
              <a:rPr lang="fr-FR" dirty="0"/>
              <a:t> of RF </a:t>
            </a:r>
            <a:r>
              <a:rPr lang="fr-FR" dirty="0" err="1"/>
              <a:t>field</a:t>
            </a:r>
            <a:r>
              <a:rPr lang="fr-FR" dirty="0"/>
              <a:t> and DC </a:t>
            </a:r>
            <a:r>
              <a:rPr lang="fr-FR" dirty="0" err="1"/>
              <a:t>magnetic</a:t>
            </a:r>
            <a:r>
              <a:rPr lang="fr-FR" dirty="0"/>
              <a:t> </a:t>
            </a:r>
            <a:r>
              <a:rPr lang="fr-FR" dirty="0" err="1"/>
              <a:t>field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62" y="1598538"/>
            <a:ext cx="7874405" cy="44007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ZoneTexte 7"/>
          <p:cNvSpPr txBox="1"/>
          <p:nvPr/>
        </p:nvSpPr>
        <p:spPr>
          <a:xfrm>
            <a:off x="3262622" y="1641193"/>
            <a:ext cx="439885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dirty="0" smtClean="0"/>
              <a:t>Taylor </a:t>
            </a:r>
            <a:r>
              <a:rPr lang="fr-FR" dirty="0" err="1" smtClean="0"/>
              <a:t>cone</a:t>
            </a:r>
            <a:r>
              <a:rPr lang="fr-FR" dirty="0" smtClean="0"/>
              <a:t> </a:t>
            </a:r>
            <a:r>
              <a:rPr lang="fr-FR" dirty="0" err="1" smtClean="0"/>
              <a:t>existing</a:t>
            </a:r>
            <a:r>
              <a:rPr lang="fr-FR" dirty="0" smtClean="0"/>
              <a:t> </a:t>
            </a:r>
            <a:r>
              <a:rPr lang="fr-FR" dirty="0" err="1" smtClean="0"/>
              <a:t>cone</a:t>
            </a:r>
            <a:r>
              <a:rPr lang="fr-FR" dirty="0" smtClean="0"/>
              <a:t> model in </a:t>
            </a:r>
            <a:r>
              <a:rPr lang="fr-FR" dirty="0" err="1" smtClean="0"/>
              <a:t>Comsol</a:t>
            </a:r>
            <a:r>
              <a:rPr lang="fr-FR" dirty="0" smtClean="0"/>
              <a:t> :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adapted</a:t>
            </a:r>
            <a:r>
              <a:rPr lang="fr-FR" dirty="0" smtClean="0"/>
              <a:t> to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9030376" y="3100303"/>
            <a:ext cx="2613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preliminar</a:t>
            </a:r>
            <a:r>
              <a:rPr lang="fr-FR" dirty="0" smtClean="0"/>
              <a:t>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132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2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563129" y="1668163"/>
            <a:ext cx="805660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Aft>
                <a:spcPts val="2400"/>
              </a:spcAft>
              <a:buFont typeface="+mj-lt"/>
              <a:buAutoNum type="arabicPeriod"/>
            </a:pPr>
            <a:r>
              <a:rPr lang="fr-FR" sz="4000" b="1" dirty="0" smtClean="0">
                <a:solidFill>
                  <a:srgbClr val="C00000"/>
                </a:solidFill>
              </a:rPr>
              <a:t>3-D </a:t>
            </a:r>
            <a:r>
              <a:rPr lang="fr-FR" sz="4000" b="1" dirty="0" err="1">
                <a:solidFill>
                  <a:srgbClr val="C00000"/>
                </a:solidFill>
              </a:rPr>
              <a:t>cavity</a:t>
            </a:r>
            <a:r>
              <a:rPr lang="fr-FR" sz="4000" b="1" dirty="0">
                <a:solidFill>
                  <a:srgbClr val="C00000"/>
                </a:solidFill>
              </a:rPr>
              <a:t> </a:t>
            </a:r>
            <a:r>
              <a:rPr lang="fr-FR" sz="4000" b="1" dirty="0" smtClean="0">
                <a:solidFill>
                  <a:srgbClr val="C00000"/>
                </a:solidFill>
              </a:rPr>
              <a:t>design</a:t>
            </a:r>
          </a:p>
          <a:p>
            <a:pPr marL="742950" indent="-742950">
              <a:spcAft>
                <a:spcPts val="2400"/>
              </a:spcAft>
              <a:buFont typeface="+mj-lt"/>
              <a:buAutoNum type="arabicPeriod"/>
            </a:pPr>
            <a:r>
              <a:rPr lang="fr-FR" sz="4000" b="1" dirty="0" smtClean="0">
                <a:solidFill>
                  <a:srgbClr val="C00000"/>
                </a:solidFill>
              </a:rPr>
              <a:t>Field </a:t>
            </a:r>
            <a:r>
              <a:rPr lang="fr-FR" sz="4000" b="1" dirty="0" err="1">
                <a:solidFill>
                  <a:srgbClr val="C00000"/>
                </a:solidFill>
              </a:rPr>
              <a:t>emission</a:t>
            </a:r>
            <a:r>
              <a:rPr lang="fr-FR" sz="4000" b="1" dirty="0">
                <a:solidFill>
                  <a:srgbClr val="C00000"/>
                </a:solidFill>
              </a:rPr>
              <a:t> in an </a:t>
            </a:r>
            <a:r>
              <a:rPr lang="fr-FR" sz="4000" b="1" dirty="0" err="1">
                <a:solidFill>
                  <a:srgbClr val="C00000"/>
                </a:solidFill>
              </a:rPr>
              <a:t>elliptical</a:t>
            </a:r>
            <a:r>
              <a:rPr lang="fr-FR" sz="4000" b="1" dirty="0">
                <a:solidFill>
                  <a:srgbClr val="C00000"/>
                </a:solidFill>
              </a:rPr>
              <a:t> </a:t>
            </a:r>
            <a:r>
              <a:rPr lang="fr-FR" sz="4000" b="1" dirty="0" err="1" smtClean="0">
                <a:solidFill>
                  <a:srgbClr val="C00000"/>
                </a:solidFill>
              </a:rPr>
              <a:t>cavity</a:t>
            </a:r>
            <a:endParaRPr lang="fr-FR" sz="4000" b="1" dirty="0" smtClean="0">
              <a:solidFill>
                <a:srgbClr val="C00000"/>
              </a:solidFill>
            </a:endParaRPr>
          </a:p>
          <a:p>
            <a:pPr marL="742950" indent="-742950">
              <a:spcAft>
                <a:spcPts val="2400"/>
              </a:spcAft>
              <a:buFont typeface="+mj-lt"/>
              <a:buAutoNum type="arabicPeriod"/>
            </a:pPr>
            <a:r>
              <a:rPr lang="fr-FR" sz="4000" b="1" dirty="0" err="1" smtClean="0">
                <a:solidFill>
                  <a:srgbClr val="C00000"/>
                </a:solidFill>
              </a:rPr>
              <a:t>Further</a:t>
            </a:r>
            <a:r>
              <a:rPr lang="fr-FR" sz="4000" b="1" dirty="0" smtClean="0">
                <a:solidFill>
                  <a:srgbClr val="C00000"/>
                </a:solidFill>
              </a:rPr>
              <a:t> </a:t>
            </a:r>
            <a:r>
              <a:rPr lang="fr-FR" sz="4000" b="1" dirty="0" err="1">
                <a:solidFill>
                  <a:srgbClr val="C00000"/>
                </a:solidFill>
              </a:rPr>
              <a:t>studies</a:t>
            </a:r>
            <a:r>
              <a:rPr lang="fr-FR" sz="4000" b="1" dirty="0">
                <a:solidFill>
                  <a:srgbClr val="C00000"/>
                </a:solidFill>
              </a:rPr>
              <a:t> on breakdown </a:t>
            </a:r>
            <a:r>
              <a:rPr lang="fr-FR" sz="4000" b="1" dirty="0" err="1">
                <a:solidFill>
                  <a:srgbClr val="C00000"/>
                </a:solidFill>
              </a:rPr>
              <a:t>phenomena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2535012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3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563129" y="1668163"/>
            <a:ext cx="805660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Aft>
                <a:spcPts val="2400"/>
              </a:spcAft>
              <a:buFont typeface="+mj-lt"/>
              <a:buAutoNum type="arabicPeriod"/>
            </a:pPr>
            <a:r>
              <a:rPr lang="fr-FR" sz="4000" b="1" dirty="0" smtClean="0">
                <a:solidFill>
                  <a:srgbClr val="C00000"/>
                </a:solidFill>
              </a:rPr>
              <a:t>3-D </a:t>
            </a:r>
            <a:r>
              <a:rPr lang="fr-FR" sz="4000" b="1" dirty="0" err="1">
                <a:solidFill>
                  <a:srgbClr val="C00000"/>
                </a:solidFill>
              </a:rPr>
              <a:t>cavity</a:t>
            </a:r>
            <a:r>
              <a:rPr lang="fr-FR" sz="4000" b="1" dirty="0">
                <a:solidFill>
                  <a:srgbClr val="C00000"/>
                </a:solidFill>
              </a:rPr>
              <a:t> </a:t>
            </a:r>
            <a:r>
              <a:rPr lang="fr-FR" sz="4000" b="1" dirty="0" smtClean="0">
                <a:solidFill>
                  <a:srgbClr val="C00000"/>
                </a:solidFill>
              </a:rPr>
              <a:t>design</a:t>
            </a:r>
          </a:p>
          <a:p>
            <a:pPr marL="742950" indent="-742950">
              <a:spcAft>
                <a:spcPts val="2400"/>
              </a:spcAft>
              <a:buFont typeface="+mj-lt"/>
              <a:buAutoNum type="arabicPeriod"/>
            </a:pPr>
            <a:r>
              <a:rPr lang="fr-FR" sz="4000" b="1" dirty="0" smtClean="0">
                <a:solidFill>
                  <a:srgbClr val="FF9999"/>
                </a:solidFill>
              </a:rPr>
              <a:t>Field </a:t>
            </a:r>
            <a:r>
              <a:rPr lang="fr-FR" sz="4000" b="1" dirty="0" err="1">
                <a:solidFill>
                  <a:srgbClr val="FF9999"/>
                </a:solidFill>
              </a:rPr>
              <a:t>emission</a:t>
            </a:r>
            <a:r>
              <a:rPr lang="fr-FR" sz="4000" b="1" dirty="0">
                <a:solidFill>
                  <a:srgbClr val="FF9999"/>
                </a:solidFill>
              </a:rPr>
              <a:t> in an </a:t>
            </a:r>
            <a:r>
              <a:rPr lang="fr-FR" sz="4000" b="1" dirty="0" err="1">
                <a:solidFill>
                  <a:srgbClr val="FF9999"/>
                </a:solidFill>
              </a:rPr>
              <a:t>elliptical</a:t>
            </a:r>
            <a:r>
              <a:rPr lang="fr-FR" sz="4000" b="1" dirty="0">
                <a:solidFill>
                  <a:srgbClr val="FF9999"/>
                </a:solidFill>
              </a:rPr>
              <a:t> </a:t>
            </a:r>
            <a:r>
              <a:rPr lang="fr-FR" sz="4000" b="1" dirty="0" err="1" smtClean="0">
                <a:solidFill>
                  <a:srgbClr val="FF9999"/>
                </a:solidFill>
              </a:rPr>
              <a:t>cavity</a:t>
            </a:r>
            <a:endParaRPr lang="fr-FR" sz="4000" b="1" dirty="0" smtClean="0">
              <a:solidFill>
                <a:srgbClr val="FF9999"/>
              </a:solidFill>
            </a:endParaRPr>
          </a:p>
          <a:p>
            <a:pPr marL="742950" indent="-742950">
              <a:spcAft>
                <a:spcPts val="2400"/>
              </a:spcAft>
              <a:buFont typeface="+mj-lt"/>
              <a:buAutoNum type="arabicPeriod"/>
            </a:pPr>
            <a:r>
              <a:rPr lang="fr-FR" sz="4000" b="1" dirty="0" err="1" smtClean="0">
                <a:solidFill>
                  <a:srgbClr val="FF9999"/>
                </a:solidFill>
              </a:rPr>
              <a:t>Further</a:t>
            </a:r>
            <a:r>
              <a:rPr lang="fr-FR" sz="4000" b="1" dirty="0" smtClean="0">
                <a:solidFill>
                  <a:srgbClr val="FF9999"/>
                </a:solidFill>
              </a:rPr>
              <a:t> </a:t>
            </a:r>
            <a:r>
              <a:rPr lang="fr-FR" sz="4000" b="1" dirty="0" err="1">
                <a:solidFill>
                  <a:srgbClr val="FF9999"/>
                </a:solidFill>
              </a:rPr>
              <a:t>studies</a:t>
            </a:r>
            <a:r>
              <a:rPr lang="fr-FR" sz="4000" b="1" dirty="0">
                <a:solidFill>
                  <a:srgbClr val="FF9999"/>
                </a:solidFill>
              </a:rPr>
              <a:t> on breakdown </a:t>
            </a:r>
            <a:r>
              <a:rPr lang="fr-FR" sz="4000" b="1" dirty="0" err="1">
                <a:solidFill>
                  <a:srgbClr val="FF9999"/>
                </a:solidFill>
              </a:rPr>
              <a:t>phenomena</a:t>
            </a:r>
            <a:endParaRPr lang="fr-FR" sz="4000" dirty="0">
              <a:solidFill>
                <a:srgbClr val="FF99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38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283654" y="1417549"/>
            <a:ext cx="724103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Task 6.2</a:t>
            </a:r>
            <a:endParaRPr kumimoji="0" lang="fr-FR" alt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parallel, a 3-cells cavity has been designed by CEA, based on electric coupling, in order to allow comparison with magnetic coupling structure. A main advantage is to avoid the presence of metallic sheet (beryllium or any other metal) between the cells. </a:t>
            </a:r>
            <a:endParaRPr kumimoji="0" lang="fr-FR" alt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4</a:t>
            </a:fld>
            <a:endParaRPr lang="fr-FR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2"/>
          <a:srcRect l="2276" t="5049" r="3792"/>
          <a:stretch/>
        </p:blipFill>
        <p:spPr>
          <a:xfrm>
            <a:off x="179031" y="181524"/>
            <a:ext cx="3609672" cy="21956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2"/>
          <a:srcRect l="77715" t="55407" r="15058" b="5674"/>
          <a:stretch/>
        </p:blipFill>
        <p:spPr>
          <a:xfrm>
            <a:off x="680697" y="2691264"/>
            <a:ext cx="667265" cy="2162432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263216" y="5503991"/>
                <a:ext cx="159620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=125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216" y="5503991"/>
                <a:ext cx="1596206" cy="276999"/>
              </a:xfrm>
              <a:prstGeom prst="rect">
                <a:avLst/>
              </a:prstGeom>
              <a:blipFill>
                <a:blip r:embed="rId3"/>
                <a:stretch>
                  <a:fillRect l="-2672" r="-1908" b="-1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/>
              <p:cNvSpPr txBox="1"/>
              <p:nvPr/>
            </p:nvSpPr>
            <p:spPr>
              <a:xfrm>
                <a:off x="5469459" y="5435656"/>
                <a:ext cx="2161233" cy="524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𝛽𝜆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=188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9459" y="5435656"/>
                <a:ext cx="2161233" cy="52418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/>
              <p:cNvSpPr txBox="1"/>
              <p:nvPr/>
            </p:nvSpPr>
            <p:spPr>
              <a:xfrm>
                <a:off x="8333939" y="5583976"/>
                <a:ext cx="250074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=0,884,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=704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𝑀𝐻𝑧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4" name="ZoneText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3939" y="5583976"/>
                <a:ext cx="2500749" cy="276999"/>
              </a:xfrm>
              <a:prstGeom prst="rect">
                <a:avLst/>
              </a:prstGeom>
              <a:blipFill>
                <a:blip r:embed="rId5"/>
                <a:stretch>
                  <a:fillRect l="-2927" t="-2222" r="-1951" b="-35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Image 25"/>
          <p:cNvPicPr preferRelativeResize="0">
            <a:picLocks/>
          </p:cNvPicPr>
          <p:nvPr/>
        </p:nvPicPr>
        <p:blipFill rotWithShape="1">
          <a:blip r:embed="rId2"/>
          <a:srcRect l="77715" t="55407" r="15058" b="5674"/>
          <a:stretch/>
        </p:blipFill>
        <p:spPr>
          <a:xfrm>
            <a:off x="1723800" y="2661594"/>
            <a:ext cx="972000" cy="2192102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9" name="Groupe 28"/>
          <p:cNvGrpSpPr/>
          <p:nvPr/>
        </p:nvGrpSpPr>
        <p:grpSpPr>
          <a:xfrm>
            <a:off x="4922843" y="2986440"/>
            <a:ext cx="3369224" cy="1926105"/>
            <a:chOff x="4553059" y="3074973"/>
            <a:chExt cx="3369224" cy="1926105"/>
          </a:xfrm>
        </p:grpSpPr>
        <p:pic>
          <p:nvPicPr>
            <p:cNvPr id="33" name="Image 32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6200000">
              <a:off x="5688829" y="1939203"/>
              <a:ext cx="1078473" cy="3350014"/>
            </a:xfrm>
            <a:prstGeom prst="rect">
              <a:avLst/>
            </a:prstGeom>
          </p:spPr>
        </p:pic>
        <p:pic>
          <p:nvPicPr>
            <p:cNvPr id="34" name="Image 33"/>
            <p:cNvPicPr>
              <a:picLocks noChangeAspect="1"/>
            </p:cNvPicPr>
            <p:nvPr/>
          </p:nvPicPr>
          <p:blipFill rotWithShape="1"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 l="9695"/>
            <a:stretch/>
          </p:blipFill>
          <p:spPr>
            <a:xfrm rot="5400000">
              <a:off x="5760318" y="2839114"/>
              <a:ext cx="973923" cy="3350006"/>
            </a:xfrm>
            <a:prstGeom prst="rect">
              <a:avLst/>
            </a:prstGeom>
          </p:spPr>
        </p:pic>
      </p:grpSp>
      <p:grpSp>
        <p:nvGrpSpPr>
          <p:cNvPr id="39" name="Groupe 38"/>
          <p:cNvGrpSpPr/>
          <p:nvPr/>
        </p:nvGrpSpPr>
        <p:grpSpPr>
          <a:xfrm>
            <a:off x="3439154" y="2975568"/>
            <a:ext cx="978329" cy="1926107"/>
            <a:chOff x="4162082" y="3015247"/>
            <a:chExt cx="978329" cy="1926107"/>
          </a:xfrm>
        </p:grpSpPr>
        <p:grpSp>
          <p:nvGrpSpPr>
            <p:cNvPr id="36" name="Groupe 35"/>
            <p:cNvGrpSpPr/>
            <p:nvPr/>
          </p:nvGrpSpPr>
          <p:grpSpPr>
            <a:xfrm>
              <a:off x="4164229" y="3015247"/>
              <a:ext cx="976182" cy="1926107"/>
              <a:chOff x="5750963" y="3074973"/>
              <a:chExt cx="976182" cy="1926107"/>
            </a:xfrm>
          </p:grpSpPr>
          <p:pic>
            <p:nvPicPr>
              <p:cNvPr id="37" name="Image 36"/>
              <p:cNvPicPr>
                <a:picLocks noChangeAspect="1"/>
              </p:cNvPicPr>
              <p:nvPr/>
            </p:nvPicPr>
            <p:blipFill rotWithShape="1">
              <a:blip r:embed="rId6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rcRect t="35758" b="35287"/>
              <a:stretch/>
            </p:blipFill>
            <p:spPr>
              <a:xfrm rot="16200000">
                <a:off x="5696729" y="3129207"/>
                <a:ext cx="1078473" cy="970005"/>
              </a:xfrm>
              <a:prstGeom prst="rect">
                <a:avLst/>
              </a:prstGeom>
            </p:spPr>
          </p:pic>
          <p:pic>
            <p:nvPicPr>
              <p:cNvPr id="38" name="Image 37"/>
              <p:cNvPicPr>
                <a:picLocks noChangeAspect="1"/>
              </p:cNvPicPr>
              <p:nvPr/>
            </p:nvPicPr>
            <p:blipFill rotWithShape="1">
              <a:blip r:embed="rId6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rcRect l="9695" t="35676" b="35369"/>
              <a:stretch/>
            </p:blipFill>
            <p:spPr>
              <a:xfrm rot="5400000">
                <a:off x="5755180" y="4029116"/>
                <a:ext cx="973923" cy="970006"/>
              </a:xfrm>
              <a:prstGeom prst="rect">
                <a:avLst/>
              </a:prstGeom>
            </p:spPr>
          </p:pic>
        </p:grpSp>
        <p:cxnSp>
          <p:nvCxnSpPr>
            <p:cNvPr id="35" name="Connecteur droit 34"/>
            <p:cNvCxnSpPr/>
            <p:nvPr/>
          </p:nvCxnSpPr>
          <p:spPr>
            <a:xfrm flipH="1">
              <a:off x="4162082" y="3711818"/>
              <a:ext cx="0" cy="54000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/>
            <p:nvPr/>
          </p:nvCxnSpPr>
          <p:spPr>
            <a:xfrm flipH="1">
              <a:off x="5134234" y="3711818"/>
              <a:ext cx="0" cy="54000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43" name="Image 42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l="23467" t="13311" r="30274" b="20225"/>
          <a:stretch/>
        </p:blipFill>
        <p:spPr>
          <a:xfrm>
            <a:off x="8687685" y="2918367"/>
            <a:ext cx="3134327" cy="204051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cxnSp>
        <p:nvCxnSpPr>
          <p:cNvPr id="42" name="Connecteur droit avec flèche 41"/>
          <p:cNvCxnSpPr/>
          <p:nvPr/>
        </p:nvCxnSpPr>
        <p:spPr>
          <a:xfrm flipV="1">
            <a:off x="613594" y="3632692"/>
            <a:ext cx="0" cy="286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ZoneTexte 45"/>
              <p:cNvSpPr txBox="1"/>
              <p:nvPr/>
            </p:nvSpPr>
            <p:spPr>
              <a:xfrm rot="16200000">
                <a:off x="-487085" y="3812046"/>
                <a:ext cx="15006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𝑖𝑟𝑖𝑠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60 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6" name="ZoneText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487085" y="3812046"/>
                <a:ext cx="1500603" cy="276999"/>
              </a:xfrm>
              <a:prstGeom prst="rect">
                <a:avLst/>
              </a:prstGeom>
              <a:blipFill>
                <a:blip r:embed="rId9"/>
                <a:stretch>
                  <a:fillRect t="-2033" r="-17391" b="-36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Connecteur droit 48"/>
          <p:cNvCxnSpPr/>
          <p:nvPr/>
        </p:nvCxnSpPr>
        <p:spPr>
          <a:xfrm flipH="1">
            <a:off x="518984" y="3919064"/>
            <a:ext cx="99156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4" name="Groupe 53"/>
          <p:cNvGrpSpPr/>
          <p:nvPr/>
        </p:nvGrpSpPr>
        <p:grpSpPr>
          <a:xfrm>
            <a:off x="3435120" y="2765245"/>
            <a:ext cx="974068" cy="886690"/>
            <a:chOff x="3435120" y="2765245"/>
            <a:chExt cx="974068" cy="886690"/>
          </a:xfrm>
        </p:grpSpPr>
        <p:cxnSp>
          <p:nvCxnSpPr>
            <p:cNvPr id="53" name="Connecteur droit avec flèche 52"/>
            <p:cNvCxnSpPr/>
            <p:nvPr/>
          </p:nvCxnSpPr>
          <p:spPr>
            <a:xfrm>
              <a:off x="3438065" y="2903145"/>
              <a:ext cx="97000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Connecteur droit 57"/>
            <p:cNvCxnSpPr/>
            <p:nvPr/>
          </p:nvCxnSpPr>
          <p:spPr>
            <a:xfrm rot="5400000" flipH="1">
              <a:off x="3003120" y="3197245"/>
              <a:ext cx="8640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Connecteur droit 58"/>
            <p:cNvCxnSpPr/>
            <p:nvPr/>
          </p:nvCxnSpPr>
          <p:spPr>
            <a:xfrm rot="5400000" flipH="1">
              <a:off x="3977188" y="3219935"/>
              <a:ext cx="8640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oupe 60"/>
          <p:cNvGrpSpPr/>
          <p:nvPr/>
        </p:nvGrpSpPr>
        <p:grpSpPr>
          <a:xfrm>
            <a:off x="6129349" y="2691264"/>
            <a:ext cx="955534" cy="886690"/>
            <a:chOff x="3435120" y="2765245"/>
            <a:chExt cx="955534" cy="886690"/>
          </a:xfrm>
        </p:grpSpPr>
        <p:cxnSp>
          <p:nvCxnSpPr>
            <p:cNvPr id="62" name="Connecteur droit avec flèche 61"/>
            <p:cNvCxnSpPr/>
            <p:nvPr/>
          </p:nvCxnSpPr>
          <p:spPr>
            <a:xfrm>
              <a:off x="3438065" y="2903145"/>
              <a:ext cx="93600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Connecteur droit 62"/>
            <p:cNvCxnSpPr/>
            <p:nvPr/>
          </p:nvCxnSpPr>
          <p:spPr>
            <a:xfrm rot="5400000" flipH="1">
              <a:off x="3003120" y="3197245"/>
              <a:ext cx="8640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Connecteur droit 63"/>
            <p:cNvCxnSpPr/>
            <p:nvPr/>
          </p:nvCxnSpPr>
          <p:spPr>
            <a:xfrm rot="5400000" flipH="1">
              <a:off x="3958654" y="3219935"/>
              <a:ext cx="8640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5" name="Groupe 64"/>
          <p:cNvGrpSpPr/>
          <p:nvPr/>
        </p:nvGrpSpPr>
        <p:grpSpPr>
          <a:xfrm>
            <a:off x="9767814" y="2829164"/>
            <a:ext cx="974068" cy="886690"/>
            <a:chOff x="3435120" y="2765245"/>
            <a:chExt cx="974068" cy="886690"/>
          </a:xfrm>
        </p:grpSpPr>
        <p:cxnSp>
          <p:nvCxnSpPr>
            <p:cNvPr id="66" name="Connecteur droit avec flèche 65"/>
            <p:cNvCxnSpPr/>
            <p:nvPr/>
          </p:nvCxnSpPr>
          <p:spPr>
            <a:xfrm>
              <a:off x="3439183" y="2772866"/>
              <a:ext cx="97000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Connecteur droit 66"/>
            <p:cNvCxnSpPr/>
            <p:nvPr/>
          </p:nvCxnSpPr>
          <p:spPr>
            <a:xfrm rot="5400000" flipH="1">
              <a:off x="3003120" y="3197245"/>
              <a:ext cx="8640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/>
            <p:nvPr/>
          </p:nvCxnSpPr>
          <p:spPr>
            <a:xfrm rot="5400000" flipH="1">
              <a:off x="3977188" y="3219935"/>
              <a:ext cx="8640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54"/>
              <p:cNvSpPr/>
              <p:nvPr/>
            </p:nvSpPr>
            <p:spPr>
              <a:xfrm>
                <a:off x="3606684" y="2497603"/>
                <a:ext cx="65158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5" name="Rectangle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6684" y="2497603"/>
                <a:ext cx="651589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59"/>
              <p:cNvSpPr/>
              <p:nvPr/>
            </p:nvSpPr>
            <p:spPr>
              <a:xfrm>
                <a:off x="6291268" y="2392272"/>
                <a:ext cx="65158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0" name="Rectangle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1268" y="2392272"/>
                <a:ext cx="651589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/>
              <p:cNvSpPr/>
              <p:nvPr/>
            </p:nvSpPr>
            <p:spPr>
              <a:xfrm>
                <a:off x="9929053" y="2353633"/>
                <a:ext cx="65158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9053" y="2353633"/>
                <a:ext cx="651589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Rectangle 69"/>
          <p:cNvSpPr/>
          <p:nvPr/>
        </p:nvSpPr>
        <p:spPr>
          <a:xfrm>
            <a:off x="4542724" y="5923996"/>
            <a:ext cx="432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adapted to the MuCol stage B5 requirement</a:t>
            </a:r>
            <a:endParaRPr lang="fr-FR" dirty="0"/>
          </a:p>
        </p:txBody>
      </p:sp>
      <p:sp>
        <p:nvSpPr>
          <p:cNvPr id="71" name="Rectangle 70"/>
          <p:cNvSpPr/>
          <p:nvPr/>
        </p:nvSpPr>
        <p:spPr>
          <a:xfrm>
            <a:off x="4946753" y="4827710"/>
            <a:ext cx="3206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fr-FR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adapted from pill-box structures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8311285" y="4840724"/>
            <a:ext cx="35568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fr-FR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adapted from an ESS elliptical cavity</a:t>
            </a:r>
            <a:endParaRPr lang="fr-FR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3" name="Accolade fermante 72"/>
          <p:cNvSpPr/>
          <p:nvPr/>
        </p:nvSpPr>
        <p:spPr>
          <a:xfrm rot="5400000">
            <a:off x="6601328" y="234501"/>
            <a:ext cx="286221" cy="10155150"/>
          </a:xfrm>
          <a:prstGeom prst="rightBrace">
            <a:avLst>
              <a:gd name="adj1" fmla="val 181021"/>
              <a:gd name="adj2" fmla="val 50000"/>
            </a:avLst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Accolade fermante 75"/>
          <p:cNvSpPr/>
          <p:nvPr/>
        </p:nvSpPr>
        <p:spPr>
          <a:xfrm rot="5400000">
            <a:off x="876865" y="4823076"/>
            <a:ext cx="274229" cy="989994"/>
          </a:xfrm>
          <a:prstGeom prst="rightBrace">
            <a:avLst>
              <a:gd name="adj1" fmla="val 51140"/>
              <a:gd name="adj2" fmla="val 52496"/>
            </a:avLst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ZoneTexte 76"/>
          <p:cNvSpPr txBox="1"/>
          <p:nvPr/>
        </p:nvSpPr>
        <p:spPr>
          <a:xfrm>
            <a:off x="4182762" y="251948"/>
            <a:ext cx="67694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rgbClr val="C00000"/>
                </a:solidFill>
              </a:rPr>
              <a:t>Building 3 </a:t>
            </a:r>
            <a:r>
              <a:rPr lang="fr-FR" sz="3600" dirty="0" err="1" smtClean="0">
                <a:solidFill>
                  <a:srgbClr val="C00000"/>
                </a:solidFill>
              </a:rPr>
              <a:t>cells</a:t>
            </a:r>
            <a:r>
              <a:rPr lang="fr-FR" sz="3600" dirty="0" smtClean="0">
                <a:solidFill>
                  <a:srgbClr val="C00000"/>
                </a:solidFill>
              </a:rPr>
              <a:t> </a:t>
            </a:r>
            <a:r>
              <a:rPr lang="fr-FR" sz="3600" dirty="0" err="1" smtClean="0">
                <a:solidFill>
                  <a:srgbClr val="C00000"/>
                </a:solidFill>
              </a:rPr>
              <a:t>cavity</a:t>
            </a:r>
            <a:r>
              <a:rPr lang="fr-FR" sz="3600" dirty="0" smtClean="0">
                <a:solidFill>
                  <a:srgbClr val="C00000"/>
                </a:solidFill>
              </a:rPr>
              <a:t> design </a:t>
            </a:r>
            <a:r>
              <a:rPr lang="fr-FR" sz="3600" dirty="0" err="1" smtClean="0">
                <a:solidFill>
                  <a:srgbClr val="C00000"/>
                </a:solidFill>
              </a:rPr>
              <a:t>with</a:t>
            </a:r>
            <a:r>
              <a:rPr lang="fr-FR" sz="3600" dirty="0" smtClean="0">
                <a:solidFill>
                  <a:srgbClr val="C00000"/>
                </a:solidFill>
              </a:rPr>
              <a:t> </a:t>
            </a:r>
            <a:r>
              <a:rPr lang="fr-FR" sz="3600" dirty="0" err="1" smtClean="0">
                <a:solidFill>
                  <a:srgbClr val="C00000"/>
                </a:solidFill>
              </a:rPr>
              <a:t>electrical</a:t>
            </a:r>
            <a:r>
              <a:rPr lang="fr-FR" sz="3600" dirty="0" smtClean="0">
                <a:solidFill>
                  <a:srgbClr val="C00000"/>
                </a:solidFill>
              </a:rPr>
              <a:t> </a:t>
            </a:r>
            <a:r>
              <a:rPr lang="fr-FR" sz="3600" dirty="0" err="1" smtClean="0">
                <a:solidFill>
                  <a:srgbClr val="C00000"/>
                </a:solidFill>
              </a:rPr>
              <a:t>coupling</a:t>
            </a:r>
            <a:endParaRPr lang="fr-FR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30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7858897"/>
                  </p:ext>
                </p:extLst>
              </p:nvPr>
            </p:nvGraphicFramePr>
            <p:xfrm>
              <a:off x="356643" y="2696934"/>
              <a:ext cx="4987654" cy="289027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70148">
                      <a:extLst>
                        <a:ext uri="{9D8B030D-6E8A-4147-A177-3AD203B41FA5}">
                          <a16:colId xmlns:a16="http://schemas.microsoft.com/office/drawing/2014/main" val="1343384005"/>
                        </a:ext>
                      </a:extLst>
                    </a:gridCol>
                    <a:gridCol w="1093384">
                      <a:extLst>
                        <a:ext uri="{9D8B030D-6E8A-4147-A177-3AD203B41FA5}">
                          <a16:colId xmlns:a16="http://schemas.microsoft.com/office/drawing/2014/main" val="2057339533"/>
                        </a:ext>
                      </a:extLst>
                    </a:gridCol>
                    <a:gridCol w="1093384">
                      <a:extLst>
                        <a:ext uri="{9D8B030D-6E8A-4147-A177-3AD203B41FA5}">
                          <a16:colId xmlns:a16="http://schemas.microsoft.com/office/drawing/2014/main" val="2023127586"/>
                        </a:ext>
                      </a:extLst>
                    </a:gridCol>
                    <a:gridCol w="1530738">
                      <a:extLst>
                        <a:ext uri="{9D8B030D-6E8A-4147-A177-3AD203B41FA5}">
                          <a16:colId xmlns:a16="http://schemas.microsoft.com/office/drawing/2014/main" val="952382477"/>
                        </a:ext>
                      </a:extLst>
                    </a:gridCol>
                  </a:tblGrid>
                  <a:tr h="18415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Pill-box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Elliptical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86490521"/>
                      </a:ext>
                    </a:extLst>
                  </a:tr>
                  <a:tr h="18415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𝑓𝑟𝑒𝑞</m:t>
                                </m:r>
                              </m:oMath>
                            </m:oMathPara>
                          </a14:m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MHz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704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704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173812628"/>
                      </a:ext>
                    </a:extLst>
                  </a:tr>
                  <a:tr h="18415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 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0.884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0.884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2376710740"/>
                      </a:ext>
                    </a:extLst>
                  </a:tr>
                  <a:tr h="18415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600" i="1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𝑐𝑒𝑙𝑙</m:t>
                                    </m:r>
                                  </m:sub>
                                </m:sSub>
                                <m:r>
                                  <a:rPr lang="fr-FR" sz="1600" baseline="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>
                                    <a:effectLst/>
                                    <a:latin typeface="Cambria Math" panose="02040503050406030204" pitchFamily="18" charset="0"/>
                                  </a:rPr>
                                  <m:t>𝛽𝜆</m:t>
                                </m:r>
                                <m:r>
                                  <a:rPr lang="en-US" sz="1600">
                                    <a:effectLst/>
                                    <a:latin typeface="Cambria Math" panose="02040503050406030204" pitchFamily="18" charset="0"/>
                                  </a:rPr>
                                  <m:t>/2</m:t>
                                </m:r>
                              </m:oMath>
                            </m:oMathPara>
                          </a14:m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m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0.188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0.188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763972734"/>
                      </a:ext>
                    </a:extLst>
                  </a:tr>
                  <a:tr h="18415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600" i="1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𝑐𝑒𝑙𝑙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600" baseline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 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3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3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1520735518"/>
                      </a:ext>
                    </a:extLst>
                  </a:tr>
                  <a:tr h="18415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600" i="1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𝑐𝑎𝑣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600" baseline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m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0.565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0.565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4252943962"/>
                      </a:ext>
                    </a:extLst>
                  </a:tr>
                  <a:tr h="18415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𝑇𝑇𝐹</m:t>
                                </m:r>
                              </m:oMath>
                            </m:oMathPara>
                          </a14:m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 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0.73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0.72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1028509214"/>
                      </a:ext>
                    </a:extLst>
                  </a:tr>
                  <a:tr h="18415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600" baseline="0">
                                    <a:effectLst/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fr-FR" sz="1600" baseline="0"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fr-FR" sz="1600" baseline="0">
                                    <a:effectLst/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oMath>
                            </m:oMathPara>
                          </a14:m>
                          <a:endParaRPr lang="fr-FR" sz="1600" baseline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W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286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337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02661100"/>
                      </a:ext>
                    </a:extLst>
                  </a:tr>
                  <a:tr h="18415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600" i="1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𝑝𝑒𝑎𝑘</m:t>
                                    </m:r>
                                  </m:sub>
                                </m:sSub>
                                <m:r>
                                  <a:rPr lang="fr-FR" sz="1600" baseline="0"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fr-FR" sz="1600" i="1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𝑎𝑐𝑐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600" baseline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 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 smtClean="0">
                              <a:effectLst/>
                            </a:rPr>
                            <a:t>1.57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1.82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366928529"/>
                      </a:ext>
                    </a:extLst>
                  </a:tr>
                  <a:tr h="18415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600" i="1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600" baseline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 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36777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36277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081287023"/>
                      </a:ext>
                    </a:extLst>
                  </a:tr>
                  <a:tr h="18415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600" i="1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𝑠h𝑢𝑛𝑡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600" baseline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MW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10.5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12.3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90771014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7858897"/>
                  </p:ext>
                </p:extLst>
              </p:nvPr>
            </p:nvGraphicFramePr>
            <p:xfrm>
              <a:off x="356643" y="2696934"/>
              <a:ext cx="4987654" cy="289027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70148">
                      <a:extLst>
                        <a:ext uri="{9D8B030D-6E8A-4147-A177-3AD203B41FA5}">
                          <a16:colId xmlns:a16="http://schemas.microsoft.com/office/drawing/2014/main" val="1343384005"/>
                        </a:ext>
                      </a:extLst>
                    </a:gridCol>
                    <a:gridCol w="1093384">
                      <a:extLst>
                        <a:ext uri="{9D8B030D-6E8A-4147-A177-3AD203B41FA5}">
                          <a16:colId xmlns:a16="http://schemas.microsoft.com/office/drawing/2014/main" val="2057339533"/>
                        </a:ext>
                      </a:extLst>
                    </a:gridCol>
                    <a:gridCol w="1093384">
                      <a:extLst>
                        <a:ext uri="{9D8B030D-6E8A-4147-A177-3AD203B41FA5}">
                          <a16:colId xmlns:a16="http://schemas.microsoft.com/office/drawing/2014/main" val="2023127586"/>
                        </a:ext>
                      </a:extLst>
                    </a:gridCol>
                    <a:gridCol w="1530738">
                      <a:extLst>
                        <a:ext uri="{9D8B030D-6E8A-4147-A177-3AD203B41FA5}">
                          <a16:colId xmlns:a16="http://schemas.microsoft.com/office/drawing/2014/main" val="952382477"/>
                        </a:ext>
                      </a:extLst>
                    </a:gridCol>
                  </a:tblGrid>
                  <a:tr h="26092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Pill-box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Elliptical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86490521"/>
                      </a:ext>
                    </a:extLst>
                  </a:tr>
                  <a:tr h="26092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4450" marR="44450" marT="0" marB="0" anchor="ctr">
                        <a:blipFill>
                          <a:blip r:embed="rId2"/>
                          <a:stretch>
                            <a:fillRect l="-478" t="-120930" r="-293780" b="-9465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MHz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704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704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173812628"/>
                      </a:ext>
                    </a:extLst>
                  </a:tr>
                  <a:tr h="26092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4450" marR="44450" marT="0" marB="0" anchor="ctr">
                        <a:blipFill>
                          <a:blip r:embed="rId2"/>
                          <a:stretch>
                            <a:fillRect l="-478" t="-220930" r="-293780" b="-8465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 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0.884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0.884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2376710740"/>
                      </a:ext>
                    </a:extLst>
                  </a:tr>
                  <a:tr h="26092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4450" marR="44450" marT="0" marB="0" anchor="ctr">
                        <a:blipFill>
                          <a:blip r:embed="rId2"/>
                          <a:stretch>
                            <a:fillRect l="-478" t="-320930" r="-293780" b="-7465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m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0.188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0.188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763972734"/>
                      </a:ext>
                    </a:extLst>
                  </a:tr>
                  <a:tr h="26092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4450" marR="44450" marT="0" marB="0" anchor="ctr">
                        <a:blipFill>
                          <a:blip r:embed="rId2"/>
                          <a:stretch>
                            <a:fillRect l="-478" t="-430952" r="-293780" b="-66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 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3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3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1520735518"/>
                      </a:ext>
                    </a:extLst>
                  </a:tr>
                  <a:tr h="26092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4450" marR="44450" marT="0" marB="0" anchor="ctr">
                        <a:blipFill>
                          <a:blip r:embed="rId2"/>
                          <a:stretch>
                            <a:fillRect l="-478" t="-518605" r="-293780" b="-5488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m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0.565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0.565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4252943962"/>
                      </a:ext>
                    </a:extLst>
                  </a:tr>
                  <a:tr h="26092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4450" marR="44450" marT="0" marB="0" anchor="ctr">
                        <a:blipFill>
                          <a:blip r:embed="rId2"/>
                          <a:stretch>
                            <a:fillRect l="-478" t="-618605" r="-293780" b="-4488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 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0.73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0.72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1028509214"/>
                      </a:ext>
                    </a:extLst>
                  </a:tr>
                  <a:tr h="26092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4450" marR="44450" marT="0" marB="0" anchor="ctr">
                        <a:blipFill>
                          <a:blip r:embed="rId2"/>
                          <a:stretch>
                            <a:fillRect l="-478" t="-718605" r="-293780" b="-3488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W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286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337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02661100"/>
                      </a:ext>
                    </a:extLst>
                  </a:tr>
                  <a:tr h="28105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4450" marR="44450" marT="0" marB="0" anchor="ctr">
                        <a:blipFill>
                          <a:blip r:embed="rId2"/>
                          <a:stretch>
                            <a:fillRect l="-478" t="-765217" r="-293780" b="-2260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 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 smtClean="0">
                              <a:effectLst/>
                            </a:rPr>
                            <a:t>1.57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1.82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366928529"/>
                      </a:ext>
                    </a:extLst>
                  </a:tr>
                  <a:tr h="26092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4450" marR="44450" marT="0" marB="0" anchor="ctr">
                        <a:blipFill>
                          <a:blip r:embed="rId2"/>
                          <a:stretch>
                            <a:fillRect l="-478" t="-925581" r="-293780" b="-1418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 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36777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36277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081287023"/>
                      </a:ext>
                    </a:extLst>
                  </a:tr>
                  <a:tr h="26092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4450" marR="44450" marT="0" marB="0" anchor="ctr">
                        <a:blipFill>
                          <a:blip r:embed="rId2"/>
                          <a:stretch>
                            <a:fillRect l="-478" t="-1025581" r="-293780" b="-418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MW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10.5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12.3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90771014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26" name="Imag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99" t="10680" r="47044" b="7906"/>
          <a:stretch>
            <a:fillRect/>
          </a:stretch>
        </p:blipFill>
        <p:spPr bwMode="auto">
          <a:xfrm rot="-5400000">
            <a:off x="2181394" y="-211451"/>
            <a:ext cx="1145375" cy="4017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Imag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51" t="6256" r="39290" b="6602"/>
          <a:stretch>
            <a:fillRect/>
          </a:stretch>
        </p:blipFill>
        <p:spPr bwMode="auto">
          <a:xfrm rot="-5400000">
            <a:off x="8605758" y="-28930"/>
            <a:ext cx="1252538" cy="3500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48193156"/>
                  </p:ext>
                </p:extLst>
              </p:nvPr>
            </p:nvGraphicFramePr>
            <p:xfrm>
              <a:off x="7147607" y="2696934"/>
              <a:ext cx="3834655" cy="2099866"/>
            </p:xfrm>
            <a:graphic>
              <a:graphicData uri="http://schemas.openxmlformats.org/drawingml/2006/table">
                <a:tbl>
                  <a:tblPr firstRow="1" firstCol="1" bandRow="1">
                    <a:tableStyleId>{93296810-A885-4BE3-A3E7-6D5BEEA58F35}</a:tableStyleId>
                  </a:tblPr>
                  <a:tblGrid>
                    <a:gridCol w="976527">
                      <a:extLst>
                        <a:ext uri="{9D8B030D-6E8A-4147-A177-3AD203B41FA5}">
                          <a16:colId xmlns:a16="http://schemas.microsoft.com/office/drawing/2014/main" val="3012258512"/>
                        </a:ext>
                      </a:extLst>
                    </a:gridCol>
                    <a:gridCol w="840626">
                      <a:extLst>
                        <a:ext uri="{9D8B030D-6E8A-4147-A177-3AD203B41FA5}">
                          <a16:colId xmlns:a16="http://schemas.microsoft.com/office/drawing/2014/main" val="583512018"/>
                        </a:ext>
                      </a:extLst>
                    </a:gridCol>
                    <a:gridCol w="840626">
                      <a:extLst>
                        <a:ext uri="{9D8B030D-6E8A-4147-A177-3AD203B41FA5}">
                          <a16:colId xmlns:a16="http://schemas.microsoft.com/office/drawing/2014/main" val="3654174974"/>
                        </a:ext>
                      </a:extLst>
                    </a:gridCol>
                    <a:gridCol w="1176876">
                      <a:extLst>
                        <a:ext uri="{9D8B030D-6E8A-4147-A177-3AD203B41FA5}">
                          <a16:colId xmlns:a16="http://schemas.microsoft.com/office/drawing/2014/main" val="1642362720"/>
                        </a:ext>
                      </a:extLst>
                    </a:gridCol>
                  </a:tblGrid>
                  <a:tr h="28478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aseline="0" dirty="0">
                              <a:effectLst/>
                            </a:rPr>
                            <a:t> </a:t>
                          </a:r>
                          <a:endParaRPr lang="fr-FR" sz="1600" baseline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Pill-box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Elliptical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1365370053"/>
                      </a:ext>
                    </a:extLst>
                  </a:tr>
                  <a:tr h="29806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600" i="1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600" baseline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MV/m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22.5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22.5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775843395"/>
                      </a:ext>
                    </a:extLst>
                  </a:tr>
                  <a:tr h="29806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600" i="1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𝑎𝑐𝑐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600" baseline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MV/m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16.4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16.2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273400308"/>
                      </a:ext>
                    </a:extLst>
                  </a:tr>
                  <a:tr h="29806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600" i="1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600" baseline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MV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12.7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12.7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2474642175"/>
                      </a:ext>
                    </a:extLst>
                  </a:tr>
                  <a:tr h="29806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600" i="1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𝑐𝑎𝑣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600" baseline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MV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9.3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9.2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170692455"/>
                      </a:ext>
                    </a:extLst>
                  </a:tr>
                  <a:tr h="29806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600" i="1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𝑑𝑖𝑠𝑠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600" baseline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MW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8.2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6.8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339495545"/>
                      </a:ext>
                    </a:extLst>
                  </a:tr>
                  <a:tr h="32475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600" i="1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𝑝𝑒𝑎𝑘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600" baseline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MV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 smtClean="0">
                              <a:effectLst/>
                            </a:rPr>
                            <a:t>19.3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29.5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7721655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48193156"/>
                  </p:ext>
                </p:extLst>
              </p:nvPr>
            </p:nvGraphicFramePr>
            <p:xfrm>
              <a:off x="7147607" y="2696934"/>
              <a:ext cx="3834655" cy="2099866"/>
            </p:xfrm>
            <a:graphic>
              <a:graphicData uri="http://schemas.openxmlformats.org/drawingml/2006/table">
                <a:tbl>
                  <a:tblPr firstRow="1" firstCol="1" bandRow="1">
                    <a:tableStyleId>{93296810-A885-4BE3-A3E7-6D5BEEA58F35}</a:tableStyleId>
                  </a:tblPr>
                  <a:tblGrid>
                    <a:gridCol w="976527">
                      <a:extLst>
                        <a:ext uri="{9D8B030D-6E8A-4147-A177-3AD203B41FA5}">
                          <a16:colId xmlns:a16="http://schemas.microsoft.com/office/drawing/2014/main" val="3012258512"/>
                        </a:ext>
                      </a:extLst>
                    </a:gridCol>
                    <a:gridCol w="840626">
                      <a:extLst>
                        <a:ext uri="{9D8B030D-6E8A-4147-A177-3AD203B41FA5}">
                          <a16:colId xmlns:a16="http://schemas.microsoft.com/office/drawing/2014/main" val="583512018"/>
                        </a:ext>
                      </a:extLst>
                    </a:gridCol>
                    <a:gridCol w="840626">
                      <a:extLst>
                        <a:ext uri="{9D8B030D-6E8A-4147-A177-3AD203B41FA5}">
                          <a16:colId xmlns:a16="http://schemas.microsoft.com/office/drawing/2014/main" val="3654174974"/>
                        </a:ext>
                      </a:extLst>
                    </a:gridCol>
                    <a:gridCol w="1176876">
                      <a:extLst>
                        <a:ext uri="{9D8B030D-6E8A-4147-A177-3AD203B41FA5}">
                          <a16:colId xmlns:a16="http://schemas.microsoft.com/office/drawing/2014/main" val="1642362720"/>
                        </a:ext>
                      </a:extLst>
                    </a:gridCol>
                  </a:tblGrid>
                  <a:tr h="28478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aseline="0" dirty="0">
                              <a:effectLst/>
                            </a:rPr>
                            <a:t> </a:t>
                          </a:r>
                          <a:endParaRPr lang="fr-FR" sz="1600" baseline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Pill-box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Elliptical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1365370053"/>
                      </a:ext>
                    </a:extLst>
                  </a:tr>
                  <a:tr h="29806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4450" marR="44450" marT="0" marB="0" anchor="ctr">
                        <a:blipFill>
                          <a:blip r:embed="rId5"/>
                          <a:stretch>
                            <a:fillRect l="-625" t="-110204" r="-296250" b="-5346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MV/m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22.5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22.5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775843395"/>
                      </a:ext>
                    </a:extLst>
                  </a:tr>
                  <a:tr h="29806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4450" marR="44450" marT="0" marB="0" anchor="ctr">
                        <a:blipFill>
                          <a:blip r:embed="rId5"/>
                          <a:stretch>
                            <a:fillRect l="-625" t="-210204" r="-296250" b="-4346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MV/m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16.4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16.2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273400308"/>
                      </a:ext>
                    </a:extLst>
                  </a:tr>
                  <a:tr h="29806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4450" marR="44450" marT="0" marB="0" anchor="ctr">
                        <a:blipFill>
                          <a:blip r:embed="rId5"/>
                          <a:stretch>
                            <a:fillRect l="-625" t="-310204" r="-296250" b="-3346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MV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12.7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12.7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2474642175"/>
                      </a:ext>
                    </a:extLst>
                  </a:tr>
                  <a:tr h="29806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4450" marR="44450" marT="0" marB="0" anchor="ctr">
                        <a:blipFill>
                          <a:blip r:embed="rId5"/>
                          <a:stretch>
                            <a:fillRect l="-625" t="-410204" r="-296250" b="-2346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MV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9.3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9.2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170692455"/>
                      </a:ext>
                    </a:extLst>
                  </a:tr>
                  <a:tr h="29806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4450" marR="44450" marT="0" marB="0" anchor="ctr">
                        <a:blipFill>
                          <a:blip r:embed="rId5"/>
                          <a:stretch>
                            <a:fillRect l="-625" t="-510204" r="-296250" b="-1346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MW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8.2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6.8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339495545"/>
                      </a:ext>
                    </a:extLst>
                  </a:tr>
                  <a:tr h="32475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4450" marR="44450" marT="0" marB="0" anchor="ctr">
                        <a:blipFill>
                          <a:blip r:embed="rId5"/>
                          <a:stretch>
                            <a:fillRect l="-625" t="-564151" r="-296250" b="-245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MV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 smtClean="0">
                              <a:effectLst/>
                            </a:rPr>
                            <a:t>19.3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29.5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77216557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5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914399" y="223373"/>
            <a:ext cx="10503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rgbClr val="C00000"/>
                </a:solidFill>
              </a:rPr>
              <a:t>Figures of </a:t>
            </a:r>
            <a:r>
              <a:rPr lang="fr-FR" sz="3600" dirty="0" err="1" smtClean="0">
                <a:solidFill>
                  <a:srgbClr val="C00000"/>
                </a:solidFill>
              </a:rPr>
              <a:t>merit</a:t>
            </a:r>
            <a:r>
              <a:rPr lang="fr-FR" sz="3600" dirty="0" smtClean="0">
                <a:solidFill>
                  <a:srgbClr val="C00000"/>
                </a:solidFill>
              </a:rPr>
              <a:t> of </a:t>
            </a:r>
            <a:r>
              <a:rPr lang="fr-FR" sz="3600" dirty="0" err="1" smtClean="0">
                <a:solidFill>
                  <a:srgbClr val="C00000"/>
                </a:solidFill>
              </a:rPr>
              <a:t>pill</a:t>
            </a:r>
            <a:r>
              <a:rPr lang="fr-FR" sz="3600" dirty="0" smtClean="0">
                <a:solidFill>
                  <a:srgbClr val="C00000"/>
                </a:solidFill>
              </a:rPr>
              <a:t> box type and </a:t>
            </a:r>
            <a:r>
              <a:rPr lang="fr-FR" sz="3600" dirty="0" err="1" smtClean="0">
                <a:solidFill>
                  <a:srgbClr val="C00000"/>
                </a:solidFill>
              </a:rPr>
              <a:t>elliptical</a:t>
            </a:r>
            <a:r>
              <a:rPr lang="fr-FR" sz="3600" dirty="0" smtClean="0">
                <a:solidFill>
                  <a:srgbClr val="C00000"/>
                </a:solidFill>
              </a:rPr>
              <a:t> </a:t>
            </a:r>
            <a:r>
              <a:rPr lang="fr-FR" sz="3600" dirty="0" err="1" smtClean="0">
                <a:solidFill>
                  <a:srgbClr val="C00000"/>
                </a:solidFill>
              </a:rPr>
              <a:t>cavities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226689" y="1473941"/>
            <a:ext cx="1680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 </a:t>
            </a:r>
            <a:r>
              <a:rPr lang="fr-FR" dirty="0" err="1" smtClean="0"/>
              <a:t>field</a:t>
            </a:r>
            <a:r>
              <a:rPr lang="fr-FR" dirty="0" smtClean="0"/>
              <a:t> in </a:t>
            </a:r>
            <a:r>
              <a:rPr lang="fr-FR" dirty="0" err="1" smtClean="0"/>
              <a:t>cavity</a:t>
            </a:r>
            <a:r>
              <a:rPr lang="fr-FR" dirty="0" smtClean="0"/>
              <a:t> for the pi-mode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5572897" y="4944386"/>
            <a:ext cx="63946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Peak </a:t>
            </a:r>
            <a:r>
              <a:rPr lang="fr-FR" dirty="0" err="1" smtClean="0">
                <a:solidFill>
                  <a:srgbClr val="C00000"/>
                </a:solidFill>
              </a:rPr>
              <a:t>field</a:t>
            </a:r>
            <a:r>
              <a:rPr lang="fr-FR" dirty="0" smtClean="0">
                <a:solidFill>
                  <a:srgbClr val="C00000"/>
                </a:solidFill>
              </a:rPr>
              <a:t> </a:t>
            </a:r>
            <a:r>
              <a:rPr lang="fr-FR" dirty="0" err="1" smtClean="0"/>
              <a:t>is</a:t>
            </a:r>
            <a:r>
              <a:rPr lang="fr-FR" dirty="0" smtClean="0"/>
              <a:t> crucial for breakdown issue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Cavity </a:t>
            </a:r>
            <a:r>
              <a:rPr lang="en-US" dirty="0">
                <a:solidFill>
                  <a:schemeClr val="accent2"/>
                </a:solidFill>
              </a:rPr>
              <a:t>shape </a:t>
            </a:r>
            <a:r>
              <a:rPr lang="en-US" dirty="0"/>
              <a:t>is also important: in a cavity with non-parallel walls, the surface density of emitted electrons arriving on a cavity wall could be decreased due to the walls angle. Elliptical cavities could then be a good choice for lowering the breakdown issues.</a:t>
            </a:r>
            <a:endParaRPr lang="fr-FR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7133132" y="4459273"/>
            <a:ext cx="3849130" cy="37070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3111123" y="5648612"/>
            <a:ext cx="1596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Copper </a:t>
            </a:r>
            <a:r>
              <a:rPr lang="fr-FR" dirty="0" err="1" smtClean="0"/>
              <a:t>walls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030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5358" y="451587"/>
            <a:ext cx="4115205" cy="2424392"/>
          </a:xfrm>
          <a:prstGeom prst="rect">
            <a:avLst/>
          </a:prstGeom>
        </p:spPr>
      </p:pic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027678"/>
              </p:ext>
            </p:extLst>
          </p:nvPr>
        </p:nvGraphicFramePr>
        <p:xfrm>
          <a:off x="10695055" y="1498924"/>
          <a:ext cx="371016" cy="89211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71016">
                  <a:extLst>
                    <a:ext uri="{9D8B030D-6E8A-4147-A177-3AD203B41FA5}">
                      <a16:colId xmlns:a16="http://schemas.microsoft.com/office/drawing/2014/main" val="1860413137"/>
                    </a:ext>
                  </a:extLst>
                </a:gridCol>
              </a:tblGrid>
              <a:tr h="178422"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/>
                </a:tc>
                <a:extLst>
                  <a:ext uri="{0D108BD9-81ED-4DB2-BD59-A6C34878D82A}">
                    <a16:rowId xmlns:a16="http://schemas.microsoft.com/office/drawing/2014/main" val="2907850183"/>
                  </a:ext>
                </a:extLst>
              </a:tr>
              <a:tr h="178422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0,94</a:t>
                      </a:r>
                      <a:endParaRPr lang="fr-FR" sz="11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/>
                </a:tc>
                <a:extLst>
                  <a:ext uri="{0D108BD9-81ED-4DB2-BD59-A6C34878D82A}">
                    <a16:rowId xmlns:a16="http://schemas.microsoft.com/office/drawing/2014/main" val="3268209663"/>
                  </a:ext>
                </a:extLst>
              </a:tr>
              <a:tr h="178422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0,49</a:t>
                      </a:r>
                      <a:endParaRPr lang="fr-FR" sz="11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/>
                </a:tc>
                <a:extLst>
                  <a:ext uri="{0D108BD9-81ED-4DB2-BD59-A6C34878D82A}">
                    <a16:rowId xmlns:a16="http://schemas.microsoft.com/office/drawing/2014/main" val="1942796058"/>
                  </a:ext>
                </a:extLst>
              </a:tr>
              <a:tr h="178422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1,58</a:t>
                      </a:r>
                      <a:endParaRPr lang="fr-FR" sz="11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/>
                </a:tc>
                <a:extLst>
                  <a:ext uri="{0D108BD9-81ED-4DB2-BD59-A6C34878D82A}">
                    <a16:rowId xmlns:a16="http://schemas.microsoft.com/office/drawing/2014/main" val="867051808"/>
                  </a:ext>
                </a:extLst>
              </a:tr>
              <a:tr h="178422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1,91</a:t>
                      </a:r>
                      <a:endParaRPr lang="fr-FR" sz="11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/>
                </a:tc>
                <a:extLst>
                  <a:ext uri="{0D108BD9-81ED-4DB2-BD59-A6C34878D82A}">
                    <a16:rowId xmlns:a16="http://schemas.microsoft.com/office/drawing/2014/main" val="765671742"/>
                  </a:ext>
                </a:extLst>
              </a:tr>
            </a:tbl>
          </a:graphicData>
        </a:graphic>
      </p:graphicFrame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r="7570"/>
          <a:stretch/>
        </p:blipFill>
        <p:spPr>
          <a:xfrm>
            <a:off x="7144805" y="2994803"/>
            <a:ext cx="2752957" cy="334731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81383" r="921"/>
          <a:stretch/>
        </p:blipFill>
        <p:spPr>
          <a:xfrm>
            <a:off x="9897761" y="3184649"/>
            <a:ext cx="557939" cy="249328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 rot="5400000">
            <a:off x="9840526" y="4321678"/>
            <a:ext cx="1945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Kilpatrick ratio</a:t>
            </a:r>
            <a:endParaRPr lang="fr-FR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429" y="1498924"/>
            <a:ext cx="5738097" cy="328954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600128" y="3043125"/>
            <a:ext cx="35184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Moretti et al</a:t>
            </a:r>
            <a:r>
              <a:rPr lang="en-US" sz="1100" dirty="0"/>
              <a:t>., 2005, </a:t>
            </a:r>
            <a:r>
              <a:rPr lang="en-US" sz="1100" u="sng" dirty="0"/>
              <a:t>10.1103/PhysRevSTAB.8.072001</a:t>
            </a:r>
            <a:endParaRPr lang="fr-FR" sz="1100" u="sng" dirty="0"/>
          </a:p>
        </p:txBody>
      </p:sp>
      <p:sp>
        <p:nvSpPr>
          <p:cNvPr id="10" name="Rectangle 9"/>
          <p:cNvSpPr/>
          <p:nvPr/>
        </p:nvSpPr>
        <p:spPr>
          <a:xfrm>
            <a:off x="7688534" y="46146"/>
            <a:ext cx="400915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Bowring et </a:t>
            </a:r>
            <a:r>
              <a:rPr lang="en-US" sz="1100" dirty="0" smtClean="0"/>
              <a:t>al, </a:t>
            </a:r>
            <a:r>
              <a:rPr lang="en-US" sz="1100" dirty="0"/>
              <a:t>2020, </a:t>
            </a:r>
            <a:r>
              <a:rPr lang="en-US" sz="1100" u="sng" dirty="0"/>
              <a:t>10.1103/PhysRevAccelBeams.23.072001</a:t>
            </a:r>
            <a:r>
              <a:rPr lang="en-US" sz="1100" dirty="0"/>
              <a:t> </a:t>
            </a:r>
            <a:endParaRPr lang="fr-FR" sz="1100" dirty="0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6</a:t>
            </a:fld>
            <a:endParaRPr lang="fr-FR" dirty="0"/>
          </a:p>
        </p:txBody>
      </p:sp>
      <p:sp>
        <p:nvSpPr>
          <p:cNvPr id="15" name="Espace réservé de la date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Tableau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41178776"/>
                  </p:ext>
                </p:extLst>
              </p:nvPr>
            </p:nvGraphicFramePr>
            <p:xfrm>
              <a:off x="695253" y="4848895"/>
              <a:ext cx="3834655" cy="1340309"/>
            </p:xfrm>
            <a:graphic>
              <a:graphicData uri="http://schemas.openxmlformats.org/drawingml/2006/table">
                <a:tbl>
                  <a:tblPr firstRow="1" firstCol="1" bandRow="1">
                    <a:tableStyleId>{93296810-A885-4BE3-A3E7-6D5BEEA58F35}</a:tableStyleId>
                  </a:tblPr>
                  <a:tblGrid>
                    <a:gridCol w="976527">
                      <a:extLst>
                        <a:ext uri="{9D8B030D-6E8A-4147-A177-3AD203B41FA5}">
                          <a16:colId xmlns:a16="http://schemas.microsoft.com/office/drawing/2014/main" val="3012258512"/>
                        </a:ext>
                      </a:extLst>
                    </a:gridCol>
                    <a:gridCol w="840626">
                      <a:extLst>
                        <a:ext uri="{9D8B030D-6E8A-4147-A177-3AD203B41FA5}">
                          <a16:colId xmlns:a16="http://schemas.microsoft.com/office/drawing/2014/main" val="583512018"/>
                        </a:ext>
                      </a:extLst>
                    </a:gridCol>
                    <a:gridCol w="840626">
                      <a:extLst>
                        <a:ext uri="{9D8B030D-6E8A-4147-A177-3AD203B41FA5}">
                          <a16:colId xmlns:a16="http://schemas.microsoft.com/office/drawing/2014/main" val="3654174974"/>
                        </a:ext>
                      </a:extLst>
                    </a:gridCol>
                    <a:gridCol w="1176876">
                      <a:extLst>
                        <a:ext uri="{9D8B030D-6E8A-4147-A177-3AD203B41FA5}">
                          <a16:colId xmlns:a16="http://schemas.microsoft.com/office/drawing/2014/main" val="1642362720"/>
                        </a:ext>
                      </a:extLst>
                    </a:gridCol>
                  </a:tblGrid>
                  <a:tr h="14962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aseline="0" dirty="0">
                              <a:effectLst/>
                            </a:rPr>
                            <a:t> </a:t>
                          </a:r>
                          <a:endParaRPr lang="fr-FR" sz="1600" baseline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Pill-box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Elliptical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1365370053"/>
                      </a:ext>
                    </a:extLst>
                  </a:tr>
                  <a:tr h="29806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600" i="1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600" baseline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MV/m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22.5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22.5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775843395"/>
                      </a:ext>
                    </a:extLst>
                  </a:tr>
                  <a:tr h="32475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600" i="1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fr-FR" sz="1600" baseline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𝑝𝑒𝑎𝑘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600" baseline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MV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 smtClean="0">
                              <a:effectLst/>
                            </a:rPr>
                            <a:t>19.3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29.5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772165577"/>
                      </a:ext>
                    </a:extLst>
                  </a:tr>
                  <a:tr h="32475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400" b="1" i="1" dirty="0" smtClean="0">
                              <a:solidFill>
                                <a:schemeClr val="bg1"/>
                              </a:solidFill>
                              <a:latin typeface="Bell MT" panose="02020503060305020303" pitchFamily="18" charset="0"/>
                            </a:rPr>
                            <a:t>Kilpatrick ratio</a:t>
                          </a: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0.78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1.19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72415247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6" name="Tableau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41178776"/>
                  </p:ext>
                </p:extLst>
              </p:nvPr>
            </p:nvGraphicFramePr>
            <p:xfrm>
              <a:off x="695253" y="4848895"/>
              <a:ext cx="3834655" cy="1340309"/>
            </p:xfrm>
            <a:graphic>
              <a:graphicData uri="http://schemas.openxmlformats.org/drawingml/2006/table">
                <a:tbl>
                  <a:tblPr firstRow="1" firstCol="1" bandRow="1">
                    <a:tableStyleId>{93296810-A885-4BE3-A3E7-6D5BEEA58F35}</a:tableStyleId>
                  </a:tblPr>
                  <a:tblGrid>
                    <a:gridCol w="976527">
                      <a:extLst>
                        <a:ext uri="{9D8B030D-6E8A-4147-A177-3AD203B41FA5}">
                          <a16:colId xmlns:a16="http://schemas.microsoft.com/office/drawing/2014/main" val="3012258512"/>
                        </a:ext>
                      </a:extLst>
                    </a:gridCol>
                    <a:gridCol w="840626">
                      <a:extLst>
                        <a:ext uri="{9D8B030D-6E8A-4147-A177-3AD203B41FA5}">
                          <a16:colId xmlns:a16="http://schemas.microsoft.com/office/drawing/2014/main" val="583512018"/>
                        </a:ext>
                      </a:extLst>
                    </a:gridCol>
                    <a:gridCol w="840626">
                      <a:extLst>
                        <a:ext uri="{9D8B030D-6E8A-4147-A177-3AD203B41FA5}">
                          <a16:colId xmlns:a16="http://schemas.microsoft.com/office/drawing/2014/main" val="3654174974"/>
                        </a:ext>
                      </a:extLst>
                    </a:gridCol>
                    <a:gridCol w="1176876">
                      <a:extLst>
                        <a:ext uri="{9D8B030D-6E8A-4147-A177-3AD203B41FA5}">
                          <a16:colId xmlns:a16="http://schemas.microsoft.com/office/drawing/2014/main" val="1642362720"/>
                        </a:ext>
                      </a:extLst>
                    </a:gridCol>
                  </a:tblGrid>
                  <a:tr h="26092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aseline="0" dirty="0">
                              <a:effectLst/>
                            </a:rPr>
                            <a:t> </a:t>
                          </a:r>
                          <a:endParaRPr lang="fr-FR" sz="1600" baseline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Pill-box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Elliptical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1365370053"/>
                      </a:ext>
                    </a:extLst>
                  </a:tr>
                  <a:tr h="29806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4450" marR="44450" marT="0" marB="0" anchor="ctr">
                        <a:blipFill>
                          <a:blip r:embed="rId6"/>
                          <a:stretch>
                            <a:fillRect l="-625" t="-106122" r="-296250" b="-295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MV/m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22.5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</a:rPr>
                            <a:t>22.5</a:t>
                          </a:r>
                          <a:endParaRPr lang="fr-FR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775843395"/>
                      </a:ext>
                    </a:extLst>
                  </a:tr>
                  <a:tr h="32475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44450" marR="44450" marT="0" marB="0" anchor="ctr">
                        <a:blipFill>
                          <a:blip r:embed="rId6"/>
                          <a:stretch>
                            <a:fillRect l="-625" t="-187037" r="-296250" b="-1685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MV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 smtClean="0">
                              <a:effectLst/>
                            </a:rPr>
                            <a:t>19.3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</a:rPr>
                            <a:t>29.5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772165577"/>
                      </a:ext>
                    </a:extLst>
                  </a:tr>
                  <a:tr h="45656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400" b="1" i="1" dirty="0" smtClean="0">
                              <a:solidFill>
                                <a:schemeClr val="bg1"/>
                              </a:solidFill>
                              <a:latin typeface="Bell MT" panose="02020503060305020303" pitchFamily="18" charset="0"/>
                            </a:rPr>
                            <a:t>Kilpatrick ratio</a:t>
                          </a: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0.78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1.19</a:t>
                          </a:r>
                          <a:endParaRPr lang="fr-FR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/>
                    </a:tc>
                    <a:extLst>
                      <a:ext uri="{0D108BD9-81ED-4DB2-BD59-A6C34878D82A}">
                        <a16:rowId xmlns:a16="http://schemas.microsoft.com/office/drawing/2014/main" val="372415247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9" name="ZoneTexte 18"/>
          <p:cNvSpPr txBox="1"/>
          <p:nvPr/>
        </p:nvSpPr>
        <p:spPr>
          <a:xfrm>
            <a:off x="914399" y="223373"/>
            <a:ext cx="52862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rgbClr val="C00000"/>
                </a:solidFill>
              </a:rPr>
              <a:t>Kilpatrick </a:t>
            </a:r>
            <a:r>
              <a:rPr lang="fr-FR" sz="3600" dirty="0" smtClean="0">
                <a:solidFill>
                  <a:srgbClr val="C00000"/>
                </a:solidFill>
              </a:rPr>
              <a:t>ratios and </a:t>
            </a:r>
            <a:r>
              <a:rPr lang="fr-FR" sz="3600" dirty="0" err="1" smtClean="0">
                <a:solidFill>
                  <a:srgbClr val="C00000"/>
                </a:solidFill>
              </a:rPr>
              <a:t>experimental</a:t>
            </a:r>
            <a:r>
              <a:rPr lang="fr-FR" sz="3600" dirty="0" smtClean="0">
                <a:solidFill>
                  <a:srgbClr val="C00000"/>
                </a:solidFill>
              </a:rPr>
              <a:t> </a:t>
            </a:r>
            <a:r>
              <a:rPr lang="fr-FR" sz="3600" dirty="0" err="1" smtClean="0">
                <a:solidFill>
                  <a:srgbClr val="C00000"/>
                </a:solidFill>
              </a:rPr>
              <a:t>results</a:t>
            </a:r>
            <a:endParaRPr lang="fr-FR" sz="3600" dirty="0">
              <a:solidFill>
                <a:srgbClr val="C00000"/>
              </a:solidFill>
            </a:endParaRPr>
          </a:p>
        </p:txBody>
      </p:sp>
      <p:cxnSp>
        <p:nvCxnSpPr>
          <p:cNvPr id="21" name="Connecteur droit 20"/>
          <p:cNvCxnSpPr/>
          <p:nvPr/>
        </p:nvCxnSpPr>
        <p:spPr>
          <a:xfrm>
            <a:off x="788596" y="2425692"/>
            <a:ext cx="3578998" cy="0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977290" y="2299615"/>
            <a:ext cx="91159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704 MHz</a:t>
            </a:r>
            <a:endParaRPr lang="fr-FR" sz="1400" dirty="0"/>
          </a:p>
        </p:txBody>
      </p:sp>
      <p:cxnSp>
        <p:nvCxnSpPr>
          <p:cNvPr id="23" name="Connecteur droit 22"/>
          <p:cNvCxnSpPr/>
          <p:nvPr/>
        </p:nvCxnSpPr>
        <p:spPr>
          <a:xfrm flipH="1">
            <a:off x="2339905" y="2425692"/>
            <a:ext cx="0" cy="1941881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 flipH="1">
            <a:off x="2630335" y="2425692"/>
            <a:ext cx="0" cy="1941881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2474905" y="3967375"/>
            <a:ext cx="528063" cy="30777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  <a:prstDash val="sysDot"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/>
            </a:lvl1pPr>
          </a:lstStyle>
          <a:p>
            <a:r>
              <a:rPr lang="fr-FR" dirty="0"/>
              <a:t>29.5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897038" y="3967375"/>
            <a:ext cx="528063" cy="30777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  <a:prstDash val="sysDot"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/>
            </a:lvl1pPr>
          </a:lstStyle>
          <a:p>
            <a:r>
              <a:rPr lang="fr-FR" dirty="0" smtClean="0"/>
              <a:t>24.7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 rot="5400000">
            <a:off x="10382838" y="2051875"/>
            <a:ext cx="1945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Kilpatrick ratio</a:t>
            </a:r>
            <a:endParaRPr lang="fr-F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57515" y="86570"/>
            <a:ext cx="5518864" cy="27894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6357515" y="3042053"/>
            <a:ext cx="5518864" cy="33641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10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96" y="0"/>
            <a:ext cx="6293173" cy="2540131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7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921" y="1478029"/>
            <a:ext cx="8946800" cy="506088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ZoneTexte 6"/>
          <p:cNvSpPr txBox="1"/>
          <p:nvPr/>
        </p:nvSpPr>
        <p:spPr>
          <a:xfrm>
            <a:off x="838200" y="3449121"/>
            <a:ext cx="157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2"/>
                </a:solidFill>
              </a:rPr>
              <a:t>Kilpatrick ratio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760333" y="2484829"/>
            <a:ext cx="730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accent2"/>
                </a:solidFill>
              </a:rPr>
              <a:t>4</a:t>
            </a:r>
            <a:endParaRPr lang="fr-FR" dirty="0">
              <a:solidFill>
                <a:schemeClr val="accent2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 flipV="1">
            <a:off x="2651220" y="2737304"/>
            <a:ext cx="1423001" cy="541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V="1">
            <a:off x="2651220" y="3014138"/>
            <a:ext cx="1423001" cy="541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67758" y="2749484"/>
            <a:ext cx="2760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>
                <a:solidFill>
                  <a:schemeClr val="accent2"/>
                </a:solidFill>
              </a:rPr>
              <a:t>2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527224" y="4091130"/>
            <a:ext cx="730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accent2"/>
                </a:solidFill>
              </a:rPr>
              <a:t>4</a:t>
            </a:r>
            <a:endParaRPr lang="fr-FR" dirty="0">
              <a:solidFill>
                <a:schemeClr val="accent2"/>
              </a:solidFill>
            </a:endParaRPr>
          </a:p>
        </p:txBody>
      </p:sp>
      <p:cxnSp>
        <p:nvCxnSpPr>
          <p:cNvPr id="14" name="Connecteur droit 13"/>
          <p:cNvCxnSpPr/>
          <p:nvPr/>
        </p:nvCxnSpPr>
        <p:spPr>
          <a:xfrm flipV="1">
            <a:off x="2418111" y="4343605"/>
            <a:ext cx="1423001" cy="541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2618757" y="4689336"/>
            <a:ext cx="1423001" cy="541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535295" y="4424682"/>
            <a:ext cx="2760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>
                <a:solidFill>
                  <a:schemeClr val="accent2"/>
                </a:solidFill>
              </a:rPr>
              <a:t>2</a:t>
            </a:r>
            <a:endParaRPr lang="fr-FR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806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8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563129" y="1668163"/>
            <a:ext cx="805660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Aft>
                <a:spcPts val="2400"/>
              </a:spcAft>
              <a:buFont typeface="+mj-lt"/>
              <a:buAutoNum type="arabicPeriod"/>
            </a:pPr>
            <a:r>
              <a:rPr lang="fr-FR" sz="4000" b="1" dirty="0" smtClean="0">
                <a:solidFill>
                  <a:srgbClr val="FF9999"/>
                </a:solidFill>
              </a:rPr>
              <a:t>3-D </a:t>
            </a:r>
            <a:r>
              <a:rPr lang="fr-FR" sz="4000" b="1" dirty="0" err="1">
                <a:solidFill>
                  <a:srgbClr val="FF9999"/>
                </a:solidFill>
              </a:rPr>
              <a:t>cavity</a:t>
            </a:r>
            <a:r>
              <a:rPr lang="fr-FR" sz="4000" b="1" dirty="0">
                <a:solidFill>
                  <a:srgbClr val="FF9999"/>
                </a:solidFill>
              </a:rPr>
              <a:t> </a:t>
            </a:r>
            <a:r>
              <a:rPr lang="fr-FR" sz="4000" b="1" dirty="0" smtClean="0">
                <a:solidFill>
                  <a:srgbClr val="FF9999"/>
                </a:solidFill>
              </a:rPr>
              <a:t>design</a:t>
            </a:r>
          </a:p>
          <a:p>
            <a:pPr marL="742950" indent="-742950">
              <a:spcAft>
                <a:spcPts val="2400"/>
              </a:spcAft>
              <a:buFont typeface="+mj-lt"/>
              <a:buAutoNum type="arabicPeriod"/>
            </a:pPr>
            <a:r>
              <a:rPr lang="fr-FR" sz="4000" b="1" dirty="0" smtClean="0">
                <a:solidFill>
                  <a:srgbClr val="C00000"/>
                </a:solidFill>
              </a:rPr>
              <a:t>Field </a:t>
            </a:r>
            <a:r>
              <a:rPr lang="fr-FR" sz="4000" b="1" dirty="0" err="1">
                <a:solidFill>
                  <a:srgbClr val="C00000"/>
                </a:solidFill>
              </a:rPr>
              <a:t>emission</a:t>
            </a:r>
            <a:r>
              <a:rPr lang="fr-FR" sz="4000" b="1" dirty="0">
                <a:solidFill>
                  <a:srgbClr val="C00000"/>
                </a:solidFill>
              </a:rPr>
              <a:t> in an </a:t>
            </a:r>
            <a:r>
              <a:rPr lang="fr-FR" sz="4000" b="1" dirty="0" err="1">
                <a:solidFill>
                  <a:srgbClr val="C00000"/>
                </a:solidFill>
              </a:rPr>
              <a:t>elliptical</a:t>
            </a:r>
            <a:r>
              <a:rPr lang="fr-FR" sz="4000" b="1" dirty="0">
                <a:solidFill>
                  <a:srgbClr val="C00000"/>
                </a:solidFill>
              </a:rPr>
              <a:t> </a:t>
            </a:r>
            <a:r>
              <a:rPr lang="fr-FR" sz="4000" b="1" dirty="0" err="1" smtClean="0">
                <a:solidFill>
                  <a:srgbClr val="C00000"/>
                </a:solidFill>
              </a:rPr>
              <a:t>cavity</a:t>
            </a:r>
            <a:endParaRPr lang="fr-FR" sz="4000" b="1" dirty="0" smtClean="0">
              <a:solidFill>
                <a:srgbClr val="C00000"/>
              </a:solidFill>
            </a:endParaRPr>
          </a:p>
          <a:p>
            <a:pPr marL="742950" indent="-742950">
              <a:spcAft>
                <a:spcPts val="2400"/>
              </a:spcAft>
              <a:buFont typeface="+mj-lt"/>
              <a:buAutoNum type="arabicPeriod"/>
            </a:pPr>
            <a:r>
              <a:rPr lang="fr-FR" sz="4000" b="1" dirty="0" err="1" smtClean="0">
                <a:solidFill>
                  <a:srgbClr val="FF9999"/>
                </a:solidFill>
              </a:rPr>
              <a:t>Further</a:t>
            </a:r>
            <a:r>
              <a:rPr lang="fr-FR" sz="4000" b="1" dirty="0" smtClean="0">
                <a:solidFill>
                  <a:srgbClr val="FF9999"/>
                </a:solidFill>
              </a:rPr>
              <a:t> </a:t>
            </a:r>
            <a:r>
              <a:rPr lang="fr-FR" sz="4000" b="1" dirty="0" err="1">
                <a:solidFill>
                  <a:srgbClr val="FF9999"/>
                </a:solidFill>
              </a:rPr>
              <a:t>studies</a:t>
            </a:r>
            <a:r>
              <a:rPr lang="fr-FR" sz="4000" b="1" dirty="0">
                <a:solidFill>
                  <a:srgbClr val="FF9999"/>
                </a:solidFill>
              </a:rPr>
              <a:t> on breakdown </a:t>
            </a:r>
            <a:r>
              <a:rPr lang="fr-FR" sz="4000" b="1" dirty="0" err="1">
                <a:solidFill>
                  <a:srgbClr val="FF9999"/>
                </a:solidFill>
              </a:rPr>
              <a:t>phenomena</a:t>
            </a:r>
            <a:endParaRPr lang="fr-FR" sz="4000" dirty="0">
              <a:solidFill>
                <a:srgbClr val="FF99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35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19366" t="10927" r="25797" b="18445"/>
          <a:stretch/>
        </p:blipFill>
        <p:spPr>
          <a:xfrm>
            <a:off x="885228" y="3187787"/>
            <a:ext cx="4433828" cy="257615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19081" t="10198" r="26253" b="20225"/>
          <a:stretch/>
        </p:blipFill>
        <p:spPr>
          <a:xfrm>
            <a:off x="885227" y="3234077"/>
            <a:ext cx="4422011" cy="255016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/>
          <a:srcRect l="96477" b="48380"/>
          <a:stretch/>
        </p:blipFill>
        <p:spPr>
          <a:xfrm>
            <a:off x="5578913" y="3079927"/>
            <a:ext cx="423055" cy="279607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46070" y="3008967"/>
            <a:ext cx="5515833" cy="29276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/>
          <a:srcRect r="53897"/>
          <a:stretch/>
        </p:blipFill>
        <p:spPr>
          <a:xfrm rot="5400000">
            <a:off x="1696565" y="704948"/>
            <a:ext cx="2759989" cy="4779734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1983" y="2210431"/>
            <a:ext cx="5809801" cy="2262360"/>
          </a:xfrm>
          <a:prstGeom prst="rect">
            <a:avLst/>
          </a:prstGeom>
        </p:spPr>
      </p:pic>
      <p:cxnSp>
        <p:nvCxnSpPr>
          <p:cNvPr id="19" name="Connecteur droit avec flèche 18"/>
          <p:cNvCxnSpPr/>
          <p:nvPr/>
        </p:nvCxnSpPr>
        <p:spPr>
          <a:xfrm flipV="1">
            <a:off x="1381061" y="3243575"/>
            <a:ext cx="3465300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flipV="1">
            <a:off x="1175026" y="2014388"/>
            <a:ext cx="3877370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1454878" y="1596127"/>
            <a:ext cx="3675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Distance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between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solenoids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0,64 m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8" name="Connecteur droit 27"/>
          <p:cNvCxnSpPr/>
          <p:nvPr/>
        </p:nvCxnSpPr>
        <p:spPr>
          <a:xfrm flipV="1">
            <a:off x="1169139" y="1930966"/>
            <a:ext cx="0" cy="63636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 flipV="1">
            <a:off x="5052396" y="1930966"/>
            <a:ext cx="0" cy="63636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2626515" y="2894920"/>
            <a:ext cx="1848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Lcav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=0,565 m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3" name="Connecteur droit avec flèche 32"/>
          <p:cNvCxnSpPr/>
          <p:nvPr/>
        </p:nvCxnSpPr>
        <p:spPr>
          <a:xfrm flipV="1">
            <a:off x="686692" y="2296243"/>
            <a:ext cx="0" cy="217654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 flipV="1">
            <a:off x="609735" y="2294130"/>
            <a:ext cx="94757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 rot="16200000">
            <a:off x="-1013388" y="3139106"/>
            <a:ext cx="2650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Solenoid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radius = 0,35 m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518984" y="489725"/>
            <a:ext cx="11266554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</a:rPr>
              <a:t>DC </a:t>
            </a:r>
            <a:r>
              <a:rPr lang="fr-FR" sz="2800" dirty="0" err="1" smtClean="0">
                <a:solidFill>
                  <a:srgbClr val="C00000"/>
                </a:solidFill>
              </a:rPr>
              <a:t>magnetic</a:t>
            </a:r>
            <a:r>
              <a:rPr lang="fr-FR" sz="2800" dirty="0" smtClean="0">
                <a:solidFill>
                  <a:srgbClr val="C00000"/>
                </a:solidFill>
              </a:rPr>
              <a:t> </a:t>
            </a:r>
            <a:r>
              <a:rPr lang="fr-FR" sz="2800" dirty="0" err="1" smtClean="0">
                <a:solidFill>
                  <a:srgbClr val="C00000"/>
                </a:solidFill>
              </a:rPr>
              <a:t>field</a:t>
            </a:r>
            <a:r>
              <a:rPr lang="fr-FR" sz="2800" dirty="0" smtClean="0">
                <a:solidFill>
                  <a:srgbClr val="C00000"/>
                </a:solidFill>
              </a:rPr>
              <a:t> </a:t>
            </a:r>
            <a:r>
              <a:rPr lang="fr-FR" sz="2800" dirty="0" err="1" smtClean="0">
                <a:solidFill>
                  <a:srgbClr val="C00000"/>
                </a:solidFill>
              </a:rPr>
              <a:t>generated</a:t>
            </a:r>
            <a:r>
              <a:rPr lang="fr-FR" sz="2800" dirty="0" smtClean="0">
                <a:solidFill>
                  <a:srgbClr val="C00000"/>
                </a:solidFill>
              </a:rPr>
              <a:t> by </a:t>
            </a:r>
            <a:r>
              <a:rPr lang="fr-FR" sz="2800" dirty="0" err="1" smtClean="0">
                <a:solidFill>
                  <a:srgbClr val="C00000"/>
                </a:solidFill>
              </a:rPr>
              <a:t>solenoids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 RF sub-WG on RF systems for muon cooling meeting #6  - J. PLOUIN</a:t>
            </a: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7351-3BDD-4F59-A3DB-66318DD82457}" type="slidenum">
              <a:rPr lang="fr-FR" smtClean="0"/>
              <a:t>9</a:t>
            </a:fld>
            <a:endParaRPr lang="fr-FR"/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01/04/2025</a:t>
            </a:r>
            <a:endParaRPr lang="fr-FR"/>
          </a:p>
        </p:txBody>
      </p:sp>
      <p:cxnSp>
        <p:nvCxnSpPr>
          <p:cNvPr id="16" name="Connecteur droit 15"/>
          <p:cNvCxnSpPr/>
          <p:nvPr/>
        </p:nvCxnSpPr>
        <p:spPr>
          <a:xfrm flipV="1">
            <a:off x="518984" y="4472791"/>
            <a:ext cx="480007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7136027" y="5443151"/>
            <a:ext cx="216243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CST M </a:t>
            </a:r>
            <a:r>
              <a:rPr lang="fr-FR" dirty="0" err="1" smtClean="0"/>
              <a:t>static</a:t>
            </a:r>
            <a:r>
              <a:rPr lang="fr-FR" dirty="0" smtClean="0"/>
              <a:t> </a:t>
            </a:r>
            <a:r>
              <a:rPr lang="fr-FR" dirty="0" err="1" smtClean="0"/>
              <a:t>solver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357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2409</TotalTime>
  <Words>1147</Words>
  <Application>Microsoft Office PowerPoint</Application>
  <PresentationFormat>Grand écran</PresentationFormat>
  <Paragraphs>236</Paragraphs>
  <Slides>16</Slides>
  <Notes>0</Notes>
  <HiddenSlides>0</HiddenSlides>
  <MMClips>1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3" baseType="lpstr">
      <vt:lpstr>Arial</vt:lpstr>
      <vt:lpstr>Bell MT</vt:lpstr>
      <vt:lpstr>Calibri</vt:lpstr>
      <vt:lpstr>Calibri Light</vt:lpstr>
      <vt:lpstr>Cambria Math</vt:lpstr>
      <vt:lpstr>Times New Roman</vt:lpstr>
      <vt:lpstr>Thème Office</vt:lpstr>
      <vt:lpstr>Updates on 704 MHz, 3 cells cavity design and breakdown studies at CEA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UserDACM</dc:creator>
  <cp:lastModifiedBy>PLOUIN Juliette</cp:lastModifiedBy>
  <cp:revision>57</cp:revision>
  <dcterms:created xsi:type="dcterms:W3CDTF">2025-03-07T10:26:24Z</dcterms:created>
  <dcterms:modified xsi:type="dcterms:W3CDTF">2025-04-01T13:54:12Z</dcterms:modified>
</cp:coreProperties>
</file>