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68" r:id="rId4"/>
    <p:sldId id="271" r:id="rId5"/>
    <p:sldId id="269" r:id="rId6"/>
    <p:sldId id="272" r:id="rId7"/>
    <p:sldId id="270" r:id="rId8"/>
    <p:sldId id="276" r:id="rId9"/>
    <p:sldId id="267" r:id="rId10"/>
    <p:sldId id="266" r:id="rId11"/>
    <p:sldId id="259" r:id="rId12"/>
    <p:sldId id="273" r:id="rId13"/>
    <p:sldId id="274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21" d="100"/>
          <a:sy n="121" d="100"/>
        </p:scale>
        <p:origin x="15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1B412A-646F-43F2-BD46-A7F91E3898BC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D3FF1-86A0-4E90-8B18-8A73792EDD1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7269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F2D3FF1-86A0-4E90-8B18-8A73792EDD1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10797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543BCF-6AFE-49FA-2DDA-0CBF32B9666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CCB2D4-C886-551B-2DA4-5AB4044235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CF2678-A02D-0ECE-344B-2958E835C0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16580D-4B2A-3E03-5459-9E5097E3A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436B9CC-F862-424D-4796-F7C925D5A3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8978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E99DE1-89BF-5350-2924-CFE19E9FA8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23984CC-3E23-C707-B169-5D536B785E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6D6E1C-E7C3-D8C1-C4AF-88D37523E7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884AF28-7E50-33A1-1CBF-E1C8BA2E3F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C20DA-298E-F096-64FA-7EA486C743A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833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23F3DC3-467E-9692-E68A-D0605549E5B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92DF0B2-857A-E0A8-04C1-D67650357D7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FC2681-85C6-F1D3-CAC3-D1A01C8AD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E584D4-80E8-0F58-21CF-9599F75B0D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5F36D23-EAF9-62E1-C9B2-DF3329C48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7485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51D711E-9E23-91A2-59E8-37D020A3BE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D40046F-FF82-BB02-07BB-8AD26806851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E06E3A-A8D8-A377-0FF3-D0518FDA08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C21DE5-D7D3-0961-9418-0B62898203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75C7F0E-7F56-0874-41E8-E7ED6F256B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85740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F3C85A-C4F6-1873-17D1-C4F1891B6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300E4C-D212-143A-DF8E-DB62F23CF2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FB2DE8-1002-F211-A36D-20230635B0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79A4FC-7F60-D08E-8E1E-2E6C7724E1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520A09-B7DB-99B9-902B-7BCCAD8BA7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620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0CECF3-C18D-8367-D3FB-DAE0D8CA1F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C4311F-345E-4807-CE30-1FE83E76484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4F1630C-4A08-1464-1D67-A19BF08AD0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93AC5F0-8F15-0BC6-F172-6170714F10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5CF119-07EC-90A8-CACE-5EDB81B524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F3CB3C-94F2-5079-C763-4786DBC352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69784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2B0540-DD08-6A83-9B27-4D773DC64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7418B6-8ADB-C704-5D5A-A2D0C0B556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88D8C46-FCF3-D722-D309-1C34C39BB94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9DC8A2B-9EB2-DB8C-CBC6-74649BC723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F186C2F-CEC5-A748-F6D1-F24B6511467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67EB0E-641B-E682-0BB3-D41D4DE643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E1397F1-3E63-05E0-4D7A-B0E5F0CEDC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1992D7-9ED5-8105-1CD1-0E35679775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0857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A07E4-807B-7E17-E90F-228094622B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A79706-3B6F-5F75-07B1-74ACDF9622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595A29-F227-C5E4-D914-34CEAE085D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3C475E-C6F0-1B71-760E-1DAEF80AE3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985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0F95CDD-2566-680E-2C99-75DE56FCF4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317A14-845D-9052-4F26-66430E2CBB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38E913-46F4-3B64-DA7D-75F8280D50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98972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4F531B-0BCA-00C0-9F89-1FC3B71C5E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F33522-FC0C-B0B0-A432-2D44B182A5C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0CD3131-97C4-F7CF-372D-828B9B6DEBF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FE5F9CC-9657-CFBF-3F02-8D5E0B60E8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5DCC2C9-C24C-71FC-E05F-5067289A29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8107A0-A9DC-BB5E-F767-64BC3D3CA1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8156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2FD475-611A-071C-E8BE-96D788F58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8D25645-426A-1E1D-1B7B-8C090E4554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5F1BF4B-8F0D-5321-7AFD-D037F58522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B9A7F4A-12AF-B558-9C80-D48D384ADF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95B0A1D-7447-C06D-30F5-238CA8CD4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441031-E7EA-F595-45DF-CE3404131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206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71706B2A-F952-A529-BDA6-5C31503AB1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2232AE-DF6A-8DB7-B42D-BB407F715A5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449A646-D270-03E4-C957-210AD63088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7E42D7D-8DC5-49E8-BA43-FE0FB1E52AD8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9CF99D-2309-00B3-05D3-3CB9D8D13A7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72D2B51-86D7-A054-6ED2-6A651FB7E1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0F28935-28A1-4D18-B7CB-725268D059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02082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hikmet.bursali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blond.web.cern.ch/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A5E0E-D54F-F004-866C-C4A3BA78BF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745106"/>
            <a:ext cx="9144000" cy="2387600"/>
          </a:xfrm>
        </p:spPr>
        <p:txBody>
          <a:bodyPr>
            <a:normAutofit/>
          </a:bodyPr>
          <a:lstStyle/>
          <a:p>
            <a:r>
              <a:rPr lang="en-US" sz="4800" dirty="0"/>
              <a:t>SPS-BGI Model to LHC Tunnel</a:t>
            </a:r>
            <a:br>
              <a:rPr lang="en-US" sz="4800" dirty="0"/>
            </a:br>
            <a:r>
              <a:rPr lang="en-US" sz="4800" dirty="0"/>
              <a:t>Impedance Investigation</a:t>
            </a:r>
            <a:br>
              <a:rPr lang="en-US" sz="4800" dirty="0"/>
            </a:br>
            <a:r>
              <a:rPr lang="en-US" sz="4800" dirty="0"/>
              <a:t>Updates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C2F9203-358E-0CED-7D43-5FDE72109E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24781"/>
            <a:ext cx="9144000" cy="1655762"/>
          </a:xfrm>
        </p:spPr>
        <p:txBody>
          <a:bodyPr>
            <a:normAutofit/>
          </a:bodyPr>
          <a:lstStyle/>
          <a:p>
            <a:endParaRPr lang="en-US" sz="2000" dirty="0"/>
          </a:p>
          <a:p>
            <a:r>
              <a:rPr lang="en-US" sz="2000" dirty="0"/>
              <a:t>27/03/2025</a:t>
            </a:r>
          </a:p>
          <a:p>
            <a:r>
              <a:rPr lang="en-US" sz="2000" dirty="0"/>
              <a:t>H. Bursali on behalf of Impedance Team</a:t>
            </a:r>
          </a:p>
          <a:p>
            <a:r>
              <a:rPr lang="en-US" sz="2000" dirty="0">
                <a:solidFill>
                  <a:srgbClr val="0070C0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hikmet.bursali@cern.ch</a:t>
            </a:r>
            <a:r>
              <a:rPr lang="en-US" sz="2000" dirty="0">
                <a:solidFill>
                  <a:srgbClr val="0070C0"/>
                </a:solidFill>
              </a:rPr>
              <a:t> </a:t>
            </a:r>
          </a:p>
        </p:txBody>
      </p:sp>
      <p:pic>
        <p:nvPicPr>
          <p:cNvPr id="4" name="Picture 6" descr="CERN Logo">
            <a:extLst>
              <a:ext uri="{FF2B5EF4-FFF2-40B4-BE49-F238E27FC236}">
                <a16:creationId xmlns:a16="http://schemas.microsoft.com/office/drawing/2014/main" id="{1ACAFD4B-04F4-62ED-13E8-0C794251F52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497A5A6-7A9C-A44C-E9F4-F616681D6FC4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1C755EE-2331-E3E7-B81A-C55104E01668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2828646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DCBB536-862E-604F-981B-23E28BE8F0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171399"/>
            <a:ext cx="10515600" cy="1325563"/>
          </a:xfrm>
        </p:spPr>
        <p:txBody>
          <a:bodyPr/>
          <a:lstStyle/>
          <a:p>
            <a:pPr algn="ctr"/>
            <a:r>
              <a:rPr lang="en-US" i="1" dirty="0"/>
              <a:t>Thanks for your attention!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68CBB3D-B25D-A1F3-C44A-DFDB444EC89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  <p:pic>
        <p:nvPicPr>
          <p:cNvPr id="6" name="Picture 6" descr="CERN Logo">
            <a:extLst>
              <a:ext uri="{FF2B5EF4-FFF2-40B4-BE49-F238E27FC236}">
                <a16:creationId xmlns:a16="http://schemas.microsoft.com/office/drawing/2014/main" id="{C933506C-0CCB-03F5-2A3C-AB802027A1D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51" r="18451"/>
          <a:stretch/>
        </p:blipFill>
        <p:spPr bwMode="auto">
          <a:xfrm>
            <a:off x="261257" y="263104"/>
            <a:ext cx="1922106" cy="17541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1020AD86-1903-A197-DC27-0174F676EED4}"/>
              </a:ext>
            </a:extLst>
          </p:cNvPr>
          <p:cNvSpPr txBox="1"/>
          <p:nvPr/>
        </p:nvSpPr>
        <p:spPr>
          <a:xfrm>
            <a:off x="617327" y="2017277"/>
            <a:ext cx="10458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70C0"/>
                </a:solidFill>
              </a:rPr>
              <a:t>SY-RF-BR</a:t>
            </a:r>
            <a:endParaRPr lang="en-GB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938361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02C52F-3803-3098-009E-7EB715E2CD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B427EE1-7B8C-7E1D-8745-459FE9973779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bg1"/>
              </a:solidFill>
              <a:highlight>
                <a:srgbClr val="0000FF"/>
              </a:highlight>
            </a:endParaRPr>
          </a:p>
        </p:txBody>
      </p:sp>
    </p:spTree>
    <p:extLst>
      <p:ext uri="{BB962C8B-B14F-4D97-AF65-F5344CB8AC3E}">
        <p14:creationId xmlns:p14="http://schemas.microsoft.com/office/powerpoint/2010/main" val="58784556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CA4B11-1532-E4B2-943C-B796C190E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#3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5D0F307-5D4E-64B3-ACC7-ED5D0F0EEC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1" y="2041634"/>
            <a:ext cx="5376370" cy="341323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9B1C5729-A9A5-3C31-713D-03D9A8565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41529" y="2041634"/>
            <a:ext cx="5717603" cy="341323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0527930-8DEA-2671-650B-A0991F2157F4}"/>
              </a:ext>
            </a:extLst>
          </p:cNvPr>
          <p:cNvSpPr txBox="1"/>
          <p:nvPr/>
        </p:nvSpPr>
        <p:spPr>
          <a:xfrm>
            <a:off x="6341529" y="1672302"/>
            <a:ext cx="1174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Front view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924EDAC9-8302-9715-33E8-7F3352F231A6}"/>
              </a:ext>
            </a:extLst>
          </p:cNvPr>
          <p:cNvSpPr txBox="1"/>
          <p:nvPr/>
        </p:nvSpPr>
        <p:spPr>
          <a:xfrm>
            <a:off x="838200" y="1672302"/>
            <a:ext cx="26422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SPS-BGI with Beam screen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E97C04-A276-E7A1-9D2B-2F7401056CA2}"/>
              </a:ext>
            </a:extLst>
          </p:cNvPr>
          <p:cNvSpPr txBox="1"/>
          <p:nvPr/>
        </p:nvSpPr>
        <p:spPr>
          <a:xfrm>
            <a:off x="1919728" y="5454870"/>
            <a:ext cx="32133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NEG coated (50 </a:t>
            </a:r>
            <a:r>
              <a:rPr lang="el-GR" dirty="0"/>
              <a:t>Ω</a:t>
            </a:r>
            <a:r>
              <a:rPr lang="en-US" dirty="0"/>
              <a:t>) cathode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HV feedthrough from the top</a:t>
            </a:r>
          </a:p>
        </p:txBody>
      </p:sp>
    </p:spTree>
    <p:extLst>
      <p:ext uri="{BB962C8B-B14F-4D97-AF65-F5344CB8AC3E}">
        <p14:creationId xmlns:p14="http://schemas.microsoft.com/office/powerpoint/2010/main" val="33969324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210EF8-9E27-374A-3BDB-9B837ADED6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Beam-induced RF Power Loss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0A4177B-DBBE-5A5F-1740-98603EAE572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1817337"/>
            <a:ext cx="8619020" cy="4675538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05E1C61-905A-CE7E-AFCD-25F665871B29}"/>
              </a:ext>
            </a:extLst>
          </p:cNvPr>
          <p:cNvSpPr txBox="1"/>
          <p:nvPr/>
        </p:nvSpPr>
        <p:spPr>
          <a:xfrm>
            <a:off x="838198" y="1397665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B050"/>
                </a:solidFill>
              </a:rPr>
              <a:t>Model #3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B884971-1B9E-A72D-CE28-08404DBD5638}"/>
              </a:ext>
            </a:extLst>
          </p:cNvPr>
          <p:cNvSpPr txBox="1"/>
          <p:nvPr/>
        </p:nvSpPr>
        <p:spPr>
          <a:xfrm>
            <a:off x="6282559" y="3681248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74.1 W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1058C3-900A-F585-1AE0-DA47E4A022D3}"/>
              </a:ext>
            </a:extLst>
          </p:cNvPr>
          <p:cNvSpPr txBox="1"/>
          <p:nvPr/>
        </p:nvSpPr>
        <p:spPr>
          <a:xfrm>
            <a:off x="838198" y="6492566"/>
            <a:ext cx="7057293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i="1" dirty="0"/>
              <a:t>Power Loss computation -&gt; CERN Beam Longitudinal Dynamics code — </a:t>
            </a:r>
            <a:r>
              <a:rPr lang="en-GB" sz="1050" i="1" dirty="0" err="1"/>
              <a:t>BLonD</a:t>
            </a:r>
            <a:r>
              <a:rPr lang="en-GB" sz="1050" i="1" dirty="0"/>
              <a:t>. </a:t>
            </a:r>
            <a:r>
              <a:rPr lang="en-GB" sz="1050" i="1" dirty="0">
                <a:hlinkClick r:id="rId3"/>
              </a:rPr>
              <a:t>https://blond.web.cern.ch/</a:t>
            </a:r>
            <a:r>
              <a:rPr lang="en-GB" sz="1050" i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227448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669A6D-894F-41E4-3618-D72F5B59D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AF62E7-165A-77B8-80CD-FB311DA18D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Studied Models</a:t>
            </a:r>
          </a:p>
          <a:p>
            <a:pPr lvl="1"/>
            <a:r>
              <a:rPr lang="en-US" dirty="0"/>
              <a:t>Models with Beam screen</a:t>
            </a:r>
          </a:p>
          <a:p>
            <a:pPr lvl="1"/>
            <a:r>
              <a:rPr lang="en-US" dirty="0"/>
              <a:t>Models with Beam screen + HV feedthrough</a:t>
            </a:r>
          </a:p>
          <a:p>
            <a:endParaRPr lang="en-US" dirty="0"/>
          </a:p>
          <a:p>
            <a:r>
              <a:rPr lang="en-US" dirty="0"/>
              <a:t>Possible Options</a:t>
            </a:r>
          </a:p>
          <a:p>
            <a:endParaRPr lang="en-US" dirty="0"/>
          </a:p>
          <a:p>
            <a:r>
              <a:rPr lang="en-US" dirty="0"/>
              <a:t>Conclusion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00319ED-CD7D-663F-0652-1E0CC655AA65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4135822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521BD8-F007-BDA2-6A4D-DD04A5EF13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 (1)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7A34BB9-B34A-0FE2-5D3F-C73536695574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D96B2A7-9A2E-0E4D-D888-D0CAE8D5D01D}"/>
              </a:ext>
            </a:extLst>
          </p:cNvPr>
          <p:cNvSpPr txBox="1"/>
          <p:nvPr/>
        </p:nvSpPr>
        <p:spPr>
          <a:xfrm>
            <a:off x="8741995" y="1027906"/>
            <a:ext cx="261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Models with Beam screen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8093955-B04D-6093-47B8-C3E8830097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8133" y="1718800"/>
            <a:ext cx="3275493" cy="23249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9375124-FC71-EC28-3233-0A707609050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9746" y="1718800"/>
            <a:ext cx="3285025" cy="232490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15816248-917B-F947-02D9-DC5EF8C759F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18133" y="4172888"/>
            <a:ext cx="3271637" cy="232490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CA485B46-57C6-790A-79E2-2969F05C3DBD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t="3796" b="5387"/>
          <a:stretch/>
        </p:blipFill>
        <p:spPr>
          <a:xfrm>
            <a:off x="6609746" y="4172888"/>
            <a:ext cx="3285027" cy="2311862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438E0B6-1B6B-0C59-1C8D-2E2436C0A9A1}"/>
              </a:ext>
            </a:extLst>
          </p:cNvPr>
          <p:cNvSpPr txBox="1"/>
          <p:nvPr/>
        </p:nvSpPr>
        <p:spPr>
          <a:xfrm>
            <a:off x="5189770" y="2088553"/>
            <a:ext cx="14913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</a:rPr>
              <a:t>Steel Cathode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24CC2C0-6F61-ED36-4E3A-E1820C9CA826}"/>
                  </a:ext>
                </a:extLst>
              </p:cNvPr>
              <p:cNvSpPr txBox="1"/>
              <p:nvPr/>
            </p:nvSpPr>
            <p:spPr>
              <a:xfrm>
                <a:off x="5189770" y="4348725"/>
                <a:ext cx="1364797" cy="120032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i="1" dirty="0">
                    <a:solidFill>
                      <a:srgbClr val="00B0F0"/>
                    </a:solidFill>
                  </a:rPr>
                  <a:t>NEG coated</a:t>
                </a:r>
              </a:p>
              <a:p>
                <a:pPr algn="ctr"/>
                <a:r>
                  <a:rPr lang="en-US" i="1" dirty="0">
                    <a:solidFill>
                      <a:srgbClr val="00B0F0"/>
                    </a:solidFill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00B0F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  <m:r>
                      <a:rPr lang="en-US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=50 </m:t>
                    </m:r>
                    <m:r>
                      <a:rPr lang="el-GR" b="0" i="1" smtClean="0">
                        <a:solidFill>
                          <a:srgbClr val="00B0F0"/>
                        </a:solidFill>
                        <a:latin typeface="Cambria Math" panose="02040503050406030204" pitchFamily="18" charset="0"/>
                      </a:rPr>
                      <m:t>Ω</m:t>
                    </m:r>
                  </m:oMath>
                </a14:m>
                <a:r>
                  <a:rPr lang="en-US" i="1" dirty="0">
                    <a:solidFill>
                      <a:srgbClr val="00B0F0"/>
                    </a:solidFill>
                  </a:rPr>
                  <a:t>) ceramic cathode</a:t>
                </a: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024CC2C0-6F61-ED36-4E3A-E1820C9CA82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189770" y="4348725"/>
                <a:ext cx="1364797" cy="1200329"/>
              </a:xfrm>
              <a:prstGeom prst="rect">
                <a:avLst/>
              </a:prstGeom>
              <a:blipFill>
                <a:blip r:embed="rId6"/>
                <a:stretch>
                  <a:fillRect l="-2232" t="-2538" r="-5804" b="-71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ADF0F780-D798-82F6-099C-1B511FC9D957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4185745" y="2273219"/>
            <a:ext cx="1004025" cy="1846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48E292E-033D-5F91-8323-4BB060E13EF8}"/>
              </a:ext>
            </a:extLst>
          </p:cNvPr>
          <p:cNvCxnSpPr>
            <a:cxnSpLocks/>
            <a:stCxn id="19" idx="3"/>
          </p:cNvCxnSpPr>
          <p:nvPr/>
        </p:nvCxnSpPr>
        <p:spPr>
          <a:xfrm>
            <a:off x="6681076" y="2273219"/>
            <a:ext cx="925786" cy="2371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4B454AB-A203-3F8C-BAEC-6D9F083A581F}"/>
              </a:ext>
            </a:extLst>
          </p:cNvPr>
          <p:cNvCxnSpPr>
            <a:cxnSpLocks/>
            <a:stCxn id="20" idx="1"/>
          </p:cNvCxnSpPr>
          <p:nvPr/>
        </p:nvCxnSpPr>
        <p:spPr>
          <a:xfrm flipH="1">
            <a:off x="3791607" y="4948890"/>
            <a:ext cx="1398163" cy="15517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FC881AE-5495-5ABF-C675-3390E22602AE}"/>
              </a:ext>
            </a:extLst>
          </p:cNvPr>
          <p:cNvCxnSpPr>
            <a:cxnSpLocks/>
            <a:stCxn id="20" idx="3"/>
          </p:cNvCxnSpPr>
          <p:nvPr/>
        </p:nvCxnSpPr>
        <p:spPr>
          <a:xfrm>
            <a:off x="6554567" y="4948890"/>
            <a:ext cx="997116" cy="41281"/>
          </a:xfrm>
          <a:prstGeom prst="straightConnector1">
            <a:avLst/>
          </a:prstGeom>
          <a:ln w="28575">
            <a:solidFill>
              <a:srgbClr val="00B0F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>
            <a:extLst>
              <a:ext uri="{FF2B5EF4-FFF2-40B4-BE49-F238E27FC236}">
                <a16:creationId xmlns:a16="http://schemas.microsoft.com/office/drawing/2014/main" id="{B5A3517D-D71F-13D9-72F5-2DC7B9788786}"/>
              </a:ext>
            </a:extLst>
          </p:cNvPr>
          <p:cNvSpPr txBox="1"/>
          <p:nvPr/>
        </p:nvSpPr>
        <p:spPr>
          <a:xfrm>
            <a:off x="291661" y="3674368"/>
            <a:ext cx="12898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Steel Anode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C22F200C-FECF-40D5-EF01-21B581F53410}"/>
              </a:ext>
            </a:extLst>
          </p:cNvPr>
          <p:cNvCxnSpPr>
            <a:stCxn id="36" idx="3"/>
          </p:cNvCxnSpPr>
          <p:nvPr/>
        </p:nvCxnSpPr>
        <p:spPr>
          <a:xfrm flipV="1">
            <a:off x="1581501" y="3429000"/>
            <a:ext cx="1469127" cy="430034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6642D4B8-3822-27C8-8469-B9C9001778AA}"/>
              </a:ext>
            </a:extLst>
          </p:cNvPr>
          <p:cNvCxnSpPr>
            <a:cxnSpLocks/>
            <a:stCxn id="36" idx="3"/>
          </p:cNvCxnSpPr>
          <p:nvPr/>
        </p:nvCxnSpPr>
        <p:spPr>
          <a:xfrm>
            <a:off x="1581501" y="3859034"/>
            <a:ext cx="1441768" cy="1983680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4D33CE32-7CC8-B298-35B6-03C76841901D}"/>
              </a:ext>
            </a:extLst>
          </p:cNvPr>
          <p:cNvSpPr txBox="1"/>
          <p:nvPr/>
        </p:nvSpPr>
        <p:spPr>
          <a:xfrm>
            <a:off x="10348422" y="3582035"/>
            <a:ext cx="16590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Steel Anode</a:t>
            </a:r>
          </a:p>
          <a:p>
            <a:r>
              <a:rPr lang="en-US" i="1" dirty="0">
                <a:highlight>
                  <a:srgbClr val="FFFF00"/>
                </a:highlight>
              </a:rPr>
              <a:t>(Embedded to beam screen)</a:t>
            </a:r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3D475C1-6BAC-AD70-736B-C4218528CCB6}"/>
              </a:ext>
            </a:extLst>
          </p:cNvPr>
          <p:cNvCxnSpPr>
            <a:cxnSpLocks/>
            <a:stCxn id="44" idx="1"/>
          </p:cNvCxnSpPr>
          <p:nvPr/>
        </p:nvCxnSpPr>
        <p:spPr>
          <a:xfrm flipH="1" flipV="1">
            <a:off x="8741995" y="3582035"/>
            <a:ext cx="1606427" cy="461665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6A3767D-854D-B059-A34D-E18923C2D69D}"/>
              </a:ext>
            </a:extLst>
          </p:cNvPr>
          <p:cNvCxnSpPr>
            <a:cxnSpLocks/>
            <a:stCxn id="44" idx="1"/>
          </p:cNvCxnSpPr>
          <p:nvPr/>
        </p:nvCxnSpPr>
        <p:spPr>
          <a:xfrm flipH="1">
            <a:off x="8526379" y="4043700"/>
            <a:ext cx="1822043" cy="1891347"/>
          </a:xfrm>
          <a:prstGeom prst="straightConnector1">
            <a:avLst/>
          </a:prstGeom>
          <a:ln w="28575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04134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F2830E-1243-A945-7C33-605EA6F99E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 (1)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79D2D2E-8BB1-6AAB-3C72-2A46C6F19FB2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3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F5E823C-839A-C07D-F69F-F61558D75C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17059" y="1779139"/>
            <a:ext cx="8123346" cy="468263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43E07AD-A7DC-F93D-97AF-7CD100292FF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7723"/>
          <a:stretch/>
        </p:blipFill>
        <p:spPr>
          <a:xfrm>
            <a:off x="238713" y="2483491"/>
            <a:ext cx="1779125" cy="13684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474DB464-E927-EB2B-5AF5-4B055898534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r="7990"/>
          <a:stretch/>
        </p:blipFill>
        <p:spPr>
          <a:xfrm>
            <a:off x="2193787" y="2483491"/>
            <a:ext cx="1779125" cy="136848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79225F1-DD76-4B95-BCBF-72D16091E37C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7614"/>
          <a:stretch/>
        </p:blipFill>
        <p:spPr>
          <a:xfrm>
            <a:off x="236441" y="4196196"/>
            <a:ext cx="1779125" cy="136848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807CE446-F851-98C1-360F-47D583C1A8E4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3796" r="7946" b="5387"/>
          <a:stretch/>
        </p:blipFill>
        <p:spPr>
          <a:xfrm>
            <a:off x="2182881" y="4196196"/>
            <a:ext cx="1790031" cy="1368483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FED10546-1C5B-0AAC-9F61-D64BBAAABFEB}"/>
              </a:ext>
            </a:extLst>
          </p:cNvPr>
          <p:cNvSpPr/>
          <p:nvPr/>
        </p:nvSpPr>
        <p:spPr>
          <a:xfrm>
            <a:off x="236440" y="2483491"/>
            <a:ext cx="1779125" cy="13684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2E609F1-C36F-E63D-2EDB-148E5B1CCB34}"/>
              </a:ext>
            </a:extLst>
          </p:cNvPr>
          <p:cNvSpPr/>
          <p:nvPr/>
        </p:nvSpPr>
        <p:spPr>
          <a:xfrm>
            <a:off x="236440" y="4196197"/>
            <a:ext cx="1779125" cy="136848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B17FA0-DB49-0A7C-D21E-6C985886A9BE}"/>
              </a:ext>
            </a:extLst>
          </p:cNvPr>
          <p:cNvSpPr/>
          <p:nvPr/>
        </p:nvSpPr>
        <p:spPr>
          <a:xfrm>
            <a:off x="2193787" y="4196197"/>
            <a:ext cx="1779125" cy="1368482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F027DC3-3322-1034-536B-26D1BCCF56E7}"/>
              </a:ext>
            </a:extLst>
          </p:cNvPr>
          <p:cNvSpPr/>
          <p:nvPr/>
        </p:nvSpPr>
        <p:spPr>
          <a:xfrm>
            <a:off x="2188333" y="2483491"/>
            <a:ext cx="1779125" cy="1368482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758FBF-8435-45B9-0066-9A840E68C5A9}"/>
              </a:ext>
            </a:extLst>
          </p:cNvPr>
          <p:cNvSpPr txBox="1"/>
          <p:nvPr/>
        </p:nvSpPr>
        <p:spPr>
          <a:xfrm>
            <a:off x="8741995" y="1027906"/>
            <a:ext cx="26118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Models with Beam screen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5A92F0F-057B-6C45-9BCB-2AE812A089B6}"/>
              </a:ext>
            </a:extLst>
          </p:cNvPr>
          <p:cNvSpPr/>
          <p:nvPr/>
        </p:nvSpPr>
        <p:spPr>
          <a:xfrm>
            <a:off x="7025489" y="2382781"/>
            <a:ext cx="3272590" cy="117508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FF0000"/>
                </a:solidFill>
              </a:rPr>
              <a:t>Steel Cathode &amp; Anode</a:t>
            </a:r>
          </a:p>
          <a:p>
            <a:pPr algn="ctr"/>
            <a:r>
              <a:rPr lang="en-US" i="1" dirty="0">
                <a:solidFill>
                  <a:srgbClr val="0000FF"/>
                </a:solidFill>
              </a:rPr>
              <a:t>Steel Cathode &amp; </a:t>
            </a:r>
            <a:r>
              <a:rPr lang="en-US" i="1" dirty="0" err="1">
                <a:solidFill>
                  <a:srgbClr val="0000FF"/>
                </a:solidFill>
              </a:rPr>
              <a:t>Emb</a:t>
            </a:r>
            <a:r>
              <a:rPr lang="en-US" i="1" dirty="0">
                <a:solidFill>
                  <a:srgbClr val="0000FF"/>
                </a:solidFill>
              </a:rPr>
              <a:t>. Anode</a:t>
            </a:r>
          </a:p>
          <a:p>
            <a:pPr algn="ctr"/>
            <a:r>
              <a:rPr lang="en-US" i="1" dirty="0">
                <a:solidFill>
                  <a:srgbClr val="00B050"/>
                </a:solidFill>
              </a:rPr>
              <a:t>Coated Cathode &amp; Steel Anode</a:t>
            </a:r>
          </a:p>
          <a:p>
            <a:pPr algn="ctr"/>
            <a:r>
              <a:rPr lang="en-US" i="1" dirty="0">
                <a:solidFill>
                  <a:schemeClr val="accent2"/>
                </a:solidFill>
              </a:rPr>
              <a:t>Coated Cathode &amp; </a:t>
            </a:r>
            <a:r>
              <a:rPr lang="en-US" i="1" dirty="0" err="1">
                <a:solidFill>
                  <a:schemeClr val="accent2"/>
                </a:solidFill>
              </a:rPr>
              <a:t>Emb</a:t>
            </a:r>
            <a:r>
              <a:rPr lang="en-US" i="1" dirty="0">
                <a:solidFill>
                  <a:schemeClr val="accent2"/>
                </a:solidFill>
              </a:rPr>
              <a:t>. Anode</a:t>
            </a:r>
          </a:p>
        </p:txBody>
      </p:sp>
    </p:spTree>
    <p:extLst>
      <p:ext uri="{BB962C8B-B14F-4D97-AF65-F5344CB8AC3E}">
        <p14:creationId xmlns:p14="http://schemas.microsoft.com/office/powerpoint/2010/main" val="1018333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F82561-50E6-1E73-C6A4-99362B4826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 (2)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6138C0-E7CA-96DC-96A6-D0A3878BDD6D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7631315-39B0-D621-C0A3-3010D207F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7546" y="2828523"/>
            <a:ext cx="3781809" cy="2758162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4FFA9E0-249B-A6C7-FA43-CB2D72A6BBB1}"/>
              </a:ext>
            </a:extLst>
          </p:cNvPr>
          <p:cNvSpPr txBox="1"/>
          <p:nvPr/>
        </p:nvSpPr>
        <p:spPr>
          <a:xfrm>
            <a:off x="838200" y="2153518"/>
            <a:ext cx="287955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rgbClr val="0000FF"/>
                </a:solidFill>
              </a:rPr>
              <a:t>1</a:t>
            </a:r>
            <a:r>
              <a:rPr lang="en-US" i="1" baseline="30000" dirty="0">
                <a:solidFill>
                  <a:srgbClr val="0000FF"/>
                </a:solidFill>
              </a:rPr>
              <a:t>st</a:t>
            </a:r>
            <a:r>
              <a:rPr lang="en-US" i="1" dirty="0">
                <a:solidFill>
                  <a:srgbClr val="0000FF"/>
                </a:solidFill>
              </a:rPr>
              <a:t> Model with Beam screen &amp; HV feedthrough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9BA8B5B9-529B-5EC4-7050-DC581BE7256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37587" y="1922334"/>
            <a:ext cx="7942142" cy="4570541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E7B2319E-E115-588D-95E5-11F636DFAC6C}"/>
              </a:ext>
            </a:extLst>
          </p:cNvPr>
          <p:cNvSpPr/>
          <p:nvPr/>
        </p:nvSpPr>
        <p:spPr>
          <a:xfrm>
            <a:off x="6873765" y="2654225"/>
            <a:ext cx="3103056" cy="8621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i="1" dirty="0">
                <a:solidFill>
                  <a:srgbClr val="0070C0"/>
                </a:solidFill>
              </a:rPr>
              <a:t>Coated Cathode &amp; Steel Anode + HV feedthrough</a:t>
            </a:r>
          </a:p>
          <a:p>
            <a:pPr algn="ctr"/>
            <a:r>
              <a:rPr lang="en-US" i="1" dirty="0">
                <a:solidFill>
                  <a:schemeClr val="accent2"/>
                </a:solidFill>
              </a:rPr>
              <a:t>Coated Cathode &amp; </a:t>
            </a:r>
            <a:r>
              <a:rPr lang="en-US" i="1" dirty="0" err="1">
                <a:solidFill>
                  <a:schemeClr val="accent2"/>
                </a:solidFill>
              </a:rPr>
              <a:t>Emb</a:t>
            </a:r>
            <a:r>
              <a:rPr lang="en-US" i="1" dirty="0">
                <a:solidFill>
                  <a:schemeClr val="accent2"/>
                </a:solidFill>
              </a:rPr>
              <a:t>. Anode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3F644BA-23F7-9D0B-BE5C-52DF741505B2}"/>
              </a:ext>
            </a:extLst>
          </p:cNvPr>
          <p:cNvSpPr/>
          <p:nvPr/>
        </p:nvSpPr>
        <p:spPr>
          <a:xfrm>
            <a:off x="2766848" y="3208283"/>
            <a:ext cx="1103586" cy="729401"/>
          </a:xfrm>
          <a:prstGeom prst="roundRect">
            <a:avLst/>
          </a:prstGeom>
          <a:noFill/>
          <a:ln>
            <a:solidFill>
              <a:srgbClr val="FFFF00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073DEA4-0C7B-0A84-6A92-2FEDBAC82A63}"/>
              </a:ext>
            </a:extLst>
          </p:cNvPr>
          <p:cNvSpPr txBox="1"/>
          <p:nvPr/>
        </p:nvSpPr>
        <p:spPr>
          <a:xfrm>
            <a:off x="2277979" y="4207604"/>
            <a:ext cx="16803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highlight>
                  <a:srgbClr val="FFFF00"/>
                </a:highlight>
              </a:rPr>
              <a:t>HV feedthrough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E199600-E4E0-0AD0-7BA5-C8DFC6F50D17}"/>
              </a:ext>
            </a:extLst>
          </p:cNvPr>
          <p:cNvCxnSpPr>
            <a:cxnSpLocks/>
            <a:stCxn id="12" idx="0"/>
            <a:endCxn id="11" idx="2"/>
          </p:cNvCxnSpPr>
          <p:nvPr/>
        </p:nvCxnSpPr>
        <p:spPr>
          <a:xfrm flipV="1">
            <a:off x="3118177" y="3937684"/>
            <a:ext cx="200464" cy="269920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1698D36-E856-8A9A-76E2-7FED50F8F877}"/>
              </a:ext>
            </a:extLst>
          </p:cNvPr>
          <p:cNvCxnSpPr>
            <a:cxnSpLocks/>
            <a:stCxn id="21" idx="2"/>
          </p:cNvCxnSpPr>
          <p:nvPr/>
        </p:nvCxnSpPr>
        <p:spPr>
          <a:xfrm flipH="1">
            <a:off x="4895193" y="5549463"/>
            <a:ext cx="452208" cy="231646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0A31F3E-AD22-9B4F-D2B8-A61D987FEEBC}"/>
              </a:ext>
            </a:extLst>
          </p:cNvPr>
          <p:cNvSpPr txBox="1"/>
          <p:nvPr/>
        </p:nvSpPr>
        <p:spPr>
          <a:xfrm>
            <a:off x="4895193" y="5180131"/>
            <a:ext cx="904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94 MHz</a:t>
            </a:r>
          </a:p>
        </p:txBody>
      </p:sp>
    </p:spTree>
    <p:extLst>
      <p:ext uri="{BB962C8B-B14F-4D97-AF65-F5344CB8AC3E}">
        <p14:creationId xmlns:p14="http://schemas.microsoft.com/office/powerpoint/2010/main" val="36367788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770735-24AB-7B89-311F-BB68C1194D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 (3)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D94702E-F976-630E-02AF-9EA2D4026715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5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4CFF2E8-55F4-CD23-701F-98F2B32DF15D}"/>
              </a:ext>
            </a:extLst>
          </p:cNvPr>
          <p:cNvSpPr txBox="1"/>
          <p:nvPr/>
        </p:nvSpPr>
        <p:spPr>
          <a:xfrm>
            <a:off x="7520160" y="1027906"/>
            <a:ext cx="42911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00FF"/>
                </a:solidFill>
              </a:rPr>
              <a:t>Models with Beam screen + HV feedthrough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4551E50-28F9-E193-3902-57708326859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1929" y="2460726"/>
            <a:ext cx="2895173" cy="233417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68EF81D-3855-15C9-332F-F5303751FB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05477" y="2460726"/>
            <a:ext cx="2652002" cy="233417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ABA838F-D98A-1D92-E07F-DD91A0EE81B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25854" y="2460725"/>
            <a:ext cx="2706018" cy="2334171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BBABF97C-F6EC-465C-1707-FB5EC98277A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8382" y="2460727"/>
            <a:ext cx="2895173" cy="2380558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3D460CE3-A924-713F-276F-2B4E720265B9}"/>
              </a:ext>
            </a:extLst>
          </p:cNvPr>
          <p:cNvSpPr txBox="1"/>
          <p:nvPr/>
        </p:nvSpPr>
        <p:spPr>
          <a:xfrm>
            <a:off x="4217376" y="1690688"/>
            <a:ext cx="37572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Different HV feedthrough connections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93DF9-8C66-353F-A8FC-2BFD1E3DC804}"/>
              </a:ext>
            </a:extLst>
          </p:cNvPr>
          <p:cNvSpPr txBox="1"/>
          <p:nvPr/>
        </p:nvSpPr>
        <p:spPr>
          <a:xfrm>
            <a:off x="527623" y="4964993"/>
            <a:ext cx="19268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Smaller hole for the feedthrough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7EA4141-D82C-F21E-BD02-DB88441DF82A}"/>
              </a:ext>
            </a:extLst>
          </p:cNvPr>
          <p:cNvCxnSpPr>
            <a:stCxn id="21" idx="0"/>
          </p:cNvCxnSpPr>
          <p:nvPr/>
        </p:nvCxnSpPr>
        <p:spPr>
          <a:xfrm flipV="1">
            <a:off x="1491033" y="3272589"/>
            <a:ext cx="838281" cy="1692404"/>
          </a:xfrm>
          <a:prstGeom prst="straightConnector1">
            <a:avLst/>
          </a:prstGeom>
          <a:ln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4532B53-90BE-E495-619A-505E90CFEED1}"/>
              </a:ext>
            </a:extLst>
          </p:cNvPr>
          <p:cNvCxnSpPr/>
          <p:nvPr/>
        </p:nvCxnSpPr>
        <p:spPr>
          <a:xfrm>
            <a:off x="4335517" y="2751083"/>
            <a:ext cx="307428" cy="10247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3B56D466-C7A9-BAB7-311F-4FE920B44624}"/>
              </a:ext>
            </a:extLst>
          </p:cNvPr>
          <p:cNvSpPr txBox="1"/>
          <p:nvPr/>
        </p:nvSpPr>
        <p:spPr>
          <a:xfrm>
            <a:off x="5857563" y="5259229"/>
            <a:ext cx="355867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Hole on the top of the beam screen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171D44E0-1B70-E2FF-D37E-50E779E79CCB}"/>
              </a:ext>
            </a:extLst>
          </p:cNvPr>
          <p:cNvCxnSpPr/>
          <p:nvPr/>
        </p:nvCxnSpPr>
        <p:spPr>
          <a:xfrm>
            <a:off x="7301875" y="2751083"/>
            <a:ext cx="307428" cy="10247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C4A6CA59-15D0-2F19-8A44-64CE036D8F80}"/>
              </a:ext>
            </a:extLst>
          </p:cNvPr>
          <p:cNvCxnSpPr/>
          <p:nvPr/>
        </p:nvCxnSpPr>
        <p:spPr>
          <a:xfrm>
            <a:off x="10205028" y="2751083"/>
            <a:ext cx="307428" cy="102476"/>
          </a:xfrm>
          <a:prstGeom prst="straightConnector1">
            <a:avLst/>
          </a:prstGeom>
          <a:ln w="57150">
            <a:solidFill>
              <a:srgbClr val="FFFF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Left Brace 28">
            <a:extLst>
              <a:ext uri="{FF2B5EF4-FFF2-40B4-BE49-F238E27FC236}">
                <a16:creationId xmlns:a16="http://schemas.microsoft.com/office/drawing/2014/main" id="{CCC1D5C8-5DD8-2323-EEDE-39AA2C9AE9BD}"/>
              </a:ext>
            </a:extLst>
          </p:cNvPr>
          <p:cNvSpPr/>
          <p:nvPr/>
        </p:nvSpPr>
        <p:spPr>
          <a:xfrm rot="16200000">
            <a:off x="7452236" y="754421"/>
            <a:ext cx="369332" cy="8589940"/>
          </a:xfrm>
          <a:prstGeom prst="lef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BAEB814-91D1-F3D2-EB2F-6EC4E8D2162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596551" y="5564933"/>
            <a:ext cx="2072890" cy="864314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8343EE31-6DB3-DC6B-7436-7B20AF006804}"/>
              </a:ext>
            </a:extLst>
          </p:cNvPr>
          <p:cNvCxnSpPr>
            <a:cxnSpLocks/>
            <a:endCxn id="31" idx="0"/>
          </p:cNvCxnSpPr>
          <p:nvPr/>
        </p:nvCxnSpPr>
        <p:spPr>
          <a:xfrm>
            <a:off x="10632996" y="3006853"/>
            <a:ext cx="0" cy="255808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326743A-FE48-7D8B-280F-B04BB5ED9F5B}"/>
              </a:ext>
            </a:extLst>
          </p:cNvPr>
          <p:cNvSpPr txBox="1"/>
          <p:nvPr/>
        </p:nvSpPr>
        <p:spPr>
          <a:xfrm>
            <a:off x="6694432" y="5812424"/>
            <a:ext cx="25603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/>
              <a:t>NEG coated (50 </a:t>
            </a:r>
            <a:r>
              <a:rPr lang="el-GR" i="1" dirty="0"/>
              <a:t>Ω</a:t>
            </a:r>
            <a:r>
              <a:rPr lang="en-US" i="1" dirty="0"/>
              <a:t>) </a:t>
            </a:r>
            <a:r>
              <a:rPr lang="en-US" i="1" dirty="0" err="1"/>
              <a:t>macor</a:t>
            </a:r>
            <a:endParaRPr lang="en-US" i="1" dirty="0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E9F34915-1848-D8A3-39CD-0113ABB7ED58}"/>
              </a:ext>
            </a:extLst>
          </p:cNvPr>
          <p:cNvCxnSpPr>
            <a:stCxn id="39" idx="3"/>
            <a:endCxn id="31" idx="1"/>
          </p:cNvCxnSpPr>
          <p:nvPr/>
        </p:nvCxnSpPr>
        <p:spPr>
          <a:xfrm>
            <a:off x="9254813" y="5997090"/>
            <a:ext cx="34173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7F68DA17-0039-2D18-CAC1-F4B4DAAF1FCF}"/>
              </a:ext>
            </a:extLst>
          </p:cNvPr>
          <p:cNvSpPr txBox="1"/>
          <p:nvPr/>
        </p:nvSpPr>
        <p:spPr>
          <a:xfrm>
            <a:off x="1186397" y="2091828"/>
            <a:ext cx="1079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Model #1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F9942D3C-ADCE-B103-EDC1-702059AD028F}"/>
              </a:ext>
            </a:extLst>
          </p:cNvPr>
          <p:cNvSpPr txBox="1"/>
          <p:nvPr/>
        </p:nvSpPr>
        <p:spPr>
          <a:xfrm>
            <a:off x="4249945" y="2086666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Model #2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EF3DA24-B8FB-96BB-B7BF-DE625E03058B}"/>
              </a:ext>
            </a:extLst>
          </p:cNvPr>
          <p:cNvSpPr txBox="1"/>
          <p:nvPr/>
        </p:nvSpPr>
        <p:spPr>
          <a:xfrm>
            <a:off x="7197518" y="2091827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Model #3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3C4CEF89-70AD-1B51-5191-5B6E9054FBF1}"/>
              </a:ext>
            </a:extLst>
          </p:cNvPr>
          <p:cNvSpPr txBox="1"/>
          <p:nvPr/>
        </p:nvSpPr>
        <p:spPr>
          <a:xfrm>
            <a:off x="10099035" y="2096968"/>
            <a:ext cx="1067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0070C0"/>
                </a:solidFill>
              </a:rPr>
              <a:t>Model #4</a:t>
            </a:r>
          </a:p>
        </p:txBody>
      </p:sp>
    </p:spTree>
    <p:extLst>
      <p:ext uri="{BB962C8B-B14F-4D97-AF65-F5344CB8AC3E}">
        <p14:creationId xmlns:p14="http://schemas.microsoft.com/office/powerpoint/2010/main" val="11493116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679368-42DB-C065-1558-2B8EE3C891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Studied Models (4)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C7C11B-C46A-29BD-1E52-B695C7C584E6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6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65F7F5D-210B-CA22-69C2-D9956A86C4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65485" y="1690688"/>
            <a:ext cx="8219582" cy="481246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3A044A26-5920-0CEB-8ADC-A737BCE8A16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995" y="2450279"/>
            <a:ext cx="1631195" cy="1315116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F2A07490-38B6-F482-A74A-5637182639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35" y="4313175"/>
            <a:ext cx="1601660" cy="140970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70DC37C5-328B-80A4-2ECF-3C1AECB6755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6614" y="4313175"/>
            <a:ext cx="1634283" cy="140970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A4F4E9C0-3F47-06E2-FA38-007741BF704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07436" y="2460728"/>
            <a:ext cx="1601660" cy="1316966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E0F5B2D4-054F-A89D-E777-DCD7AA91725D}"/>
              </a:ext>
            </a:extLst>
          </p:cNvPr>
          <p:cNvSpPr/>
          <p:nvPr/>
        </p:nvSpPr>
        <p:spPr>
          <a:xfrm>
            <a:off x="1984995" y="4313175"/>
            <a:ext cx="1631195" cy="13684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C57F9B1B-8E8C-8DBB-A6FC-644392DD71E3}"/>
              </a:ext>
            </a:extLst>
          </p:cNvPr>
          <p:cNvSpPr/>
          <p:nvPr/>
        </p:nvSpPr>
        <p:spPr>
          <a:xfrm>
            <a:off x="177900" y="4322632"/>
            <a:ext cx="1631195" cy="136848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9374AFE-F47A-6EFA-8742-6544DEBB0220}"/>
              </a:ext>
            </a:extLst>
          </p:cNvPr>
          <p:cNvSpPr/>
          <p:nvPr/>
        </p:nvSpPr>
        <p:spPr>
          <a:xfrm>
            <a:off x="1984995" y="2450279"/>
            <a:ext cx="1631195" cy="1315116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69150DC6-1821-E088-C0B2-2D07E8B31ED3}"/>
              </a:ext>
            </a:extLst>
          </p:cNvPr>
          <p:cNvSpPr/>
          <p:nvPr/>
        </p:nvSpPr>
        <p:spPr>
          <a:xfrm>
            <a:off x="177899" y="2450279"/>
            <a:ext cx="1631195" cy="1315116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352A79A-6A52-71A1-1FEF-56503D4B1E91}"/>
              </a:ext>
            </a:extLst>
          </p:cNvPr>
          <p:cNvSpPr/>
          <p:nvPr/>
        </p:nvSpPr>
        <p:spPr>
          <a:xfrm>
            <a:off x="8387255" y="2465765"/>
            <a:ext cx="1474076" cy="1177377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Model #1</a:t>
            </a:r>
          </a:p>
          <a:p>
            <a:pPr algn="ctr"/>
            <a:r>
              <a:rPr lang="en-US" dirty="0">
                <a:solidFill>
                  <a:srgbClr val="0000FF"/>
                </a:solidFill>
              </a:rPr>
              <a:t>Model #2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Model #3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Model #4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F2AB539D-B52E-45BB-DF40-34D6C648613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424690" y="2450279"/>
            <a:ext cx="2914854" cy="3101619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C0D1CD8A-571D-8355-E292-7B86867B3BE2}"/>
              </a:ext>
            </a:extLst>
          </p:cNvPr>
          <p:cNvSpPr/>
          <p:nvPr/>
        </p:nvSpPr>
        <p:spPr>
          <a:xfrm>
            <a:off x="4424690" y="2460728"/>
            <a:ext cx="2914854" cy="3091170"/>
          </a:xfrm>
          <a:prstGeom prst="rect">
            <a:avLst/>
          </a:prstGeom>
          <a:noFill/>
          <a:ln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03D5C38-7CD7-AD52-9497-D334F2BD872C}"/>
              </a:ext>
            </a:extLst>
          </p:cNvPr>
          <p:cNvCxnSpPr>
            <a:endCxn id="18" idx="2"/>
          </p:cNvCxnSpPr>
          <p:nvPr/>
        </p:nvCxnSpPr>
        <p:spPr>
          <a:xfrm flipV="1">
            <a:off x="4548352" y="5562347"/>
            <a:ext cx="1317116" cy="32607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55758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CF4F4-B915-3F10-B2E1-4AF86F5C97B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Possible Options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2984DE4-B919-5222-BA1A-6376B878816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7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A179129-C7B3-1B31-29A9-1764AF52E1D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2090" y="1264095"/>
            <a:ext cx="8222010" cy="522877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31A8AA8C-650E-DF8B-FFD1-8C15CE72AD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84995" y="2450279"/>
            <a:ext cx="1631195" cy="131511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A465615E-300C-A876-8F97-D663E2B1C47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7435" y="4313175"/>
            <a:ext cx="1601660" cy="14097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6D40E69-FE94-69BB-BE6F-FBE2417541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6614" y="4313175"/>
            <a:ext cx="1634283" cy="140970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8E2A4D63-6939-3D34-ACA0-E94A940F62B1}"/>
              </a:ext>
            </a:extLst>
          </p:cNvPr>
          <p:cNvSpPr/>
          <p:nvPr/>
        </p:nvSpPr>
        <p:spPr>
          <a:xfrm>
            <a:off x="1984995" y="4313175"/>
            <a:ext cx="1631195" cy="1368482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0A8F3EB-EF06-113A-0067-5F2128F3A370}"/>
              </a:ext>
            </a:extLst>
          </p:cNvPr>
          <p:cNvSpPr/>
          <p:nvPr/>
        </p:nvSpPr>
        <p:spPr>
          <a:xfrm>
            <a:off x="177900" y="4322632"/>
            <a:ext cx="1631195" cy="1368482"/>
          </a:xfrm>
          <a:prstGeom prst="rect">
            <a:avLst/>
          </a:pr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6C2BCFC-28FD-ACA1-6B89-B49CD3938B2B}"/>
              </a:ext>
            </a:extLst>
          </p:cNvPr>
          <p:cNvSpPr/>
          <p:nvPr/>
        </p:nvSpPr>
        <p:spPr>
          <a:xfrm>
            <a:off x="1984995" y="2450279"/>
            <a:ext cx="1631195" cy="1315116"/>
          </a:xfrm>
          <a:prstGeom prst="rect">
            <a:avLst/>
          </a:prstGeom>
          <a:noFill/>
          <a:ln w="57150"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1E586E0-9AD1-56F3-D9E6-D6F20C061255}"/>
              </a:ext>
            </a:extLst>
          </p:cNvPr>
          <p:cNvSpPr/>
          <p:nvPr/>
        </p:nvSpPr>
        <p:spPr>
          <a:xfrm>
            <a:off x="8833653" y="2339920"/>
            <a:ext cx="1153802" cy="877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rgbClr val="0000FF"/>
                </a:solidFill>
              </a:rPr>
              <a:t>Model #2</a:t>
            </a:r>
          </a:p>
          <a:p>
            <a:pPr algn="ctr"/>
            <a:r>
              <a:rPr lang="en-US" dirty="0">
                <a:solidFill>
                  <a:srgbClr val="00B050"/>
                </a:solidFill>
              </a:rPr>
              <a:t>Model #3</a:t>
            </a:r>
          </a:p>
          <a:p>
            <a:pPr algn="ctr"/>
            <a:r>
              <a:rPr lang="en-US" dirty="0">
                <a:solidFill>
                  <a:srgbClr val="FF0000"/>
                </a:solidFill>
              </a:rPr>
              <a:t>Model #4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45AB268-5871-1FB1-CCEF-400B4BA3216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39065" y="2814145"/>
            <a:ext cx="4539856" cy="1986819"/>
          </a:xfrm>
          <a:prstGeom prst="rect">
            <a:avLst/>
          </a:prstGeom>
        </p:spPr>
      </p:pic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15FA109D-1317-EBB0-440C-590A1AC70005}"/>
              </a:ext>
            </a:extLst>
          </p:cNvPr>
          <p:cNvSpPr/>
          <p:nvPr/>
        </p:nvSpPr>
        <p:spPr>
          <a:xfrm>
            <a:off x="4240924" y="5439103"/>
            <a:ext cx="2948152" cy="764628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734AD7A8-D21B-3E3E-DAEA-84A2F7BA90F9}"/>
              </a:ext>
            </a:extLst>
          </p:cNvPr>
          <p:cNvCxnSpPr>
            <a:cxnSpLocks/>
            <a:stCxn id="17" idx="0"/>
            <a:endCxn id="16" idx="2"/>
          </p:cNvCxnSpPr>
          <p:nvPr/>
        </p:nvCxnSpPr>
        <p:spPr>
          <a:xfrm flipV="1">
            <a:off x="5715000" y="4800964"/>
            <a:ext cx="693993" cy="638139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1" name="Rectangle 20">
            <a:extLst>
              <a:ext uri="{FF2B5EF4-FFF2-40B4-BE49-F238E27FC236}">
                <a16:creationId xmlns:a16="http://schemas.microsoft.com/office/drawing/2014/main" id="{19216C3E-B725-6FE5-C766-63A3337A4B6C}"/>
              </a:ext>
            </a:extLst>
          </p:cNvPr>
          <p:cNvSpPr/>
          <p:nvPr/>
        </p:nvSpPr>
        <p:spPr>
          <a:xfrm>
            <a:off x="4172311" y="2814144"/>
            <a:ext cx="4506609" cy="1986819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A36CD341-2F44-E3C2-00AF-7AFEB491CC8C}"/>
              </a:ext>
            </a:extLst>
          </p:cNvPr>
          <p:cNvSpPr/>
          <p:nvPr/>
        </p:nvSpPr>
        <p:spPr>
          <a:xfrm>
            <a:off x="10830910" y="2339920"/>
            <a:ext cx="898096" cy="877552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rgbClr val="0000FF"/>
                </a:solidFill>
              </a:rPr>
              <a:t>74.5 W</a:t>
            </a:r>
          </a:p>
          <a:p>
            <a:pPr algn="r"/>
            <a:r>
              <a:rPr lang="en-US" dirty="0">
                <a:solidFill>
                  <a:srgbClr val="00B050"/>
                </a:solidFill>
              </a:rPr>
              <a:t>74.1 W</a:t>
            </a:r>
          </a:p>
          <a:p>
            <a:pPr algn="r"/>
            <a:r>
              <a:rPr lang="en-US" dirty="0">
                <a:solidFill>
                  <a:srgbClr val="FF0000"/>
                </a:solidFill>
              </a:rPr>
              <a:t>75.7 W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96B4BA3B-B10F-2698-CF9E-9C626F4D41AF}"/>
              </a:ext>
            </a:extLst>
          </p:cNvPr>
          <p:cNvSpPr txBox="1"/>
          <p:nvPr/>
        </p:nvSpPr>
        <p:spPr>
          <a:xfrm>
            <a:off x="10220481" y="1895537"/>
            <a:ext cx="15140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u="sng" dirty="0"/>
              <a:t>RF Power Loss</a:t>
            </a:r>
          </a:p>
        </p:txBody>
      </p:sp>
      <p:sp>
        <p:nvSpPr>
          <p:cNvPr id="25" name="Arrow: Right 24">
            <a:extLst>
              <a:ext uri="{FF2B5EF4-FFF2-40B4-BE49-F238E27FC236}">
                <a16:creationId xmlns:a16="http://schemas.microsoft.com/office/drawing/2014/main" id="{07C575FB-5FB6-6324-4B28-1FE92B25F815}"/>
              </a:ext>
            </a:extLst>
          </p:cNvPr>
          <p:cNvSpPr/>
          <p:nvPr/>
        </p:nvSpPr>
        <p:spPr>
          <a:xfrm>
            <a:off x="10220481" y="2618232"/>
            <a:ext cx="441434" cy="228600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1027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1" grpId="0" animBg="1"/>
      <p:bldP spid="23" grpId="0" animBg="1"/>
      <p:bldP spid="24" grpId="0"/>
      <p:bldP spid="2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DE3F53-965A-F7F7-5A5A-81518816BE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0D9208-25B2-96E9-0E41-E82BCC3F3BA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/>
              <a:t>Beam screen with </a:t>
            </a:r>
            <a:r>
              <a:rPr lang="en-US" sz="2400"/>
              <a:t>the embedded </a:t>
            </a:r>
            <a:r>
              <a:rPr lang="en-US" sz="2400" dirty="0"/>
              <a:t>anode is better than the separated anode in the impedance point of view.</a:t>
            </a:r>
          </a:p>
          <a:p>
            <a:endParaRPr lang="en-US" sz="2400" dirty="0"/>
          </a:p>
          <a:p>
            <a:r>
              <a:rPr lang="en-US" sz="2400" dirty="0"/>
              <a:t>HV feedthrough connection location is effective on the longitudinal impedance.</a:t>
            </a:r>
          </a:p>
          <a:p>
            <a:endParaRPr lang="en-US" sz="2400" dirty="0"/>
          </a:p>
          <a:p>
            <a:r>
              <a:rPr lang="en-US" sz="2400" dirty="0"/>
              <a:t>The models #2, #3 and #4 have nearly 74 W beam-induced RF power loss.</a:t>
            </a:r>
          </a:p>
          <a:p>
            <a:endParaRPr lang="en-US" sz="2400" dirty="0"/>
          </a:p>
          <a:p>
            <a:r>
              <a:rPr lang="en-US" sz="2400" dirty="0"/>
              <a:t>The models are simulating up to 5 GHz for the longitudinal instability check.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4E8AB5F-3D48-54DF-0F2F-6964F6676E6F}"/>
              </a:ext>
            </a:extLst>
          </p:cNvPr>
          <p:cNvSpPr/>
          <p:nvPr/>
        </p:nvSpPr>
        <p:spPr>
          <a:xfrm>
            <a:off x="0" y="6550222"/>
            <a:ext cx="12192000" cy="307777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  <a:highlight>
                  <a:srgbClr val="0000FF"/>
                </a:highlight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12007598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st 1">
      <a:majorFont>
        <a:latin typeface="Calibri Light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338</TotalTime>
  <Words>354</Words>
  <Application>Microsoft Office PowerPoint</Application>
  <PresentationFormat>Widescreen</PresentationFormat>
  <Paragraphs>86</Paragraphs>
  <Slides>13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Aptos</vt:lpstr>
      <vt:lpstr>Arial</vt:lpstr>
      <vt:lpstr>Calibri</vt:lpstr>
      <vt:lpstr>Calibri Light</vt:lpstr>
      <vt:lpstr>Cambria Math</vt:lpstr>
      <vt:lpstr>Office Theme</vt:lpstr>
      <vt:lpstr>SPS-BGI Model to LHC Tunnel Impedance Investigation Updates</vt:lpstr>
      <vt:lpstr>Outline</vt:lpstr>
      <vt:lpstr>Studied Models (1)</vt:lpstr>
      <vt:lpstr>Studied Models (1)</vt:lpstr>
      <vt:lpstr>Studied Models (2)</vt:lpstr>
      <vt:lpstr>Studied Models (3)</vt:lpstr>
      <vt:lpstr>Studied Models (4)</vt:lpstr>
      <vt:lpstr>Possible Options</vt:lpstr>
      <vt:lpstr>Conclusion</vt:lpstr>
      <vt:lpstr>Thanks for your attention!</vt:lpstr>
      <vt:lpstr>Backup Slides</vt:lpstr>
      <vt:lpstr>Model #3</vt:lpstr>
      <vt:lpstr>Beam-induced RF Power Loss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Hikmet Bursali</dc:creator>
  <cp:lastModifiedBy>Hikmet Bursali</cp:lastModifiedBy>
  <cp:revision>39</cp:revision>
  <dcterms:created xsi:type="dcterms:W3CDTF">2025-03-24T12:55:29Z</dcterms:created>
  <dcterms:modified xsi:type="dcterms:W3CDTF">2025-03-27T11:40:14Z</dcterms:modified>
</cp:coreProperties>
</file>