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5"/>
  </p:notesMasterIdLst>
  <p:sldIdLst>
    <p:sldId id="256" r:id="rId5"/>
    <p:sldId id="1700" r:id="rId6"/>
    <p:sldId id="1707" r:id="rId7"/>
    <p:sldId id="1711" r:id="rId8"/>
    <p:sldId id="1710" r:id="rId9"/>
    <p:sldId id="1709" r:id="rId10"/>
    <p:sldId id="1712" r:id="rId11"/>
    <p:sldId id="1713" r:id="rId12"/>
    <p:sldId id="289" r:id="rId13"/>
    <p:sldId id="278" r:id="rId14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7" autoAdjust="0"/>
    <p:restoredTop sz="97505"/>
  </p:normalViewPr>
  <p:slideViewPr>
    <p:cSldViewPr>
      <p:cViewPr varScale="1">
        <p:scale>
          <a:sx n="145" d="100"/>
          <a:sy n="145" d="100"/>
        </p:scale>
        <p:origin x="288" y="16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4/24/25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4/24/25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 cstate="screen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image" Target="../media/image7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7" Type="http://schemas.openxmlformats.org/officeDocument/2006/relationships/image" Target="../media/image22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91344" y="2643887"/>
            <a:ext cx="11869896" cy="2153265"/>
          </a:xfrm>
        </p:spPr>
        <p:txBody>
          <a:bodyPr/>
          <a:lstStyle/>
          <a:p>
            <a:pPr>
              <a:defRPr/>
            </a:pPr>
            <a:r>
              <a:rPr lang="en-GB" sz="4400" dirty="0"/>
              <a:t>CERN-MEDICIS</a:t>
            </a:r>
            <a:r>
              <a:rPr lang="en-GB" sz="2800" dirty="0"/>
              <a:t>        </a:t>
            </a:r>
            <a:r>
              <a:rPr lang="en-GB" sz="2800" dirty="0" err="1"/>
              <a:t>MEDical</a:t>
            </a:r>
            <a:r>
              <a:rPr lang="en-GB" sz="2800" dirty="0"/>
              <a:t> Isotopes Collected from </a:t>
            </a:r>
            <a:r>
              <a:rPr lang="en-GB" sz="2800" dirty="0" err="1"/>
              <a:t>ISolde</a:t>
            </a:r>
            <a:br>
              <a:rPr lang="en-GB" sz="2800" dirty="0"/>
            </a:br>
            <a:br>
              <a:rPr lang="en-GB" sz="2800" dirty="0"/>
            </a:br>
            <a:r>
              <a:rPr lang="en-GB" sz="4000" dirty="0"/>
              <a:t>2025 YETS summary and program for 2025</a:t>
            </a:r>
            <a:br>
              <a:rPr lang="en-GB" sz="2800" dirty="0"/>
            </a:br>
            <a:endParaRPr lang="en-GB" sz="44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91344" y="4569429"/>
            <a:ext cx="11376026" cy="803787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Charlotte DUCHEMIN, (Edgars MAMIS) CERN, SY-STI-RBS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dirty="0"/>
              <a:t>MEDICIS experimental program coordinator &amp; PRISMAP technical manager</a:t>
            </a:r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  <a:p>
            <a:pPr algn="l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/>
              <a:t>On behalf of the MEDICIS local dream-team, collaboration and all contributors</a:t>
            </a:r>
          </a:p>
          <a:p>
            <a:pPr algn="l">
              <a:defRPr/>
            </a:pPr>
            <a:r>
              <a:rPr lang="en-US" sz="1400" dirty="0"/>
              <a:t>April 2025</a:t>
            </a:r>
          </a:p>
          <a:p>
            <a:pPr algn="l">
              <a:defRPr/>
            </a:pPr>
            <a:r>
              <a:rPr lang="en-US" sz="1400" dirty="0"/>
              <a:t>14</a:t>
            </a:r>
            <a:r>
              <a:rPr lang="en-US" sz="1400" baseline="30000" dirty="0"/>
              <a:t>th</a:t>
            </a:r>
            <a:r>
              <a:rPr lang="en-US" sz="1400" dirty="0"/>
              <a:t> CERN-MEDICIS Collaboration Board</a:t>
            </a:r>
            <a:endParaRPr sz="1600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84EC53-F9A2-11EC-D493-3569FBFB1AD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552384" y="6021288"/>
            <a:ext cx="2508856" cy="740201"/>
          </a:xfrm>
          <a:prstGeom prst="rect">
            <a:avLst/>
          </a:prstGeom>
        </p:spPr>
      </p:pic>
      <p:pic>
        <p:nvPicPr>
          <p:cNvPr id="2" name="Image 9">
            <a:extLst>
              <a:ext uri="{FF2B5EF4-FFF2-40B4-BE49-F238E27FC236}">
                <a16:creationId xmlns:a16="http://schemas.microsoft.com/office/drawing/2014/main" id="{CDA97B17-C603-CD14-3DDE-C5062511136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13339" y="44624"/>
            <a:ext cx="3631333" cy="242088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2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37624B4B-E20B-D5C6-C78D-E4262AD6CF2F}"/>
              </a:ext>
            </a:extLst>
          </p:cNvPr>
          <p:cNvSpPr txBox="1">
            <a:spLocks/>
          </p:cNvSpPr>
          <p:nvPr/>
        </p:nvSpPr>
        <p:spPr bwMode="auto">
          <a:xfrm>
            <a:off x="335979" y="116632"/>
            <a:ext cx="1152066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Last board was in Dec 2024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1979EB-0F54-7530-DD86-5E174EDAD1D4}"/>
              </a:ext>
            </a:extLst>
          </p:cNvPr>
          <p:cNvSpPr txBox="1"/>
          <p:nvPr/>
        </p:nvSpPr>
        <p:spPr bwMode="auto">
          <a:xfrm>
            <a:off x="92131" y="1484784"/>
            <a:ext cx="1212807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Last MEDICIS board was held in December</a:t>
            </a:r>
            <a:r>
              <a:rPr lang="en-US" sz="1600" dirty="0"/>
              <a:t>, while starting our yearly technical stop.</a:t>
            </a:r>
            <a:br>
              <a:rPr lang="en-US" sz="1600" dirty="0"/>
            </a:br>
            <a:r>
              <a:rPr lang="en-US" sz="1600" dirty="0"/>
              <a:t>We discussed: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Summary of the production performed in 2024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Summary of YETS foreseen maintenance and upgrade activities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Overview of the radionuclide requested for 2025 </a:t>
            </a:r>
          </a:p>
          <a:p>
            <a:pPr lvl="1"/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MEDICIS is now </a:t>
            </a:r>
            <a:r>
              <a:rPr lang="en-US" sz="1600" b="1" dirty="0"/>
              <a:t>integrated in the yearly and weekly ISOLDE schedule </a:t>
            </a:r>
            <a:r>
              <a:rPr lang="en-US" sz="1600" dirty="0">
                <a:sym typeface="Wingdings" panose="05000000000000000000" pitchFamily="2" charset="2"/>
              </a:rPr>
              <a:t> highly helping </a:t>
            </a:r>
            <a:r>
              <a:rPr lang="en-US" sz="1600" dirty="0"/>
              <a:t>with coordination and communication around target irradiations! </a:t>
            </a:r>
            <a:r>
              <a:rPr lang="en-US" sz="1600" dirty="0">
                <a:sym typeface="Wingdings" panose="05000000000000000000" pitchFamily="2" charset="2"/>
              </a:rPr>
              <a:t>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0354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61052" y="1036112"/>
            <a:ext cx="11869896" cy="1378424"/>
          </a:xfrm>
        </p:spPr>
        <p:txBody>
          <a:bodyPr/>
          <a:lstStyle/>
          <a:p>
            <a:pPr>
              <a:defRPr/>
            </a:pPr>
            <a:r>
              <a:rPr lang="en-GB" sz="4400" dirty="0">
                <a:latin typeface="Abadi" panose="020F0502020204030204" pitchFamily="34" charset="0"/>
              </a:rPr>
              <a:t>CERN-MEDICIS</a:t>
            </a:r>
            <a:br>
              <a:rPr lang="en-GB" sz="2800" dirty="0">
                <a:latin typeface="Abadi" panose="020F0502020204030204" pitchFamily="34" charset="0"/>
              </a:rPr>
            </a:br>
            <a:r>
              <a:rPr lang="en-GB" sz="3600" dirty="0">
                <a:latin typeface="Abadi" panose="020F0502020204030204" pitchFamily="34" charset="0"/>
              </a:rPr>
              <a:t>KPI</a:t>
            </a:r>
            <a:r>
              <a:rPr lang="en-GB" sz="2800" dirty="0">
                <a:latin typeface="Abadi" panose="020F0502020204030204" pitchFamily="34" charset="0"/>
              </a:rPr>
              <a:t> </a:t>
            </a:r>
            <a:r>
              <a:rPr lang="en-GB" sz="3600" dirty="0">
                <a:latin typeface="Abadi" panose="020F0502020204030204" pitchFamily="34" charset="0"/>
              </a:rPr>
              <a:t>DASHBOARD 2024</a:t>
            </a:r>
            <a:endParaRPr lang="en-GB" sz="4400" dirty="0">
              <a:latin typeface="Abadi" panose="020F0502020204030204" pitchFamily="34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A84EC53-F9A2-11EC-D493-3569FBFB1A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248128" y="1196752"/>
            <a:ext cx="2508856" cy="740201"/>
          </a:xfrm>
          <a:prstGeom prst="rect">
            <a:avLst/>
          </a:prstGeom>
        </p:spPr>
      </p:pic>
      <p:pic>
        <p:nvPicPr>
          <p:cNvPr id="9" name="Graphic 8" descr="Bullseye outline">
            <a:extLst>
              <a:ext uri="{FF2B5EF4-FFF2-40B4-BE49-F238E27FC236}">
                <a16:creationId xmlns:a16="http://schemas.microsoft.com/office/drawing/2014/main" id="{66B24CE7-E816-F125-E108-5050DF02E8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3432" y="2994254"/>
            <a:ext cx="914400" cy="914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A79C55-C4C4-A1AD-E69B-7F221BB96714}"/>
              </a:ext>
            </a:extLst>
          </p:cNvPr>
          <p:cNvSpPr txBox="1"/>
          <p:nvPr/>
        </p:nvSpPr>
        <p:spPr bwMode="auto">
          <a:xfrm>
            <a:off x="1925584" y="2968940"/>
            <a:ext cx="3334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TARGETS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7 new targets built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5 reused from previous years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FB4EAE-B6C2-CCB2-99D8-73014C6EF4CC}"/>
              </a:ext>
            </a:extLst>
          </p:cNvPr>
          <p:cNvSpPr txBox="1"/>
          <p:nvPr/>
        </p:nvSpPr>
        <p:spPr bwMode="auto">
          <a:xfrm>
            <a:off x="1883368" y="4336178"/>
            <a:ext cx="3334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ACTIVITY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2 </a:t>
            </a:r>
            <a:r>
              <a:rPr lang="en-US" dirty="0" err="1">
                <a:solidFill>
                  <a:schemeClr val="bg1"/>
                </a:solidFill>
                <a:latin typeface="Abadi" panose="020B0604020104020204" pitchFamily="34" charset="0"/>
              </a:rPr>
              <a:t>GBq</a:t>
            </a: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 collected total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994680-0CCD-7C2A-84EA-BA7C569D9C07}"/>
              </a:ext>
            </a:extLst>
          </p:cNvPr>
          <p:cNvSpPr txBox="1"/>
          <p:nvPr/>
        </p:nvSpPr>
        <p:spPr bwMode="auto">
          <a:xfrm>
            <a:off x="1883368" y="5498722"/>
            <a:ext cx="3334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EFFICIENCY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Up to 72% (for Ra-225)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pic>
        <p:nvPicPr>
          <p:cNvPr id="14" name="Graphic 13" descr="Statistics with solid fill">
            <a:extLst>
              <a:ext uri="{FF2B5EF4-FFF2-40B4-BE49-F238E27FC236}">
                <a16:creationId xmlns:a16="http://schemas.microsoft.com/office/drawing/2014/main" id="{437701CA-8CE8-36DF-3461-3DB89FB82C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1184" y="5347722"/>
            <a:ext cx="914400" cy="914400"/>
          </a:xfrm>
          <a:prstGeom prst="rect">
            <a:avLst/>
          </a:prstGeom>
        </p:spPr>
      </p:pic>
      <p:pic>
        <p:nvPicPr>
          <p:cNvPr id="16" name="Graphic 15" descr="Bar chart with solid fill">
            <a:extLst>
              <a:ext uri="{FF2B5EF4-FFF2-40B4-BE49-F238E27FC236}">
                <a16:creationId xmlns:a16="http://schemas.microsoft.com/office/drawing/2014/main" id="{95BBF7C3-0B61-5B61-5041-DF645E0841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11184" y="4149080"/>
            <a:ext cx="914400" cy="914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82EA354-FF43-7AFE-72AC-C48B33DBB23E}"/>
              </a:ext>
            </a:extLst>
          </p:cNvPr>
          <p:cNvSpPr txBox="1"/>
          <p:nvPr/>
        </p:nvSpPr>
        <p:spPr bwMode="auto">
          <a:xfrm>
            <a:off x="7801916" y="4161854"/>
            <a:ext cx="4054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DISPATCH TO PARTNER INSTITUTES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18 radioactive transports</a:t>
            </a:r>
          </a:p>
        </p:txBody>
      </p:sp>
      <p:pic>
        <p:nvPicPr>
          <p:cNvPr id="19" name="Graphic 18" descr="Dump truck outline">
            <a:extLst>
              <a:ext uri="{FF2B5EF4-FFF2-40B4-BE49-F238E27FC236}">
                <a16:creationId xmlns:a16="http://schemas.microsoft.com/office/drawing/2014/main" id="{693CC749-FFBC-DD7B-699C-DF08666051B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744072" y="4149080"/>
            <a:ext cx="914400" cy="914400"/>
          </a:xfrm>
          <a:prstGeom prst="rect">
            <a:avLst/>
          </a:prstGeom>
        </p:spPr>
      </p:pic>
      <p:pic>
        <p:nvPicPr>
          <p:cNvPr id="20" name="Graphic 19" descr="Bullseye outline">
            <a:extLst>
              <a:ext uri="{FF2B5EF4-FFF2-40B4-BE49-F238E27FC236}">
                <a16:creationId xmlns:a16="http://schemas.microsoft.com/office/drawing/2014/main" id="{0A83C433-04F1-6922-20D7-3B26EF2FCB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6810032" y="3022123"/>
            <a:ext cx="914400" cy="9144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235D9CAF-786A-3A52-3A5D-CDB03DDA36D6}"/>
              </a:ext>
            </a:extLst>
          </p:cNvPr>
          <p:cNvSpPr txBox="1"/>
          <p:nvPr/>
        </p:nvSpPr>
        <p:spPr bwMode="auto">
          <a:xfrm>
            <a:off x="7752184" y="2996809"/>
            <a:ext cx="33340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PROTONS ON TARGET</a:t>
            </a:r>
          </a:p>
          <a:p>
            <a:r>
              <a:rPr lang="en-US" sz="1400" i="1" dirty="0">
                <a:solidFill>
                  <a:schemeClr val="bg1"/>
                </a:solidFill>
                <a:latin typeface="Abadi" panose="020B0604020104020204" pitchFamily="34" charset="0"/>
              </a:rPr>
              <a:t>(excluding external sources)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4.1E19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966EB2-CB43-59A8-0F09-45AB13D4CA92}"/>
              </a:ext>
            </a:extLst>
          </p:cNvPr>
          <p:cNvSpPr txBox="1"/>
          <p:nvPr/>
        </p:nvSpPr>
        <p:spPr bwMode="auto">
          <a:xfrm>
            <a:off x="7819362" y="5386187"/>
            <a:ext cx="4433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DOSE EXPOSURE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Maximum 52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Sv individual </a:t>
            </a:r>
          </a:p>
          <a:p>
            <a:r>
              <a:rPr lang="en-US" i="1" dirty="0">
                <a:solidFill>
                  <a:schemeClr val="bg1"/>
                </a:solidFill>
                <a:latin typeface="Abadi" panose="020B0604020104020204" pitchFamily="34" charset="0"/>
              </a:rPr>
              <a:t>(700 MBq Ra-224 + 110 MBq Ra-225)</a:t>
            </a:r>
          </a:p>
          <a:p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328 </a:t>
            </a:r>
            <a:r>
              <a:rPr lang="en-US" dirty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chemeClr val="bg1"/>
                </a:solidFill>
                <a:latin typeface="Abadi" panose="020B0604020104020204" pitchFamily="34" charset="0"/>
              </a:rPr>
              <a:t>Sv collective over the year</a:t>
            </a:r>
            <a:endParaRPr lang="en-GB" dirty="0">
              <a:solidFill>
                <a:schemeClr val="bg1"/>
              </a:solidFill>
              <a:latin typeface="Abadi" panose="020B0604020104020204" pitchFamily="34" charset="0"/>
            </a:endParaRPr>
          </a:p>
        </p:txBody>
      </p:sp>
      <p:pic>
        <p:nvPicPr>
          <p:cNvPr id="24" name="Graphic 23" descr="Sun outline">
            <a:extLst>
              <a:ext uri="{FF2B5EF4-FFF2-40B4-BE49-F238E27FC236}">
                <a16:creationId xmlns:a16="http://schemas.microsoft.com/office/drawing/2014/main" id="{9A165A88-8853-AB08-5E25-CD98303FAA1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44072" y="5481756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37624B4B-E20B-D5C6-C78D-E4262AD6CF2F}"/>
              </a:ext>
            </a:extLst>
          </p:cNvPr>
          <p:cNvSpPr txBox="1">
            <a:spLocks/>
          </p:cNvSpPr>
          <p:nvPr/>
        </p:nvSpPr>
        <p:spPr bwMode="auto">
          <a:xfrm>
            <a:off x="335979" y="116632"/>
            <a:ext cx="1152066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yearly shutdown (YETS)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6D6586-8C37-CEEE-1B8C-603D907BB548}"/>
              </a:ext>
            </a:extLst>
          </p:cNvPr>
          <p:cNvSpPr txBox="1"/>
          <p:nvPr/>
        </p:nvSpPr>
        <p:spPr bwMode="auto">
          <a:xfrm>
            <a:off x="83951" y="692696"/>
            <a:ext cx="12205856" cy="681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MEDICIS has been switched-off on Monday 09</a:t>
            </a:r>
            <a:r>
              <a:rPr lang="en-US" baseline="30000" dirty="0">
                <a:solidFill>
                  <a:schemeClr val="tx2"/>
                </a:solidFill>
              </a:rPr>
              <a:t>th </a:t>
            </a:r>
            <a:r>
              <a:rPr lang="en-US" dirty="0">
                <a:solidFill>
                  <a:schemeClr val="tx2"/>
                </a:solidFill>
              </a:rPr>
              <a:t>of Dec morning for the yearly technical stop.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Cleaning/emptying of the </a:t>
            </a:r>
            <a:r>
              <a:rPr lang="en-US" b="1" dirty="0">
                <a:solidFill>
                  <a:schemeClr val="accent1"/>
                </a:solidFill>
              </a:rPr>
              <a:t>MEDICIS Glovebox</a:t>
            </a:r>
            <a:r>
              <a:rPr lang="en-US" dirty="0">
                <a:solidFill>
                  <a:schemeClr val="tx2"/>
                </a:solidFill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Update of </a:t>
            </a:r>
            <a:r>
              <a:rPr lang="en-US" b="1" dirty="0">
                <a:solidFill>
                  <a:schemeClr val="accent1"/>
                </a:solidFill>
              </a:rPr>
              <a:t>vacuum software </a:t>
            </a:r>
            <a:r>
              <a:rPr lang="en-US" dirty="0">
                <a:solidFill>
                  <a:schemeClr val="tx2"/>
                </a:solidFill>
              </a:rPr>
              <a:t>application;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Target movement/eliminations</a:t>
            </a:r>
            <a:r>
              <a:rPr lang="en-US" dirty="0">
                <a:solidFill>
                  <a:schemeClr val="tx2"/>
                </a:solidFill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Installation of new module to get access to </a:t>
            </a:r>
            <a:r>
              <a:rPr lang="en-US" b="1" dirty="0">
                <a:solidFill>
                  <a:schemeClr val="accent1"/>
                </a:solidFill>
              </a:rPr>
              <a:t>remote HV</a:t>
            </a:r>
            <a:r>
              <a:rPr lang="en-US" dirty="0">
                <a:solidFill>
                  <a:schemeClr val="tx2"/>
                </a:solidFill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lvl="1"/>
            <a:r>
              <a:rPr lang="en-US" dirty="0">
                <a:solidFill>
                  <a:schemeClr val="tx2"/>
                </a:solidFill>
              </a:rPr>
              <a:t>CHRISTMAS BREAK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Extensive maintenance of the rails/MONTRAC system </a:t>
            </a:r>
            <a:r>
              <a:rPr lang="en-US" dirty="0">
                <a:solidFill>
                  <a:schemeClr val="tx2"/>
                </a:solidFill>
              </a:rPr>
              <a:t>following issues we got at the end of operation year;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4 weeks </a:t>
            </a:r>
            <a:r>
              <a:rPr lang="en-US" b="1" dirty="0"/>
              <a:t>ventilation </a:t>
            </a:r>
            <a:r>
              <a:rPr lang="en-US" dirty="0">
                <a:solidFill>
                  <a:schemeClr val="tx2"/>
                </a:solidFill>
              </a:rPr>
              <a:t>cut</a:t>
            </a:r>
            <a:r>
              <a:rPr lang="en-US" b="1" dirty="0"/>
              <a:t> </a:t>
            </a:r>
            <a:r>
              <a:rPr lang="en-US" dirty="0">
                <a:solidFill>
                  <a:schemeClr val="tx2"/>
                </a:solidFill>
              </a:rPr>
              <a:t>… for improvement &amp; maintenance;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Installation of additional </a:t>
            </a:r>
            <a:r>
              <a:rPr lang="en-US" b="1" dirty="0">
                <a:solidFill>
                  <a:schemeClr val="accent1"/>
                </a:solidFill>
              </a:rPr>
              <a:t>convection cooling system </a:t>
            </a:r>
            <a:r>
              <a:rPr lang="en-US" dirty="0">
                <a:solidFill>
                  <a:schemeClr val="tx2"/>
                </a:solidFill>
              </a:rPr>
              <a:t>in target area.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Electrical work</a:t>
            </a:r>
            <a:r>
              <a:rPr lang="en-US" dirty="0">
                <a:solidFill>
                  <a:schemeClr val="tx2"/>
                </a:solidFill>
              </a:rPr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Frontend yearly maintenance </a:t>
            </a:r>
            <a:r>
              <a:rPr lang="en-US" dirty="0">
                <a:solidFill>
                  <a:schemeClr val="tx2"/>
                </a:solidFill>
              </a:rPr>
              <a:t>with change of electrode tip, </a:t>
            </a:r>
            <a:r>
              <a:rPr lang="en-US" b="1" dirty="0">
                <a:solidFill>
                  <a:schemeClr val="accent1"/>
                </a:solidFill>
              </a:rPr>
              <a:t>vacuum pumps </a:t>
            </a:r>
            <a:r>
              <a:rPr lang="en-US" dirty="0">
                <a:solidFill>
                  <a:schemeClr val="tx2"/>
                </a:solidFill>
              </a:rPr>
              <a:t>check and oil change;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Robot </a:t>
            </a:r>
            <a:r>
              <a:rPr lang="en-US" dirty="0">
                <a:solidFill>
                  <a:schemeClr val="tx2"/>
                </a:solidFill>
              </a:rPr>
              <a:t>trajectory tests &amp; maintenance;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Deployment of </a:t>
            </a:r>
            <a:r>
              <a:rPr lang="en-US" b="1" dirty="0">
                <a:solidFill>
                  <a:schemeClr val="accent1"/>
                </a:solidFill>
              </a:rPr>
              <a:t>new interlock system </a:t>
            </a:r>
            <a:r>
              <a:rPr lang="en-US" dirty="0">
                <a:solidFill>
                  <a:schemeClr val="tx2"/>
                </a:solidFill>
              </a:rPr>
              <a:t>– no issues so far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Faraday cups </a:t>
            </a:r>
            <a:r>
              <a:rPr lang="en-US" dirty="0">
                <a:solidFill>
                  <a:schemeClr val="tx2"/>
                </a:solidFill>
              </a:rPr>
              <a:t>maintenance – got stuck during the year with temporary mitigation measures put in place;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Yearly </a:t>
            </a:r>
            <a:r>
              <a:rPr lang="en-US" b="1" dirty="0">
                <a:solidFill>
                  <a:schemeClr val="accent1"/>
                </a:solidFill>
              </a:rPr>
              <a:t>RP detector</a:t>
            </a:r>
            <a:r>
              <a:rPr lang="en-US" dirty="0">
                <a:solidFill>
                  <a:schemeClr val="tx2"/>
                </a:solidFill>
              </a:rPr>
              <a:t> checks;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FINAL safety tests for restart green light on 14</a:t>
            </a:r>
            <a:r>
              <a:rPr lang="en-US" b="1" baseline="30000" dirty="0">
                <a:solidFill>
                  <a:srgbClr val="00B050"/>
                </a:solidFill>
              </a:rPr>
              <a:t>th</a:t>
            </a:r>
            <a:r>
              <a:rPr lang="en-US" b="1" dirty="0">
                <a:solidFill>
                  <a:srgbClr val="00B050"/>
                </a:solidFill>
              </a:rPr>
              <a:t> of March 2025 obtained successfully ! </a:t>
            </a:r>
            <a:r>
              <a:rPr lang="en-US" b="1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b="1" dirty="0">
                <a:sym typeface="Wingdings" panose="05000000000000000000" pitchFamily="2" charset="2"/>
              </a:rPr>
              <a:t>Stable beam tests happened between 17</a:t>
            </a:r>
            <a:r>
              <a:rPr lang="en-US" b="1" baseline="30000" dirty="0">
                <a:sym typeface="Wingdings" panose="05000000000000000000" pitchFamily="2" charset="2"/>
              </a:rPr>
              <a:t>th</a:t>
            </a:r>
            <a:r>
              <a:rPr lang="en-US" b="1" dirty="0">
                <a:sym typeface="Wingdings" panose="05000000000000000000" pitchFamily="2" charset="2"/>
              </a:rPr>
              <a:t> of March and 3</a:t>
            </a:r>
            <a:r>
              <a:rPr lang="en-US" b="1" baseline="30000" dirty="0">
                <a:sym typeface="Wingdings" panose="05000000000000000000" pitchFamily="2" charset="2"/>
              </a:rPr>
              <a:t>rd</a:t>
            </a:r>
            <a:r>
              <a:rPr lang="en-US" b="1" dirty="0">
                <a:sym typeface="Wingdings" panose="05000000000000000000" pitchFamily="2" charset="2"/>
              </a:rPr>
              <a:t> of April prior the first irradiation on 4</a:t>
            </a:r>
            <a:r>
              <a:rPr lang="en-US" b="1" baseline="30000" dirty="0">
                <a:sym typeface="Wingdings" panose="05000000000000000000" pitchFamily="2" charset="2"/>
              </a:rPr>
              <a:t>th</a:t>
            </a:r>
            <a:r>
              <a:rPr lang="en-US" b="1" dirty="0">
                <a:sym typeface="Wingdings" panose="05000000000000000000" pitchFamily="2" charset="2"/>
              </a:rPr>
              <a:t> of April</a:t>
            </a:r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Graphic 3" descr="Holiday tree outline">
            <a:extLst>
              <a:ext uri="{FF2B5EF4-FFF2-40B4-BE49-F238E27FC236}">
                <a16:creationId xmlns:a16="http://schemas.microsoft.com/office/drawing/2014/main" id="{DFE9BAC3-4B4F-159F-659F-F4453D20AE5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49338" y="2708739"/>
            <a:ext cx="601216" cy="601216"/>
          </a:xfrm>
          <a:prstGeom prst="rect">
            <a:avLst/>
          </a:prstGeom>
        </p:spPr>
      </p:pic>
      <p:pic>
        <p:nvPicPr>
          <p:cNvPr id="6" name="Graphic 5" descr="Holiday wreath outline">
            <a:extLst>
              <a:ext uri="{FF2B5EF4-FFF2-40B4-BE49-F238E27FC236}">
                <a16:creationId xmlns:a16="http://schemas.microsoft.com/office/drawing/2014/main" id="{1E7CBED7-FC01-0EEB-76B3-D2C5AE918C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951" y="2505291"/>
            <a:ext cx="50405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33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37624B4B-E20B-D5C6-C78D-E4262AD6CF2F}"/>
              </a:ext>
            </a:extLst>
          </p:cNvPr>
          <p:cNvSpPr txBox="1">
            <a:spLocks/>
          </p:cNvSpPr>
          <p:nvPr/>
        </p:nvSpPr>
        <p:spPr bwMode="auto">
          <a:xfrm>
            <a:off x="47328" y="116632"/>
            <a:ext cx="1219378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Yearly technical stop &amp; planning 2025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7620623-0F30-E3D1-7C59-C21EDEA7F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3982038"/>
              </p:ext>
            </p:extLst>
          </p:nvPr>
        </p:nvGraphicFramePr>
        <p:xfrm>
          <a:off x="94903" y="764704"/>
          <a:ext cx="12002194" cy="3275499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412482">
                  <a:extLst>
                    <a:ext uri="{9D8B030D-6E8A-4147-A177-3AD203B41FA5}">
                      <a16:colId xmlns:a16="http://schemas.microsoft.com/office/drawing/2014/main" val="1560184013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2593360029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243105621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37360216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1831241964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2235953930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158982933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850017065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1912068143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4078156955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3978769910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4165896440"/>
                    </a:ext>
                  </a:extLst>
                </a:gridCol>
                <a:gridCol w="882476">
                  <a:extLst>
                    <a:ext uri="{9D8B030D-6E8A-4147-A177-3AD203B41FA5}">
                      <a16:colId xmlns:a16="http://schemas.microsoft.com/office/drawing/2014/main" val="768724768"/>
                    </a:ext>
                  </a:extLst>
                </a:gridCol>
              </a:tblGrid>
              <a:tr h="378940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January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February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March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April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May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June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July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August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September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October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November</a:t>
                      </a:r>
                      <a:endParaRPr lang="en-GB" sz="105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December</a:t>
                      </a:r>
                      <a:endParaRPr lang="en-GB" sz="105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4366927"/>
                  </a:ext>
                </a:extLst>
              </a:tr>
              <a:tr h="467187">
                <a:tc>
                  <a:txBody>
                    <a:bodyPr/>
                    <a:lstStyle/>
                    <a:p>
                      <a:r>
                        <a:rPr lang="en-US" sz="1100" dirty="0"/>
                        <a:t>Technical stop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061298"/>
                  </a:ext>
                </a:extLst>
              </a:tr>
              <a:tr h="467187">
                <a:tc>
                  <a:txBody>
                    <a:bodyPr/>
                    <a:lstStyle/>
                    <a:p>
                      <a:r>
                        <a:rPr lang="en-US" sz="1100" dirty="0"/>
                        <a:t>MEDICIS Operation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158284"/>
                  </a:ext>
                </a:extLst>
              </a:tr>
              <a:tr h="467187">
                <a:tc>
                  <a:txBody>
                    <a:bodyPr/>
                    <a:lstStyle/>
                    <a:p>
                      <a:r>
                        <a:rPr lang="en-US" sz="1100" dirty="0"/>
                        <a:t>PSB Beam for physics at ISOLDE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287429"/>
                  </a:ext>
                </a:extLst>
              </a:tr>
              <a:tr h="840936">
                <a:tc>
                  <a:txBody>
                    <a:bodyPr/>
                    <a:lstStyle/>
                    <a:p>
                      <a:r>
                        <a:rPr lang="en-US" sz="1100" dirty="0"/>
                        <a:t>MEDICIS Radioactive Ion Beams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596775"/>
                  </a:ext>
                </a:extLst>
              </a:tr>
              <a:tr h="654062">
                <a:tc>
                  <a:txBody>
                    <a:bodyPr/>
                    <a:lstStyle/>
                    <a:p>
                      <a:r>
                        <a:rPr lang="en-US" sz="1100" dirty="0"/>
                        <a:t>External sources</a:t>
                      </a:r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787630"/>
                  </a:ext>
                </a:extLst>
              </a:tr>
            </a:tbl>
          </a:graphicData>
        </a:graphic>
      </p:graphicFrame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413FAA-87F9-D0EE-0958-7F6CCBAC4001}"/>
              </a:ext>
            </a:extLst>
          </p:cNvPr>
          <p:cNvCxnSpPr>
            <a:cxnSpLocks/>
          </p:cNvCxnSpPr>
          <p:nvPr/>
        </p:nvCxnSpPr>
        <p:spPr>
          <a:xfrm>
            <a:off x="1487486" y="1355385"/>
            <a:ext cx="230425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417367-80A0-2862-007D-FB1201EF5244}"/>
              </a:ext>
            </a:extLst>
          </p:cNvPr>
          <p:cNvCxnSpPr>
            <a:cxnSpLocks/>
          </p:cNvCxnSpPr>
          <p:nvPr/>
        </p:nvCxnSpPr>
        <p:spPr bwMode="auto">
          <a:xfrm>
            <a:off x="3791744" y="1844824"/>
            <a:ext cx="792087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4761F50-F27A-7665-2BD8-913E060971D7}"/>
              </a:ext>
            </a:extLst>
          </p:cNvPr>
          <p:cNvCxnSpPr>
            <a:cxnSpLocks/>
          </p:cNvCxnSpPr>
          <p:nvPr/>
        </p:nvCxnSpPr>
        <p:spPr bwMode="auto">
          <a:xfrm>
            <a:off x="4079776" y="2348880"/>
            <a:ext cx="727280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ED70944-5E81-6FAC-4AEB-660F105B4D9B}"/>
              </a:ext>
            </a:extLst>
          </p:cNvPr>
          <p:cNvCxnSpPr>
            <a:cxnSpLocks/>
          </p:cNvCxnSpPr>
          <p:nvPr/>
        </p:nvCxnSpPr>
        <p:spPr bwMode="auto">
          <a:xfrm>
            <a:off x="4331804" y="3028081"/>
            <a:ext cx="7380818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795FB7-4F9F-5071-AD1E-E35B71C2BD88}"/>
              </a:ext>
            </a:extLst>
          </p:cNvPr>
          <p:cNvCxnSpPr>
            <a:cxnSpLocks/>
          </p:cNvCxnSpPr>
          <p:nvPr/>
        </p:nvCxnSpPr>
        <p:spPr bwMode="auto">
          <a:xfrm>
            <a:off x="11280576" y="3789040"/>
            <a:ext cx="432046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81979EB-0F54-7530-DD86-5E174EDAD1D4}"/>
              </a:ext>
            </a:extLst>
          </p:cNvPr>
          <p:cNvSpPr txBox="1"/>
          <p:nvPr/>
        </p:nvSpPr>
        <p:spPr bwMode="auto">
          <a:xfrm>
            <a:off x="25887" y="4148316"/>
            <a:ext cx="124068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Always a period of </a:t>
            </a:r>
            <a:r>
              <a:rPr lang="en-US" sz="1600" b="1" dirty="0">
                <a:solidFill>
                  <a:schemeClr val="accent1"/>
                </a:solidFill>
              </a:rPr>
              <a:t>2 to 3 weeks of stable beam tests </a:t>
            </a:r>
            <a:r>
              <a:rPr lang="en-US" sz="1600" dirty="0">
                <a:solidFill>
                  <a:schemeClr val="tx2"/>
                </a:solidFill>
              </a:rPr>
              <a:t>before starting with radioactive ions beams (magnet calibration checks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Checks of the </a:t>
            </a:r>
            <a:r>
              <a:rPr lang="en-US" sz="1600" b="1" dirty="0">
                <a:solidFill>
                  <a:schemeClr val="accent1"/>
                </a:solidFill>
              </a:rPr>
              <a:t>beam position with </a:t>
            </a:r>
            <a:r>
              <a:rPr lang="en-US" sz="1600" b="1" dirty="0" err="1">
                <a:solidFill>
                  <a:schemeClr val="accent1"/>
                </a:solidFill>
              </a:rPr>
              <a:t>gafchromic</a:t>
            </a:r>
            <a:r>
              <a:rPr lang="en-US" sz="1600" b="1" dirty="0">
                <a:solidFill>
                  <a:schemeClr val="accent1"/>
                </a:solidFill>
              </a:rPr>
              <a:t>® films performed </a:t>
            </a:r>
            <a:r>
              <a:rPr lang="en-US" sz="1600" dirty="0">
                <a:solidFill>
                  <a:schemeClr val="tx2"/>
                </a:solidFill>
              </a:rPr>
              <a:t>(done every year before restarting irradiations);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02D371-8959-FEFC-8AD0-234FC181880A}"/>
              </a:ext>
            </a:extLst>
          </p:cNvPr>
          <p:cNvSpPr txBox="1"/>
          <p:nvPr/>
        </p:nvSpPr>
        <p:spPr bwMode="auto">
          <a:xfrm rot="5400000">
            <a:off x="10223537" y="2397807"/>
            <a:ext cx="3491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End of year CERN closure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63321B-5B13-1A9E-D68D-7AEBFACCDB58}"/>
              </a:ext>
            </a:extLst>
          </p:cNvPr>
          <p:cNvSpPr txBox="1"/>
          <p:nvPr/>
        </p:nvSpPr>
        <p:spPr bwMode="auto">
          <a:xfrm>
            <a:off x="17031" y="4751048"/>
            <a:ext cx="12149082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sz="1600" b="1" dirty="0">
                <a:solidFill>
                  <a:schemeClr val="accent1"/>
                </a:solidFill>
              </a:rPr>
              <a:t>Planning </a:t>
            </a:r>
            <a:r>
              <a:rPr lang="fr-FR" sz="1600" b="1" dirty="0" err="1">
                <a:solidFill>
                  <a:schemeClr val="accent1"/>
                </a:solidFill>
              </a:rPr>
              <a:t>based</a:t>
            </a:r>
            <a:r>
              <a:rPr lang="fr-FR" sz="1600" b="1" dirty="0">
                <a:solidFill>
                  <a:schemeClr val="accent1"/>
                </a:solidFill>
              </a:rPr>
              <a:t> on ISOLDE </a:t>
            </a:r>
            <a:r>
              <a:rPr lang="fr-FR" sz="1600" b="1" dirty="0" err="1">
                <a:solidFill>
                  <a:schemeClr val="accent1"/>
                </a:solidFill>
              </a:rPr>
              <a:t>schedule</a:t>
            </a:r>
            <a:r>
              <a:rPr lang="fr-FR" sz="1600" b="1" dirty="0">
                <a:solidFill>
                  <a:schemeClr val="accent1"/>
                </a:solidFill>
              </a:rPr>
              <a:t> </a:t>
            </a:r>
            <a:r>
              <a:rPr lang="fr-FR" sz="1600" dirty="0">
                <a:solidFill>
                  <a:schemeClr val="tx2"/>
                </a:solidFill>
              </a:rPr>
              <a:t>as </a:t>
            </a:r>
            <a:r>
              <a:rPr lang="fr-FR" sz="1600" dirty="0" err="1">
                <a:solidFill>
                  <a:schemeClr val="tx2"/>
                </a:solidFill>
              </a:rPr>
              <a:t>soon</a:t>
            </a:r>
            <a:r>
              <a:rPr lang="fr-FR" sz="1600" dirty="0">
                <a:solidFill>
                  <a:schemeClr val="tx2"/>
                </a:solidFill>
              </a:rPr>
              <a:t> as </a:t>
            </a:r>
            <a:r>
              <a:rPr lang="fr-FR" sz="1600" dirty="0" err="1">
                <a:solidFill>
                  <a:schemeClr val="tx2"/>
                </a:solidFill>
              </a:rPr>
              <a:t>released</a:t>
            </a:r>
            <a:endParaRPr lang="fr-FR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fr-FR" sz="1600" dirty="0" err="1">
                <a:solidFill>
                  <a:schemeClr val="tx2"/>
                </a:solidFill>
              </a:rPr>
              <a:t>Considering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u="sng" dirty="0" err="1">
                <a:solidFill>
                  <a:schemeClr val="accent1"/>
                </a:solidFill>
              </a:rPr>
              <a:t>already</a:t>
            </a:r>
            <a:r>
              <a:rPr lang="fr-FR" sz="1600" u="sng" dirty="0">
                <a:solidFill>
                  <a:schemeClr val="accent1"/>
                </a:solidFill>
              </a:rPr>
              <a:t> </a:t>
            </a:r>
            <a:r>
              <a:rPr lang="fr-FR" sz="1600" u="sng" dirty="0" err="1">
                <a:solidFill>
                  <a:schemeClr val="accent1"/>
                </a:solidFill>
              </a:rPr>
              <a:t>approved</a:t>
            </a:r>
            <a:r>
              <a:rPr lang="fr-FR" sz="1600" u="sng" dirty="0">
                <a:solidFill>
                  <a:schemeClr val="accent1"/>
                </a:solidFill>
              </a:rPr>
              <a:t> </a:t>
            </a:r>
            <a:r>
              <a:rPr lang="fr-FR" sz="1600" u="sng" dirty="0" err="1">
                <a:solidFill>
                  <a:schemeClr val="accent1"/>
                </a:solidFill>
              </a:rPr>
              <a:t>projects</a:t>
            </a:r>
            <a:r>
              <a:rPr lang="fr-FR" sz="1600" u="sng" dirty="0">
                <a:solidFill>
                  <a:schemeClr val="accent1"/>
                </a:solidFill>
              </a:rPr>
              <a:t> + PRISMAP User </a:t>
            </a:r>
            <a:r>
              <a:rPr lang="fr-FR" sz="1600" u="sng" dirty="0" err="1">
                <a:solidFill>
                  <a:schemeClr val="accent1"/>
                </a:solidFill>
              </a:rPr>
              <a:t>Projects</a:t>
            </a:r>
            <a:endParaRPr lang="fr-FR" sz="1600" u="sng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fr-FR" sz="1000" dirty="0">
              <a:solidFill>
                <a:schemeClr val="tx2"/>
              </a:solidFill>
            </a:endParaRPr>
          </a:p>
          <a:p>
            <a:r>
              <a:rPr lang="fr-FR" sz="1600" dirty="0">
                <a:solidFill>
                  <a:schemeClr val="tx2"/>
                </a:solidFill>
              </a:rPr>
              <a:t>+ </a:t>
            </a:r>
            <a:r>
              <a:rPr lang="fr-FR" sz="1600" u="sng" dirty="0">
                <a:solidFill>
                  <a:schemeClr val="accent1"/>
                </a:solidFill>
              </a:rPr>
              <a:t>new MEDICIS </a:t>
            </a:r>
            <a:r>
              <a:rPr lang="fr-FR" sz="1600" u="sng" dirty="0" err="1">
                <a:solidFill>
                  <a:schemeClr val="accent1"/>
                </a:solidFill>
              </a:rPr>
              <a:t>projects</a:t>
            </a:r>
            <a:r>
              <a:rPr lang="fr-FR" sz="1600" u="sng" dirty="0">
                <a:solidFill>
                  <a:schemeClr val="accent1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will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be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presented</a:t>
            </a:r>
            <a:r>
              <a:rPr lang="fr-FR" sz="1600" dirty="0">
                <a:solidFill>
                  <a:schemeClr val="tx2"/>
                </a:solidFill>
              </a:rPr>
              <a:t> and </a:t>
            </a:r>
            <a:r>
              <a:rPr lang="fr-FR" sz="1600" dirty="0" err="1">
                <a:solidFill>
                  <a:schemeClr val="tx2"/>
                </a:solidFill>
              </a:rPr>
              <a:t>proposed</a:t>
            </a:r>
            <a:r>
              <a:rPr lang="fr-FR" sz="1600" dirty="0">
                <a:solidFill>
                  <a:schemeClr val="tx2"/>
                </a:solidFill>
              </a:rPr>
              <a:t> to the </a:t>
            </a:r>
            <a:r>
              <a:rPr lang="fr-FR" sz="1600" dirty="0" err="1">
                <a:solidFill>
                  <a:schemeClr val="tx2"/>
                </a:solidFill>
              </a:rPr>
              <a:t>board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members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fr-FR" sz="1600" dirty="0">
                <a:solidFill>
                  <a:schemeClr val="tx2"/>
                </a:solidFill>
              </a:rPr>
              <a:t>Planning of the </a:t>
            </a:r>
            <a:r>
              <a:rPr lang="fr-FR" sz="1600" dirty="0" err="1">
                <a:solidFill>
                  <a:schemeClr val="tx2"/>
                </a:solidFill>
              </a:rPr>
              <a:t>rest</a:t>
            </a:r>
            <a:r>
              <a:rPr lang="fr-FR" sz="1600" dirty="0">
                <a:solidFill>
                  <a:schemeClr val="tx2"/>
                </a:solidFill>
              </a:rPr>
              <a:t> of the </a:t>
            </a:r>
            <a:r>
              <a:rPr lang="fr-FR" sz="1600" dirty="0" err="1">
                <a:solidFill>
                  <a:schemeClr val="tx2"/>
                </a:solidFill>
              </a:rPr>
              <a:t>year</a:t>
            </a:r>
            <a:r>
              <a:rPr lang="fr-FR" sz="1600" dirty="0">
                <a:solidFill>
                  <a:schemeClr val="tx2"/>
                </a:solidFill>
              </a:rPr>
              <a:t> to </a:t>
            </a:r>
            <a:r>
              <a:rPr lang="fr-FR" sz="1600" dirty="0" err="1">
                <a:solidFill>
                  <a:schemeClr val="tx2"/>
                </a:solidFill>
              </a:rPr>
              <a:t>be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adapted</a:t>
            </a:r>
            <a:r>
              <a:rPr lang="fr-FR" sz="1600" dirty="0">
                <a:solidFill>
                  <a:schemeClr val="tx2"/>
                </a:solidFill>
              </a:rPr>
              <a:t> </a:t>
            </a:r>
            <a:r>
              <a:rPr lang="fr-FR" sz="1600" dirty="0" err="1">
                <a:solidFill>
                  <a:schemeClr val="tx2"/>
                </a:solidFill>
              </a:rPr>
              <a:t>accordingly</a:t>
            </a:r>
            <a:endParaRPr lang="fr-FR" sz="1600" dirty="0">
              <a:solidFill>
                <a:schemeClr val="tx2"/>
              </a:solidFill>
            </a:endParaRPr>
          </a:p>
          <a:p>
            <a:endParaRPr lang="fr-FR" sz="900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u="sng" dirty="0">
                <a:solidFill>
                  <a:schemeClr val="accent1"/>
                </a:solidFill>
              </a:rPr>
              <a:t>External sources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r>
              <a:rPr lang="en-US" sz="1600" dirty="0">
                <a:solidFill>
                  <a:schemeClr val="tx2"/>
                </a:solidFill>
              </a:rPr>
              <a:t>scheduled all along the year (especially for Sm-153) – Sc-43/44 tentatively planed for June, Yb-175 for July</a:t>
            </a:r>
            <a:endParaRPr lang="fr-FR" sz="1600" dirty="0">
              <a:solidFill>
                <a:schemeClr val="tx2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C40E8D5-18CE-9BC7-CA39-2F5A0D9DEB9D}"/>
              </a:ext>
            </a:extLst>
          </p:cNvPr>
          <p:cNvSpPr txBox="1"/>
          <p:nvPr/>
        </p:nvSpPr>
        <p:spPr bwMode="auto">
          <a:xfrm>
            <a:off x="11133738" y="2343657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08 Dec</a:t>
            </a:r>
            <a:endParaRPr lang="en-GB" sz="11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4D5E2F2-33C8-5C8B-C249-4122C80EC30F}"/>
              </a:ext>
            </a:extLst>
          </p:cNvPr>
          <p:cNvSpPr txBox="1"/>
          <p:nvPr/>
        </p:nvSpPr>
        <p:spPr bwMode="auto">
          <a:xfrm>
            <a:off x="3992627" y="2338637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28 Mar</a:t>
            </a:r>
            <a:endParaRPr lang="en-GB" sz="11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D4F84DB-D59B-8B29-CB84-511AAFDC1F9B}"/>
              </a:ext>
            </a:extLst>
          </p:cNvPr>
          <p:cNvSpPr txBox="1"/>
          <p:nvPr/>
        </p:nvSpPr>
        <p:spPr bwMode="auto">
          <a:xfrm>
            <a:off x="3719736" y="1864142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17 Mar</a:t>
            </a:r>
            <a:endParaRPr lang="en-GB" sz="11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FE8385-3766-D6CE-DE83-F4C43AE838CB}"/>
              </a:ext>
            </a:extLst>
          </p:cNvPr>
          <p:cNvSpPr txBox="1"/>
          <p:nvPr/>
        </p:nvSpPr>
        <p:spPr bwMode="auto">
          <a:xfrm>
            <a:off x="4295800" y="3072174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7 Apr</a:t>
            </a:r>
            <a:endParaRPr lang="en-GB" sz="11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E8AE09B-CD77-E7C7-590C-2042D87F7AF2}"/>
              </a:ext>
            </a:extLst>
          </p:cNvPr>
          <p:cNvCxnSpPr>
            <a:cxnSpLocks/>
          </p:cNvCxnSpPr>
          <p:nvPr/>
        </p:nvCxnSpPr>
        <p:spPr bwMode="auto">
          <a:xfrm>
            <a:off x="6144220" y="3789040"/>
            <a:ext cx="88110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5EBDAE4-234E-76BA-A460-BAF78881555C}"/>
              </a:ext>
            </a:extLst>
          </p:cNvPr>
          <p:cNvSpPr txBox="1"/>
          <p:nvPr/>
        </p:nvSpPr>
        <p:spPr bwMode="auto">
          <a:xfrm>
            <a:off x="5945998" y="3544494"/>
            <a:ext cx="137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Sc &amp; Yb (&amp; </a:t>
            </a:r>
            <a:r>
              <a:rPr lang="en-US" sz="1100" b="1" dirty="0" err="1"/>
              <a:t>Sm</a:t>
            </a:r>
            <a:r>
              <a:rPr lang="en-US" sz="1100" b="1" dirty="0"/>
              <a:t>?)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290417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D6CA817E-FAE4-D070-8EA4-1613C258FA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37624B4B-E20B-D5C6-C78D-E4262AD6CF2F}"/>
              </a:ext>
            </a:extLst>
          </p:cNvPr>
          <p:cNvSpPr txBox="1">
            <a:spLocks/>
          </p:cNvSpPr>
          <p:nvPr/>
        </p:nvSpPr>
        <p:spPr bwMode="auto">
          <a:xfrm>
            <a:off x="335979" y="116632"/>
            <a:ext cx="1152066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in the program in 2025  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6D6586-8C37-CEEE-1B8C-603D907BB548}"/>
              </a:ext>
            </a:extLst>
          </p:cNvPr>
          <p:cNvSpPr txBox="1"/>
          <p:nvPr/>
        </p:nvSpPr>
        <p:spPr bwMode="auto">
          <a:xfrm>
            <a:off x="119336" y="620688"/>
            <a:ext cx="11928648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Continuous high demand of </a:t>
            </a:r>
            <a:r>
              <a:rPr lang="en-US" sz="1600" b="1" dirty="0"/>
              <a:t>Ra/Ac-225 </a:t>
            </a:r>
            <a:r>
              <a:rPr lang="en-US" sz="1600" dirty="0">
                <a:solidFill>
                  <a:schemeClr val="tx2"/>
                </a:solidFill>
              </a:rPr>
              <a:t>(both PRISMAP and MEDICIS)</a:t>
            </a:r>
          </a:p>
          <a:p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Ra-224</a:t>
            </a:r>
            <a:r>
              <a:rPr lang="en-US" sz="1600" dirty="0">
                <a:solidFill>
                  <a:schemeClr val="tx2"/>
                </a:solidFill>
              </a:rPr>
              <a:t> delivery (x2 to x3) for PRISMAP User (Call 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Ra-223</a:t>
            </a:r>
            <a:r>
              <a:rPr lang="en-US" sz="1600" dirty="0">
                <a:solidFill>
                  <a:schemeClr val="tx2"/>
                </a:solidFill>
              </a:rPr>
              <a:t> delivery (x1) for PRISMAP User (Call 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" dirty="0">
              <a:solidFill>
                <a:schemeClr val="tx2"/>
              </a:solidFill>
            </a:endParaRPr>
          </a:p>
          <a:p>
            <a:pPr lvl="1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Combined productions of Ra-223/225 and Ra-224/225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Yb-175 </a:t>
            </a:r>
            <a:r>
              <a:rPr lang="en-US" sz="1600" dirty="0">
                <a:solidFill>
                  <a:schemeClr val="tx2"/>
                </a:solidFill>
              </a:rPr>
              <a:t>delivery (x1) for PRISMAP User (Call 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Ba-128</a:t>
            </a:r>
            <a:r>
              <a:rPr lang="en-US" sz="1600" dirty="0">
                <a:solidFill>
                  <a:schemeClr val="tx2"/>
                </a:solidFill>
              </a:rPr>
              <a:t> project still ongoing for CHUV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Tm-165</a:t>
            </a:r>
            <a:r>
              <a:rPr lang="en-US" sz="1600" dirty="0">
                <a:solidFill>
                  <a:schemeClr val="tx2"/>
                </a:solidFill>
              </a:rPr>
              <a:t> delivery (x1) for PRISMAP User (Call 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Sm-153</a:t>
            </a:r>
            <a:r>
              <a:rPr lang="en-US" sz="1600" dirty="0">
                <a:solidFill>
                  <a:schemeClr val="tx2"/>
                </a:solidFill>
              </a:rPr>
              <a:t>  ~once every 6 weeks as targeted pace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Deliveries schedule with SCK CEN and/or POLATOM will be organized as soon as 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u="sng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>
                <a:solidFill>
                  <a:schemeClr val="tx2"/>
                </a:solidFill>
              </a:rPr>
              <a:t>Requests from NPL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/>
              <a:t>Ac-226 </a:t>
            </a:r>
            <a:r>
              <a:rPr lang="en-US" sz="1600" dirty="0">
                <a:solidFill>
                  <a:schemeClr val="tx2"/>
                </a:solidFill>
              </a:rPr>
              <a:t>(+for HUG), </a:t>
            </a:r>
            <a:r>
              <a:rPr lang="en-US" sz="1600" b="1" dirty="0"/>
              <a:t>Tb-155, Eu-145</a:t>
            </a:r>
          </a:p>
          <a:p>
            <a:pPr lvl="1"/>
            <a:endParaRPr lang="en-US" sz="1600" dirty="0">
              <a:solidFill>
                <a:schemeClr val="tx2"/>
              </a:solidFill>
            </a:endParaRPr>
          </a:p>
          <a:p>
            <a:pPr lvl="1"/>
            <a:r>
              <a:rPr lang="en-US" sz="1600" b="1" u="sng" dirty="0">
                <a:solidFill>
                  <a:schemeClr val="tx2"/>
                </a:solidFill>
              </a:rPr>
              <a:t>Developments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Sc-44/46/47 </a:t>
            </a:r>
            <a:r>
              <a:rPr lang="en-US" sz="1600" dirty="0">
                <a:solidFill>
                  <a:schemeClr val="tx2"/>
                </a:solidFill>
              </a:rPr>
              <a:t>project still ongoing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Tb-155</a:t>
            </a:r>
            <a:r>
              <a:rPr lang="en-US" sz="1600" dirty="0">
                <a:solidFill>
                  <a:schemeClr val="tx2"/>
                </a:solidFill>
              </a:rPr>
              <a:t> improvement of the activity collected still ongoing (part of Patricija’s PhD) – repeat 6% from ARRONAX would be great!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Cu-67</a:t>
            </a:r>
            <a:r>
              <a:rPr lang="en-US" sz="1600" dirty="0">
                <a:solidFill>
                  <a:schemeClr val="tx2"/>
                </a:solidFill>
              </a:rPr>
              <a:t> development run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3" name="Picture 2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89C03800-7800-993B-8E5F-702A60F8D52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89423" y="1033572"/>
            <a:ext cx="922601" cy="52322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724C60E2-5464-D340-E94B-75091373F46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7896200" y="764704"/>
            <a:ext cx="866787" cy="255733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710795F2-9451-2295-FADB-31514DEF03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3997785" y="2874751"/>
            <a:ext cx="866787" cy="255733"/>
          </a:xfrm>
          <a:prstGeom prst="rect">
            <a:avLst/>
          </a:prstGeom>
        </p:spPr>
      </p:pic>
      <p:pic>
        <p:nvPicPr>
          <p:cNvPr id="6" name="Picture 5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8E7E8BC2-B434-CEAD-0AC4-2D677E4C00A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05957" y="3248358"/>
            <a:ext cx="922601" cy="523220"/>
          </a:xfrm>
          <a:prstGeom prst="rect">
            <a:avLst/>
          </a:prstGeom>
        </p:spPr>
      </p:pic>
      <p:pic>
        <p:nvPicPr>
          <p:cNvPr id="7" name="Picture 6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130A3CF3-8A11-CB43-C2CA-12ED62EDDE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01591" y="601524"/>
            <a:ext cx="922601" cy="523220"/>
          </a:xfrm>
          <a:prstGeom prst="rect">
            <a:avLst/>
          </a:prstGeom>
        </p:spPr>
      </p:pic>
      <p:pic>
        <p:nvPicPr>
          <p:cNvPr id="8" name="Picture 7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CBE0212B-B2F5-1EB5-6C3A-63E87D902D1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11163" y="1483898"/>
            <a:ext cx="922601" cy="52322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62875E7E-CFF6-8B0E-7CA9-8D3B25693A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2927648" y="5039943"/>
            <a:ext cx="866787" cy="255733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E4AC93F2-21C8-5DD9-0E3B-180B60554F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11099889" y="5547704"/>
            <a:ext cx="866787" cy="255733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14103C7-8270-E008-E147-C339B9EAAC7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2711624" y="6055465"/>
            <a:ext cx="866787" cy="255733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EEE0F52C-DAF7-F228-B541-089D386D60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3480905" y="5547704"/>
            <a:ext cx="866787" cy="255733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DAD30C23-A82C-FAD7-BDA2-E5B537A1A0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auto">
          <a:xfrm>
            <a:off x="4864572" y="3849217"/>
            <a:ext cx="866787" cy="255733"/>
          </a:xfrm>
          <a:prstGeom prst="rect">
            <a:avLst/>
          </a:prstGeom>
        </p:spPr>
      </p:pic>
      <p:pic>
        <p:nvPicPr>
          <p:cNvPr id="9" name="Picture 8" descr="A picture containing post-it note, text, paper product, symbol&#10;&#10;Description automatically generated">
            <a:extLst>
              <a:ext uri="{FF2B5EF4-FFF2-40B4-BE49-F238E27FC236}">
                <a16:creationId xmlns:a16="http://schemas.microsoft.com/office/drawing/2014/main" id="{9746A04B-0363-2E5D-D7A8-CEDA422F01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847974" y="2300092"/>
            <a:ext cx="922601" cy="523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231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878800D5-8D35-9806-D1FD-374609537EC2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Slide Number Placeholder 8">
            <a:extLst>
              <a:ext uri="{FF2B5EF4-FFF2-40B4-BE49-F238E27FC236}">
                <a16:creationId xmlns:a16="http://schemas.microsoft.com/office/drawing/2014/main" id="{281733A1-7CFB-1A28-678D-0FF59984F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C13BD273-C182-0869-F2AC-56AE041EAD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sp>
        <p:nvSpPr>
          <p:cNvPr id="44" name="Title 1">
            <a:extLst>
              <a:ext uri="{FF2B5EF4-FFF2-40B4-BE49-F238E27FC236}">
                <a16:creationId xmlns:a16="http://schemas.microsoft.com/office/drawing/2014/main" id="{49BB7058-70F5-1A3C-3BE8-054ADC90F01E}"/>
              </a:ext>
            </a:extLst>
          </p:cNvPr>
          <p:cNvSpPr txBox="1">
            <a:spLocks/>
          </p:cNvSpPr>
          <p:nvPr/>
        </p:nvSpPr>
        <p:spPr bwMode="auto">
          <a:xfrm>
            <a:off x="335979" y="116632"/>
            <a:ext cx="1171200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CERN-</a:t>
            </a:r>
            <a:r>
              <a:rPr lang="en-LV" dirty="0"/>
              <a:t>MEDICIS</a:t>
            </a:r>
            <a:r>
              <a:rPr lang="en-US" dirty="0"/>
              <a:t> – integrated to the ISOLDE planning !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    </a:t>
            </a:r>
            <a:endParaRPr lang="en-LV" dirty="0">
              <a:solidFill>
                <a:srgbClr val="C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5A008A0-36BF-6A9A-D3A3-55E9493D9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979" y="692696"/>
            <a:ext cx="11489101" cy="55923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233F99-44A9-46EF-2218-63060BF78DD5}"/>
              </a:ext>
            </a:extLst>
          </p:cNvPr>
          <p:cNvSpPr txBox="1"/>
          <p:nvPr/>
        </p:nvSpPr>
        <p:spPr bwMode="auto">
          <a:xfrm>
            <a:off x="4066309" y="4881845"/>
            <a:ext cx="787022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Not yet updated: </a:t>
            </a:r>
          </a:p>
          <a:p>
            <a:pPr algn="ctr"/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Since of few days ago MEDICIS schedule is planned already until mid-July including 16 (+2) target irradiations at HRS and collections of: </a:t>
            </a:r>
          </a:p>
          <a:p>
            <a:pPr algn="ctr"/>
            <a:r>
              <a:rPr lang="en-US" b="1" dirty="0"/>
              <a:t>K-43; Sc-43/44(?); Cu-67; Eu-145; Tb-149; Tb-155; Tm-165; Yb-175; </a:t>
            </a:r>
            <a:br>
              <a:rPr lang="en-US" b="1" dirty="0"/>
            </a:br>
            <a:r>
              <a:rPr lang="en-US" b="1" dirty="0"/>
              <a:t>Ra-223; Ra-224; Ra-225; Ac-226</a:t>
            </a:r>
          </a:p>
        </p:txBody>
      </p:sp>
    </p:spTree>
    <p:extLst>
      <p:ext uri="{BB962C8B-B14F-4D97-AF65-F5344CB8AC3E}">
        <p14:creationId xmlns:p14="http://schemas.microsoft.com/office/powerpoint/2010/main" val="191479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AC2B89D-B1A1-4178-685C-5B77C4F18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CERN-MEDICIS - Recent operational updates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D76DA4-02DE-07F0-DC33-95FB66217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060AA9-2112-CA81-73EE-94EF7C28094B}"/>
              </a:ext>
            </a:extLst>
          </p:cNvPr>
          <p:cNvSpPr txBox="1"/>
          <p:nvPr/>
        </p:nvSpPr>
        <p:spPr bwMode="auto">
          <a:xfrm>
            <a:off x="335360" y="1196752"/>
            <a:ext cx="7272808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tx2"/>
                </a:solidFill>
              </a:rPr>
              <a:t>Kromek</a:t>
            </a:r>
            <a:r>
              <a:rPr lang="en-US" sz="1600" dirty="0">
                <a:solidFill>
                  <a:schemeClr val="tx2"/>
                </a:solidFill>
              </a:rPr>
              <a:t> detectors re-calibrated according to the </a:t>
            </a:r>
            <a:r>
              <a:rPr lang="en-US" sz="1600" b="1" dirty="0"/>
              <a:t>collection foil type used</a:t>
            </a:r>
            <a:r>
              <a:rPr lang="en-US" sz="1600" dirty="0">
                <a:solidFill>
                  <a:schemeClr val="tx2"/>
                </a:solidFill>
              </a:rPr>
              <a:t> (P. </a:t>
            </a:r>
            <a:r>
              <a:rPr lang="en-US" sz="1600" dirty="0" err="1">
                <a:solidFill>
                  <a:schemeClr val="tx2"/>
                </a:solidFill>
              </a:rPr>
              <a:t>Kalniņa</a:t>
            </a:r>
            <a:r>
              <a:rPr lang="en-US" sz="1600" dirty="0">
                <a:solidFill>
                  <a:schemeClr val="tx2"/>
                </a:solidFill>
              </a:rPr>
              <a:t>) – for more precise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Eu laser ionization </a:t>
            </a:r>
            <a:r>
              <a:rPr lang="en-US" sz="1600" dirty="0">
                <a:solidFill>
                  <a:schemeClr val="tx2"/>
                </a:solidFill>
              </a:rPr>
              <a:t>experiments in the scope of </a:t>
            </a:r>
            <a:r>
              <a:rPr lang="en-US" sz="1600" b="1" dirty="0">
                <a:solidFill>
                  <a:schemeClr val="tx2"/>
                </a:solidFill>
              </a:rPr>
              <a:t>Ralitsa’s</a:t>
            </a:r>
            <a:r>
              <a:rPr lang="en-US" sz="1600" dirty="0">
                <a:solidFill>
                  <a:schemeClr val="tx2"/>
                </a:solidFill>
              </a:rPr>
              <a:t> PhD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RIB year was begun with a successful </a:t>
            </a:r>
            <a:r>
              <a:rPr lang="en-US" sz="1600" b="1" dirty="0"/>
              <a:t>Tb-155</a:t>
            </a:r>
            <a:r>
              <a:rPr lang="en-US" sz="1600" dirty="0">
                <a:solidFill>
                  <a:schemeClr val="tx2"/>
                </a:solidFill>
              </a:rPr>
              <a:t> collection as di-fluoride molecular ion beam from a </a:t>
            </a:r>
            <a:r>
              <a:rPr lang="en-US" sz="1600" dirty="0" err="1">
                <a:solidFill>
                  <a:schemeClr val="tx2"/>
                </a:solidFill>
              </a:rPr>
              <a:t>TaC</a:t>
            </a:r>
            <a:r>
              <a:rPr lang="en-US" sz="1600" dirty="0">
                <a:solidFill>
                  <a:schemeClr val="tx2"/>
                </a:solidFill>
              </a:rPr>
              <a:t> target (</a:t>
            </a:r>
            <a:r>
              <a:rPr lang="en-US" sz="1600" b="1" dirty="0" err="1">
                <a:solidFill>
                  <a:schemeClr val="tx2"/>
                </a:solidFill>
              </a:rPr>
              <a:t>Patrīcijas</a:t>
            </a:r>
            <a:r>
              <a:rPr lang="en-US" sz="1600" dirty="0">
                <a:solidFill>
                  <a:schemeClr val="tx2"/>
                </a:solidFill>
              </a:rPr>
              <a:t> PhD)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No </a:t>
            </a:r>
            <a:r>
              <a:rPr lang="en-US" sz="1600" b="1" dirty="0"/>
              <a:t>Ce-139</a:t>
            </a:r>
            <a:r>
              <a:rPr lang="en-US" sz="1600" dirty="0">
                <a:solidFill>
                  <a:schemeClr val="tx2"/>
                </a:solidFill>
              </a:rPr>
              <a:t> contamination found in final sample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Collected </a:t>
            </a:r>
            <a:r>
              <a:rPr lang="en-US" sz="1600" b="1" dirty="0"/>
              <a:t>Tb-155 </a:t>
            </a:r>
            <a:r>
              <a:rPr lang="en-US" sz="1600" dirty="0">
                <a:solidFill>
                  <a:schemeClr val="tx2"/>
                </a:solidFill>
              </a:rPr>
              <a:t>sample was used for radiochemical separation developments (</a:t>
            </a:r>
            <a:r>
              <a:rPr lang="en-US" sz="1600" b="1" dirty="0">
                <a:solidFill>
                  <a:schemeClr val="tx2"/>
                </a:solidFill>
              </a:rPr>
              <a:t>A. Tariq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On-going 1</a:t>
            </a:r>
            <a:r>
              <a:rPr lang="en-US" sz="1600" baseline="30000" dirty="0">
                <a:solidFill>
                  <a:schemeClr val="tx2"/>
                </a:solidFill>
              </a:rPr>
              <a:t>st</a:t>
            </a:r>
            <a:r>
              <a:rPr lang="en-US" sz="1600" dirty="0">
                <a:solidFill>
                  <a:schemeClr val="tx2"/>
                </a:solidFill>
              </a:rPr>
              <a:t> </a:t>
            </a:r>
            <a:r>
              <a:rPr lang="en-US" sz="1600" b="1" dirty="0"/>
              <a:t>Ra-224/Ra-225 collection of the year </a:t>
            </a:r>
            <a:r>
              <a:rPr lang="en-US" sz="1600" dirty="0">
                <a:solidFill>
                  <a:schemeClr val="tx2"/>
                </a:solidFill>
              </a:rPr>
              <a:t>(for PRISMAP users)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Radionuclide (emphasis on Tb) </a:t>
            </a:r>
            <a:r>
              <a:rPr lang="en-US" sz="1600" b="1" dirty="0"/>
              <a:t>release studies</a:t>
            </a:r>
            <a:r>
              <a:rPr lang="en-US" sz="1600" dirty="0">
                <a:solidFill>
                  <a:schemeClr val="tx2"/>
                </a:solidFill>
              </a:rPr>
              <a:t> from irradiated Ta foil and </a:t>
            </a:r>
            <a:r>
              <a:rPr lang="en-US" sz="1600" dirty="0" err="1">
                <a:solidFill>
                  <a:schemeClr val="tx2"/>
                </a:solidFill>
              </a:rPr>
              <a:t>TaC</a:t>
            </a:r>
            <a:r>
              <a:rPr lang="en-US" sz="1600" dirty="0">
                <a:solidFill>
                  <a:schemeClr val="tx2"/>
                </a:solidFill>
              </a:rPr>
              <a:t> target materials (</a:t>
            </a:r>
            <a:r>
              <a:rPr lang="en-US" sz="1600" b="1" dirty="0">
                <a:solidFill>
                  <a:schemeClr val="tx2"/>
                </a:solidFill>
              </a:rPr>
              <a:t>P. </a:t>
            </a:r>
            <a:r>
              <a:rPr lang="en-US" sz="1600" b="1" dirty="0" err="1">
                <a:solidFill>
                  <a:schemeClr val="tx2"/>
                </a:solidFill>
              </a:rPr>
              <a:t>Kalniņa</a:t>
            </a:r>
            <a:r>
              <a:rPr lang="en-US" sz="1600" dirty="0">
                <a:solidFill>
                  <a:schemeClr val="tx2"/>
                </a:solidFill>
              </a:rPr>
              <a:t>) in preparation for next week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Monitoring of target </a:t>
            </a:r>
            <a:r>
              <a:rPr lang="en-US" sz="1600" b="1" dirty="0"/>
              <a:t>max reached temperatures during irradiation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A “new” MEDICIS operator is being taught – </a:t>
            </a:r>
            <a:r>
              <a:rPr lang="en-US" sz="1600" b="1" dirty="0"/>
              <a:t>M. Deschamps</a:t>
            </a:r>
          </a:p>
          <a:p>
            <a:endParaRPr lang="en-US" sz="1600" dirty="0">
              <a:solidFill>
                <a:schemeClr val="tx2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4F4447D4-C6E2-95A5-9EC2-28EC508F60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CDCD86-E54E-F4E6-0584-130BBE8177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8483" y="1681821"/>
            <a:ext cx="3886200" cy="22677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C18F986-AEAA-B6DD-4077-A03F04EA46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91162" y="4302435"/>
            <a:ext cx="2986791" cy="191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644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" name="Titre 1">
            <a:extLst>
              <a:ext uri="{FF2B5EF4-FFF2-40B4-BE49-F238E27FC236}">
                <a16:creationId xmlns:a16="http://schemas.microsoft.com/office/drawing/2014/main" id="{026EFC3C-EDF3-0D4C-1DCC-2A622E46D917}"/>
              </a:ext>
            </a:extLst>
          </p:cNvPr>
          <p:cNvSpPr txBox="1">
            <a:spLocks/>
          </p:cNvSpPr>
          <p:nvPr/>
        </p:nvSpPr>
        <p:spPr>
          <a:xfrm>
            <a:off x="135129" y="57856"/>
            <a:ext cx="12056871" cy="102840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>
                <a:ea typeface="Garamond" charset="0"/>
                <a:cs typeface="Garamond" charset="0"/>
              </a:rPr>
              <a:t>A BIG </a:t>
            </a:r>
            <a:r>
              <a:rPr lang="fr-FR" sz="3600" b="1" dirty="0">
                <a:ea typeface="Garamond" charset="0"/>
                <a:cs typeface="Garamond" charset="0"/>
              </a:rPr>
              <a:t>THANKS</a:t>
            </a:r>
            <a:r>
              <a:rPr lang="fr-FR" sz="2800" b="1" dirty="0">
                <a:ea typeface="Garamond" charset="0"/>
                <a:cs typeface="Garamond" charset="0"/>
              </a:rPr>
              <a:t> TO ALL THE PEOPLE, GROUPS, SERVICES, INSTITUTES, COLLABORATION … INVOLVED IN MEDICIS!</a:t>
            </a:r>
          </a:p>
        </p:txBody>
      </p:sp>
      <p:sp>
        <p:nvSpPr>
          <p:cNvPr id="58" name="Titre 1">
            <a:extLst>
              <a:ext uri="{FF2B5EF4-FFF2-40B4-BE49-F238E27FC236}">
                <a16:creationId xmlns:a16="http://schemas.microsoft.com/office/drawing/2014/main" id="{5FA6A41A-90E5-8397-2295-78FC3E63B4B7}"/>
              </a:ext>
            </a:extLst>
          </p:cNvPr>
          <p:cNvSpPr txBox="1">
            <a:spLocks/>
          </p:cNvSpPr>
          <p:nvPr/>
        </p:nvSpPr>
        <p:spPr>
          <a:xfrm>
            <a:off x="7320136" y="4149080"/>
            <a:ext cx="640871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>
                <a:solidFill>
                  <a:schemeClr val="accent5"/>
                </a:solidFill>
                <a:ea typeface="Garamond" charset="0"/>
                <a:cs typeface="Garamond" charset="0"/>
              </a:rPr>
              <a:t>THANK YOU FOR </a:t>
            </a:r>
          </a:p>
          <a:p>
            <a:r>
              <a:rPr lang="fr-FR" sz="3600" b="1" dirty="0">
                <a:solidFill>
                  <a:schemeClr val="accent5"/>
                </a:solidFill>
                <a:ea typeface="Garamond" charset="0"/>
                <a:cs typeface="Garamond" charset="0"/>
              </a:rPr>
              <a:t>YOUR ATTENTION !</a:t>
            </a:r>
          </a:p>
        </p:txBody>
      </p:sp>
      <p:sp>
        <p:nvSpPr>
          <p:cNvPr id="61" name="Slide Number Placeholder 1">
            <a:extLst>
              <a:ext uri="{FF2B5EF4-FFF2-40B4-BE49-F238E27FC236}">
                <a16:creationId xmlns:a16="http://schemas.microsoft.com/office/drawing/2014/main" id="{4339D706-E347-8523-32ED-B1DEA40C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E0A7FC8-1BD7-634F-9890-4A95A572D39D}" type="slidenum">
              <a:rPr lang="fr-FR" smtClean="0">
                <a:latin typeface="+mj-lt"/>
              </a:rPr>
              <a:t>9</a:t>
            </a:fld>
            <a:endParaRPr lang="fr-FR">
              <a:latin typeface="+mj-lt"/>
            </a:endParaRPr>
          </a:p>
        </p:txBody>
      </p:sp>
      <p:pic>
        <p:nvPicPr>
          <p:cNvPr id="64" name="Graphic 63">
            <a:extLst>
              <a:ext uri="{FF2B5EF4-FFF2-40B4-BE49-F238E27FC236}">
                <a16:creationId xmlns:a16="http://schemas.microsoft.com/office/drawing/2014/main" id="{07F23AED-CBAF-629A-70B6-FFD910E2DE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>
            <a:off x="2783632" y="6385659"/>
            <a:ext cx="1394546" cy="411441"/>
          </a:xfrm>
          <a:prstGeom prst="rect">
            <a:avLst/>
          </a:prstGeom>
        </p:spPr>
      </p:pic>
      <p:pic>
        <p:nvPicPr>
          <p:cNvPr id="6" name="Picture 5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A095ECE5-2E9C-29B7-971B-4D6ADA09A9E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9" y="1078263"/>
            <a:ext cx="6974742" cy="5231057"/>
          </a:xfrm>
          <a:prstGeom prst="rect">
            <a:avLst/>
          </a:prstGeom>
        </p:spPr>
      </p:pic>
      <p:pic>
        <p:nvPicPr>
          <p:cNvPr id="10" name="Picture 9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BD53727E-6411-FC1C-0898-C16FE2F9073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3451" y="1051691"/>
            <a:ext cx="5775872" cy="27549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0445DD-8A5E-CC3A-9A88-7DF63D8937C4}"/>
              </a:ext>
            </a:extLst>
          </p:cNvPr>
          <p:cNvSpPr txBox="1"/>
          <p:nvPr/>
        </p:nvSpPr>
        <p:spPr bwMode="auto">
          <a:xfrm>
            <a:off x="7320136" y="6444044"/>
            <a:ext cx="42035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Charlotte.Duchemin@cern.ch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30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1642D3C01287B4394D2EB50E725BA72" ma:contentTypeVersion="0" ma:contentTypeDescription="Create a new document." ma:contentTypeScope="" ma:versionID="46bad4e6e135bb73b871e343f509b01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15AE4A8-7242-48AB-BE2C-E1126E7F778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5D0817-F952-43E6-9AD0-1B83CCCA731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20A14D0-225C-42CC-B73E-58FC2FEE0F4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12370</TotalTime>
  <Words>939</Words>
  <Application>Microsoft Macintosh PowerPoint</Application>
  <DocSecurity>0</DocSecurity>
  <PresentationFormat>Widescreen</PresentationFormat>
  <Paragraphs>151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Abadi</vt:lpstr>
      <vt:lpstr>Arial</vt:lpstr>
      <vt:lpstr>Calibri</vt:lpstr>
      <vt:lpstr>Garamond</vt:lpstr>
      <vt:lpstr>Symbol</vt:lpstr>
      <vt:lpstr>Wingdings</vt:lpstr>
      <vt:lpstr>Office Theme</vt:lpstr>
      <vt:lpstr>CERN-MEDICIS        MEDical Isotopes Collected from ISolde  2025 YETS summary and program for 2025 </vt:lpstr>
      <vt:lpstr>PowerPoint Presentation</vt:lpstr>
      <vt:lpstr>CERN-MEDICIS KPI DASHBOARD 2024</vt:lpstr>
      <vt:lpstr>PowerPoint Presentation</vt:lpstr>
      <vt:lpstr>PowerPoint Presentation</vt:lpstr>
      <vt:lpstr>PowerPoint Presentation</vt:lpstr>
      <vt:lpstr>PowerPoint Presentation</vt:lpstr>
      <vt:lpstr>CERN-MEDICIS - Recent operational updates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Edgars Mamis</cp:lastModifiedBy>
  <cp:revision>640</cp:revision>
  <dcterms:created xsi:type="dcterms:W3CDTF">2021-11-08T12:53:02Z</dcterms:created>
  <dcterms:modified xsi:type="dcterms:W3CDTF">2025-04-24T20:38:06Z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0x010100A1642D3C01287B4394D2EB50E725BA72</vt:lpwstr>
  </property>
</Properties>
</file>