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2" r:id="rId2"/>
    <p:sldId id="317" r:id="rId3"/>
    <p:sldId id="315" r:id="rId4"/>
    <p:sldId id="316" r:id="rId5"/>
    <p:sldId id="318" r:id="rId6"/>
    <p:sldId id="262" r:id="rId7"/>
    <p:sldId id="319" r:id="rId8"/>
    <p:sldId id="320" r:id="rId9"/>
    <p:sldId id="274" r:id="rId10"/>
    <p:sldId id="25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2BA3347-7B7A-004C-A839-F5EB577E56B2}">
          <p14:sldIdLst>
            <p14:sldId id="272"/>
            <p14:sldId id="317"/>
            <p14:sldId id="315"/>
            <p14:sldId id="316"/>
            <p14:sldId id="318"/>
            <p14:sldId id="262"/>
            <p14:sldId id="319"/>
            <p14:sldId id="320"/>
            <p14:sldId id="274"/>
          </p14:sldIdLst>
        </p14:section>
        <p14:section name="Spare" id="{9BDAD13F-4B4F-F54A-B2A0-F5BFA268FA96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6F0"/>
    <a:srgbClr val="02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67"/>
    <p:restoredTop sz="94692"/>
  </p:normalViewPr>
  <p:slideViewPr>
    <p:cSldViewPr snapToGrid="0">
      <p:cViewPr varScale="1">
        <p:scale>
          <a:sx n="126" d="100"/>
          <a:sy n="126" d="100"/>
        </p:scale>
        <p:origin x="208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50667-81C4-5740-AE90-3AA88F4CCA8E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CB4BA-EA02-2045-9CC0-7B0A24ABD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7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F2C83-2A28-5746-6545-9CC4C6967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CC8B35-3C21-9024-334A-60DE137AC7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CA7D0E-7D13-A9D2-4E59-5CA06F66C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6F01C-1105-41DE-5451-7E7080DCA4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CB4BA-EA02-2045-9CC0-7B0A24ABDC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1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DB9E9-2C4C-0718-3EAC-AF3C0ED73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5E9D0-1CB9-4890-026F-5F0C68D30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10753-2682-283A-EDA8-86091B6DD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8C2ED-F4F6-0966-3FC1-EE32B961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24480-7D74-5669-98A4-78F92B2C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DD7BA-1614-8FB7-4127-4957E4E1E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D1ED0-0405-868C-25BB-B1F75119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D2145-EED8-0857-6ABF-222E6454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7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BB0035-F6F0-6D23-6A9A-26B9BD5789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B0E03-5254-3F40-7C6A-B724B1A0A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DE582-E9DE-9F13-B718-7EB4898E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E1480-7D65-DCED-1D73-22119E465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18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80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9FFA-78CF-68C6-2E00-5E65EB96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1584A-2F08-E928-6773-B2DC9D454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C3629-09EF-76CB-B4A5-BDB78F5BB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2653-A8AA-C87A-5C2C-55AEA969F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8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EAA8E-3B9E-F38F-C1A1-1F098A65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E4834-8A9A-AE53-1BA5-4AE7F58B9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7B25-FCC8-CCFC-4DC0-7D0AF2C55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846DE-BE55-1693-657C-5A2D5389B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2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7BA36-90F1-3553-5DFE-27FE55899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CB2FC-0F55-A746-5866-BEC3150A0A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05D2E-CFCA-E7A7-3E2F-5E4C14D5B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13683-7B1A-9003-FAA3-1009559FA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6CBA0-72A2-C018-6407-0245F4E0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4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7BA47-93D1-BEB9-A96F-0A37897F0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A36A4-68AF-43EE-DC53-571B60851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FF2CB-1C03-F025-BC1E-26872112B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B12D05-B3CB-14B5-4FA9-CBE375DAA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ECB8B7-85F9-D37B-2E2A-CA2E9B27E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CAA41C-1097-6909-49E9-025F8E0A1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DBAA1B-F7F7-4355-8502-C0D7C8B41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7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B5A90-AE1A-E936-6575-B528E589D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8C0423-3041-89A9-2D05-8CA8A4C29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CEC30-605F-5D1D-3923-8E75FA643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20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1DE0D-DCFF-1858-75CD-1C5A8F6D0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9CF0-F553-9E9E-68D3-57C9FBCA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1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594A5-A9B9-B1EC-FCCE-4E9D9F5A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3349A-02BA-9C80-9D2F-5F318578F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C73FF-B7A1-F6A7-97C5-B3A69F112D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3A1B9-5DAF-2599-5961-46F9C098C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4A101-917F-26B4-6584-B64B1882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1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69566-AB46-001F-6E48-19C5F72AC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B4BD08-8BE6-CDF6-8685-FB3952C3E6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98762-DA15-0542-1907-3EF485B06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AEFD6-801A-5A59-4E33-1AA1FF265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D318A0-5F78-BAE3-4861-D200D33B0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6A3862-C128-5807-4A15-AD9D57698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DD3F9-CF89-11C5-1BAF-A1D6C8024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830E-6F84-4D42-F1E6-82D12AA81F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78C84-A99B-08E7-1AF9-2DBE1333F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71F2743C-1F1A-E51F-EA3E-DFC4FA40D3A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/>
        </p:blipFill>
        <p:spPr bwMode="auto">
          <a:xfrm>
            <a:off x="1317603" y="6373596"/>
            <a:ext cx="469491" cy="316633"/>
          </a:xfrm>
          <a:prstGeom prst="rect">
            <a:avLst/>
          </a:prstGeom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BAAB0DAD-6FAF-0930-3DF8-96D29D8B585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/>
        </p:blipFill>
        <p:spPr bwMode="auto">
          <a:xfrm>
            <a:off x="844854" y="6333434"/>
            <a:ext cx="412613" cy="40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3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1399E-4E13-F1F8-48EB-C0CF1D4D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Status of the AD e-cooler project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43A0FDB-C242-8105-C38A-9A98FF143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chemeClr val="accent1"/>
                </a:solidFill>
                <a:effectLst/>
                <a:latin typeface="Roboto" panose="02000000000000000000" pitchFamily="2" charset="0"/>
              </a:rPr>
              <a:t>@ E-cooler integration meeting – https://</a:t>
            </a:r>
            <a:r>
              <a:rPr lang="en-US" sz="1800" b="0" i="0" u="none" strike="noStrike" dirty="0" err="1">
                <a:solidFill>
                  <a:schemeClr val="accent1"/>
                </a:solidFill>
                <a:effectLst/>
                <a:latin typeface="Roboto" panose="02000000000000000000" pitchFamily="2" charset="0"/>
              </a:rPr>
              <a:t>indico.cern.ch</a:t>
            </a:r>
            <a:r>
              <a:rPr lang="en-US" sz="1800" b="0" i="0" u="none" strike="noStrike" dirty="0">
                <a:solidFill>
                  <a:schemeClr val="accent1"/>
                </a:solidFill>
                <a:effectLst/>
                <a:latin typeface="Roboto" panose="02000000000000000000" pitchFamily="2" charset="0"/>
              </a:rPr>
              <a:t>/event/1528547/</a:t>
            </a:r>
          </a:p>
          <a:p>
            <a:r>
              <a:rPr lang="en-US" sz="1800" dirty="0">
                <a:solidFill>
                  <a:schemeClr val="accent1"/>
                </a:solidFill>
                <a:latin typeface="Roboto" panose="02000000000000000000" pitchFamily="2" charset="0"/>
              </a:rPr>
              <a:t>1 April 2025</a:t>
            </a:r>
            <a:endParaRPr lang="en-US" sz="1800" b="0" i="0" u="none" strike="noStrike" dirty="0">
              <a:solidFill>
                <a:schemeClr val="accent1"/>
              </a:solidFill>
              <a:effectLst/>
              <a:latin typeface="Roboto" panose="02000000000000000000" pitchFamily="2" charset="0"/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19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061CC8-8A2C-F5A8-8830-9B351CA06B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0670" y="1382486"/>
            <a:ext cx="8325701" cy="4543765"/>
          </a:xfr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4EFE4D3-CBF9-A050-1174-90387168A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483"/>
          </a:xfrm>
        </p:spPr>
        <p:txBody>
          <a:bodyPr>
            <a:normAutofit fontScale="90000"/>
          </a:bodyPr>
          <a:lstStyle/>
          <a:p>
            <a:r>
              <a:rPr lang="en-US" dirty="0"/>
              <a:t>AD e-cooler cartoon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EB3DBC9-5C22-7CC2-6960-1A6800EF51AB}"/>
              </a:ext>
            </a:extLst>
          </p:cNvPr>
          <p:cNvSpPr/>
          <p:nvPr/>
        </p:nvSpPr>
        <p:spPr>
          <a:xfrm rot="19248602">
            <a:off x="9316720" y="4947920"/>
            <a:ext cx="1757680" cy="57912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Controls &amp; </a:t>
            </a:r>
            <a:r>
              <a:rPr lang="en-US" dirty="0" err="1"/>
              <a:t>Intelocks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905E7-97C2-A159-A4D2-C6017525A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odel of a machine&#10;&#10;Description automatically generated">
            <a:extLst>
              <a:ext uri="{FF2B5EF4-FFF2-40B4-BE49-F238E27FC236}">
                <a16:creationId xmlns:a16="http://schemas.microsoft.com/office/drawing/2014/main" id="{08B45374-6F23-FA98-E4AD-C33D4EFD9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0" y="1749318"/>
            <a:ext cx="10813320" cy="47327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A00269-0197-8FC3-494C-E6E01B546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mechanical design and integration, SY-BI &amp; EN-MME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31D7DF-C6BB-4416-7BC2-7A78FADAC1BA}"/>
              </a:ext>
            </a:extLst>
          </p:cNvPr>
          <p:cNvSpPr/>
          <p:nvPr/>
        </p:nvSpPr>
        <p:spPr>
          <a:xfrm>
            <a:off x="650240" y="1717040"/>
            <a:ext cx="10853928" cy="45994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15268-60DB-CA0C-7B98-BEB9B1918BA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2400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r>
              <a:rPr lang="en-US" dirty="0"/>
              <a:t>Mechanical integration (drawings)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At the level of the AD ring completed</a:t>
            </a:r>
            <a:r>
              <a:rPr lang="en-US" dirty="0"/>
              <a:t> (including </a:t>
            </a:r>
            <a:r>
              <a:rPr lang="en-US" dirty="0">
                <a:solidFill>
                  <a:schemeClr val="accent1"/>
                </a:solidFill>
              </a:rPr>
              <a:t>H/V correctors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At the level of sub-component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Girders</a:t>
            </a:r>
            <a:r>
              <a:rPr lang="en-US" dirty="0">
                <a:solidFill>
                  <a:schemeClr val="accent1"/>
                </a:solidFill>
              </a:rPr>
              <a:t> completed (</a:t>
            </a:r>
            <a:r>
              <a:rPr lang="en-US" dirty="0">
                <a:solidFill>
                  <a:schemeClr val="accent6"/>
                </a:solidFill>
              </a:rPr>
              <a:t>ready for manufacturing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pPr lvl="2"/>
            <a:r>
              <a:rPr lang="en-US" dirty="0">
                <a:solidFill>
                  <a:schemeClr val="accent1"/>
                </a:solidFill>
              </a:rPr>
              <a:t>Magnets (w/o H/V correctors) completed (</a:t>
            </a:r>
            <a:r>
              <a:rPr lang="en-US" dirty="0">
                <a:solidFill>
                  <a:schemeClr val="accent6"/>
                </a:solidFill>
              </a:rPr>
              <a:t>being manufactured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pPr lvl="2"/>
            <a:r>
              <a:rPr lang="en-US" dirty="0">
                <a:solidFill>
                  <a:schemeClr val="accent1"/>
                </a:solidFill>
              </a:rPr>
              <a:t>H/V correctors presented by Jeremy &amp; Nicolas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Vacuum chambers </a:t>
            </a:r>
            <a:r>
              <a:rPr lang="en-US" dirty="0">
                <a:solidFill>
                  <a:schemeClr val="accent1"/>
                </a:solidFill>
              </a:rPr>
              <a:t>completed (including BPM and cables), </a:t>
            </a:r>
            <a:r>
              <a:rPr lang="en-US" dirty="0">
                <a:solidFill>
                  <a:schemeClr val="accent6"/>
                </a:solidFill>
              </a:rPr>
              <a:t>being manufactured</a:t>
            </a:r>
            <a:endParaRPr lang="en-US" dirty="0">
              <a:solidFill>
                <a:schemeClr val="accent1"/>
              </a:solidFill>
            </a:endParaRPr>
          </a:p>
          <a:p>
            <a:pPr lvl="2"/>
            <a:r>
              <a:rPr lang="en-US" dirty="0">
                <a:solidFill>
                  <a:schemeClr val="accent1"/>
                </a:solidFill>
              </a:rPr>
              <a:t>Collector vacuum chamber integrated (</a:t>
            </a:r>
            <a:r>
              <a:rPr lang="en-US" dirty="0">
                <a:solidFill>
                  <a:schemeClr val="accent6"/>
                </a:solidFill>
              </a:rPr>
              <a:t>being manufactured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Gun in design</a:t>
            </a:r>
          </a:p>
        </p:txBody>
      </p:sp>
    </p:spTree>
    <p:extLst>
      <p:ext uri="{BB962C8B-B14F-4D97-AF65-F5344CB8AC3E}">
        <p14:creationId xmlns:p14="http://schemas.microsoft.com/office/powerpoint/2010/main" val="2840640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F27806-3A72-83AA-523C-4C0C6265A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731" y="67882"/>
            <a:ext cx="5333890" cy="620077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A71CDEF-DD2F-9324-0C43-DE62EA66F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60183"/>
            <a:ext cx="6177295" cy="4608512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Contract 1 – 11 solenoids</a:t>
            </a:r>
          </a:p>
          <a:p>
            <a:pPr lvl="1"/>
            <a:r>
              <a:rPr lang="en-US" dirty="0"/>
              <a:t>1+1 Drift, 4+1 Arm, 1+1 expansion, 1+1 squeeze</a:t>
            </a:r>
          </a:p>
          <a:p>
            <a:pPr lvl="1"/>
            <a:r>
              <a:rPr lang="en-US" dirty="0"/>
              <a:t>Launched with </a:t>
            </a:r>
            <a:r>
              <a:rPr lang="en-US" dirty="0" err="1"/>
              <a:t>Krämer</a:t>
            </a:r>
            <a:r>
              <a:rPr lang="en-US" dirty="0"/>
              <a:t> Aug 24</a:t>
            </a:r>
          </a:p>
          <a:p>
            <a:pPr lvl="1"/>
            <a:r>
              <a:rPr lang="en-US" dirty="0"/>
              <a:t>Batches to be delivered Nov 25 to Aug 26</a:t>
            </a:r>
          </a:p>
          <a:p>
            <a:pPr lvl="1"/>
            <a:r>
              <a:rPr lang="en-US" dirty="0"/>
              <a:t>Free issued shields and conductor reduced total price</a:t>
            </a:r>
          </a:p>
          <a:p>
            <a:r>
              <a:rPr lang="en-US" dirty="0">
                <a:solidFill>
                  <a:srgbClr val="0070C0"/>
                </a:solidFill>
              </a:rPr>
              <a:t>Contract 2 – TF region coils</a:t>
            </a:r>
          </a:p>
          <a:p>
            <a:pPr lvl="1"/>
            <a:r>
              <a:rPr lang="en-US" dirty="0"/>
              <a:t>6+1 small racetracks, 6+1 large racetracks, 4+1 steerers</a:t>
            </a:r>
          </a:p>
          <a:p>
            <a:pPr lvl="1"/>
            <a:r>
              <a:rPr lang="en-US" dirty="0"/>
              <a:t>Launched with </a:t>
            </a:r>
            <a:r>
              <a:rPr lang="en-US" dirty="0" err="1"/>
              <a:t>Scanditronix</a:t>
            </a:r>
            <a:r>
              <a:rPr lang="en-US" dirty="0"/>
              <a:t> Sept 24</a:t>
            </a:r>
          </a:p>
          <a:p>
            <a:pPr lvl="1"/>
            <a:r>
              <a:rPr lang="en-US" dirty="0"/>
              <a:t>Manufacturing file accepted</a:t>
            </a:r>
          </a:p>
          <a:p>
            <a:pPr lvl="1"/>
            <a:r>
              <a:rPr lang="en-US" dirty="0"/>
              <a:t>Batches to be delivered Aug 25 to Dec 25</a:t>
            </a:r>
          </a:p>
          <a:p>
            <a:pPr lvl="1"/>
            <a:r>
              <a:rPr lang="en-US" sz="2800" dirty="0">
                <a:solidFill>
                  <a:srgbClr val="0070C0"/>
                </a:solidFill>
              </a:rPr>
              <a:t>Go/No-go at end of single magnet acceptance tests</a:t>
            </a:r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A257AD-8AF9-FB3F-D213-B175D94DF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65125"/>
            <a:ext cx="10713720" cy="1325563"/>
          </a:xfrm>
        </p:spPr>
        <p:txBody>
          <a:bodyPr/>
          <a:lstStyle/>
          <a:p>
            <a:r>
              <a:rPr lang="en-US" dirty="0"/>
              <a:t>Magnets for e-cooler – TE-MSC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DA89C-91F9-C73C-E581-75EDF0F31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3114E-BE8E-A8BC-28D0-4AFCD1F34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85448" y="6356350"/>
            <a:ext cx="6554805" cy="365125"/>
          </a:xfrm>
          <a:effectLst>
            <a:outerShdw blurRad="50800" dist="38100" dir="2700000" algn="tl" rotWithShape="0">
              <a:schemeClr val="accent4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GB" sz="2000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L. von </a:t>
            </a:r>
            <a:r>
              <a:rPr lang="en-GB" sz="2000" dirty="0" err="1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Freeden</a:t>
            </a:r>
            <a:r>
              <a:rPr lang="en-GB" sz="2000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 | Magnet system of the new AD electron cooler</a:t>
            </a:r>
            <a:endParaRPr lang="en-US" sz="2000" dirty="0">
              <a:solidFill>
                <a:schemeClr val="accent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77895-04CD-3D65-FC2C-5697ECD9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44DDE-7627-BF38-AC0D-C2402F5C4B97}"/>
              </a:ext>
            </a:extLst>
          </p:cNvPr>
          <p:cNvSpPr txBox="1"/>
          <p:nvPr/>
        </p:nvSpPr>
        <p:spPr>
          <a:xfrm>
            <a:off x="3710540" y="5958155"/>
            <a:ext cx="4201426" cy="398195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https://</a:t>
            </a:r>
            <a:r>
              <a:rPr lang="en-GB" sz="2000" dirty="0" err="1"/>
              <a:t>indico.cern.ch</a:t>
            </a:r>
            <a:r>
              <a:rPr lang="en-GB" sz="2000" dirty="0"/>
              <a:t>/event/1484477/</a:t>
            </a:r>
          </a:p>
        </p:txBody>
      </p:sp>
    </p:spTree>
    <p:extLst>
      <p:ext uri="{BB962C8B-B14F-4D97-AF65-F5344CB8AC3E}">
        <p14:creationId xmlns:p14="http://schemas.microsoft.com/office/powerpoint/2010/main" val="35194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466AC46-F615-4690-348D-A2D24D3F0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Vacuum – TE-VSC &amp; EN-MME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9CA2EB7-B670-346D-1F7B-B55776F52A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12265"/>
            <a:ext cx="6029960" cy="4351338"/>
          </a:xfrm>
        </p:spPr>
        <p:txBody>
          <a:bodyPr/>
          <a:lstStyle/>
          <a:p>
            <a:r>
              <a:rPr lang="en-US" dirty="0"/>
              <a:t>Toroid chamber under production</a:t>
            </a:r>
          </a:p>
          <a:p>
            <a:r>
              <a:rPr lang="en-US" dirty="0"/>
              <a:t>Ancillaries (pumps, valves, gauges) being purchased</a:t>
            </a:r>
          </a:p>
          <a:p>
            <a:r>
              <a:rPr lang="en-US" dirty="0"/>
              <a:t>Schedule on time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3CD020-5730-892B-FD32-DCF8A258B9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954" b="11483"/>
          <a:stretch/>
        </p:blipFill>
        <p:spPr>
          <a:xfrm>
            <a:off x="7945120" y="721588"/>
            <a:ext cx="3581400" cy="3007542"/>
          </a:xfrm>
          <a:prstGeom prst="rect">
            <a:avLst/>
          </a:prstGeom>
          <a:noFill/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6943963-B07D-EC07-8B12-C1FC5835E4FC}"/>
              </a:ext>
            </a:extLst>
          </p:cNvPr>
          <p:cNvSpPr txBox="1">
            <a:spLocks/>
          </p:cNvSpPr>
          <p:nvPr/>
        </p:nvSpPr>
        <p:spPr>
          <a:xfrm>
            <a:off x="838200" y="3609339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BPM – SY-BI &amp; EN-MME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F3DF78-B8D2-9698-C610-E6F66A52E077}"/>
              </a:ext>
            </a:extLst>
          </p:cNvPr>
          <p:cNvSpPr txBox="1">
            <a:spLocks/>
          </p:cNvSpPr>
          <p:nvPr/>
        </p:nvSpPr>
        <p:spPr>
          <a:xfrm>
            <a:off x="828040" y="4790441"/>
            <a:ext cx="9794240" cy="1325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Tests completed </a:t>
            </a:r>
            <a:r>
              <a:rPr lang="en-GB" dirty="0"/>
              <a:t>✅</a:t>
            </a:r>
            <a:endParaRPr lang="en-US" dirty="0"/>
          </a:p>
          <a:p>
            <a:r>
              <a:rPr lang="en-US" dirty="0"/>
              <a:t>Series production started for 2 BPMS</a:t>
            </a:r>
          </a:p>
          <a:p>
            <a:r>
              <a:rPr lang="en-US" dirty="0"/>
              <a:t>Electronics to be procured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1D74CF-4E36-A7CD-FAAE-D2A68041E5B7}"/>
              </a:ext>
            </a:extLst>
          </p:cNvPr>
          <p:cNvSpPr txBox="1"/>
          <p:nvPr/>
        </p:nvSpPr>
        <p:spPr>
          <a:xfrm>
            <a:off x="8569806" y="324433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20/02/25</a:t>
            </a:r>
          </a:p>
        </p:txBody>
      </p:sp>
    </p:spTree>
    <p:extLst>
      <p:ext uri="{BB962C8B-B14F-4D97-AF65-F5344CB8AC3E}">
        <p14:creationId xmlns:p14="http://schemas.microsoft.com/office/powerpoint/2010/main" val="3409620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68B2F-719D-F3E1-3CD0-649027B33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Gun and collector SY-BI &amp; EN-MME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DD55C-C4EE-556E-5F07-5AC18D5AD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4683186"/>
            <a:ext cx="4167187" cy="1565214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accent2"/>
                </a:solidFill>
              </a:rPr>
              <a:t>Gun under design @ MME</a:t>
            </a:r>
          </a:p>
          <a:p>
            <a:r>
              <a:rPr lang="en-GB" dirty="0">
                <a:solidFill>
                  <a:schemeClr val="accent2"/>
                </a:solidFill>
              </a:rPr>
              <a:t>Delivery Q1 or Q2 2026 </a:t>
            </a:r>
          </a:p>
          <a:p>
            <a:r>
              <a:rPr lang="en-GB" dirty="0">
                <a:solidFill>
                  <a:schemeClr val="accent2"/>
                </a:solidFill>
              </a:rPr>
              <a:t>Tests and Go/No-go by end of 2026</a:t>
            </a:r>
          </a:p>
        </p:txBody>
      </p:sp>
      <p:pic>
        <p:nvPicPr>
          <p:cNvPr id="5" name="Content Placeholder 4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B8E0E7BD-360C-B2F1-06EE-17406B77A5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4547" y="2032000"/>
            <a:ext cx="4180840" cy="241202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0ADDC8-A81D-3FD5-3F30-BAC89967A6E2}"/>
              </a:ext>
            </a:extLst>
          </p:cNvPr>
          <p:cNvSpPr txBox="1">
            <a:spLocks/>
          </p:cNvSpPr>
          <p:nvPr/>
        </p:nvSpPr>
        <p:spPr>
          <a:xfrm>
            <a:off x="8341360" y="2032000"/>
            <a:ext cx="3210560" cy="394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Collector tests</a:t>
            </a:r>
          </a:p>
          <a:p>
            <a:pPr lvl="1"/>
            <a:r>
              <a:rPr lang="en-GB" dirty="0"/>
              <a:t>Power ✅</a:t>
            </a:r>
          </a:p>
          <a:p>
            <a:pPr lvl="1"/>
            <a:r>
              <a:rPr lang="en-GB" dirty="0"/>
              <a:t>Electrodes ❎</a:t>
            </a:r>
          </a:p>
          <a:p>
            <a:pPr>
              <a:lnSpc>
                <a:spcPts val="2060"/>
              </a:lnSpc>
              <a:spcBef>
                <a:spcPts val="1200"/>
              </a:spcBef>
            </a:pPr>
            <a:r>
              <a:rPr lang="en-GB" dirty="0"/>
              <a:t>Vac chamber in production</a:t>
            </a:r>
          </a:p>
          <a:p>
            <a:pPr>
              <a:lnSpc>
                <a:spcPts val="2060"/>
              </a:lnSpc>
              <a:spcBef>
                <a:spcPts val="1200"/>
              </a:spcBef>
            </a:pPr>
            <a:r>
              <a:rPr lang="en-GB" dirty="0"/>
              <a:t>Tests and Go/No-go by end of 2026</a:t>
            </a:r>
          </a:p>
        </p:txBody>
      </p:sp>
      <p:pic>
        <p:nvPicPr>
          <p:cNvPr id="8" name="Picture 7" descr="A copper cylinder with white base&#10;&#10;AI-generated content may be incorrect.">
            <a:extLst>
              <a:ext uri="{FF2B5EF4-FFF2-40B4-BE49-F238E27FC236}">
                <a16:creationId xmlns:a16="http://schemas.microsoft.com/office/drawing/2014/main" id="{96ABEA5C-9EA5-988A-144C-61849BC45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8480" y="1832928"/>
            <a:ext cx="2548573" cy="453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6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document&#10;&#10;Description automatically generated">
            <a:extLst>
              <a:ext uri="{FF2B5EF4-FFF2-40B4-BE49-F238E27FC236}">
                <a16:creationId xmlns:a16="http://schemas.microsoft.com/office/drawing/2014/main" id="{BE6F28FE-EF64-7885-C3EE-E68340EAD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851" y="1026161"/>
            <a:ext cx="5777429" cy="5222240"/>
          </a:xfrm>
          <a:prstGeom prst="rect">
            <a:avLst/>
          </a:prstGeom>
          <a:effectLst>
            <a:outerShdw blurRad="63500" sx="101000" sy="101000" algn="ctr" rotWithShape="0">
              <a:schemeClr val="accent1">
                <a:lumMod val="75000"/>
                <a:alpha val="40000"/>
              </a:scheme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EEB041-B86F-7C73-6BB7-FFC4CAF7A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Go/No-Go principle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7F0663-60DE-4A6B-6224-0CC8E12D3A94}"/>
              </a:ext>
            </a:extLst>
          </p:cNvPr>
          <p:cNvSpPr/>
          <p:nvPr/>
        </p:nvSpPr>
        <p:spPr>
          <a:xfrm>
            <a:off x="5821680" y="883920"/>
            <a:ext cx="6045200" cy="54864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0C0B4-361D-A4B7-780C-3B457A196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98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limited timescales available between the delivery of its sub-components and final installation will </a:t>
            </a:r>
            <a:r>
              <a:rPr lang="en-US" b="1" dirty="0"/>
              <a:t>not</a:t>
            </a:r>
            <a:r>
              <a:rPr lang="en-US" dirty="0"/>
              <a:t> allow testing the fully assembled electron cooler</a:t>
            </a:r>
          </a:p>
          <a:p>
            <a:r>
              <a:rPr lang="en-US" b="1" dirty="0"/>
              <a:t>Testing only single components and characterize full magnetic system</a:t>
            </a:r>
          </a:p>
          <a:p>
            <a:r>
              <a:rPr lang="en-US" dirty="0"/>
              <a:t>Go/No-Go document details measurements to be performed and the target result values for the new electron cooler to be operational </a:t>
            </a:r>
          </a:p>
          <a:p>
            <a:r>
              <a:rPr lang="en-US" dirty="0">
                <a:solidFill>
                  <a:schemeClr val="accent6"/>
                </a:solidFill>
              </a:rPr>
              <a:t>Go/No-Go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 </a:t>
            </a:r>
            <a:r>
              <a:rPr lang="en-US" dirty="0"/>
              <a:t>De-install only when all the critical components are delivered from the supplier at CERN and tested to their specifications (for magnets = single magnet acceptance test)</a:t>
            </a:r>
          </a:p>
        </p:txBody>
      </p:sp>
    </p:spTree>
    <p:extLst>
      <p:ext uri="{BB962C8B-B14F-4D97-AF65-F5344CB8AC3E}">
        <p14:creationId xmlns:p14="http://schemas.microsoft.com/office/powerpoint/2010/main" val="395304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926A3D-8001-A6DE-B39D-1A2DEAF6F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Powering SY-EPC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5A8B54-B171-2730-F673-5FD6D76A8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Both HV and magnet powering under procurements</a:t>
            </a:r>
          </a:p>
          <a:p>
            <a:r>
              <a:rPr lang="en-GB" dirty="0"/>
              <a:t>Tests of acceptance as by SY-EPC</a:t>
            </a:r>
          </a:p>
          <a:p>
            <a:r>
              <a:rPr lang="en-GB" dirty="0"/>
              <a:t>AD e-cooler Faraday Cage requires some modifications </a:t>
            </a:r>
          </a:p>
        </p:txBody>
      </p:sp>
    </p:spTree>
    <p:extLst>
      <p:ext uri="{BB962C8B-B14F-4D97-AF65-F5344CB8AC3E}">
        <p14:creationId xmlns:p14="http://schemas.microsoft.com/office/powerpoint/2010/main" val="1447837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4CCF1-2E5B-5FA5-540F-E97F27B0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5099-AF77-9968-BEAC-E6DCD5DAC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Water cooling requested for gun/collector &amp; magnets</a:t>
            </a:r>
          </a:p>
          <a:p>
            <a:r>
              <a:rPr lang="en-GB" dirty="0"/>
              <a:t>Cabling – new cable rooting</a:t>
            </a:r>
          </a:p>
          <a:p>
            <a:r>
              <a:rPr lang="en-GB" dirty="0"/>
              <a:t>Handling – design of new crane ongoing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367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5A72F-267A-724E-4993-8471557C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and Installation Sequence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C02AF-45B1-D152-A875-9FB715FE9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Integration and Installation Sequence Review will be organized around Easter 2026</a:t>
            </a:r>
          </a:p>
          <a:p>
            <a:r>
              <a:rPr lang="en-US" dirty="0"/>
              <a:t>Scope</a:t>
            </a:r>
          </a:p>
          <a:p>
            <a:pPr lvl="1"/>
            <a:r>
              <a:rPr lang="en-US" dirty="0"/>
              <a:t>To communicate to everyone any non-conformity during production and allow enough time to react and compensate  </a:t>
            </a:r>
          </a:p>
          <a:p>
            <a:pPr lvl="1"/>
            <a:r>
              <a:rPr lang="en-US" dirty="0"/>
              <a:t>To make sure that all tooling necessary for installation is ready in time</a:t>
            </a:r>
          </a:p>
          <a:p>
            <a:pPr lvl="1"/>
            <a:r>
              <a:rPr lang="en-US" dirty="0"/>
              <a:t>Improve coordination between different teams and avoid time/space clashes</a:t>
            </a:r>
          </a:p>
          <a:p>
            <a:pPr lvl="1"/>
            <a:r>
              <a:rPr lang="en-US" dirty="0"/>
              <a:t>Give guidelines</a:t>
            </a:r>
          </a:p>
        </p:txBody>
      </p:sp>
    </p:spTree>
    <p:extLst>
      <p:ext uri="{BB962C8B-B14F-4D97-AF65-F5344CB8AC3E}">
        <p14:creationId xmlns:p14="http://schemas.microsoft.com/office/powerpoint/2010/main" val="1363109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2510</TotalTime>
  <Words>510</Words>
  <Application>Microsoft Macintosh PowerPoint</Application>
  <PresentationFormat>Widescreen</PresentationFormat>
  <Paragraphs>69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Roboto</vt:lpstr>
      <vt:lpstr>Wingdings</vt:lpstr>
      <vt:lpstr>Office Theme</vt:lpstr>
      <vt:lpstr>Status of the AD e-cooler project</vt:lpstr>
      <vt:lpstr>Overall mechanical design and integration, SY-BI &amp; EN-MME </vt:lpstr>
      <vt:lpstr>Magnets for e-cooler – TE-MSC</vt:lpstr>
      <vt:lpstr>Vacuum – TE-VSC &amp; EN-MME</vt:lpstr>
      <vt:lpstr>Gun and collector SY-BI &amp; EN-MME</vt:lpstr>
      <vt:lpstr>Go/No-Go principle</vt:lpstr>
      <vt:lpstr>Powering SY-EPC</vt:lpstr>
      <vt:lpstr>Services</vt:lpstr>
      <vt:lpstr>Integration and Installation Sequence Review</vt:lpstr>
      <vt:lpstr>AD e-cooler cartoon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30</cp:revision>
  <dcterms:created xsi:type="dcterms:W3CDTF">2024-08-27T08:48:28Z</dcterms:created>
  <dcterms:modified xsi:type="dcterms:W3CDTF">2025-04-01T05:07:56Z</dcterms:modified>
</cp:coreProperties>
</file>