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4"/>
  </p:sldMasterIdLst>
  <p:notesMasterIdLst>
    <p:notesMasterId r:id="rId26"/>
  </p:notesMasterIdLst>
  <p:sldIdLst>
    <p:sldId id="264" r:id="rId5"/>
    <p:sldId id="315" r:id="rId6"/>
    <p:sldId id="344" r:id="rId7"/>
    <p:sldId id="346" r:id="rId8"/>
    <p:sldId id="316" r:id="rId9"/>
    <p:sldId id="537" r:id="rId10"/>
    <p:sldId id="347" r:id="rId11"/>
    <p:sldId id="535" r:id="rId12"/>
    <p:sldId id="536" r:id="rId13"/>
    <p:sldId id="349" r:id="rId14"/>
    <p:sldId id="533" r:id="rId15"/>
    <p:sldId id="350" r:id="rId16"/>
    <p:sldId id="539" r:id="rId17"/>
    <p:sldId id="351" r:id="rId18"/>
    <p:sldId id="352" r:id="rId19"/>
    <p:sldId id="541" r:id="rId20"/>
    <p:sldId id="542" r:id="rId21"/>
    <p:sldId id="355" r:id="rId22"/>
    <p:sldId id="356" r:id="rId23"/>
    <p:sldId id="540" r:id="rId24"/>
    <p:sldId id="35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94660"/>
  </p:normalViewPr>
  <p:slideViewPr>
    <p:cSldViewPr snapToGrid="0">
      <p:cViewPr varScale="1">
        <p:scale>
          <a:sx n="64" d="100"/>
          <a:sy n="64" d="100"/>
        </p:scale>
        <p:origin x="16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1D2FE-41FC-4222-9CC0-403A16644991}" type="datetimeFigureOut">
              <a:rPr lang="en-CH" smtClean="0"/>
              <a:t>31/08/2025</a:t>
            </a:fld>
            <a:endParaRPr lang="en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5BB3F-B806-485F-BF43-2EC0FEDC302F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9484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46837"/>
            <a:ext cx="2472271" cy="365125"/>
          </a:xfrm>
        </p:spPr>
        <p:txBody>
          <a:bodyPr/>
          <a:lstStyle/>
          <a:p>
            <a:endParaRPr lang="en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9208" y="6447615"/>
            <a:ext cx="9132348" cy="365125"/>
          </a:xfrm>
        </p:spPr>
        <p:txBody>
          <a:bodyPr/>
          <a:lstStyle>
            <a:lvl1pPr>
              <a:defRPr sz="20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Update on Kaon Reactive Cross Section</a:t>
            </a:r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06391" y="6449620"/>
            <a:ext cx="1312025" cy="365125"/>
          </a:xfrm>
        </p:spPr>
        <p:txBody>
          <a:bodyPr/>
          <a:lstStyle/>
          <a:p>
            <a:fld id="{60FC560F-BF9B-4B88-BA91-3FC80B6B8E9A}" type="slidenum">
              <a:rPr lang="en-CH" smtClean="0"/>
              <a:pPr/>
              <a:t>‹#›</a:t>
            </a:fld>
            <a:endParaRPr lang="en-CH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74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MicroBooNE Calibration and Reco | CALOR 2022</a:t>
            </a:r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598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MicroBooNE Calibration and Reco | CALOR 2022</a:t>
            </a:r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689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081A14D-22DD-3B5B-9227-BAD81950E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6391" y="6441153"/>
            <a:ext cx="1312025" cy="365125"/>
          </a:xfrm>
        </p:spPr>
        <p:txBody>
          <a:bodyPr/>
          <a:lstStyle/>
          <a:p>
            <a:fld id="{60FC560F-BF9B-4B88-BA91-3FC80B6B8E9A}" type="slidenum">
              <a:rPr lang="en-CH" smtClean="0"/>
              <a:pPr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9939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E217EB-A9A7-B33F-E41C-C1469389BEDD}"/>
              </a:ext>
            </a:extLst>
          </p:cNvPr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A31ED91-461C-441C-5DE9-5FAA12DD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89208" y="6447615"/>
            <a:ext cx="9132348" cy="365125"/>
          </a:xfrm>
        </p:spPr>
        <p:txBody>
          <a:bodyPr/>
          <a:lstStyle>
            <a:lvl1pPr>
              <a:defRPr sz="20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Update on Kaon reactive Cross Section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B9921D5-7B39-CB03-7CD5-9E784807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6391" y="6449620"/>
            <a:ext cx="1312025" cy="365125"/>
          </a:xfrm>
        </p:spPr>
        <p:txBody>
          <a:bodyPr/>
          <a:lstStyle/>
          <a:p>
            <a:fld id="{60FC560F-BF9B-4B88-BA91-3FC80B6B8E9A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C5C7EA3-2EEA-EB23-8429-9F9708B495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6837"/>
            <a:ext cx="2472271" cy="365125"/>
          </a:xfrm>
        </p:spPr>
        <p:txBody>
          <a:bodyPr/>
          <a:lstStyle/>
          <a:p>
            <a:r>
              <a:rPr lang="en-CH" dirty="0"/>
              <a:t>Richard Diurba</a:t>
            </a:r>
          </a:p>
        </p:txBody>
      </p:sp>
    </p:spTree>
    <p:extLst>
      <p:ext uri="{BB962C8B-B14F-4D97-AF65-F5344CB8AC3E}">
        <p14:creationId xmlns:p14="http://schemas.microsoft.com/office/powerpoint/2010/main" val="3365119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Update on Kaon Reactive Cross Section</a:t>
            </a:r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t>‹#›</a:t>
            </a:fld>
            <a:endParaRPr lang="en-CH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648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MicroBooNE Calibration and Reco | CALOR 2022</a:t>
            </a:r>
            <a:endParaRPr lang="en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0133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MicroBooNE Calibration and Reco | CALOR 2022</a:t>
            </a:r>
            <a:endParaRPr lang="en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28119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D81B9F-CD62-E845-91CC-3D44EAF20E97}"/>
              </a:ext>
            </a:extLst>
          </p:cNvPr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0185E0A-5704-B19B-72CB-95361754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89208" y="6447615"/>
            <a:ext cx="9132348" cy="365125"/>
          </a:xfrm>
        </p:spPr>
        <p:txBody>
          <a:bodyPr/>
          <a:lstStyle>
            <a:lvl1pPr>
              <a:defRPr sz="20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Update on Kaon reactive Cross Section</a:t>
            </a:r>
            <a:endParaRPr lang="en-CH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67A7715-B9E4-CF4B-BCFD-047C0D1705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6837"/>
            <a:ext cx="2472271" cy="365125"/>
          </a:xfrm>
        </p:spPr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F93C0C-7BE7-2647-378A-7F31C142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6391" y="6449620"/>
            <a:ext cx="1312025" cy="365125"/>
          </a:xfrm>
        </p:spPr>
        <p:txBody>
          <a:bodyPr/>
          <a:lstStyle/>
          <a:p>
            <a:fld id="{60FC560F-BF9B-4B88-BA91-3FC80B6B8E9A}" type="slidenum">
              <a:rPr lang="en-CH" smtClean="0"/>
              <a:pPr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46260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552642-FB58-9141-92C3-881DFF106EA7}"/>
              </a:ext>
            </a:extLst>
          </p:cNvPr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0C64825-D5C4-3466-D4DF-416A8396E6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6837"/>
            <a:ext cx="2472271" cy="365125"/>
          </a:xfrm>
        </p:spPr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FCDB1DA-B47E-8493-AF4B-2C20293B3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6391" y="6449620"/>
            <a:ext cx="1312025" cy="365125"/>
          </a:xfrm>
        </p:spPr>
        <p:txBody>
          <a:bodyPr/>
          <a:lstStyle/>
          <a:p>
            <a:fld id="{60FC560F-BF9B-4B88-BA91-3FC80B6B8E9A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26B722C-7996-46B0-2074-4DBB9D9B1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89208" y="6447615"/>
            <a:ext cx="9132348" cy="365125"/>
          </a:xfrm>
        </p:spPr>
        <p:txBody>
          <a:bodyPr/>
          <a:lstStyle>
            <a:lvl1pPr>
              <a:defRPr sz="20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Update on Kaon Reactive Cross Section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9249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CH" dirty="0"/>
              <a:t>Richard Diurba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MicroBooNE Calibration and Reco | CALOR 2022</a:t>
            </a:r>
            <a:endParaRPr lang="en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FC560F-BF9B-4B88-BA91-3FC80B6B8E9A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2239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Richard Diurba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MicroBooNE Calibration and Reco | CALOR 2022</a:t>
            </a:r>
            <a:endParaRPr lang="en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0093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H" dirty="0"/>
              <a:t>Richard Diurba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MicroBooNE Calibration and Reco | CALOR 2022</a:t>
            </a:r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0FC560F-BF9B-4B88-BA91-3FC80B6B8E9A}" type="slidenum">
              <a:rPr lang="en-CH" smtClean="0"/>
              <a:pPr/>
              <a:t>‹#›</a:t>
            </a:fld>
            <a:endParaRPr lang="en-CH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16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02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opscience.iop.org/article/10.1088/1748-0221/13/10/P1000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dpi.com/2410-390X/8/4/48" TargetMode="External"/><Relationship Id="rId5" Type="http://schemas.openxmlformats.org/officeDocument/2006/relationships/hyperlink" Target="https://iopscience.iop.org/article/10.1088/1748-0221/15/07/C07022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dpi.com/2410-390X/8/3/4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dpi.com/2410-390X/8/3/4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boristheses.unibe.ch/6310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28564/contributions/6606949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28564/contributions/6606949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link.springer.com/article/10.1140/epjc/s10052-020-08456-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002.0300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pi.com/2410-390X/5/4/3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dpi.com/2410-390X/5/4/3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dpi.com/2410-390X/5/4/3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dpi.com/2410-390X/5/4/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B9747-5CB4-0734-9EF4-F6F8F2C74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7F37F15-78D4-AE98-2BF8-8238E69363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C15734-B90C-6B75-E079-D068A73C485A}"/>
              </a:ext>
            </a:extLst>
          </p:cNvPr>
          <p:cNvSpPr txBox="1"/>
          <p:nvPr/>
        </p:nvSpPr>
        <p:spPr>
          <a:xfrm>
            <a:off x="1205345" y="4347556"/>
            <a:ext cx="102080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Richard Diurba 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Bern) for the DUNE Collaboration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September 2</a:t>
            </a:r>
            <a:r>
              <a:rPr lang="en-US" sz="32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2025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NuFACT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2025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3ABB23-6B88-034C-7C43-F28ADDDADD0E}"/>
              </a:ext>
            </a:extLst>
          </p:cNvPr>
          <p:cNvSpPr txBox="1"/>
          <p:nvPr/>
        </p:nvSpPr>
        <p:spPr>
          <a:xfrm>
            <a:off x="1205345" y="999241"/>
            <a:ext cx="103519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pic>
        <p:nvPicPr>
          <p:cNvPr id="2050" name="Picture 2" descr="Deep Underground Neutrino Experiment">
            <a:extLst>
              <a:ext uri="{FF2B5EF4-FFF2-40B4-BE49-F238E27FC236}">
                <a16:creationId xmlns:a16="http://schemas.microsoft.com/office/drawing/2014/main" id="{463ED4CD-CAD6-9742-FB06-975F13405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072" y="4937479"/>
            <a:ext cx="6934200" cy="113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428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ABD80-F923-CCB6-4A9E-92AD030F1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CF31B1-7F36-AA48-AD7C-266B7B54C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10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7D1DD8F-1368-3280-E589-FB000B7F82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E47BC2B-F038-727E-7393-5A6E6F7B33D5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ND-LAr Charge Readout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2E4D87-6718-5ABF-CCEA-F006CFFED7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84" r="1188"/>
          <a:stretch>
            <a:fillRect/>
          </a:stretch>
        </p:blipFill>
        <p:spPr>
          <a:xfrm>
            <a:off x="8263982" y="834331"/>
            <a:ext cx="3610609" cy="4496861"/>
          </a:xfrm>
          <a:prstGeom prst="rect">
            <a:avLst/>
          </a:prstGeom>
        </p:spPr>
      </p:pic>
      <p:pic>
        <p:nvPicPr>
          <p:cNvPr id="11" name="Picture 10" descr="A metal frame with a brown surface&#10;&#10;AI-generated content may be incorrect.">
            <a:extLst>
              <a:ext uri="{FF2B5EF4-FFF2-40B4-BE49-F238E27FC236}">
                <a16:creationId xmlns:a16="http://schemas.microsoft.com/office/drawing/2014/main" id="{0335650E-F1F1-3ADE-DBCB-124AB0008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08" y="3233721"/>
            <a:ext cx="4080455" cy="30603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E35F0DA-D883-C844-1274-83E03FBF9595}"/>
              </a:ext>
            </a:extLst>
          </p:cNvPr>
          <p:cNvSpPr txBox="1"/>
          <p:nvPr/>
        </p:nvSpPr>
        <p:spPr>
          <a:xfrm>
            <a:off x="451944" y="933270"/>
            <a:ext cx="117400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Unique pixelated charge readout using </a:t>
            </a:r>
            <a:r>
              <a:rPr lang="en-US" sz="2000" dirty="0" err="1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LArPix</a:t>
            </a: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design.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 14M pixels in whole ND-LAr.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Native three-dimensional reconstruction with self-triggering.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Pixel pitch of 4 mm.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Low proton energy thresholds of approximately 10 MeV.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5E7D8C-905E-12E3-971C-CB4EF912F53B}"/>
              </a:ext>
            </a:extLst>
          </p:cNvPr>
          <p:cNvSpPr txBox="1"/>
          <p:nvPr/>
        </p:nvSpPr>
        <p:spPr>
          <a:xfrm>
            <a:off x="8396757" y="5924730"/>
            <a:ext cx="6131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333333"/>
                </a:solidFill>
                <a:latin typeface="-apple-system"/>
              </a:rPr>
              <a:t>LArPix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 Design Paper: </a:t>
            </a:r>
            <a:r>
              <a:rPr lang="en-US" b="0" i="1" dirty="0">
                <a:solidFill>
                  <a:srgbClr val="333333"/>
                </a:solidFill>
                <a:effectLst/>
                <a:latin typeface="-apple-system"/>
                <a:hlinkClick r:id="rId4"/>
              </a:rPr>
              <a:t>JINST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  <a:hlinkClick r:id="rId4"/>
              </a:rPr>
              <a:t> </a:t>
            </a:r>
            <a:r>
              <a:rPr lang="en-US" b="1" i="0" dirty="0">
                <a:solidFill>
                  <a:srgbClr val="333333"/>
                </a:solidFill>
                <a:effectLst/>
                <a:latin typeface="-apple-system"/>
                <a:hlinkClick r:id="rId4"/>
              </a:rPr>
              <a:t>13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  <a:hlinkClick r:id="rId4"/>
              </a:rPr>
              <a:t> P10007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F550DF-B2F4-BE47-4F2F-018C671DEAB3}"/>
              </a:ext>
            </a:extLst>
          </p:cNvPr>
          <p:cNvSpPr txBox="1"/>
          <p:nvPr/>
        </p:nvSpPr>
        <p:spPr>
          <a:xfrm>
            <a:off x="4357963" y="5649590"/>
            <a:ext cx="3126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LArPix</a:t>
            </a:r>
            <a:r>
              <a:rPr lang="en-US" dirty="0"/>
              <a:t> tiles installed in a full-size ND-LAr module prototype.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FCF830-077E-F4D0-2FF1-12ADD2FA110B}"/>
              </a:ext>
            </a:extLst>
          </p:cNvPr>
          <p:cNvSpPr txBox="1"/>
          <p:nvPr/>
        </p:nvSpPr>
        <p:spPr>
          <a:xfrm>
            <a:off x="8748389" y="5235515"/>
            <a:ext cx="3126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single full-size </a:t>
            </a:r>
            <a:r>
              <a:rPr lang="en-US" dirty="0" err="1"/>
              <a:t>LArPix</a:t>
            </a:r>
            <a:r>
              <a:rPr lang="en-US" dirty="0"/>
              <a:t> tile.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51330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A4627-460B-80A9-E16F-F0ADF22AC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941A8AC-BC94-4BFE-7300-B5F2555B9621}"/>
              </a:ext>
            </a:extLst>
          </p:cNvPr>
          <p:cNvSpPr txBox="1"/>
          <p:nvPr/>
        </p:nvSpPr>
        <p:spPr>
          <a:xfrm>
            <a:off x="378360" y="964606"/>
            <a:ext cx="117400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Dielectric traps based on ARAPUCA concept with ns-scale timing.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Two complementary technologies for position and timing: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ArgonCube Light Readout System (ACL)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Plastic with high spatial resolution (~10 cm).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Light Collection Module (LCM)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Wrapped fiber with higher PDE (~1%).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07D1B5-6A78-595C-5C25-28FDE4F94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11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C89369F-2827-D552-EE99-C563E271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FA337A-52B0-F3ED-5DB6-2704AAD6CC0B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ND-LAr Light Readout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8BCFCE-1597-FF6E-ACF4-76BDC2CEE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7897327" cy="2391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EE5178-4435-299A-DEB4-D07F5AE08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6085" y="3456587"/>
            <a:ext cx="3387555" cy="24231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9125AB-D14F-8085-C99E-3CB3792117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84"/>
          <a:stretch>
            <a:fillRect/>
          </a:stretch>
        </p:blipFill>
        <p:spPr>
          <a:xfrm>
            <a:off x="8269027" y="695739"/>
            <a:ext cx="3849389" cy="26400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1CCC79-2615-CB0A-ABBE-F4645DD1F517}"/>
              </a:ext>
            </a:extLst>
          </p:cNvPr>
          <p:cNvSpPr txBox="1"/>
          <p:nvPr/>
        </p:nvSpPr>
        <p:spPr>
          <a:xfrm>
            <a:off x="2781702" y="4162889"/>
            <a:ext cx="1876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4C2C5A-0E9B-D05E-83AC-47009C46C9DB}"/>
              </a:ext>
            </a:extLst>
          </p:cNvPr>
          <p:cNvSpPr txBox="1"/>
          <p:nvPr/>
        </p:nvSpPr>
        <p:spPr>
          <a:xfrm>
            <a:off x="6096000" y="4144694"/>
            <a:ext cx="5875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LCM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E48E89-318A-AB24-6A89-A83984CADFC5}"/>
              </a:ext>
            </a:extLst>
          </p:cNvPr>
          <p:cNvSpPr txBox="1"/>
          <p:nvPr/>
        </p:nvSpPr>
        <p:spPr>
          <a:xfrm>
            <a:off x="10119862" y="5879713"/>
            <a:ext cx="61324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1" dirty="0">
                <a:solidFill>
                  <a:srgbClr val="333333"/>
                </a:solidFill>
                <a:effectLst/>
                <a:latin typeface="Helvetica" panose="020B0604020202020204"/>
                <a:cs typeface="Helvetica" panose="020B0604020202020204"/>
                <a:hlinkClick r:id="rId5"/>
              </a:rPr>
              <a:t>JINST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Helvetica" panose="020B0604020202020204"/>
                <a:cs typeface="Helvetica" panose="020B0604020202020204"/>
                <a:hlinkClick r:id="rId5"/>
              </a:rPr>
              <a:t> </a:t>
            </a:r>
            <a:r>
              <a:rPr lang="en-US" sz="1600" b="1" i="0" dirty="0">
                <a:solidFill>
                  <a:srgbClr val="333333"/>
                </a:solidFill>
                <a:effectLst/>
                <a:latin typeface="Helvetica" panose="020B0604020202020204"/>
                <a:cs typeface="Helvetica" panose="020B0604020202020204"/>
                <a:hlinkClick r:id="rId5"/>
              </a:rPr>
              <a:t>15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Helvetica" panose="020B0604020202020204"/>
                <a:cs typeface="Helvetica" panose="020B0604020202020204"/>
                <a:hlinkClick r:id="rId5"/>
              </a:rPr>
              <a:t> C07022</a:t>
            </a:r>
            <a:endParaRPr lang="en-CH" sz="1600" dirty="0">
              <a:latin typeface="Helvetica" panose="020B0604020202020204"/>
              <a:cs typeface="Helvetica" panose="020B060402020202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C57C4F-05A5-0D46-DF18-F1216825B691}"/>
              </a:ext>
            </a:extLst>
          </p:cNvPr>
          <p:cNvSpPr txBox="1"/>
          <p:nvPr/>
        </p:nvSpPr>
        <p:spPr>
          <a:xfrm>
            <a:off x="10068808" y="2974414"/>
            <a:ext cx="73599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1" dirty="0">
                <a:solidFill>
                  <a:srgbClr val="222222"/>
                </a:solidFill>
                <a:effectLst/>
                <a:latin typeface="Helvetica" panose="020B0604020202020204"/>
                <a:cs typeface="Helvetica" panose="020B0604020202020204"/>
                <a:hlinkClick r:id="rId6"/>
              </a:rPr>
              <a:t>Instruments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Helvetica" panose="020B0604020202020204"/>
                <a:cs typeface="Helvetica" panose="020B0604020202020204"/>
                <a:hlinkClick r:id="rId6"/>
              </a:rPr>
              <a:t>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Helvetica" panose="020B0604020202020204"/>
                <a:cs typeface="Helvetica" panose="020B0604020202020204"/>
                <a:hlinkClick r:id="rId6"/>
              </a:rPr>
              <a:t>8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Helvetica" panose="020B0604020202020204"/>
                <a:cs typeface="Helvetica" panose="020B0604020202020204"/>
                <a:hlinkClick r:id="rId6"/>
              </a:rPr>
              <a:t>(4), 48</a:t>
            </a:r>
            <a:endParaRPr lang="en-CH" sz="1600" dirty="0">
              <a:latin typeface="Helvetica" panose="020B0604020202020204"/>
              <a:cs typeface="Helvetic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54787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CC447-AF48-DC6C-B555-553940598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E95D62-DB00-A57A-9626-BA682E1B3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12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E0E3CDB-5653-59DB-BC87-8BFB0F25E5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F67D37-B2B7-B023-FDA0-4C3E259BB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121" y="2452863"/>
            <a:ext cx="4333815" cy="335643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6FE06EC7-2D0A-9825-C3B1-FCA472BD035B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ND-LAr Prototyping Campaign: Ton-Scale Module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ED9232-3C13-F5AE-424C-6C44AE98106D}"/>
              </a:ext>
            </a:extLst>
          </p:cNvPr>
          <p:cNvSpPr txBox="1"/>
          <p:nvPr/>
        </p:nvSpPr>
        <p:spPr>
          <a:xfrm>
            <a:off x="378360" y="964606"/>
            <a:ext cx="68871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Constructed four ton-scale modules from 2021-2023.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Dimensions of 60 cm by 60 cm by 1.2 m.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Approximately 60% of ND-LAr module size.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Collected over 100M cosmic-ray events over several months of data-taking at the University of Bern.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D3488D8-DC75-97DE-3789-7E106036D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837" y="1243148"/>
            <a:ext cx="5008579" cy="44152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9A168A-8EBF-DFB3-1015-EBE4FACEEB8B}"/>
              </a:ext>
            </a:extLst>
          </p:cNvPr>
          <p:cNvSpPr txBox="1"/>
          <p:nvPr/>
        </p:nvSpPr>
        <p:spPr>
          <a:xfrm>
            <a:off x="8097044" y="5706724"/>
            <a:ext cx="6217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Performance from Cosmic Ray Data: </a:t>
            </a:r>
            <a:r>
              <a:rPr lang="en-US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Instruments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2024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, </a:t>
            </a:r>
            <a:r>
              <a:rPr lang="en-US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8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(3), 41.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1590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800E0-F1DE-383C-5515-436BB396E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AB6E71-42ED-3E44-9BC9-5A6EF2837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541" y="1016166"/>
            <a:ext cx="4090650" cy="440087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0EE98F-1D5D-04A1-B29C-A365220BE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7B91C89-9A20-11B7-EAC2-43A877299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71A28D-6948-C9D6-6D04-5F48959E5B53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ND-LAr Prototyping Campaign: Ton-Scale Modules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7EE1CD-A001-FBF5-8544-938B2655E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656" y="2704147"/>
            <a:ext cx="2276233" cy="34964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AA6DA5-1EC6-E376-1B93-EA9F6E2BDAEB}"/>
              </a:ext>
            </a:extLst>
          </p:cNvPr>
          <p:cNvSpPr txBox="1"/>
          <p:nvPr/>
        </p:nvSpPr>
        <p:spPr>
          <a:xfrm>
            <a:off x="452385" y="5562139"/>
            <a:ext cx="2877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Michel candidate event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9706B4-4D83-7632-0D2D-CD9EC87F8936}"/>
              </a:ext>
            </a:extLst>
          </p:cNvPr>
          <p:cNvSpPr txBox="1"/>
          <p:nvPr/>
        </p:nvSpPr>
        <p:spPr>
          <a:xfrm>
            <a:off x="3218045" y="3647200"/>
            <a:ext cx="2877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DUNE DATA</a:t>
            </a:r>
            <a:endParaRPr lang="en-CH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1D1C6-B552-B950-E9EF-8F3EF3DDD547}"/>
              </a:ext>
            </a:extLst>
          </p:cNvPr>
          <p:cNvSpPr txBox="1"/>
          <p:nvPr/>
        </p:nvSpPr>
        <p:spPr>
          <a:xfrm>
            <a:off x="8097044" y="5706724"/>
            <a:ext cx="6217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Performance from Cosmic Ray Data: </a:t>
            </a:r>
            <a:r>
              <a:rPr lang="en-US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Instruments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2024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, </a:t>
            </a:r>
            <a:r>
              <a:rPr lang="en-US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8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(3), 41.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EE3FD5-8B0B-64AB-05E0-F58A20BFAAE4}"/>
              </a:ext>
            </a:extLst>
          </p:cNvPr>
          <p:cNvSpPr txBox="1"/>
          <p:nvPr/>
        </p:nvSpPr>
        <p:spPr>
          <a:xfrm>
            <a:off x="378360" y="964606"/>
            <a:ext cx="68871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Constructed four ton-scale modules from 2021-2023.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Dimensions of 60 cm by 60 cm by 1.2 m.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Approximately 60% of ND-LAr module size.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Collected over 100M cosmic-ray events over several months of data-taking at the University of Bern.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502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C897C-73E9-FBD6-E2BC-03880B605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rawing of a machine&#10;&#10;AI-generated content may be incorrect.">
            <a:extLst>
              <a:ext uri="{FF2B5EF4-FFF2-40B4-BE49-F238E27FC236}">
                <a16:creationId xmlns:a16="http://schemas.microsoft.com/office/drawing/2014/main" id="{F4683EEC-7A74-AE86-FEF8-FBC0B7440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572" y="1248092"/>
            <a:ext cx="5039940" cy="478032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96FBAC-CBD3-802C-4B91-993306FBD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C9D87CE-FE45-B795-63C1-F2BF505208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486B56F-34D6-CC34-6844-0240AA008B52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Prototyping Campaign: 2x2 Demonstrator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7E8630-E493-1509-3A33-5269EEE7A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163" y="3138559"/>
            <a:ext cx="2877348" cy="30529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F4EDC36-1FCA-6A77-B442-F35471ECC16B}"/>
              </a:ext>
            </a:extLst>
          </p:cNvPr>
          <p:cNvSpPr txBox="1"/>
          <p:nvPr/>
        </p:nvSpPr>
        <p:spPr>
          <a:xfrm>
            <a:off x="378360" y="964606"/>
            <a:ext cx="688714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These four modules were sent to Fermilab to be placed in the MINOS hall in a 2 by 2 configuration.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On-axis with the NuMI neutrino beam.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Operated in July 2024 and currently going through a second run to collect non-beam data.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816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06863-083B-1F3F-1D8F-6D73604D5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535943-1F74-3BF0-7467-35B420A30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15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D18EBD9-EBC1-6538-E30C-EFCA0C02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9CB73B7-3EB2-B546-640A-7B4FC3013773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Prototyping Campaign: Full-Scale Demonstrator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599ABF-7E65-7411-34B4-378D35224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8299" y="834331"/>
            <a:ext cx="2774005" cy="4991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C012AD-9EF7-C2D9-ACD4-442F41F9F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53" y="3088770"/>
            <a:ext cx="7749109" cy="28361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84C857-82DD-938B-70A7-988B07218772}"/>
              </a:ext>
            </a:extLst>
          </p:cNvPr>
          <p:cNvSpPr txBox="1"/>
          <p:nvPr/>
        </p:nvSpPr>
        <p:spPr>
          <a:xfrm>
            <a:off x="378359" y="964606"/>
            <a:ext cx="82099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 summer 2024, DUNE assembled and operated the first full-scale ND-LAr module at the University of Bern.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Collected 70M cosmic-ray events over several weeks of data-taking.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Additionally took radioactive data with fluoride to measure low-energy EM-scattering.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907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68B07-7DA7-1A1D-4776-FECAE929D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B62CB81-0916-C401-95EC-DE0BAA45B1AD}"/>
              </a:ext>
            </a:extLst>
          </p:cNvPr>
          <p:cNvSpPr txBox="1"/>
          <p:nvPr/>
        </p:nvSpPr>
        <p:spPr>
          <a:xfrm>
            <a:off x="378360" y="964606"/>
            <a:ext cx="117400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Collected 4.5 days of NuMI data.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Total exposure of 1.3E19 POT.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Approximately 45k neutrino events.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403220-2030-F85B-1EFB-AF314B31F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16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0031B9C-9AFA-8EE7-FA28-F74B321B9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BBBA985-617B-312F-1619-9FAD0026F8A0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2x2 Neutrino Beam Data-Taking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4E33DC-C997-0DF2-BB1B-150B0AF79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76" y="2345336"/>
            <a:ext cx="5408294" cy="37869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2ECD58-7DFB-6892-CDA3-194E7E2FC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454" y="3069641"/>
            <a:ext cx="5621354" cy="28977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7D5D85-B9D8-36B3-C7B4-C69DDE330EE0}"/>
              </a:ext>
            </a:extLst>
          </p:cNvPr>
          <p:cNvSpPr txBox="1"/>
          <p:nvPr/>
        </p:nvSpPr>
        <p:spPr>
          <a:xfrm>
            <a:off x="6316680" y="5784569"/>
            <a:ext cx="587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Event display of 2x2 charge data and tracks in MINERvA (red)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01EB3E-E21D-638A-DC7A-E1DD959665AB}"/>
              </a:ext>
            </a:extLst>
          </p:cNvPr>
          <p:cNvSpPr txBox="1"/>
          <p:nvPr/>
        </p:nvSpPr>
        <p:spPr>
          <a:xfrm>
            <a:off x="816698" y="5969235"/>
            <a:ext cx="587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Event display of charge and light data.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7530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43EE4-5033-1B1E-0943-409AA878E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AB35D0-C2C0-1EB4-5BD4-DF837DA43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814" y="736448"/>
            <a:ext cx="5513093" cy="512545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1196BD-B029-5F3A-C808-331271AF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17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4D395AB-8B6E-6FF5-44E3-EBA30DA4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6641E42-FA44-C76B-C222-30951F1BC860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2x2 Neutrino Beam Data-Taking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39E1D5-A69F-FBBE-0E8F-DAE297E02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1" y="3539211"/>
            <a:ext cx="5958038" cy="21824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ADF529-B4C4-1C95-A570-F10AD3F05367}"/>
              </a:ext>
            </a:extLst>
          </p:cNvPr>
          <p:cNvSpPr txBox="1"/>
          <p:nvPr/>
        </p:nvSpPr>
        <p:spPr>
          <a:xfrm>
            <a:off x="378360" y="964606"/>
            <a:ext cx="57176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Collected 4.5 days of NuMI data.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Total exposure of 1.3E19 POT.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Approximately 45k neutrino events.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95C0AA-28D4-9F78-64A1-6BFB6E3543E2}"/>
              </a:ext>
            </a:extLst>
          </p:cNvPr>
          <p:cNvSpPr txBox="1"/>
          <p:nvPr/>
        </p:nvSpPr>
        <p:spPr>
          <a:xfrm>
            <a:off x="6316680" y="5723687"/>
            <a:ext cx="5875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Event display of charge and light data, showing background rejection when compared to the through-going muon.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3997CD-B645-501A-CDE6-A9172C384F82}"/>
              </a:ext>
            </a:extLst>
          </p:cNvPr>
          <p:cNvSpPr txBox="1"/>
          <p:nvPr/>
        </p:nvSpPr>
        <p:spPr>
          <a:xfrm>
            <a:off x="758946" y="5670023"/>
            <a:ext cx="587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Collection of 1.3E19 P.O.T. over July 2024.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69804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4A57A-EDD0-527C-66D2-D3AC44464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AB57A7-59FC-FD60-012C-878AD43F6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18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6FE1649-477B-A7E5-5E16-9547084F2F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DA905E2-C9F5-1CE6-54A4-CED158862BED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2x2 Preliminary Results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6B8B1A-1C27-D4FA-0290-811A8B5E7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7" y="2694904"/>
            <a:ext cx="8023464" cy="31984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C5BB47-98F8-7582-29C5-2B0109615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4391" y="647631"/>
            <a:ext cx="4137609" cy="30969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64775D-8908-D4DE-D7D8-A4D4D397724E}"/>
              </a:ext>
            </a:extLst>
          </p:cNvPr>
          <p:cNvSpPr txBox="1"/>
          <p:nvPr/>
        </p:nvSpPr>
        <p:spPr>
          <a:xfrm>
            <a:off x="378360" y="964606"/>
            <a:ext cx="76760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Able to extract the beam structure using only the light readout.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Timing resolution of 3.1 ns, showing definitive evidence of nanoscale timing with respect to the beam with ND-LAr concept.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Important for studying neutrino beam and BSM searches.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2138A2-AA11-8AA0-1D13-A93472E5CE41}"/>
              </a:ext>
            </a:extLst>
          </p:cNvPr>
          <p:cNvSpPr txBox="1"/>
          <p:nvPr/>
        </p:nvSpPr>
        <p:spPr>
          <a:xfrm>
            <a:off x="954157" y="5699598"/>
            <a:ext cx="7032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Timing distribution of the beam structure as measured by the light sensors and fit to multiple Gaussians (18 ns bunch spacing).</a:t>
            </a:r>
            <a:endParaRPr lang="en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948438-5ACD-AAA6-0E19-75C7393B5C0C}"/>
              </a:ext>
            </a:extLst>
          </p:cNvPr>
          <p:cNvSpPr txBox="1"/>
          <p:nvPr/>
        </p:nvSpPr>
        <p:spPr>
          <a:xfrm>
            <a:off x="8401825" y="3771903"/>
            <a:ext cx="3716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Fit of a single bunch of the NuMI beam using the scintillation light observed in 2x2 using a triple Gaussian function.</a:t>
            </a:r>
            <a:endParaRPr lang="en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0409C2-2FC4-F7F7-0F99-8EA37F9F93C2}"/>
              </a:ext>
            </a:extLst>
          </p:cNvPr>
          <p:cNvSpPr txBox="1"/>
          <p:nvPr/>
        </p:nvSpPr>
        <p:spPr>
          <a:xfrm>
            <a:off x="8250467" y="5428134"/>
            <a:ext cx="40193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Helvetica" panose="020B0604020202020204"/>
                <a:cs typeface="Helvetica" panose="020B0604020202020204"/>
                <a:hlinkClick r:id="rId4"/>
              </a:rPr>
              <a:t>Calivers, Livio. </a:t>
            </a:r>
            <a:r>
              <a:rPr lang="en-US" b="0" i="1" dirty="0">
                <a:solidFill>
                  <a:srgbClr val="333333"/>
                </a:solidFill>
                <a:effectLst/>
                <a:latin typeface="Helvetica" panose="020B0604020202020204"/>
                <a:cs typeface="Helvetica" panose="020B0604020202020204"/>
                <a:hlinkClick r:id="rId4"/>
              </a:rPr>
              <a:t>Demonstration of a Novel Modular Neutrino Detector</a:t>
            </a:r>
            <a:r>
              <a:rPr lang="en-US" b="0" i="0" dirty="0">
                <a:solidFill>
                  <a:srgbClr val="333333"/>
                </a:solidFill>
                <a:effectLst/>
                <a:latin typeface="Helvetica" panose="020B0604020202020204"/>
                <a:cs typeface="Helvetica" panose="020B0604020202020204"/>
                <a:hlinkClick r:id="rId4"/>
              </a:rPr>
              <a:t> (</a:t>
            </a:r>
            <a:r>
              <a:rPr lang="en-US" dirty="0">
                <a:solidFill>
                  <a:srgbClr val="333333"/>
                </a:solidFill>
                <a:latin typeface="Helvetica" panose="020B0604020202020204"/>
                <a:cs typeface="Helvetica" panose="020B0604020202020204"/>
                <a:hlinkClick r:id="rId4"/>
              </a:rPr>
              <a:t>PhD Thesis).</a:t>
            </a:r>
            <a:br>
              <a:rPr lang="en-US" dirty="0">
                <a:latin typeface="Helvetica" panose="020B0604020202020204"/>
                <a:cs typeface="Helvetica" panose="020B0604020202020204"/>
              </a:rPr>
            </a:br>
            <a:endParaRPr lang="en-CH" dirty="0">
              <a:latin typeface="Helvetica" panose="020B0604020202020204"/>
              <a:cs typeface="Helvetic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14779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3FD64-3F13-FE04-A49F-659848FFD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C36DC5-1DE4-0A58-2400-93476904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19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26E9D98-6228-42C4-17C3-C265DD8F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9619F62-2A85-8FE4-7A92-858DC283D287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2x2 Ongoing Physics Studies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07E5FE-901D-21FB-0EC8-3067B0724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866" y="834331"/>
            <a:ext cx="5095773" cy="47942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4D7667-E717-C834-D30E-E8956BF80644}"/>
              </a:ext>
            </a:extLst>
          </p:cNvPr>
          <p:cNvSpPr txBox="1"/>
          <p:nvPr/>
        </p:nvSpPr>
        <p:spPr>
          <a:xfrm>
            <a:off x="378361" y="964606"/>
            <a:ext cx="67181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Neutrino analyses are investigating: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Inclusive measurements</a:t>
            </a:r>
          </a:p>
          <a:p>
            <a:pPr marL="1257300" lvl="2" indent="-342900"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Includes 66% of DIS and RES interactions.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Neutron production (See 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L. Mora-</a:t>
            </a:r>
            <a:r>
              <a:rPr lang="en-US" dirty="0" err="1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Lepin’s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 talk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!)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Mesonless with muon antineutrinos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Neutral pion production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NC elastic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E3AB22-07C8-D067-3512-FD19B063C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69" y="3112591"/>
            <a:ext cx="4499053" cy="27866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60280D-E359-6B5F-0F41-3538BB118F62}"/>
              </a:ext>
            </a:extLst>
          </p:cNvPr>
          <p:cNvSpPr txBox="1"/>
          <p:nvPr/>
        </p:nvSpPr>
        <p:spPr>
          <a:xfrm>
            <a:off x="7889041" y="5566879"/>
            <a:ext cx="3924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Comparisons of NuMI on-axis flux to BNB and DUNE (LBNF) fluxes.</a:t>
            </a:r>
            <a:endParaRPr lang="en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666298-E08C-9E7B-CC36-AB40BC61E0D5}"/>
              </a:ext>
            </a:extLst>
          </p:cNvPr>
          <p:cNvSpPr txBox="1"/>
          <p:nvPr/>
        </p:nvSpPr>
        <p:spPr>
          <a:xfrm>
            <a:off x="841706" y="5744853"/>
            <a:ext cx="3924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Like ND-LAr, muons are not contained and MINERvA acts as a muon catcher.</a:t>
            </a:r>
            <a:endParaRPr lang="en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19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F8C2E5-8EAE-04B8-5571-5D44F24C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FB3739D-CC02-ACDE-BB62-6C50102567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9661567-61AB-1A31-E922-01480439584D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cs typeface="Helvetica" panose="020B0604020202020204" pitchFamily="34" charset="0"/>
              </a:rPr>
              <a:t>Deep Underground Neutrino Experiment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D04F81-365B-16AD-01BE-F22EC7EB53D1}"/>
              </a:ext>
            </a:extLst>
          </p:cNvPr>
          <p:cNvSpPr txBox="1"/>
          <p:nvPr/>
        </p:nvSpPr>
        <p:spPr>
          <a:xfrm>
            <a:off x="-3" y="956240"/>
            <a:ext cx="12192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26" name="Picture 2" descr="lbne_graphic_061615_2016">
            <a:extLst>
              <a:ext uri="{FF2B5EF4-FFF2-40B4-BE49-F238E27FC236}">
                <a16:creationId xmlns:a16="http://schemas.microsoft.com/office/drawing/2014/main" id="{38C3CCBA-31DF-DF6C-D0D7-7462C79D5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856156"/>
            <a:ext cx="10161069" cy="335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B527D7-1D00-C0C1-5704-7E8C1475FC55}"/>
              </a:ext>
            </a:extLst>
          </p:cNvPr>
          <p:cNvSpPr txBox="1"/>
          <p:nvPr/>
        </p:nvSpPr>
        <p:spPr>
          <a:xfrm>
            <a:off x="451945" y="933270"/>
            <a:ext cx="12192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7E0438-EFB4-EFD0-7BCD-3C1391FFD58C}"/>
              </a:ext>
            </a:extLst>
          </p:cNvPr>
          <p:cNvSpPr txBox="1"/>
          <p:nvPr/>
        </p:nvSpPr>
        <p:spPr>
          <a:xfrm>
            <a:off x="451945" y="933270"/>
            <a:ext cx="121920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 is a next-generation long-baseline oscillation experiment under construction.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LBNF beam will have world-leading intensity of 1.2-2.4 MW.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 design allows for independent determinations of mass ordering and CP-violation.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Relies heavily on the wide-band beam and long baseline.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913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302DAE-4BC9-452C-81E5-154E7590A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0F2AD6-7ED1-00C7-045C-D32D59725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20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F4E02D5-0FC6-D808-981C-48F46C7D17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043261-A4C2-F847-1428-A2B26D7A8A91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2x2 Ongoing Physics Studies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C36789-42FC-1FF1-9EED-A21B926DD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918" y="1107651"/>
            <a:ext cx="6122498" cy="46426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0B4D7-71D2-EA59-E91C-750205C7A507}"/>
              </a:ext>
            </a:extLst>
          </p:cNvPr>
          <p:cNvSpPr txBox="1"/>
          <p:nvPr/>
        </p:nvSpPr>
        <p:spPr>
          <a:xfrm>
            <a:off x="9057167" y="3915275"/>
            <a:ext cx="5875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SIMULATION</a:t>
            </a:r>
          </a:p>
          <a:p>
            <a:r>
              <a:rPr lang="en-US" b="1" dirty="0"/>
              <a:t>Work In-Progress</a:t>
            </a:r>
            <a:endParaRPr lang="en-CH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FE3CDB-1F2B-512D-9CF6-3E80BF203638}"/>
              </a:ext>
            </a:extLst>
          </p:cNvPr>
          <p:cNvSpPr txBox="1"/>
          <p:nvPr/>
        </p:nvSpPr>
        <p:spPr>
          <a:xfrm>
            <a:off x="7886304" y="5759943"/>
            <a:ext cx="3134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Charged track multiplicity from simulation using the NuMI flux.</a:t>
            </a:r>
            <a:endParaRPr lang="en-CH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48F06D-CE0E-AD40-CBA5-392C23CF8DBD}"/>
              </a:ext>
            </a:extLst>
          </p:cNvPr>
          <p:cNvSpPr txBox="1"/>
          <p:nvPr/>
        </p:nvSpPr>
        <p:spPr>
          <a:xfrm>
            <a:off x="378361" y="964606"/>
            <a:ext cx="67181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Neutrino analyses are investigating: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Inclusive measurements</a:t>
            </a:r>
          </a:p>
          <a:p>
            <a:pPr marL="1257300" lvl="2" indent="-342900"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Includes 66% of DIS and RES interactions.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Neutron production (See 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L. Mora-</a:t>
            </a:r>
            <a:r>
              <a:rPr lang="en-US" dirty="0" err="1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Lepin’s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 talk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!)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Mesonless with muon antineutrinos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Neutral pion production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NC elastic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6772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86518-5339-B04E-F1DB-30038D9A5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19F498-16AF-2FE6-BE2A-21B0B61D8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21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F85D19A-E627-961C-4A07-107B11C44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C6BA8D-D558-7250-B41F-EBCAFAF44A32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Conclusion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FC3006-0FB9-AFD1-4375-A6EAD6F3DCA7}"/>
              </a:ext>
            </a:extLst>
          </p:cNvPr>
          <p:cNvSpPr txBox="1"/>
          <p:nvPr/>
        </p:nvSpPr>
        <p:spPr>
          <a:xfrm>
            <a:off x="451944" y="933270"/>
            <a:ext cx="11740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 is a neutrino experiment under construction that needs a capable liquid argon near detector.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ND-LAr addresses beam pile-up using modular, pixelated detectors with dielectric light traps.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 extensive prototyping campaign has been developed over the past decade. These include: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Multiple ton-scale modules at the University of Bern.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new neutrino detector based at Fermilab.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first full-scale ND-LAr module at the University of Bern.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Currently, we are operating the 2x2 Demonstrator for cosmic-ray and radioactive data-taking.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 the future we plan to: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Operate the 2x2 Demonstrator in 2026 (aiming for data with ~1M neutrinos).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Continue operating full-scale demonstrator runs.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Begin production of the 35 ND-LAr modules.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04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87128-A9D7-D8D4-75C5-96AEAE68F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4B030-943D-704A-0273-9D71DF6B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464853E-FD67-1F81-A814-06A0B1C425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DDE8C20-3FFD-EEFE-CAB3-7E859906BBB5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Necessity of the DUNE Near Detector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827DFA-40A9-8E61-29DD-E5FC50DD28CA}"/>
              </a:ext>
            </a:extLst>
          </p:cNvPr>
          <p:cNvSpPr txBox="1"/>
          <p:nvPr/>
        </p:nvSpPr>
        <p:spPr>
          <a:xfrm>
            <a:off x="-3" y="956240"/>
            <a:ext cx="12192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75DD09-B700-C124-59DD-CDBF53D1C739}"/>
                  </a:ext>
                </a:extLst>
              </p:cNvPr>
              <p:cNvSpPr txBox="1"/>
              <p:nvPr/>
            </p:nvSpPr>
            <p:spPr>
              <a:xfrm>
                <a:off x="-2237056" y="3665207"/>
                <a:ext cx="10533814" cy="2653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000" i="1" dirty="0">
                  <a:latin typeface="Helvetica" panose="020B0604020202020204" pitchFamily="34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N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: Number of neutrinos</a:t>
                </a: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E: 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Neutrino energy</a:t>
                </a: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000" b="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</a:t>
                </a:r>
                <a:r>
                  <a:rPr lang="en-US" sz="2000" b="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Neutrino cross section</a:t>
                </a:r>
              </a:p>
              <a:p>
                <a:pPr lvl="5"/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000" b="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</a:t>
                </a:r>
                <a:r>
                  <a:rPr lang="en-US" sz="2000" b="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Detector efficiency</a:t>
                </a:r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: Neutrino Flux</a:t>
                </a:r>
                <a:b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Probability of (non)transition (FD only)</a:t>
                </a:r>
                <a:endParaRPr lang="en-CH" sz="2000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75DD09-B700-C124-59DD-CDBF53D1C7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37056" y="3665207"/>
                <a:ext cx="10533814" cy="2653996"/>
              </a:xfrm>
              <a:prstGeom prst="rect">
                <a:avLst/>
              </a:prstGeom>
              <a:blipFill>
                <a:blip r:embed="rId2"/>
                <a:stretch>
                  <a:fillRect b="-481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A5DC4D60-FDFE-C73C-0925-27600A668B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427"/>
          <a:stretch>
            <a:fillRect/>
          </a:stretch>
        </p:blipFill>
        <p:spPr>
          <a:xfrm>
            <a:off x="6350777" y="834331"/>
            <a:ext cx="5526484" cy="47857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773A72-2757-DEE6-39D7-47CCCECFB44C}"/>
              </a:ext>
            </a:extLst>
          </p:cNvPr>
          <p:cNvSpPr txBox="1"/>
          <p:nvPr/>
        </p:nvSpPr>
        <p:spPr>
          <a:xfrm>
            <a:off x="451944" y="933270"/>
            <a:ext cx="564405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Neutrino flux wide-band beyond 1 GeV.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 extends heavily into RES and DIS.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Requires precise knowledge of both the neutrino cross section and flux.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Difficult given GeV-scale modeling challenges and wide-band flux.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7C0623-938A-11D9-92D9-CF0AF3C736FA}"/>
              </a:ext>
            </a:extLst>
          </p:cNvPr>
          <p:cNvSpPr txBox="1"/>
          <p:nvPr/>
        </p:nvSpPr>
        <p:spPr>
          <a:xfrm>
            <a:off x="6547946" y="5507367"/>
            <a:ext cx="5644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Neutrino flux of the beam operating in neutrino mode.</a:t>
            </a:r>
            <a:endParaRPr lang="en-CH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5278A8-CD82-8E56-05CB-FB8420F210D5}"/>
              </a:ext>
            </a:extLst>
          </p:cNvPr>
          <p:cNvSpPr txBox="1"/>
          <p:nvPr/>
        </p:nvSpPr>
        <p:spPr>
          <a:xfrm>
            <a:off x="8795084" y="5901760"/>
            <a:ext cx="7214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b="0" i="1" dirty="0">
                <a:effectLst/>
                <a:latin typeface="Helvetica" panose="020B0604020202020204"/>
                <a:cs typeface="Helvetica" panose="020B0604020202020204"/>
                <a:hlinkClick r:id="rId4"/>
              </a:rPr>
              <a:t>EPJ C </a:t>
            </a:r>
            <a:r>
              <a:rPr lang="en-US" b="1" dirty="0">
                <a:latin typeface="Helvetica" panose="020B0604020202020204"/>
                <a:cs typeface="Helvetica" panose="020B0604020202020204"/>
                <a:hlinkClick r:id="rId4"/>
              </a:rPr>
              <a:t>80</a:t>
            </a:r>
            <a:r>
              <a:rPr lang="en-US" b="0" i="0" dirty="0">
                <a:effectLst/>
                <a:latin typeface="Helvetica" panose="020B0604020202020204"/>
                <a:cs typeface="Helvetica" panose="020B0604020202020204"/>
                <a:hlinkClick r:id="rId4"/>
              </a:rPr>
              <a:t> (2020) 978</a:t>
            </a:r>
            <a:endParaRPr lang="en-US" b="0" i="0" dirty="0">
              <a:effectLst/>
              <a:latin typeface="Helvetica" panose="020B0604020202020204"/>
              <a:cs typeface="Helvetic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748156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3FCE0-4B93-7C19-1BCC-BF0C1D09A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F5DA09-E6B1-1670-067B-537433F86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A3C4B8C-1EBE-9685-3606-5CAF35AEC9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616A4C4-7481-EC30-11E3-7B05A4B8B045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Necessity of the DUNE Near Detector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563AE0-8BA0-3D0D-BED8-B2650D04D2A6}"/>
              </a:ext>
            </a:extLst>
          </p:cNvPr>
          <p:cNvSpPr txBox="1"/>
          <p:nvPr/>
        </p:nvSpPr>
        <p:spPr>
          <a:xfrm>
            <a:off x="-3" y="956240"/>
            <a:ext cx="12192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9498670-9001-B1CA-C19C-58855D3B3CDF}"/>
                  </a:ext>
                </a:extLst>
              </p:cNvPr>
              <p:cNvSpPr txBox="1"/>
              <p:nvPr/>
            </p:nvSpPr>
            <p:spPr>
              <a:xfrm>
                <a:off x="-2237056" y="3665207"/>
                <a:ext cx="10533814" cy="2653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000" i="1" dirty="0">
                  <a:latin typeface="Helvetica" panose="020B0604020202020204" pitchFamily="34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N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: Number of neutrinos</a:t>
                </a: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E: 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Neutrino energy</a:t>
                </a: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000" b="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</a:t>
                </a:r>
                <a:r>
                  <a:rPr lang="en-US" sz="2000" b="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Neutrino cross section</a:t>
                </a:r>
              </a:p>
              <a:p>
                <a:pPr lvl="5"/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000" b="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</a:t>
                </a:r>
                <a:r>
                  <a:rPr lang="en-US" sz="2000" b="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Detector efficiency</a:t>
                </a:r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  <a:p>
                <a:pPr lvl="5"/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: Neutrino Flux</a:t>
                </a:r>
                <a:b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Probability of (non)transition (FD only)</a:t>
                </a:r>
                <a:endParaRPr lang="en-CH" sz="2000" dirty="0">
                  <a:latin typeface="Cambria Math" panose="02040503050406030204" pitchFamily="18" charset="0"/>
                  <a:ea typeface="Cambria Math" panose="02040503050406030204" pitchFamily="18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9498670-9001-B1CA-C19C-58855D3B3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37056" y="3665207"/>
                <a:ext cx="10533814" cy="2653996"/>
              </a:xfrm>
              <a:prstGeom prst="rect">
                <a:avLst/>
              </a:prstGeom>
              <a:blipFill>
                <a:blip r:embed="rId2"/>
                <a:stretch>
                  <a:fillRect b="-481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F780165-1F28-BB61-334A-25D2CE784F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301"/>
          <a:stretch>
            <a:fillRect/>
          </a:stretch>
        </p:blipFill>
        <p:spPr>
          <a:xfrm>
            <a:off x="6477754" y="777685"/>
            <a:ext cx="4984649" cy="47647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FC4E5BA-82CA-AFC3-B831-3CE501CF684C}"/>
              </a:ext>
            </a:extLst>
          </p:cNvPr>
          <p:cNvSpPr/>
          <p:nvPr/>
        </p:nvSpPr>
        <p:spPr>
          <a:xfrm>
            <a:off x="7640052" y="1740094"/>
            <a:ext cx="1133061" cy="2053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E09F69-EF29-5E0D-41F0-8AFD92B3EF67}"/>
              </a:ext>
            </a:extLst>
          </p:cNvPr>
          <p:cNvSpPr txBox="1"/>
          <p:nvPr/>
        </p:nvSpPr>
        <p:spPr>
          <a:xfrm>
            <a:off x="451944" y="933270"/>
            <a:ext cx="60979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Challenges to quantifying neutrino cross section and flux make oscillation measurements difficult.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Requires a Near Detector to measure neutrino cross section and neutrino flux.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CP-violation measurement unable to reach discovery-level precision without a ND.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217C02-32D3-CE69-286C-43AF1528416E}"/>
              </a:ext>
            </a:extLst>
          </p:cNvPr>
          <p:cNvSpPr txBox="1"/>
          <p:nvPr/>
        </p:nvSpPr>
        <p:spPr>
          <a:xfrm>
            <a:off x="6271591" y="5433984"/>
            <a:ext cx="5756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Sensitivity to CP-violation without an ND if an alternative neutrino model is used (NuWro fake data).</a:t>
            </a:r>
            <a:endParaRPr lang="en-CH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6C9095-8BD7-F9FC-0B87-BFD8E2713BC0}"/>
              </a:ext>
            </a:extLst>
          </p:cNvPr>
          <p:cNvSpPr txBox="1"/>
          <p:nvPr/>
        </p:nvSpPr>
        <p:spPr>
          <a:xfrm>
            <a:off x="10012287" y="6000389"/>
            <a:ext cx="7214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" panose="020B0604020202020204"/>
                <a:cs typeface="Helvetica" panose="020B0604020202020204"/>
                <a:hlinkClick r:id="rId4"/>
              </a:rPr>
              <a:t>arxiv:</a:t>
            </a:r>
            <a:r>
              <a:rPr lang="en-CH" dirty="0">
                <a:latin typeface="Helvetica" panose="020B0604020202020204"/>
                <a:cs typeface="Helvetica" panose="020B0604020202020204"/>
                <a:hlinkClick r:id="rId4"/>
              </a:rPr>
              <a:t>2002.03005</a:t>
            </a:r>
            <a:endParaRPr lang="en-CH" dirty="0">
              <a:latin typeface="Helvetica" panose="020B0604020202020204"/>
              <a:cs typeface="Helvetic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83169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DCC6C-CF11-82B9-159A-418B119B7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A58044-CD56-FAF4-6962-34B359C69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C65D739-5014-B766-B5FF-142BBCBF7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329D4-1CD1-5082-A264-88CF33D014BE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DUNE Near Detector Design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DEBB28-1969-3D5C-A900-80D9BDCD35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336"/>
          <a:stretch>
            <a:fillRect/>
          </a:stretch>
        </p:blipFill>
        <p:spPr>
          <a:xfrm>
            <a:off x="6530038" y="1020277"/>
            <a:ext cx="5501542" cy="422067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E3EFDC-A988-2452-F45B-18D46BB1F4A3}"/>
              </a:ext>
            </a:extLst>
          </p:cNvPr>
          <p:cNvCxnSpPr/>
          <p:nvPr/>
        </p:nvCxnSpPr>
        <p:spPr>
          <a:xfrm flipH="1" flipV="1">
            <a:off x="10241280" y="3927108"/>
            <a:ext cx="1395663" cy="48126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5D5A027-FCE2-8DA1-9BA4-A2DFD9EF64BE}"/>
              </a:ext>
            </a:extLst>
          </p:cNvPr>
          <p:cNvCxnSpPr>
            <a:cxnSpLocks/>
          </p:cNvCxnSpPr>
          <p:nvPr/>
        </p:nvCxnSpPr>
        <p:spPr>
          <a:xfrm flipV="1">
            <a:off x="9553281" y="4167739"/>
            <a:ext cx="162026" cy="14668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4CDE217-C366-B226-A55C-349CACBF87F0}"/>
              </a:ext>
            </a:extLst>
          </p:cNvPr>
          <p:cNvCxnSpPr>
            <a:cxnSpLocks/>
          </p:cNvCxnSpPr>
          <p:nvPr/>
        </p:nvCxnSpPr>
        <p:spPr>
          <a:xfrm flipH="1">
            <a:off x="8833585" y="1344916"/>
            <a:ext cx="447224" cy="16068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23D1261-8D36-E9C4-690B-83A3E8D126AB}"/>
              </a:ext>
            </a:extLst>
          </p:cNvPr>
          <p:cNvCxnSpPr>
            <a:cxnSpLocks/>
          </p:cNvCxnSpPr>
          <p:nvPr/>
        </p:nvCxnSpPr>
        <p:spPr>
          <a:xfrm flipV="1">
            <a:off x="7269617" y="3505638"/>
            <a:ext cx="508849" cy="12930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5634FCE-31DE-02A7-73F1-5B349B2DB003}"/>
              </a:ext>
            </a:extLst>
          </p:cNvPr>
          <p:cNvSpPr txBox="1"/>
          <p:nvPr/>
        </p:nvSpPr>
        <p:spPr>
          <a:xfrm>
            <a:off x="10524042" y="4312118"/>
            <a:ext cx="1527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Beam Direction</a:t>
            </a:r>
            <a:endParaRPr lang="en-CH" sz="2200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B42222-ED3D-2D53-637B-B9232781CBD4}"/>
              </a:ext>
            </a:extLst>
          </p:cNvPr>
          <p:cNvSpPr txBox="1"/>
          <p:nvPr/>
        </p:nvSpPr>
        <p:spPr>
          <a:xfrm>
            <a:off x="8901765" y="5643141"/>
            <a:ext cx="27351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Liquid argon (ND-LAr)</a:t>
            </a:r>
            <a:endParaRPr lang="en-CH" sz="2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D4D388-985B-C234-5BA5-A9C61C4DBD86}"/>
              </a:ext>
            </a:extLst>
          </p:cNvPr>
          <p:cNvSpPr txBox="1"/>
          <p:nvPr/>
        </p:nvSpPr>
        <p:spPr>
          <a:xfrm>
            <a:off x="7553721" y="882441"/>
            <a:ext cx="33853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Muon spectrometer (TMS)</a:t>
            </a:r>
            <a:endParaRPr lang="en-CH" sz="2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9C0C6B-23A0-7359-F895-20561813C6CA}"/>
              </a:ext>
            </a:extLst>
          </p:cNvPr>
          <p:cNvSpPr txBox="1"/>
          <p:nvPr/>
        </p:nvSpPr>
        <p:spPr>
          <a:xfrm>
            <a:off x="6083631" y="4810797"/>
            <a:ext cx="28660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System for on-axis</a:t>
            </a:r>
          </a:p>
          <a:p>
            <a:r>
              <a:rPr lang="en-US" sz="2200" dirty="0"/>
              <a:t>neutrino monitoring (SAND)</a:t>
            </a:r>
            <a:endParaRPr lang="en-CH" sz="22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B0792AA-909B-8FC4-855E-11E155DE71A8}"/>
              </a:ext>
            </a:extLst>
          </p:cNvPr>
          <p:cNvCxnSpPr>
            <a:cxnSpLocks/>
          </p:cNvCxnSpPr>
          <p:nvPr/>
        </p:nvCxnSpPr>
        <p:spPr>
          <a:xfrm flipV="1">
            <a:off x="9280809" y="2172643"/>
            <a:ext cx="1243233" cy="70531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727A6E5-A563-253C-6CA7-C667700DECA9}"/>
              </a:ext>
            </a:extLst>
          </p:cNvPr>
          <p:cNvCxnSpPr>
            <a:cxnSpLocks/>
          </p:cNvCxnSpPr>
          <p:nvPr/>
        </p:nvCxnSpPr>
        <p:spPr>
          <a:xfrm flipV="1">
            <a:off x="10393710" y="2181158"/>
            <a:ext cx="1243233" cy="70531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1F90111-DF96-DD55-B649-CC13C056DE5C}"/>
              </a:ext>
            </a:extLst>
          </p:cNvPr>
          <p:cNvSpPr txBox="1"/>
          <p:nvPr/>
        </p:nvSpPr>
        <p:spPr>
          <a:xfrm>
            <a:off x="9553281" y="1710168"/>
            <a:ext cx="33853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</a:rPr>
              <a:t>Rails to move off-axis</a:t>
            </a:r>
            <a:endParaRPr lang="en-CH" sz="2200" dirty="0">
              <a:solidFill>
                <a:srgbClr val="0070C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7B9B0-8830-2ABB-C991-29321D46B333}"/>
              </a:ext>
            </a:extLst>
          </p:cNvPr>
          <p:cNvSpPr txBox="1"/>
          <p:nvPr/>
        </p:nvSpPr>
        <p:spPr>
          <a:xfrm>
            <a:off x="451944" y="933270"/>
            <a:ext cx="585854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Near Detector has three components: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Liquid argon detector (ND-LAr)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muon spectrometer (TMS)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On-axis beam monitor (SAND)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ND-LAr and TMS can move off-axis to sample different energy spectra of the neutrino beam.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Known as the </a:t>
            </a:r>
            <a:r>
              <a:rPr lang="en-US" dirty="0">
                <a:latin typeface="Helvetica" panose="020B0604020202020204"/>
                <a:cs typeface="Helvetica" panose="020B0604020202020204"/>
              </a:rPr>
              <a:t>Precision Reaction Independent Spectrum Measurement system (PRISM).</a:t>
            </a:r>
            <a:endParaRPr lang="en-US" dirty="0">
              <a:solidFill>
                <a:srgbClr val="333333"/>
              </a:solidFill>
              <a:latin typeface="Helvetica" panose="020B0604020202020204"/>
              <a:cs typeface="Helvetica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Muons exit ND-LAr and pass into TMS.</a:t>
            </a: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CD990-31BC-21DD-206A-7B59099761BE}"/>
              </a:ext>
            </a:extLst>
          </p:cNvPr>
          <p:cNvSpPr txBox="1"/>
          <p:nvPr/>
        </p:nvSpPr>
        <p:spPr>
          <a:xfrm>
            <a:off x="39304" y="5889362"/>
            <a:ext cx="650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3"/>
              </a:rPr>
              <a:t>Instruments </a:t>
            </a:r>
            <a:r>
              <a:rPr lang="en-US" sz="1800" b="1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3"/>
              </a:rPr>
              <a:t>2021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3"/>
              </a:rPr>
              <a:t>,</a:t>
            </a:r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3"/>
              </a:rPr>
              <a:t>5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3"/>
              </a:rPr>
              <a:t>(4), 31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22325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1D9D2-006C-27A4-4B8E-225CC904F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D3057BE9-98CB-33C0-4FAA-9A9A642FE2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94" t="14293" r="4355"/>
          <a:stretch>
            <a:fillRect/>
          </a:stretch>
        </p:blipFill>
        <p:spPr>
          <a:xfrm>
            <a:off x="6750189" y="842890"/>
            <a:ext cx="5197643" cy="489268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FD0249-6687-C861-E0B1-87C86786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4A62275-136A-FEEB-0F04-6DB67DCB6F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9DE4CB-7FB2-3A42-9AEE-FCB55604040D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-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Helvetica" panose="020B0604020202020204" pitchFamily="34" charset="0"/>
              </a:rPr>
              <a:t>DUNE Beam Pile-Up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96F8F8-CAF9-00B0-02A8-6210F8A92355}"/>
              </a:ext>
            </a:extLst>
          </p:cNvPr>
          <p:cNvSpPr txBox="1"/>
          <p:nvPr/>
        </p:nvSpPr>
        <p:spPr>
          <a:xfrm>
            <a:off x="451945" y="933270"/>
            <a:ext cx="571785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LBNF beam of DUNE produces over a hundred interactions per beam spill in ND-LAr!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ND-LAr handles pile-up by: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Modularization of the argon volume into 35 modules.</a:t>
            </a:r>
          </a:p>
          <a:p>
            <a:pPr marL="1257300" lvl="2" indent="-342900"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Reduce signals per sensitive volume.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Pixelated charge readout</a:t>
            </a:r>
          </a:p>
          <a:p>
            <a:pPr marL="1257300" lvl="2" indent="-342900"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Prevents pile-up of charge signals.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Dielectric light traps in each module for fast readout.</a:t>
            </a:r>
          </a:p>
          <a:p>
            <a:pPr marL="1257300" lvl="2" indent="-342900"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Associate light to charge data to separate interactions.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8A597E-434B-FF53-09EC-6E7D2BD4CB92}"/>
              </a:ext>
            </a:extLst>
          </p:cNvPr>
          <p:cNvSpPr txBox="1"/>
          <p:nvPr/>
        </p:nvSpPr>
        <p:spPr>
          <a:xfrm>
            <a:off x="7359267" y="5625709"/>
            <a:ext cx="4588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Simulated beam spill of ND-LAr with charge (yellow) and light (green) signals.</a:t>
            </a:r>
            <a:endParaRPr lang="en-CH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8EFD39-1FBF-2C37-4686-32F84F332E85}"/>
              </a:ext>
            </a:extLst>
          </p:cNvPr>
          <p:cNvSpPr txBox="1"/>
          <p:nvPr/>
        </p:nvSpPr>
        <p:spPr>
          <a:xfrm>
            <a:off x="9590566" y="3380093"/>
            <a:ext cx="5875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SIMULATION</a:t>
            </a:r>
          </a:p>
          <a:p>
            <a:r>
              <a:rPr lang="en-US" b="1" dirty="0"/>
              <a:t>Work In-Progress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2878410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18C9D-3E03-3710-F45F-27ED85BDD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739F81-E704-8013-FC3D-117F3E67F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7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35B1E74-2293-1669-CDF7-11BE36DD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FF00181-FF2A-E48B-9CFA-5B33E5BB8EE8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cs typeface="Helvetica" panose="020B0604020202020204" pitchFamily="34" charset="0"/>
              </a:rPr>
              <a:t>Liquid Argon Near Detector (ND-LAr)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017C0F-A324-E75A-8F13-3A3E4AB1D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60" y="2002055"/>
            <a:ext cx="3193948" cy="39750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F674DC-3967-68AC-3F36-A1B7CCC2A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6614" y="1625660"/>
            <a:ext cx="3984523" cy="43513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C50ACC-CEC9-BF9D-EDAE-F13FBE90FBA5}"/>
              </a:ext>
            </a:extLst>
          </p:cNvPr>
          <p:cNvSpPr txBox="1"/>
          <p:nvPr/>
        </p:nvSpPr>
        <p:spPr>
          <a:xfrm>
            <a:off x="451944" y="933270"/>
            <a:ext cx="11740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ND-LAr consists of 35 modules, optimized for horizontal containment of hadrons.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Consists of seven rows of five modules.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Total fiducial mass of 67 tons.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CE8F25-CD25-344E-6B4E-2BBC84FFC6A9}"/>
              </a:ext>
            </a:extLst>
          </p:cNvPr>
          <p:cNvSpPr txBox="1"/>
          <p:nvPr/>
        </p:nvSpPr>
        <p:spPr>
          <a:xfrm>
            <a:off x="39304" y="5889362"/>
            <a:ext cx="650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Instruments </a:t>
            </a:r>
            <a:r>
              <a:rPr lang="en-US" sz="1800" b="1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2021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,</a:t>
            </a:r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5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(4), 31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01499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6580F-189A-51B1-2006-34BFBB97C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D3968A-C89C-9FEF-A450-52DB2B930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6981212-4E5C-2B2E-4DEF-A6D762C5F7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C90B856-E762-5C76-537C-FBCDD11E3F06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cs typeface="Helvetica" panose="020B0604020202020204" pitchFamily="34" charset="0"/>
              </a:rPr>
              <a:t>Liquid Argon Near Detector (ND-LAr)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B4AE0-B90A-4EE5-A46B-4BD41BAA5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918" y="1581025"/>
            <a:ext cx="3902590" cy="42619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911A95-5A7E-1662-1082-A1F8EB0E4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562" y="2127677"/>
            <a:ext cx="3000794" cy="37152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D5801A-B759-9D14-B505-A20F2CA74424}"/>
              </a:ext>
            </a:extLst>
          </p:cNvPr>
          <p:cNvSpPr txBox="1"/>
          <p:nvPr/>
        </p:nvSpPr>
        <p:spPr>
          <a:xfrm>
            <a:off x="451944" y="933270"/>
            <a:ext cx="117400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Each row contains a module with two drift volumes that are optically segmented.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module is 1 m (length) by 1 m (width) by 3 m (height).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74FCA9-ED72-B0A3-5885-C47912F37CC6}"/>
              </a:ext>
            </a:extLst>
          </p:cNvPr>
          <p:cNvSpPr txBox="1"/>
          <p:nvPr/>
        </p:nvSpPr>
        <p:spPr>
          <a:xfrm>
            <a:off x="39304" y="5889362"/>
            <a:ext cx="650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Instruments </a:t>
            </a:r>
            <a:r>
              <a:rPr lang="en-US" sz="1800" b="1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2021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,</a:t>
            </a:r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5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(4), 31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95735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E0103-16D5-EDA6-254F-9AC83E61A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0E13D1-EC42-4629-448F-80EE7ADA8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C560F-BF9B-4B88-BA91-3FC80B6B8E9A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CA2AB4-17BA-F6B7-A107-D0C9E347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5901"/>
            <a:ext cx="11021137" cy="3651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DUNE's ND-LAr and its prototyping program (2x2 and FSD)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2CFB320-D634-AED0-CB27-464C0403D9BE}"/>
              </a:ext>
            </a:extLst>
          </p:cNvPr>
          <p:cNvSpPr txBox="1">
            <a:spLocks/>
          </p:cNvSpPr>
          <p:nvPr/>
        </p:nvSpPr>
        <p:spPr>
          <a:xfrm>
            <a:off x="0" y="135085"/>
            <a:ext cx="12192000" cy="6992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cs typeface="Helvetica" panose="020B0604020202020204" pitchFamily="34" charset="0"/>
              </a:rPr>
              <a:t>Liquid Argon Near Detector (ND-LAr)</a:t>
            </a:r>
            <a:endParaRPr kumimoji="0" lang="en-CH" b="0" i="0" u="none" strike="noStrike" kern="1200" cap="none" spc="-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72D012-A331-69BB-5F9E-AC7D66F3ED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55"/>
          <a:stretch>
            <a:fillRect/>
          </a:stretch>
        </p:blipFill>
        <p:spPr>
          <a:xfrm>
            <a:off x="6334699" y="1491549"/>
            <a:ext cx="5127704" cy="4753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E1DFD4-398E-5976-FAB8-3046B103D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032" y="1782482"/>
            <a:ext cx="3000794" cy="37152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22350E-5E13-26CD-EE2D-404BAEFDC1B1}"/>
              </a:ext>
            </a:extLst>
          </p:cNvPr>
          <p:cNvSpPr txBox="1"/>
          <p:nvPr/>
        </p:nvSpPr>
        <p:spPr>
          <a:xfrm>
            <a:off x="39304" y="5889362"/>
            <a:ext cx="650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Instruments </a:t>
            </a:r>
            <a:r>
              <a:rPr lang="en-US" sz="1800" b="1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2021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,</a:t>
            </a:r>
            <a:r>
              <a:rPr lang="en-US" sz="1800" b="0" i="1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5</a:t>
            </a:r>
            <a:r>
              <a:rPr lang="en-US" sz="1800" b="0" i="0" u="none" strike="noStrike" baseline="0" dirty="0">
                <a:solidFill>
                  <a:srgbClr val="2997E2"/>
                </a:solidFill>
                <a:latin typeface="Arial" panose="020B0604020202020204" pitchFamily="34" charset="0"/>
                <a:hlinkClick r:id="rId4"/>
              </a:rPr>
              <a:t>(4), 31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BCC754-D59B-EBDB-634F-D7AD26855CB5}"/>
              </a:ext>
            </a:extLst>
          </p:cNvPr>
          <p:cNvSpPr txBox="1"/>
          <p:nvPr/>
        </p:nvSpPr>
        <p:spPr>
          <a:xfrm>
            <a:off x="451944" y="933270"/>
            <a:ext cx="117400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Each row contains a module with two drift volumes that are optically segmented.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33333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module is 1 m (length) by 1 m (width) by 3 m (height).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333333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defTabSz="45720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742950" lvl="1" indent="-285750" defTabSz="457200"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13293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3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AB620D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285EABDDD0BD94DB9168B345A66C3C9" ma:contentTypeVersion="0" ma:contentTypeDescription="Ein neues Dokument erstellen." ma:contentTypeScope="" ma:versionID="49439fd0dd15c262c45926408eb47ef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d595163ed05642e634bfea4dd4f10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CB997-54A0-4B1A-9D52-A97AE362B0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CD2C83A-99B9-43D6-B97B-FD733863CBFA}">
  <ds:schemaRefs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585F784-F7EA-43BB-A5B4-DE7E0A18ED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15101</TotalTime>
  <Words>1618</Words>
  <Application>Microsoft Office PowerPoint</Application>
  <PresentationFormat>Widescreen</PresentationFormat>
  <Paragraphs>302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-apple-system</vt:lpstr>
      <vt:lpstr>Arial</vt:lpstr>
      <vt:lpstr>Calibri</vt:lpstr>
      <vt:lpstr>Calibri Light</vt:lpstr>
      <vt:lpstr>Cambria Math</vt:lpstr>
      <vt:lpstr>Courier New</vt:lpstr>
      <vt:lpstr>Helvetica</vt:lpstr>
      <vt:lpstr>Times New Roman</vt:lpstr>
      <vt:lpstr>Wingdings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Diurba, Richard (LHEP)</dc:creator>
  <cp:lastModifiedBy>Diurba, Richard (LHEP)</cp:lastModifiedBy>
  <cp:revision>3153</cp:revision>
  <dcterms:created xsi:type="dcterms:W3CDTF">2022-05-05T09:54:33Z</dcterms:created>
  <dcterms:modified xsi:type="dcterms:W3CDTF">2025-08-31T20:16:36Z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0x010100D285EABDDD0BD94DB9168B345A66C3C9</vt:lpwstr>
  </property>
</Properties>
</file>