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257" r:id="rId2"/>
    <p:sldId id="284" r:id="rId3"/>
    <p:sldId id="285" r:id="rId4"/>
    <p:sldId id="258" r:id="rId5"/>
    <p:sldId id="290" r:id="rId6"/>
    <p:sldId id="261" r:id="rId7"/>
    <p:sldId id="287" r:id="rId8"/>
    <p:sldId id="274" r:id="rId9"/>
    <p:sldId id="277" r:id="rId10"/>
    <p:sldId id="275" r:id="rId11"/>
    <p:sldId id="276" r:id="rId12"/>
    <p:sldId id="279" r:id="rId13"/>
    <p:sldId id="280" r:id="rId14"/>
    <p:sldId id="291" r:id="rId15"/>
    <p:sldId id="292" r:id="rId16"/>
    <p:sldId id="281" r:id="rId17"/>
    <p:sldId id="288" r:id="rId18"/>
    <p:sldId id="289" r:id="rId19"/>
    <p:sldId id="262" r:id="rId20"/>
    <p:sldId id="268" r:id="rId21"/>
    <p:sldId id="270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>
          <p15:clr>
            <a:srgbClr val="A4A3A4"/>
          </p15:clr>
        </p15:guide>
        <p15:guide id="2" orient="horz" pos="480" userDrawn="1">
          <p15:clr>
            <a:srgbClr val="A4A3A4"/>
          </p15:clr>
        </p15:guide>
        <p15:guide id="3" orient="horz" pos="1440" userDrawn="1">
          <p15:clr>
            <a:srgbClr val="A4A3A4"/>
          </p15:clr>
        </p15:guide>
        <p15:guide id="4" orient="horz" pos="960" userDrawn="1">
          <p15:clr>
            <a:srgbClr val="A4A3A4"/>
          </p15:clr>
        </p15:guide>
        <p15:guide id="5" orient="horz" pos="1872" userDrawn="1">
          <p15:clr>
            <a:srgbClr val="A4A3A4"/>
          </p15:clr>
        </p15:guide>
        <p15:guide id="6" orient="horz" pos="4200" userDrawn="1">
          <p15:clr>
            <a:srgbClr val="A4A3A4"/>
          </p15:clr>
        </p15:guide>
        <p15:guide id="7" pos="2190">
          <p15:clr>
            <a:srgbClr val="A4A3A4"/>
          </p15:clr>
        </p15:guide>
        <p15:guide id="8" pos="2188">
          <p15:clr>
            <a:srgbClr val="A4A3A4"/>
          </p15:clr>
        </p15:guide>
        <p15:guide id="9" pos="5016" userDrawn="1">
          <p15:clr>
            <a:srgbClr val="A4A3A4"/>
          </p15:clr>
        </p15:guide>
        <p15:guide id="10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125"/>
    <a:srgbClr val="F37C23"/>
    <a:srgbClr val="3C5A77"/>
    <a:srgbClr val="BC5F2B"/>
    <a:srgbClr val="32547A"/>
    <a:srgbClr val="B8561A"/>
    <a:srgbClr val="B65A1F"/>
    <a:srgbClr val="5680AB"/>
    <a:srgbClr val="7A7A7A"/>
    <a:srgbClr val="6FA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7" autoAdjust="0"/>
    <p:restoredTop sz="94701"/>
  </p:normalViewPr>
  <p:slideViewPr>
    <p:cSldViewPr snapToGrid="0" snapToObjects="1">
      <p:cViewPr varScale="1">
        <p:scale>
          <a:sx n="101" d="100"/>
          <a:sy n="101" d="100"/>
        </p:scale>
        <p:origin x="1170" y="108"/>
      </p:cViewPr>
      <p:guideLst>
        <p:guide orient="horz" pos="4204"/>
        <p:guide orient="horz" pos="480"/>
        <p:guide orient="horz" pos="1440"/>
        <p:guide orient="horz" pos="960"/>
        <p:guide orient="horz" pos="1872"/>
        <p:guide orient="horz" pos="4200"/>
        <p:guide pos="2190"/>
        <p:guide pos="2188"/>
        <p:guide pos="5016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9/1/2025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9/1/2025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3411A-832B-76BB-69E1-4ADDC6828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C7458C-469F-8D62-8437-578C13D6AD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77B154-597F-64A9-C5EF-A10B9E6A7C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E78F9A-22AA-EC74-28D7-78DBA8129A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517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891AB-FE17-B854-1457-9FA5BD185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CB8BDF-4DF3-61D6-FF43-5C518A49E6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52B30D-2EED-F67B-8869-F7F6107F28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44C8F-19C4-DD12-3410-D2E707B2A2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22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64F2F-FD58-9A24-680C-B3C7EEBEA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9B9F80-042F-DC76-BE94-A5557DD796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A43D87-D691-80D8-39C8-66E77D2C4B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EBE63-5E14-0367-A3BB-290057A82E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344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3820C-A27A-ACF1-B062-FBD4F5038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C880C9-BD4B-3E3E-E589-FCD781C340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AA9DE6-A301-9111-9916-461A33AB19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3F5F0-07F2-BA57-C8EF-C7E3B70529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628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ACA2E-552A-31B6-D419-88F66996A7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ABB36E-C77E-9356-E0BB-62377498CA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A0699B-7729-4254-3CB3-B05DED8E66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53AFE4-582E-A0AB-B9C9-20BC0DD0F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2801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7CC29-E707-C50B-45A5-BA95C4C46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828BB6-9B95-DA33-6AE5-70918C54D2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9C6397-0A76-E020-0760-A7B8B7FC84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0971A6-E4D0-2371-E8DA-724BD7BDDB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512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CED5D7-A655-0800-3A5E-BE917F17C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E14D39-37C7-E3D6-30F1-8EEC780928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72DB22-7E58-9401-714E-2A09F185AC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8B218-DBAB-897D-F31A-687D63B4DF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90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2EB1B-69B6-E5EF-8E7B-3E4B5540A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20003D-7E35-1FA2-EB52-39FFF4BF7F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7D3074-03C1-EDA9-EC01-FEF919A376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0097E0-1BE4-A9EA-9908-60CA998B86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35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17FED-6B7D-F4EA-E0C9-5E06E7C2A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C22EF2-09A8-AD58-A566-AD2AB5619E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A744B-C236-CA25-D325-404A046946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C40311-41C1-2B72-2A0D-F856C77E0C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75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DA906-8D34-96E4-FEA0-4B9D1D988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C3A2F8-A3A4-2205-6322-6B3766FFAE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AEAE63-BDC4-FCF1-7756-A607F12833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0AB51B-EFAD-6262-842E-935775B8DA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18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BD31B-C4C2-B13C-00B5-49F5D5D63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495A55-98D2-D961-2069-ED10A8A54C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E16B64-4E1F-7CE6-13CF-C21126C440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01067B-ADE3-DED7-C3E2-4C54B32B4A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72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A59E9A-0A82-9498-DAC1-A1720F76C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AA7AFE-C465-10BA-7034-03C23E1A09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06E351-E6B2-540F-4522-58D350B484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BD5B3-33B0-E437-2129-A3A93B872A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815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BD4ED4-BFC1-FF46-9B3B-BACDCED02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3DC94D-9C1E-A9CB-A913-16122B0521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1E9ADC-C12C-6A5A-FB67-DC1D309ABC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7051D5-8A97-2F14-1207-6859E9B308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906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A3470-3F79-B7F9-A632-5DD58BB61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726613-52EE-FF84-796A-09E863901C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CBE87B-6FC0-C016-1CCF-1CBB6BCEA8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55E2A3-77A2-3C25-6B42-DA34CD631E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39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462518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4029" y="1207770"/>
            <a:ext cx="8232771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DUNE LBL GROUP | William Dallaway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DUNE LBL GROUP | William Dallaway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1207770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1215721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DUNE LBL GROUP | William Dallaway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470059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4696050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DUNE LBL GROUP | William Dallaway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710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DUNE LBL GROUP | William Dallaway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DUNE LBL GROUP | William Dallaway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37"/>
            <a:ext cx="8229600" cy="448765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200">
                <a:solidFill>
                  <a:srgbClr val="3C5A77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839748"/>
            <a:ext cx="8229596" cy="4397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58988"/>
            <a:ext cx="8229600" cy="7019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DUNE LBL GROUP | William Dallaway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892514" cy="170720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DUNE LBL GROUP | William Dallaway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357635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  <p:pic>
        <p:nvPicPr>
          <p:cNvPr id="15" name="Picture 14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46F9066B-6156-E5C0-C745-BF1AB8BA7AA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882275" y="6391190"/>
            <a:ext cx="1136923" cy="4668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202411-484C-A517-2D2A-3F52FEA03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75" y="342161"/>
            <a:ext cx="8229600" cy="2109571"/>
          </a:xfrm>
        </p:spPr>
        <p:txBody>
          <a:bodyPr/>
          <a:lstStyle/>
          <a:p>
            <a:pPr algn="ctr"/>
            <a:r>
              <a:rPr lang="en-US" b="0" dirty="0"/>
              <a:t>Reconstruction of Tau Neutrinos in </a:t>
            </a:r>
            <a:r>
              <a:rPr lang="en-US" b="0" dirty="0" err="1"/>
              <a:t>LArTPC</a:t>
            </a:r>
            <a:r>
              <a:rPr lang="en-US" b="0" dirty="0"/>
              <a:t> Detectors</a:t>
            </a:r>
            <a:br>
              <a:rPr lang="en-US" b="0" dirty="0"/>
            </a:br>
            <a:br>
              <a:rPr lang="en-US" b="0" dirty="0"/>
            </a:br>
            <a:r>
              <a:rPr lang="en-US" b="0" dirty="0" err="1"/>
              <a:t>NuFact</a:t>
            </a:r>
            <a:r>
              <a:rPr lang="en-US" b="0" dirty="0"/>
              <a:t> 2025</a:t>
            </a:r>
            <a:br>
              <a:rPr lang="en-US" b="0" dirty="0"/>
            </a:br>
            <a:br>
              <a:rPr lang="en-US" b="0" dirty="0"/>
            </a:br>
            <a:r>
              <a:rPr lang="en-US" sz="3200" b="0" dirty="0">
                <a:solidFill>
                  <a:schemeClr val="tx2"/>
                </a:solidFill>
              </a:rPr>
              <a:t>William Dallaway</a:t>
            </a:r>
            <a:br>
              <a:rPr lang="en-US" sz="3200" b="0" dirty="0">
                <a:solidFill>
                  <a:schemeClr val="tx2"/>
                </a:solidFill>
              </a:rPr>
            </a:br>
            <a:r>
              <a:rPr lang="en-US" sz="3200" b="0" dirty="0">
                <a:solidFill>
                  <a:schemeClr val="tx2"/>
                </a:solidFill>
              </a:rPr>
              <a:t>On Behalf of the DUNE Collaboration</a:t>
            </a:r>
            <a:endParaRPr lang="en-CA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D241C-89B1-81BD-E1BF-07BDAD2C4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10838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93233-FEE9-22B0-9657-23BFC0A43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C91B9-2BD1-C697-2DA5-5179C73F4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FD597A-C062-BD78-A428-CDDAD1CFE8F4}"/>
              </a:ext>
            </a:extLst>
          </p:cNvPr>
          <p:cNvSpPr txBox="1"/>
          <p:nvPr/>
        </p:nvSpPr>
        <p:spPr>
          <a:xfrm>
            <a:off x="879219" y="735228"/>
            <a:ext cx="7798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tx2"/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tx2"/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tx2"/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tx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323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0E815-347D-0FE9-C0DB-7B9A380C8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23F439-8511-60EA-6A89-6F500928E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A Physics Application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4B9C4-CCF2-9D47-139A-5FC3ACCFEE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08/22/2025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1CBA4-9D84-2861-D948-ED0E052E6B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C7EB6-5D6D-11CD-B399-456BB6F085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2F86F31-1D88-3513-336A-63F24C6E4967}"/>
                  </a:ext>
                </a:extLst>
              </p:cNvPr>
              <p:cNvSpPr txBox="1"/>
              <p:nvPr/>
            </p:nvSpPr>
            <p:spPr>
              <a:xfrm>
                <a:off x="447675" y="1128832"/>
                <a:ext cx="8160005" cy="5267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DUNE is expected to start with two far detectors each with a 10 kt fiducial mass. Thus, we can get some sensitivity numbers during the experiment’s first year meaning a 20 kt-yr exposure.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We compute the expected event assuming the following oscillation parameters. </a:t>
                </a:r>
                <a:r>
                  <a:rPr lang="en-US" sz="2400" dirty="0"/>
                  <a:t>[3]</a:t>
                </a:r>
                <a:endParaRPr lang="en-CA" sz="2400" dirty="0"/>
              </a:p>
              <a:p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  <m:t>𝜃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  <m:t>12</m:t>
                          </m:r>
                        </m:sub>
                      </m:sSub>
                      <m:r>
                        <a:rPr lang="en-CA" sz="24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Helvetica" panose="020B0604020202020204"/>
                        </a:rPr>
                        <m:t>=0.583</m:t>
                      </m:r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  <m:t>    </m:t>
                          </m:r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  <m:t>𝜃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  <m:t>23</m:t>
                          </m:r>
                        </m:sub>
                      </m:sSub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Helvetica" panose="020B0604020202020204"/>
                        </a:rPr>
                        <m:t>=0.864    </m:t>
                      </m:r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  <m:t>𝜃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  <m:t>13</m:t>
                          </m:r>
                        </m:sub>
                      </m:sSub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Helvetica" panose="020B0604020202020204"/>
                        </a:rPr>
                        <m:t>=0.150  </m:t>
                      </m:r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  <m:t>𝛿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Helvetica" panose="020B0604020202020204"/>
                            </a:rPr>
                            <m:t>𝐶𝑃</m:t>
                          </m:r>
                        </m:sub>
                      </m:sSub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Helvetica" panose="020B0604020202020204"/>
                        </a:rPr>
                        <m:t>=−2.583</m:t>
                      </m:r>
                    </m:oMath>
                  </m:oMathPara>
                </a14:m>
                <a:endParaRPr lang="en-CA" sz="2400" b="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Δ</m:t>
                    </m:r>
                    <m:sSub>
                      <m:sSub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𝑚</m:t>
                        </m:r>
                      </m:e>
                      <m: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𝑠</m:t>
                        </m:r>
                      </m:sub>
                    </m:sSub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=7.4</m:t>
                    </m:r>
                    <m:r>
                      <a:rPr lang="en-US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2</m:t>
                    </m:r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×</m:t>
                    </m:r>
                    <m:sSup>
                      <m:sSup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p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10</m:t>
                        </m:r>
                      </m:e>
                      <m:sup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−5</m:t>
                        </m:r>
                      </m:sup>
                    </m:sSup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𝑒</m:t>
                    </m:r>
                    <m:sSup>
                      <m:sSup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p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𝑉</m:t>
                        </m:r>
                      </m:e>
                      <m:sup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2</m:t>
                        </m:r>
                      </m:sup>
                    </m:sSup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     </m:t>
                    </m:r>
                    <m:r>
                      <m:rPr>
                        <m:sty m:val="p"/>
                      </m:rPr>
                      <a:rPr lang="en-CA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Δ</m:t>
                    </m:r>
                    <m:sSub>
                      <m:sSub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𝑚</m:t>
                        </m:r>
                      </m:e>
                      <m: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𝑙</m:t>
                        </m:r>
                      </m:sub>
                    </m:sSub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=2.513×</m:t>
                    </m:r>
                    <m:sSup>
                      <m:sSup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p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10</m:t>
                        </m:r>
                      </m:e>
                      <m:sup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−3</m:t>
                        </m:r>
                      </m:sup>
                    </m:sSup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𝑒</m:t>
                    </m:r>
                    <m:sSup>
                      <m:sSup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p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𝑉</m:t>
                        </m:r>
                      </m:e>
                      <m:sup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2</m:t>
                        </m:r>
                      </m:sup>
                    </m:sSup>
                  </m:oMath>
                </a14:m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We then take the required number of events for each flavour from the validation sample and run the network to find the signal and background rates. 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2F86F31-1D88-3513-336A-63F24C6E4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675" y="1128832"/>
                <a:ext cx="8160005" cy="5267148"/>
              </a:xfrm>
              <a:prstGeom prst="rect">
                <a:avLst/>
              </a:prstGeom>
              <a:blipFill>
                <a:blip r:embed="rId3"/>
                <a:stretch>
                  <a:fillRect l="-971" t="-810" r="-971" b="-17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3673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FF0214-E307-0E52-BAC5-EB983B08A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8F92BE-489B-1709-AA3A-D6B1C8AF7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Our Figure Of Merit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DEEB0-BBD4-87D9-4F73-71D87C48C4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A578E-354F-F290-71D9-1A98CDD3BB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0E0CE-8BC9-57F3-A857-E0BEB1D74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D245CDE-9C0C-C66A-9CBC-6871F234AED7}"/>
                  </a:ext>
                </a:extLst>
              </p:cNvPr>
              <p:cNvSpPr txBox="1"/>
              <p:nvPr/>
            </p:nvSpPr>
            <p:spPr>
              <a:xfrm>
                <a:off x="4418806" y="2551523"/>
                <a:ext cx="3616580" cy="2280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16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We sample from our validation sample based on the rates we expect we then use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fPr>
                      <m:num>
                        <m:r>
                          <a:rPr lang="en-CA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CA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</m:ctrlPr>
                          </m:radPr>
                          <m:deg/>
                          <m:e>
                            <m:r>
                              <a:rPr lang="en-CA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𝑏</m:t>
                            </m:r>
                          </m:e>
                        </m:rad>
                      </m:den>
                    </m:f>
                  </m:oMath>
                </a14:m>
                <a:r>
                  <a:rPr lang="en-CA" sz="16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 where s are the selected true tau cc interactions and b is the number of selected non tau CC and NC interactions.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D245CDE-9C0C-C66A-9CBC-6871F234AE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806" y="2551523"/>
                <a:ext cx="3616580" cy="2280304"/>
              </a:xfrm>
              <a:prstGeom prst="rect">
                <a:avLst/>
              </a:prstGeom>
              <a:blipFill>
                <a:blip r:embed="rId3"/>
                <a:stretch>
                  <a:fillRect l="-675" t="-80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graph showing a number of samples&#10;&#10;AI-generated content may be incorrect.">
            <a:extLst>
              <a:ext uri="{FF2B5EF4-FFF2-40B4-BE49-F238E27FC236}">
                <a16:creationId xmlns:a16="http://schemas.microsoft.com/office/drawing/2014/main" id="{674DAF0A-9E76-0AF0-2614-EAB73D7B1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99" y="2173969"/>
            <a:ext cx="4536892" cy="340267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AAC528-CD89-9BB4-0F15-7AC68DE1A37E}"/>
              </a:ext>
            </a:extLst>
          </p:cNvPr>
          <p:cNvSpPr txBox="1"/>
          <p:nvPr/>
        </p:nvSpPr>
        <p:spPr>
          <a:xfrm>
            <a:off x="879220" y="3095636"/>
            <a:ext cx="22205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DUNE WORK IN PROGRESS</a:t>
            </a:r>
            <a:endParaRPr lang="en-CA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986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FCE8F5-D9CD-8AA1-4D1F-558B6ECE6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C377E6-C6AE-C044-9F68-C05D8AA0B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Figure of Merit </a:t>
            </a:r>
            <a:r>
              <a:rPr lang="en-CA" dirty="0" err="1"/>
              <a:t>Ctd</a:t>
            </a:r>
            <a:r>
              <a:rPr lang="en-CA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FD3D1-7A8B-4B07-F17D-E8D29EC828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42264-BE60-3B41-D074-E8D2E1E038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61679-7714-3A8E-88CF-65235A4D33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7DE5E3-2D58-6275-05EB-81C21CF8A2BC}"/>
              </a:ext>
            </a:extLst>
          </p:cNvPr>
          <p:cNvSpPr txBox="1"/>
          <p:nvPr/>
        </p:nvSpPr>
        <p:spPr>
          <a:xfrm>
            <a:off x="526795" y="1293167"/>
            <a:ext cx="81600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Here is a scan of the figure of merit across energies and cut. As expected we get the best F.O.M at moderate tau probability and energy cuts. </a:t>
            </a:r>
          </a:p>
          <a:p>
            <a:endParaRPr lang="en-CA" sz="24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</p:txBody>
      </p:sp>
      <p:pic>
        <p:nvPicPr>
          <p:cNvPr id="8" name="Picture 7" descr="A chart of different colors&#10;&#10;AI-generated content may be incorrect.">
            <a:extLst>
              <a:ext uri="{FF2B5EF4-FFF2-40B4-BE49-F238E27FC236}">
                <a16:creationId xmlns:a16="http://schemas.microsoft.com/office/drawing/2014/main" id="{B599975A-52DA-B50E-C2BA-F5690A134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981" y="2450591"/>
            <a:ext cx="4828038" cy="36210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74418F-1186-2731-B580-D7FA5258A762}"/>
              </a:ext>
            </a:extLst>
          </p:cNvPr>
          <p:cNvSpPr txBox="1"/>
          <p:nvPr/>
        </p:nvSpPr>
        <p:spPr>
          <a:xfrm>
            <a:off x="2752344" y="288390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DUNE WORK IN PROGRESS</a:t>
            </a: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3941718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D298E7-5134-E38C-9C50-6C96EE050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0843EF5-8777-0A00-D4C7-B434B1AE5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5A510-6D5D-DA3E-B915-793DA9A93D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1AADF-19BB-EDD4-55BA-66DE6BA001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ED23E-F9CA-D79E-1046-9E849379B1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4F689F-9250-C577-9177-71DE00DA5B0E}"/>
              </a:ext>
            </a:extLst>
          </p:cNvPr>
          <p:cNvSpPr txBox="1"/>
          <p:nvPr/>
        </p:nvSpPr>
        <p:spPr>
          <a:xfrm>
            <a:off x="526795" y="1293167"/>
            <a:ext cx="816000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We have shown that there is potential to get &gt;1</a:t>
            </a:r>
            <a:r>
              <a:rPr lang="el-GR" sz="2400" dirty="0">
                <a:solidFill>
                  <a:schemeClr val="tx2"/>
                </a:solidFill>
                <a:latin typeface="Aptos" panose="020B0004020202020204" pitchFamily="34" charset="0"/>
                <a:cs typeface="Helvetica" panose="020B0604020202020204"/>
              </a:rPr>
              <a:t>σ</a:t>
            </a:r>
            <a:r>
              <a:rPr lang="en-CA" sz="2400" dirty="0">
                <a:solidFill>
                  <a:schemeClr val="tx2"/>
                </a:solidFill>
                <a:latin typeface="Aptos" panose="020B0004020202020204" pitchFamily="34" charset="0"/>
                <a:cs typeface="Helvetica" panose="020B0604020202020204"/>
              </a:rPr>
              <a:t> sensitivity to tau neutrino detection after only one year of the DUNE experiment with a standard exposure.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>
              <a:solidFill>
                <a:schemeClr val="tx2"/>
              </a:solidFill>
              <a:latin typeface="Aptos" panose="020B0004020202020204" pitchFamily="34" charset="0"/>
              <a:cs typeface="Helvetica" panose="020B0604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2"/>
                </a:solidFill>
                <a:latin typeface="Aptos" panose="020B0004020202020204" pitchFamily="34" charset="0"/>
                <a:cs typeface="Helvetica" panose="020B0604020202020204"/>
              </a:rPr>
              <a:t>We have determined the ideal tau neutrino probability cuts and energy cuts from the neural networks.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>
              <a:solidFill>
                <a:schemeClr val="tx2"/>
              </a:solidFill>
              <a:latin typeface="Aptos" panose="020B0004020202020204" pitchFamily="34" charset="0"/>
              <a:cs typeface="Helvetica" panose="020B0604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2"/>
                </a:solidFill>
                <a:latin typeface="Aptos" panose="020B0004020202020204" pitchFamily="34" charset="0"/>
                <a:cs typeface="Helvetica" panose="020B0604020202020204"/>
              </a:rPr>
              <a:t>We are continuing to improve the sensitivity by training the model on a sample generated with the tau optimized flux and by the addition of a term to the loss function to try to optimize the network for tau sensitivity. </a:t>
            </a:r>
            <a:endParaRPr lang="en-CA" sz="24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endParaRPr lang="en-CA" sz="24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44318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822B95-0620-F1D6-5719-2A5E2C83A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06164C-C72B-A815-015E-91EFEC1E1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References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2A4EB-877E-19CC-227A-9E358750A2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7B821-2F4C-E2D9-C230-89C0E8931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7D9BD-6240-8016-AAAA-A3A3333123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41640D-00C9-3E48-DEDF-786F7AFD19F7}"/>
              </a:ext>
            </a:extLst>
          </p:cNvPr>
          <p:cNvSpPr txBox="1"/>
          <p:nvPr/>
        </p:nvSpPr>
        <p:spPr>
          <a:xfrm>
            <a:off x="526795" y="1293167"/>
            <a:ext cx="816000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[1] R. Abbasi, M. Ackermann, J. Adams, S.K.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Agarwalla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J.A. Aguilar, M. Ahlers, J.M. Alameddine,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N.M.Amin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K.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Andeen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G. Anton, C.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Arg¨uelles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Y. Ashida, S. Athanasiadou, S.N.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Axani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X. Bai, V.A.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Balagopal,M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Baricevic, S.W. Barwick, V. Basu, R. Bay, J.J. Beatty, J. Becker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Tjus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 Beise, C.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Bellenghi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C.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Benning,S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BenZvi, D. Berley, E. Bernardini, D.Z. Besson, E. Blaufuss, S. Blot, F. Bontempo, J.Y. Book, C. Bos-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colo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Meneguolo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B¨oser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O. Botner, J.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B¨ottcher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E. Bourbeau, J. Braun, B. Brinson, J.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Brostean-Kaiser,R.T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Burley, R.S. Busse, D. Butterfield, M.A. Campana, K. Carloni, E.G. Carnie-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Bronca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Chattopadhyay,N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Chau, C. Chen, Z. Chen, D.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Chirkin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Choi, B.A. Clark, L. Classen, A. Coleman, G.H. Collin, A. Con-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nolly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J.M. Conrad, P. Coppin, P. Correa, D.F. Cowen, P. Dave, C. De Clercq, J.J.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DeLaunay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D.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Delgado,S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Deng, K.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Deoskar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 Desai, P.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Desiati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K.D. de Vries, G. de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Wasseige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T. DeYoung, A. Diaz, J.C.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D´ıaz-V´elez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 Dittmer, A. Domi, H. Dujmovic, M.A. DuVernois, T. Ehrhardt, P. Eller, E. Ellinger, S. El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Mentawi,D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Els¨asser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R. Engel, H. Erpenbeck, J. Evans, P.A. Evenson, K.L. Fan, K. Fang, K. Farrag, A.R.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Fazely,N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Feigl,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Fiedlschuster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A.T. Fienberg, C. Finley, L. Fischer, D. Fox, A. Franckowiak, A. Fritz, P.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F¨urst,J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Gallagher, E. Ganster, A. Garcia, L. Gerhardt, A. Ghadimi, C. Glaser,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Glauch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Gl¨usenkamp,N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Goehlke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J.G. Gonzalez, S. Goswami, D. Grant, S.J. Gray, O. Gries, S. Griffin, S. Griswold, K.M.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Groth,C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G¨unther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P. Gutjahr, C. Haack, A. Hallgren, R. Halliday, L. Halve, F.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Halzen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H. Hamdaoui, M. Ha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Minh,K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Hanson, J. Hardin, A.A. Harnisch, P. Hatch, A. Haungs, K. Helbing, J. Hellrung, F. Henningsen, L. Heuer-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mann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N. Heyer,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Hickford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 Hidvegi, C. Hill, G.C. Hill, K.D. Hoffman, S. Hori, K. Hoshina, W.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Hou,T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Huber, K.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Hultqvist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H¨unnefeld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R. Hussain, K. Hymon, S. In, A. Ishihara, M. Jacquart, O.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Janik,M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Jansson, G.S. Japaridze, M. Jeong, M. Jin, B.J.P. Jones, D. Kang, W. Kang, X. Kang,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Kappes,D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Kappesser, L. Kardum, T. Karg, M. Karl, A. Karle, U. Katz, M. Kauer, J.L. Kelley,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Khatee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Zathul,A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Kheirandish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Kiryluk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S.R. Klein,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Kochocki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R. Koirala, H.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Kolanoski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Kontrimas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L.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K¨opke,C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Kopper, D.J. Koskinen, P.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Koundal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 Kovacevich, M. Kowalski,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Kozynets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Krishnamoorthi,K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Kruiswijk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E. Krupczak, A. Kumar, E. Kun, N. Kurahashi, N. Lad, C. Lagunas Gualda, M. Lam-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oureux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M.J. Larson,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Latseva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F. Lauber, J.P. Lazar, J.W. Lee, K. Leonard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DeHolton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Leszczy´nska,M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Lincetto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Q.R. Liu, M.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Liubarska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E.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Lohfink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C. Love, C.J. Lozano Mariscal, F. Lucarelli, W.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Luszczak,Y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Lyu, J. Madsen, K.B.M. Mahn, Y. Makino, E. Manao, S. Mancina, W. Marie Sainte, I.C.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Mari¸s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Marka,Z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Marka, M. Marsee, I. Martinez-Soler, R. Maruyama, F. Mayhew, T. McElroy, F. McNally, J.V.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Mead,K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Meagher,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Mechbal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 Medina, M. Meier, Y. Merckx, L. Merten, J. Micallef, J. Mitchell,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Montaruli,R.W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Moore, Y. Morii, R. Morse, M. Moulai, T. Mukherjee, R. Naab, R. Nagai, M. Nakos, U.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Naumann,J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Necker, A. Negi, M. Neumann, H.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Niederhausen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M.U. Nisa, A. Noell, A. Novikov, S.C. Nowicki, A. Ober-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tacke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Pollmann, V. O’Dell, M. Oehler, B.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Oeyen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 Olivas, R.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Orsoe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 Osborn, E. O’Sullivan, H.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Pandya,D.V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Pankova, N. Park, G.K. Parker, E.N. Paudel, L. Paul, C. P´erez de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los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Heros, J. Peterson, S. Philip-pen, A. Pizzuto, M. Plum,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Pont´en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Y.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Popovych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 Prado Rodriguez, B. Pries, R. Procter-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Murphy,G.T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Przybylski, C. Raab, J. Rack-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Helleis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K. Rawlins, Z.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Rechav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 Rehman, P.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Reichherzer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G.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Renzi,E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Resconi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Reusch, W. Rhode, B. Riedel,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Rifaie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E.J. Roberts, S. Robertson, S. Rodan, G.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Roellinghoff,M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Rongen, C. Rott, T. Ruhe, L.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Ruohan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D.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Ryckbosch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I. Safa, J. Saffer, D. Salazar-Gallegos, P. Sam-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pathkumar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S.E. Sanchez Herrera, A. Sandrock, M. Santander, S. Sarkar, S. Sarkar, J.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Savelberg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P.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Savina,M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Schaufel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H. Schieler, S. Schindler, L.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Schlickmann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B.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Schl¨uter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F.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Schl¨uter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N. Schmeisser,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Schmidt,J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Schneider, F.G.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Schr¨oder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L. Schumacher, G.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Schwefer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Sclafani, D. Seckel, M. Seikh,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Seunarine,R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Shah, A. Sharma, S. Shefali, N. Shimizu, M. Silva, B. Skrzypek, B. Smithers, R.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Snihur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Soedingrekso,A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Søgaard, D. Soldin, P. Soldin, G.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Sommani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C.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Spannfellner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G.M.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Spiczak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Stamatikos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T. Stanev,3T.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Stezelberger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St¨urwald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Stuttard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G.W. Sullivan, I. Taboada, S. Ter-Antonyan, M.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Thiesmeyer,W.G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Thompson, J. Thwaites, S. Tilav, K. Tollefson, C.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T¨onnis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Toscano, D. Tosi, A. Trettin, C.F.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Tung,R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Turcotte, J.P.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Twagirayezu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B. Ty, M.A. Unland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Elorrieta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A.K. Upadhyay, K. Upshaw, N. Valtonen-Mattila, J. Vandenbroucke, N. van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Eijndhoven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D.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Vannerom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 van Santen, J. Vara, J. Veitch-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Michaelis,M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Venugopal, M. Vereecken,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Verpoest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D.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Veske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 Vijai, C. Walck, C. Weaver, P. Weigel,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Weindl,J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Weldert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A.Y. Wen, C. Wendt, J.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Werthebach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 Weyrauch, N. Whitehorn, C.H. Wiebusch, N.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Willey,D.R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Williams, L. Witthaus, A. Wolf, M. Wolf, G. Wrede, X.W. Xu, J.P. Yanez, E.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Yildizci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Yoshida,R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Young, F. Yu, S. Yu, Z. Zhang, P.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Zhelnin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P. Zilberman, and M. Zimmerman. Observation of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sevenastrophysical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tau neutrino candidates with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icecube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Physical Review Letters, 132(15), April 2024.</a:t>
            </a:r>
          </a:p>
        </p:txBody>
      </p:sp>
    </p:spTree>
    <p:extLst>
      <p:ext uri="{BB962C8B-B14F-4D97-AF65-F5344CB8AC3E}">
        <p14:creationId xmlns:p14="http://schemas.microsoft.com/office/powerpoint/2010/main" val="3547600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CFF4F-B971-F15D-CD44-F1A8A7B52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EB87E1-3B6A-D859-CB6B-518D2EACB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References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D678D-A97D-DC35-E103-7BE02400A4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6C20D-7AFF-90D6-FB15-B9C8BFCC58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1236C-406B-13F2-D9A7-7E54D58C0B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24738C-ABB0-BE65-D712-0CD8C56D8D44}"/>
              </a:ext>
            </a:extLst>
          </p:cNvPr>
          <p:cNvSpPr txBox="1"/>
          <p:nvPr/>
        </p:nvSpPr>
        <p:spPr>
          <a:xfrm>
            <a:off x="526795" y="1293167"/>
            <a:ext cx="81600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[2] Roshan Mammen Abraham, Jaime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Alvarez-Mu˜niz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Carlos A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Arg¨uelles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Akitaka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Ariga, Tomoko Ariga,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AdamAurisano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Dario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Autiero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Mary Bishai, Nilay Bostan, Mauricio Bustamante, Austin Cummings,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ValentinDecoene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Andr´e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de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Gouvˆea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Giovanni De Lellis, Albert De Roeck, Peter B Denton, Antonia Di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Crescenzo,Milind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V Diwan, Yasaman Farzan, Anatoli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Fedynitch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Jonathan L Feng, Laura J Fields, Alfonso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Garcia,Maria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Vittoria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Garzelli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Julia Gehrlein, Christian Glaser, Katarzyna Grzelak, Steffen Hallmann,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JeremyHewes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D Indumathi, Ahmed Ismail, Sudip Jana, Yu Seon Jeong, Kevin J Kelly, Spencer R Klein, Fe-lix Kling, Thomas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Kosc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Umut Kose, D Jason Koskinen, John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Krizmanic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Jeff Lazar, Yichen Li,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IvanMartinez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-Soler, Irina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Mocioiu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Jiwoo Nam, Valentin Niess, Nepomuk Otte, Sameer Patel, Roberto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Petti,Remy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L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Prechelt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Steven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Prohira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Miriama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Rajaoalisoa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Mary Hall Reno, Ibrahim Safa, Carlos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Sarasty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-Segura, R Thiru Senthil, Juliana Stachurska, Oleksandr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Tomalak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Sebastian Trojanowski, Roger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AlexandreWendell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Dawn Williams, Stephanie Wissel, Barbara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Yaeggy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Enrique Zas, Pavel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Zhelnin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and Jing-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yu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Zhu.Tau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neutrinos in the next decade: from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gev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to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eev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Journal of Physics G: Nuclear and Particle Physics,49(11):110501, October 2022.</a:t>
            </a:r>
          </a:p>
          <a:p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[3] N. Agafonova, A. Alexandrov, A. Anokhina, S. Aoki, A. Ariga, T. Ariga,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Bertolin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C. Bozza, R.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Brugnera,A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Buonaura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Buontempo, M. Chernyavskiy,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Chukanov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L. Consiglio, N. D’Ambrosio, G. De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Lellis,M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De Serio, P. del Amo Sanchez, A. Di Crescenzo, D. Di Ferdinando, N. Di Marco,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Dmitrievsky,M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Dracos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D. Duchesneau,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Dusini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Dzhatdoev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 Ebert,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Ereditato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 Favier, R.A. Fini, F.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Fornari,T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Fukuda, G. Galati, A. Garfagnini, V. Gentile, J. Goldberg, S. Gorbunov, Y.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Gornushkin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G.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Grella,A.M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Guler, C.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Gustavino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C. Hagner, T. Hara, T. Hayakawa, A. Hollnagel, K. Ishiguro,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Iuliano,K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Jakovcic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C.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Jollet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C.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Kamiscioglu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Kamiscioglu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S.H. Kim, N. Kitagawa, B.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Klicek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K.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Kodama,M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Komatsu, U. Kose, I.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Kreslo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F. Laudisio, A. Lauria,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Ljubicic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Longhin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P.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Loverre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Malenica,A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Malgin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G.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Mandrioli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T. Matsuo, V. Matveev, N. Mauri, E.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Medinaceli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Meregaglia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Mikado,M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Miyanishi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F. Mizutani, P. Monacelli, M.C. Montesi, K. Morishima, M.T.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Muciaccia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N.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Naganawa,T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Naka, M. Nakamura, T. Nakano, K. Niwa, S. Ogawa, N.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Okateva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Olchevsky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K. Ozaki, A.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Paoloni,L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Paparella, B.D. Park, L. Pasqualini, A. Pastore, L.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Patrizii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H.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Pessard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C.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Pistillo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D.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Podgrudkov,N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Polukhina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 Pozzato, F.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Pupilli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 Roda,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Roganova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H.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Rokujo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G. Rosa, O.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Ryazhskaya,A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Sadovsky, O. Sato, A. Schembri, I.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Shakiryanova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Shchedrina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E. Shibayama, H. Shibuya,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Shiraishi,S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Simone, C. Sirignano, G. Sirri, A. Sotnikov, M. Spinetti, L. Stanco, N. Starkov, S.M.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Stellacci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M.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Stipce-vic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P.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Strolin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Takahashi, M.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Tenti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F. Terranova, V.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Tioukov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Tufanli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A. Ustyuzhanin, S.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Vasina,P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Vilain, E.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Voevodina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L. Votano, J.L.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Vuilleumier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G.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Wilquet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B.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Wonsak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and C.S. Yoon.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Finalresults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of the opera experiment on ¡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mml:math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xmlns:mml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=”http://www.w3.org/1998/math/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mathml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” dis-play=”inline”¿¡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mml:msub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¿¡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mml:mi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¿¡/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mml:mi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¿¡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mml:mi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¿¡/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mml:mi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¿¡/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mml:msub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¿¡/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mml:math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¿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appearancein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the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cngs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neutrino beam. Physical Review Letters, 120(21), May 2018.</a:t>
            </a:r>
          </a:p>
          <a:p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[4] DUNE Collaboration. The dune far detector interim design report volume 1: Physics, technology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andstrategies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2018.</a:t>
            </a:r>
          </a:p>
          <a:p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[5] Ivan Esteban, M.C. Gonzalez-Garcia, Michele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Maltoni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Thomas Schwetz, and Albert Zhou. The fate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ofhints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: updated global analysis of three-flavor neutrino oscillations. Journal of High Energy Physics, 2020(9),September 2020.</a:t>
            </a:r>
          </a:p>
          <a:p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[6] K. Kodama, N.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Ushida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C. Andreopoulos, N.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Saoulidou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G.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Tzanakos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P. Yager, B. Baller, D.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Boehnlein,W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Freeman, B. Lundberg, J. Morfin, R.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Rameika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S. H. Chung, J. S. Song, C. S. Yoon, P.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Berghaus,M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Kubantsev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N. W. Reay, R. Sidwell, N. Stanton, S. Yoshida, S. Aoki, T. Hara, J. T. Rhee, D.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Ciampa,C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Erickson, M. Graham, E. Maher, K. Heller, R.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Rusack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R.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Schwienhorst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J. Sielaff, J. Trammell, J.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Wilcox,T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Furukawa, K. Hoshino, H. Jiko, M. Komatsu, M. Nakamura, T. Nakano, K. Niwa, N. Nonaka, K.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Okada,B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D. Park, O. Sato, S. Takahashi, V. Paolone, C. Rosenfeld, A. Kulik, T. Kafka, W. Oliver, T.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Patzak,and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J.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Schneps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. Final tau-neutrino results from the donut experiment. Physical Review D, 78(5), September2008.</a:t>
            </a:r>
          </a:p>
          <a:p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[7] Pedro Machado, Holger Schulz, and Jessica Turner. Tau neutrinos at dune: New strategies, new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opportuni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-ties. Physical Review D, 102(5), September 2020.</a:t>
            </a:r>
          </a:p>
          <a:p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[8] Stephen Parke and Mark Ross-Lonergan. Unitarity and the three flavor neutrino mixing matrix. </a:t>
            </a:r>
            <a:r>
              <a:rPr lang="en-CA" sz="8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PhysicalReview</a:t>
            </a:r>
            <a:r>
              <a:rPr lang="en-CA" sz="8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D, 93(11), June 2016.</a:t>
            </a:r>
          </a:p>
        </p:txBody>
      </p:sp>
    </p:spTree>
    <p:extLst>
      <p:ext uri="{BB962C8B-B14F-4D97-AF65-F5344CB8AC3E}">
        <p14:creationId xmlns:p14="http://schemas.microsoft.com/office/powerpoint/2010/main" val="1926954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0B60B-D6A7-8081-A5D8-E64CCDC84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87A563-AC9C-5378-B977-9C9EAF57E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2966995"/>
            <a:ext cx="8229600" cy="647102"/>
          </a:xfrm>
        </p:spPr>
        <p:txBody>
          <a:bodyPr/>
          <a:lstStyle/>
          <a:p>
            <a:pPr algn="ctr"/>
            <a:r>
              <a:rPr lang="en-CA" dirty="0"/>
              <a:t>Thank You!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649DC-06B8-1B85-AC1E-0F512039F5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03EFA-AD2B-5A5A-B32B-D1E25CD745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AF984-3F93-7452-201B-3A84C8C249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678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3A5E68-199A-06FC-5F8A-86DF0CCBD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CB9CD4-8544-AC11-C59E-EDCA55A50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Backup Slide 1 GNN Temp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70AAF-C990-4544-AD5D-9EAE7D6DB1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0C65E-B82F-CE2A-4B4C-38B0B72F35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5EEE9-C434-A5B7-1E02-C0E6EA0FE7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0EB820B-8280-CB4A-3CE4-A1906036ED30}"/>
                  </a:ext>
                </a:extLst>
              </p:cNvPr>
              <p:cNvSpPr txBox="1"/>
              <p:nvPr/>
            </p:nvSpPr>
            <p:spPr>
              <a:xfrm>
                <a:off x="526795" y="1293167"/>
                <a:ext cx="8160005" cy="5159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The temperature in the GNN is a parameter which is used to smooth out the output layer of the network specifically the output layer is transformed to: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CA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en-CA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CA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i="1">
                                            <a:latin typeface="Cambria Math" panose="02040503050406030204" pitchFamily="18" charset="0"/>
                                          </a:rPr>
                                          <m:t>𝑜</m:t>
                                        </m:r>
                                      </m:e>
                                      <m:sub>
                                        <m:r>
                                          <a:rPr lang="en-CA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nary>
                          <m:naryPr>
                            <m:chr m:val="∑"/>
                            <m:supHide m:val="on"/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/>
                          <m:e>
                            <m:func>
                              <m:funcPr>
                                <m:ctrlPr>
                                  <a:rPr lang="en-CA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CA">
                                    <a:latin typeface="Cambria Math" panose="02040503050406030204" pitchFamily="18" charset="0"/>
                                  </a:rPr>
                                  <m:t>exp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CA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latin typeface="Cambria Math" panose="02040503050406030204" pitchFamily="18" charset="0"/>
                                              </a:rPr>
                                              <m:t>𝑜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CA" i="1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</m:func>
                          </m:e>
                        </m:nary>
                      </m:den>
                    </m:f>
                  </m:oMath>
                </a14:m>
                <a:endParaRPr lang="en-CA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The temperature is a trainable parameter and in our case it became negative (it was also small) this is the plotted loss is negative.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This is something we are trying to understand better but we think it is okay just a bit odd…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Want to investigate why the network doesn’t force T&gt;0.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0EB820B-8280-CB4A-3CE4-A1906036ED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95" y="1293167"/>
                <a:ext cx="8160005" cy="5159041"/>
              </a:xfrm>
              <a:prstGeom prst="rect">
                <a:avLst/>
              </a:prstGeom>
              <a:blipFill>
                <a:blip r:embed="rId3"/>
                <a:stretch>
                  <a:fillRect l="-971" t="-827" r="-82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6708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F49FC-6598-4915-57D0-67E5E9D8F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32855E-11A8-5879-E672-899F775FE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Backup Slide 2 Global P and 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3FF04-DB97-121D-DA2C-BE71E3D094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74ACA-37FC-CCE4-6CC4-86EC3F5BE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B464B-478B-A2EA-0C54-568734925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066465-2BB7-E8F4-C710-14F02303AD1E}"/>
              </a:ext>
            </a:extLst>
          </p:cNvPr>
          <p:cNvSpPr txBox="1"/>
          <p:nvPr/>
        </p:nvSpPr>
        <p:spPr>
          <a:xfrm>
            <a:off x="491997" y="1293167"/>
            <a:ext cx="81600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In our plots of the precision and recall they are both the same.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The reason for this is that here we are plotting global versions of these which are defined in the same way for both and are defined as #(Correctly Classified Events)/(#(Correctly Classified Events) + #(Incorrectly Classified Events))</a:t>
            </a:r>
          </a:p>
          <a:p>
            <a:endParaRPr lang="en-CA" sz="24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82999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EF554-07A4-7464-B3B8-C117DC4063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5E81DB-80BC-390D-D25C-840A47267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Training Details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0230C-6F46-AC07-C32E-04633D25C9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D22A3-10A9-A12A-260C-6958DC2E69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470DB-6BE5-CCAA-6B42-6C82BBBEC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AE58DE-FC54-3565-F470-EFEF357FA892}"/>
              </a:ext>
            </a:extLst>
          </p:cNvPr>
          <p:cNvSpPr txBox="1"/>
          <p:nvPr/>
        </p:nvSpPr>
        <p:spPr>
          <a:xfrm>
            <a:off x="361950" y="1390829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We split our 1M events into a train/test/validation splits at rates of 90%/5%/5%.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We use the categorical cross entropy loss here where </a:t>
            </a:r>
            <a:r>
              <a:rPr lang="en-CA" sz="2400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i</a:t>
            </a:r>
            <a:r>
              <a:rPr lang="en-CA" sz="24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indexes the category and R is the recall (efficiency).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This is called the recall loss see here () and is meant to compensate for slight differences in the rates of each category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E9DB17B-DE8D-FDB9-8E28-6FF08B0B60D0}"/>
                  </a:ext>
                </a:extLst>
              </p:cNvPr>
              <p:cNvSpPr txBox="1"/>
              <p:nvPr/>
            </p:nvSpPr>
            <p:spPr>
              <a:xfrm>
                <a:off x="2503501" y="4483047"/>
                <a:ext cx="3723595" cy="6827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CA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CA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E9DB17B-DE8D-FDB9-8E28-6FF08B0B60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501" y="4483047"/>
                <a:ext cx="3723595" cy="6827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5556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93117-8054-BA82-A192-642F0D272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BA3492-554B-4F3A-1C4F-52CA6E8B5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70B96-93C1-E7CC-804B-7C70579817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1857F-451C-F951-11AD-0DAD78285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5D342-F190-0FBD-4755-ED7B689DC7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B0D0A1-6EDC-7598-6430-B5C031D40E0A}"/>
                  </a:ext>
                </a:extLst>
              </p:cNvPr>
              <p:cNvSpPr txBox="1"/>
              <p:nvPr/>
            </p:nvSpPr>
            <p:spPr>
              <a:xfrm>
                <a:off x="542925" y="1323975"/>
                <a:ext cx="8039100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We are interested in reconstructing/identifying tau neutrinos in the DUNE far detector (which will be a liquid argon time projection chamber).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We have trained the </a:t>
                </a:r>
                <a:r>
                  <a:rPr lang="en-CA" sz="2400" dirty="0" err="1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NuGraph</a:t>
                </a: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 GNN on one million Monte Carlo samples which I generated.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The network classifies the interaction as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𝜈</m:t>
                        </m:r>
                      </m:e>
                      <m: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𝑒</m:t>
                        </m:r>
                      </m:sub>
                    </m:sSub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\</m:t>
                    </m:r>
                    <m:sSub>
                      <m:sSub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𝜈</m:t>
                        </m:r>
                      </m:e>
                      <m: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𝜇</m:t>
                        </m:r>
                      </m:sub>
                    </m:sSub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\</m:t>
                    </m:r>
                    <m:sSub>
                      <m:sSub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𝜈</m:t>
                        </m:r>
                      </m:e>
                      <m: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) charged current or neutral current.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Here I’ll present some of our preliminary results based on this training.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B0D0A1-6EDC-7598-6430-B5C031D40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25" y="1323975"/>
                <a:ext cx="8039100" cy="4893647"/>
              </a:xfrm>
              <a:prstGeom prst="rect">
                <a:avLst/>
              </a:prstGeom>
              <a:blipFill>
                <a:blip r:embed="rId2"/>
                <a:stretch>
                  <a:fillRect l="-986" t="-87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22145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5432AB-3DE9-C815-5843-4574CAE85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F49B49-D1AA-85B3-1782-FDAFD83EC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Training Results: Loss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79081-92C1-A1B3-A975-FE3B9F2F1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26F396-6920-2795-C2E4-06E2F9816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1B13A-539F-0A6F-99E6-B4830ED6C9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0B1256-2AD2-F3A2-CDF7-BF16BB4DEF0F}"/>
                  </a:ext>
                </a:extLst>
              </p:cNvPr>
              <p:cNvSpPr txBox="1"/>
              <p:nvPr/>
            </p:nvSpPr>
            <p:spPr>
              <a:xfrm>
                <a:off x="879220" y="5398875"/>
                <a:ext cx="70836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The recall loss as a function of global step. Note that the loss plotted here is actually </a:t>
                </a:r>
                <a14:m>
                  <m:oMath xmlns:m="http://schemas.openxmlformats.org/officeDocument/2006/math">
                    <m:r>
                      <a:rPr lang="en-CA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2</m:t>
                    </m:r>
                    <m:sSup>
                      <m:sSupPr>
                        <m:ctrlPr>
                          <a:rPr lang="en-CA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pPr>
                      <m:e>
                        <m:r>
                          <a:rPr lang="en-CA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𝑒</m:t>
                        </m:r>
                      </m:e>
                      <m:sup>
                        <m:r>
                          <a:rPr lang="en-CA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−</m:t>
                        </m:r>
                        <m:r>
                          <a:rPr lang="en-CA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𝑇</m:t>
                        </m:r>
                      </m:sup>
                    </m:sSup>
                    <m:r>
                      <a:rPr lang="en-CA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×</m:t>
                    </m:r>
                    <m:r>
                      <a:rPr lang="en-CA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/>
                      </a:rPr>
                      <m:t>ℒ</m:t>
                    </m:r>
                    <m:r>
                      <a:rPr lang="en-CA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/>
                      </a:rPr>
                      <m:t>+</m:t>
                    </m:r>
                    <m:r>
                      <a:rPr lang="en-CA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/>
                      </a:rPr>
                      <m:t>𝑇</m:t>
                    </m:r>
                  </m:oMath>
                </a14:m>
                <a:r>
                  <a:rPr lang="en-CA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0B1256-2AD2-F3A2-CDF7-BF16BB4DEF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220" y="5398875"/>
                <a:ext cx="7083680" cy="646331"/>
              </a:xfrm>
              <a:prstGeom prst="rect">
                <a:avLst/>
              </a:prstGeom>
              <a:blipFill>
                <a:blip r:embed="rId3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DE3F494-FE4B-8BA4-47FA-1CEC5C71C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567" y="1268317"/>
            <a:ext cx="5554985" cy="416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763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8D994-BD13-A4E3-9A84-5B13EE7101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646697-149D-0B5D-7E1F-8D19A6B6C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Precision and Recall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80CBC-BD66-76CF-7EFC-A66ED84761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561718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EDB00-6B7A-3CC8-4069-42AD4F4E1B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58322-A7E6-D710-7A06-A8E5582151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EBBFD9-3189-949C-14CC-08B9E1B18EA1}"/>
              </a:ext>
            </a:extLst>
          </p:cNvPr>
          <p:cNvSpPr txBox="1"/>
          <p:nvPr/>
        </p:nvSpPr>
        <p:spPr>
          <a:xfrm>
            <a:off x="879220" y="5314950"/>
            <a:ext cx="708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Precision (left) and recall (right) as a function of the global step</a:t>
            </a:r>
          </a:p>
        </p:txBody>
      </p:sp>
      <p:pic>
        <p:nvPicPr>
          <p:cNvPr id="7" name="Picture 6" descr="A graph with a line going up&#10;&#10;AI-generated content may be incorrect.">
            <a:extLst>
              <a:ext uri="{FF2B5EF4-FFF2-40B4-BE49-F238E27FC236}">
                <a16:creationId xmlns:a16="http://schemas.microsoft.com/office/drawing/2014/main" id="{CFF30000-F64D-44AB-B8A5-476F8CC10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3999"/>
            <a:ext cx="4782753" cy="3587065"/>
          </a:xfrm>
          <a:prstGeom prst="rect">
            <a:avLst/>
          </a:prstGeom>
        </p:spPr>
      </p:pic>
      <p:pic>
        <p:nvPicPr>
          <p:cNvPr id="11" name="Picture 10" descr="A graph with a line going up&#10;&#10;AI-generated content may be incorrect.">
            <a:extLst>
              <a:ext uri="{FF2B5EF4-FFF2-40B4-BE49-F238E27FC236}">
                <a16:creationId xmlns:a16="http://schemas.microsoft.com/office/drawing/2014/main" id="{F25A41B0-31B4-81E1-DD32-E20266736E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1247" y="1524000"/>
            <a:ext cx="4782753" cy="358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1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A91FF7-8CFF-3573-26DA-15BC6E3D81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4EC6DC-10B0-76C8-65D4-102BBE0A3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Why Tau Neutrinos?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80E71-E15B-58E4-DDDE-200D18A95B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8C181-8931-9866-506C-4D35BE8427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97BA0-F37E-35DB-6619-810DB6FC01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8C2DDB-7ACF-0FB6-BF4C-92704216308C}"/>
              </a:ext>
            </a:extLst>
          </p:cNvPr>
          <p:cNvSpPr txBox="1"/>
          <p:nvPr/>
        </p:nvSpPr>
        <p:spPr>
          <a:xfrm>
            <a:off x="542925" y="1323975"/>
            <a:ext cx="2913507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16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r>
              <a:rPr lang="en-CA" sz="2000" b="1" dirty="0">
                <a:solidFill>
                  <a:srgbClr val="FF0000"/>
                </a:solidFill>
                <a:latin typeface="Helvetica" panose="020B0604020202020204"/>
                <a:cs typeface="Helvetica" panose="020B0604020202020204"/>
              </a:rPr>
              <a:t>Still Many Questions!</a:t>
            </a:r>
          </a:p>
          <a:p>
            <a:endParaRPr lang="en-CA" b="1" dirty="0">
              <a:solidFill>
                <a:schemeClr val="accent6"/>
              </a:solidFill>
              <a:latin typeface="Helvetica" panose="020B0604020202020204"/>
              <a:cs typeface="Helvetica" panose="020B0604020202020204"/>
            </a:endParaRPr>
          </a:p>
          <a:p>
            <a:r>
              <a:rPr lang="en-CA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There have only been about 30 neutrino candidates found across all of </a:t>
            </a:r>
            <a:r>
              <a:rPr lang="en-CA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DONuT</a:t>
            </a:r>
            <a:r>
              <a:rPr lang="en-CA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, OPERA and </a:t>
            </a:r>
            <a:r>
              <a:rPr lang="en-CA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IceCube</a:t>
            </a:r>
            <a:r>
              <a:rPr lang="en-CA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[1][3][6]. </a:t>
            </a:r>
          </a:p>
          <a:p>
            <a:endParaRPr lang="en-CA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r>
              <a:rPr lang="en-CA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Almost all our knowledge about tau neutrino oscillations are taking from PMNS unitarity. (Unitarity of </a:t>
            </a:r>
            <a:r>
              <a:rPr lang="el-GR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row in PMNS at 30% level (at 95% CL)</a:t>
            </a:r>
            <a:endParaRPr lang="en-CA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8086AB-D97E-83F4-FE4A-D41617C54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904" y="1314475"/>
            <a:ext cx="3991532" cy="28102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620D0D-951A-9A4C-A9A1-54AD721C465A}"/>
              </a:ext>
            </a:extLst>
          </p:cNvPr>
          <p:cNvSpPr txBox="1"/>
          <p:nvPr/>
        </p:nvSpPr>
        <p:spPr>
          <a:xfrm>
            <a:off x="4341028" y="4711730"/>
            <a:ext cx="3991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latin typeface="Helvetica" panose="020B0604020202020204"/>
                <a:cs typeface="Helvetica" panose="020B0604020202020204"/>
              </a:rPr>
              <a:t>It is critical to test our assumptions!</a:t>
            </a:r>
            <a:endParaRPr lang="en-CA" sz="2400" b="1" i="1" dirty="0">
              <a:solidFill>
                <a:srgbClr val="FF0000"/>
              </a:solidFill>
              <a:latin typeface="Helvetica" panose="020B0604020202020204"/>
              <a:cs typeface="Helvetica" panose="020B060402020202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B9931-D18C-37BB-5C19-F4DB20FEB08A}"/>
              </a:ext>
            </a:extLst>
          </p:cNvPr>
          <p:cNvSpPr txBox="1"/>
          <p:nvPr/>
        </p:nvSpPr>
        <p:spPr>
          <a:xfrm>
            <a:off x="8019287" y="1536192"/>
            <a:ext cx="581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[8]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1168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65E5FA-C2CC-E1E8-2243-AE793FCA4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DUNE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2BD47-D857-7072-8A12-EA82A8891F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1C463-1005-56DE-5F05-24B52E6095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7D360-4C29-C82B-8F48-9C8D7D6B6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502F34-F54F-971B-B25D-19E094A27A41}"/>
                  </a:ext>
                </a:extLst>
              </p:cNvPr>
              <p:cNvSpPr txBox="1"/>
              <p:nvPr/>
            </p:nvSpPr>
            <p:spPr>
              <a:xfrm>
                <a:off x="542925" y="1323975"/>
                <a:ext cx="8039100" cy="3076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The DUNE experiment gives us a unique opportunity for studying tau neutrino charged current interactions.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The 1300km baseline and flux peaked at ~2.5GeV is close to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𝜈</m:t>
                        </m:r>
                      </m:e>
                      <m: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𝜇</m:t>
                        </m:r>
                      </m:sub>
                    </m:sSub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→</m:t>
                    </m:r>
                    <m:sSub>
                      <m:sSub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𝜈</m:t>
                        </m:r>
                      </m:e>
                      <m: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 oscillation maximum.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The far detector technology has ~5 mm wire spacing which provides excellent spatial and calorimetric resolution.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502F34-F54F-971B-B25D-19E094A27A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25" y="1323975"/>
                <a:ext cx="8039100" cy="3076740"/>
              </a:xfrm>
              <a:prstGeom prst="rect">
                <a:avLst/>
              </a:prstGeom>
              <a:blipFill>
                <a:blip r:embed="rId2"/>
                <a:stretch>
                  <a:fillRect l="-986" t="-1386" r="-212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F6A1A689-9278-D977-161A-E9B41C51B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766" y="4123944"/>
            <a:ext cx="3774674" cy="191648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AAC546-B5DB-63E2-D7AA-9E8AADC163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4664" y="4044592"/>
            <a:ext cx="3894624" cy="22795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D5B753-DE75-AD44-73B6-B59AA96AE6FF}"/>
              </a:ext>
            </a:extLst>
          </p:cNvPr>
          <p:cNvSpPr txBox="1"/>
          <p:nvPr/>
        </p:nvSpPr>
        <p:spPr>
          <a:xfrm>
            <a:off x="8019288" y="461507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[2]</a:t>
            </a:r>
            <a:endParaRPr lang="en-CA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0F3BF2-1F7A-0F7D-9029-CE078E6AB74D}"/>
              </a:ext>
            </a:extLst>
          </p:cNvPr>
          <p:cNvSpPr txBox="1"/>
          <p:nvPr/>
        </p:nvSpPr>
        <p:spPr>
          <a:xfrm>
            <a:off x="2848356" y="6044746"/>
            <a:ext cx="6295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[4]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85529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F7152D-CD0C-9648-17B7-A7B1C24BA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D00010-DB7B-2FE1-954B-FF8374C21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Tau Difficulties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C3952-5A04-8C69-7FDD-A9C6FCD568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B171F-2BE8-4FAD-6F86-310782933B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5069F-E906-59DA-9DD3-B871EF1799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D2AB8E-99EE-EED4-3D06-E227181B3EDB}"/>
              </a:ext>
            </a:extLst>
          </p:cNvPr>
          <p:cNvSpPr txBox="1"/>
          <p:nvPr/>
        </p:nvSpPr>
        <p:spPr>
          <a:xfrm>
            <a:off x="4392549" y="2256663"/>
            <a:ext cx="41022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Despite the several advantages offered by DUNE detecting tau neutrinos is still difficult!</a:t>
            </a:r>
          </a:p>
          <a:p>
            <a:r>
              <a:rPr lang="en-US" sz="2400" i="1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The tau lepton cannot be resolved in the detector and worse the decay products which are resolved can be confused with the other leptons. </a:t>
            </a:r>
            <a:endParaRPr lang="en-CA" sz="2400" i="1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1B80E7-1EA6-C319-1A2F-E67C49E59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00" y="2093976"/>
            <a:ext cx="3844888" cy="38801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40F3FFF-6C29-FFCA-0BBD-9F3E6A1149D6}"/>
              </a:ext>
            </a:extLst>
          </p:cNvPr>
          <p:cNvSpPr txBox="1"/>
          <p:nvPr/>
        </p:nvSpPr>
        <p:spPr>
          <a:xfrm>
            <a:off x="3849624" y="238479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[7]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17788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71DE85-E745-AD37-A831-329980847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0653D4-349C-EE53-A4A4-25B7A9238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err="1"/>
              <a:t>NuGraph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58D2A-8ADF-50CC-CDD8-AF80924AEA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81ADB-51CF-21F1-02BA-ABB757C334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5CC83-D22E-8E8B-4D1C-2BB054F9D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6E5459-F81A-745B-F663-E7E03FDF1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712" y="2337930"/>
            <a:ext cx="5629734" cy="25774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E789CF1-D581-0073-E218-1E7B0AA526E5}"/>
              </a:ext>
            </a:extLst>
          </p:cNvPr>
          <p:cNvSpPr txBox="1"/>
          <p:nvPr/>
        </p:nvSpPr>
        <p:spPr>
          <a:xfrm>
            <a:off x="165840" y="1720840"/>
            <a:ext cx="342389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err="1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NuGraph</a:t>
            </a:r>
            <a:r>
              <a:rPr lang="en-CA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 is a graph neural network (GNN) we use this to do interaction level classification of our events.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The only input features are the hit positions and hit energies.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This means the network is using very basic reconstructed quantities. Less prone to bias from reconstruction </a:t>
            </a:r>
          </a:p>
        </p:txBody>
      </p:sp>
    </p:spTree>
    <p:extLst>
      <p:ext uri="{BB962C8B-B14F-4D97-AF65-F5344CB8AC3E}">
        <p14:creationId xmlns:p14="http://schemas.microsoft.com/office/powerpoint/2010/main" val="4239947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8CEF1-092F-8852-CA40-EB8DFB28B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D5864B-B861-2AAD-F6D1-531FE4E8D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Training Results: Confusion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EFF98-9B13-F55A-69C6-4A5D5D0395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561718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AD90D-3712-8959-70B0-451CEE63C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36611-92C3-A70B-613E-C0EAA4D28E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8" name="Picture 7" descr="A green squares with black numbers&#10;&#10;AI-generated content may be incorrect.">
            <a:extLst>
              <a:ext uri="{FF2B5EF4-FFF2-40B4-BE49-F238E27FC236}">
                <a16:creationId xmlns:a16="http://schemas.microsoft.com/office/drawing/2014/main" id="{33E83E04-2432-8472-8811-3471DE57B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6" y="1632264"/>
            <a:ext cx="4517392" cy="3388044"/>
          </a:xfrm>
          <a:prstGeom prst="rect">
            <a:avLst/>
          </a:prstGeom>
        </p:spPr>
      </p:pic>
      <p:pic>
        <p:nvPicPr>
          <p:cNvPr id="10" name="Picture 9" descr="A green squares with numbers and a graph&#10;&#10;AI-generated content may be incorrect.">
            <a:extLst>
              <a:ext uri="{FF2B5EF4-FFF2-40B4-BE49-F238E27FC236}">
                <a16:creationId xmlns:a16="http://schemas.microsoft.com/office/drawing/2014/main" id="{362A2A07-AAEA-C948-E72C-394F656FD4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632264"/>
            <a:ext cx="4517392" cy="33880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060369-0EFB-2CEB-E941-39FC8DFB441F}"/>
              </a:ext>
            </a:extLst>
          </p:cNvPr>
          <p:cNvSpPr txBox="1"/>
          <p:nvPr/>
        </p:nvSpPr>
        <p:spPr>
          <a:xfrm>
            <a:off x="1133856" y="1982462"/>
            <a:ext cx="2441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DUNE WORK IN PROGRESS </a:t>
            </a:r>
            <a:endParaRPr lang="en-CA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8151F9-94EB-6AAB-8BF9-85CB214A1DCA}"/>
              </a:ext>
            </a:extLst>
          </p:cNvPr>
          <p:cNvSpPr txBox="1"/>
          <p:nvPr/>
        </p:nvSpPr>
        <p:spPr>
          <a:xfrm>
            <a:off x="5509516" y="1980676"/>
            <a:ext cx="45765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DUNE WORK IN PROGRESS 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721116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938AA-E372-196D-68A5-A8AABFE33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493818-873A-AAF2-7BB5-D47260188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Using </a:t>
            </a:r>
            <a:r>
              <a:rPr lang="en-CA" dirty="0" err="1"/>
              <a:t>NuGraph</a:t>
            </a:r>
            <a:r>
              <a:rPr lang="en-CA" dirty="0"/>
              <a:t> For Cuts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359ED-48C2-7734-DACA-251DD73A75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B5702-D389-5C8B-A085-AFEFFE5070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599A4-2933-C7F7-E887-2E61D46D7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A089F1-4A86-A38D-0281-028C9D23C6F6}"/>
                  </a:ext>
                </a:extLst>
              </p:cNvPr>
              <p:cNvSpPr txBox="1"/>
              <p:nvPr/>
            </p:nvSpPr>
            <p:spPr>
              <a:xfrm>
                <a:off x="879220" y="1441912"/>
                <a:ext cx="7637717" cy="4580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The output layer of the network gives a vector of the following form (after applying the SoftMax function)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CA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dPr>
                      <m:e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𝑃</m:t>
                        </m:r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(</m:t>
                        </m:r>
                        <m:sSub>
                          <m:sSubPr>
                            <m:ctrlP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𝜈</m:t>
                            </m:r>
                          </m:e>
                          <m:sub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𝑒</m:t>
                            </m:r>
                          </m:sub>
                        </m:s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)</m:t>
                        </m:r>
                        <m:r>
                          <a:rPr lang="en-CA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, </m:t>
                        </m:r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𝑃</m:t>
                        </m:r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(</m:t>
                        </m:r>
                        <m:sSub>
                          <m:sSubPr>
                            <m:ctrlP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𝜈</m:t>
                            </m:r>
                          </m:e>
                          <m:sub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𝜇</m:t>
                            </m:r>
                          </m:sub>
                        </m:s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)</m:t>
                        </m:r>
                        <m:r>
                          <a:rPr lang="en-CA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,</m:t>
                        </m:r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𝑃</m:t>
                        </m:r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(</m:t>
                        </m:r>
                        <m:sSub>
                          <m:sSubPr>
                            <m:ctrlP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𝜈</m:t>
                            </m:r>
                          </m:e>
                          <m:sub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𝜏</m:t>
                            </m:r>
                          </m:sub>
                        </m:s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)</m:t>
                        </m:r>
                        <m:r>
                          <a:rPr lang="en-CA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, </m:t>
                        </m:r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𝑃</m:t>
                        </m:r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(</m:t>
                        </m:r>
                        <m:sSub>
                          <m:sSubPr>
                            <m:ctrlP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𝜈</m:t>
                            </m:r>
                          </m:e>
                          <m:sub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𝑁𝐶</m:t>
                            </m:r>
                          </m:sub>
                        </m:s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)</m:t>
                        </m:r>
                      </m:e>
                    </m:d>
                    <m:r>
                      <a:rPr lang="en-CA" sz="240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.</m:t>
                    </m:r>
                  </m:oMath>
                </a14:m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We can select our signal in (at least) one of two ways.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The first is a cut where we declare a tau neutrino whenever   </a:t>
                </a:r>
                <a14:m>
                  <m:oMath xmlns:m="http://schemas.openxmlformats.org/officeDocument/2006/math">
                    <m:r>
                      <a:rPr lang="en-CA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𝑃</m:t>
                    </m:r>
                    <m:d>
                      <m:dPr>
                        <m:ctrlPr>
                          <a:rPr lang="en-CA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𝜈</m:t>
                            </m:r>
                          </m:e>
                          <m:sub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𝜏</m:t>
                            </m:r>
                          </m:sub>
                        </m:sSub>
                      </m:e>
                    </m:d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&gt;</m:t>
                    </m:r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𝑃</m:t>
                    </m:r>
                    <m:sSub>
                      <m:sSub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CA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CA" sz="2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Helvetica" panose="020B0604020202020204"/>
                                  </a:rPr>
                                </m:ctrlPr>
                              </m:sSubPr>
                              <m:e>
                                <m:r>
                                  <a:rPr lang="en-CA" sz="2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Helvetica" panose="020B0604020202020204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CA" sz="2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Helvetica" panose="020B0604020202020204"/>
                                  </a:rPr>
                                  <m:t>𝜏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  <m:t>𝑐𝑢𝑡</m:t>
                        </m:r>
                      </m:sub>
                    </m:sSub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.</m:t>
                    </m:r>
                  </m:oMath>
                </a14:m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solidFill>
                      <a:schemeClr val="tx2"/>
                    </a:solidFill>
                    <a:latin typeface="Helvetica" panose="020B0604020202020204"/>
                    <a:cs typeface="Helvetica" panose="020B0604020202020204"/>
                  </a:rPr>
                  <a:t>Or we can simply declare and event to be a tau whenever </a:t>
                </a:r>
                <a14:m>
                  <m:oMath xmlns:m="http://schemas.openxmlformats.org/officeDocument/2006/math">
                    <m:r>
                      <a:rPr lang="en-CA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𝑃</m:t>
                    </m:r>
                    <m:d>
                      <m:dPr>
                        <m:ctrlPr>
                          <a:rPr lang="en-CA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𝜈</m:t>
                            </m:r>
                          </m:e>
                          <m:sub>
                            <m:r>
                              <a:rPr lang="en-CA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𝜏</m:t>
                            </m:r>
                          </m:sub>
                        </m:sSub>
                      </m:e>
                    </m:d>
                    <m:r>
                      <a:rPr lang="en-CA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&gt;</m:t>
                    </m:r>
                    <m:r>
                      <a:rPr lang="en-CA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𝑃</m:t>
                    </m:r>
                    <m:d>
                      <m:dPr>
                        <m:ctrlPr>
                          <a:rPr lang="en-CA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 panose="020B0604020202020204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𝜈</m:t>
                            </m:r>
                          </m:e>
                          <m:sub>
                            <m:r>
                              <a:rPr lang="en-CA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Helvetica" panose="020B0604020202020204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  ∀</m:t>
                    </m:r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𝑖</m:t>
                    </m:r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∈{</m:t>
                    </m:r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𝑒</m:t>
                    </m:r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,</m:t>
                    </m:r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𝜇</m:t>
                    </m:r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,</m:t>
                    </m:r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𝑛𝑐</m:t>
                    </m:r>
                    <m:r>
                      <a:rPr lang="en-CA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 panose="020B0604020202020204"/>
                      </a:rPr>
                      <m:t>}</m:t>
                    </m:r>
                  </m:oMath>
                </a14:m>
                <a:endParaRPr lang="en-CA" sz="2400" dirty="0">
                  <a:solidFill>
                    <a:schemeClr val="tx2"/>
                  </a:solidFill>
                  <a:latin typeface="Helvetica" panose="020B0604020202020204"/>
                  <a:cs typeface="Helvetica" panose="020B0604020202020204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A089F1-4A86-A38D-0281-028C9D23C6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220" y="1441912"/>
                <a:ext cx="7637717" cy="4580485"/>
              </a:xfrm>
              <a:prstGeom prst="rect">
                <a:avLst/>
              </a:prstGeom>
              <a:blipFill>
                <a:blip r:embed="rId3"/>
                <a:stretch>
                  <a:fillRect l="-1038" t="-932" r="-1038" b="-226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4658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D21E1-375D-DE7D-1EEA-70A15491E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A6236F-309F-28B1-7582-242C2A553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Efficiencies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35ED6-1A6D-603F-0F93-16AF00AAF8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220" y="6708245"/>
            <a:ext cx="998567" cy="15869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09/02/25</a:t>
            </a:r>
          </a:p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0EDED-0F36-AB9E-89BC-810B44E650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/>
              <a:t>NuFact</a:t>
            </a:r>
            <a:r>
              <a:rPr lang="en-US" dirty="0"/>
              <a:t> 2025 | William Dallaway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AF9B1-AAAA-F1F3-E5C6-D04420ED00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3CA0-8C40-85D8-5699-D6C3E68E37C3}"/>
              </a:ext>
            </a:extLst>
          </p:cNvPr>
          <p:cNvSpPr txBox="1"/>
          <p:nvPr/>
        </p:nvSpPr>
        <p:spPr>
          <a:xfrm>
            <a:off x="526795" y="1293167"/>
            <a:ext cx="81600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2"/>
                </a:solidFill>
                <a:latin typeface="Helvetica" panose="020B0604020202020204"/>
                <a:cs typeface="Helvetica" panose="020B0604020202020204"/>
              </a:rPr>
              <a:t>We compute the tau neutrino efficiency as a function of energy. This is a good base for showing the power but we have another figure of merit (next slides)</a:t>
            </a:r>
          </a:p>
          <a:p>
            <a:endParaRPr lang="en-CA" sz="24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>
              <a:solidFill>
                <a:schemeClr val="tx2"/>
              </a:solidFill>
              <a:latin typeface="Helvetica" panose="020B0604020202020204"/>
              <a:cs typeface="Helvetica" panose="020B0604020202020204"/>
            </a:endParaRPr>
          </a:p>
        </p:txBody>
      </p:sp>
      <p:pic>
        <p:nvPicPr>
          <p:cNvPr id="10" name="Picture 9" descr="A graph of energy and equations&#10;&#10;AI-generated content may be incorrect.">
            <a:extLst>
              <a:ext uri="{FF2B5EF4-FFF2-40B4-BE49-F238E27FC236}">
                <a16:creationId xmlns:a16="http://schemas.microsoft.com/office/drawing/2014/main" id="{D87EAB95-98FF-C7F4-3FEF-54E9EFAAE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6794" y="2384553"/>
            <a:ext cx="4831291" cy="36234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32F0B2-F594-5A3B-F645-7AF35FE8EBBC}"/>
              </a:ext>
            </a:extLst>
          </p:cNvPr>
          <p:cNvSpPr txBox="1"/>
          <p:nvPr/>
        </p:nvSpPr>
        <p:spPr>
          <a:xfrm>
            <a:off x="2395728" y="4600870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DUNE WORK IN PROGRESS</a:t>
            </a:r>
            <a:endParaRPr lang="en-CA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517112"/>
      </p:ext>
    </p:extLst>
  </p:cSld>
  <p:clrMapOvr>
    <a:masterClrMapping/>
  </p:clrMapOvr>
</p:sld>
</file>

<file path=ppt/theme/theme1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28646</TotalTime>
  <Words>4300</Words>
  <Application>Microsoft Office PowerPoint</Application>
  <PresentationFormat>On-screen Show (4:3)</PresentationFormat>
  <Paragraphs>179</Paragraphs>
  <Slides>21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Aptos</vt:lpstr>
      <vt:lpstr>Arial</vt:lpstr>
      <vt:lpstr>Calibri</vt:lpstr>
      <vt:lpstr>Cambria Math</vt:lpstr>
      <vt:lpstr>Helvetica</vt:lpstr>
      <vt:lpstr>Lucida Grande</vt:lpstr>
      <vt:lpstr>Times New Roman</vt:lpstr>
      <vt:lpstr>LBNF Content-Footer Theme</vt:lpstr>
      <vt:lpstr>Reconstruction of Tau Neutrinos in LArTPC Detectors  NuFact 2025  William Dallaway On Behalf of the DUNE Collaboration</vt:lpstr>
      <vt:lpstr>Introduction</vt:lpstr>
      <vt:lpstr>Why Tau Neutrinos?</vt:lpstr>
      <vt:lpstr>DUNE</vt:lpstr>
      <vt:lpstr>Tau Difficulties</vt:lpstr>
      <vt:lpstr>NuGraph</vt:lpstr>
      <vt:lpstr>Training Results: Confusion</vt:lpstr>
      <vt:lpstr>Using NuGraph For Cuts</vt:lpstr>
      <vt:lpstr>Efficiencies</vt:lpstr>
      <vt:lpstr>A Physics Application</vt:lpstr>
      <vt:lpstr>Our Figure Of Merit</vt:lpstr>
      <vt:lpstr>Figure of Merit Ctd </vt:lpstr>
      <vt:lpstr>Conclusions</vt:lpstr>
      <vt:lpstr>References </vt:lpstr>
      <vt:lpstr>References </vt:lpstr>
      <vt:lpstr>Thank You! </vt:lpstr>
      <vt:lpstr>Backup Slide 1 GNN Temp</vt:lpstr>
      <vt:lpstr>Backup Slide 2 Global P and R</vt:lpstr>
      <vt:lpstr>Training Details</vt:lpstr>
      <vt:lpstr>Training Results: Loss</vt:lpstr>
      <vt:lpstr>Precision and Recall</vt:lpstr>
    </vt:vector>
  </TitlesOfParts>
  <Manager/>
  <Company>Sandbox Studio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DUNE PowerPoint Presentation</dc:title>
  <dc:subject/>
  <dc:creator>Sandbox Studio</dc:creator>
  <cp:keywords/>
  <dc:description>Modified by A. Weber</dc:description>
  <cp:lastModifiedBy>William Dallaway</cp:lastModifiedBy>
  <cp:revision>177</cp:revision>
  <dcterms:created xsi:type="dcterms:W3CDTF">2015-04-30T14:29:22Z</dcterms:created>
  <dcterms:modified xsi:type="dcterms:W3CDTF">2025-09-01T17:16:52Z</dcterms:modified>
  <cp:category/>
</cp:coreProperties>
</file>