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373" r:id="rId4"/>
    <p:sldId id="372" r:id="rId5"/>
    <p:sldId id="357" r:id="rId6"/>
    <p:sldId id="360" r:id="rId7"/>
    <p:sldId id="278" r:id="rId8"/>
    <p:sldId id="306" r:id="rId9"/>
    <p:sldId id="262" r:id="rId10"/>
    <p:sldId id="263" r:id="rId11"/>
    <p:sldId id="264" r:id="rId12"/>
    <p:sldId id="265" r:id="rId13"/>
    <p:sldId id="292" r:id="rId14"/>
    <p:sldId id="293" r:id="rId15"/>
    <p:sldId id="361" r:id="rId16"/>
    <p:sldId id="362" r:id="rId17"/>
    <p:sldId id="363" r:id="rId18"/>
    <p:sldId id="367" r:id="rId19"/>
    <p:sldId id="366" r:id="rId20"/>
    <p:sldId id="267" r:id="rId21"/>
    <p:sldId id="368" r:id="rId22"/>
    <p:sldId id="371" r:id="rId23"/>
    <p:sldId id="269" r:id="rId24"/>
    <p:sldId id="378" r:id="rId25"/>
    <p:sldId id="273" r:id="rId26"/>
    <p:sldId id="365" r:id="rId27"/>
    <p:sldId id="374" r:id="rId28"/>
    <p:sldId id="375" r:id="rId29"/>
    <p:sldId id="376" r:id="rId30"/>
    <p:sldId id="377" r:id="rId31"/>
    <p:sldId id="358" r:id="rId32"/>
    <p:sldId id="359" r:id="rId33"/>
    <p:sldId id="364" r:id="rId34"/>
    <p:sldId id="268" r:id="rId35"/>
    <p:sldId id="379" r:id="rId36"/>
    <p:sldId id="370" r:id="rId37"/>
    <p:sldId id="321" r:id="rId38"/>
    <p:sldId id="320" r:id="rId39"/>
    <p:sldId id="318" r:id="rId40"/>
    <p:sldId id="380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91" d="100"/>
          <a:sy n="91" d="100"/>
        </p:scale>
        <p:origin x="7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5T08:51:10.8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522 662 24575,'-1'-13'0,"0"1"0,0 0 0,-1-1 0,-1 1 0,-7-21 0,-29-57 0,9 24 0,21 46 0,-6-21 0,-2 0 0,-2 2 0,-1 0 0,-31-42 0,25 39 0,21 33 0,1 1 0,-2-1 0,1 1 0,-1 1 0,-10-11 0,10 13 0,1 0 0,-1 0 0,-1 1 0,1 0 0,-1 0 0,1 0 0,-1 1 0,0 0 0,0 1 0,0-1 0,-1 1 0,1 1 0,-1-1 0,1 1 0,-1 1 0,1-1 0,-1 1 0,-8 1 0,-63 1-1365,63-2-5461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40:51.83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24575,'4'0'0,"3"0"0,8 0 0,5 0 0,5 0 0,2 0 0,-4 4 0,1 0 0,0 0 0,2 0 0,0-2 0,2 0 0,0-2 0,1 1 0,0-1 0,1 0 0,-1-1 0,-6 1-8191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1T13:59:01.64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 24575,'19'6'0,"-3"0"0,75 5 0,-71-10 0,-1 1 0,1 0 0,-1 2 0,1 0 0,34 13 0,48 25 0,-64-26 0,-35-15 0,-1 0 0,1 1 0,-1-1 0,0 1 0,0 0 0,1 0 0,-1 0 0,0 0 0,0 0 0,-1 0 0,4 4 0,-5-5 0,0 0 0,0 1 0,0-1 0,0 0 0,0 0 0,0 0 0,0 1 0,-1-1 0,1 0 0,0 0 0,-1 0 0,1 0 0,-1 0 0,1 0 0,-1 0 0,1 0 0,-1 0 0,0 0 0,1 0 0,-1 0 0,0 0 0,0 0 0,0 0 0,0-1 0,-1 2 0,-25 17 0,-8 4 0,1 1 0,-33 30 0,49-39 0,0-1 0,-2-1 0,1-1 0,-2 0 0,0-2 0,0 0 0,-26 7 0,-14 9-1365,42-19-5461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1T13:59:03.20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24575,'443'0'0,"-435"0"0,0 0 0,0 0 0,-1 1 0,1 0 0,0 0 0,-1 1 0,1 0 0,11 5 0,-16-5 0,0-1 0,-1 1 0,1 0 0,-1 0 0,1 0 0,-1 1 0,1-1 0,-1 0 0,0 1 0,0 0 0,-1-1 0,1 1 0,0 0 0,-1 0 0,0 0 0,1 0 0,-1 0 0,0 0 0,-1 0 0,1 1 0,-1-1 0,1 0 0,-1 4 0,1 3 0,-1-1 0,-1 1 0,0 0 0,0 0 0,-1-1 0,0 1 0,0-1 0,-1 1 0,0-1 0,-1 0 0,0 0 0,-1-1 0,-10 17 0,-1-5 0,-1 0 0,-1 0 0,-40 32 0,36-31 0,-17 12 0,31-27 26,0 0-1,1 1 0,0 0 1,-7 9-1,-13 13-1517,15-18-5334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1T13:59:11.31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8:55.55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1 662 24575,'2'-3'0,"1"-1"0,1 1 0,-1 0 0,0 0 0,1 0 0,-1 1 0,1-1 0,0 1 0,5-3 0,-5 3 0,114-58 0,-101 52 0,0 1 0,0 1 0,0 0 0,1 1 0,0 1 0,0 1 0,0 0 0,25 1 0,-26 0 0,-1 0 0,0-1 0,0-1 0,18-6 0,15-4 0,246-64 0,-183 36 0,-63 31 0,-29 7 0,0-1 0,24-10 0,50-17 0,-60 22 0,54-25 0,15-4 0,-72 25 0,41-12 0,-56 20 0,28-13 0,-30 12 0,0 0 0,23-6 0,42-15 0,-60 20 0,0 1 0,0 0 0,1 2 0,21-4 0,-23 6 0,1-1 0,25-10 0,17-3 0,-22 9 0,0 1 0,1 3 0,42-1 0,39 4 0,137 4 0,-169 8 0,-32-2 0,-2-2 0,35 4 0,-74-9 0,-1 0 0,0 1 0,0 1 0,0 0 0,20 9 0,-13-5 0,32 8 0,-36-11 0,32 12 0,15 5 0,-42-16 0,0 0 0,0 2 0,-1 1 0,31 17 0,-26-11 0,0-1 0,1-2 0,1 0 0,47 11 0,-54-17 0,-1 0 0,25 11 0,17 6 0,-48-17 0,-1-1 0,25 15 0,-26-13 0,0 0 0,0-1 0,20 6 0,-7-3 0,35 15 0,18 7 0,-52-21 0,36 18 0,-28-12 0,4 3 0,-23-11 0,-1-1 0,2 0 0,-1-1 0,23 5 0,-24-7 0,1 1 0,-2 0 0,21 11 0,-17-8 0,33 11 0,-35-14 0,0 1 0,21 11 0,-23-10 0,1 0 0,29 9 0,-16-8 0,0 2 0,34 17 0,-32-13 0,86 45 0,-77-41 0,-21-8 0,1-2 0,26 9 0,-22-9 0,0 1 0,30 17 0,-14-7 0,2 3 0,-30-15 0,0-1 0,0 0 0,1-1 0,-1-1 0,1 0 0,20 5 0,-11-5 0,34 11 0,-38-9 0,0-2 0,0 1 0,26 1 0,22-2 0,58 5 0,-53-2 0,1-3 0,74-6 0,-37 0 0,-96 2 0,0 0 0,0 1 0,0 0 0,-1 1 0,1 0 0,0 0 0,11 6 0,-4-2 0,1-1 0,-1 0 0,1-1 0,39 2 0,83-7 0,-61-1 0,762 2 0,-809-2 0,37-6 0,27-1 0,244 8 0,-160 2 0,-168-2 0,-1 0 0,1-2 0,-1 1 0,0-2 0,14-4 0,-12 2 0,1 2 0,0 0 0,18-2 0,69 3 0,-59 2 0,54-7 0,-69 4 0,-13 3 0,-1-2 0,0 0 0,0 0 0,14-6 0,-1-1 0,-1 2 0,52-7 0,-25 5 0,38-21 0,-65 25 0,1-1 0,1 1 0,29-1 0,-41 5 0,0-1 0,-1-1 0,26-8 0,13-3 0,-28 7 0,1 0 0,28-14 0,-28 10 0,43-12 0,-44 18 0,-8 2 0,29-10 0,32-12 0,-50 18 0,35-16 0,-42 16 0,-1 1 0,1 1 0,42-6 0,-10 3 0,-32 3 0,29-12 0,17-4 0,-44 15 0,42-18 0,6-2 0,-51 19 0,0-1 0,25-14 0,0 0 0,21-11 0,29-12 0,57-22 0,-31 20 0,-100 38 0,2 2 0,-1 1 0,39-7 0,-41 9 0,70-25 0,49 3 0,-49-3 0,-52 20 0,0 3 0,78-5 0,-106 12 0,1 0 0,0-1 0,0 0 0,0-1 0,0-1 0,14-5 0,-2 1 0,0 1 0,1 1 0,0 1 0,37 0 0,28-5 0,-18 2 0,141 5 0,-104 4 0,-84-2 0,-10 1 0,0-1 0,0 0 0,-1-2 0,1 1 0,-1-2 0,27-7 0,-23 3 0,1 2 0,0 0 0,0 1 0,38-2 0,85 7 0,-62 1 0,472-2 0,-519 2 0,37 6 0,27 1 0,-85-9 0,-1 1 0,1 0 0,0 0 0,0 2 0,-1-1 0,16 6 0,4 2 0,1-1 0,37 5 0,-17-4 0,0 7 0,-41-12 0,0-1 0,0-1 0,16 4 0,23 1 0,45 5 0,-78-11 0,-1 1 0,0 1 0,0 0 0,21 9 0,27 7 0,-41-15 0,0-2 0,36 0 0,5 1 0,-52-1 0,0-1 0,24 10 0,-23-7 0,-1-1 0,18 3 0,24 2 0,-20-3 0,46 2 0,-68-6 0,0-1 0,0 2 0,0 0 0,17 6 0,-14-3 0,34 5 0,2-3 0,-8-1 0,60 2 0,-91-9 0,0 0 0,-1 1 0,1 0 0,0 1 0,-1 1 0,18 5 0,7 3 0,1-3 0,-1 0 0,57 3 0,-78-10 0,53 3 0,-46-3 0,-1 0 0,1 1 0,36 9 0,2 3 0,117 11 0,-128-21 0,-35-4 0,0 1 0,0 0 0,0 1 0,0 1 0,17 6 0,3 1 0,1-1 0,49 6 0,-74-13 0,38 3-1365,-27-3-5461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05.35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1605 24575,'22'-1'0,"41"-7"0,12-2 0,-61 10 0,1-1 0,-1-1 0,1 0 0,-1-1 0,19-5 0,-8 0 0,0 2 0,1 1 0,0 2 0,39-2 0,24-3 0,-45 4 0,74 3 0,-70 3 0,52-7 0,-77 1 0,37-10 0,-39 8 0,-1 1 0,31-3 0,53 6 0,-71 3 0,-1-1 0,48-8 0,8 0 0,-20 3 0,-55 3 0,0-1 0,23-9 0,-23 7 0,0 1 0,20-4 0,119-8 0,-120 12 0,-7 1 0,0-1 0,28-7 0,-9-1 0,71-8 0,-41 9 0,-56 7 0,29-11 0,8-2 0,-50 16 0,23-5 0,0-1 0,41-16 0,-46 14 0,0 2 0,1 1 0,40-6 0,-11 3 0,0-8 0,-41 12 0,1 1 0,-1 1 0,16-3 0,173-18 0,-187 21 0,0-1 0,16-6 0,-17 5 0,0 1 0,23-4 0,17-1 0,38-4 0,-74 10 0,-1 1 0,1-2 0,24-8 0,14-4 0,-20 8 0,-1 2 0,69-4 0,-85 9 0,0-1 0,0-1 0,30-9 0,25-3 0,101-9 0,-117 7 0,-44 12 0,0 1 0,24-5 0,106-14 0,-90 6 0,-41 12 0,0 1 0,0 1 0,16-4 0,145-17 0,-28-10 0,0 12 0,-127 17 0,29-10 0,7-2 0,61-5 0,-24-9 0,50 4 0,-23-9 0,-75 27 0,57-3 0,-85 10 0,1 0 0,-1-1 0,29-10 0,15-4 0,21 2 0,70-16 0,83-28 0,-112 37 0,-84 17 0,16 0 0,-38 4 0,0-1 0,0 0 0,-1 0 0,24-8 0,-4-1 0,1 2 0,36-5 0,-23 5 0,68-26 0,1 12 0,-64 6 0,-40 12 0,-1 1 0,27-5 0,15 0 0,36-4 0,-71 11 0,-1-1 0,0-1 0,21-7 0,-16 4 0,33-5 0,88-8 0,-125 15 0,28-9 0,8-3 0,60-6 0,1-12 0,1 13 0,-1-15 0,8 5 0,-76 18 0,5 3 8,-41 10-204,0-1 0,0-1 0,0 0-1,0 0 1,-1-1 0,14-7 0,-10 0-6630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06.88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2 24575,'54'-1'0,"12"0"0,114 14 0,-179-13 0,14 2 0,0 1 0,-1 0 0,1 1 0,18 7 0,-11-3 0,0-1 0,30 6 0,-35-10 0,-1 1 0,0 0 0,0 2 0,0 0 0,27 14 0,-21-8 0,38 15 0,-36-16 0,27 14 0,-48-23 0,-1-1 0,1 1 0,-1-1 0,1 1 0,-1 0 0,0 0 0,1 0 0,-1 0 0,0 1 0,0-1 0,-1 1 0,1-1 0,0 1 0,-1-1 0,0 1 0,1 0 0,-1 0 0,0 0 0,0 0 0,-1 0 0,1 0 0,-1 0 0,1 0 0,-1 0 0,0 0 0,0 0 0,0 0 0,-2 6 0,0-3 0,0 1 0,-1 0 0,1-1 0,-2 0 0,1 1 0,-1-2 0,0 1 0,0 0 0,0-1 0,-1 1 0,-8 6 0,-16 14 0,18-18 0,1 1 0,-1 1 0,2 0 0,-1 0 0,1 1 0,1 0 0,0 0 0,-12 23 0,9-9 0,-2-1 0,-19 28 0,-16 31 0,44-73 0,-1 0 0,2 0 0,-1 1 0,1 0 0,1 0 0,-2 18 0,2 25-1365,3-28-5461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5.149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1 0 24575,'7'0'0,"5"0"0,7 0 0,1 4 0,0 0 0,-4 0-8191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5.448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1 0 24575,'3'0'0,"8"0"0,2 0-8191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5.727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1 1 24575,'3'0'0,"8"0"0,2 6 0,2 3 0,5-1 0,2-1 0,5-2 0,-3-2-8191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15T08:51:16.3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326 1 24575,'-6'1'0,"0"0"0,0 1 0,0 0 0,1 0 0,-1 0 0,0 1 0,-6 4 0,-9 3 0,-16 7 0,22-10 0,0 0 0,-1-1 0,-21 5 0,29-8 0,0 0 0,-1 0 0,1 1 0,1 0 0,-1 1 0,1 0 0,-1 0 0,-7 8 0,-8 4 0,20-15 0,0 0 0,1 1 0,-1-1 0,1 1 0,-1-1 0,1 1 0,0 0 0,0 0 0,0 0 0,-2 5 0,3-7 0,1 0 0,0 0 0,-1 0 0,1 0 0,0 0 0,0 0 0,0 1 0,-1-1 0,1 0 0,0 0 0,1 0 0,-1 0 0,0 0 0,0 1 0,0-1 0,1 0 0,-1 0 0,1 0 0,-1 0 0,1 0 0,-1 0 0,1 0 0,-1 0 0,1 0 0,0 0 0,0 0 0,-1-1 0,1 1 0,0 0 0,0 0 0,0-1 0,0 1 0,0 0 0,0-1 0,1 1 0,7 3 0,0 0 0,0-1 0,0 0 0,1-1 0,-1 0 0,1 0 0,-1-1 0,11 0 0,38 6 0,-51-5 0,0 1 0,1 0 0,11 6 0,6 4 0,-20-11-114,1 1 1,-1 1-1,0-1 0,0 1 0,-1 0 1,1 0-1,-1 0 0,0 0 0,0 1 1,0 0-1,3 6 0,0 0-6712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5.930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0 24575,'7'0'0,"5"0"0,7 0 0,1 7 0,0 2 0,3-1 0,1 2 0,3-1 0,-3 5 0,-2 0 0,1-3 0,-2-3-8191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6.116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0 24575,'4'0'0,"7"0"0,2 4 0,2 0 0,5 0 0,2 0 0,4-2 0,-2 6 0,-2 2 0,2-1 0,0-3 0,-4 2 0,1-1 0,1-1 0,2-2 0,-2-2-8191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6.288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1 0 24575,'6'0'0,"3"3"0,3 2 0,6-1 0,3-1 0,5-1 0,-3 6 0,-1 2 0,2-1 0,-3-2-8191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6.475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0 24575,'7'0'0,"5"0"0,8 0 0,0 3 0,-1 2 0,5-1 0,-3 0-8191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6.836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0 24575,'3'0'0,"8"0"0,2 4 0,2 0 0,5 0 0,0 6 0,-2 2 0,4 1 0,-2-1-8191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7.680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1 24575,'4'0'0,"7"0"0,2 3 0,2 1 0,5 1 0,3-2 0,-3 6 0,1 1 0,-1-1-8191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8.382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1 0 24575,'3'0'0,"2"3"0,5 2 0,3 5 0,1 3 0,-2 1 0,5-2 0,-2 4 0,1 0 0,-3-4-8191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8.755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1 24575,'7'0'0,"2"6"0,2 3 0,7-1 0,0 2 0,0-1 0,-3 5 0,3 0 0,1-3 0,-2 1 0,2-2 0,2-3 0,-4 4 0,3 0 0,1-1 0,-3 0 0,2-1 0,-3-2-8191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19.036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1 24575,'0'6'0,"3"3"0,1 3 0,7-1 0,1 5 0,2-1 0,-1 0 0,-3-1-8191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20.110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1 1 24575,'7'0'0,"0"0"0,1 1 0,-1 0 0,0 0 0,0 1 0,0 0 0,0 0 0,0 1 0,11 5 0,-8-2 0,0 1 0,0 0 0,-1 1 0,0-1 0,9 12 0,-5-7 0,1-1 0,25 17 0,-3-3 0,-27-17 0,8 4 0,-1 1 0,24 25 0,-37-35 0,0 0 0,-1 1 0,1-1 0,0 1 0,-1 0 0,0 0 0,0-1 0,0 1 0,0 0 0,-1 1 0,0-1 0,1 0 0,-2 0 0,1 1 0,0-1 0,-1 0 0,0 1 0,0 7 0,-1-9 0,0-1 0,0 1 0,0-1 0,0 0 0,0 1 0,-1-1 0,1 0 0,-1 0 0,1 0 0,-1 0 0,0 0 0,0 0 0,0 0 0,0 0 0,0-1 0,0 1 0,-1-1 0,1 0 0,0 1 0,-1-1 0,1 0 0,-1 0 0,1-1 0,-1 1 0,0-1 0,-3 1 0,-10 2 0,1-2 0,-1 0 0,-20-2 0,23 1 0,-78-2-1365,64 1-5461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33:48.50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2269 1303 24575,'-928'0'0,"895"-1"0,-38-7 0,-27-2 0,22 11 0,39 1 0,-54-6 0,79 2 0,0-1 0,0 0 0,-15-6 0,15 4 0,-1 1 0,-20-4 0,-65 1 0,79 7 0,-1-1 0,1 0 0,0-1 0,0-1 0,1-1 0,-1-1 0,-26-10 0,14 2 0,-38-10 0,51 19 0,0-1 0,1-1 0,0-1 0,0-1 0,1 0 0,0-1 0,0 0 0,-15-13 0,16 6 0,0 0 0,1-1 0,1 0 0,1-1 0,-12-22 0,11 18 0,0 1 0,-2 0 0,-23-25 0,31 37 0,0 0 0,1 0 0,0 0 0,1-1 0,0 0 0,1 0 0,0 0 0,0-1 0,1 1 0,-2-12 0,-16-44 0,16 55 0,1 0 0,1 0 0,0 0 0,0-1 0,1 1 0,0-14 0,2 18 0,0-1 0,0 1 0,1-1 0,0 1 0,0 0 0,0 0 0,1-1 0,1 1 0,-1 0 0,7-12 0,16-26 0,-14 22 0,2 1 0,0 0 0,33-40 0,-29 44 0,0 1 0,2 0 0,27-19 0,4-1 0,-30 21 0,1 1 0,43-23 0,-54 33 0,6-4 0,1 2 0,1 0 0,29-8 0,110-30 0,-141 40 0,1 1 0,-1 1 0,1 0 0,23 0 0,70 4 0,-46 1 0,-53-2 0,47 1 0,0-2 0,60-10 0,-57 4 0,1 3 0,82 5 0,-45 1 0,-58-2 0,76 12 0,73 17 0,-179-27 0,0 1 0,-1 1 0,1 0 0,12 7 0,29 11 0,-30-16 0,-1 2 0,-1 1 0,0 1 0,0 0 0,-1 1 0,0 2 0,19 15 0,13 8 0,-34-24 0,-1 0 0,0 0 0,17 18 0,-8-6 0,-19-18 0,1 0 0,-1 0 0,-1 0 0,1 1 0,-1-1 0,0 1 0,0 0 0,5 12 0,15 43 0,14 41 0,-22-58 0,-12-34 0,-1 1 0,0 0 0,5 23 0,-6-10 0,-1-1 0,-2 1 0,-1 29 0,-1-40 0,0 0 0,0 0 0,-2 0 0,0 0 0,0-1 0,-1 0 0,-7 13 0,9-20 0,-6 13 0,-1-1 0,-1 0 0,0 0 0,-1-2 0,-28 32 0,11-25 0,-59 36 0,62-43 0,0 0 0,-33 16 0,-58 26 0,108-54 26,1 1-1,-1 1 1,-9 7 0,-6 4-1494,9-7-5358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21.656"/>
    </inkml:context>
    <inkml:brush xml:id="br0">
      <inkml:brushProperty name="width" value="0.035" units="cm"/>
      <inkml:brushProperty name="height" value="0.035" units="cm"/>
      <inkml:brushProperty name="color" value="#66CC00"/>
    </inkml:brush>
  </inkml:definitions>
  <inkml:trace contextRef="#ctx0" brushRef="#br0">0 64 24575,'0'-3'0,"1"1"0,-1-1 0,0 0 0,1 0 0,0 1 0,-1-1 0,1 1 0,0-1 0,0 1 0,1-1 0,-1 1 0,0-1 0,1 1 0,0 0 0,-1 0 0,1 0 0,0 0 0,0 0 0,0 0 0,0 0 0,1 1 0,-1-1 0,0 1 0,1 0 0,-1-1 0,1 1 0,-1 0 0,1 1 0,0-1 0,4-1 0,-3 2 0,0-1 0,-1 1 0,1-1 0,-1 1 0,1 0 0,0 0 0,-1 1 0,1-1 0,-1 1 0,1 0 0,0 0 0,-1 0 0,0 0 0,1 1 0,-1-1 0,0 1 0,0 0 0,0 0 0,0 0 0,0 0 0,0 0 0,0 1 0,2 3 0,-2-2 0,0 1 0,-1 0 0,1 1 0,-1-1 0,0 0 0,-1 0 0,1 1 0,-1-1 0,0 1 0,0 0 0,-1-1 0,0 1 0,0 0 0,0-1 0,-1 1 0,-1 6 0,-1 6 0,-2-1 0,0 0 0,-13 31 0,-6-3 0,16-33 0,0 1 0,1 1 0,-7 22 0,12-33 0,1 1 0,0 0 0,1-1 0,-1 1 0,1 0 0,0-1 0,0 1 0,0 0 0,0 0 0,0-1 0,1 1 0,0 0 0,0-1 0,0 1 0,0-1 0,0 1 0,1-1 0,0 0 0,2 5 0,-1-5 0,-1 0 0,1 0 0,0-1 0,0 1 0,0-1 0,0 0 0,0 0 0,1 0 0,-1 0 0,1 0 0,-1-1 0,1 0 0,0 0 0,-1 0 0,1 0 0,0 0 0,0-1 0,0 1 0,0-1 0,-1 0 0,9-1 0,-6 0 0,1 0 0,0 0 0,-1 0 0,1-1 0,-1 0 0,1 0 0,-1-1 0,0 1 0,0-2 0,0 1 0,10-7 0,-8 3 0,-1 1 0,1-1 0,-1 0 0,-1-1 0,1 0 0,-1 0 0,-1 0 0,1-1 0,-1 0 0,-1 0 0,0 0 0,6-18 0,0-5 0,1 0 0,1 0 0,2 1 0,17-29 0,-21 40-1365,-3 1-5461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27.31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24575,'0'7'0,"0"5"0,0 7 0,0 4 0,3 5 0,1 0 0,1 2 0,-2 0 0,-1 1 0,-1-2 0,0 2 0,0-2 0,-1 1 0,-1-2 0,1 2 0,0-5-8191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29.415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3 0 24575,'-1'36'0,"0"-13"0,1 1 0,3 23 0,-3-41 0,1-1 0,0 1 0,0-1 0,1 1 0,0-1 0,0 0 0,0 1 0,1-1 0,-1 0 0,1 0 0,0-1 0,1 1 0,5 6 0,-4-7 0,0-1 0,0 0 0,0 0 0,0 0 0,1-1 0,-1 1 0,1-1 0,0-1 0,-1 1 0,1-1 0,0 0 0,9 0 0,-10 0 0,1-1 0,-1 0 0,1 0 0,0 0 0,-1-1 0,1 0 0,-1 0 0,1 0 0,-1-1 0,1 0 0,-1 0 0,0 0 0,6-4 0,-7 3 0,0 0 0,0 0 0,0-1 0,-1 0 0,1 0 0,-1 0 0,0 0 0,0 0 0,-1-1 0,1 1 0,-1-1 0,2-5 0,0-3 0,-1 0 0,0 0 0,1-17 0,-1 1 0,3 4 0,-6 25 0,0 0 0,0 0 0,0 0 0,0 0 0,0 0 0,0 0 0,0 0 0,0 0 0,0-1 0,0 1 0,0 0 0,0 0 0,0 0 0,0 0 0,1 0 0,-1 0 0,0 0 0,0 0 0,0 0 0,0 0 0,0 0 0,0 0 0,0 0 0,0-1 0,0 1 0,0 0 0,0 0 0,0 0 0,0 0 0,0 0 0,0 0 0,1 0 0,-1 0 0,0 0 0,0 0 0,0 0 0,0 0 0,0 0 0,0 0 0,0 0 0,0 0 0,0 0 0,0 0 0,0 0 0,1 0 0,-1 0 0,0 0 0,0 0 0,0 0 0,0 0 0,0 0 0,0 0 0,0 0 0,0 0 0,0 0 0,0 1 0,0-1 0,0 0 0,0 0 0,1 0 0,-1 0 0,2 13 0,-1 20-113,0-18 193,0 0 1,5 28-1,-6-39-179,2 1-1,-1-1 1,0 0-1,1 0 0,0 0 1,0 0-1,0-1 1,1 1-1,-1 0 1,1-1-1,0 1 1,-1-1-1,2 0 1,4 4-1,10 4-6726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33.54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24575,'0'6'0,"0"6"0,0 7 0,0 4 0,0 5 0,0 0 0,0 3 0,0-2 0,0 2 0,0-1 0,0 0 0,0-1 0,0 1 0,0-5-8191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34.10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24575,'0'3'0,"0"8"0,0 5 0,0 7 0,0 2 0,0 4 0,0 0 0,0 2 0,0-1 0,0 1 0,0-5-8191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2:09:35.59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0 131 24575,'8'0'0,"1"0"0,-1 0 0,1-1 0,-1 0 0,0 0 0,0-1 0,0 0 0,0 0 0,0-1 0,0 0 0,0 0 0,-1-1 0,0 0 0,10-7 0,64-48 0,-59 44 0,-19 12 2,1 1 0,0 0 0,-1 0 0,1 0 0,0 0 0,0 1 0,0-1 0,1 1-1,-1 0 1,0 0 0,0 1 0,0-1 0,1 1 0,-1 0 0,9 1 0,-3 1-28,1 1-1,0 0 1,-1 1 0,16 8-1,19 6-1237,-25-12-5562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33:52.89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2584 1283 24575,'-78'-1'0,"-91"2"0,47 16 0,109-15 0,0 1 0,0 0 0,-23 8 0,21-5 0,0-2 0,-23 5 0,-118 7 0,105-11 0,36-4 0,-1 0 0,1 2 0,0-1 0,-23 9 0,16-5 0,0-1 0,0-1 0,0 0 0,-1-2 0,1 0 0,-31-3 0,21 1 0,1 1 0,-39 6 0,3 1 0,1-2 0,-114-6 0,73-2 0,3 3 0,-112-3 0,201 2 0,1-2 0,-1 0 0,0 0 0,1-2 0,0 0 0,-1 0 0,1-1 0,1-1 0,-26-15 0,-2-2 0,-1 2 0,-83-31 0,115 48 0,-12-6 0,1-1 0,0-2 0,-26-18 0,36 23 0,-1-1 0,1 0 0,0 0 0,1-1 0,0 0 0,0-1 0,2 0 0,-10-14 0,6 4 0,1 0 0,-13-37 0,2 6 0,16 38 0,-1-1 0,2 1 0,0-1 0,-4-25 0,4-17 0,3-1 0,7-89 0,-4 134 0,0 0 0,1 0 0,0 0 0,1 1 0,0-1 0,1 1 0,1 0 0,0 0 0,0 0 0,11-15 0,2-1 0,-14 21 0,0-1 0,1 1 0,-1 1 0,2-1 0,-1 1 0,1 0 0,0 0 0,13-10 0,9-1 0,60-26 0,-68 33 0,-1-1 0,32-23 0,19-10 0,-23 14 0,-37 23 0,0 0 0,1 1 0,0 0 0,0 0 0,21-6 0,42-15 0,-51 18 0,-1 1 0,32-6 0,-39 10 0,-1 0 0,20-9 0,-21 8 0,-1 0 0,1 1 0,22-4 0,23 3 0,107 5 0,-69 2 0,340-2 0,-404 2 0,41 6 0,25 2 0,-68-9 0,-13-2 0,0 1 0,0 1 0,0 1 0,-1 0 0,1 1 0,0 1 0,22 8 0,56 35 0,-16-8 0,37 20 0,-99-50 0,-1 1 0,-1 0 0,0 2 0,0 0 0,-1 0 0,-1 1 0,15 19 0,23 21 0,4 9 0,-49-56 0,0 0 0,0 1 0,-1 0 0,0 0 0,0 0 0,0 0 0,-1 1 0,0-1 0,0 1 0,-1 0 0,0 1 0,-1-1 0,0 0 0,2 15 0,-1 8 0,-1 1 0,-5 54 0,1-22 0,1-40 0,2 8 0,-2 0 0,-1 0 0,-1 0 0,-12 46 0,6-47 0,4-10 0,-15 35 0,13-40-97,-1-1-1,0 0 1,-2 0-1,0-1 1,0 0-1,-1-1 1,-1 0-1,0 0 1,-1-2-1,0 1 1,-1-2-1,0 0 0,-27 14 1,26-16-6729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40:46.44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24575,'3'0'0,"2"3"0,5 2 0,3 5 0,-3 6 0,-1 5 0,-4 4 0,-1 3 0,1-3 0,-1-2 0,0-5-8191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40:47.86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24575,'0'3'0,"0"5"0,0 7 0,0 5 0,0 5 0,3-1 0,2-2 0,-1 2 0,-1 1 0,6-5 0,2 1 0,-2 1 0,-2 2 0,-2-2-8191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40:48.78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35 24575,'188'11'0,"-151"-8"0,-1-2 0,1-1 0,0-2 0,0-1 0,62-15 0,-93 17-227,0-1-1,-1 0 1,1 0-1,0 0 1,7-4-1,3-5-6598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40:50.62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24575,'0'3'0,"0"8"0,0 5 0,0 7 0,0 3 0,0 2 0,0 2 0,0 0 0,0 0 0,0-6-8191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9T05:40:51.08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 24575,'0'3'0,"0"5"0,0 7 0,0 4 0,0 6 0,0 2 0,0 3 0,0-1 0,0 2 0,0-1 0,0-6-8191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4FBAB-6F1F-4B59-B448-C50EE1CD0669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6B3F-7845-4086-A296-A4D5A386DA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71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D2B0C9-B2B2-482B-8900-511BAEDF94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56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51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56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98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4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14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47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E84EE-775B-B4EC-D92F-0290F69EA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4EA8F5-5054-0B01-93B9-7CE58518FD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3C927A-7E48-38F8-00A9-99344C3177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67D0E-AF67-34B7-F83F-5117648261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C96B3F-7845-4086-A296-A4D5A386DA1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5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CDB2B-39B9-1598-FF83-9D4AD010B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203D4-15FA-5F42-880D-83CD105C9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511A6-0CA5-16FE-E0BB-92751CA72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EB09-EA21-4CB2-831B-0A1112E31A0E}" type="datetime1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31E3A-90FA-92AE-8BFA-805CA33A5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781D8-0588-6BD8-3666-DDEA5E1AA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893763"/>
            <a:ext cx="2743200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A1F4E6CD-7328-4B84-ABEF-8108F304C7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10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015DC-A076-0C57-A45F-ABAFBEA07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C15199-BC83-7EC3-3E64-F3AC1B0F6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87F2B-1E49-4001-62FE-96E052BC3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F98E-5000-4171-8D74-7E9650A50454}" type="datetime1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8AD8F-99EA-BD63-1786-481A68BD9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B6A0E-4A9B-ACA1-5CF2-480691D3D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4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743960-7858-4AEF-44D5-5155C52623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09F14C-DE49-09E9-B293-D097FF5B1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B38C7-E318-3163-46F8-C60FF2C23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6CB3-1914-443F-8388-59AFB0E67E87}" type="datetime1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F1ED9-62E0-CEF7-7E2A-DD1421E54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92200-E279-6ACC-3AE9-FCB277F75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B9860-355F-EC3A-C124-98B35B352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C2B07-34A3-5ABE-79EC-06602BCC2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79A31-1B44-F181-2841-ECC02141C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F676-2E00-40F5-8665-68AF1BA70D66}" type="datetime1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8E382-8468-0991-07F6-9B8E26FB7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5FD8A-61A8-7D2B-A0FC-91D3A271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1F4E6CD-7328-4B84-ABEF-8108F304C7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15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B64B9-A822-BF55-CD52-494547F0F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13901-0025-8045-216C-931454CA8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172B9-25C7-060C-7CD4-71AA6E0DD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ECE8-EECC-4329-BDFE-D57BDFCF0A01}" type="datetime1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E5252-793B-2015-022C-AE6C1CDD8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9E4F8-95E8-BFFB-3C81-808C6D196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2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4691-EAAC-01CD-D66A-6630E80CC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7C326-B2D1-BDAF-1832-2E501D83C5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FCB85F-D6C3-964C-68D2-29A80B7F4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60990D-84F3-252A-D5DA-BBDCFC9F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2B22-51C2-444A-BA83-165C33A1EDE1}" type="datetime1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702515-99EC-181D-6C29-A0993911A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CAB6D-2F0E-9E1B-C2EE-EA618F00A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24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1374E-7B49-407E-0522-CB7028A4A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83EAC-EBBD-CCAD-63AD-2272562E7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D54453-2BDD-E91F-2B11-9E0937EF8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6220C5-157C-85EA-6D5C-ECAE34AC0C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9D58D-3D61-6F0D-396A-5ED427AF3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5BF1A8-9124-8AEF-1B1F-5F2E77E03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1C36-1F54-43AF-92B2-720687D35407}" type="datetime1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682075-E1A3-6A4E-CE58-E808166E3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E4D0C3-538E-C9EA-C21F-335404341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1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3C6E2-9E5F-32D5-8485-065B6F79A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F7DEBD-EA0E-20EC-0A12-08E81098C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4ADF-BB0D-4F3D-8694-E3FB65DD0DC9}" type="datetime1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81D77-DE8B-EB25-BB01-5A66477DA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F84577-557E-3BBB-21FB-450583D73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4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EBD8AD-47DF-4077-B912-A3D8B409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42969-F1AE-4F40-A500-E5EDB3F37576}" type="datetime1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536258-9236-42FE-389E-F01D654A7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92CF7-4932-49FD-C042-384407F05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4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41E0C-7E77-B2C1-D00F-0390B8A0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34565-DF9F-DBAD-3368-212FECEB3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E7D7C9-B219-440B-CDD5-7043100FE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477E5A-E817-5A9A-064A-8AF9702D4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46E0-6B16-46FD-A593-BA3270D37502}" type="datetime1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6CC4C-4022-2612-A18E-6AB34083D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663A6-FE29-BEFE-E130-2E0AE665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01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88B5A-E2C6-484F-C61F-441846B9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7B7128-C2E1-D473-3FCE-362B2AD4F1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AF1D2-7C85-04BB-85BE-3C6EB29BD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25863A-FE46-A282-7732-E9D181DA9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794-407A-4FB3-8B4B-5ADD04D6C889}" type="datetime1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CC7D8-7193-2F76-21BD-C1572A9CD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E9809-B078-5193-40DD-33321AC67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2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2C5ED5-F78F-05F3-DCE1-E527BA42AC15}"/>
              </a:ext>
            </a:extLst>
          </p:cNvPr>
          <p:cNvSpPr/>
          <p:nvPr userDrawn="1"/>
        </p:nvSpPr>
        <p:spPr>
          <a:xfrm>
            <a:off x="-158750" y="-496888"/>
            <a:ext cx="12509500" cy="1828731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67398-F076-59FA-FF90-21A5A1CF5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04604-82F8-9917-112A-0E55ABD59D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D8DCC-E503-5577-7121-E55318043C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096DC8-246B-412D-8432-206E90F3EC94}" type="datetime1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A87C8-30BC-BB92-F81B-EF3577096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41B5F-417C-3F2B-356C-28BF477BB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8671" y="8989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A1F4E6CD-7328-4B84-ABEF-8108F304C7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 green and red text with a black background&#10;&#10;AI-generated content may be incorrect.">
            <a:extLst>
              <a:ext uri="{FF2B5EF4-FFF2-40B4-BE49-F238E27FC236}">
                <a16:creationId xmlns:a16="http://schemas.microsoft.com/office/drawing/2014/main" id="{E2E86AAF-7D27-6493-306D-B59133E9F42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636" y="126537"/>
            <a:ext cx="2390635" cy="1195318"/>
          </a:xfrm>
          <a:prstGeom prst="rect">
            <a:avLst/>
          </a:prstGeom>
        </p:spPr>
      </p:pic>
      <p:pic>
        <p:nvPicPr>
          <p:cNvPr id="15" name="Picture 14" descr="A logo with purple leaves&#10;&#10;AI-generated content may be incorrect.">
            <a:extLst>
              <a:ext uri="{FF2B5EF4-FFF2-40B4-BE49-F238E27FC236}">
                <a16:creationId xmlns:a16="http://schemas.microsoft.com/office/drawing/2014/main" id="{898F6827-9023-2BB0-DC0B-47D3D426FAE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139" y="81605"/>
            <a:ext cx="887896" cy="119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69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8" Type="http://schemas.openxmlformats.org/officeDocument/2006/relationships/image" Target="../media/image140.png"/><Relationship Id="rId26" Type="http://schemas.openxmlformats.org/officeDocument/2006/relationships/image" Target="../media/image180.png"/><Relationship Id="rId3" Type="http://schemas.openxmlformats.org/officeDocument/2006/relationships/image" Target="../media/image39.png"/><Relationship Id="rId21" Type="http://schemas.openxmlformats.org/officeDocument/2006/relationships/customXml" Target="../ink/ink7.xml"/><Relationship Id="rId34" Type="http://schemas.openxmlformats.org/officeDocument/2006/relationships/image" Target="../media/image53.png"/><Relationship Id="rId7" Type="http://schemas.openxmlformats.org/officeDocument/2006/relationships/image" Target="../media/image86.png"/><Relationship Id="rId25" Type="http://schemas.openxmlformats.org/officeDocument/2006/relationships/customXml" Target="../ink/ink9.xml"/><Relationship Id="rId33" Type="http://schemas.openxmlformats.org/officeDocument/2006/relationships/customXml" Target="../ink/ink13.xml"/><Relationship Id="rId2" Type="http://schemas.openxmlformats.org/officeDocument/2006/relationships/image" Target="../media/image38.png"/><Relationship Id="rId20" Type="http://schemas.openxmlformats.org/officeDocument/2006/relationships/image" Target="../media/image150.png"/><Relationship Id="rId29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70.png"/><Relationship Id="rId32" Type="http://schemas.openxmlformats.org/officeDocument/2006/relationships/image" Target="../media/image41.png"/><Relationship Id="rId5" Type="http://schemas.openxmlformats.org/officeDocument/2006/relationships/customXml" Target="../ink/ink3.xml"/><Relationship Id="rId23" Type="http://schemas.openxmlformats.org/officeDocument/2006/relationships/customXml" Target="../ink/ink8.xml"/><Relationship Id="rId28" Type="http://schemas.openxmlformats.org/officeDocument/2006/relationships/image" Target="../media/image190.png"/><Relationship Id="rId10" Type="http://schemas.openxmlformats.org/officeDocument/2006/relationships/customXml" Target="../ink/ink5.xml"/><Relationship Id="rId19" Type="http://schemas.openxmlformats.org/officeDocument/2006/relationships/customXml" Target="../ink/ink6.xml"/><Relationship Id="rId31" Type="http://schemas.openxmlformats.org/officeDocument/2006/relationships/customXml" Target="../ink/ink12.xml"/><Relationship Id="rId4" Type="http://schemas.openxmlformats.org/officeDocument/2006/relationships/image" Target="../media/image40.png"/><Relationship Id="rId9" Type="http://schemas.openxmlformats.org/officeDocument/2006/relationships/image" Target="../media/image90.png"/><Relationship Id="rId22" Type="http://schemas.openxmlformats.org/officeDocument/2006/relationships/image" Target="../media/image160.png"/><Relationship Id="rId27" Type="http://schemas.openxmlformats.org/officeDocument/2006/relationships/customXml" Target="../ink/ink10.xml"/><Relationship Id="rId30" Type="http://schemas.openxmlformats.org/officeDocument/2006/relationships/image" Target="../media/image40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48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9.xml"/><Relationship Id="rId18" Type="http://schemas.openxmlformats.org/officeDocument/2006/relationships/image" Target="../media/image110.png"/><Relationship Id="rId26" Type="http://schemas.openxmlformats.org/officeDocument/2006/relationships/image" Target="../media/image151.png"/><Relationship Id="rId39" Type="http://schemas.openxmlformats.org/officeDocument/2006/relationships/customXml" Target="../ink/ink32.xml"/><Relationship Id="rId21" Type="http://schemas.openxmlformats.org/officeDocument/2006/relationships/customXml" Target="../ink/ink23.xml"/><Relationship Id="rId34" Type="http://schemas.openxmlformats.org/officeDocument/2006/relationships/image" Target="../media/image19.png"/><Relationship Id="rId42" Type="http://schemas.openxmlformats.org/officeDocument/2006/relationships/image" Target="../media/image230.png"/><Relationship Id="rId47" Type="http://schemas.openxmlformats.org/officeDocument/2006/relationships/image" Target="../media/image260.png"/><Relationship Id="rId7" Type="http://schemas.openxmlformats.org/officeDocument/2006/relationships/customXml" Target="../ink/ink16.xml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00.png"/><Relationship Id="rId29" Type="http://schemas.openxmlformats.org/officeDocument/2006/relationships/customXml" Target="../ink/ink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0.png"/><Relationship Id="rId11" Type="http://schemas.openxmlformats.org/officeDocument/2006/relationships/customXml" Target="../ink/ink18.xml"/><Relationship Id="rId24" Type="http://schemas.openxmlformats.org/officeDocument/2006/relationships/image" Target="../media/image141.png"/><Relationship Id="rId32" Type="http://schemas.openxmlformats.org/officeDocument/2006/relationships/image" Target="../media/image181.png"/><Relationship Id="rId37" Type="http://schemas.openxmlformats.org/officeDocument/2006/relationships/customXml" Target="../ink/ink31.xml"/><Relationship Id="rId40" Type="http://schemas.openxmlformats.org/officeDocument/2006/relationships/image" Target="../media/image220.png"/><Relationship Id="rId45" Type="http://schemas.openxmlformats.org/officeDocument/2006/relationships/customXml" Target="../ink/ink35.xml"/><Relationship Id="rId5" Type="http://schemas.openxmlformats.org/officeDocument/2006/relationships/customXml" Target="../ink/ink15.xml"/><Relationship Id="rId15" Type="http://schemas.openxmlformats.org/officeDocument/2006/relationships/customXml" Target="../ink/ink20.xml"/><Relationship Id="rId23" Type="http://schemas.openxmlformats.org/officeDocument/2006/relationships/customXml" Target="../ink/ink24.xml"/><Relationship Id="rId28" Type="http://schemas.openxmlformats.org/officeDocument/2006/relationships/image" Target="../media/image161.png"/><Relationship Id="rId36" Type="http://schemas.openxmlformats.org/officeDocument/2006/relationships/image" Target="../media/image20.png"/><Relationship Id="rId10" Type="http://schemas.openxmlformats.org/officeDocument/2006/relationships/image" Target="../media/image701.png"/><Relationship Id="rId19" Type="http://schemas.openxmlformats.org/officeDocument/2006/relationships/customXml" Target="../ink/ink22.xml"/><Relationship Id="rId31" Type="http://schemas.openxmlformats.org/officeDocument/2006/relationships/customXml" Target="../ink/ink28.xml"/><Relationship Id="rId44" Type="http://schemas.openxmlformats.org/officeDocument/2006/relationships/image" Target="../media/image240.png"/><Relationship Id="rId4" Type="http://schemas.openxmlformats.org/officeDocument/2006/relationships/image" Target="../media/image400.png"/><Relationship Id="rId9" Type="http://schemas.openxmlformats.org/officeDocument/2006/relationships/customXml" Target="../ink/ink17.xml"/><Relationship Id="rId14" Type="http://schemas.openxmlformats.org/officeDocument/2006/relationships/image" Target="../media/image900.png"/><Relationship Id="rId22" Type="http://schemas.openxmlformats.org/officeDocument/2006/relationships/image" Target="../media/image130.png"/><Relationship Id="rId27" Type="http://schemas.openxmlformats.org/officeDocument/2006/relationships/customXml" Target="../ink/ink26.xml"/><Relationship Id="rId30" Type="http://schemas.openxmlformats.org/officeDocument/2006/relationships/image" Target="../media/image17.png"/><Relationship Id="rId35" Type="http://schemas.openxmlformats.org/officeDocument/2006/relationships/customXml" Target="../ink/ink30.xml"/><Relationship Id="rId43" Type="http://schemas.openxmlformats.org/officeDocument/2006/relationships/customXml" Target="../ink/ink34.xml"/><Relationship Id="rId8" Type="http://schemas.openxmlformats.org/officeDocument/2006/relationships/image" Target="../media/image600.png"/><Relationship Id="rId3" Type="http://schemas.openxmlformats.org/officeDocument/2006/relationships/customXml" Target="../ink/ink14.xml"/><Relationship Id="rId12" Type="http://schemas.openxmlformats.org/officeDocument/2006/relationships/image" Target="../media/image80.png"/><Relationship Id="rId17" Type="http://schemas.openxmlformats.org/officeDocument/2006/relationships/customXml" Target="../ink/ink21.xml"/><Relationship Id="rId25" Type="http://schemas.openxmlformats.org/officeDocument/2006/relationships/customXml" Target="../ink/ink25.xml"/><Relationship Id="rId33" Type="http://schemas.openxmlformats.org/officeDocument/2006/relationships/customXml" Target="../ink/ink29.xml"/><Relationship Id="rId38" Type="http://schemas.openxmlformats.org/officeDocument/2006/relationships/image" Target="../media/image210.png"/><Relationship Id="rId46" Type="http://schemas.openxmlformats.org/officeDocument/2006/relationships/image" Target="../media/image250.png"/><Relationship Id="rId20" Type="http://schemas.openxmlformats.org/officeDocument/2006/relationships/image" Target="../media/image120.png"/><Relationship Id="rId41" Type="http://schemas.openxmlformats.org/officeDocument/2006/relationships/customXml" Target="../ink/ink3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7.png"/><Relationship Id="rId7" Type="http://schemas.openxmlformats.org/officeDocument/2006/relationships/image" Target="../media/image82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jp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8.png"/><Relationship Id="rId2" Type="http://schemas.openxmlformats.org/officeDocument/2006/relationships/image" Target="../media/image9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0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27.png"/><Relationship Id="rId7" Type="http://schemas.openxmlformats.org/officeDocument/2006/relationships/customXml" Target="../ink/ink2.xml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customXml" Target="../ink/ink1.xml"/><Relationship Id="rId4" Type="http://schemas.openxmlformats.org/officeDocument/2006/relationships/image" Target="../media/image28.png"/><Relationship Id="rId9" Type="http://schemas.openxmlformats.org/officeDocument/2006/relationships/image" Target="../media/image1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ic.oup.com/ptep/article/2024/12/123H01/7900766" TargetMode="Externa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24032-07DD-A02E-CB13-0563C345C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08163"/>
            <a:ext cx="9144000" cy="2387600"/>
          </a:xfrm>
        </p:spPr>
        <p:txBody>
          <a:bodyPr/>
          <a:lstStyle/>
          <a:p>
            <a:r>
              <a:rPr lang="en-US" dirty="0"/>
              <a:t>T2K Beamline Studies with the Muon Monitor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2F558B-DDC7-B682-0155-92A3B9B738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29138"/>
            <a:ext cx="9144000" cy="1655762"/>
          </a:xfrm>
        </p:spPr>
        <p:txBody>
          <a:bodyPr/>
          <a:lstStyle/>
          <a:p>
            <a:r>
              <a:rPr lang="en-US" dirty="0"/>
              <a:t>Ian Heitkamp – T2K Beam Group</a:t>
            </a:r>
          </a:p>
          <a:p>
            <a:r>
              <a:rPr lang="en-US" dirty="0"/>
              <a:t>Tohoku University</a:t>
            </a:r>
          </a:p>
          <a:p>
            <a:r>
              <a:rPr lang="en-US" dirty="0"/>
              <a:t>heitkamp.ian.benjamin.q1@</a:t>
            </a:r>
            <a:r>
              <a:rPr lang="en-US"/>
              <a:t>dc.tohoku</a:t>
            </a:r>
            <a:r>
              <a:rPr lang="en-US" dirty="0"/>
              <a:t>.ac.jp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4D539C-2F55-AEDA-19C2-C29D74281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02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441C73-BB3C-E9C4-8BE6-40DFE22FB4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162"/>
          <a:stretch/>
        </p:blipFill>
        <p:spPr>
          <a:xfrm>
            <a:off x="8651947" y="1503971"/>
            <a:ext cx="2258802" cy="24100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769E4D-3100-DA82-6F21-2040C42D6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Alignment -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1CB46-CE0C-7925-3D34-E2ABEE842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870029" cy="2260732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Scan beam positions at low intensity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400" dirty="0"/>
              <a:t>Measure </a:t>
            </a:r>
            <a:r>
              <a:rPr lang="en-US" sz="2400" dirty="0" err="1"/>
              <a:t>Mumon</a:t>
            </a:r>
            <a:r>
              <a:rPr lang="en-US" sz="2400" dirty="0"/>
              <a:t> center and width</a:t>
            </a:r>
          </a:p>
          <a:p>
            <a:pPr marL="0" indent="0">
              <a:buNone/>
            </a:pPr>
            <a:r>
              <a:rPr lang="en-US" sz="2400" dirty="0"/>
              <a:t>Measurables: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400" dirty="0"/>
              <a:t>Asymmetries in gap between baffle/target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400" dirty="0"/>
              <a:t>Intersection point of different horn currents relates alignment of target/horn system</a:t>
            </a:r>
          </a:p>
          <a:p>
            <a:pPr marL="0" indent="0">
              <a:buNone/>
            </a:pPr>
            <a:r>
              <a:rPr lang="en-US" sz="2400" b="1" dirty="0"/>
              <a:t>Simulations showing expected response for nominal geometry: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62E47-4F88-4BF9-5212-F18D70623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10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E6F2B49-A03D-0A44-2579-037D0A797FA5}"/>
              </a:ext>
            </a:extLst>
          </p:cNvPr>
          <p:cNvCxnSpPr>
            <a:cxnSpLocks/>
          </p:cNvCxnSpPr>
          <p:nvPr/>
        </p:nvCxnSpPr>
        <p:spPr>
          <a:xfrm>
            <a:off x="9717140" y="2619801"/>
            <a:ext cx="820167" cy="0"/>
          </a:xfrm>
          <a:prstGeom prst="line">
            <a:avLst/>
          </a:prstGeom>
          <a:ln w="31750">
            <a:prstDash val="sys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EE52DA-716C-C78F-7125-F3EC2DD7586E}"/>
              </a:ext>
            </a:extLst>
          </p:cNvPr>
          <p:cNvCxnSpPr>
            <a:cxnSpLocks/>
          </p:cNvCxnSpPr>
          <p:nvPr/>
        </p:nvCxnSpPr>
        <p:spPr>
          <a:xfrm flipV="1">
            <a:off x="10120244" y="2146118"/>
            <a:ext cx="0" cy="944512"/>
          </a:xfrm>
          <a:prstGeom prst="line">
            <a:avLst/>
          </a:prstGeom>
          <a:ln w="31750">
            <a:solidFill>
              <a:schemeClr val="accent6"/>
            </a:solidFill>
            <a:prstDash val="sys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784F60F-A9A8-B297-1E8E-7BD44DC956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516"/>
          <a:stretch/>
        </p:blipFill>
        <p:spPr>
          <a:xfrm>
            <a:off x="1643131" y="4195072"/>
            <a:ext cx="8395023" cy="257916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9923808-DA62-9FF6-3243-BE4B8F940EF9}"/>
              </a:ext>
            </a:extLst>
          </p:cNvPr>
          <p:cNvCxnSpPr>
            <a:cxnSpLocks/>
          </p:cNvCxnSpPr>
          <p:nvPr/>
        </p:nvCxnSpPr>
        <p:spPr>
          <a:xfrm flipV="1">
            <a:off x="2568697" y="4823285"/>
            <a:ext cx="0" cy="16612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04B8EC-E738-6959-23A0-2A9DDE350868}"/>
              </a:ext>
            </a:extLst>
          </p:cNvPr>
          <p:cNvCxnSpPr/>
          <p:nvPr/>
        </p:nvCxnSpPr>
        <p:spPr>
          <a:xfrm flipV="1">
            <a:off x="4347473" y="4250912"/>
            <a:ext cx="0" cy="22336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BE9D0D-5326-9088-3404-9F6DC1E75218}"/>
              </a:ext>
            </a:extLst>
          </p:cNvPr>
          <p:cNvCxnSpPr>
            <a:cxnSpLocks/>
          </p:cNvCxnSpPr>
          <p:nvPr/>
        </p:nvCxnSpPr>
        <p:spPr>
          <a:xfrm flipV="1">
            <a:off x="2415133" y="4823285"/>
            <a:ext cx="0" cy="16612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0005BE-C939-62FB-4E21-66DD415FE88E}"/>
              </a:ext>
            </a:extLst>
          </p:cNvPr>
          <p:cNvCxnSpPr/>
          <p:nvPr/>
        </p:nvCxnSpPr>
        <p:spPr>
          <a:xfrm flipV="1">
            <a:off x="4480095" y="4250912"/>
            <a:ext cx="0" cy="223364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BADF858-49B8-8968-32EE-675D97DCC26D}"/>
              </a:ext>
            </a:extLst>
          </p:cNvPr>
          <p:cNvCxnSpPr>
            <a:cxnSpLocks/>
          </p:cNvCxnSpPr>
          <p:nvPr/>
        </p:nvCxnSpPr>
        <p:spPr>
          <a:xfrm flipV="1">
            <a:off x="7460621" y="4823285"/>
            <a:ext cx="0" cy="16883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4628F5-5957-C1B6-04E4-1097128EC131}"/>
              </a:ext>
            </a:extLst>
          </p:cNvPr>
          <p:cNvCxnSpPr/>
          <p:nvPr/>
        </p:nvCxnSpPr>
        <p:spPr>
          <a:xfrm flipV="1">
            <a:off x="9239397" y="4277951"/>
            <a:ext cx="0" cy="22336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97042D3-3A2E-E0CE-7A1A-E3E75B51BAA7}"/>
              </a:ext>
            </a:extLst>
          </p:cNvPr>
          <p:cNvCxnSpPr>
            <a:cxnSpLocks/>
          </p:cNvCxnSpPr>
          <p:nvPr/>
        </p:nvCxnSpPr>
        <p:spPr>
          <a:xfrm flipV="1">
            <a:off x="7307057" y="4823285"/>
            <a:ext cx="0" cy="16883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35FEDFA-C934-D867-E4D2-01E16FC44E36}"/>
              </a:ext>
            </a:extLst>
          </p:cNvPr>
          <p:cNvCxnSpPr/>
          <p:nvPr/>
        </p:nvCxnSpPr>
        <p:spPr>
          <a:xfrm flipV="1">
            <a:off x="9372019" y="4277951"/>
            <a:ext cx="0" cy="223364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E59CE28-8BA1-C644-C5D5-627F7AE3DEAE}"/>
              </a:ext>
            </a:extLst>
          </p:cNvPr>
          <p:cNvCxnSpPr/>
          <p:nvPr/>
        </p:nvCxnSpPr>
        <p:spPr>
          <a:xfrm flipH="1">
            <a:off x="9239397" y="4169633"/>
            <a:ext cx="1084249" cy="2085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21A78A1-8AD3-A930-4833-30724875721C}"/>
              </a:ext>
            </a:extLst>
          </p:cNvPr>
          <p:cNvSpPr txBox="1"/>
          <p:nvPr/>
        </p:nvSpPr>
        <p:spPr>
          <a:xfrm>
            <a:off x="10323298" y="3665764"/>
            <a:ext cx="1389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Edge of target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B1DF112-E458-2A89-C5F9-C926DFA4EA19}"/>
              </a:ext>
            </a:extLst>
          </p:cNvPr>
          <p:cNvCxnSpPr>
            <a:cxnSpLocks/>
          </p:cNvCxnSpPr>
          <p:nvPr/>
        </p:nvCxnSpPr>
        <p:spPr>
          <a:xfrm flipH="1">
            <a:off x="9372019" y="4823285"/>
            <a:ext cx="1079709" cy="302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1A025F5-6873-FAA7-E7DB-D5FC6EA95915}"/>
              </a:ext>
            </a:extLst>
          </p:cNvPr>
          <p:cNvSpPr txBox="1"/>
          <p:nvPr/>
        </p:nvSpPr>
        <p:spPr>
          <a:xfrm>
            <a:off x="10447658" y="4520617"/>
            <a:ext cx="906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Baffle edge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708281-8144-62E8-B547-836DCC2D3244}"/>
              </a:ext>
            </a:extLst>
          </p:cNvPr>
          <p:cNvSpPr txBox="1"/>
          <p:nvPr/>
        </p:nvSpPr>
        <p:spPr>
          <a:xfrm>
            <a:off x="1429077" y="3922395"/>
            <a:ext cx="5048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Mumon</a:t>
            </a:r>
            <a:r>
              <a:rPr lang="en-US" sz="1600" b="1" dirty="0"/>
              <a:t> X Center </a:t>
            </a:r>
            <a:r>
              <a:rPr lang="en-US" sz="1600" b="1" dirty="0" err="1"/>
              <a:t>v.s</a:t>
            </a:r>
            <a:r>
              <a:rPr lang="en-US" sz="1600" b="1" dirty="0"/>
              <a:t>. Proton Beam X Position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07B0C-904A-331C-A996-1E228A0E97F8}"/>
              </a:ext>
            </a:extLst>
          </p:cNvPr>
          <p:cNvSpPr txBox="1"/>
          <p:nvPr/>
        </p:nvSpPr>
        <p:spPr>
          <a:xfrm>
            <a:off x="6144752" y="3930886"/>
            <a:ext cx="5048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Mumon</a:t>
            </a:r>
            <a:r>
              <a:rPr lang="en-US" sz="1600" b="1" dirty="0"/>
              <a:t> X Width </a:t>
            </a:r>
            <a:r>
              <a:rPr lang="en-US" sz="1600" b="1" dirty="0" err="1"/>
              <a:t>v.s</a:t>
            </a:r>
            <a:r>
              <a:rPr lang="en-US" sz="1600" b="1" dirty="0"/>
              <a:t>. Proton Beam X Position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12CE3C3-AE92-3EAC-D01F-A007498DAB6C}"/>
              </a:ext>
            </a:extLst>
          </p:cNvPr>
          <p:cNvSpPr txBox="1"/>
          <p:nvPr/>
        </p:nvSpPr>
        <p:spPr>
          <a:xfrm rot="16200000">
            <a:off x="680581" y="5112581"/>
            <a:ext cx="2070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Mumon</a:t>
            </a:r>
            <a:r>
              <a:rPr lang="en-US" sz="1600" dirty="0"/>
              <a:t> X Center(cm)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13921B-4F0F-D652-9CDD-7FC614BDCDEB}"/>
              </a:ext>
            </a:extLst>
          </p:cNvPr>
          <p:cNvSpPr txBox="1"/>
          <p:nvPr/>
        </p:nvSpPr>
        <p:spPr>
          <a:xfrm rot="16200000">
            <a:off x="5642727" y="5091891"/>
            <a:ext cx="1992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Mumon</a:t>
            </a:r>
            <a:r>
              <a:rPr lang="en-US" sz="1600" dirty="0"/>
              <a:t> X Width(cm)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EB474A32-CA40-8DC6-FC49-5481A5195210}"/>
              </a:ext>
            </a:extLst>
          </p:cNvPr>
          <p:cNvSpPr/>
          <p:nvPr/>
        </p:nvSpPr>
        <p:spPr>
          <a:xfrm rot="18052148">
            <a:off x="2884563" y="5665815"/>
            <a:ext cx="711507" cy="18573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DDDA80-56CB-C8FF-8CE3-44D2BC5438E3}"/>
              </a:ext>
            </a:extLst>
          </p:cNvPr>
          <p:cNvSpPr txBox="1"/>
          <p:nvPr/>
        </p:nvSpPr>
        <p:spPr>
          <a:xfrm>
            <a:off x="2463159" y="5983070"/>
            <a:ext cx="1385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Intersection point</a:t>
            </a:r>
          </a:p>
        </p:txBody>
      </p:sp>
    </p:spTree>
    <p:extLst>
      <p:ext uri="{BB962C8B-B14F-4D97-AF65-F5344CB8AC3E}">
        <p14:creationId xmlns:p14="http://schemas.microsoft.com/office/powerpoint/2010/main" val="3556608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09049-DE16-4E33-71FB-71A6E1191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Beamline Alignment -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AE83C-1CD1-E3EE-B9B4-6BBE989E0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93672" cy="4351338"/>
          </a:xfrm>
        </p:spPr>
        <p:txBody>
          <a:bodyPr/>
          <a:lstStyle/>
          <a:p>
            <a:r>
              <a:rPr lang="en-US" dirty="0"/>
              <a:t>Simulation includes two steps, one in FLUKA then JNUBEAM (Geant3)</a:t>
            </a:r>
          </a:p>
          <a:p>
            <a:r>
              <a:rPr lang="en-US" dirty="0"/>
              <a:t>Particles passing through muon monitor are saved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3C188-60B0-6F8F-0987-F32FFAF42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9EC7AB-3AEA-AAA0-70E0-3107CAE72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860" y="4063142"/>
            <a:ext cx="3492106" cy="24297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DE9DDB-734D-3CFC-EBBA-6AC8A3AC8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938" y="4370511"/>
            <a:ext cx="3189377" cy="1985839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231B5698-7ACE-CFEF-9DA4-4A1ACC15A5B6}"/>
              </a:ext>
            </a:extLst>
          </p:cNvPr>
          <p:cNvSpPr/>
          <p:nvPr/>
        </p:nvSpPr>
        <p:spPr>
          <a:xfrm>
            <a:off x="5332781" y="4747565"/>
            <a:ext cx="1455725" cy="97292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5C1D52-2398-C553-B3F4-26CBA7FCB69A}"/>
              </a:ext>
            </a:extLst>
          </p:cNvPr>
          <p:cNvSpPr txBox="1"/>
          <p:nvPr/>
        </p:nvSpPr>
        <p:spPr>
          <a:xfrm>
            <a:off x="1110872" y="3244776"/>
            <a:ext cx="4304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Fluka</a:t>
            </a:r>
            <a:r>
              <a:rPr lang="en-US" dirty="0"/>
              <a:t> includes baffle &amp; target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Better hadron production model agreement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87A3D1-E7F4-E1F7-6E55-A2ACC3C27162}"/>
              </a:ext>
            </a:extLst>
          </p:cNvPr>
          <p:cNvSpPr txBox="1"/>
          <p:nvPr/>
        </p:nvSpPr>
        <p:spPr>
          <a:xfrm>
            <a:off x="5104063" y="3773909"/>
            <a:ext cx="2035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JNUBEAM imports particles exiting FLUKA region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F35E13-1A8C-717F-12E2-59FA7883DC20}"/>
              </a:ext>
            </a:extLst>
          </p:cNvPr>
          <p:cNvSpPr txBox="1"/>
          <p:nvPr/>
        </p:nvSpPr>
        <p:spPr>
          <a:xfrm>
            <a:off x="7291228" y="3429000"/>
            <a:ext cx="2986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Jnubeam</a:t>
            </a:r>
            <a:r>
              <a:rPr lang="en-US" dirty="0"/>
              <a:t> includes detailed geometry, horn system and 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859661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7652D2-898C-07D6-3D55-8CFABFF12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3100" y="1754935"/>
            <a:ext cx="3077633" cy="163654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0F4D174-B6EA-F191-5CF7-7A64B95D7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0099" y="3429001"/>
            <a:ext cx="4391927" cy="2974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518C0C-B44A-29C3-10B1-728D20CE7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Baffle Alignment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AAA0-8EB6-0B5C-5159-993080D96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5650"/>
            <a:ext cx="6209371" cy="4501313"/>
          </a:xfrm>
        </p:spPr>
        <p:txBody>
          <a:bodyPr/>
          <a:lstStyle/>
          <a:p>
            <a:r>
              <a:rPr lang="en-US" dirty="0"/>
              <a:t>Horn off</a:t>
            </a:r>
          </a:p>
          <a:p>
            <a:r>
              <a:rPr lang="en-US" dirty="0"/>
              <a:t>Asymmetric gap created if baffle/target centers are misaligned</a:t>
            </a:r>
          </a:p>
          <a:p>
            <a:r>
              <a:rPr lang="en-US" dirty="0"/>
              <a:t>Amount of beam missing the target is proportional to size of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931E4-E050-8E6B-118D-CCC1F1AA8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12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9314F2-C36B-3AE6-ABEE-EA009E32922E}"/>
              </a:ext>
            </a:extLst>
          </p:cNvPr>
          <p:cNvSpPr/>
          <p:nvPr/>
        </p:nvSpPr>
        <p:spPr>
          <a:xfrm>
            <a:off x="577850" y="4273550"/>
            <a:ext cx="1320800" cy="609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Offcenter</a:t>
            </a:r>
            <a:endParaRPr lang="en-US" dirty="0"/>
          </a:p>
          <a:p>
            <a:pPr algn="ctr"/>
            <a:r>
              <a:rPr lang="en-US" dirty="0"/>
              <a:t>Baffle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0C96A1-1C1B-E0D3-EC18-D5EB47A80D5F}"/>
              </a:ext>
            </a:extLst>
          </p:cNvPr>
          <p:cNvSpPr/>
          <p:nvPr/>
        </p:nvSpPr>
        <p:spPr>
          <a:xfrm>
            <a:off x="577850" y="5263356"/>
            <a:ext cx="1320800" cy="609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BE78D8-6AEB-B7C9-69E8-BD501A9CC7D9}"/>
              </a:ext>
            </a:extLst>
          </p:cNvPr>
          <p:cNvSpPr/>
          <p:nvPr/>
        </p:nvSpPr>
        <p:spPr>
          <a:xfrm>
            <a:off x="1987550" y="4933950"/>
            <a:ext cx="1739900" cy="21431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48E24-4810-AEF2-75B3-09ED8A41D630}"/>
              </a:ext>
            </a:extLst>
          </p:cNvPr>
          <p:cNvSpPr txBox="1"/>
          <p:nvPr/>
        </p:nvSpPr>
        <p:spPr>
          <a:xfrm>
            <a:off x="7652853" y="6237397"/>
            <a:ext cx="2671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mm width proton beam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EC0FEE-FE1D-089A-8339-40281210EA49}"/>
              </a:ext>
            </a:extLst>
          </p:cNvPr>
          <p:cNvSpPr/>
          <p:nvPr/>
        </p:nvSpPr>
        <p:spPr>
          <a:xfrm>
            <a:off x="4190999" y="4001294"/>
            <a:ext cx="1020165" cy="2016036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 Dump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9D968B-97BF-0368-C23A-9EA4512F7A6A}"/>
              </a:ext>
            </a:extLst>
          </p:cNvPr>
          <p:cNvSpPr/>
          <p:nvPr/>
        </p:nvSpPr>
        <p:spPr>
          <a:xfrm>
            <a:off x="5929631" y="4001294"/>
            <a:ext cx="45719" cy="2016036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6E9AFA-EBF4-1E05-0547-39B7E3C6BE2E}"/>
              </a:ext>
            </a:extLst>
          </p:cNvPr>
          <p:cNvSpPr txBox="1"/>
          <p:nvPr/>
        </p:nvSpPr>
        <p:spPr>
          <a:xfrm>
            <a:off x="5459516" y="5914232"/>
            <a:ext cx="952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Muon</a:t>
            </a:r>
          </a:p>
          <a:p>
            <a:pPr algn="ctr"/>
            <a:r>
              <a:rPr lang="en-US" dirty="0"/>
              <a:t>Monitor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8CE775-B9BD-7CFD-003E-A9080F12BD65}"/>
              </a:ext>
            </a:extLst>
          </p:cNvPr>
          <p:cNvSpPr txBox="1"/>
          <p:nvPr/>
        </p:nvSpPr>
        <p:spPr>
          <a:xfrm>
            <a:off x="1971226" y="4622915"/>
            <a:ext cx="78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7F6919F-C249-752B-EDBB-E83BA7A9D2CC}"/>
              </a:ext>
            </a:extLst>
          </p:cNvPr>
          <p:cNvCxnSpPr>
            <a:cxnSpLocks/>
          </p:cNvCxnSpPr>
          <p:nvPr/>
        </p:nvCxnSpPr>
        <p:spPr>
          <a:xfrm>
            <a:off x="566079" y="4917237"/>
            <a:ext cx="3669371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21F6B1-F1CC-0D6C-DA26-EA9B2D73EBF3}"/>
              </a:ext>
            </a:extLst>
          </p:cNvPr>
          <p:cNvCxnSpPr>
            <a:cxnSpLocks/>
          </p:cNvCxnSpPr>
          <p:nvPr/>
        </p:nvCxnSpPr>
        <p:spPr>
          <a:xfrm>
            <a:off x="566078" y="4974387"/>
            <a:ext cx="231672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9A0476A-0503-376A-24B8-DEE9FDADAFEB}"/>
              </a:ext>
            </a:extLst>
          </p:cNvPr>
          <p:cNvCxnSpPr>
            <a:cxnSpLocks/>
          </p:cNvCxnSpPr>
          <p:nvPr/>
        </p:nvCxnSpPr>
        <p:spPr>
          <a:xfrm>
            <a:off x="566077" y="5044237"/>
            <a:ext cx="1897917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9F0F8D0-205B-0BCE-5194-F0DF7AFE6844}"/>
              </a:ext>
            </a:extLst>
          </p:cNvPr>
          <p:cNvCxnSpPr>
            <a:cxnSpLocks/>
          </p:cNvCxnSpPr>
          <p:nvPr/>
        </p:nvCxnSpPr>
        <p:spPr>
          <a:xfrm>
            <a:off x="566077" y="5125199"/>
            <a:ext cx="1440523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D25EEEC-05BD-FE0D-ACC7-97A90472CDE7}"/>
              </a:ext>
            </a:extLst>
          </p:cNvPr>
          <p:cNvCxnSpPr>
            <a:cxnSpLocks/>
          </p:cNvCxnSpPr>
          <p:nvPr/>
        </p:nvCxnSpPr>
        <p:spPr>
          <a:xfrm>
            <a:off x="578777" y="5182349"/>
            <a:ext cx="3675723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F6A2F06-F628-006D-D4FD-3F881B56234C}"/>
              </a:ext>
            </a:extLst>
          </p:cNvPr>
          <p:cNvCxnSpPr>
            <a:cxnSpLocks/>
          </p:cNvCxnSpPr>
          <p:nvPr/>
        </p:nvCxnSpPr>
        <p:spPr>
          <a:xfrm>
            <a:off x="552450" y="5240293"/>
            <a:ext cx="3689350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B287B7C-7AFE-9ECA-DEF2-734EEF90C2DF}"/>
              </a:ext>
            </a:extLst>
          </p:cNvPr>
          <p:cNvSpPr txBox="1"/>
          <p:nvPr/>
        </p:nvSpPr>
        <p:spPr>
          <a:xfrm>
            <a:off x="315066" y="4882493"/>
            <a:ext cx="306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D183CE-BA9A-BBC4-3FF2-9322D3728D77}"/>
              </a:ext>
            </a:extLst>
          </p:cNvPr>
          <p:cNvSpPr txBox="1"/>
          <p:nvPr/>
        </p:nvSpPr>
        <p:spPr>
          <a:xfrm rot="20793532">
            <a:off x="2543773" y="4032272"/>
            <a:ext cx="1917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Wider profile from target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FC5FEB-C394-C9DB-B3A0-59AE51BD2452}"/>
              </a:ext>
            </a:extLst>
          </p:cNvPr>
          <p:cNvSpPr txBox="1"/>
          <p:nvPr/>
        </p:nvSpPr>
        <p:spPr>
          <a:xfrm>
            <a:off x="-100006" y="6471285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*not to scale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4402E8-C973-977C-D8B3-C2B188E9791F}"/>
              </a:ext>
            </a:extLst>
          </p:cNvPr>
          <p:cNvSpPr txBox="1"/>
          <p:nvPr/>
        </p:nvSpPr>
        <p:spPr>
          <a:xfrm>
            <a:off x="2337834" y="5952046"/>
            <a:ext cx="2814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Narrower gaussian muon profile from protons hitting beam dump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20100AD-F2BD-E03D-64DE-73454E5085D4}"/>
              </a:ext>
            </a:extLst>
          </p:cNvPr>
          <p:cNvSpPr/>
          <p:nvPr/>
        </p:nvSpPr>
        <p:spPr>
          <a:xfrm rot="16200000">
            <a:off x="3091809" y="3076410"/>
            <a:ext cx="1726142" cy="3949506"/>
          </a:xfrm>
          <a:prstGeom prst="triangl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9E526835-C184-39C6-6A46-B1DBCFBD98B6}"/>
              </a:ext>
            </a:extLst>
          </p:cNvPr>
          <p:cNvSpPr/>
          <p:nvPr/>
        </p:nvSpPr>
        <p:spPr>
          <a:xfrm rot="16200000">
            <a:off x="4623512" y="4382170"/>
            <a:ext cx="937323" cy="167491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ED1FA59-1714-3DBC-2017-C7C6FE7B6EB8}"/>
              </a:ext>
            </a:extLst>
          </p:cNvPr>
          <p:cNvCxnSpPr/>
          <p:nvPr/>
        </p:nvCxnSpPr>
        <p:spPr>
          <a:xfrm flipV="1">
            <a:off x="4962889" y="5568156"/>
            <a:ext cx="520695" cy="6692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837009A-B59C-6A64-356D-739F36E7498D}"/>
              </a:ext>
            </a:extLst>
          </p:cNvPr>
          <p:cNvCxnSpPr>
            <a:cxnSpLocks/>
          </p:cNvCxnSpPr>
          <p:nvPr/>
        </p:nvCxnSpPr>
        <p:spPr>
          <a:xfrm flipV="1">
            <a:off x="8883322" y="4306754"/>
            <a:ext cx="0" cy="18278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10FD884-A9E2-1CB0-F6E5-01F579855296}"/>
              </a:ext>
            </a:extLst>
          </p:cNvPr>
          <p:cNvCxnSpPr>
            <a:cxnSpLocks/>
          </p:cNvCxnSpPr>
          <p:nvPr/>
        </p:nvCxnSpPr>
        <p:spPr>
          <a:xfrm flipV="1">
            <a:off x="11059966" y="3713441"/>
            <a:ext cx="0" cy="23956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13EEEA6-E9FD-8A54-DA45-A84FB95EC7D6}"/>
              </a:ext>
            </a:extLst>
          </p:cNvPr>
          <p:cNvCxnSpPr>
            <a:cxnSpLocks/>
          </p:cNvCxnSpPr>
          <p:nvPr/>
        </p:nvCxnSpPr>
        <p:spPr>
          <a:xfrm flipH="1">
            <a:off x="11046006" y="3695421"/>
            <a:ext cx="834214" cy="2802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7C47CAF-1E8D-C66C-E6E6-0E8FB77C815C}"/>
              </a:ext>
            </a:extLst>
          </p:cNvPr>
          <p:cNvSpPr txBox="1"/>
          <p:nvPr/>
        </p:nvSpPr>
        <p:spPr>
          <a:xfrm>
            <a:off x="11481111" y="3087077"/>
            <a:ext cx="1389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Target</a:t>
            </a:r>
          </a:p>
          <a:p>
            <a:r>
              <a:rPr lang="en-US" dirty="0"/>
              <a:t>edge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D1EBE61-C85C-2377-EC31-A45D1D459663}"/>
              </a:ext>
            </a:extLst>
          </p:cNvPr>
          <p:cNvCxnSpPr>
            <a:cxnSpLocks/>
          </p:cNvCxnSpPr>
          <p:nvPr/>
        </p:nvCxnSpPr>
        <p:spPr>
          <a:xfrm flipV="1">
            <a:off x="11203145" y="5240293"/>
            <a:ext cx="0" cy="887594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9E890DA-87D6-47B5-7122-84AF8842FC74}"/>
              </a:ext>
            </a:extLst>
          </p:cNvPr>
          <p:cNvCxnSpPr>
            <a:cxnSpLocks/>
          </p:cNvCxnSpPr>
          <p:nvPr/>
        </p:nvCxnSpPr>
        <p:spPr>
          <a:xfrm flipV="1">
            <a:off x="11153121" y="5240293"/>
            <a:ext cx="0" cy="896188"/>
          </a:xfrm>
          <a:prstGeom prst="line">
            <a:avLst/>
          </a:prstGeom>
          <a:ln w="12700">
            <a:solidFill>
              <a:srgbClr val="0070C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0DE871-1A0D-6773-2968-6AD757E0C5B5}"/>
              </a:ext>
            </a:extLst>
          </p:cNvPr>
          <p:cNvCxnSpPr>
            <a:cxnSpLocks/>
          </p:cNvCxnSpPr>
          <p:nvPr/>
        </p:nvCxnSpPr>
        <p:spPr>
          <a:xfrm flipV="1">
            <a:off x="11104260" y="5263356"/>
            <a:ext cx="0" cy="870347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4CC9763-411A-C9EC-B804-F70CB41C8E69}"/>
              </a:ext>
            </a:extLst>
          </p:cNvPr>
          <p:cNvCxnSpPr>
            <a:cxnSpLocks/>
          </p:cNvCxnSpPr>
          <p:nvPr/>
        </p:nvCxnSpPr>
        <p:spPr>
          <a:xfrm flipV="1">
            <a:off x="11238046" y="5251825"/>
            <a:ext cx="0" cy="883042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90D4C15-A28C-CF55-4126-8094211F6983}"/>
              </a:ext>
            </a:extLst>
          </p:cNvPr>
          <p:cNvCxnSpPr>
            <a:cxnSpLocks/>
          </p:cNvCxnSpPr>
          <p:nvPr/>
        </p:nvCxnSpPr>
        <p:spPr>
          <a:xfrm flipV="1">
            <a:off x="8710068" y="5240293"/>
            <a:ext cx="0" cy="883042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90D4C15-A28C-CF55-4126-8094211F6983}"/>
              </a:ext>
            </a:extLst>
          </p:cNvPr>
          <p:cNvCxnSpPr>
            <a:cxnSpLocks/>
          </p:cNvCxnSpPr>
          <p:nvPr/>
        </p:nvCxnSpPr>
        <p:spPr>
          <a:xfrm flipV="1">
            <a:off x="8667024" y="5232150"/>
            <a:ext cx="0" cy="883042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23B880F-72F2-F03B-6ACF-FCD6C60DD329}"/>
              </a:ext>
            </a:extLst>
          </p:cNvPr>
          <p:cNvCxnSpPr>
            <a:cxnSpLocks/>
          </p:cNvCxnSpPr>
          <p:nvPr/>
        </p:nvCxnSpPr>
        <p:spPr>
          <a:xfrm flipV="1">
            <a:off x="8622234" y="5232150"/>
            <a:ext cx="0" cy="883042"/>
          </a:xfrm>
          <a:prstGeom prst="line">
            <a:avLst/>
          </a:prstGeom>
          <a:ln w="12700">
            <a:solidFill>
              <a:srgbClr val="00B0F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16FAEE0-C1D1-C1FF-C866-DC8A680ADEB5}"/>
              </a:ext>
            </a:extLst>
          </p:cNvPr>
          <p:cNvCxnSpPr>
            <a:cxnSpLocks/>
          </p:cNvCxnSpPr>
          <p:nvPr/>
        </p:nvCxnSpPr>
        <p:spPr>
          <a:xfrm flipV="1">
            <a:off x="8576282" y="5239129"/>
            <a:ext cx="0" cy="883042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0D85ED88-CD47-BF27-3250-820C58EE22F8}"/>
              </a:ext>
            </a:extLst>
          </p:cNvPr>
          <p:cNvCxnSpPr/>
          <p:nvPr/>
        </p:nvCxnSpPr>
        <p:spPr>
          <a:xfrm flipV="1">
            <a:off x="7770099" y="6009943"/>
            <a:ext cx="745687" cy="73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EEC830D9-8FA2-C8C5-75E0-6E63A68F451C}"/>
              </a:ext>
            </a:extLst>
          </p:cNvPr>
          <p:cNvSpPr txBox="1"/>
          <p:nvPr/>
        </p:nvSpPr>
        <p:spPr>
          <a:xfrm>
            <a:off x="7126282" y="5680650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Baffle</a:t>
            </a:r>
          </a:p>
          <a:p>
            <a:r>
              <a:rPr lang="en-US" dirty="0"/>
              <a:t>edge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C7B9162-9241-4229-0F31-1E4DFFB2A4D4}"/>
              </a:ext>
            </a:extLst>
          </p:cNvPr>
          <p:cNvCxnSpPr>
            <a:cxnSpLocks/>
          </p:cNvCxnSpPr>
          <p:nvPr/>
        </p:nvCxnSpPr>
        <p:spPr>
          <a:xfrm>
            <a:off x="537053" y="5076339"/>
            <a:ext cx="2687778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613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57732DB-450A-5CBB-EF80-33AE3C372D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817"/>
          <a:stretch/>
        </p:blipFill>
        <p:spPr>
          <a:xfrm>
            <a:off x="6634858" y="1760509"/>
            <a:ext cx="1542614" cy="17631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DD0355-E41B-5B01-8817-ADF0A109C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Alignment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A91E5-FA48-60BA-7FB8-558F31710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472" y="1568877"/>
            <a:ext cx="6097386" cy="154430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Center of horn off response shifts with target shift</a:t>
            </a:r>
          </a:p>
          <a:p>
            <a:r>
              <a:rPr lang="en-US" dirty="0"/>
              <a:t>Intersection of horn on/off lines is no longer at 0,0</a:t>
            </a:r>
          </a:p>
          <a:p>
            <a:r>
              <a:rPr lang="en-US" dirty="0"/>
              <a:t>Target is installed inside horn 1, which is translated as well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CB6A12-2338-7F8D-F578-A4E899BFD8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44"/>
          <a:stretch/>
        </p:blipFill>
        <p:spPr>
          <a:xfrm>
            <a:off x="1135729" y="3350472"/>
            <a:ext cx="4846262" cy="33323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3BA2E0-FFE0-D2D1-DA12-9E557DA14E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409"/>
          <a:stretch/>
        </p:blipFill>
        <p:spPr>
          <a:xfrm>
            <a:off x="6095999" y="3351194"/>
            <a:ext cx="4758137" cy="33323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A875E33-26C5-41DB-4C1B-EC7D54FF495A}"/>
                  </a:ext>
                </a:extLst>
              </p14:cNvPr>
              <p14:cNvContentPartPr/>
              <p14:nvPr/>
            </p14:nvContentPartPr>
            <p14:xfrm>
              <a:off x="3210670" y="4563478"/>
              <a:ext cx="902160" cy="4730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A875E33-26C5-41DB-4C1B-EC7D54FF495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04550" y="4557358"/>
                <a:ext cx="914400" cy="48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168653E-F516-DD02-5C22-7870B9D6CAD5}"/>
                  </a:ext>
                </a:extLst>
              </p14:cNvPr>
              <p14:cNvContentPartPr/>
              <p14:nvPr/>
            </p14:nvContentPartPr>
            <p14:xfrm>
              <a:off x="8213590" y="4780198"/>
              <a:ext cx="932400" cy="5115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168653E-F516-DD02-5C22-7870B9D6CAD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07470" y="4774078"/>
                <a:ext cx="944640" cy="523800"/>
              </a:xfrm>
              <a:prstGeom prst="rect">
                <a:avLst/>
              </a:prstGeom>
            </p:spPr>
          </p:pic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281398-F90B-930C-5BC0-DC7D79F0A714}"/>
              </a:ext>
            </a:extLst>
          </p:cNvPr>
          <p:cNvCxnSpPr/>
          <p:nvPr/>
        </p:nvCxnSpPr>
        <p:spPr>
          <a:xfrm>
            <a:off x="8177472" y="2500730"/>
            <a:ext cx="273505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30B4A1-376C-0EF3-30BE-3858B04F7EDA}"/>
              </a:ext>
            </a:extLst>
          </p:cNvPr>
          <p:cNvSpPr txBox="1"/>
          <p:nvPr/>
        </p:nvSpPr>
        <p:spPr>
          <a:xfrm>
            <a:off x="8476603" y="2177735"/>
            <a:ext cx="193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Horn 2&amp;3 axis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1252E92-E9F3-7BDA-EAEC-8D3942FEA96B}"/>
              </a:ext>
            </a:extLst>
          </p:cNvPr>
          <p:cNvGrpSpPr/>
          <p:nvPr/>
        </p:nvGrpSpPr>
        <p:grpSpPr>
          <a:xfrm>
            <a:off x="7994475" y="1971730"/>
            <a:ext cx="190800" cy="104760"/>
            <a:chOff x="8292070" y="273718"/>
            <a:chExt cx="190800" cy="10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0873ABF4-03A4-C2C8-8CD0-8BED27D6FCAD}"/>
                    </a:ext>
                  </a:extLst>
                </p14:cNvPr>
                <p14:cNvContentPartPr/>
                <p14:nvPr/>
              </p14:nvContentPartPr>
              <p14:xfrm>
                <a:off x="8362270" y="307198"/>
                <a:ext cx="26280" cy="630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0873ABF4-03A4-C2C8-8CD0-8BED27D6FCA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356150" y="301078"/>
                  <a:ext cx="3852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49918B9-9E52-2FE1-136B-42E6DDDC540A}"/>
                    </a:ext>
                  </a:extLst>
                </p14:cNvPr>
                <p14:cNvContentPartPr/>
                <p14:nvPr/>
              </p14:nvContentPartPr>
              <p14:xfrm>
                <a:off x="8424550" y="279118"/>
                <a:ext cx="20520" cy="99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49918B9-9E52-2FE1-136B-42E6DDDC540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418430" y="272998"/>
                  <a:ext cx="3276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48C1F82-3B85-E046-782F-97A3D037D85D}"/>
                    </a:ext>
                  </a:extLst>
                </p14:cNvPr>
                <p14:cNvContentPartPr/>
                <p14:nvPr/>
              </p14:nvContentPartPr>
              <p14:xfrm>
                <a:off x="8292070" y="273718"/>
                <a:ext cx="190800" cy="180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48C1F82-3B85-E046-782F-97A3D037D85D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8285950" y="267598"/>
                  <a:ext cx="203040" cy="30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9074DA3-97D6-3026-AEA6-9A41CA603C49}"/>
              </a:ext>
            </a:extLst>
          </p:cNvPr>
          <p:cNvGrpSpPr/>
          <p:nvPr/>
        </p:nvGrpSpPr>
        <p:grpSpPr>
          <a:xfrm>
            <a:off x="9290084" y="2929187"/>
            <a:ext cx="150480" cy="128880"/>
            <a:chOff x="8585470" y="1535518"/>
            <a:chExt cx="150480" cy="128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E53B7EF1-A411-5011-C811-3F3A349D7D03}"/>
                    </a:ext>
                  </a:extLst>
                </p14:cNvPr>
                <p14:cNvContentPartPr/>
                <p14:nvPr/>
              </p14:nvContentPartPr>
              <p14:xfrm>
                <a:off x="8620030" y="1563598"/>
                <a:ext cx="360" cy="799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E53B7EF1-A411-5011-C811-3F3A349D7D03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613910" y="1557478"/>
                  <a:ext cx="1260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FCFE2438-48A0-1476-ED82-E165ECEBE08D}"/>
                    </a:ext>
                  </a:extLst>
                </p14:cNvPr>
                <p14:cNvContentPartPr/>
                <p14:nvPr/>
              </p14:nvContentPartPr>
              <p14:xfrm>
                <a:off x="8683030" y="1577278"/>
                <a:ext cx="360" cy="871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FCFE2438-48A0-1476-ED82-E165ECEBE08D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8676910" y="1571158"/>
                  <a:ext cx="12600" cy="9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B43616A3-4099-9297-D0FD-70A6593A69B7}"/>
                    </a:ext>
                  </a:extLst>
                </p14:cNvPr>
                <p14:cNvContentPartPr/>
                <p14:nvPr/>
              </p14:nvContentPartPr>
              <p14:xfrm>
                <a:off x="8585470" y="1535518"/>
                <a:ext cx="150480" cy="79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B43616A3-4099-9297-D0FD-70A6593A69B7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579350" y="1529398"/>
                  <a:ext cx="162720" cy="201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7A8F7-501D-962D-6F0A-862A8FBFC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0BD4F-4B5A-49FA-A0C0-BDB4D0C2251E}" type="slidenum">
              <a:rPr lang="en-US" smtClean="0"/>
              <a:t>13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A33D53-18C1-6A36-B420-998CBE877223}"/>
              </a:ext>
            </a:extLst>
          </p:cNvPr>
          <p:cNvCxnSpPr>
            <a:cxnSpLocks/>
          </p:cNvCxnSpPr>
          <p:nvPr/>
        </p:nvCxnSpPr>
        <p:spPr>
          <a:xfrm>
            <a:off x="10622047" y="2500730"/>
            <a:ext cx="1463506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0BFABE1-7E41-0DFE-A45C-90EABF0B4001}"/>
              </a:ext>
            </a:extLst>
          </p:cNvPr>
          <p:cNvSpPr txBox="1"/>
          <p:nvPr/>
        </p:nvSpPr>
        <p:spPr>
          <a:xfrm>
            <a:off x="10570205" y="2481677"/>
            <a:ext cx="1674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Mumon</a:t>
            </a:r>
            <a:r>
              <a:rPr lang="en-US" dirty="0"/>
              <a:t> Center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101D6C-F4C0-4482-183F-D7F2BB6BA9CA}"/>
              </a:ext>
            </a:extLst>
          </p:cNvPr>
          <p:cNvSpPr txBox="1"/>
          <p:nvPr/>
        </p:nvSpPr>
        <p:spPr>
          <a:xfrm>
            <a:off x="2300287" y="3088651"/>
            <a:ext cx="272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-1 mm Target Translation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888CF6-DD0A-FDF4-6DC1-EFD0BEFB1119}"/>
              </a:ext>
            </a:extLst>
          </p:cNvPr>
          <p:cNvSpPr txBox="1"/>
          <p:nvPr/>
        </p:nvSpPr>
        <p:spPr>
          <a:xfrm>
            <a:off x="7181845" y="3111899"/>
            <a:ext cx="276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+1 mm Target Translation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D21EE1-C07A-CB70-0EF9-BB9B4C732692}"/>
              </a:ext>
            </a:extLst>
          </p:cNvPr>
          <p:cNvSpPr/>
          <p:nvPr/>
        </p:nvSpPr>
        <p:spPr>
          <a:xfrm>
            <a:off x="1242467" y="3350472"/>
            <a:ext cx="167524" cy="1738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1C788D-FFA5-814B-6C96-36EA76ED7B6A}"/>
              </a:ext>
            </a:extLst>
          </p:cNvPr>
          <p:cNvSpPr txBox="1"/>
          <p:nvPr/>
        </p:nvSpPr>
        <p:spPr>
          <a:xfrm rot="16200000">
            <a:off x="83775" y="4263236"/>
            <a:ext cx="234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Mumon</a:t>
            </a:r>
            <a:r>
              <a:rPr lang="en-US" dirty="0"/>
              <a:t> X Center [cm]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6A5EE15-93F6-76C0-3D1B-805D7AFD51B4}"/>
              </a:ext>
            </a:extLst>
          </p:cNvPr>
          <p:cNvSpPr/>
          <p:nvPr/>
        </p:nvSpPr>
        <p:spPr>
          <a:xfrm>
            <a:off x="6084668" y="3457983"/>
            <a:ext cx="167524" cy="1738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41FBAF-5D51-434D-C386-421ACD6D0D84}"/>
              </a:ext>
            </a:extLst>
          </p:cNvPr>
          <p:cNvSpPr txBox="1"/>
          <p:nvPr/>
        </p:nvSpPr>
        <p:spPr>
          <a:xfrm rot="16200000">
            <a:off x="4992073" y="4340391"/>
            <a:ext cx="234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Mumon</a:t>
            </a:r>
            <a:r>
              <a:rPr lang="en-US" dirty="0"/>
              <a:t> X Center [cm]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63682CF-DEDD-5963-39DE-E3DB4F4AC62C}"/>
              </a:ext>
            </a:extLst>
          </p:cNvPr>
          <p:cNvSpPr/>
          <p:nvPr/>
        </p:nvSpPr>
        <p:spPr>
          <a:xfrm>
            <a:off x="4167151" y="6463622"/>
            <a:ext cx="1661276" cy="132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ED8F60D-D937-98A1-87C9-4DF22E8C5BA2}"/>
              </a:ext>
            </a:extLst>
          </p:cNvPr>
          <p:cNvSpPr/>
          <p:nvPr/>
        </p:nvSpPr>
        <p:spPr>
          <a:xfrm>
            <a:off x="9111718" y="6484152"/>
            <a:ext cx="1661276" cy="132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594199-5C9A-9AA9-01F5-D4DDF40C04BC}"/>
              </a:ext>
            </a:extLst>
          </p:cNvPr>
          <p:cNvSpPr txBox="1"/>
          <p:nvPr/>
        </p:nvSpPr>
        <p:spPr>
          <a:xfrm>
            <a:off x="2933852" y="6411579"/>
            <a:ext cx="2894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 Position [mm]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9318954-C1C4-0CA1-9EBE-372C65A3BD3E}"/>
              </a:ext>
            </a:extLst>
          </p:cNvPr>
          <p:cNvSpPr txBox="1"/>
          <p:nvPr/>
        </p:nvSpPr>
        <p:spPr>
          <a:xfrm>
            <a:off x="7607427" y="6426171"/>
            <a:ext cx="2894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 Position [mm]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41E4F0D-E030-6E21-81D0-142539950D1A}"/>
              </a:ext>
            </a:extLst>
          </p:cNvPr>
          <p:cNvSpPr/>
          <p:nvPr/>
        </p:nvSpPr>
        <p:spPr>
          <a:xfrm>
            <a:off x="7827303" y="1872516"/>
            <a:ext cx="3462155" cy="656134"/>
          </a:xfrm>
          <a:custGeom>
            <a:avLst/>
            <a:gdLst>
              <a:gd name="connsiteX0" fmla="*/ 0 w 3462155"/>
              <a:gd name="connsiteY0" fmla="*/ 656134 h 656134"/>
              <a:gd name="connsiteX1" fmla="*/ 565392 w 3462155"/>
              <a:gd name="connsiteY1" fmla="*/ 216385 h 656134"/>
              <a:gd name="connsiteX2" fmla="*/ 1779939 w 3462155"/>
              <a:gd name="connsiteY2" fmla="*/ 55841 h 656134"/>
              <a:gd name="connsiteX3" fmla="*/ 3462155 w 3462155"/>
              <a:gd name="connsiteY3" fmla="*/ 0 h 65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2155" h="656134">
                <a:moveTo>
                  <a:pt x="0" y="656134"/>
                </a:moveTo>
                <a:cubicBezTo>
                  <a:pt x="134368" y="486284"/>
                  <a:pt x="268736" y="316434"/>
                  <a:pt x="565392" y="216385"/>
                </a:cubicBezTo>
                <a:cubicBezTo>
                  <a:pt x="862049" y="116336"/>
                  <a:pt x="1297145" y="91905"/>
                  <a:pt x="1779939" y="55841"/>
                </a:cubicBezTo>
                <a:cubicBezTo>
                  <a:pt x="2262733" y="19777"/>
                  <a:pt x="2862444" y="9888"/>
                  <a:pt x="3462155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03DBD32-876E-BEA7-AA02-51EAAF16DD90}"/>
              </a:ext>
            </a:extLst>
          </p:cNvPr>
          <p:cNvSpPr/>
          <p:nvPr/>
        </p:nvSpPr>
        <p:spPr>
          <a:xfrm>
            <a:off x="7827303" y="2707166"/>
            <a:ext cx="2533796" cy="482428"/>
          </a:xfrm>
          <a:custGeom>
            <a:avLst/>
            <a:gdLst>
              <a:gd name="connsiteX0" fmla="*/ 0 w 2533796"/>
              <a:gd name="connsiteY0" fmla="*/ 27921 h 482428"/>
              <a:gd name="connsiteX1" fmla="*/ 355988 w 2533796"/>
              <a:gd name="connsiteY1" fmla="*/ 418809 h 482428"/>
              <a:gd name="connsiteX2" fmla="*/ 1368110 w 2533796"/>
              <a:gd name="connsiteY2" fmla="*/ 439750 h 482428"/>
              <a:gd name="connsiteX3" fmla="*/ 2533796 w 2533796"/>
              <a:gd name="connsiteY3" fmla="*/ 0 h 48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796" h="482428">
                <a:moveTo>
                  <a:pt x="0" y="27921"/>
                </a:moveTo>
                <a:cubicBezTo>
                  <a:pt x="63985" y="189046"/>
                  <a:pt x="127970" y="350171"/>
                  <a:pt x="355988" y="418809"/>
                </a:cubicBezTo>
                <a:cubicBezTo>
                  <a:pt x="584006" y="487447"/>
                  <a:pt x="1005142" y="509551"/>
                  <a:pt x="1368110" y="439750"/>
                </a:cubicBezTo>
                <a:cubicBezTo>
                  <a:pt x="1731078" y="369949"/>
                  <a:pt x="2132437" y="184974"/>
                  <a:pt x="2533796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0B3B03FB-4444-35C3-2DBD-43CFC7A2CFC7}"/>
                  </a:ext>
                </a:extLst>
              </p14:cNvPr>
              <p14:cNvContentPartPr/>
              <p14:nvPr/>
            </p14:nvContentPartPr>
            <p14:xfrm>
              <a:off x="11246077" y="1776087"/>
              <a:ext cx="161280" cy="1515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0B3B03FB-4444-35C3-2DBD-43CFC7A2CFC7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239957" y="1769967"/>
                <a:ext cx="173520" cy="16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8D9557CD-C9A3-6411-189B-86ADE70AC7CE}"/>
                  </a:ext>
                </a:extLst>
              </p14:cNvPr>
              <p14:cNvContentPartPr/>
              <p14:nvPr/>
            </p14:nvContentPartPr>
            <p14:xfrm>
              <a:off x="10221435" y="2660910"/>
              <a:ext cx="203400" cy="17172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8D9557CD-C9A3-6411-189B-86ADE70AC7CE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0215326" y="2654790"/>
                <a:ext cx="215618" cy="18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87F6DDC7-8ADB-36DF-A55B-E225FDBCB931}"/>
                  </a:ext>
                </a:extLst>
              </p14:cNvPr>
              <p14:cNvContentPartPr/>
              <p14:nvPr/>
            </p14:nvContentPartPr>
            <p14:xfrm>
              <a:off x="8606350" y="3182658"/>
              <a:ext cx="360" cy="36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87F6DDC7-8ADB-36DF-A55B-E225FDBCB931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8600230" y="3176538"/>
                <a:ext cx="12600" cy="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4325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D0355-E41B-5B01-8817-ADF0A109C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Translation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A91E5-FA48-60BA-7FB8-558F31710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6130"/>
            <a:ext cx="10515600" cy="4351338"/>
          </a:xfrm>
        </p:spPr>
        <p:txBody>
          <a:bodyPr/>
          <a:lstStyle/>
          <a:p>
            <a:r>
              <a:rPr lang="en-US" dirty="0"/>
              <a:t>Width asymmetry is based off gap between baffle/target.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Opposite direction to baffle translation, but same effect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3ADCC9-0A09-DF38-2521-30FEFACB64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10"/>
          <a:stretch/>
        </p:blipFill>
        <p:spPr>
          <a:xfrm>
            <a:off x="1323699" y="3094017"/>
            <a:ext cx="4989586" cy="35681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B86EE0-E06F-3B80-0457-224F8988D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784" y="3487523"/>
            <a:ext cx="4167036" cy="221584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4ABCCB-D8FC-B2C1-A6D7-DA6CC085A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0BD4F-4B5A-49FA-A0C0-BDB4D0C2251E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90B948-0F0D-4071-695B-9F74C0C8D967}"/>
              </a:ext>
            </a:extLst>
          </p:cNvPr>
          <p:cNvSpPr txBox="1"/>
          <p:nvPr/>
        </p:nvSpPr>
        <p:spPr>
          <a:xfrm>
            <a:off x="2215877" y="2816253"/>
            <a:ext cx="3405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Target Translation of -1 mm in X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CEDC5CD6-FFDF-79E2-D03B-2827D662E52D}"/>
              </a:ext>
            </a:extLst>
          </p:cNvPr>
          <p:cNvSpPr/>
          <p:nvPr/>
        </p:nvSpPr>
        <p:spPr>
          <a:xfrm>
            <a:off x="2466515" y="5044198"/>
            <a:ext cx="146583" cy="41880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8CB405F8-489D-0F87-37F3-FEA6D1B984F4}"/>
              </a:ext>
            </a:extLst>
          </p:cNvPr>
          <p:cNvSpPr/>
          <p:nvPr/>
        </p:nvSpPr>
        <p:spPr>
          <a:xfrm>
            <a:off x="5351847" y="5463007"/>
            <a:ext cx="146583" cy="41880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29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D273C-A692-3629-470C-5EF614D4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 Position Scan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95CA8-4665-393F-FE99-08C4916B7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62099"/>
          </a:xfrm>
        </p:spPr>
        <p:txBody>
          <a:bodyPr>
            <a:normAutofit fontScale="92500"/>
          </a:bodyPr>
          <a:lstStyle/>
          <a:p>
            <a:r>
              <a:rPr lang="en-US" dirty="0"/>
              <a:t>Low intensity (~3 kW) beam is steered to position, then 10 shots are taken.</a:t>
            </a:r>
          </a:p>
          <a:p>
            <a:r>
              <a:rPr lang="en-US" dirty="0"/>
              <a:t>Proton beam position is measured from last profile monitor (SSEM19)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0220F-7029-09A0-2FCE-9C903D06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B81969-433E-A88A-A39D-FCBE01A02D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46"/>
          <a:stretch>
            <a:fillRect/>
          </a:stretch>
        </p:blipFill>
        <p:spPr>
          <a:xfrm>
            <a:off x="5906448" y="3524250"/>
            <a:ext cx="5057886" cy="3333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384CC9-2411-20E2-E4AB-BA83D6D12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292" y="3524249"/>
            <a:ext cx="4908023" cy="3333751"/>
          </a:xfrm>
          <a:prstGeom prst="rect">
            <a:avLst/>
          </a:prstGeom>
        </p:spPr>
      </p:pic>
      <p:sp>
        <p:nvSpPr>
          <p:cNvPr id="11" name="Arrow: Up 10">
            <a:extLst>
              <a:ext uri="{FF2B5EF4-FFF2-40B4-BE49-F238E27FC236}">
                <a16:creationId xmlns:a16="http://schemas.microsoft.com/office/drawing/2014/main" id="{C5A8008D-9B48-9819-3061-980DE0C996A9}"/>
              </a:ext>
            </a:extLst>
          </p:cNvPr>
          <p:cNvSpPr/>
          <p:nvPr/>
        </p:nvSpPr>
        <p:spPr>
          <a:xfrm>
            <a:off x="6739466" y="6299729"/>
            <a:ext cx="491067" cy="23918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5F7DFC3F-634B-CF83-0B50-6872E4554206}"/>
              </a:ext>
            </a:extLst>
          </p:cNvPr>
          <p:cNvSpPr/>
          <p:nvPr/>
        </p:nvSpPr>
        <p:spPr>
          <a:xfrm>
            <a:off x="9567333" y="5258329"/>
            <a:ext cx="491067" cy="23918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FDBD6F-316A-5648-8E4B-060AE9E3A342}"/>
              </a:ext>
            </a:extLst>
          </p:cNvPr>
          <p:cNvSpPr txBox="1"/>
          <p:nvPr/>
        </p:nvSpPr>
        <p:spPr>
          <a:xfrm>
            <a:off x="9160933" y="5550957"/>
            <a:ext cx="2891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Asymmetry in width response indicates baffle/target misalignment</a:t>
            </a:r>
          </a:p>
        </p:txBody>
      </p:sp>
    </p:spTree>
    <p:extLst>
      <p:ext uri="{BB962C8B-B14F-4D97-AF65-F5344CB8AC3E}">
        <p14:creationId xmlns:p14="http://schemas.microsoft.com/office/powerpoint/2010/main" val="2851188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26824-7A99-5F78-A037-4F94565CA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343B5-2141-C461-B9E8-A506A8305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Position Scan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6F382-0173-00F9-A038-81EB61E40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62099"/>
          </a:xfrm>
        </p:spPr>
        <p:txBody>
          <a:bodyPr>
            <a:normAutofit fontScale="92500"/>
          </a:bodyPr>
          <a:lstStyle/>
          <a:p>
            <a:r>
              <a:rPr lang="en-US" dirty="0"/>
              <a:t>Low intensity (~3 kW) beam is steered to position, then 10 shots are taken.</a:t>
            </a:r>
          </a:p>
          <a:p>
            <a:r>
              <a:rPr lang="en-US" dirty="0"/>
              <a:t>Proton beam position is measured from last profile monitor (SSEM19)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BF912-953A-24DC-292E-4C6CA26F7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5AD281-B0FE-925E-94DA-01827C58C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487" y="3266211"/>
            <a:ext cx="5004174" cy="3455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B03823-099E-B374-D068-15D49D3BD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375" y="3266212"/>
            <a:ext cx="5115157" cy="3462684"/>
          </a:xfrm>
          <a:prstGeom prst="rect">
            <a:avLst/>
          </a:prstGeom>
        </p:spPr>
      </p:pic>
      <p:sp>
        <p:nvSpPr>
          <p:cNvPr id="14" name="Arrow: Up 13">
            <a:extLst>
              <a:ext uri="{FF2B5EF4-FFF2-40B4-BE49-F238E27FC236}">
                <a16:creationId xmlns:a16="http://schemas.microsoft.com/office/drawing/2014/main" id="{EEC8AB61-B10E-3B1E-A0BD-CF090F9169FB}"/>
              </a:ext>
            </a:extLst>
          </p:cNvPr>
          <p:cNvSpPr/>
          <p:nvPr/>
        </p:nvSpPr>
        <p:spPr>
          <a:xfrm>
            <a:off x="6307020" y="6236758"/>
            <a:ext cx="491067" cy="23918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FBEB622C-BF8A-F561-87DB-94548627FD77}"/>
              </a:ext>
            </a:extLst>
          </p:cNvPr>
          <p:cNvSpPr/>
          <p:nvPr/>
        </p:nvSpPr>
        <p:spPr>
          <a:xfrm>
            <a:off x="9455780" y="5495990"/>
            <a:ext cx="491067" cy="23918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1B1F29-C5A5-DDDE-ED83-7CDE6E68CC98}"/>
              </a:ext>
            </a:extLst>
          </p:cNvPr>
          <p:cNvSpPr txBox="1"/>
          <p:nvPr/>
        </p:nvSpPr>
        <p:spPr>
          <a:xfrm>
            <a:off x="9220200" y="5615582"/>
            <a:ext cx="3107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Asymmetry in width response indicates baffle/target misalignment</a:t>
            </a:r>
          </a:p>
        </p:txBody>
      </p:sp>
    </p:spTree>
    <p:extLst>
      <p:ext uri="{BB962C8B-B14F-4D97-AF65-F5344CB8AC3E}">
        <p14:creationId xmlns:p14="http://schemas.microsoft.com/office/powerpoint/2010/main" val="1124668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B7331-4305-D2BA-7BC0-CD8BFE9FD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Horn On/Off intersection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71CCE-1018-7064-1DA8-4E80A6F8C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F807F-8EC2-2C73-B45F-EF19A61DA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17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8B55A8B-F116-289E-64B7-C5E6CD640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6779" y="1903343"/>
            <a:ext cx="3855744" cy="26117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892E765-BFAA-3679-66E5-A7ECEA31F5E6}"/>
              </a:ext>
            </a:extLst>
          </p:cNvPr>
          <p:cNvSpPr txBox="1"/>
          <p:nvPr/>
        </p:nvSpPr>
        <p:spPr>
          <a:xfrm>
            <a:off x="5432950" y="4526362"/>
            <a:ext cx="6184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X, all horn currents intersect at same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Y, horn off intersection is different than horn on intersection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Indicates possible target/horn </a:t>
            </a:r>
            <a:r>
              <a:rPr lang="en-US" dirty="0" err="1"/>
              <a:t>offsest</a:t>
            </a:r>
            <a:r>
              <a:rPr lang="en-US" dirty="0"/>
              <a:t> in 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8FFD982-B37B-2B65-AD76-E150C8F62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021" y="1903343"/>
            <a:ext cx="3855744" cy="26058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89CA65-3351-B83E-00A3-A71034F1C6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409"/>
          <a:stretch/>
        </p:blipFill>
        <p:spPr>
          <a:xfrm>
            <a:off x="63596" y="3327000"/>
            <a:ext cx="4758137" cy="33323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1C65D0-AE73-B99E-82D2-BC6BAD78ED29}"/>
              </a:ext>
            </a:extLst>
          </p:cNvPr>
          <p:cNvSpPr txBox="1"/>
          <p:nvPr/>
        </p:nvSpPr>
        <p:spPr>
          <a:xfrm>
            <a:off x="1149442" y="3087705"/>
            <a:ext cx="276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+1 mm Target Translation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D0A90C-4846-60C3-095E-33574C66BF6C}"/>
              </a:ext>
            </a:extLst>
          </p:cNvPr>
          <p:cNvSpPr txBox="1"/>
          <p:nvPr/>
        </p:nvSpPr>
        <p:spPr>
          <a:xfrm rot="16200000">
            <a:off x="-1070742" y="4316919"/>
            <a:ext cx="23491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Mumon</a:t>
            </a:r>
            <a:r>
              <a:rPr lang="en-US" dirty="0"/>
              <a:t> X Center [cm]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AECFDF-488B-53E9-972A-324479ED6EE6}"/>
              </a:ext>
            </a:extLst>
          </p:cNvPr>
          <p:cNvSpPr txBox="1"/>
          <p:nvPr/>
        </p:nvSpPr>
        <p:spPr>
          <a:xfrm>
            <a:off x="1927158" y="6476747"/>
            <a:ext cx="28945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Proton Beam Position [mm]</a:t>
            </a:r>
          </a:p>
        </p:txBody>
      </p:sp>
    </p:spTree>
    <p:extLst>
      <p:ext uri="{BB962C8B-B14F-4D97-AF65-F5344CB8AC3E}">
        <p14:creationId xmlns:p14="http://schemas.microsoft.com/office/powerpoint/2010/main" val="2620789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38B3F-5C0E-A528-8520-0906ADAC7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Translation Estimation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A5D-6127-D564-B431-1DC6E78A4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534" y="1825625"/>
            <a:ext cx="5894266" cy="2958284"/>
          </a:xfrm>
        </p:spPr>
        <p:txBody>
          <a:bodyPr/>
          <a:lstStyle/>
          <a:p>
            <a:r>
              <a:rPr lang="en-US" dirty="0"/>
              <a:t>Note: Error is only from degenerate target angle effect (dominant) and error on intersection fit</a:t>
            </a:r>
          </a:p>
          <a:p>
            <a:r>
              <a:rPr lang="en-US" dirty="0"/>
              <a:t>No Significant difference in X</a:t>
            </a:r>
          </a:p>
          <a:p>
            <a:r>
              <a:rPr lang="en-US" dirty="0"/>
              <a:t>~0.5 mm translation predicted in 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E328B-6FDE-9DC3-630A-220F6CC2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1B644E-52A8-87C0-5E1C-4BE61ADD99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7" t="4950"/>
          <a:stretch/>
        </p:blipFill>
        <p:spPr>
          <a:xfrm>
            <a:off x="7344886" y="5821276"/>
            <a:ext cx="1787156" cy="9145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E26425-6A6D-8ED0-97EA-074EE2E0C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2042" y="5794585"/>
            <a:ext cx="1857634" cy="914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0A1F4E-3D16-0C5C-59A6-117F5D238B27}"/>
              </a:ext>
            </a:extLst>
          </p:cNvPr>
          <p:cNvSpPr txBox="1"/>
          <p:nvPr/>
        </p:nvSpPr>
        <p:spPr>
          <a:xfrm>
            <a:off x="6500288" y="6067183"/>
            <a:ext cx="93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12: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C2A1DB-7DC2-705A-EF79-E5A4EB91E56F}"/>
              </a:ext>
            </a:extLst>
          </p:cNvPr>
          <p:cNvSpPr txBox="1"/>
          <p:nvPr/>
        </p:nvSpPr>
        <p:spPr>
          <a:xfrm>
            <a:off x="6500288" y="6393163"/>
            <a:ext cx="93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13: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98577-00CC-B888-771F-05217EDB43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237"/>
          <a:stretch/>
        </p:blipFill>
        <p:spPr>
          <a:xfrm>
            <a:off x="5380472" y="4918846"/>
            <a:ext cx="8348066" cy="7674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9BFF70-45A0-8053-6AEA-E3FB844DAD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918" y="3429000"/>
            <a:ext cx="4837407" cy="3269275"/>
          </a:xfrm>
          <a:prstGeom prst="rect">
            <a:avLst/>
          </a:prstGeom>
        </p:spPr>
      </p:pic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02013A2D-6BC0-CBC8-7CBE-71AA8744A9ED}"/>
              </a:ext>
            </a:extLst>
          </p:cNvPr>
          <p:cNvSpPr/>
          <p:nvPr/>
        </p:nvSpPr>
        <p:spPr>
          <a:xfrm>
            <a:off x="3343493" y="5409617"/>
            <a:ext cx="93974" cy="238285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ED3A331-559F-C5BE-7E5D-4DEC41838E52}"/>
                  </a:ext>
                </a:extLst>
              </p:cNvPr>
              <p:cNvSpPr txBox="1"/>
              <p:nvPr/>
            </p:nvSpPr>
            <p:spPr>
              <a:xfrm>
                <a:off x="3390480" y="5344093"/>
                <a:ext cx="10839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Mumon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ED3A331-559F-C5BE-7E5D-4DEC41838E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0480" y="5344093"/>
                <a:ext cx="1083951" cy="369332"/>
              </a:xfrm>
              <a:prstGeom prst="rect">
                <a:avLst/>
              </a:prstGeom>
              <a:blipFill>
                <a:blip r:embed="rId6"/>
                <a:stretch>
                  <a:fillRect t="-8333" r="-4494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75ACEDF8-02D9-1125-1C4C-CDED64E063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260963"/>
            <a:ext cx="5515326" cy="9960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D11F963-D6D4-492F-CA48-358FDDE7B7E4}"/>
              </a:ext>
            </a:extLst>
          </p:cNvPr>
          <p:cNvSpPr txBox="1"/>
          <p:nvPr/>
        </p:nvSpPr>
        <p:spPr>
          <a:xfrm>
            <a:off x="1324300" y="1967606"/>
            <a:ext cx="384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T2K Run 12 Intersection points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0E7D43A-C665-BFC5-D336-0A2289822F5B}"/>
              </a:ext>
            </a:extLst>
          </p:cNvPr>
          <p:cNvCxnSpPr/>
          <p:nvPr/>
        </p:nvCxnSpPr>
        <p:spPr>
          <a:xfrm>
            <a:off x="3120128" y="5409617"/>
            <a:ext cx="2703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60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222E-C811-9C86-D6F6-34A4EB8A7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Baffle Translation Estimation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787E5-028E-675B-6CAD-36E305F6C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00600" cy="229945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Simulation indicates translation between -1 mm and -1.5 mm baffle translation</a:t>
            </a:r>
          </a:p>
          <a:p>
            <a:r>
              <a:rPr lang="en-US" dirty="0"/>
              <a:t>Shape of simulation differs from data</a:t>
            </a:r>
          </a:p>
          <a:p>
            <a:r>
              <a:rPr lang="en-US" dirty="0"/>
              <a:t>Beam width also affects minimum </a:t>
            </a:r>
            <a:r>
              <a:rPr lang="en-US" dirty="0" err="1"/>
              <a:t>Mumon</a:t>
            </a:r>
            <a:r>
              <a:rPr lang="en-US" dirty="0"/>
              <a:t> width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61844-44E5-B418-6F11-300EA826C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C07229-8340-EAC4-352B-5BD09688C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312" y="1887184"/>
            <a:ext cx="6563641" cy="4429743"/>
          </a:xfrm>
          <a:prstGeom prst="rect">
            <a:avLst/>
          </a:prstGeom>
        </p:spPr>
      </p:pic>
      <p:pic>
        <p:nvPicPr>
          <p:cNvPr id="7" name="Google Shape;212;p34">
            <a:extLst>
              <a:ext uri="{FF2B5EF4-FFF2-40B4-BE49-F238E27FC236}">
                <a16:creationId xmlns:a16="http://schemas.microsoft.com/office/drawing/2014/main" id="{EF5E5636-CF7D-5C13-D1EE-DAAC0A492C9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1534" y="4239456"/>
            <a:ext cx="3801533" cy="229945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7067F621-D217-56AF-36BC-8A1D2ED2C9CF}"/>
              </a:ext>
            </a:extLst>
          </p:cNvPr>
          <p:cNvSpPr/>
          <p:nvPr/>
        </p:nvSpPr>
        <p:spPr>
          <a:xfrm>
            <a:off x="3403600" y="3946639"/>
            <a:ext cx="474133" cy="35688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0433BD-ACC4-A31C-FF7E-9EEA29E2CBB9}"/>
              </a:ext>
            </a:extLst>
          </p:cNvPr>
          <p:cNvSpPr txBox="1"/>
          <p:nvPr/>
        </p:nvSpPr>
        <p:spPr>
          <a:xfrm>
            <a:off x="1676400" y="4483026"/>
            <a:ext cx="108373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3mm</a:t>
            </a:r>
          </a:p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4mm</a:t>
            </a:r>
          </a:p>
        </p:txBody>
      </p:sp>
    </p:spTree>
    <p:extLst>
      <p:ext uri="{BB962C8B-B14F-4D97-AF65-F5344CB8AC3E}">
        <p14:creationId xmlns:p14="http://schemas.microsoft.com/office/powerpoint/2010/main" val="3159134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6696B-3038-F1F5-8291-84C02E02F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71B31-49F4-FF84-AEA0-2458110CB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T2K Beamline:</a:t>
            </a:r>
          </a:p>
          <a:p>
            <a:r>
              <a:rPr lang="en-US" dirty="0"/>
              <a:t>T2K experiment &amp; beamline overview</a:t>
            </a:r>
          </a:p>
          <a:p>
            <a:r>
              <a:rPr lang="en-US" dirty="0"/>
              <a:t>Muon Monitor overview</a:t>
            </a:r>
          </a:p>
          <a:p>
            <a:pPr marL="0" indent="0">
              <a:buNone/>
            </a:pPr>
            <a:r>
              <a:rPr lang="en-US" b="1" dirty="0"/>
              <a:t>New Studies:</a:t>
            </a:r>
          </a:p>
          <a:p>
            <a:r>
              <a:rPr lang="en-US" dirty="0"/>
              <a:t>Beamline component alignment</a:t>
            </a:r>
          </a:p>
          <a:p>
            <a:r>
              <a:rPr lang="en-US" dirty="0"/>
              <a:t>Machine learning prediction of proton beam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BFCBB6-D16C-BF81-7A3C-D894AF7BD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38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F1C22-DBA3-E5A9-356B-E7F3D68C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Reweighting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7D00B-E5B1-646F-D53D-7D324060B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8147"/>
            <a:ext cx="10515600" cy="242094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Point-by-point simulation is limited and does not account for beam width/angle differences</a:t>
            </a:r>
          </a:p>
          <a:p>
            <a:r>
              <a:rPr lang="en-US" dirty="0"/>
              <a:t>Since every grid point needs to be run separately, becomes time/disk space consuming 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Instead simulate a wide beam and reweight muons by their initial proton position/angle.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Method: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F684258-707A-F2FD-DD60-0E63C446C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227" y="4821265"/>
            <a:ext cx="2628844" cy="17844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DB5019D-A9DA-5333-4056-98EA0B706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148" y="4793496"/>
            <a:ext cx="2628845" cy="1776658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6FDD8779-8C6C-3529-8D42-17D24FE11650}"/>
              </a:ext>
            </a:extLst>
          </p:cNvPr>
          <p:cNvSpPr/>
          <p:nvPr/>
        </p:nvSpPr>
        <p:spPr>
          <a:xfrm>
            <a:off x="5644501" y="5371623"/>
            <a:ext cx="680400" cy="6142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D8DC33C-3BEB-055A-E38E-BC7E4527EFBD}"/>
              </a:ext>
            </a:extLst>
          </p:cNvPr>
          <p:cNvSpPr/>
          <p:nvPr/>
        </p:nvSpPr>
        <p:spPr>
          <a:xfrm>
            <a:off x="2313536" y="5379710"/>
            <a:ext cx="525853" cy="6142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0567FFC-243E-6F57-AF6B-2880076600D4}"/>
              </a:ext>
            </a:extLst>
          </p:cNvPr>
          <p:cNvSpPr/>
          <p:nvPr/>
        </p:nvSpPr>
        <p:spPr>
          <a:xfrm>
            <a:off x="8996565" y="5352514"/>
            <a:ext cx="476329" cy="5719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B81CA84-B869-4C65-40BF-F7F03DAA2A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581" y="4735834"/>
            <a:ext cx="2051393" cy="197770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522F274-9E5F-D234-7714-75F4A2B4FC25}"/>
              </a:ext>
            </a:extLst>
          </p:cNvPr>
          <p:cNvSpPr txBox="1"/>
          <p:nvPr/>
        </p:nvSpPr>
        <p:spPr>
          <a:xfrm>
            <a:off x="92520" y="4461600"/>
            <a:ext cx="237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Simulate wide beam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66765A-F719-61D3-D1A2-B396173ADF71}"/>
              </a:ext>
            </a:extLst>
          </p:cNvPr>
          <p:cNvSpPr txBox="1"/>
          <p:nvPr/>
        </p:nvSpPr>
        <p:spPr>
          <a:xfrm>
            <a:off x="2774615" y="4536388"/>
            <a:ext cx="3496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Apply weights based on protons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6CE367-56A1-548A-875E-D778D4643938}"/>
              </a:ext>
            </a:extLst>
          </p:cNvPr>
          <p:cNvSpPr txBox="1"/>
          <p:nvPr/>
        </p:nvSpPr>
        <p:spPr>
          <a:xfrm>
            <a:off x="6386104" y="4486268"/>
            <a:ext cx="3423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Reweight muon profile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8C6594-030E-82AF-A30A-BAF72494E907}"/>
              </a:ext>
            </a:extLst>
          </p:cNvPr>
          <p:cNvSpPr txBox="1"/>
          <p:nvPr/>
        </p:nvSpPr>
        <p:spPr>
          <a:xfrm>
            <a:off x="8956290" y="4507702"/>
            <a:ext cx="3423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Fit &amp; repeat for points in scan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5A37911-FA03-D8D0-5885-BC1D9383F4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2113" y="4801138"/>
            <a:ext cx="2591005" cy="1771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1E46A3F-73D3-29EF-4281-816125477A87}"/>
              </a:ext>
            </a:extLst>
          </p:cNvPr>
          <p:cNvSpPr txBox="1"/>
          <p:nvPr/>
        </p:nvSpPr>
        <p:spPr>
          <a:xfrm>
            <a:off x="1949829" y="3961377"/>
            <a:ext cx="1891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Proton beam position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12D1CE7-58BD-8784-D39C-C91F162C894B}"/>
              </a:ext>
            </a:extLst>
          </p:cNvPr>
          <p:cNvCxnSpPr>
            <a:cxnSpLocks/>
          </p:cNvCxnSpPr>
          <p:nvPr/>
        </p:nvCxnSpPr>
        <p:spPr>
          <a:xfrm>
            <a:off x="3337086" y="4290281"/>
            <a:ext cx="152988" cy="3174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6FC79EC-2E52-B73D-8F08-DDA41A7AB9D9}"/>
              </a:ext>
            </a:extLst>
          </p:cNvPr>
          <p:cNvSpPr txBox="1"/>
          <p:nvPr/>
        </p:nvSpPr>
        <p:spPr>
          <a:xfrm>
            <a:off x="3611353" y="3652471"/>
            <a:ext cx="1891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Proton beam angle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9AEC969-42FE-B447-5357-E410FA9030C7}"/>
              </a:ext>
            </a:extLst>
          </p:cNvPr>
          <p:cNvCxnSpPr>
            <a:cxnSpLocks/>
          </p:cNvCxnSpPr>
          <p:nvPr/>
        </p:nvCxnSpPr>
        <p:spPr>
          <a:xfrm flipH="1">
            <a:off x="4271851" y="4242580"/>
            <a:ext cx="135399" cy="2938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71A2C24-E3F2-2DA5-5A58-DD78C55106F4}"/>
              </a:ext>
            </a:extLst>
          </p:cNvPr>
          <p:cNvSpPr txBox="1"/>
          <p:nvPr/>
        </p:nvSpPr>
        <p:spPr>
          <a:xfrm>
            <a:off x="4948532" y="3926748"/>
            <a:ext cx="1891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Proton beam width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4E6421B-A70D-8097-AB0D-00531DCD3A89}"/>
              </a:ext>
            </a:extLst>
          </p:cNvPr>
          <p:cNvCxnSpPr>
            <a:cxnSpLocks/>
          </p:cNvCxnSpPr>
          <p:nvPr/>
        </p:nvCxnSpPr>
        <p:spPr>
          <a:xfrm flipH="1">
            <a:off x="5290954" y="4298802"/>
            <a:ext cx="296086" cy="3089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D00521-7E39-AA6A-D3BC-ABC576D9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1373" y="942695"/>
            <a:ext cx="2743200" cy="365125"/>
          </a:xfrm>
        </p:spPr>
        <p:txBody>
          <a:bodyPr/>
          <a:lstStyle/>
          <a:p>
            <a:fld id="{A1F4E6CD-7328-4B84-ABEF-8108F304C703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CE31DF-60C0-257F-7CBD-09B8EB883C6C}"/>
              </a:ext>
            </a:extLst>
          </p:cNvPr>
          <p:cNvSpPr txBox="1"/>
          <p:nvPr/>
        </p:nvSpPr>
        <p:spPr>
          <a:xfrm rot="16200000">
            <a:off x="2159895" y="5532949"/>
            <a:ext cx="1552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angle [rad]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DAA111-DA88-8275-699E-B992B54C5299}"/>
              </a:ext>
            </a:extLst>
          </p:cNvPr>
          <p:cNvSpPr txBox="1"/>
          <p:nvPr/>
        </p:nvSpPr>
        <p:spPr>
          <a:xfrm>
            <a:off x="3379676" y="6451780"/>
            <a:ext cx="1756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position [cm]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0FC34-692C-5C98-E099-31E57084477D}"/>
              </a:ext>
            </a:extLst>
          </p:cNvPr>
          <p:cNvSpPr txBox="1"/>
          <p:nvPr/>
        </p:nvSpPr>
        <p:spPr>
          <a:xfrm rot="16200000">
            <a:off x="5793310" y="5475445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Mumon</a:t>
            </a:r>
            <a:r>
              <a:rPr lang="en-US" sz="1400" dirty="0"/>
              <a:t> Y [cm]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930D77-D672-736E-938C-A6647FF6C82C}"/>
              </a:ext>
            </a:extLst>
          </p:cNvPr>
          <p:cNvSpPr txBox="1"/>
          <p:nvPr/>
        </p:nvSpPr>
        <p:spPr>
          <a:xfrm>
            <a:off x="6887367" y="6405765"/>
            <a:ext cx="130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Mumon</a:t>
            </a:r>
            <a:r>
              <a:rPr lang="en-US" sz="1400" dirty="0"/>
              <a:t> X [cm]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678DFD-106A-CFC3-B938-C1EA04B3109B}"/>
                  </a:ext>
                </a:extLst>
              </p:cNvPr>
              <p:cNvSpPr txBox="1"/>
              <p:nvPr/>
            </p:nvSpPr>
            <p:spPr>
              <a:xfrm>
                <a:off x="7092053" y="3367501"/>
                <a:ext cx="4890325" cy="1064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Weight for a muon with initial proton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b="0" dirty="0"/>
                  <a:t> for beam profile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b="0" dirty="0"/>
                  <a:t>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9678DFD-106A-CFC3-B938-C1EA04B310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053" y="3367501"/>
                <a:ext cx="4890325" cy="1064650"/>
              </a:xfrm>
              <a:prstGeom prst="rect">
                <a:avLst/>
              </a:prstGeom>
              <a:blipFill>
                <a:blip r:embed="rId7"/>
                <a:stretch>
                  <a:fillRect l="-996" t="-2286" b="-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FA862FC-9924-40DE-0C72-284E5E90D42A}"/>
              </a:ext>
            </a:extLst>
          </p:cNvPr>
          <p:cNvSpPr txBox="1"/>
          <p:nvPr/>
        </p:nvSpPr>
        <p:spPr>
          <a:xfrm rot="16200000">
            <a:off x="-682813" y="5475446"/>
            <a:ext cx="1552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angle [rad]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B60115-9E17-31CC-A7B2-17B45458B5A6}"/>
              </a:ext>
            </a:extLst>
          </p:cNvPr>
          <p:cNvSpPr txBox="1"/>
          <p:nvPr/>
        </p:nvSpPr>
        <p:spPr>
          <a:xfrm>
            <a:off x="256214" y="6570154"/>
            <a:ext cx="1756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position [cm]</a:t>
            </a:r>
          </a:p>
        </p:txBody>
      </p:sp>
    </p:spTree>
    <p:extLst>
      <p:ext uri="{BB962C8B-B14F-4D97-AF65-F5344CB8AC3E}">
        <p14:creationId xmlns:p14="http://schemas.microsoft.com/office/powerpoint/2010/main" val="3086615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B021B-6F13-FC2A-6933-358ADBDCE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13CD4-EEF6-4C15-C3D0-6E25B5821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Reweighting - Baffle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6ADEF-63BA-1265-2644-3D976DF5B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4014" y="1795554"/>
            <a:ext cx="2603928" cy="203535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X position scan</a:t>
            </a:r>
          </a:p>
          <a:p>
            <a:r>
              <a:rPr lang="en-US" dirty="0"/>
              <a:t>Width input is from SSEM19 width (not at baffle)</a:t>
            </a:r>
          </a:p>
          <a:p>
            <a:r>
              <a:rPr lang="en-US" dirty="0"/>
              <a:t>Angle set to 0</a:t>
            </a:r>
          </a:p>
          <a:p>
            <a:r>
              <a:rPr lang="en-US" dirty="0"/>
              <a:t>Statistics in total are similar to pt by pt (~10^9 protons)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25C00A-A5F4-AEC4-1D53-9D9626A1F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21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67D21E-5874-5A68-EC48-8D68A6693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564" y="1804280"/>
            <a:ext cx="3099980" cy="21205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2835EF-5CB5-1DA1-8D99-ACADC36D6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272" y="4092241"/>
            <a:ext cx="3139893" cy="21343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2C78B4-4064-96C8-78B6-92C33E02D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21124"/>
            <a:ext cx="3164953" cy="21343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BFF48C0-1845-11BC-590D-062F0300C3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0545" y="4051135"/>
            <a:ext cx="3139893" cy="213421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1E6252A-C293-93EF-7F11-7E5C6B758F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752945"/>
            <a:ext cx="3110768" cy="21205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4E50000-DB0B-3549-53E7-DA501D7E1F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85" y="4092241"/>
            <a:ext cx="3140156" cy="21343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108503E-08D7-E180-8814-A59832AF6EAD}"/>
              </a:ext>
            </a:extLst>
          </p:cNvPr>
          <p:cNvSpPr txBox="1"/>
          <p:nvPr/>
        </p:nvSpPr>
        <p:spPr>
          <a:xfrm>
            <a:off x="132005" y="1619614"/>
            <a:ext cx="2799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-0.5 mm baffle translation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323FB5-8FE9-82F1-FE2B-7020615A567B}"/>
              </a:ext>
            </a:extLst>
          </p:cNvPr>
          <p:cNvSpPr txBox="1"/>
          <p:nvPr/>
        </p:nvSpPr>
        <p:spPr>
          <a:xfrm>
            <a:off x="3203863" y="1610888"/>
            <a:ext cx="2799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-1.0 mm baffle translation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FDF4368-F1D1-067F-79F3-555DF6E4DAC9}"/>
              </a:ext>
            </a:extLst>
          </p:cNvPr>
          <p:cNvSpPr txBox="1"/>
          <p:nvPr/>
        </p:nvSpPr>
        <p:spPr>
          <a:xfrm>
            <a:off x="6220332" y="1568279"/>
            <a:ext cx="2799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-1.5 mm baffle translation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4572A2-4BA4-45EE-46F3-6B23DC43AF72}"/>
              </a:ext>
            </a:extLst>
          </p:cNvPr>
          <p:cNvSpPr txBox="1"/>
          <p:nvPr/>
        </p:nvSpPr>
        <p:spPr>
          <a:xfrm>
            <a:off x="217427" y="3873512"/>
            <a:ext cx="2799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-0.5 mm baffle translation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23EFA5-5C8F-B308-114A-F680F32281E7}"/>
              </a:ext>
            </a:extLst>
          </p:cNvPr>
          <p:cNvSpPr txBox="1"/>
          <p:nvPr/>
        </p:nvSpPr>
        <p:spPr>
          <a:xfrm>
            <a:off x="3285296" y="3887022"/>
            <a:ext cx="2799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-1.0 mm baffle translation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4367E8-BFBB-E49D-8BA2-80D33F1B0CCB}"/>
              </a:ext>
            </a:extLst>
          </p:cNvPr>
          <p:cNvSpPr txBox="1"/>
          <p:nvPr/>
        </p:nvSpPr>
        <p:spPr>
          <a:xfrm>
            <a:off x="6335727" y="3879119"/>
            <a:ext cx="2799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-1.5 mm baffle translation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EFBDDD-B6D6-3AE1-F94A-425A2BCE4CB8}"/>
              </a:ext>
            </a:extLst>
          </p:cNvPr>
          <p:cNvSpPr txBox="1"/>
          <p:nvPr/>
        </p:nvSpPr>
        <p:spPr>
          <a:xfrm>
            <a:off x="559048" y="6066146"/>
            <a:ext cx="2168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beam center [mm]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832873-2F3D-B896-2816-1A156787BB3F}"/>
              </a:ext>
            </a:extLst>
          </p:cNvPr>
          <p:cNvSpPr txBox="1"/>
          <p:nvPr/>
        </p:nvSpPr>
        <p:spPr>
          <a:xfrm>
            <a:off x="3652028" y="6073189"/>
            <a:ext cx="2168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beam center [mm]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65299F-D2E4-D909-4264-9B886B992F9A}"/>
              </a:ext>
            </a:extLst>
          </p:cNvPr>
          <p:cNvSpPr txBox="1"/>
          <p:nvPr/>
        </p:nvSpPr>
        <p:spPr>
          <a:xfrm>
            <a:off x="6745008" y="6031463"/>
            <a:ext cx="2168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beam center [mm]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E022DF-9708-8152-96B3-25A7F47043C7}"/>
              </a:ext>
            </a:extLst>
          </p:cNvPr>
          <p:cNvSpPr txBox="1"/>
          <p:nvPr/>
        </p:nvSpPr>
        <p:spPr>
          <a:xfrm rot="16200000">
            <a:off x="-739389" y="4851095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 – Data [cm]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F1672C-F6C7-5278-ED96-AB5D6314E0A8}"/>
              </a:ext>
            </a:extLst>
          </p:cNvPr>
          <p:cNvSpPr txBox="1"/>
          <p:nvPr/>
        </p:nvSpPr>
        <p:spPr>
          <a:xfrm rot="16200000">
            <a:off x="2382883" y="4778968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 – Data [cm]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41DEFF-EE3C-16C7-7EDE-761DA2BFA1E9}"/>
              </a:ext>
            </a:extLst>
          </p:cNvPr>
          <p:cNvSpPr txBox="1"/>
          <p:nvPr/>
        </p:nvSpPr>
        <p:spPr>
          <a:xfrm rot="16200000">
            <a:off x="5423290" y="4801282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 – Data [cm]</a:t>
            </a:r>
          </a:p>
        </p:txBody>
      </p:sp>
    </p:spTree>
    <p:extLst>
      <p:ext uri="{BB962C8B-B14F-4D97-AF65-F5344CB8AC3E}">
        <p14:creationId xmlns:p14="http://schemas.microsoft.com/office/powerpoint/2010/main" val="1950478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A072C-E1D1-472C-F64B-C6617110F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Optical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F7029-A92B-AE41-8CC3-1EC2F4659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308" y="1756917"/>
            <a:ext cx="5681844" cy="229964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Surveyed baffle translation is smaller than </a:t>
            </a:r>
            <a:r>
              <a:rPr lang="en-US" dirty="0" err="1"/>
              <a:t>Mumon</a:t>
            </a:r>
            <a:r>
              <a:rPr lang="en-US" dirty="0"/>
              <a:t> prediction</a:t>
            </a:r>
          </a:p>
          <a:p>
            <a:r>
              <a:rPr lang="en-US" dirty="0"/>
              <a:t>Calculated target translation matches survey results</a:t>
            </a:r>
          </a:p>
          <a:p>
            <a:r>
              <a:rPr lang="en-US" dirty="0"/>
              <a:t>Simulation with baffle position from survey matches results in X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/>
              <a:t>Indicates that baffle angle has larger effect than expected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676D3-79C2-0FBE-0035-1576D103C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9705" y="1690688"/>
            <a:ext cx="5142295" cy="211977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0B66424-B51C-EF88-BF94-40FC40686CF2}"/>
              </a:ext>
            </a:extLst>
          </p:cNvPr>
          <p:cNvCxnSpPr/>
          <p:nvPr/>
        </p:nvCxnSpPr>
        <p:spPr>
          <a:xfrm flipV="1">
            <a:off x="7580445" y="3209125"/>
            <a:ext cx="0" cy="439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064E108-49A2-B147-0E79-7342F8469483}"/>
              </a:ext>
            </a:extLst>
          </p:cNvPr>
          <p:cNvSpPr txBox="1"/>
          <p:nvPr/>
        </p:nvSpPr>
        <p:spPr>
          <a:xfrm>
            <a:off x="6556791" y="3105834"/>
            <a:ext cx="1069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+x </a:t>
            </a:r>
          </a:p>
          <a:p>
            <a:pPr algn="r"/>
            <a:r>
              <a:rPr lang="en-US" dirty="0"/>
              <a:t>direction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8466C4BB-4FB2-FED3-179E-BF7A623441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0496760"/>
                  </p:ext>
                </p:extLst>
              </p:nvPr>
            </p:nvGraphicFramePr>
            <p:xfrm>
              <a:off x="6817285" y="3810464"/>
              <a:ext cx="5179266" cy="2773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72756">
                      <a:extLst>
                        <a:ext uri="{9D8B030D-6E8A-4147-A177-3AD203B41FA5}">
                          <a16:colId xmlns:a16="http://schemas.microsoft.com/office/drawing/2014/main" val="3403940962"/>
                        </a:ext>
                      </a:extLst>
                    </a:gridCol>
                    <a:gridCol w="1527042">
                      <a:extLst>
                        <a:ext uri="{9D8B030D-6E8A-4147-A177-3AD203B41FA5}">
                          <a16:colId xmlns:a16="http://schemas.microsoft.com/office/drawing/2014/main" val="2774190613"/>
                        </a:ext>
                      </a:extLst>
                    </a:gridCol>
                    <a:gridCol w="1579468">
                      <a:extLst>
                        <a:ext uri="{9D8B030D-6E8A-4147-A177-3AD203B41FA5}">
                          <a16:colId xmlns:a16="http://schemas.microsoft.com/office/drawing/2014/main" val="2232509814"/>
                        </a:ext>
                      </a:extLst>
                    </a:gridCol>
                  </a:tblGrid>
                  <a:tr h="33534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Component misalignment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Calculated from simulation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Target station survey results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51829043"/>
                      </a:ext>
                    </a:extLst>
                  </a:tr>
                  <a:tr h="19162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X Baffle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 -1.5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-0.4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6765543"/>
                      </a:ext>
                    </a:extLst>
                  </a:tr>
                  <a:tr h="19162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Y Baffle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+0.65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128119"/>
                      </a:ext>
                    </a:extLst>
                  </a:tr>
                  <a:tr h="191625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X Target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0.1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600" dirty="0"/>
                            <a:t> 0.17</a:t>
                          </a:r>
                          <a:r>
                            <a:rPr lang="en-US" sz="1600" baseline="0" dirty="0"/>
                            <a:t> mm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378240"/>
                      </a:ext>
                    </a:extLst>
                  </a:tr>
                  <a:tr h="133924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Y target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0.58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sz="1600" dirty="0"/>
                            <a:t> 0.08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+0.5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667159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8466C4BB-4FB2-FED3-179E-BF7A623441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0496760"/>
                  </p:ext>
                </p:extLst>
              </p:nvPr>
            </p:nvGraphicFramePr>
            <p:xfrm>
              <a:off x="6817285" y="3810464"/>
              <a:ext cx="5179266" cy="2773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72756">
                      <a:extLst>
                        <a:ext uri="{9D8B030D-6E8A-4147-A177-3AD203B41FA5}">
                          <a16:colId xmlns:a16="http://schemas.microsoft.com/office/drawing/2014/main" val="3403940962"/>
                        </a:ext>
                      </a:extLst>
                    </a:gridCol>
                    <a:gridCol w="1527042">
                      <a:extLst>
                        <a:ext uri="{9D8B030D-6E8A-4147-A177-3AD203B41FA5}">
                          <a16:colId xmlns:a16="http://schemas.microsoft.com/office/drawing/2014/main" val="2774190613"/>
                        </a:ext>
                      </a:extLst>
                    </a:gridCol>
                    <a:gridCol w="1579468">
                      <a:extLst>
                        <a:ext uri="{9D8B030D-6E8A-4147-A177-3AD203B41FA5}">
                          <a16:colId xmlns:a16="http://schemas.microsoft.com/office/drawing/2014/main" val="2232509814"/>
                        </a:ext>
                      </a:extLst>
                    </a:gridCol>
                  </a:tblGrid>
                  <a:tr h="118872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Component misalignment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Calculated from simulation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Target station survey results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5182904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X Baffle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~ -1.5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-0.4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676554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Y Baffle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N/A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+0.65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012811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X Target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35857" t="-563636" r="-105179" b="-19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37824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Y target translation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35857" t="-384211" r="-105179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+0.5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667159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BD92A815-6453-6483-DA0D-ABA067BD79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020" r="52801" b="2881"/>
          <a:stretch>
            <a:fillRect/>
          </a:stretch>
        </p:blipFill>
        <p:spPr>
          <a:xfrm>
            <a:off x="116138" y="4599983"/>
            <a:ext cx="3188041" cy="21197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F09295-B354-5AF0-9F26-61302B0F8BB4}"/>
              </a:ext>
            </a:extLst>
          </p:cNvPr>
          <p:cNvSpPr txBox="1"/>
          <p:nvPr/>
        </p:nvSpPr>
        <p:spPr>
          <a:xfrm>
            <a:off x="18608" y="3940562"/>
            <a:ext cx="706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X Asymmetry reproduced with baffle parameters in simulation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A11FF3-9096-B850-5F53-8F0CABF296BC}"/>
              </a:ext>
            </a:extLst>
          </p:cNvPr>
          <p:cNvSpPr txBox="1"/>
          <p:nvPr/>
        </p:nvSpPr>
        <p:spPr>
          <a:xfrm>
            <a:off x="0" y="4265004"/>
            <a:ext cx="435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Simulated w/ survey baffle pos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98C8E7-7401-09AE-D925-2C06B0090E04}"/>
              </a:ext>
            </a:extLst>
          </p:cNvPr>
          <p:cNvSpPr txBox="1"/>
          <p:nvPr/>
        </p:nvSpPr>
        <p:spPr>
          <a:xfrm>
            <a:off x="3830792" y="4230651"/>
            <a:ext cx="3319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Observed Position Scan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338973D-EF2F-5249-B600-917459B4C63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346"/>
          <a:stretch>
            <a:fillRect/>
          </a:stretch>
        </p:blipFill>
        <p:spPr>
          <a:xfrm>
            <a:off x="3551437" y="4523175"/>
            <a:ext cx="3243386" cy="21377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60A13-D60D-4B1B-EDF6-B82E8EF53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3351" y="886323"/>
            <a:ext cx="2743200" cy="365125"/>
          </a:xfrm>
        </p:spPr>
        <p:txBody>
          <a:bodyPr/>
          <a:lstStyle/>
          <a:p>
            <a:fld id="{A1F4E6CD-7328-4B84-ABEF-8108F304C70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56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4E6A-8CFA-9ADE-126A-4DD0F4B41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4B87D-F245-9CFD-C214-34ABCF73C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Conduct more simulations for Y direction misalignments</a:t>
            </a:r>
          </a:p>
          <a:p>
            <a:r>
              <a:rPr lang="en-US" dirty="0"/>
              <a:t>Fit proton beam for position/width/angle at baffle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/>
              <a:t>Should give more accurate proton beam values for reweighting</a:t>
            </a:r>
          </a:p>
          <a:p>
            <a:r>
              <a:rPr lang="en-US" dirty="0"/>
              <a:t>Test horn and target alignment</a:t>
            </a:r>
          </a:p>
          <a:p>
            <a:r>
              <a:rPr lang="en-US" dirty="0"/>
              <a:t>Incorporate proton beam </a:t>
            </a:r>
            <a:r>
              <a:rPr lang="en-US" dirty="0" err="1"/>
              <a:t>twiss</a:t>
            </a:r>
            <a:r>
              <a:rPr lang="en-US" dirty="0"/>
              <a:t> parameters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Next: Machine learning with the muon monitor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90C17E-6150-6519-5AF8-5DE6784BE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23</a:t>
            </a:fld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DFB508AC-76FE-11EC-6313-F526A5A33E14}"/>
              </a:ext>
            </a:extLst>
          </p:cNvPr>
          <p:cNvSpPr/>
          <p:nvPr/>
        </p:nvSpPr>
        <p:spPr>
          <a:xfrm>
            <a:off x="286186" y="5263035"/>
            <a:ext cx="677075" cy="5584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47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DCBCBCB-AD42-4D12-A145-964B21070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338" y="4423341"/>
            <a:ext cx="2768667" cy="17536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564E6F-7D84-12CF-B2AB-B4FE8522C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3EBA6-941E-8953-FC4C-05F4E491D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26008" cy="24749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Goal: Predict proton beam position/width/angle using muon monitor</a:t>
            </a:r>
          </a:p>
          <a:p>
            <a:r>
              <a:rPr lang="en-US" dirty="0"/>
              <a:t>No monitors between target and </a:t>
            </a:r>
            <a:r>
              <a:rPr lang="en-US" dirty="0" err="1"/>
              <a:t>mumon</a:t>
            </a:r>
            <a:endParaRPr lang="en-US" dirty="0"/>
          </a:p>
          <a:p>
            <a:r>
              <a:rPr lang="en-US" dirty="0"/>
              <a:t>Good machine learning candidate: approximating multivariable </a:t>
            </a:r>
            <a:r>
              <a:rPr lang="en-US" dirty="0" err="1"/>
              <a:t>fn</a:t>
            </a:r>
            <a:endParaRPr lang="en-US" dirty="0"/>
          </a:p>
          <a:p>
            <a:pPr lvl="1"/>
            <a:r>
              <a:rPr lang="en-US" dirty="0"/>
              <a:t>Multivariable input: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beam pos/angle/width</a:t>
            </a:r>
          </a:p>
          <a:p>
            <a:pPr lvl="1"/>
            <a:r>
              <a:rPr lang="en-US" dirty="0" err="1"/>
              <a:t>Mumon</a:t>
            </a:r>
            <a:r>
              <a:rPr lang="en-US" dirty="0"/>
              <a:t> output is some complicated function of many parameters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C2F50F-97CF-00BB-9391-F47EEF85F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BA28CA-C551-EA9B-99C6-0205A2972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8266" y="1726094"/>
            <a:ext cx="3369045" cy="2275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E0D6ED-1C8D-3DD3-66FE-3428FEBDC3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3901764"/>
            <a:ext cx="3366712" cy="22751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605552-2D2F-1C25-F719-0AA6FF1A064D}"/>
              </a:ext>
            </a:extLst>
          </p:cNvPr>
          <p:cNvSpPr txBox="1"/>
          <p:nvPr/>
        </p:nvSpPr>
        <p:spPr>
          <a:xfrm rot="16200000">
            <a:off x="7385783" y="2547279"/>
            <a:ext cx="207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Y P-beam 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478AE3-4F2A-9FC4-CEBA-5ACAE8E2B00A}"/>
              </a:ext>
            </a:extLst>
          </p:cNvPr>
          <p:cNvSpPr txBox="1"/>
          <p:nvPr/>
        </p:nvSpPr>
        <p:spPr>
          <a:xfrm rot="16200000">
            <a:off x="7526270" y="4788696"/>
            <a:ext cx="1794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Y P-beam angle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3C5131-BC52-29A3-E61F-F36BFA0B18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1097" y="4747173"/>
            <a:ext cx="3068900" cy="19250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79799D-3468-8D6D-0B49-69F514E8E777}"/>
                  </a:ext>
                </a:extLst>
              </p:cNvPr>
              <p:cNvSpPr txBox="1"/>
              <p:nvPr/>
            </p:nvSpPr>
            <p:spPr>
              <a:xfrm>
                <a:off x="214688" y="6011063"/>
                <a:ext cx="4879128" cy="690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Charge accumulated by </a:t>
                </a:r>
                <a:r>
                  <a:rPr lang="en-US" b="0" dirty="0" err="1"/>
                  <a:t>mumon</a:t>
                </a:r>
                <a:r>
                  <a:rPr lang="en-US" b="0" dirty="0"/>
                  <a:t> sensor </a:t>
                </a:r>
                <a:r>
                  <a:rPr lang="en-US" dirty="0" err="1"/>
                  <a:t>i,j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…)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79799D-3468-8D6D-0B49-69F514E8E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688" y="6011063"/>
                <a:ext cx="4879128" cy="690574"/>
              </a:xfrm>
              <a:prstGeom prst="rect">
                <a:avLst/>
              </a:prstGeom>
              <a:blipFill>
                <a:blip r:embed="rId7"/>
                <a:stretch>
                  <a:fillRect l="-999" t="-3540" b="-1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E8723997-EC3F-8794-0F6B-22DCAB05D345}"/>
              </a:ext>
            </a:extLst>
          </p:cNvPr>
          <p:cNvSpPr/>
          <p:nvPr/>
        </p:nvSpPr>
        <p:spPr>
          <a:xfrm>
            <a:off x="2033219" y="5333219"/>
            <a:ext cx="283299" cy="23120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5CDDF866-9F3E-8BDF-8886-52C450ED8E21}"/>
              </a:ext>
            </a:extLst>
          </p:cNvPr>
          <p:cNvSpPr/>
          <p:nvPr/>
        </p:nvSpPr>
        <p:spPr>
          <a:xfrm>
            <a:off x="2033218" y="5654266"/>
            <a:ext cx="283299" cy="43284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426A24-598B-9D6B-B90C-C79D9A15A352}"/>
              </a:ext>
            </a:extLst>
          </p:cNvPr>
          <p:cNvSpPr txBox="1"/>
          <p:nvPr/>
        </p:nvSpPr>
        <p:spPr>
          <a:xfrm>
            <a:off x="5093816" y="4377841"/>
            <a:ext cx="2714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Example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221713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3E4AA-3C70-67C7-C5EF-9A01550EF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E533C-9A26-C6AB-E008-8A282BA0A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muon monitor for T2K measures a spill by spill profile of the muon beam coincident with muon neutrinos</a:t>
            </a:r>
          </a:p>
          <a:p>
            <a:r>
              <a:rPr lang="en-US" dirty="0"/>
              <a:t>Development of Electron Multiplier Tubes is continuing for high intensity era at J-PARC</a:t>
            </a:r>
          </a:p>
          <a:p>
            <a:r>
              <a:rPr lang="en-US" dirty="0"/>
              <a:t>Beamline component alignment can be measured by the muon monitor</a:t>
            </a:r>
          </a:p>
          <a:p>
            <a:r>
              <a:rPr lang="en-US" dirty="0"/>
              <a:t>The muon monitor is a candidate for machine learning applications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AD976-83CA-151D-913E-1AEF84FC8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56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F4BF3-0832-4C9C-4105-7FC718A82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7461-F380-DCDF-3E1F-8D68C8BE7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83446-D9A1-4B33-0EBA-488305B0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043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D80A5-4AC8-20BC-E5E0-7C1D16B9F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F70AF-B563-F971-535A-CEF3AFDA2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Beamline – 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66D2C-D0EB-9DA5-8294-003DFC8EA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558" y="1773128"/>
            <a:ext cx="10515600" cy="164835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Goal: Predict proton beam position/width/angle using muon monitor</a:t>
            </a:r>
          </a:p>
          <a:p>
            <a:r>
              <a:rPr lang="en-US" dirty="0"/>
              <a:t>No monitors between target and </a:t>
            </a:r>
            <a:r>
              <a:rPr lang="en-US" dirty="0" err="1"/>
              <a:t>mumon</a:t>
            </a:r>
            <a:endParaRPr lang="en-US" dirty="0"/>
          </a:p>
          <a:p>
            <a:r>
              <a:rPr lang="en-US" dirty="0"/>
              <a:t>Good machine learning candidate: approximating multivariable </a:t>
            </a:r>
            <a:r>
              <a:rPr lang="en-US" dirty="0" err="1"/>
              <a:t>fn</a:t>
            </a:r>
            <a:endParaRPr lang="en-US" dirty="0"/>
          </a:p>
          <a:p>
            <a:pPr lvl="1"/>
            <a:r>
              <a:rPr lang="en-US" dirty="0"/>
              <a:t>Multivariable input: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beam pos/angle/width</a:t>
            </a:r>
          </a:p>
          <a:p>
            <a:pPr lvl="1"/>
            <a:r>
              <a:rPr lang="en-US" dirty="0" err="1"/>
              <a:t>Mumon</a:t>
            </a:r>
            <a:r>
              <a:rPr lang="en-US" dirty="0"/>
              <a:t> output is some complicated function of many parameters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B28A9A-95D9-EAA0-5CB9-F8A1744E4AA4}"/>
              </a:ext>
            </a:extLst>
          </p:cNvPr>
          <p:cNvSpPr/>
          <p:nvPr/>
        </p:nvSpPr>
        <p:spPr>
          <a:xfrm>
            <a:off x="1500733" y="4707009"/>
            <a:ext cx="1130785" cy="1745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E785B0-BE4B-81AF-E00F-941F6FB421CB}"/>
              </a:ext>
            </a:extLst>
          </p:cNvPr>
          <p:cNvSpPr txBox="1"/>
          <p:nvPr/>
        </p:nvSpPr>
        <p:spPr>
          <a:xfrm>
            <a:off x="1598454" y="4377244"/>
            <a:ext cx="81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Target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EA1ADA-B467-C24A-0DCB-8CCAA117437C}"/>
              </a:ext>
            </a:extLst>
          </p:cNvPr>
          <p:cNvCxnSpPr/>
          <p:nvPr/>
        </p:nvCxnSpPr>
        <p:spPr>
          <a:xfrm>
            <a:off x="600293" y="4774496"/>
            <a:ext cx="86553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DD62716-79ED-E1A0-2789-F82F17726CFF}"/>
              </a:ext>
            </a:extLst>
          </p:cNvPr>
          <p:cNvSpPr txBox="1"/>
          <p:nvPr/>
        </p:nvSpPr>
        <p:spPr>
          <a:xfrm>
            <a:off x="266442" y="3574167"/>
            <a:ext cx="1533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Proton Beam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Position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Angle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Width</a:t>
            </a:r>
          </a:p>
        </p:txBody>
      </p:sp>
      <p:sp>
        <p:nvSpPr>
          <p:cNvPr id="9" name="Flowchart: Stored Data 8">
            <a:extLst>
              <a:ext uri="{FF2B5EF4-FFF2-40B4-BE49-F238E27FC236}">
                <a16:creationId xmlns:a16="http://schemas.microsoft.com/office/drawing/2014/main" id="{86F56D27-F4DF-A210-BE23-8547B3FB6DEB}"/>
              </a:ext>
            </a:extLst>
          </p:cNvPr>
          <p:cNvSpPr/>
          <p:nvPr/>
        </p:nvSpPr>
        <p:spPr>
          <a:xfrm rot="10800000">
            <a:off x="2637885" y="4435922"/>
            <a:ext cx="453710" cy="677147"/>
          </a:xfrm>
          <a:prstGeom prst="flowChartOnlineStorag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Stored Data 9">
            <a:extLst>
              <a:ext uri="{FF2B5EF4-FFF2-40B4-BE49-F238E27FC236}">
                <a16:creationId xmlns:a16="http://schemas.microsoft.com/office/drawing/2014/main" id="{CA53E6F6-426A-9972-F5DD-F931FA96189D}"/>
              </a:ext>
            </a:extLst>
          </p:cNvPr>
          <p:cNvSpPr/>
          <p:nvPr/>
        </p:nvSpPr>
        <p:spPr>
          <a:xfrm>
            <a:off x="2811806" y="4435921"/>
            <a:ext cx="453710" cy="677147"/>
          </a:xfrm>
          <a:prstGeom prst="flowChartOnlineStorag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Stored Data 10">
            <a:extLst>
              <a:ext uri="{FF2B5EF4-FFF2-40B4-BE49-F238E27FC236}">
                <a16:creationId xmlns:a16="http://schemas.microsoft.com/office/drawing/2014/main" id="{94495486-71FB-AD9F-0F19-CAC6E1F9C49D}"/>
              </a:ext>
            </a:extLst>
          </p:cNvPr>
          <p:cNvSpPr/>
          <p:nvPr/>
        </p:nvSpPr>
        <p:spPr>
          <a:xfrm rot="10800000">
            <a:off x="3713994" y="4348089"/>
            <a:ext cx="1364686" cy="852814"/>
          </a:xfrm>
          <a:prstGeom prst="flowChartOnlineStorag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Stored Data 11">
            <a:extLst>
              <a:ext uri="{FF2B5EF4-FFF2-40B4-BE49-F238E27FC236}">
                <a16:creationId xmlns:a16="http://schemas.microsoft.com/office/drawing/2014/main" id="{094FF1BA-44FA-EF34-16F6-80AC11B2929C}"/>
              </a:ext>
            </a:extLst>
          </p:cNvPr>
          <p:cNvSpPr/>
          <p:nvPr/>
        </p:nvSpPr>
        <p:spPr>
          <a:xfrm>
            <a:off x="3992615" y="4348089"/>
            <a:ext cx="1364686" cy="852814"/>
          </a:xfrm>
          <a:prstGeom prst="flowChartOnlineStorag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Stored Data 12">
            <a:extLst>
              <a:ext uri="{FF2B5EF4-FFF2-40B4-BE49-F238E27FC236}">
                <a16:creationId xmlns:a16="http://schemas.microsoft.com/office/drawing/2014/main" id="{6F04D92C-74ED-0B3F-132B-0D2B8727EF58}"/>
              </a:ext>
            </a:extLst>
          </p:cNvPr>
          <p:cNvSpPr/>
          <p:nvPr/>
        </p:nvSpPr>
        <p:spPr>
          <a:xfrm rot="10800000">
            <a:off x="5817379" y="4132838"/>
            <a:ext cx="1364686" cy="1148341"/>
          </a:xfrm>
          <a:prstGeom prst="flowChartOnlineStorag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Stored Data 13">
            <a:extLst>
              <a:ext uri="{FF2B5EF4-FFF2-40B4-BE49-F238E27FC236}">
                <a16:creationId xmlns:a16="http://schemas.microsoft.com/office/drawing/2014/main" id="{9C573241-98A5-9098-0452-F6C81EC7C2FE}"/>
              </a:ext>
            </a:extLst>
          </p:cNvPr>
          <p:cNvSpPr/>
          <p:nvPr/>
        </p:nvSpPr>
        <p:spPr>
          <a:xfrm>
            <a:off x="6096000" y="4132838"/>
            <a:ext cx="1364686" cy="1148341"/>
          </a:xfrm>
          <a:prstGeom prst="flowChartOnlineStorag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AF6C-29A4-FC63-1B1B-07CBFC7A60FF}"/>
              </a:ext>
            </a:extLst>
          </p:cNvPr>
          <p:cNvSpPr txBox="1"/>
          <p:nvPr/>
        </p:nvSpPr>
        <p:spPr>
          <a:xfrm>
            <a:off x="4097350" y="3683190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Horns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FEB9484-6583-65A8-6238-E31C9DC5F335}"/>
              </a:ext>
            </a:extLst>
          </p:cNvPr>
          <p:cNvSpPr/>
          <p:nvPr/>
        </p:nvSpPr>
        <p:spPr>
          <a:xfrm>
            <a:off x="8106397" y="3377288"/>
            <a:ext cx="2212708" cy="270132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Beam Dump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CD9BC0-39C4-EE46-1D5F-E1CFF89B47CA}"/>
              </a:ext>
            </a:extLst>
          </p:cNvPr>
          <p:cNvSpPr/>
          <p:nvPr/>
        </p:nvSpPr>
        <p:spPr>
          <a:xfrm>
            <a:off x="10800719" y="3445095"/>
            <a:ext cx="181675" cy="248350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B9F249-2763-7528-329D-2C8D7B923D95}"/>
              </a:ext>
            </a:extLst>
          </p:cNvPr>
          <p:cNvSpPr txBox="1"/>
          <p:nvPr/>
        </p:nvSpPr>
        <p:spPr>
          <a:xfrm>
            <a:off x="10415759" y="313945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Mumon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7D46E8-806A-6A9A-3A9A-6F3731C74943}"/>
              </a:ext>
            </a:extLst>
          </p:cNvPr>
          <p:cNvSpPr txBox="1"/>
          <p:nvPr/>
        </p:nvSpPr>
        <p:spPr>
          <a:xfrm>
            <a:off x="949606" y="5078999"/>
            <a:ext cx="206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Hadron production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2C680B-787A-DB82-01BA-6A0D58D71BB3}"/>
              </a:ext>
            </a:extLst>
          </p:cNvPr>
          <p:cNvSpPr txBox="1"/>
          <p:nvPr/>
        </p:nvSpPr>
        <p:spPr>
          <a:xfrm>
            <a:off x="3784178" y="5237057"/>
            <a:ext cx="1573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Horn focusing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AA5E29-F364-74A8-A9D2-98ECE04D66DF}"/>
              </a:ext>
            </a:extLst>
          </p:cNvPr>
          <p:cNvSpPr txBox="1"/>
          <p:nvPr/>
        </p:nvSpPr>
        <p:spPr>
          <a:xfrm>
            <a:off x="8034223" y="6057668"/>
            <a:ext cx="2357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Beam dump structure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D3FAE4-5F97-6F36-CF01-8A1B4869C8A7}"/>
              </a:ext>
            </a:extLst>
          </p:cNvPr>
          <p:cNvSpPr txBox="1"/>
          <p:nvPr/>
        </p:nvSpPr>
        <p:spPr>
          <a:xfrm>
            <a:off x="10969409" y="4194096"/>
            <a:ext cx="12602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Detector 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Alignment,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Sensitivity,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Etc.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C9525306-8172-9083-0E0F-495C3C84DABA}"/>
                  </a:ext>
                </a:extLst>
              </p14:cNvPr>
              <p14:cNvContentPartPr/>
              <p14:nvPr/>
            </p14:nvContentPartPr>
            <p14:xfrm>
              <a:off x="2079910" y="4571038"/>
              <a:ext cx="5755320" cy="38592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11105D0F-3FE9-43D6-CD1D-F45FC33A04C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3790" y="4564918"/>
                <a:ext cx="5767560" cy="398160"/>
              </a:xfrm>
              <a:prstGeom prst="rect">
                <a:avLst/>
              </a:prstGeom>
            </p:spPr>
          </p:pic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2065BB8D-E2DC-30ED-B8A7-307ABC45829B}"/>
              </a:ext>
            </a:extLst>
          </p:cNvPr>
          <p:cNvGrpSpPr/>
          <p:nvPr/>
        </p:nvGrpSpPr>
        <p:grpSpPr>
          <a:xfrm>
            <a:off x="7852510" y="4096918"/>
            <a:ext cx="2937240" cy="649800"/>
            <a:chOff x="7852510" y="4096918"/>
            <a:chExt cx="2937240" cy="649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09842AC7-FF34-AF14-9E5F-C6432F532044}"/>
                    </a:ext>
                  </a:extLst>
                </p14:cNvPr>
                <p14:cNvContentPartPr/>
                <p14:nvPr/>
              </p14:nvContentPartPr>
              <p14:xfrm>
                <a:off x="7852510" y="4168558"/>
                <a:ext cx="2934000" cy="5781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26A4C10D-B93D-5FE8-57BB-36A53FD9E5EA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846390" y="4162438"/>
                  <a:ext cx="2946240" cy="59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949517D-C318-FD61-C8B8-054C0DEAA09D}"/>
                    </a:ext>
                  </a:extLst>
                </p14:cNvPr>
                <p14:cNvContentPartPr/>
                <p14:nvPr/>
              </p14:nvContentPartPr>
              <p14:xfrm>
                <a:off x="10497790" y="4096918"/>
                <a:ext cx="291960" cy="3009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9328DDCF-5BD9-6B52-8FE0-A2E0433A09F9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0491670" y="4090798"/>
                  <a:ext cx="304200" cy="313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AA45663-EB0B-0418-8917-418D20B70252}"/>
              </a:ext>
            </a:extLst>
          </p:cNvPr>
          <p:cNvGrpSpPr/>
          <p:nvPr/>
        </p:nvGrpSpPr>
        <p:grpSpPr>
          <a:xfrm>
            <a:off x="7866190" y="4802158"/>
            <a:ext cx="798840" cy="277200"/>
            <a:chOff x="7866190" y="4802158"/>
            <a:chExt cx="798840" cy="27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D8FEB315-AC86-EE85-2CC7-0E11369226F4}"/>
                    </a:ext>
                  </a:extLst>
                </p14:cNvPr>
                <p14:cNvContentPartPr/>
                <p14:nvPr/>
              </p14:nvContentPartPr>
              <p14:xfrm>
                <a:off x="7866190" y="4802158"/>
                <a:ext cx="34560" cy="46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F246C3E4-2369-7727-51FD-ADEB6B6BE33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860070" y="4796038"/>
                  <a:ext cx="46800" cy="1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85BCF3C7-352D-D3F0-E65A-4939AE671C69}"/>
                    </a:ext>
                  </a:extLst>
                </p14:cNvPr>
                <p14:cNvContentPartPr/>
                <p14:nvPr/>
              </p14:nvContentPartPr>
              <p14:xfrm>
                <a:off x="7984990" y="4857958"/>
                <a:ext cx="10080" cy="3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ECCF14F9-0645-CFB2-D9C2-26096D332F57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978870" y="4851838"/>
                  <a:ext cx="2232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F7F22F92-98FC-8787-C001-A5FE9CC0C9BA}"/>
                    </a:ext>
                  </a:extLst>
                </p14:cNvPr>
                <p14:cNvContentPartPr/>
                <p14:nvPr/>
              </p14:nvContentPartPr>
              <p14:xfrm>
                <a:off x="8068870" y="4878838"/>
                <a:ext cx="48960" cy="140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E5E55693-01AA-E930-4C60-E5BFFF034476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062750" y="4872718"/>
                  <a:ext cx="6120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4A386582-13D7-67DD-D64A-DF91C174B60D}"/>
                    </a:ext>
                  </a:extLst>
                </p14:cNvPr>
                <p14:cNvContentPartPr/>
                <p14:nvPr/>
              </p14:nvContentPartPr>
              <p14:xfrm>
                <a:off x="8243470" y="4941838"/>
                <a:ext cx="87120" cy="327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9EC7B38-B7D5-624A-1FCC-F75EC06D833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237350" y="4935718"/>
                  <a:ext cx="993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4D6BB442-1FDE-1CE1-06EC-2A485271283A}"/>
                    </a:ext>
                  </a:extLst>
                </p14:cNvPr>
                <p14:cNvContentPartPr/>
                <p14:nvPr/>
              </p14:nvContentPartPr>
              <p14:xfrm>
                <a:off x="8383150" y="4997638"/>
                <a:ext cx="113400" cy="2844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E020BECB-2D54-82CF-5AC1-18F32B6E830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377030" y="4991518"/>
                  <a:ext cx="12564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D1271436-0AFB-08F9-121F-2F24D7A7ED29}"/>
                    </a:ext>
                  </a:extLst>
                </p14:cNvPr>
                <p14:cNvContentPartPr/>
                <p14:nvPr/>
              </p14:nvContentPartPr>
              <p14:xfrm>
                <a:off x="8599150" y="5060638"/>
                <a:ext cx="65880" cy="187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72BCAE30-2028-CE7A-1E4B-2EF2383CB6BD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593030" y="5054518"/>
                  <a:ext cx="78120" cy="3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5A88102-2253-F1A8-872A-A7A89F5F52E7}"/>
              </a:ext>
            </a:extLst>
          </p:cNvPr>
          <p:cNvGrpSpPr/>
          <p:nvPr/>
        </p:nvGrpSpPr>
        <p:grpSpPr>
          <a:xfrm>
            <a:off x="8829550" y="5144158"/>
            <a:ext cx="1080000" cy="441720"/>
            <a:chOff x="8829550" y="5144158"/>
            <a:chExt cx="1080000" cy="441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303E416C-3CCD-DA38-E93D-5F7EFB412E6E}"/>
                    </a:ext>
                  </a:extLst>
                </p14:cNvPr>
                <p14:cNvContentPartPr/>
                <p14:nvPr/>
              </p14:nvContentPartPr>
              <p14:xfrm>
                <a:off x="8829550" y="5144158"/>
                <a:ext cx="44280" cy="612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FA5AB558-F82C-9BFC-CD53-1E3237EF2B3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8823430" y="5138038"/>
                  <a:ext cx="56520" cy="1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ECE036F2-5E4F-38AF-6C6C-2D17B291DDF6}"/>
                    </a:ext>
                  </a:extLst>
                </p14:cNvPr>
                <p14:cNvContentPartPr/>
                <p14:nvPr/>
              </p14:nvContentPartPr>
              <p14:xfrm>
                <a:off x="9095230" y="5248918"/>
                <a:ext cx="51480" cy="212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6EDDB7A6-609F-F735-0E71-7A2B547CC81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9089110" y="5242798"/>
                  <a:ext cx="63720" cy="3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B0E9CAB8-9931-15DB-858B-C0A743E54D87}"/>
                    </a:ext>
                  </a:extLst>
                </p14:cNvPr>
                <p14:cNvContentPartPr/>
                <p14:nvPr/>
              </p14:nvContentPartPr>
              <p14:xfrm>
                <a:off x="8969230" y="5185918"/>
                <a:ext cx="52920" cy="162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7BF4A27E-3DA8-43B5-15CB-B1E57FBECC0F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8963110" y="5179798"/>
                  <a:ext cx="6516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83A0897-4B9B-5646-FD6A-8B6D6D9FA6D9}"/>
                    </a:ext>
                  </a:extLst>
                </p14:cNvPr>
                <p14:cNvContentPartPr/>
                <p14:nvPr/>
              </p14:nvContentPartPr>
              <p14:xfrm>
                <a:off x="9241390" y="5311918"/>
                <a:ext cx="42840" cy="367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3BA93EAB-41C7-FE7A-A946-37E36A6B853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9235270" y="5305798"/>
                  <a:ext cx="5508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9B3679F4-E3E8-F186-379D-1838209848BA}"/>
                    </a:ext>
                  </a:extLst>
                </p14:cNvPr>
                <p14:cNvContentPartPr/>
                <p14:nvPr/>
              </p14:nvContentPartPr>
              <p14:xfrm>
                <a:off x="9395110" y="5381398"/>
                <a:ext cx="109440" cy="6084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C17C4EFE-F363-91E8-7879-6AAEDBDF85B9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9388990" y="5375278"/>
                  <a:ext cx="12168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A01CDAE2-4349-3309-C438-363496B273FB}"/>
                    </a:ext>
                  </a:extLst>
                </p14:cNvPr>
                <p14:cNvContentPartPr/>
                <p14:nvPr/>
              </p14:nvContentPartPr>
              <p14:xfrm>
                <a:off x="9597790" y="5486158"/>
                <a:ext cx="24480" cy="356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AE1C3E06-0F13-B74C-1DB3-C15BB0CFD1B5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9591670" y="5480038"/>
                  <a:ext cx="3672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D79C663D-1C3D-E1F0-F513-B33A240F1936}"/>
                    </a:ext>
                  </a:extLst>
                </p14:cNvPr>
                <p14:cNvContentPartPr/>
                <p14:nvPr/>
              </p14:nvContentPartPr>
              <p14:xfrm>
                <a:off x="9639550" y="5458078"/>
                <a:ext cx="131040" cy="12780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3E8F8434-83B7-066D-14C6-34597DCE143B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9633430" y="5451958"/>
                  <a:ext cx="143280" cy="14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327C746A-372A-E5FF-4AF6-456F0B316B2D}"/>
                    </a:ext>
                  </a:extLst>
                </p14:cNvPr>
                <p14:cNvContentPartPr/>
                <p14:nvPr/>
              </p14:nvContentPartPr>
              <p14:xfrm>
                <a:off x="9757990" y="5316598"/>
                <a:ext cx="151560" cy="1648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C149D08E-E53B-F6FA-FA45-3AEF9C077694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9751870" y="5310478"/>
                  <a:ext cx="163800" cy="177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E2732DA-03A4-79F2-3198-44CCDE83C5C5}"/>
              </a:ext>
            </a:extLst>
          </p:cNvPr>
          <p:cNvGrpSpPr/>
          <p:nvPr/>
        </p:nvGrpSpPr>
        <p:grpSpPr>
          <a:xfrm>
            <a:off x="9346510" y="4243798"/>
            <a:ext cx="134280" cy="155160"/>
            <a:chOff x="9346510" y="4243798"/>
            <a:chExt cx="134280" cy="155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60669A48-9D2E-2AAC-E138-957968C5A58A}"/>
                    </a:ext>
                  </a:extLst>
                </p14:cNvPr>
                <p14:cNvContentPartPr/>
                <p14:nvPr/>
              </p14:nvContentPartPr>
              <p14:xfrm>
                <a:off x="9346510" y="4250998"/>
                <a:ext cx="7200" cy="1479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0AD5B08-30C3-BAF5-38EB-014D7901E6E1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9340390" y="4244878"/>
                  <a:ext cx="1944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1B59B6DF-A9BF-45E9-6412-B1614A7DFABA}"/>
                    </a:ext>
                  </a:extLst>
                </p14:cNvPr>
                <p14:cNvContentPartPr/>
                <p14:nvPr/>
              </p14:nvContentPartPr>
              <p14:xfrm>
                <a:off x="9359470" y="4243798"/>
                <a:ext cx="121320" cy="864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6B3CADE5-CDF7-086F-12B9-B98356D170C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9353350" y="4237678"/>
                  <a:ext cx="133560" cy="98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5282BD1-38C3-8F16-13EC-CADD1A33D6D2}"/>
              </a:ext>
            </a:extLst>
          </p:cNvPr>
          <p:cNvGrpSpPr/>
          <p:nvPr/>
        </p:nvGrpSpPr>
        <p:grpSpPr>
          <a:xfrm>
            <a:off x="7468750" y="4497238"/>
            <a:ext cx="158040" cy="173520"/>
            <a:chOff x="7468750" y="4497238"/>
            <a:chExt cx="158040" cy="17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0BDC552A-E685-B801-1ADE-C0736D9D0A28}"/>
                    </a:ext>
                  </a:extLst>
                </p14:cNvPr>
                <p14:cNvContentPartPr/>
                <p14:nvPr/>
              </p14:nvContentPartPr>
              <p14:xfrm>
                <a:off x="7517350" y="4544038"/>
                <a:ext cx="360" cy="1267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961E6F7D-145C-4585-A9DD-CF46B0AD17B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511230" y="4537918"/>
                  <a:ext cx="1260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084A4A7C-31A9-E578-0BF1-AC8FDA0FE7CF}"/>
                    </a:ext>
                  </a:extLst>
                </p14:cNvPr>
                <p14:cNvContentPartPr/>
                <p14:nvPr/>
              </p14:nvContentPartPr>
              <p14:xfrm>
                <a:off x="7573150" y="4536838"/>
                <a:ext cx="360" cy="9180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FA7ECE22-288D-BE2E-D4EA-307B1C1DB8A7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567030" y="4530718"/>
                  <a:ext cx="1260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956A1C24-9146-D351-5661-189B7F228DA8}"/>
                    </a:ext>
                  </a:extLst>
                </p14:cNvPr>
                <p14:cNvContentPartPr/>
                <p14:nvPr/>
              </p14:nvContentPartPr>
              <p14:xfrm>
                <a:off x="7468750" y="4497238"/>
                <a:ext cx="158040" cy="4752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65905E9C-8AFC-9EE6-8552-ECC55735625A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462630" y="4491118"/>
                  <a:ext cx="170280" cy="59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E00636-874D-BED7-B0F0-77B1A2C7E9EC}"/>
                  </a:ext>
                </a:extLst>
              </p:cNvPr>
              <p:cNvSpPr txBox="1"/>
              <p:nvPr/>
            </p:nvSpPr>
            <p:spPr>
              <a:xfrm>
                <a:off x="938250" y="5882785"/>
                <a:ext cx="4879128" cy="690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Charge accumulated by </a:t>
                </a:r>
                <a:r>
                  <a:rPr lang="en-US" b="0" dirty="0" err="1"/>
                  <a:t>mumon</a:t>
                </a:r>
                <a:r>
                  <a:rPr lang="en-US" b="0" dirty="0"/>
                  <a:t> sensor </a:t>
                </a:r>
                <a:r>
                  <a:rPr lang="en-US" dirty="0" err="1"/>
                  <a:t>i,j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…)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EDD94E3-3D71-4BFC-E570-0AB1A2467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250" y="5882785"/>
                <a:ext cx="4879128" cy="690574"/>
              </a:xfrm>
              <a:prstGeom prst="rect">
                <a:avLst/>
              </a:prstGeom>
              <a:blipFill>
                <a:blip r:embed="rId47"/>
                <a:stretch>
                  <a:fillRect l="-1125" t="-3540" b="-1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29AD6FB-C2E6-0B71-D884-39F94EB3F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163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FD5B4-87F5-F7CB-FBD2-1C94CFBAC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215CE-C063-F367-D6E5-CB4C594FF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94ADF-7109-2C10-9D2D-D37248C8F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Idea: incorporate a variety of conditions</a:t>
            </a:r>
          </a:p>
          <a:p>
            <a:r>
              <a:rPr lang="en-US" dirty="0"/>
              <a:t>Samples from “</a:t>
            </a:r>
            <a:r>
              <a:rPr lang="en-US" dirty="0" err="1"/>
              <a:t>ssem</a:t>
            </a:r>
            <a:r>
              <a:rPr lang="en-US" dirty="0"/>
              <a:t> all in” physics runs</a:t>
            </a:r>
          </a:p>
          <a:p>
            <a:pPr lvl="1"/>
            <a:r>
              <a:rPr lang="en-US" dirty="0"/>
              <a:t>50 shots each, All beam profile monitors (SSEMs) in allows for more accurate beam angle calculation</a:t>
            </a:r>
          </a:p>
          <a:p>
            <a:pPr lvl="1"/>
            <a:r>
              <a:rPr lang="en-US" dirty="0"/>
              <a:t>Variety of beam conditions from across a full run (~1/2 a year)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A1A34-4551-125C-55CE-68994F430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35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AE70FF-F75D-12AF-CE4F-E0E262579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7235F-DBC8-3941-945B-C7361BB90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Tested Machine Learning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2C6E2-B50A-39BA-9D79-4BE9B5182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2101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Models:</a:t>
            </a:r>
          </a:p>
          <a:p>
            <a:pPr marL="0" indent="0">
              <a:buNone/>
            </a:pPr>
            <a:r>
              <a:rPr lang="en-US" dirty="0"/>
              <a:t>Simple linear regression: </a:t>
            </a:r>
          </a:p>
          <a:p>
            <a:r>
              <a:rPr lang="en-US" dirty="0" err="1"/>
              <a:t>Mumon</a:t>
            </a:r>
            <a:r>
              <a:rPr lang="en-US" dirty="0"/>
              <a:t> has linear response to many parameters (position/angle)</a:t>
            </a:r>
          </a:p>
          <a:p>
            <a:r>
              <a:rPr lang="en-US" dirty="0"/>
              <a:t>Fast to train</a:t>
            </a:r>
          </a:p>
          <a:p>
            <a:r>
              <a:rPr lang="en-US" dirty="0"/>
              <a:t>Linear regression weights can be easily understood</a:t>
            </a:r>
          </a:p>
          <a:p>
            <a:pPr marL="0" indent="0">
              <a:buNone/>
            </a:pPr>
            <a:r>
              <a:rPr lang="en-US" dirty="0"/>
              <a:t>Neural network:</a:t>
            </a:r>
          </a:p>
          <a:p>
            <a:r>
              <a:rPr lang="en-US" dirty="0"/>
              <a:t>Can approximate more complicated functions</a:t>
            </a:r>
          </a:p>
          <a:p>
            <a:r>
              <a:rPr lang="en-US" dirty="0"/>
              <a:t>Longer to train and weights are hard to understand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3591F0-DB01-47B4-9E8E-605AB411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1775A7-2D38-2128-F01F-0A8E59455878}"/>
                  </a:ext>
                </a:extLst>
              </p:cNvPr>
              <p:cNvSpPr txBox="1"/>
              <p:nvPr/>
            </p:nvSpPr>
            <p:spPr>
              <a:xfrm>
                <a:off x="7236334" y="1993148"/>
                <a:ext cx="4754122" cy="2706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𝑛𝑖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𝑛𝑖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𝑛𝑖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 algn="ctr"/>
                <a:r>
                  <a:rPr lang="en-US" dirty="0"/>
                  <a:t>Becomes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8BC6F31-8062-ACF6-BEE3-B47324053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334" y="1993148"/>
                <a:ext cx="4754122" cy="27067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9B381B8-A831-9752-3625-73D11F1A75E9}"/>
              </a:ext>
            </a:extLst>
          </p:cNvPr>
          <p:cNvSpPr txBox="1"/>
          <p:nvPr/>
        </p:nvSpPr>
        <p:spPr>
          <a:xfrm>
            <a:off x="8669350" y="1752018"/>
            <a:ext cx="205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Linear Regression</a:t>
            </a:r>
          </a:p>
        </p:txBody>
      </p:sp>
      <p:pic>
        <p:nvPicPr>
          <p:cNvPr id="7" name="Picture 6" descr="A diagram of a network&#10;&#10;Description automatically generated">
            <a:extLst>
              <a:ext uri="{FF2B5EF4-FFF2-40B4-BE49-F238E27FC236}">
                <a16:creationId xmlns:a16="http://schemas.microsoft.com/office/drawing/2014/main" id="{379CCFAB-4FD5-9B04-52A4-B3DFA408E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961" y="4941045"/>
            <a:ext cx="3012518" cy="1883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5D02B7-92F2-1C63-13C3-418D1344F565}"/>
              </a:ext>
            </a:extLst>
          </p:cNvPr>
          <p:cNvSpPr txBox="1"/>
          <p:nvPr/>
        </p:nvSpPr>
        <p:spPr>
          <a:xfrm>
            <a:off x="7991893" y="4635814"/>
            <a:ext cx="1826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Neural Network</a:t>
            </a:r>
          </a:p>
        </p:txBody>
      </p:sp>
    </p:spTree>
    <p:extLst>
      <p:ext uri="{BB962C8B-B14F-4D97-AF65-F5344CB8AC3E}">
        <p14:creationId xmlns:p14="http://schemas.microsoft.com/office/powerpoint/2010/main" val="1289226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1C10A-C445-00AD-9BCB-57E807CFB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6C997-D0FF-BF18-34E9-6DEA54FFB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706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Long baseline accelerator neutrino oscillation experiment in Japan</a:t>
            </a:r>
          </a:p>
          <a:p>
            <a:r>
              <a:rPr lang="en-US" dirty="0"/>
              <a:t>Neutrino/Antineutrino beam created at J-PARC with 30 GeV proton beam</a:t>
            </a:r>
          </a:p>
          <a:p>
            <a:r>
              <a:rPr lang="en-US" dirty="0"/>
              <a:t>Detected 280 m downstream (</a:t>
            </a:r>
            <a:r>
              <a:rPr lang="en-US" dirty="0" err="1"/>
              <a:t>unoscillated</a:t>
            </a:r>
            <a:r>
              <a:rPr lang="en-US" dirty="0"/>
              <a:t>) at the near detectors and 295 km away (after oscillations) by Super </a:t>
            </a:r>
            <a:r>
              <a:rPr lang="en-US" dirty="0" err="1"/>
              <a:t>Kamiokande</a:t>
            </a:r>
            <a:r>
              <a:rPr lang="en-US" dirty="0"/>
              <a:t> via Cherenkov radiation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8945E-6257-CADD-E5C4-BA1FFC014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8246DD-5456-4EAC-4BBC-B7D75E146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61" y="3096307"/>
            <a:ext cx="3520107" cy="2150398"/>
          </a:xfrm>
          <a:prstGeom prst="rect">
            <a:avLst/>
          </a:prstGeom>
        </p:spPr>
      </p:pic>
      <p:pic>
        <p:nvPicPr>
          <p:cNvPr id="7" name="Picture 4" descr="undefined">
            <a:extLst>
              <a:ext uri="{FF2B5EF4-FFF2-40B4-BE49-F238E27FC236}">
                <a16:creationId xmlns:a16="http://schemas.microsoft.com/office/drawing/2014/main" id="{8E63787F-C5E1-4A02-5646-310F53D64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840" y="3396336"/>
            <a:ext cx="3159682" cy="200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E92369-BA59-0B65-8EFD-DC635E51AA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8460" y="3714343"/>
            <a:ext cx="5553858" cy="168637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2EE56B1-46AA-BDB5-A738-769FF02DF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74" y="5246705"/>
            <a:ext cx="2166174" cy="165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FCA278-05BA-7075-5F06-96A3387C40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3010" y="5283103"/>
            <a:ext cx="1191542" cy="1255809"/>
          </a:xfrm>
          <a:prstGeom prst="rect">
            <a:avLst/>
          </a:prstGeom>
        </p:spPr>
      </p:pic>
      <p:pic>
        <p:nvPicPr>
          <p:cNvPr id="11" name="Picture 2" descr="An exploded view of the ND280 Upgrade detector. Neutrinos enter from... |  Download Scientific Diagram">
            <a:extLst>
              <a:ext uri="{FF2B5EF4-FFF2-40B4-BE49-F238E27FC236}">
                <a16:creationId xmlns:a16="http://schemas.microsoft.com/office/drawing/2014/main" id="{C0AEA6B9-21D7-AA67-0CBD-0726DC7F8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406" y="5238709"/>
            <a:ext cx="2074082" cy="151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7AABF7-631B-B9B7-342C-3F78AA1630EC}"/>
              </a:ext>
            </a:extLst>
          </p:cNvPr>
          <p:cNvCxnSpPr/>
          <p:nvPr/>
        </p:nvCxnSpPr>
        <p:spPr>
          <a:xfrm flipV="1">
            <a:off x="7468763" y="4725563"/>
            <a:ext cx="830639" cy="6751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29B1B6-7401-801B-E379-0084B78B6DD9}"/>
              </a:ext>
            </a:extLst>
          </p:cNvPr>
          <p:cNvCxnSpPr/>
          <p:nvPr/>
        </p:nvCxnSpPr>
        <p:spPr>
          <a:xfrm flipH="1" flipV="1">
            <a:off x="8369203" y="4704623"/>
            <a:ext cx="48861" cy="7957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5447004-18E7-0C7E-29C3-1D604A5E5F6E}"/>
              </a:ext>
            </a:extLst>
          </p:cNvPr>
          <p:cNvSpPr txBox="1"/>
          <p:nvPr/>
        </p:nvSpPr>
        <p:spPr>
          <a:xfrm>
            <a:off x="3826999" y="5772618"/>
            <a:ext cx="2074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Upgraded near detector suite</a:t>
            </a:r>
          </a:p>
          <a:p>
            <a:r>
              <a:rPr lang="en-US" dirty="0"/>
              <a:t>2.5 degrees off axis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874C3B-A082-0E5D-10DE-3008F58819BD}"/>
              </a:ext>
            </a:extLst>
          </p:cNvPr>
          <p:cNvSpPr txBox="1"/>
          <p:nvPr/>
        </p:nvSpPr>
        <p:spPr>
          <a:xfrm>
            <a:off x="8662370" y="5911118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axis neutrino detector</a:t>
            </a:r>
          </a:p>
        </p:txBody>
      </p:sp>
    </p:spTree>
    <p:extLst>
      <p:ext uri="{BB962C8B-B14F-4D97-AF65-F5344CB8AC3E}">
        <p14:creationId xmlns:p14="http://schemas.microsoft.com/office/powerpoint/2010/main" val="29364216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88251-ACAF-1B5E-8D0C-0537B142A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B35C0-1D0B-D762-1909-044C4D5E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Results on testing data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60A67C-981F-1DDA-BAE1-52766ADAF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2358F-DE01-610D-7543-DE6EBB25B073}"/>
              </a:ext>
            </a:extLst>
          </p:cNvPr>
          <p:cNvSpPr txBox="1"/>
          <p:nvPr/>
        </p:nvSpPr>
        <p:spPr>
          <a:xfrm rot="16200000">
            <a:off x="-545794" y="2938076"/>
            <a:ext cx="205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Linear Regression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835B92-593B-E424-F797-970167B6899A}"/>
              </a:ext>
            </a:extLst>
          </p:cNvPr>
          <p:cNvSpPr txBox="1"/>
          <p:nvPr/>
        </p:nvSpPr>
        <p:spPr>
          <a:xfrm rot="16200000">
            <a:off x="-431917" y="5310165"/>
            <a:ext cx="1826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Neural Network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3EA53C-3531-6AE5-3A1A-2DCA511D1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77" y="2136303"/>
            <a:ext cx="2998883" cy="20567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A10478-9C25-D69A-918B-890060CE3B39}"/>
              </a:ext>
            </a:extLst>
          </p:cNvPr>
          <p:cNvSpPr txBox="1"/>
          <p:nvPr/>
        </p:nvSpPr>
        <p:spPr>
          <a:xfrm>
            <a:off x="1137701" y="1782606"/>
            <a:ext cx="2086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P-Beam X 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F66456-1E55-39E5-AF2E-84E9E0919242}"/>
              </a:ext>
            </a:extLst>
          </p:cNvPr>
          <p:cNvSpPr txBox="1"/>
          <p:nvPr/>
        </p:nvSpPr>
        <p:spPr>
          <a:xfrm>
            <a:off x="4163784" y="1782606"/>
            <a:ext cx="208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P-Beam Y 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125788-94A4-228E-EBD5-23F7148AFF04}"/>
              </a:ext>
            </a:extLst>
          </p:cNvPr>
          <p:cNvSpPr txBox="1"/>
          <p:nvPr/>
        </p:nvSpPr>
        <p:spPr>
          <a:xfrm>
            <a:off x="6986393" y="1738474"/>
            <a:ext cx="1821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P-Beam X Angle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7849C2-A4A2-0955-0137-369C9C159DFE}"/>
              </a:ext>
            </a:extLst>
          </p:cNvPr>
          <p:cNvSpPr txBox="1"/>
          <p:nvPr/>
        </p:nvSpPr>
        <p:spPr>
          <a:xfrm>
            <a:off x="9798231" y="1738474"/>
            <a:ext cx="1818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P-Beam Y Angle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A2EFC1-8EB2-06CF-94DE-4A0A6C829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76" y="4383073"/>
            <a:ext cx="3030105" cy="20585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AD439D-68F9-17BE-7217-F3DCA1FE7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602" y="2119889"/>
            <a:ext cx="2998883" cy="20609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A0BE94-E4AE-6134-7A8B-0D4190EF4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4279" y="4378628"/>
            <a:ext cx="2968205" cy="19989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11B60A-C5A8-A34F-E8F2-33BFDED476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3750" y="2130605"/>
            <a:ext cx="2959589" cy="19989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0CEB16-F867-5B4F-3251-16C35ACE49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3318" y="4423292"/>
            <a:ext cx="2850021" cy="1933058"/>
          </a:xfrm>
          <a:prstGeom prst="rect">
            <a:avLst/>
          </a:prstGeom>
        </p:spPr>
      </p:pic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49B8C0A6-2EE4-2BE1-3442-F45BE3CF1D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9029346" y="2151938"/>
            <a:ext cx="2959589" cy="20032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CA8D45-0F06-7C27-584F-DA3EE2EEE8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42216" y="4388213"/>
            <a:ext cx="2974732" cy="200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993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93120-3FD8-D62A-CBE9-876B5C95E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Beamline – Target &amp; Horns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61FFBD-5CEB-B143-2A7C-DF0A8C4838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977467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30 GeV Proton beam 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/>
                  <a:t>Graphite baffle acts as collimator before target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/>
                  <a:t>Proton beam hits graphite target producing primarily </a:t>
                </a:r>
                <a:r>
                  <a:rPr lang="en-US" dirty="0" err="1"/>
                  <a:t>pions</a:t>
                </a:r>
                <a:endParaRPr lang="en-US" dirty="0"/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 err="1"/>
                  <a:t>Pions</a:t>
                </a:r>
                <a:r>
                  <a:rPr lang="en-US" dirty="0"/>
                  <a:t> are focused/defocused by horn system depending on charge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 err="1"/>
                  <a:t>Pions</a:t>
                </a:r>
                <a:r>
                  <a:rPr lang="en-US" dirty="0"/>
                  <a:t> decay primarily to muons and muon (anti)neutrinos: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61FFBD-5CEB-B143-2A7C-DF0A8C4838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977467" cy="4351338"/>
              </a:xfrm>
              <a:blipFill>
                <a:blip r:embed="rId2"/>
                <a:stretch>
                  <a:fillRect l="-1837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CF1D8-C469-F67A-B759-FC55855F2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0C36E5-8AD2-E3AC-B7ED-28612B2B4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667" y="3184631"/>
            <a:ext cx="4904886" cy="3053986"/>
          </a:xfrm>
          <a:prstGeom prst="rect">
            <a:avLst/>
          </a:prstGeom>
        </p:spPr>
      </p:pic>
      <p:pic>
        <p:nvPicPr>
          <p:cNvPr id="6" name="Google Shape;144;p27">
            <a:extLst>
              <a:ext uri="{FF2B5EF4-FFF2-40B4-BE49-F238E27FC236}">
                <a16:creationId xmlns:a16="http://schemas.microsoft.com/office/drawing/2014/main" id="{772A678C-D5BD-514B-CF28-56163E55368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2666" y="1763971"/>
            <a:ext cx="5054599" cy="1357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83623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4FC0B-8381-36C9-52E6-7404102EB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Beamline – Beam dump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226465-5B23-FD5A-72BE-7F4DCA8DB3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</p:spPr>
            <p:txBody>
              <a:bodyPr/>
              <a:lstStyle/>
              <a:p>
                <a:r>
                  <a:rPr lang="en-US" dirty="0" err="1"/>
                  <a:t>Pions</a:t>
                </a:r>
                <a:r>
                  <a:rPr lang="en-US" dirty="0"/>
                  <a:t> decay along the decay volume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Beam dump located 110 m downstream stops remaining hadrons</a:t>
                </a:r>
              </a:p>
              <a:p>
                <a:r>
                  <a:rPr lang="en-US" dirty="0"/>
                  <a:t>Muons &gt;5 GeV created coincident with neutrinos are detected by muon monitor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226465-5B23-FD5A-72BE-7F4DCA8DB3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  <a:blipFill>
                <a:blip r:embed="rId2"/>
                <a:stretch>
                  <a:fillRect l="-2088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572E2-6880-66D3-F751-52115D15A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E7CAFD-957D-9D6F-C099-744DB142E1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4734"/>
          <a:stretch>
            <a:fillRect/>
          </a:stretch>
        </p:blipFill>
        <p:spPr>
          <a:xfrm>
            <a:off x="6177642" y="1690688"/>
            <a:ext cx="6014358" cy="237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476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5BF7-A5A6-EF25-DFCD-2ECAC83E5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Beam Angle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ED093E-385E-B6B3-D5DD-98912F3808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3996267" cy="4351338"/>
              </a:xfrm>
            </p:spPr>
            <p:txBody>
              <a:bodyPr/>
              <a:lstStyle/>
              <a:p>
                <a:r>
                  <a:rPr lang="en-US" dirty="0"/>
                  <a:t>Beam angle during Run 14 position scan</a:t>
                </a:r>
              </a:p>
              <a:p>
                <a:r>
                  <a:rPr lang="en-US" dirty="0"/>
                  <a:t>Between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±8</m:t>
                    </m:r>
                  </m:oMath>
                </a14:m>
                <a:r>
                  <a:rPr lang="en-US" dirty="0"/>
                  <a:t> mm OTR can be used as a 3</a:t>
                </a:r>
                <a:r>
                  <a:rPr lang="en-US" baseline="30000" dirty="0"/>
                  <a:t>rd</a:t>
                </a:r>
                <a:r>
                  <a:rPr lang="en-US" dirty="0"/>
                  <a:t> sensor for the fit</a:t>
                </a:r>
              </a:p>
              <a:p>
                <a:r>
                  <a:rPr lang="en-US" dirty="0"/>
                  <a:t>Outside center region, only SSEM18 and SSEM19 are used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ED093E-385E-B6B3-D5DD-98912F3808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3996267" cy="4351338"/>
              </a:xfrm>
              <a:blipFill>
                <a:blip r:embed="rId2"/>
                <a:stretch>
                  <a:fillRect l="-2591" t="-2381" r="-3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AF952-8C05-F558-6580-7E3365CA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035C95-A104-07E3-6D11-F374EE315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559" y="1955186"/>
            <a:ext cx="6563641" cy="44011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E5EBCDF-568B-4831-A5C5-518FA115AD1D}"/>
              </a:ext>
            </a:extLst>
          </p:cNvPr>
          <p:cNvSpPr/>
          <p:nvPr/>
        </p:nvSpPr>
        <p:spPr>
          <a:xfrm>
            <a:off x="7865533" y="2387600"/>
            <a:ext cx="2040467" cy="359833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D9994B-D329-D0E1-BC1D-57A9F1C9EBEA}"/>
              </a:ext>
            </a:extLst>
          </p:cNvPr>
          <p:cNvSpPr txBox="1"/>
          <p:nvPr/>
        </p:nvSpPr>
        <p:spPr>
          <a:xfrm>
            <a:off x="8010307" y="2387600"/>
            <a:ext cx="1750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Region where OTR is reliable</a:t>
            </a:r>
          </a:p>
          <a:p>
            <a:r>
              <a:rPr lang="en-US" b="1" dirty="0"/>
              <a:t>(3 point fit)</a:t>
            </a:r>
          </a:p>
        </p:txBody>
      </p:sp>
    </p:spTree>
    <p:extLst>
      <p:ext uri="{BB962C8B-B14F-4D97-AF65-F5344CB8AC3E}">
        <p14:creationId xmlns:p14="http://schemas.microsoft.com/office/powerpoint/2010/main" val="14426127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B1A23-3E96-086A-1BF1-D1137096F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Reweighting - Baffle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EEFC2-4429-F19F-B3FD-2483C3B83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 position scan</a:t>
            </a:r>
          </a:p>
          <a:p>
            <a:r>
              <a:rPr lang="en-US" dirty="0"/>
              <a:t>Width input is from SSEM19 width (not at baffle)</a:t>
            </a:r>
          </a:p>
          <a:p>
            <a:r>
              <a:rPr lang="en-US" dirty="0"/>
              <a:t>Angle set to 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C33C4-1865-3BC2-B849-AD5F976E1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A1F4E6CD-7328-4B84-ABEF-8108F304C703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A83D56-1D90-83E3-FC00-BCEA96177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6" y="3569682"/>
            <a:ext cx="4319344" cy="29231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CAEAFC-9A64-CE95-BDE3-1E7618558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765" y="3621789"/>
            <a:ext cx="4319345" cy="29171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D7B9E1-4134-EDE6-4B41-61AA1D2D7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4998" y="3621789"/>
            <a:ext cx="4288591" cy="292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864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1AD24-DBE1-01BA-BCD7-72D220641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Reweighting w/ angle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095F9FB-050C-D1A6-563F-CB69950CAA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08" y="1722794"/>
            <a:ext cx="3803151" cy="257579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AF61C5-D9B0-1439-E439-388F3DE02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E199C7-45A9-AEBD-3F43-D853014AD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0759" y="1673463"/>
            <a:ext cx="3929001" cy="26744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21B22C-ABDD-A0EE-FC84-0B02B5D4B560}"/>
              </a:ext>
            </a:extLst>
          </p:cNvPr>
          <p:cNvSpPr txBox="1"/>
          <p:nvPr/>
        </p:nvSpPr>
        <p:spPr>
          <a:xfrm>
            <a:off x="8783001" y="1324359"/>
            <a:ext cx="2209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-1.5 mm translation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AB1C42-3D5D-3ADC-C177-8C4E5CB89D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3419" y="4206075"/>
            <a:ext cx="3929001" cy="26705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DD3916-053A-1234-FD03-331B4BA367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608" y="4221192"/>
            <a:ext cx="3825000" cy="25757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DA96FE1-024C-4363-D7A1-D8DBC0403084}"/>
              </a:ext>
            </a:extLst>
          </p:cNvPr>
          <p:cNvSpPr txBox="1"/>
          <p:nvPr/>
        </p:nvSpPr>
        <p:spPr>
          <a:xfrm>
            <a:off x="4865190" y="1353462"/>
            <a:ext cx="2209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-1.0 mm translation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E52E40-EF0E-CDD5-1A40-89B1231AB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075" y="4228020"/>
            <a:ext cx="3800533" cy="25757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BF43162-D8AF-2188-5A8A-BA84C7C6A3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782" y="1630279"/>
            <a:ext cx="3808181" cy="257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915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F81EC-45DE-B8C6-0466-C89979505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FF449-68E4-CB5A-EB2E-4314ADDC2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778985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Linear regression model</a:t>
            </a:r>
          </a:p>
          <a:p>
            <a:r>
              <a:rPr lang="en-US" dirty="0" err="1"/>
              <a:t>nt</a:t>
            </a:r>
            <a:r>
              <a:rPr lang="en-US" dirty="0"/>
              <a:t> number of target variables (beam parameters)</a:t>
            </a:r>
          </a:p>
          <a:p>
            <a:r>
              <a:rPr lang="en-US" dirty="0" err="1"/>
              <a:t>ni</a:t>
            </a:r>
            <a:r>
              <a:rPr lang="en-US" dirty="0"/>
              <a:t> number of input variables (49 </a:t>
            </a:r>
            <a:r>
              <a:rPr lang="en-US" dirty="0" err="1"/>
              <a:t>mumon</a:t>
            </a:r>
            <a:r>
              <a:rPr lang="en-US" dirty="0"/>
              <a:t> sensors)</a:t>
            </a:r>
          </a:p>
          <a:p>
            <a:r>
              <a:rPr lang="en-US" dirty="0"/>
              <a:t>Weights for each input variable. (trained from data)</a:t>
            </a:r>
          </a:p>
          <a:p>
            <a:pPr marL="0" indent="0">
              <a:buNone/>
            </a:pPr>
            <a:r>
              <a:rPr lang="en-US" dirty="0"/>
              <a:t>Advantage of using linear regression: easy to check weights to see input-&gt; output meaning.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2FCC92-5BA0-3D6A-DC12-63FC065B2019}"/>
                  </a:ext>
                </a:extLst>
              </p:cNvPr>
              <p:cNvSpPr txBox="1"/>
              <p:nvPr/>
            </p:nvSpPr>
            <p:spPr>
              <a:xfrm>
                <a:off x="7054850" y="2813050"/>
                <a:ext cx="4754122" cy="2706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𝑛𝑖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𝑛𝑖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𝑛𝑖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 algn="ctr"/>
                <a:r>
                  <a:rPr lang="en-US" dirty="0"/>
                  <a:t>Becomes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𝑛𝑡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2FCC92-5BA0-3D6A-DC12-63FC065B20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4850" y="2813050"/>
                <a:ext cx="4754122" cy="27067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F804C-E0DE-5E7E-EF1D-FA5A394A2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D0EF-D308-4E48-9739-959A23900B0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959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8F378-5AA3-5CF1-E22C-06531EC8E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Network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AC25E-6F1C-5238-00AF-2A21A4244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155" y="1825625"/>
            <a:ext cx="10909978" cy="4351338"/>
          </a:xfrm>
        </p:spPr>
        <p:txBody>
          <a:bodyPr/>
          <a:lstStyle/>
          <a:p>
            <a:r>
              <a:rPr lang="en-US" dirty="0"/>
              <a:t>Fully connected feed forward network: multilayer </a:t>
            </a:r>
            <a:r>
              <a:rPr lang="en-US" dirty="0" err="1"/>
              <a:t>perceptitron</a:t>
            </a:r>
            <a:endParaRPr lang="en-US" dirty="0"/>
          </a:p>
          <a:p>
            <a:r>
              <a:rPr lang="en-US" dirty="0"/>
              <a:t>7 targets: beam position x/y, beam angle x/y, beam width x/y, &amp; avg horn current</a:t>
            </a:r>
          </a:p>
          <a:p>
            <a:r>
              <a:rPr lang="en-US" dirty="0"/>
              <a:t>49 inputs + 1 49 node hidden layer took &gt;1 hour to train, so tried 49 inputs -&gt;7+1-&gt;7+1-&gt;7 outputs, which took ~30 mins “777 network”</a:t>
            </a:r>
          </a:p>
          <a:p>
            <a:r>
              <a:rPr lang="en-US" dirty="0"/>
              <a:t>Trained with 50% training/50% test</a:t>
            </a:r>
          </a:p>
        </p:txBody>
      </p:sp>
      <p:pic>
        <p:nvPicPr>
          <p:cNvPr id="5" name="Picture 4" descr="A diagram of a network&#10;&#10;Description automatically generated">
            <a:extLst>
              <a:ext uri="{FF2B5EF4-FFF2-40B4-BE49-F238E27FC236}">
                <a16:creationId xmlns:a16="http://schemas.microsoft.com/office/drawing/2014/main" id="{3C22DCD9-3997-A8F9-67FD-65E770682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66" y="4085231"/>
            <a:ext cx="4324334" cy="270379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1A0AD-FD69-46F4-0519-8E620AD72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241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820A5-7BC3-6593-ED5B-7A346B854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“50 shot”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DDDA3-8C23-75AE-410B-F9599AEFE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5038"/>
            <a:ext cx="10937318" cy="4431925"/>
          </a:xfrm>
        </p:spPr>
        <p:txBody>
          <a:bodyPr/>
          <a:lstStyle/>
          <a:p>
            <a:r>
              <a:rPr lang="en-US" dirty="0"/>
              <a:t>Compiled 50 shot SSEM all in physics runs from run 13</a:t>
            </a:r>
          </a:p>
          <a:p>
            <a:pPr lvl="1"/>
            <a:r>
              <a:rPr lang="en-US" dirty="0"/>
              <a:t>Total of 2910 spills to use as training/test data</a:t>
            </a:r>
          </a:p>
          <a:p>
            <a:r>
              <a:rPr lang="en-US" dirty="0"/>
              <a:t>Data has more variation and all SSEMs are used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With more profile monitors, we can find beam angle</a:t>
            </a:r>
          </a:p>
          <a:p>
            <a:r>
              <a:rPr lang="en-US" dirty="0"/>
              <a:t>Many intensities are in data, so normalize by dividing by ct5 charge.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60DDFB-081B-14FF-B99B-B7878EADB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1095"/>
            <a:ext cx="12192000" cy="739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CF1AC3-86A8-93CD-9B8E-4E754066C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0916" y="4877046"/>
            <a:ext cx="2963851" cy="2029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222FE0-2FFB-C4B5-D8C5-CBA9DD15E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5699" y="4877046"/>
            <a:ext cx="2951529" cy="2014945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8C15BE67-DF02-9DAF-F258-D8C419BC9AC6}"/>
              </a:ext>
            </a:extLst>
          </p:cNvPr>
          <p:cNvSpPr/>
          <p:nvPr/>
        </p:nvSpPr>
        <p:spPr>
          <a:xfrm>
            <a:off x="5409618" y="5276995"/>
            <a:ext cx="781777" cy="79573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B96B1E-80EE-B3D9-5E93-0021D2D550BC}"/>
              </a:ext>
            </a:extLst>
          </p:cNvPr>
          <p:cNvSpPr txBox="1"/>
          <p:nvPr/>
        </p:nvSpPr>
        <p:spPr>
          <a:xfrm>
            <a:off x="1141027" y="4877047"/>
            <a:ext cx="13983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Center Sensor charge: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9B5D7-C913-0255-3B6F-102D8A260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736B-B0D2-488B-A891-B20A0E401F6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693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91378-06E7-1585-089C-F5CF6751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 Particle Origin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1F8CE-15EB-7546-E9BD-8B4B7E13C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023"/>
            <a:ext cx="6490960" cy="32382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It is useful to separate the muon monitor profile based on the parent particle origin, or in other words where in the beamline the proton beam impacted</a:t>
            </a:r>
          </a:p>
          <a:p>
            <a:pPr marL="0" indent="0">
              <a:buNone/>
            </a:pPr>
            <a:r>
              <a:rPr lang="en-US" dirty="0"/>
              <a:t>At 0 kA focusing horn current:</a:t>
            </a:r>
          </a:p>
          <a:p>
            <a:r>
              <a:rPr lang="en-US" dirty="0"/>
              <a:t>Target origin particles form a wide gaussian</a:t>
            </a:r>
          </a:p>
          <a:p>
            <a:r>
              <a:rPr lang="en-US" dirty="0"/>
              <a:t>Beam dump origin particles form a thin gaussian.</a:t>
            </a:r>
          </a:p>
          <a:p>
            <a:pPr marL="0" indent="0">
              <a:buNone/>
            </a:pPr>
            <a:r>
              <a:rPr lang="en-US" dirty="0"/>
              <a:t>At 320 kA focusing horn current:</a:t>
            </a:r>
          </a:p>
          <a:p>
            <a:r>
              <a:rPr lang="en-US" dirty="0"/>
              <a:t>Target origin particles are focused more strongly</a:t>
            </a:r>
          </a:p>
          <a:p>
            <a:r>
              <a:rPr lang="en-US" dirty="0"/>
              <a:t>Beam dump origin particles are now suppressed.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633259-1FB6-99C5-748F-1AC8F1E5D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06" y="4682130"/>
            <a:ext cx="7619466" cy="2099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2D8D81-FBF3-109B-6E60-81C6CC89E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8152" y="546101"/>
            <a:ext cx="4386373" cy="32382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CE2B8A-83B2-F682-63B5-56EF262BA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5839" y="3724283"/>
            <a:ext cx="3986112" cy="305693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16F3A7C-047C-9E77-B103-414B5C45A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0BD4F-4B5A-49FA-A0C0-BDB4D0C2251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8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14D5E05C-908D-0D98-47C3-A7292DDF764C}"/>
              </a:ext>
            </a:extLst>
          </p:cNvPr>
          <p:cNvSpPr/>
          <p:nvPr/>
        </p:nvSpPr>
        <p:spPr>
          <a:xfrm>
            <a:off x="10811811" y="3564280"/>
            <a:ext cx="483809" cy="11386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B4CDF3-4467-E359-5E7B-2568AC780BDA}"/>
              </a:ext>
            </a:extLst>
          </p:cNvPr>
          <p:cNvSpPr/>
          <p:nvPr/>
        </p:nvSpPr>
        <p:spPr>
          <a:xfrm>
            <a:off x="6771394" y="3851573"/>
            <a:ext cx="1556574" cy="56539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D7701-8629-C25E-050B-997614F3F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Beam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3CE86F-479C-8B64-4300-A76ECAB4D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3DF391-C39E-37C7-8691-5AA3C1929019}"/>
              </a:ext>
            </a:extLst>
          </p:cNvPr>
          <p:cNvSpPr/>
          <p:nvPr/>
        </p:nvSpPr>
        <p:spPr>
          <a:xfrm>
            <a:off x="147229" y="3460684"/>
            <a:ext cx="3196910" cy="1325563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Final Focusing Magnets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6118B4-5291-9466-420A-0B3422A2E277}"/>
              </a:ext>
            </a:extLst>
          </p:cNvPr>
          <p:cNvSpPr/>
          <p:nvPr/>
        </p:nvSpPr>
        <p:spPr>
          <a:xfrm>
            <a:off x="3623346" y="3781771"/>
            <a:ext cx="76781" cy="76083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10ADF6-9E2F-04AE-7A6A-E25CFBC7408E}"/>
              </a:ext>
            </a:extLst>
          </p:cNvPr>
          <p:cNvSpPr/>
          <p:nvPr/>
        </p:nvSpPr>
        <p:spPr>
          <a:xfrm>
            <a:off x="4185250" y="3781771"/>
            <a:ext cx="76781" cy="760837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E8B92-1CB7-720D-2C43-949ED3546E4D}"/>
              </a:ext>
            </a:extLst>
          </p:cNvPr>
          <p:cNvSpPr txBox="1"/>
          <p:nvPr/>
        </p:nvSpPr>
        <p:spPr>
          <a:xfrm>
            <a:off x="3344139" y="4571087"/>
            <a:ext cx="16054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Current Transformer:</a:t>
            </a:r>
          </a:p>
          <a:p>
            <a:r>
              <a:rPr lang="en-US" sz="1400" dirty="0"/>
              <a:t># of protons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189AD2-7921-EFF7-8A94-869C4FA3EBF4}"/>
              </a:ext>
            </a:extLst>
          </p:cNvPr>
          <p:cNvSpPr txBox="1"/>
          <p:nvPr/>
        </p:nvSpPr>
        <p:spPr>
          <a:xfrm>
            <a:off x="3319804" y="2724232"/>
            <a:ext cx="21682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Segmented Secondary </a:t>
            </a:r>
          </a:p>
          <a:p>
            <a:r>
              <a:rPr lang="en-US" sz="1400" dirty="0"/>
              <a:t>Emission Monitor (SSEM):</a:t>
            </a:r>
          </a:p>
          <a:p>
            <a:r>
              <a:rPr lang="en-US" sz="1400" dirty="0"/>
              <a:t>Proton beam profile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B9C1C2-F8E0-CB2B-6A77-C2662B6FFADE}"/>
              </a:ext>
            </a:extLst>
          </p:cNvPr>
          <p:cNvSpPr/>
          <p:nvPr/>
        </p:nvSpPr>
        <p:spPr>
          <a:xfrm>
            <a:off x="5376562" y="3769485"/>
            <a:ext cx="975856" cy="2303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CFCE6B-3BAF-8488-D4B2-C5206A8FE133}"/>
              </a:ext>
            </a:extLst>
          </p:cNvPr>
          <p:cNvSpPr/>
          <p:nvPr/>
        </p:nvSpPr>
        <p:spPr>
          <a:xfrm>
            <a:off x="5376562" y="4289648"/>
            <a:ext cx="968876" cy="2364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347A85-CE84-3E84-0FF0-F72C6D065095}"/>
              </a:ext>
            </a:extLst>
          </p:cNvPr>
          <p:cNvSpPr txBox="1"/>
          <p:nvPr/>
        </p:nvSpPr>
        <p:spPr>
          <a:xfrm>
            <a:off x="5276025" y="4466998"/>
            <a:ext cx="1241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Collimator</a:t>
            </a:r>
          </a:p>
          <a:p>
            <a:r>
              <a:rPr lang="en-US" dirty="0"/>
              <a:t>(Baffle)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95BB8-F753-8F5E-5E7A-C4FD7B5B0BA1}"/>
              </a:ext>
            </a:extLst>
          </p:cNvPr>
          <p:cNvSpPr/>
          <p:nvPr/>
        </p:nvSpPr>
        <p:spPr>
          <a:xfrm>
            <a:off x="6631792" y="4053997"/>
            <a:ext cx="1361130" cy="181484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7128BC-8880-0BA4-4CEB-CA3C92859E76}"/>
              </a:ext>
            </a:extLst>
          </p:cNvPr>
          <p:cNvSpPr txBox="1"/>
          <p:nvPr/>
        </p:nvSpPr>
        <p:spPr>
          <a:xfrm>
            <a:off x="6519940" y="4326094"/>
            <a:ext cx="78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CE8706-6FF4-C408-FCDE-1C239452CB93}"/>
              </a:ext>
            </a:extLst>
          </p:cNvPr>
          <p:cNvSpPr txBox="1"/>
          <p:nvPr/>
        </p:nvSpPr>
        <p:spPr>
          <a:xfrm>
            <a:off x="6554840" y="3524430"/>
            <a:ext cx="173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Focusing Horns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A4EE02B-224E-0E12-9A4E-DC9B13B70DC9}"/>
              </a:ext>
            </a:extLst>
          </p:cNvPr>
          <p:cNvSpPr/>
          <p:nvPr/>
        </p:nvSpPr>
        <p:spPr>
          <a:xfrm>
            <a:off x="147229" y="4053997"/>
            <a:ext cx="6484563" cy="18148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4FF518-E000-8D2F-1EC6-1B4CB8066ABB}"/>
              </a:ext>
            </a:extLst>
          </p:cNvPr>
          <p:cNvSpPr txBox="1"/>
          <p:nvPr/>
        </p:nvSpPr>
        <p:spPr>
          <a:xfrm>
            <a:off x="178152" y="4134269"/>
            <a:ext cx="222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30 GeV Proton Beam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063E282-B399-BD10-0E21-ED448A0A5025}"/>
              </a:ext>
            </a:extLst>
          </p:cNvPr>
          <p:cNvSpPr/>
          <p:nvPr/>
        </p:nvSpPr>
        <p:spPr>
          <a:xfrm>
            <a:off x="6673672" y="3900434"/>
            <a:ext cx="1968403" cy="230345"/>
          </a:xfrm>
          <a:custGeom>
            <a:avLst/>
            <a:gdLst>
              <a:gd name="connsiteX0" fmla="*/ 0 w 1968403"/>
              <a:gd name="connsiteY0" fmla="*/ 230345 h 230345"/>
              <a:gd name="connsiteX1" fmla="*/ 411829 w 1968403"/>
              <a:gd name="connsiteY1" fmla="*/ 97722 h 230345"/>
              <a:gd name="connsiteX2" fmla="*/ 1968403 w 1968403"/>
              <a:gd name="connsiteY2" fmla="*/ 0 h 23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8403" h="230345">
                <a:moveTo>
                  <a:pt x="0" y="230345"/>
                </a:moveTo>
                <a:cubicBezTo>
                  <a:pt x="41881" y="183229"/>
                  <a:pt x="83762" y="136113"/>
                  <a:pt x="411829" y="97722"/>
                </a:cubicBezTo>
                <a:cubicBezTo>
                  <a:pt x="739896" y="59331"/>
                  <a:pt x="1593802" y="18614"/>
                  <a:pt x="1968403" y="0"/>
                </a:cubicBezTo>
              </a:path>
            </a:pathLst>
          </a:cu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1B3F13F-2AC8-3876-F76E-669EEF00E150}"/>
                  </a:ext>
                </a:extLst>
              </p:cNvPr>
              <p:cNvSpPr txBox="1"/>
              <p:nvPr/>
            </p:nvSpPr>
            <p:spPr>
              <a:xfrm>
                <a:off x="8248786" y="3604548"/>
                <a:ext cx="516423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1B3F13F-2AC8-3876-F76E-669EEF00E1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8786" y="3604548"/>
                <a:ext cx="516423" cy="3727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3317AB0-6C76-3397-2C27-1041B8ED673D}"/>
              </a:ext>
            </a:extLst>
          </p:cNvPr>
          <p:cNvSpPr/>
          <p:nvPr/>
        </p:nvSpPr>
        <p:spPr>
          <a:xfrm>
            <a:off x="6715553" y="4165680"/>
            <a:ext cx="1640336" cy="1047023"/>
          </a:xfrm>
          <a:custGeom>
            <a:avLst/>
            <a:gdLst>
              <a:gd name="connsiteX0" fmla="*/ 0 w 1640336"/>
              <a:gd name="connsiteY0" fmla="*/ 0 h 1047023"/>
              <a:gd name="connsiteX1" fmla="*/ 495591 w 1640336"/>
              <a:gd name="connsiteY1" fmla="*/ 90742 h 1047023"/>
              <a:gd name="connsiteX2" fmla="*/ 963261 w 1640336"/>
              <a:gd name="connsiteY2" fmla="*/ 258265 h 1047023"/>
              <a:gd name="connsiteX3" fmla="*/ 1640336 w 1640336"/>
              <a:gd name="connsiteY3" fmla="*/ 1047023 h 1047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336" h="1047023">
                <a:moveTo>
                  <a:pt x="0" y="0"/>
                </a:moveTo>
                <a:cubicBezTo>
                  <a:pt x="167524" y="23849"/>
                  <a:pt x="335048" y="47698"/>
                  <a:pt x="495591" y="90742"/>
                </a:cubicBezTo>
                <a:cubicBezTo>
                  <a:pt x="656134" y="133786"/>
                  <a:pt x="772470" y="98885"/>
                  <a:pt x="963261" y="258265"/>
                </a:cubicBezTo>
                <a:cubicBezTo>
                  <a:pt x="1154052" y="417645"/>
                  <a:pt x="1397194" y="732334"/>
                  <a:pt x="1640336" y="1047023"/>
                </a:cubicBezTo>
              </a:path>
            </a:pathLst>
          </a:custGeom>
          <a:ln w="38100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F0F7354-AA8A-FD42-76A0-B1D74E54DA13}"/>
                  </a:ext>
                </a:extLst>
              </p:cNvPr>
              <p:cNvSpPr txBox="1"/>
              <p:nvPr/>
            </p:nvSpPr>
            <p:spPr>
              <a:xfrm>
                <a:off x="7923226" y="4502543"/>
                <a:ext cx="516423" cy="385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4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∓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F0F7354-AA8A-FD42-76A0-B1D74E54D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3226" y="4502543"/>
                <a:ext cx="516423" cy="3851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FE129C7-0F01-4749-BDAB-00583745EF84}"/>
              </a:ext>
            </a:extLst>
          </p:cNvPr>
          <p:cNvCxnSpPr/>
          <p:nvPr/>
        </p:nvCxnSpPr>
        <p:spPr>
          <a:xfrm flipV="1">
            <a:off x="8642075" y="3460684"/>
            <a:ext cx="2457014" cy="4467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7876EA-086B-43A5-73EA-41F8E7AA9B29}"/>
                  </a:ext>
                </a:extLst>
              </p:cNvPr>
              <p:cNvSpPr txBox="1"/>
              <p:nvPr/>
            </p:nvSpPr>
            <p:spPr>
              <a:xfrm rot="20974689">
                <a:off x="9534331" y="3328607"/>
                <a:ext cx="706284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acc>
                  </m:oMath>
                </a14:m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7876EA-086B-43A5-73EA-41F8E7AA9B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74689">
                <a:off x="9534331" y="3328607"/>
                <a:ext cx="706284" cy="391646"/>
              </a:xfrm>
              <a:prstGeom prst="rect">
                <a:avLst/>
              </a:prstGeom>
              <a:blipFill>
                <a:blip r:embed="rId4"/>
                <a:stretch>
                  <a:fillRect b="-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E70ABAE-6676-E8B1-6F9B-DA072A49494C}"/>
              </a:ext>
            </a:extLst>
          </p:cNvPr>
          <p:cNvCxnSpPr>
            <a:cxnSpLocks/>
          </p:cNvCxnSpPr>
          <p:nvPr/>
        </p:nvCxnSpPr>
        <p:spPr>
          <a:xfrm flipV="1">
            <a:off x="8642075" y="3900434"/>
            <a:ext cx="2912530" cy="698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7608DE7-118A-BF92-9002-12CDA471B5D4}"/>
                  </a:ext>
                </a:extLst>
              </p:cNvPr>
              <p:cNvSpPr txBox="1"/>
              <p:nvPr/>
            </p:nvSpPr>
            <p:spPr>
              <a:xfrm>
                <a:off x="9249018" y="3864140"/>
                <a:ext cx="509883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7608DE7-118A-BF92-9002-12CDA471B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9018" y="3864140"/>
                <a:ext cx="509883" cy="372731"/>
              </a:xfrm>
              <a:prstGeom prst="rect">
                <a:avLst/>
              </a:prstGeom>
              <a:blipFill>
                <a:blip r:embed="rId5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A217E07-DC7D-1E4A-ABF3-B66A0AD6EAA1}"/>
                  </a:ext>
                </a:extLst>
              </p:cNvPr>
              <p:cNvSpPr txBox="1"/>
              <p:nvPr/>
            </p:nvSpPr>
            <p:spPr>
              <a:xfrm rot="21158272">
                <a:off x="8030258" y="2905106"/>
                <a:ext cx="2058764" cy="763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Pions decay along decay volume via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m:rPr>
                          <m:lit/>
                        </m:rPr>
                        <a:rPr lang="en-US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A217E07-DC7D-1E4A-ABF3-B66A0AD6E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58272">
                <a:off x="8030258" y="2905106"/>
                <a:ext cx="2058764" cy="763542"/>
              </a:xfrm>
              <a:prstGeom prst="rect">
                <a:avLst/>
              </a:prstGeom>
              <a:blipFill>
                <a:blip r:embed="rId6"/>
                <a:stretch>
                  <a:fillRect l="-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B6CD0CC9-E3F1-3748-5544-57CD63C4A6F5}"/>
              </a:ext>
            </a:extLst>
          </p:cNvPr>
          <p:cNvSpPr txBox="1"/>
          <p:nvPr/>
        </p:nvSpPr>
        <p:spPr>
          <a:xfrm rot="21031827">
            <a:off x="10428297" y="3151121"/>
            <a:ext cx="1103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ND/SK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A7D52BC-3D21-1114-A5AF-D7725E7B1EF6}"/>
              </a:ext>
            </a:extLst>
          </p:cNvPr>
          <p:cNvSpPr txBox="1"/>
          <p:nvPr/>
        </p:nvSpPr>
        <p:spPr>
          <a:xfrm>
            <a:off x="9408371" y="4194028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A0F08C-1C97-6AF4-6624-E3F31C40B8D0}"/>
              </a:ext>
            </a:extLst>
          </p:cNvPr>
          <p:cNvSpPr/>
          <p:nvPr/>
        </p:nvSpPr>
        <p:spPr>
          <a:xfrm>
            <a:off x="11554605" y="3661801"/>
            <a:ext cx="45719" cy="939701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BBAC3CA-5E1B-D6EA-FCD2-8F3BA7648D04}"/>
              </a:ext>
            </a:extLst>
          </p:cNvPr>
          <p:cNvSpPr txBox="1"/>
          <p:nvPr/>
        </p:nvSpPr>
        <p:spPr>
          <a:xfrm>
            <a:off x="10405433" y="47441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 monitor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8A3393E-3BB0-E21D-3ACB-12BC10FA59CA}"/>
              </a:ext>
            </a:extLst>
          </p:cNvPr>
          <p:cNvSpPr txBox="1"/>
          <p:nvPr/>
        </p:nvSpPr>
        <p:spPr>
          <a:xfrm rot="2649874">
            <a:off x="7198950" y="4839537"/>
            <a:ext cx="1505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Wrong sign pions</a:t>
            </a:r>
          </a:p>
          <a:p>
            <a:pPr algn="ctr"/>
            <a:r>
              <a:rPr lang="en-US" sz="1400" dirty="0"/>
              <a:t>are defocused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8A69CB8-C627-FCE6-0C8E-4F0D3AB4F4BC}"/>
              </a:ext>
            </a:extLst>
          </p:cNvPr>
          <p:cNvSpPr/>
          <p:nvPr/>
        </p:nvSpPr>
        <p:spPr>
          <a:xfrm>
            <a:off x="6463662" y="3985870"/>
            <a:ext cx="45719" cy="3262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EBC2580-E4E0-B1FC-0CA8-EA9BDB226758}"/>
              </a:ext>
            </a:extLst>
          </p:cNvPr>
          <p:cNvCxnSpPr>
            <a:stCxn id="41" idx="0"/>
          </p:cNvCxnSpPr>
          <p:nvPr/>
        </p:nvCxnSpPr>
        <p:spPr>
          <a:xfrm flipV="1">
            <a:off x="6486522" y="3524430"/>
            <a:ext cx="68318" cy="461440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F5C346E-39CB-BCF6-DB70-4F1BDA7C4379}"/>
              </a:ext>
            </a:extLst>
          </p:cNvPr>
          <p:cNvSpPr txBox="1"/>
          <p:nvPr/>
        </p:nvSpPr>
        <p:spPr>
          <a:xfrm>
            <a:off x="5727678" y="2965332"/>
            <a:ext cx="2087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Optical Transition </a:t>
            </a:r>
          </a:p>
          <a:p>
            <a:r>
              <a:rPr lang="en-US" sz="1400" dirty="0"/>
              <a:t>Radiation Monitor (OTR)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ABEC7B7-61E6-909A-6D6F-792BA095A7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2195" y="1737527"/>
            <a:ext cx="1511944" cy="1496321"/>
          </a:xfrm>
          <a:prstGeom prst="rect">
            <a:avLst/>
          </a:prstGeom>
        </p:spPr>
      </p:pic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0D90BB6-DC62-DD9C-46BF-080377ABC844}"/>
              </a:ext>
            </a:extLst>
          </p:cNvPr>
          <p:cNvSpPr/>
          <p:nvPr/>
        </p:nvSpPr>
        <p:spPr>
          <a:xfrm>
            <a:off x="6799315" y="4005136"/>
            <a:ext cx="1724098" cy="125643"/>
          </a:xfrm>
          <a:custGeom>
            <a:avLst/>
            <a:gdLst>
              <a:gd name="connsiteX0" fmla="*/ 0 w 1724098"/>
              <a:gd name="connsiteY0" fmla="*/ 125643 h 125643"/>
              <a:gd name="connsiteX1" fmla="*/ 397869 w 1724098"/>
              <a:gd name="connsiteY1" fmla="*/ 69802 h 125643"/>
              <a:gd name="connsiteX2" fmla="*/ 1724098 w 1724098"/>
              <a:gd name="connsiteY2" fmla="*/ 0 h 1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098" h="125643">
                <a:moveTo>
                  <a:pt x="0" y="125643"/>
                </a:moveTo>
                <a:cubicBezTo>
                  <a:pt x="55259" y="108192"/>
                  <a:pt x="110519" y="90742"/>
                  <a:pt x="397869" y="69802"/>
                </a:cubicBezTo>
                <a:cubicBezTo>
                  <a:pt x="685219" y="48861"/>
                  <a:pt x="1484446" y="3490"/>
                  <a:pt x="1724098" y="0"/>
                </a:cubicBezTo>
              </a:path>
            </a:pathLst>
          </a:cu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C079940-0CE9-F5D4-056A-27107BEBE5E3}"/>
                  </a:ext>
                </a:extLst>
              </p:cNvPr>
              <p:cNvSpPr txBox="1"/>
              <p:nvPr/>
            </p:nvSpPr>
            <p:spPr>
              <a:xfrm>
                <a:off x="8222935" y="3955497"/>
                <a:ext cx="541302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C079940-0CE9-F5D4-056A-27107BEBE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935" y="3955497"/>
                <a:ext cx="541302" cy="3727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>
            <a:extLst>
              <a:ext uri="{FF2B5EF4-FFF2-40B4-BE49-F238E27FC236}">
                <a16:creationId xmlns:a16="http://schemas.microsoft.com/office/drawing/2014/main" id="{667B9AB8-5FD5-3F00-9B4B-F3F4B078D7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5628" y="5263337"/>
            <a:ext cx="1555057" cy="1563005"/>
          </a:xfrm>
          <a:prstGeom prst="rect">
            <a:avLst/>
          </a:prstGeom>
        </p:spPr>
      </p:pic>
      <p:pic>
        <p:nvPicPr>
          <p:cNvPr id="54" name="Picture 53" descr="A metal structure with a square hole&#10;&#10;AI-generated content may be incorrect.">
            <a:extLst>
              <a:ext uri="{FF2B5EF4-FFF2-40B4-BE49-F238E27FC236}">
                <a16:creationId xmlns:a16="http://schemas.microsoft.com/office/drawing/2014/main" id="{8BC534DD-0C9B-A864-81EA-A3AEFABDEC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778" y="4502543"/>
            <a:ext cx="1426994" cy="214585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956D1727-14BA-975C-1EFA-D17E41E249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70213" y="4998851"/>
            <a:ext cx="1818853" cy="1379648"/>
          </a:xfrm>
          <a:prstGeom prst="rect">
            <a:avLst/>
          </a:prstGeom>
        </p:spPr>
      </p:pic>
      <p:pic>
        <p:nvPicPr>
          <p:cNvPr id="57" name="Picture 2" descr="An exploded view of the ND280 Upgrade detector. Neutrinos enter from... |  Download Scientific Diagram">
            <a:extLst>
              <a:ext uri="{FF2B5EF4-FFF2-40B4-BE49-F238E27FC236}">
                <a16:creationId xmlns:a16="http://schemas.microsoft.com/office/drawing/2014/main" id="{4E17A1C8-889F-1D15-C12D-84474B1A3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253" y="2158023"/>
            <a:ext cx="1321358" cy="96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8" descr="A close-up of a machine&#10;&#10;AI-generated content may be incorrect.">
            <a:extLst>
              <a:ext uri="{FF2B5EF4-FFF2-40B4-BE49-F238E27FC236}">
                <a16:creationId xmlns:a16="http://schemas.microsoft.com/office/drawing/2014/main" id="{E0BA5900-8D5C-8E13-78B4-BC046E93DEC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090" y="5266870"/>
            <a:ext cx="1971687" cy="148213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08AB69DD-DA93-4C75-F4BE-A9EF15493C8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87" y="4854374"/>
            <a:ext cx="1463040" cy="1950720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9A0743D-96E5-7B69-48C3-5A96334007B7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4223641" y="3399334"/>
            <a:ext cx="243657" cy="382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1FA55F9-887C-07EE-6359-33548A1C68E4}"/>
              </a:ext>
            </a:extLst>
          </p:cNvPr>
          <p:cNvCxnSpPr>
            <a:cxnSpLocks/>
          </p:cNvCxnSpPr>
          <p:nvPr/>
        </p:nvCxnSpPr>
        <p:spPr>
          <a:xfrm flipV="1">
            <a:off x="3479359" y="4416965"/>
            <a:ext cx="114934" cy="246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15398C9-13E3-94C0-7470-C8E3AF8138A1}"/>
              </a:ext>
            </a:extLst>
          </p:cNvPr>
          <p:cNvCxnSpPr>
            <a:cxnSpLocks/>
            <a:stCxn id="59" idx="0"/>
          </p:cNvCxnSpPr>
          <p:nvPr/>
        </p:nvCxnSpPr>
        <p:spPr>
          <a:xfrm flipV="1">
            <a:off x="6473934" y="4250863"/>
            <a:ext cx="161385" cy="1016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DC58078-E5F5-D0E6-4C8E-73658F3BCE91}"/>
              </a:ext>
            </a:extLst>
          </p:cNvPr>
          <p:cNvCxnSpPr>
            <a:cxnSpLocks/>
          </p:cNvCxnSpPr>
          <p:nvPr/>
        </p:nvCxnSpPr>
        <p:spPr>
          <a:xfrm flipV="1">
            <a:off x="9414111" y="4520639"/>
            <a:ext cx="1335324" cy="12142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9" name="Picture 78" descr="A close-up of a device&#10;&#10;AI-generated content may be incorrect.">
            <a:extLst>
              <a:ext uri="{FF2B5EF4-FFF2-40B4-BE49-F238E27FC236}">
                <a16:creationId xmlns:a16="http://schemas.microsoft.com/office/drawing/2014/main" id="{2C06AE1C-DC61-9D0A-1384-B21072527D0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1" r="43008"/>
          <a:stretch>
            <a:fillRect/>
          </a:stretch>
        </p:blipFill>
        <p:spPr>
          <a:xfrm>
            <a:off x="11295620" y="1871483"/>
            <a:ext cx="860630" cy="1283203"/>
          </a:xfrm>
          <a:prstGeom prst="rect">
            <a:avLst/>
          </a:prstGeom>
        </p:spPr>
      </p:pic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5734A89C-2A70-356C-4024-D168E69A8BFC}"/>
              </a:ext>
            </a:extLst>
          </p:cNvPr>
          <p:cNvCxnSpPr>
            <a:cxnSpLocks/>
            <a:endCxn id="38" idx="2"/>
          </p:cNvCxnSpPr>
          <p:nvPr/>
        </p:nvCxnSpPr>
        <p:spPr>
          <a:xfrm flipH="1" flipV="1">
            <a:off x="11577465" y="4601502"/>
            <a:ext cx="22859" cy="250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Arc 82">
            <a:extLst>
              <a:ext uri="{FF2B5EF4-FFF2-40B4-BE49-F238E27FC236}">
                <a16:creationId xmlns:a16="http://schemas.microsoft.com/office/drawing/2014/main" id="{7FFD1166-39E4-6B35-9B2A-196E503A5A12}"/>
              </a:ext>
            </a:extLst>
          </p:cNvPr>
          <p:cNvSpPr/>
          <p:nvPr/>
        </p:nvSpPr>
        <p:spPr>
          <a:xfrm>
            <a:off x="9562809" y="3709096"/>
            <a:ext cx="216700" cy="398419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2E5EF79-CC3B-2EBE-239B-BB0E067A8023}"/>
                  </a:ext>
                </a:extLst>
              </p:cNvPr>
              <p:cNvSpPr txBox="1"/>
              <p:nvPr/>
            </p:nvSpPr>
            <p:spPr>
              <a:xfrm>
                <a:off x="9721738" y="3624606"/>
                <a:ext cx="720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2.5</m:t>
                    </m:r>
                  </m:oMath>
                </a14:m>
                <a:r>
                  <a:rPr lang="ja-JP" altLang="en-US" dirty="0"/>
                  <a:t>゜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2E5EF79-CC3B-2EBE-239B-BB0E067A8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1738" y="3624606"/>
                <a:ext cx="720069" cy="369332"/>
              </a:xfrm>
              <a:prstGeom prst="rect">
                <a:avLst/>
              </a:prstGeom>
              <a:blipFill>
                <a:blip r:embed="rId16"/>
                <a:stretch>
                  <a:fillRect t="-8333" r="-5932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5AF5F88-0E7A-CA09-F7A0-72FE25DD4089}"/>
              </a:ext>
            </a:extLst>
          </p:cNvPr>
          <p:cNvSpPr txBox="1"/>
          <p:nvPr/>
        </p:nvSpPr>
        <p:spPr>
          <a:xfrm>
            <a:off x="147229" y="1462088"/>
            <a:ext cx="250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*Distances not to scale</a:t>
            </a:r>
          </a:p>
        </p:txBody>
      </p:sp>
    </p:spTree>
    <p:extLst>
      <p:ext uri="{BB962C8B-B14F-4D97-AF65-F5344CB8AC3E}">
        <p14:creationId xmlns:p14="http://schemas.microsoft.com/office/powerpoint/2010/main" val="6948158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0B062-0692-0956-A328-64EA191B1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 kA </a:t>
            </a:r>
            <a:r>
              <a:rPr lang="en-US" dirty="0" err="1"/>
              <a:t>mumon</a:t>
            </a:r>
            <a:r>
              <a:rPr lang="en-US" dirty="0"/>
              <a:t> histogram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4FC69-E3CB-2ABD-0941-4BC36ADE1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6" name="Picture 15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6096735F-14F8-7F0F-E074-3673B12FE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4" y="1672093"/>
            <a:ext cx="4217095" cy="2875841"/>
          </a:xfrm>
          <a:prstGeom prst="rect">
            <a:avLst/>
          </a:prstGeom>
        </p:spPr>
      </p:pic>
      <p:pic>
        <p:nvPicPr>
          <p:cNvPr id="14" name="Picture 13" descr="A graph of 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C5DEA29E-C57C-00A8-1E93-489802159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843" y="1581351"/>
            <a:ext cx="4260620" cy="2905523"/>
          </a:xfrm>
          <a:prstGeom prst="rect">
            <a:avLst/>
          </a:prstGeom>
        </p:spPr>
      </p:pic>
      <p:pic>
        <p:nvPicPr>
          <p:cNvPr id="12" name="Content Placeholder 11" descr="A graph of different colors&#10;&#10;AI-generated content may be incorrect.">
            <a:extLst>
              <a:ext uri="{FF2B5EF4-FFF2-40B4-BE49-F238E27FC236}">
                <a16:creationId xmlns:a16="http://schemas.microsoft.com/office/drawing/2014/main" id="{12BF57CA-ED8E-0038-2470-88AFD8FF60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07" y="1701776"/>
            <a:ext cx="4217093" cy="2875840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E59DAF4-176E-8C98-7C7C-EEB00911E76E}"/>
              </a:ext>
            </a:extLst>
          </p:cNvPr>
          <p:cNvSpPr txBox="1"/>
          <p:nvPr/>
        </p:nvSpPr>
        <p:spPr>
          <a:xfrm>
            <a:off x="1312566" y="4454010"/>
            <a:ext cx="1857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 center beam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79E5C2-11D4-B8D4-4B72-EF26EEAA216B}"/>
              </a:ext>
            </a:extLst>
          </p:cNvPr>
          <p:cNvSpPr txBox="1"/>
          <p:nvPr/>
        </p:nvSpPr>
        <p:spPr>
          <a:xfrm>
            <a:off x="4695007" y="4363268"/>
            <a:ext cx="280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Peak </a:t>
            </a:r>
            <a:r>
              <a:rPr lang="en-US" b="1" dirty="0" err="1"/>
              <a:t>mumon</a:t>
            </a:r>
            <a:r>
              <a:rPr lang="en-US" b="1" dirty="0"/>
              <a:t> center shift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218E45-76F0-AA6B-2843-3559F2EAB158}"/>
              </a:ext>
            </a:extLst>
          </p:cNvPr>
          <p:cNvSpPr txBox="1"/>
          <p:nvPr/>
        </p:nvSpPr>
        <p:spPr>
          <a:xfrm>
            <a:off x="8682460" y="4392950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Mumon</a:t>
            </a:r>
            <a:r>
              <a:rPr lang="en-US" b="1" dirty="0"/>
              <a:t> Width minima</a:t>
            </a:r>
          </a:p>
        </p:txBody>
      </p:sp>
      <p:pic>
        <p:nvPicPr>
          <p:cNvPr id="21" name="Picture 20" descr="A graph of different colors&#10;&#10;AI-generated content may be incorrect.">
            <a:extLst>
              <a:ext uri="{FF2B5EF4-FFF2-40B4-BE49-F238E27FC236}">
                <a16:creationId xmlns:a16="http://schemas.microsoft.com/office/drawing/2014/main" id="{C46E5DD6-92ED-EB8B-1548-3AD255B3B1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401" y="4962657"/>
            <a:ext cx="2922270" cy="199283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1B26FDB-7DED-42D6-C610-A5ACCE779204}"/>
              </a:ext>
            </a:extLst>
          </p:cNvPr>
          <p:cNvSpPr txBox="1"/>
          <p:nvPr/>
        </p:nvSpPr>
        <p:spPr>
          <a:xfrm>
            <a:off x="4302974" y="5673273"/>
            <a:ext cx="2234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 hitting baffle:</a:t>
            </a:r>
          </a:p>
        </p:txBody>
      </p:sp>
    </p:spTree>
    <p:extLst>
      <p:ext uri="{BB962C8B-B14F-4D97-AF65-F5344CB8AC3E}">
        <p14:creationId xmlns:p14="http://schemas.microsoft.com/office/powerpoint/2010/main" val="346337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5A96095-EE0C-8A7A-2A85-6C6430AA86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5" t="162" r="-565" b="-992"/>
          <a:stretch>
            <a:fillRect/>
          </a:stretch>
        </p:blipFill>
        <p:spPr>
          <a:xfrm>
            <a:off x="7345631" y="1762803"/>
            <a:ext cx="4325632" cy="4847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22F0A0-A9D4-726F-1555-5973960C6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 Axis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60846-0619-8D5D-7DEB-BE21E3AD7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414179" cy="2892958"/>
          </a:xfrm>
        </p:spPr>
        <p:txBody>
          <a:bodyPr>
            <a:normAutofit/>
          </a:bodyPr>
          <a:lstStyle/>
          <a:p>
            <a:r>
              <a:rPr lang="en-US" dirty="0"/>
              <a:t>SK is located 2.5 degrees off beam axis</a:t>
            </a:r>
          </a:p>
          <a:p>
            <a:r>
              <a:rPr lang="en-US" dirty="0"/>
              <a:t>We can restrict neutrino energy to near oscillation maximum</a:t>
            </a:r>
          </a:p>
          <a:p>
            <a:r>
              <a:rPr lang="en-US" dirty="0"/>
              <a:t>Off axis angle (and thus neutrino beam direction) must be well controlled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CC608-FBE1-B1ED-0BBD-63511371C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5708E3-BF87-2F6A-E1EE-15240D7BF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908" y="5068749"/>
            <a:ext cx="5682381" cy="1480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C45E1F-A75E-B975-736A-0B0F5E1F4753}"/>
              </a:ext>
            </a:extLst>
          </p:cNvPr>
          <p:cNvSpPr txBox="1"/>
          <p:nvPr/>
        </p:nvSpPr>
        <p:spPr>
          <a:xfrm>
            <a:off x="1029441" y="4841332"/>
            <a:ext cx="348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neutrino oscillation probability</a:t>
            </a:r>
          </a:p>
        </p:txBody>
      </p:sp>
    </p:spTree>
    <p:extLst>
      <p:ext uri="{BB962C8B-B14F-4D97-AF65-F5344CB8AC3E}">
        <p14:creationId xmlns:p14="http://schemas.microsoft.com/office/powerpoint/2010/main" val="1982409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8B6C-A4E4-BD85-D9F8-EAE913BB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Monitor - Overview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89A956-4FF6-C4A2-0F73-74CADF597C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5686" y="1462088"/>
                <a:ext cx="6000212" cy="5339174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/>
                  <a:t>First detector after the target</a:t>
                </a:r>
              </a:p>
              <a:p>
                <a:r>
                  <a:rPr lang="en-US" sz="2000" dirty="0"/>
                  <a:t>Conducts a spill-by-spill measurement of the muon profile.</a:t>
                </a:r>
              </a:p>
              <a:p>
                <a:pPr marL="0" indent="0">
                  <a:buNone/>
                </a:pPr>
                <a:r>
                  <a:rPr lang="en-US" sz="2000" b="1" dirty="0"/>
                  <a:t>Purpose</a:t>
                </a:r>
                <a:r>
                  <a:rPr lang="en-US" sz="2000" dirty="0"/>
                  <a:t>:</a:t>
                </a:r>
              </a:p>
              <a:p>
                <a:r>
                  <a:rPr lang="en-US" sz="2000" dirty="0"/>
                  <a:t>Ensure the neutrino beam direction is accurate.</a:t>
                </a:r>
              </a:p>
              <a:p>
                <a:r>
                  <a:rPr lang="en-US" sz="2000" dirty="0"/>
                  <a:t>Ensure the proton beam is properly centered on the target</a:t>
                </a:r>
              </a:p>
              <a:p>
                <a:r>
                  <a:rPr lang="en-US" sz="2000" dirty="0"/>
                  <a:t>Monitor neutrino beam intensity</a:t>
                </a:r>
              </a:p>
              <a:p>
                <a:pPr marL="0" indent="0">
                  <a:buNone/>
                </a:pPr>
                <a:r>
                  <a:rPr lang="en-US" sz="2000" b="1" dirty="0"/>
                  <a:t>Sensors</a:t>
                </a:r>
                <a:r>
                  <a:rPr lang="en-US" sz="2000" dirty="0"/>
                  <a:t>:</a:t>
                </a:r>
              </a:p>
              <a:p>
                <a:r>
                  <a:rPr lang="en-US" sz="2000" dirty="0"/>
                  <a:t>7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7 Silicon PIN photodiode array</a:t>
                </a:r>
              </a:p>
              <a:p>
                <a:r>
                  <a:rPr lang="en-US" sz="2000" dirty="0"/>
                  <a:t>7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7 Ionization chamber array</a:t>
                </a:r>
              </a:p>
              <a:p>
                <a:r>
                  <a:rPr lang="en-US" sz="2000" dirty="0"/>
                  <a:t>Calibrated with a reference sensor and by moving IC stage to different positions to compare sensor response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These sensor arrays cover 150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150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spaced every 25 cm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89A956-4FF6-C4A2-0F73-74CADF597C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5686" y="1462088"/>
                <a:ext cx="6000212" cy="5339174"/>
              </a:xfrm>
              <a:blipFill>
                <a:blip r:embed="rId3"/>
                <a:stretch>
                  <a:fillRect l="-1118" t="-1142" b="-173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9F3D319-987C-7EB5-BFF8-2A02AE6AE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74" y="1924554"/>
            <a:ext cx="3091264" cy="23448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F1F045-450E-9B88-32A6-A06358A3D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9075" y="4362099"/>
            <a:ext cx="3080405" cy="2308018"/>
          </a:xfrm>
          <a:prstGeom prst="rect">
            <a:avLst/>
          </a:prstGeom>
          <a:scene3d>
            <a:camera prst="orthographicFront">
              <a:rot lat="0" lon="10799978" rev="0"/>
            </a:camera>
            <a:lightRig rig="threePt" dir="t"/>
          </a:scene3d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D161E9ED-AB25-04C9-6160-7025061E3659}"/>
              </a:ext>
            </a:extLst>
          </p:cNvPr>
          <p:cNvSpPr/>
          <p:nvPr/>
        </p:nvSpPr>
        <p:spPr>
          <a:xfrm>
            <a:off x="7091914" y="2461000"/>
            <a:ext cx="698016" cy="5653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B51CF7-9047-9D0C-B893-4670E72BC3D6}"/>
              </a:ext>
            </a:extLst>
          </p:cNvPr>
          <p:cNvSpPr txBox="1"/>
          <p:nvPr/>
        </p:nvSpPr>
        <p:spPr>
          <a:xfrm>
            <a:off x="7004452" y="2888299"/>
            <a:ext cx="1096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Beam direction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BE69173F-42B4-205A-2C13-484D268BB6B5}"/>
              </a:ext>
            </a:extLst>
          </p:cNvPr>
          <p:cNvSpPr/>
          <p:nvPr/>
        </p:nvSpPr>
        <p:spPr>
          <a:xfrm>
            <a:off x="7091914" y="5233411"/>
            <a:ext cx="698016" cy="5653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01CB859-4C05-37DF-F0AA-1FD3ECEAF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0BD4F-4B5A-49FA-A0C0-BDB4D0C2251E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F3DE08-2462-2541-02FF-02DC91E15AC2}"/>
              </a:ext>
            </a:extLst>
          </p:cNvPr>
          <p:cNvSpPr txBox="1"/>
          <p:nvPr/>
        </p:nvSpPr>
        <p:spPr>
          <a:xfrm rot="5400000">
            <a:off x="9971819" y="5156931"/>
            <a:ext cx="2486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*mirrored to match beam direction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D81284-45A9-FA32-0903-6F6FBAEF0025}"/>
              </a:ext>
            </a:extLst>
          </p:cNvPr>
          <p:cNvSpPr txBox="1"/>
          <p:nvPr/>
        </p:nvSpPr>
        <p:spPr>
          <a:xfrm>
            <a:off x="6943968" y="5691142"/>
            <a:ext cx="1096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Beam direction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8E64B9-0050-AFF8-2441-A7E7E71E73AE}"/>
              </a:ext>
            </a:extLst>
          </p:cNvPr>
          <p:cNvSpPr txBox="1"/>
          <p:nvPr/>
        </p:nvSpPr>
        <p:spPr>
          <a:xfrm>
            <a:off x="6265898" y="1570551"/>
            <a:ext cx="1925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Muons &lt;5 GeV are cut off in beam dump</a:t>
            </a:r>
          </a:p>
        </p:txBody>
      </p:sp>
    </p:spTree>
    <p:extLst>
      <p:ext uri="{BB962C8B-B14F-4D97-AF65-F5344CB8AC3E}">
        <p14:creationId xmlns:p14="http://schemas.microsoft.com/office/powerpoint/2010/main" val="394914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F3DCB-93E2-493E-8268-AB385F56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Monitor – Methods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8E0DA9-D542-2B78-3F48-1E5D46F1F9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39584"/>
                <a:ext cx="5960367" cy="4516765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Sensor waveforms are integrated to get the total charge deposited</a:t>
                </a:r>
              </a:p>
              <a:p>
                <a:r>
                  <a:rPr lang="en-US" dirty="0"/>
                  <a:t>To reconstruct the profile, a 2D gaussian is used to fit the sensors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muon beam center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) and muon beam width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) are used to characterize the beam.</a:t>
                </a:r>
              </a:p>
              <a:p>
                <a:pPr lvl="1"/>
                <a:r>
                  <a:rPr lang="en-US" dirty="0"/>
                  <a:t>Center resolution of ~3 mm.</a:t>
                </a:r>
              </a:p>
              <a:p>
                <a:pPr lvl="1"/>
                <a:r>
                  <a:rPr lang="en-US" dirty="0"/>
                  <a:t>Systematic uncertainty on muon beam direction of ~0.2 </a:t>
                </a:r>
                <a:r>
                  <a:rPr lang="en-US" dirty="0" err="1"/>
                  <a:t>mrad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8E0DA9-D542-2B78-3F48-1E5D46F1F9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39584"/>
                <a:ext cx="5960367" cy="4516765"/>
              </a:xfrm>
              <a:blipFill>
                <a:blip r:embed="rId2"/>
                <a:stretch>
                  <a:fillRect l="-1638" t="-2699" r="-2559" b="-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E5741C5-474F-2DA1-DA05-85175E504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0843" y="4562800"/>
            <a:ext cx="3623728" cy="229520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AB0BD8F-AF72-5C1F-CD03-647AD7157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0BD4F-4B5A-49FA-A0C0-BDB4D0C2251E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190006-86B2-CBA2-3273-84C0329DEFE3}"/>
              </a:ext>
            </a:extLst>
          </p:cNvPr>
          <p:cNvSpPr txBox="1"/>
          <p:nvPr/>
        </p:nvSpPr>
        <p:spPr>
          <a:xfrm>
            <a:off x="8038079" y="1931091"/>
            <a:ext cx="242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Example SI waveform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54FD72-99C6-CBE0-7AC1-615A95516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6786" y="2255560"/>
            <a:ext cx="3567785" cy="22298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DD34A9-1D9B-3701-0A8B-02F53DD24912}"/>
              </a:ext>
            </a:extLst>
          </p:cNvPr>
          <p:cNvSpPr txBox="1"/>
          <p:nvPr/>
        </p:nvSpPr>
        <p:spPr>
          <a:xfrm>
            <a:off x="10656237" y="2300910"/>
            <a:ext cx="105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Pedestal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7F1C1D-CB6C-8D50-7B1B-983B65984BD3}"/>
              </a:ext>
            </a:extLst>
          </p:cNvPr>
          <p:cNvSpPr txBox="1"/>
          <p:nvPr/>
        </p:nvSpPr>
        <p:spPr>
          <a:xfrm>
            <a:off x="9982200" y="3466277"/>
            <a:ext cx="1857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Integral windows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30F54523-08BE-7021-27AA-972FFA67CDFB}"/>
                  </a:ext>
                </a:extLst>
              </p14:cNvPr>
              <p14:cNvContentPartPr/>
              <p14:nvPr/>
            </p14:nvContentPartPr>
            <p14:xfrm>
              <a:off x="10003150" y="3321478"/>
              <a:ext cx="187920" cy="23832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30F54523-08BE-7021-27AA-972FFA67CDF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94510" y="3312478"/>
                <a:ext cx="20556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C6A2BDF3-0FD8-8F4B-9BD1-F001BED0AE04}"/>
                  </a:ext>
                </a:extLst>
              </p14:cNvPr>
              <p14:cNvContentPartPr/>
              <p14:nvPr/>
            </p14:nvContentPartPr>
            <p14:xfrm>
              <a:off x="9975790" y="3273238"/>
              <a:ext cx="117720" cy="11988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C6A2BDF3-0FD8-8F4B-9BD1-F001BED0AE0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966790" y="3264598"/>
                <a:ext cx="135360" cy="13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39EBAA-F34C-C1B7-4A46-76D945A40BFC}"/>
                  </a:ext>
                </a:extLst>
              </p:cNvPr>
              <p:cNvSpPr txBox="1"/>
              <p:nvPr/>
            </p:nvSpPr>
            <p:spPr>
              <a:xfrm>
                <a:off x="1434421" y="3380603"/>
                <a:ext cx="4433971" cy="7452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39EBAA-F34C-C1B7-4A46-76D945A40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421" y="3380603"/>
                <a:ext cx="4433971" cy="74520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2699510-75B8-4600-8635-1350A3A59B2C}"/>
              </a:ext>
            </a:extLst>
          </p:cNvPr>
          <p:cNvSpPr txBox="1"/>
          <p:nvPr/>
        </p:nvSpPr>
        <p:spPr>
          <a:xfrm rot="5400000">
            <a:off x="7126436" y="3059435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ADC count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810723-070A-7F8E-3944-280CE0C6C183}"/>
              </a:ext>
            </a:extLst>
          </p:cNvPr>
          <p:cNvSpPr txBox="1"/>
          <p:nvPr/>
        </p:nvSpPr>
        <p:spPr>
          <a:xfrm>
            <a:off x="8610600" y="4346332"/>
            <a:ext cx="1821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ADC clock cycle (~15 ns)</a:t>
            </a:r>
          </a:p>
        </p:txBody>
      </p:sp>
    </p:spTree>
    <p:extLst>
      <p:ext uri="{BB962C8B-B14F-4D97-AF65-F5344CB8AC3E}">
        <p14:creationId xmlns:p14="http://schemas.microsoft.com/office/powerpoint/2010/main" val="1076802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6CBB5-810E-20AB-3FC0-8F223DDDA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EMT Development - update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93D857-51FE-013E-01E8-3471E4C0BB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8809" y="1389050"/>
                <a:ext cx="6310485" cy="505363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Flux at 1.3 MW, 320 kA horn current =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5.6×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lit/>
                      </m:rP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lit/>
                      </m:rP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At this rate, Si yield drops by 25% over 100 days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 err="1"/>
                  <a:t>Mumon</a:t>
                </a:r>
                <a:r>
                  <a:rPr lang="en-US" dirty="0"/>
                  <a:t> group is developing a new radiation tolerant sensor to replace SI sensors: Electron Multiplier Tubes (EMTs)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/>
                  <a:t>13+1 currently installed in “+ shape”, plan to install up to 25 sensors before next beam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/>
                  <a:t> Horizontal + vertical 1D muon profile was measured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/>
                  <a:t>Radiation tolerance was measured in situ.</a:t>
                </a: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dirty="0"/>
                  <a:t>Paper published! (</a:t>
                </a:r>
                <a:r>
                  <a:rPr lang="en-US" dirty="0">
                    <a:hlinkClick r:id="rId3"/>
                  </a:rPr>
                  <a:t>PTEP 2024 123H01</a:t>
                </a:r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93D857-51FE-013E-01E8-3471E4C0BB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8809" y="1389050"/>
                <a:ext cx="6310485" cy="5053631"/>
              </a:xfrm>
              <a:blipFill>
                <a:blip r:embed="rId4"/>
                <a:stretch>
                  <a:fillRect l="-1546" t="-3016" r="-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6F1BF365-31A6-C99F-40C0-C51B05BE0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7365" y="-26097"/>
            <a:ext cx="3332755" cy="27751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0963BF-E216-0AB3-2607-18A6ECC037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5640" y="4993312"/>
            <a:ext cx="3048328" cy="186468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98381-AB97-26DF-2FE4-F9C8A28A9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2C22D-0F3F-4921-B831-DD6E7DA3B35D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5B2C41-8474-F6B6-F843-1055EC7AF9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3484" y="2796291"/>
            <a:ext cx="4995463" cy="231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61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643AB-C0B4-44CA-8F47-B5B64AB50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Beamline</a:t>
            </a:r>
            <a:r>
              <a:rPr lang="en-US" dirty="0"/>
              <a:t> Alignment - 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96D88-5EFC-CFD1-AD36-FDC8B5976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Ability to check component alignment in-situ is important</a:t>
            </a:r>
          </a:p>
          <a:p>
            <a:r>
              <a:rPr lang="en-US" dirty="0"/>
              <a:t>Target and horn alignment are important for accurate tuning and neutrino beam direction</a:t>
            </a:r>
          </a:p>
          <a:p>
            <a:r>
              <a:rPr lang="en-US" dirty="0"/>
              <a:t>Significantly off-center beams increases stress on target system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/>
              <a:t>Important to know target center location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65577-EC66-5E1C-5057-5B32BD567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E6CD-7328-4B84-ABEF-8108F304C70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7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20426</TotalTime>
  <Words>2350</Words>
  <Application>Microsoft Office PowerPoint</Application>
  <PresentationFormat>Widescreen</PresentationFormat>
  <Paragraphs>431</Paragraphs>
  <Slides>40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Aptos</vt:lpstr>
      <vt:lpstr>Aptos Display</vt:lpstr>
      <vt:lpstr>Arial</vt:lpstr>
      <vt:lpstr>Cambria Math</vt:lpstr>
      <vt:lpstr>Wingdings</vt:lpstr>
      <vt:lpstr>Office Theme</vt:lpstr>
      <vt:lpstr>T2K Beamline Studies with the Muon Monitor</vt:lpstr>
      <vt:lpstr>Contents</vt:lpstr>
      <vt:lpstr>T2K Experiment</vt:lpstr>
      <vt:lpstr>Neutrino Beam Production</vt:lpstr>
      <vt:lpstr>Off Axis Method</vt:lpstr>
      <vt:lpstr>Muon Monitor - Overview</vt:lpstr>
      <vt:lpstr>Muon Monitor – Methods</vt:lpstr>
      <vt:lpstr>EMT Development - update</vt:lpstr>
      <vt:lpstr>Beamline Alignment - Motivations</vt:lpstr>
      <vt:lpstr>Beamline Alignment - Methods</vt:lpstr>
      <vt:lpstr>Beamline Alignment - Simulation</vt:lpstr>
      <vt:lpstr>Baffle Alignment Simulations</vt:lpstr>
      <vt:lpstr>Target Alignment Simulations</vt:lpstr>
      <vt:lpstr>Target Translation</vt:lpstr>
      <vt:lpstr>X Position Scan Data</vt:lpstr>
      <vt:lpstr>Y Position Scan Data</vt:lpstr>
      <vt:lpstr>Horn On/Off intersection</vt:lpstr>
      <vt:lpstr>Target Translation Estimation</vt:lpstr>
      <vt:lpstr>Baffle Translation Estimation</vt:lpstr>
      <vt:lpstr>Proton Reweighting</vt:lpstr>
      <vt:lpstr>Proton Reweighting - Baffle</vt:lpstr>
      <vt:lpstr>Comparison to Optical Survey</vt:lpstr>
      <vt:lpstr>Future Plans</vt:lpstr>
      <vt:lpstr>Machine Learning Application</vt:lpstr>
      <vt:lpstr>Summary</vt:lpstr>
      <vt:lpstr>Backup</vt:lpstr>
      <vt:lpstr>Secondary Beamline – ML</vt:lpstr>
      <vt:lpstr>Training Data</vt:lpstr>
      <vt:lpstr>Tested Machine Learning Models</vt:lpstr>
      <vt:lpstr>Initial Results on testing data </vt:lpstr>
      <vt:lpstr>T2K Beamline – Target &amp; Horns</vt:lpstr>
      <vt:lpstr>T2K Beamline – Beam dump</vt:lpstr>
      <vt:lpstr>Y Beam Angle</vt:lpstr>
      <vt:lpstr>Proton Reweighting - Baffle</vt:lpstr>
      <vt:lpstr>Proton Reweighting w/ angle</vt:lpstr>
      <vt:lpstr>Linear Regression</vt:lpstr>
      <vt:lpstr>Neural Network architecture</vt:lpstr>
      <vt:lpstr>“50 shot” dataset</vt:lpstr>
      <vt:lpstr>Parent Particle Origin Analysis</vt:lpstr>
      <vt:lpstr>0 kA mumon histogram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Ian Heitkamp</dc:creator>
  <cp:lastModifiedBy>Ian Heitkamp</cp:lastModifiedBy>
  <cp:revision>9</cp:revision>
  <dcterms:created xsi:type="dcterms:W3CDTF">2025-08-14T06:25:43Z</dcterms:created>
  <dcterms:modified xsi:type="dcterms:W3CDTF">2025-09-03T21:34:36Z</dcterms:modified>
</cp:coreProperties>
</file>