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0" r:id="rId1"/>
    <p:sldMasterId id="2147483666" r:id="rId2"/>
    <p:sldMasterId id="2147483678" r:id="rId3"/>
  </p:sldMasterIdLst>
  <p:notesMasterIdLst>
    <p:notesMasterId r:id="rId38"/>
  </p:notesMasterIdLst>
  <p:sldIdLst>
    <p:sldId id="264" r:id="rId4"/>
    <p:sldId id="262" r:id="rId5"/>
    <p:sldId id="263"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84" r:id="rId19"/>
    <p:sldId id="288" r:id="rId20"/>
    <p:sldId id="291" r:id="rId21"/>
    <p:sldId id="292" r:id="rId22"/>
    <p:sldId id="295" r:id="rId23"/>
    <p:sldId id="294" r:id="rId24"/>
    <p:sldId id="277" r:id="rId25"/>
    <p:sldId id="278" r:id="rId26"/>
    <p:sldId id="279" r:id="rId27"/>
    <p:sldId id="280" r:id="rId28"/>
    <p:sldId id="290" r:id="rId29"/>
    <p:sldId id="289" r:id="rId30"/>
    <p:sldId id="282" r:id="rId31"/>
    <p:sldId id="283" r:id="rId32"/>
    <p:sldId id="285" r:id="rId33"/>
    <p:sldId id="296" r:id="rId34"/>
    <p:sldId id="286" r:id="rId35"/>
    <p:sldId id="287" r:id="rId36"/>
    <p:sldId id="297" r:id="rId37"/>
  </p:sldIdLst>
  <p:sldSz cx="12192000" cy="6858000"/>
  <p:notesSz cx="6858000" cy="9144000"/>
  <p:embeddedFontLst>
    <p:embeddedFont>
      <p:font typeface="Calibri" panose="020F0502020204030204" pitchFamily="34" charset="0"/>
      <p:regular r:id="rId39"/>
      <p:bold r:id="rId40"/>
      <p:italic r:id="rId41"/>
      <p:boldItalic r:id="rId42"/>
    </p:embeddedFont>
    <p:embeddedFont>
      <p:font typeface="Cambria Math" panose="02040503050406030204" pitchFamily="18" charset="0"/>
      <p:regular r:id="rId43"/>
    </p:embeddedFont>
    <p:embeddedFont>
      <p:font typeface="Work Sans" pitchFamily="2" charset="0"/>
      <p:regular r:id="rId44"/>
      <p:italic r:id="rId45"/>
    </p:embeddedFont>
    <p:embeddedFont>
      <p:font typeface="Work Sans Medium" pitchFamily="2" charset="0"/>
      <p:regular r:id="rId46"/>
      <p:italic r:id="rId47"/>
    </p:embeddedFont>
    <p:embeddedFont>
      <p:font typeface="Work Sans SemiBold" pitchFamily="2" charset="0"/>
      <p:regular r:id="rId48"/>
      <p:bold r:id="rId49"/>
      <p:italic r:id="rId50"/>
      <p:boldItalic r:id="rId51"/>
    </p:embeddedFont>
  </p:embeddedFont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44" userDrawn="1">
          <p15:clr>
            <a:srgbClr val="A4A3A4"/>
          </p15:clr>
        </p15:guide>
        <p15:guide id="4" pos="597" userDrawn="1">
          <p15:clr>
            <a:srgbClr val="A4A3A4"/>
          </p15:clr>
        </p15:guide>
        <p15:guide id="5" pos="3273" userDrawn="1">
          <p15:clr>
            <a:srgbClr val="A4A3A4"/>
          </p15:clr>
        </p15:guide>
        <p15:guide id="6" pos="3500" userDrawn="1">
          <p15:clr>
            <a:srgbClr val="A4A3A4"/>
          </p15:clr>
        </p15:guide>
        <p15:guide id="7" pos="6153" userDrawn="1">
          <p15:clr>
            <a:srgbClr val="A4A3A4"/>
          </p15:clr>
        </p15:guide>
        <p15:guide id="8"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F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55"/>
    <p:restoredTop sz="96327"/>
  </p:normalViewPr>
  <p:slideViewPr>
    <p:cSldViewPr snapToGrid="0" showGuides="1">
      <p:cViewPr varScale="1">
        <p:scale>
          <a:sx n="63" d="100"/>
          <a:sy n="63" d="100"/>
        </p:scale>
        <p:origin x="220" y="60"/>
      </p:cViewPr>
      <p:guideLst>
        <p:guide orient="horz" pos="2160"/>
        <p:guide pos="3840"/>
        <p:guide orient="horz" pos="1344"/>
        <p:guide pos="597"/>
        <p:guide pos="3273"/>
        <p:guide pos="3500"/>
        <p:guide pos="6153"/>
        <p:guide orient="horz" pos="1026"/>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font" Target="fonts/font6.fntdata"/><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5.fntdata"/><Relationship Id="rId48" Type="http://schemas.openxmlformats.org/officeDocument/2006/relationships/font" Target="fonts/font10.fntdata"/><Relationship Id="rId8" Type="http://schemas.openxmlformats.org/officeDocument/2006/relationships/slide" Target="slides/slide5.xml"/><Relationship Id="rId51" Type="http://schemas.openxmlformats.org/officeDocument/2006/relationships/font" Target="fonts/font13.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7.xml"/><Relationship Id="rId41" Type="http://schemas.openxmlformats.org/officeDocument/2006/relationships/font" Target="fonts/font3.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67863-098D-7443-8C24-5FBC4AB783A3}" type="datetimeFigureOut">
              <a:t>2025-09-02</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31592-3C66-914C-8F2B-350F777116DA}" type="slidenum">
              <a:t>‹#›</a:t>
            </a:fld>
            <a:endParaRPr lang="en-GB"/>
          </a:p>
        </p:txBody>
      </p:sp>
    </p:spTree>
    <p:extLst>
      <p:ext uri="{BB962C8B-B14F-4D97-AF65-F5344CB8AC3E}">
        <p14:creationId xmlns:p14="http://schemas.microsoft.com/office/powerpoint/2010/main" val="3567713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fld id="{FAD31592-3C66-914C-8F2B-350F777116DA}" type="slidenum">
              <a:t>2</a:t>
            </a:fld>
            <a:endParaRPr lang="en-GB"/>
          </a:p>
        </p:txBody>
      </p:sp>
    </p:spTree>
    <p:extLst>
      <p:ext uri="{BB962C8B-B14F-4D97-AF65-F5344CB8AC3E}">
        <p14:creationId xmlns:p14="http://schemas.microsoft.com/office/powerpoint/2010/main" val="2944327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chemeClr val="tx1"/>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234591678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292568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1215728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paring your presentation">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73512C92-439E-A01A-D5DD-EECE63EE9B11}"/>
              </a:ext>
            </a:extLst>
          </p:cNvPr>
          <p:cNvSpPr txBox="1"/>
          <p:nvPr userDrawn="1"/>
        </p:nvSpPr>
        <p:spPr>
          <a:xfrm>
            <a:off x="947738" y="2544623"/>
            <a:ext cx="4559299"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The presentation is a visual aid and will be better if the written information is brief and punchy</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Use the presentation to illustrate your message – use figures, quotes, etc.</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Cues and bullet points are often useful</a:t>
            </a:r>
          </a:p>
        </p:txBody>
      </p:sp>
      <p:sp>
        <p:nvSpPr>
          <p:cNvPr id="7" name="textruta 6">
            <a:extLst>
              <a:ext uri="{FF2B5EF4-FFF2-40B4-BE49-F238E27FC236}">
                <a16:creationId xmlns:a16="http://schemas.microsoft.com/office/drawing/2014/main" id="{A3F9ED89-B1B8-9C3C-C691-E42F30F9DFE9}"/>
              </a:ext>
            </a:extLst>
          </p:cNvPr>
          <p:cNvSpPr txBox="1"/>
          <p:nvPr userDrawn="1"/>
        </p:nvSpPr>
        <p:spPr>
          <a:xfrm>
            <a:off x="6084515" y="2544623"/>
            <a:ext cx="4637273" cy="1768754"/>
          </a:xfrm>
          <a:prstGeom prst="rect">
            <a:avLst/>
          </a:prstGeom>
          <a:noFill/>
        </p:spPr>
        <p:txBody>
          <a:bodyPr wrap="square" rtlCol="0">
            <a:spAutoFit/>
          </a:bodyPr>
          <a:lstStyle/>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Choose images/photos carefully – the right picture reinforces the message, the wrong one spoils it</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If you can’t make a coherent slide, skip it – explain in your own words instead </a:t>
            </a:r>
          </a:p>
          <a:p>
            <a:pPr marL="230400" lvl="0" indent="-230400">
              <a:lnSpc>
                <a:spcPts val="2120"/>
              </a:lnSpc>
              <a:spcBef>
                <a:spcPts val="300"/>
              </a:spcBef>
              <a:buFont typeface="Arial" panose="020B0604020202020204" pitchFamily="34" charset="0"/>
              <a:buChar char="•"/>
            </a:pPr>
            <a:r>
              <a:rPr lang="en-GB" sz="1600" kern="100" noProof="0">
                <a:solidFill>
                  <a:schemeClr val="tx1">
                    <a:lumMod val="65000"/>
                    <a:lumOff val="35000"/>
                  </a:schemeClr>
                </a:solidFill>
                <a:effectLst/>
                <a:latin typeface="Work Sans" pitchFamily="2" charset="77"/>
                <a:ea typeface="Calibri" panose="020F0502020204030204" pitchFamily="34" charset="0"/>
                <a:cs typeface="Times New Roman" panose="02020603050405020304" pitchFamily="18" charset="0"/>
              </a:rPr>
              <a:t>Keep the presentation short. Talk instead</a:t>
            </a:r>
          </a:p>
        </p:txBody>
      </p:sp>
      <p:sp>
        <p:nvSpPr>
          <p:cNvPr id="8" name="textruta 7">
            <a:extLst>
              <a:ext uri="{FF2B5EF4-FFF2-40B4-BE49-F238E27FC236}">
                <a16:creationId xmlns:a16="http://schemas.microsoft.com/office/drawing/2014/main" id="{FFB6DB86-71A6-8FB0-0835-66FC238AC4B9}"/>
              </a:ext>
            </a:extLst>
          </p:cNvPr>
          <p:cNvSpPr txBox="1"/>
          <p:nvPr userDrawn="1"/>
        </p:nvSpPr>
        <p:spPr>
          <a:xfrm>
            <a:off x="947738" y="1890199"/>
            <a:ext cx="4559299" cy="361637"/>
          </a:xfrm>
          <a:prstGeom prst="rect">
            <a:avLst/>
          </a:prstGeom>
          <a:noFill/>
        </p:spPr>
        <p:txBody>
          <a:bodyPr wrap="square" rtlCol="0">
            <a:spAutoFit/>
          </a:bodyPr>
          <a:lstStyle/>
          <a:p>
            <a:pPr lvl="0">
              <a:lnSpc>
                <a:spcPts val="2120"/>
              </a:lnSpc>
              <a:spcBef>
                <a:spcPts val="300"/>
              </a:spcBef>
            </a:pPr>
            <a:r>
              <a:rPr lang="en-GB" kern="100" noProof="0">
                <a:effectLst/>
                <a:latin typeface="Work Sans" pitchFamily="2" charset="77"/>
                <a:ea typeface="Calibri" panose="020F0502020204030204" pitchFamily="34" charset="0"/>
                <a:cs typeface="Times New Roman" panose="02020603050405020304" pitchFamily="18" charset="0"/>
              </a:rPr>
              <a:t>Bear in mind:</a:t>
            </a:r>
          </a:p>
        </p:txBody>
      </p:sp>
      <p:sp>
        <p:nvSpPr>
          <p:cNvPr id="9" name="textruta 8">
            <a:extLst>
              <a:ext uri="{FF2B5EF4-FFF2-40B4-BE49-F238E27FC236}">
                <a16:creationId xmlns:a16="http://schemas.microsoft.com/office/drawing/2014/main" id="{A24D50C7-2824-5A60-8126-6E551E176684}"/>
              </a:ext>
            </a:extLst>
          </p:cNvPr>
          <p:cNvSpPr txBox="1"/>
          <p:nvPr userDrawn="1"/>
        </p:nvSpPr>
        <p:spPr>
          <a:xfrm>
            <a:off x="947738" y="899447"/>
            <a:ext cx="7774921" cy="579646"/>
          </a:xfrm>
          <a:prstGeom prst="rect">
            <a:avLst/>
          </a:prstGeom>
          <a:noFill/>
        </p:spPr>
        <p:txBody>
          <a:bodyPr wrap="square" rtlCol="0">
            <a:spAutoFit/>
          </a:bodyPr>
          <a:lstStyle/>
          <a:p>
            <a:pPr lvl="0">
              <a:lnSpc>
                <a:spcPts val="3840"/>
              </a:lnSpc>
            </a:pPr>
            <a:r>
              <a:rPr lang="en-GB" sz="3200" kern="100" noProof="0">
                <a:effectLst/>
                <a:latin typeface="Work Sans" pitchFamily="2" charset="77"/>
                <a:ea typeface="Calibri" panose="020F0502020204030204" pitchFamily="34" charset="0"/>
                <a:cs typeface="Times New Roman" panose="02020603050405020304" pitchFamily="18" charset="0"/>
              </a:rPr>
              <a:t>Preparing your presentation</a:t>
            </a:r>
          </a:p>
        </p:txBody>
      </p:sp>
    </p:spTree>
    <p:extLst>
      <p:ext uri="{BB962C8B-B14F-4D97-AF65-F5344CB8AC3E}">
        <p14:creationId xmlns:p14="http://schemas.microsoft.com/office/powerpoint/2010/main" val="1345743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cessibility Office 2013/2016">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8EB50238-E622-CC4D-E865-CA7D7EF35C9E}"/>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46DB352F-69A9-1E92-AAD7-901A1A1F9054}"/>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2013/2016.</a:t>
            </a:r>
          </a:p>
        </p:txBody>
      </p:sp>
      <p:sp>
        <p:nvSpPr>
          <p:cNvPr id="8" name="textruta 7">
            <a:extLst>
              <a:ext uri="{FF2B5EF4-FFF2-40B4-BE49-F238E27FC236}">
                <a16:creationId xmlns:a16="http://schemas.microsoft.com/office/drawing/2014/main" id="{DA13882F-AF79-0DD9-0229-90F3341A13E5}"/>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4DBAB48A-0207-EBBB-5144-24A47388C7DA}"/>
              </a:ext>
            </a:extLst>
          </p:cNvPr>
          <p:cNvSpPr txBox="1"/>
          <p:nvPr userDrawn="1"/>
        </p:nvSpPr>
        <p:spPr>
          <a:xfrm>
            <a:off x="5549719" y="2600794"/>
            <a:ext cx="4234721" cy="3554819"/>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an object in the file.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Choosing the "Format" tab that appears on the right side of the ribbon.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"Selection Pane" in the "Arrange" group.</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Selecting one or more objects in the list.</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selection upward or downward, or clicking the "Up" button.</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Dragging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32D64C20-E0EC-50ED-8276-1342580DEAE9}"/>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E6A6CDBB-9355-D585-CAEB-E68FDC04C402}"/>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350348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cessibility Office 365/2019">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0A51E754-9C7A-11C0-D983-A8276233FD20}"/>
              </a:ext>
            </a:extLst>
          </p:cNvPr>
          <p:cNvSpPr txBox="1"/>
          <p:nvPr userDrawn="1"/>
        </p:nvSpPr>
        <p:spPr>
          <a:xfrm>
            <a:off x="957359" y="821623"/>
            <a:ext cx="7970120" cy="584775"/>
          </a:xfrm>
          <a:prstGeom prst="rect">
            <a:avLst/>
          </a:prstGeom>
          <a:noFill/>
        </p:spPr>
        <p:txBody>
          <a:bodyPr wrap="square" rtlCol="0">
            <a:spAutoFit/>
          </a:bodyPr>
          <a:lstStyle/>
          <a:p>
            <a:r>
              <a:rPr lang="en-GB" sz="3200" noProof="0">
                <a:latin typeface="Work Sans" pitchFamily="2" charset="77"/>
              </a:rPr>
              <a:t>Make your presentation accessible</a:t>
            </a:r>
          </a:p>
        </p:txBody>
      </p:sp>
      <p:sp>
        <p:nvSpPr>
          <p:cNvPr id="7" name="textruta 6">
            <a:extLst>
              <a:ext uri="{FF2B5EF4-FFF2-40B4-BE49-F238E27FC236}">
                <a16:creationId xmlns:a16="http://schemas.microsoft.com/office/drawing/2014/main" id="{9AB3E6E3-4894-429E-071D-F50345A149E8}"/>
              </a:ext>
            </a:extLst>
          </p:cNvPr>
          <p:cNvSpPr txBox="1"/>
          <p:nvPr userDrawn="1"/>
        </p:nvSpPr>
        <p:spPr>
          <a:xfrm>
            <a:off x="957359" y="1528186"/>
            <a:ext cx="932341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a:latin typeface="Work Sans" pitchFamily="2" charset="77"/>
              </a:rPr>
              <a:t>The template is set up to be as accessibility-friendly as possible, but there are two things you need to do yourself as you add content. </a:t>
            </a:r>
            <a:r>
              <a:rPr lang="en-GB" sz="1400" b="1" noProof="0">
                <a:latin typeface="Work Sans SemiBold" pitchFamily="2" charset="77"/>
              </a:rPr>
              <a:t>The instructions below are for Office 365 or Office 2019.</a:t>
            </a:r>
          </a:p>
        </p:txBody>
      </p:sp>
      <p:sp>
        <p:nvSpPr>
          <p:cNvPr id="8" name="textruta 7">
            <a:extLst>
              <a:ext uri="{FF2B5EF4-FFF2-40B4-BE49-F238E27FC236}">
                <a16:creationId xmlns:a16="http://schemas.microsoft.com/office/drawing/2014/main" id="{37E57577-6FE9-C8F8-56EA-64EB95087ADD}"/>
              </a:ext>
            </a:extLst>
          </p:cNvPr>
          <p:cNvSpPr txBox="1"/>
          <p:nvPr userDrawn="1"/>
        </p:nvSpPr>
        <p:spPr>
          <a:xfrm>
            <a:off x="947738" y="2600794"/>
            <a:ext cx="4234721" cy="1887696"/>
          </a:xfrm>
          <a:prstGeom prst="rect">
            <a:avLst/>
          </a:prstGeom>
          <a:noFill/>
        </p:spPr>
        <p:txBody>
          <a:bodyPr wrap="square" rtlCol="0">
            <a:spAutoFit/>
          </a:bodyPr>
          <a:lstStyle/>
          <a:p>
            <a:pPr marL="0" indent="0">
              <a:spcAft>
                <a:spcPts val="1000"/>
              </a:spcAft>
              <a:buNone/>
            </a:pPr>
            <a:r>
              <a:rPr lang="en-GB" sz="1000" noProof="0">
                <a:latin typeface="Work Sans" pitchFamily="2" charset="77"/>
              </a:rPr>
              <a:t>Right-click on an image/figure and select the option "Format Picture." A tab will then open on the right side of the window. Choose the </a:t>
            </a:r>
            <a:r>
              <a:rPr lang="en-GB" sz="1000" i="1" noProof="0">
                <a:latin typeface="Work Sans" pitchFamily="2" charset="77"/>
              </a:rPr>
              <a:t>Size and Properties</a:t>
            </a:r>
            <a:r>
              <a:rPr lang="en-GB" sz="1000" noProof="0">
                <a:latin typeface="Work Sans" pitchFamily="2" charset="77"/>
              </a:rPr>
              <a:t> of the figure, then select </a:t>
            </a:r>
            <a:r>
              <a:rPr lang="en-GB" sz="1000" i="1" noProof="0">
                <a:latin typeface="Work Sans" pitchFamily="2" charset="77"/>
              </a:rPr>
              <a:t>Alternative Text</a:t>
            </a:r>
            <a:r>
              <a:rPr lang="en-GB" sz="1000" noProof="0">
                <a:latin typeface="Work Sans" pitchFamily="2" charset="77"/>
              </a:rPr>
              <a:t>. Describe your image/figure in 1-2 sentences that will be read aloud by screen readers for those with visual impairments.</a:t>
            </a:r>
          </a:p>
          <a:p>
            <a:pPr marL="0" indent="0">
              <a:spcAft>
                <a:spcPts val="1000"/>
              </a:spcAft>
              <a:buNone/>
            </a:pPr>
            <a:r>
              <a:rPr lang="en-GB" sz="1000" noProof="0">
                <a:latin typeface="Work Sans" pitchFamily="2" charset="77"/>
              </a:rPr>
              <a:t>If the image/figure serves no informative purpose and you want to exclude it, you can simply leave the title and description empty.</a:t>
            </a:r>
          </a:p>
          <a:p>
            <a:endParaRPr lang="en-GB" sz="1000" noProof="0">
              <a:latin typeface="Work Sans" pitchFamily="2" charset="77"/>
            </a:endParaRPr>
          </a:p>
        </p:txBody>
      </p:sp>
      <p:sp>
        <p:nvSpPr>
          <p:cNvPr id="9" name="textruta 8">
            <a:extLst>
              <a:ext uri="{FF2B5EF4-FFF2-40B4-BE49-F238E27FC236}">
                <a16:creationId xmlns:a16="http://schemas.microsoft.com/office/drawing/2014/main" id="{784D433E-62E1-750A-6876-97EF3EB623C3}"/>
              </a:ext>
            </a:extLst>
          </p:cNvPr>
          <p:cNvSpPr txBox="1"/>
          <p:nvPr userDrawn="1"/>
        </p:nvSpPr>
        <p:spPr>
          <a:xfrm>
            <a:off x="5549719" y="2600794"/>
            <a:ext cx="4234721" cy="2708434"/>
          </a:xfrm>
          <a:prstGeom prst="rect">
            <a:avLst/>
          </a:prstGeom>
          <a:noFill/>
        </p:spPr>
        <p:txBody>
          <a:bodyPr wrap="square" rtlCol="0">
            <a:spAutoFit/>
          </a:bodyPr>
          <a:lstStyle/>
          <a:p>
            <a:pPr>
              <a:spcAft>
                <a:spcPts val="600"/>
              </a:spcAft>
            </a:pPr>
            <a:r>
              <a:rPr lang="en-GB" sz="1000" noProof="0">
                <a:latin typeface="Work Sans" pitchFamily="2" charset="77"/>
              </a:rPr>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a:spcAft>
                <a:spcPts val="600"/>
              </a:spcAft>
            </a:pPr>
            <a:endParaRPr lang="en-GB" sz="1000" noProof="0">
              <a:latin typeface="Work Sans" pitchFamily="2" charset="77"/>
            </a:endParaRPr>
          </a:p>
          <a:p>
            <a:pPr marL="0" indent="0">
              <a:spcAft>
                <a:spcPts val="600"/>
              </a:spcAft>
              <a:buNone/>
            </a:pPr>
            <a:r>
              <a:rPr lang="en-GB" sz="1000" b="1" noProof="0">
                <a:latin typeface="Work Sans" pitchFamily="2" charset="77"/>
              </a:rPr>
              <a:t>You can control the reading order by:</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On the </a:t>
            </a:r>
            <a:r>
              <a:rPr lang="en-GB" sz="1000" i="1" noProof="0">
                <a:latin typeface="Work Sans" pitchFamily="2" charset="77"/>
              </a:rPr>
              <a:t>Home</a:t>
            </a:r>
            <a:r>
              <a:rPr lang="en-GB" sz="1000" noProof="0">
                <a:latin typeface="Work Sans" pitchFamily="2" charset="77"/>
              </a:rPr>
              <a:t> tab, select </a:t>
            </a:r>
            <a:r>
              <a:rPr lang="en-GB" sz="1000" i="1" noProof="0">
                <a:latin typeface="Work Sans" pitchFamily="2" charset="77"/>
              </a:rPr>
              <a:t>Arrange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From the </a:t>
            </a:r>
            <a:r>
              <a:rPr lang="en-GB" sz="1000" i="1" noProof="0">
                <a:latin typeface="Work Sans" pitchFamily="2" charset="77"/>
              </a:rPr>
              <a:t>Arrange </a:t>
            </a:r>
            <a:r>
              <a:rPr lang="en-GB" sz="1000" noProof="0">
                <a:latin typeface="Work Sans" pitchFamily="2" charset="77"/>
              </a:rPr>
              <a:t>menu, choose "Selection Pane.“</a:t>
            </a:r>
          </a:p>
          <a:p>
            <a:pPr marL="228600" indent="-228600">
              <a:spcAft>
                <a:spcPts val="600"/>
              </a:spcAft>
              <a:buClr>
                <a:schemeClr val="tx1">
                  <a:lumMod val="65000"/>
                  <a:lumOff val="35000"/>
                </a:schemeClr>
              </a:buClr>
              <a:buFont typeface="+mj-lt"/>
              <a:buAutoNum type="arabicPeriod"/>
            </a:pPr>
            <a:r>
              <a:rPr lang="en-GB" sz="1000" noProof="0">
                <a:latin typeface="Work Sans" pitchFamily="2" charset="77"/>
              </a:rPr>
              <a:t>A tab will open on the right side of the window. Drag the objects until they have the desired order. This will not affect the layout on the page, only the order in which they are read by screen readers.</a:t>
            </a:r>
          </a:p>
          <a:p>
            <a:endParaRPr lang="en-GB" sz="1000" noProof="0">
              <a:latin typeface="Work Sans" pitchFamily="2" charset="77"/>
            </a:endParaRPr>
          </a:p>
        </p:txBody>
      </p:sp>
      <p:sp>
        <p:nvSpPr>
          <p:cNvPr id="10" name="textruta 9">
            <a:extLst>
              <a:ext uri="{FF2B5EF4-FFF2-40B4-BE49-F238E27FC236}">
                <a16:creationId xmlns:a16="http://schemas.microsoft.com/office/drawing/2014/main" id="{428F5CB4-3C8B-C8B1-437D-FEBDF5863F8A}"/>
              </a:ext>
            </a:extLst>
          </p:cNvPr>
          <p:cNvSpPr txBox="1"/>
          <p:nvPr userDrawn="1"/>
        </p:nvSpPr>
        <p:spPr>
          <a:xfrm>
            <a:off x="934309" y="2231036"/>
            <a:ext cx="4248150" cy="307777"/>
          </a:xfrm>
          <a:prstGeom prst="rect">
            <a:avLst/>
          </a:prstGeom>
          <a:noFill/>
        </p:spPr>
        <p:txBody>
          <a:bodyPr wrap="square" rtlCol="0">
            <a:spAutoFit/>
          </a:bodyPr>
          <a:lstStyle/>
          <a:p>
            <a:r>
              <a:rPr lang="en-GB" sz="1400" noProof="0">
                <a:latin typeface="Work Sans Medium" pitchFamily="2" charset="77"/>
              </a:rPr>
              <a:t>Add alternative text for images/figures</a:t>
            </a:r>
          </a:p>
        </p:txBody>
      </p:sp>
      <p:sp>
        <p:nvSpPr>
          <p:cNvPr id="11" name="textruta 10">
            <a:extLst>
              <a:ext uri="{FF2B5EF4-FFF2-40B4-BE49-F238E27FC236}">
                <a16:creationId xmlns:a16="http://schemas.microsoft.com/office/drawing/2014/main" id="{DD22A84C-EFA4-C49C-D348-83942967797F}"/>
              </a:ext>
            </a:extLst>
          </p:cNvPr>
          <p:cNvSpPr txBox="1"/>
          <p:nvPr userDrawn="1"/>
        </p:nvSpPr>
        <p:spPr>
          <a:xfrm>
            <a:off x="5543785" y="2231036"/>
            <a:ext cx="4248150" cy="307777"/>
          </a:xfrm>
          <a:prstGeom prst="rect">
            <a:avLst/>
          </a:prstGeom>
          <a:noFill/>
        </p:spPr>
        <p:txBody>
          <a:bodyPr wrap="square" rtlCol="0">
            <a:spAutoFit/>
          </a:bodyPr>
          <a:lstStyle/>
          <a:p>
            <a:r>
              <a:rPr lang="en-GB" sz="1400" noProof="0">
                <a:latin typeface="Work Sans Medium" pitchFamily="2" charset="77"/>
              </a:rPr>
              <a:t>Set reading order</a:t>
            </a:r>
          </a:p>
        </p:txBody>
      </p:sp>
    </p:spTree>
    <p:extLst>
      <p:ext uri="{BB962C8B-B14F-4D97-AF65-F5344CB8AC3E}">
        <p14:creationId xmlns:p14="http://schemas.microsoft.com/office/powerpoint/2010/main" val="1528221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EDEDED"/>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122157143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3914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664417730"/>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079833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868265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6344195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2593814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9888177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29428853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4326075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10526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44959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BFBFBF"/>
        </a:solidFill>
        <a:effectLst/>
      </p:bgPr>
    </p:bg>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B8C1BEF0-CC6B-5D80-AC3F-DCD9982497A0}"/>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en-GB" noProof="0"/>
              <a:t>Presentation title</a:t>
            </a:r>
          </a:p>
        </p:txBody>
      </p:sp>
      <p:sp>
        <p:nvSpPr>
          <p:cNvPr id="6" name="Underrubrik 2">
            <a:extLst>
              <a:ext uri="{FF2B5EF4-FFF2-40B4-BE49-F238E27FC236}">
                <a16:creationId xmlns:a16="http://schemas.microsoft.com/office/drawing/2014/main" id="{C3841BD3-5439-F0D1-9827-775AB47EAB5C}"/>
              </a:ext>
            </a:extLst>
          </p:cNvPr>
          <p:cNvSpPr>
            <a:spLocks noGrp="1"/>
          </p:cNvSpPr>
          <p:nvPr>
            <p:ph type="subTitle" idx="1" hasCustomPrompt="1"/>
          </p:nvPr>
        </p:nvSpPr>
        <p:spPr>
          <a:xfrm>
            <a:off x="2132013" y="5388994"/>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 here</a:t>
            </a:r>
          </a:p>
        </p:txBody>
      </p:sp>
      <p:pic>
        <p:nvPicPr>
          <p:cNvPr id="3" name="Bildobjekt 2">
            <a:extLst>
              <a:ext uri="{FF2B5EF4-FFF2-40B4-BE49-F238E27FC236}">
                <a16:creationId xmlns:a16="http://schemas.microsoft.com/office/drawing/2014/main" id="{770144CE-F533-5220-A14A-4B8EE3684C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225244" y="1007044"/>
            <a:ext cx="1739917" cy="1654175"/>
          </a:xfrm>
          <a:prstGeom prst="rect">
            <a:avLst/>
          </a:prstGeom>
        </p:spPr>
      </p:pic>
    </p:spTree>
    <p:extLst>
      <p:ext uri="{BB962C8B-B14F-4D97-AF65-F5344CB8AC3E}">
        <p14:creationId xmlns:p14="http://schemas.microsoft.com/office/powerpoint/2010/main" val="91058645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line and conten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00ADBFD3-494F-0006-CF49-3526BB979BE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E609E1BD-AA5D-00B1-E039-47660A7F4059}"/>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4A18E1F-D479-AB8E-0971-6711BBC8DC2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7A283842-21B2-F132-5C80-A0C11430002D}"/>
              </a:ext>
            </a:extLst>
          </p:cNvPr>
          <p:cNvSpPr>
            <a:spLocks noGrp="1"/>
          </p:cNvSpPr>
          <p:nvPr>
            <p:ph type="title"/>
          </p:nvPr>
        </p:nvSpPr>
        <p:spPr>
          <a:xfrm>
            <a:off x="947738" y="836613"/>
            <a:ext cx="9472971" cy="71614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innehåll 7">
            <a:extLst>
              <a:ext uri="{FF2B5EF4-FFF2-40B4-BE49-F238E27FC236}">
                <a16:creationId xmlns:a16="http://schemas.microsoft.com/office/drawing/2014/main" id="{49F71313-69F3-3473-0FB7-308AC801C51B}"/>
              </a:ext>
            </a:extLst>
          </p:cNvPr>
          <p:cNvSpPr>
            <a:spLocks noGrp="1"/>
          </p:cNvSpPr>
          <p:nvPr>
            <p:ph sz="quarter" idx="13"/>
          </p:nvPr>
        </p:nvSpPr>
        <p:spPr>
          <a:xfrm>
            <a:off x="947738" y="1776413"/>
            <a:ext cx="9472971" cy="4244974"/>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1668451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658302844"/>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672001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CC32F3E5-D4FB-6CAF-7271-81A8E70744CD}"/>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6E6D920F-9B89-6CE6-44CC-CA866A2473CF}"/>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F1D8D47-4CF2-999B-CC89-CCC79A3C52B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8" name="Platshållare för bild 2">
            <a:extLst>
              <a:ext uri="{FF2B5EF4-FFF2-40B4-BE49-F238E27FC236}">
                <a16:creationId xmlns:a16="http://schemas.microsoft.com/office/drawing/2014/main" id="{82EBE0E1-BE11-020E-84EC-67233813B7CE}"/>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17" name="Platshållare för rubrik 1">
            <a:extLst>
              <a:ext uri="{FF2B5EF4-FFF2-40B4-BE49-F238E27FC236}">
                <a16:creationId xmlns:a16="http://schemas.microsoft.com/office/drawing/2014/main" id="{31F0A250-9FA8-F7E1-916A-3CC75EC2F36D}"/>
              </a:ext>
            </a:extLst>
          </p:cNvPr>
          <p:cNvSpPr>
            <a:spLocks noGrp="1"/>
          </p:cNvSpPr>
          <p:nvPr>
            <p:ph type="title"/>
          </p:nvPr>
        </p:nvSpPr>
        <p:spPr>
          <a:xfrm>
            <a:off x="6743700" y="836613"/>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1" name="Platshållare för text 9">
            <a:extLst>
              <a:ext uri="{FF2B5EF4-FFF2-40B4-BE49-F238E27FC236}">
                <a16:creationId xmlns:a16="http://schemas.microsoft.com/office/drawing/2014/main" id="{B292B661-7CCD-4000-08D7-733BB70F4D9D}"/>
              </a:ext>
            </a:extLst>
          </p:cNvPr>
          <p:cNvSpPr>
            <a:spLocks noGrp="1"/>
          </p:cNvSpPr>
          <p:nvPr>
            <p:ph type="body" sz="quarter" idx="14"/>
          </p:nvPr>
        </p:nvSpPr>
        <p:spPr>
          <a:xfrm>
            <a:off x="6743700" y="2024063"/>
            <a:ext cx="4114800" cy="1910751"/>
          </a:xfrm>
        </p:spPr>
        <p:txBody>
          <a:bodyPr/>
          <a:lstStyle>
            <a:lvl1pPr marL="0" indent="0">
              <a:lnSpc>
                <a:spcPts val="2120"/>
              </a:lnSpc>
              <a:spcBef>
                <a:spcPts val="300"/>
              </a:spcBef>
              <a:buFontTx/>
              <a:buNone/>
              <a:defRPr sz="16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12190791"/>
      </p:ext>
    </p:extLst>
  </p:cSld>
  <p:clrMapOvr>
    <a:masterClrMapping/>
  </p:clrMapOvr>
  <p:extLst>
    <p:ext uri="{DCECCB84-F9BA-43D5-87BE-67443E8EF086}">
      <p15:sldGuideLst xmlns:p15="http://schemas.microsoft.com/office/powerpoint/2012/main">
        <p15:guide id="1" orient="horz" pos="1275">
          <p15:clr>
            <a:srgbClr val="FBAE40"/>
          </p15:clr>
        </p15:guide>
        <p15:guide id="2" pos="3840">
          <p15:clr>
            <a:srgbClr val="FBAE40"/>
          </p15:clr>
        </p15:guide>
        <p15:guide id="3" orient="horz" pos="527">
          <p15:clr>
            <a:srgbClr val="FBAE40"/>
          </p15:clr>
        </p15:guide>
        <p15:guide id="4" pos="4248">
          <p15:clr>
            <a:srgbClr val="FBAE40"/>
          </p15:clr>
        </p15:guide>
        <p15:guide id="5" pos="683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31455546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18489616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2040206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13184724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29624585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line and 3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1687633"/>
            <a:ext cx="2822004" cy="332569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1687633"/>
            <a:ext cx="2822004" cy="332569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1687633"/>
            <a:ext cx="2822004" cy="3325692"/>
          </a:xfrm>
        </p:spPr>
        <p:txBody>
          <a:bodyPr/>
          <a:lstStyle/>
          <a:p>
            <a:r>
              <a:rPr lang="en-GB" noProof="0"/>
              <a:t>Klicka på ikonen för att lägga till en bild</a:t>
            </a:r>
          </a:p>
        </p:txBody>
      </p:sp>
      <p:sp>
        <p:nvSpPr>
          <p:cNvPr id="2" name="Platshållare för text 14">
            <a:extLst>
              <a:ext uri="{FF2B5EF4-FFF2-40B4-BE49-F238E27FC236}">
                <a16:creationId xmlns:a16="http://schemas.microsoft.com/office/drawing/2014/main" id="{590AE671-F2B6-FABF-A578-926E5EABFF30}"/>
              </a:ext>
            </a:extLst>
          </p:cNvPr>
          <p:cNvSpPr>
            <a:spLocks noGrp="1"/>
          </p:cNvSpPr>
          <p:nvPr>
            <p:ph type="body" sz="quarter" idx="21"/>
          </p:nvPr>
        </p:nvSpPr>
        <p:spPr>
          <a:xfrm>
            <a:off x="947738"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7" name="Platshållare för text 14">
            <a:extLst>
              <a:ext uri="{FF2B5EF4-FFF2-40B4-BE49-F238E27FC236}">
                <a16:creationId xmlns:a16="http://schemas.microsoft.com/office/drawing/2014/main" id="{66BB79A9-07F3-3923-86C2-83C52FDEA60B}"/>
              </a:ext>
            </a:extLst>
          </p:cNvPr>
          <p:cNvSpPr>
            <a:spLocks noGrp="1"/>
          </p:cNvSpPr>
          <p:nvPr>
            <p:ph type="body" sz="quarter" idx="22"/>
          </p:nvPr>
        </p:nvSpPr>
        <p:spPr>
          <a:xfrm>
            <a:off x="4096379"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8" name="Platshållare för text 14">
            <a:extLst>
              <a:ext uri="{FF2B5EF4-FFF2-40B4-BE49-F238E27FC236}">
                <a16:creationId xmlns:a16="http://schemas.microsoft.com/office/drawing/2014/main" id="{3BC5D95A-77B0-95FD-F967-BDB03FDE710D}"/>
              </a:ext>
            </a:extLst>
          </p:cNvPr>
          <p:cNvSpPr>
            <a:spLocks noGrp="1"/>
          </p:cNvSpPr>
          <p:nvPr>
            <p:ph type="body" sz="quarter" idx="23"/>
          </p:nvPr>
        </p:nvSpPr>
        <p:spPr>
          <a:xfrm>
            <a:off x="7245021" y="5192713"/>
            <a:ext cx="2822004"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9849280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ogo">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1BEAE4BB-8616-AD66-D017-A34248E737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819006" y="1272750"/>
            <a:ext cx="4556257" cy="4331726"/>
          </a:xfrm>
          <a:prstGeom prst="rect">
            <a:avLst/>
          </a:prstGeom>
        </p:spPr>
      </p:pic>
    </p:spTree>
    <p:extLst>
      <p:ext uri="{BB962C8B-B14F-4D97-AF65-F5344CB8AC3E}">
        <p14:creationId xmlns:p14="http://schemas.microsoft.com/office/powerpoint/2010/main" val="3351889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D40FDF65-DDD5-E90D-E5DB-B558EDECD8E0}"/>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8BC36520-22BB-EFA2-853F-F3E7342A23D2}"/>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9A6DF841-EA31-7BF4-9684-209279B6DCF2}"/>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bild 2">
            <a:extLst>
              <a:ext uri="{FF2B5EF4-FFF2-40B4-BE49-F238E27FC236}">
                <a16:creationId xmlns:a16="http://schemas.microsoft.com/office/drawing/2014/main" id="{3038389D-D197-86D6-9D3E-5A61199E6874}"/>
              </a:ext>
            </a:extLst>
          </p:cNvPr>
          <p:cNvSpPr>
            <a:spLocks noGrp="1"/>
          </p:cNvSpPr>
          <p:nvPr>
            <p:ph type="pic" sz="quarter" idx="13" hasCustomPrompt="1"/>
          </p:nvPr>
        </p:nvSpPr>
        <p:spPr>
          <a:xfrm>
            <a:off x="-795" y="0"/>
            <a:ext cx="6096000" cy="6858000"/>
          </a:xfrm>
        </p:spPr>
        <p:txBody>
          <a:bodyPr bIns="1044000" anchor="ctr"/>
          <a:lstStyle>
            <a:lvl1pPr marL="0" indent="0" algn="ctr">
              <a:buNone/>
              <a:defRPr/>
            </a:lvl1pPr>
          </a:lstStyle>
          <a:p>
            <a:r>
              <a:rPr lang="en-GB" noProof="0"/>
              <a:t>Click on the icon or </a:t>
            </a:r>
            <a:br>
              <a:rPr lang="en-GB" noProof="0"/>
            </a:br>
            <a:r>
              <a:rPr lang="en-GB" noProof="0"/>
              <a:t>drag and drop to insert an image</a:t>
            </a:r>
          </a:p>
        </p:txBody>
      </p:sp>
      <p:sp>
        <p:nvSpPr>
          <p:cNvPr id="7" name="Platshållare för rubrik 1">
            <a:extLst>
              <a:ext uri="{FF2B5EF4-FFF2-40B4-BE49-F238E27FC236}">
                <a16:creationId xmlns:a16="http://schemas.microsoft.com/office/drawing/2014/main" id="{72E0C1A0-A9BD-243C-0ED6-127A99F43D70}"/>
              </a:ext>
            </a:extLst>
          </p:cNvPr>
          <p:cNvSpPr>
            <a:spLocks noGrp="1"/>
          </p:cNvSpPr>
          <p:nvPr>
            <p:ph type="title"/>
          </p:nvPr>
        </p:nvSpPr>
        <p:spPr>
          <a:xfrm>
            <a:off x="6743700" y="1844674"/>
            <a:ext cx="4114800" cy="145924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8" name="Platshållare för text 9">
            <a:extLst>
              <a:ext uri="{FF2B5EF4-FFF2-40B4-BE49-F238E27FC236}">
                <a16:creationId xmlns:a16="http://schemas.microsoft.com/office/drawing/2014/main" id="{6A8C23D9-7BD3-7E9D-6E90-B458B8D27045}"/>
              </a:ext>
            </a:extLst>
          </p:cNvPr>
          <p:cNvSpPr>
            <a:spLocks noGrp="1"/>
          </p:cNvSpPr>
          <p:nvPr>
            <p:ph type="body" sz="quarter" idx="14"/>
          </p:nvPr>
        </p:nvSpPr>
        <p:spPr>
          <a:xfrm>
            <a:off x="6743700" y="3429000"/>
            <a:ext cx="4114800" cy="1910751"/>
          </a:xfrm>
        </p:spPr>
        <p:txBody>
          <a:bodyPr/>
          <a:lstStyle>
            <a:lvl1pPr marL="0" indent="0">
              <a:lnSpc>
                <a:spcPts val="2360"/>
              </a:lnSpc>
              <a:spcBef>
                <a:spcPts val="0"/>
              </a:spcBef>
              <a:buFontTx/>
              <a:buNone/>
              <a:defRPr sz="1800" baseline="0">
                <a:solidFill>
                  <a:schemeClr val="tx1">
                    <a:lumMod val="65000"/>
                    <a:lumOff val="35000"/>
                  </a:schemeClr>
                </a:solidFill>
              </a:defRPr>
            </a:lvl1pPr>
            <a:lvl2pPr marL="457200" indent="0">
              <a:buFontTx/>
              <a:buNone/>
              <a:defRPr sz="1400" baseline="0">
                <a:solidFill>
                  <a:schemeClr val="tx1">
                    <a:lumMod val="65000"/>
                    <a:lumOff val="35000"/>
                  </a:schemeClr>
                </a:solidFill>
              </a:defRPr>
            </a:lvl2pPr>
            <a:lvl3pPr marL="914400" indent="0">
              <a:buFontTx/>
              <a:buNone/>
              <a:defRPr sz="1200" baseline="0">
                <a:solidFill>
                  <a:schemeClr val="tx1">
                    <a:lumMod val="65000"/>
                    <a:lumOff val="35000"/>
                  </a:schemeClr>
                </a:solidFill>
              </a:defRPr>
            </a:lvl3pPr>
            <a:lvl4pPr marL="1371600" indent="0">
              <a:buFontTx/>
              <a:buNone/>
              <a:defRPr sz="1000" baseline="0">
                <a:solidFill>
                  <a:schemeClr val="tx1">
                    <a:lumMod val="65000"/>
                    <a:lumOff val="35000"/>
                  </a:schemeClr>
                </a:solidFill>
              </a:defRPr>
            </a:lvl4pPr>
            <a:lvl5pPr marL="1828800" indent="0">
              <a:buFontTx/>
              <a:buNone/>
              <a:defRPr sz="1000" baseline="0">
                <a:solidFill>
                  <a:schemeClr val="tx1">
                    <a:lumMod val="65000"/>
                    <a:lumOff val="35000"/>
                  </a:schemeClr>
                </a:solidFill>
              </a:defRPr>
            </a:lvl5p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27590832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86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art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83462A3D-BC6E-33F6-D482-0EDC48C6DC9E}"/>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CB664D28-D961-D1F2-AC74-C753E5DCB3D4}"/>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FA6E489E-66C8-8766-0520-C9DA822D5EAB}"/>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12" name="Platshållare för rubrik 1">
            <a:extLst>
              <a:ext uri="{FF2B5EF4-FFF2-40B4-BE49-F238E27FC236}">
                <a16:creationId xmlns:a16="http://schemas.microsoft.com/office/drawing/2014/main" id="{1DFB9773-1D7F-F3B3-C706-28A8C2D92E34}"/>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4" name="Platshållare för innehåll 13">
            <a:extLst>
              <a:ext uri="{FF2B5EF4-FFF2-40B4-BE49-F238E27FC236}">
                <a16:creationId xmlns:a16="http://schemas.microsoft.com/office/drawing/2014/main" id="{67484F84-26D1-126E-3D9A-EE9938F14D35}"/>
              </a:ext>
            </a:extLst>
          </p:cNvPr>
          <p:cNvSpPr>
            <a:spLocks noGrp="1"/>
          </p:cNvSpPr>
          <p:nvPr>
            <p:ph sz="quarter" idx="15"/>
          </p:nvPr>
        </p:nvSpPr>
        <p:spPr>
          <a:xfrm>
            <a:off x="947738"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5" name="Platshållare för innehåll 13">
            <a:extLst>
              <a:ext uri="{FF2B5EF4-FFF2-40B4-BE49-F238E27FC236}">
                <a16:creationId xmlns:a16="http://schemas.microsoft.com/office/drawing/2014/main" id="{BF275934-BA93-B26D-2430-57E339605908}"/>
              </a:ext>
            </a:extLst>
          </p:cNvPr>
          <p:cNvSpPr>
            <a:spLocks noGrp="1"/>
          </p:cNvSpPr>
          <p:nvPr>
            <p:ph sz="quarter" idx="16"/>
          </p:nvPr>
        </p:nvSpPr>
        <p:spPr>
          <a:xfrm>
            <a:off x="6089081" y="2528888"/>
            <a:ext cx="4559300" cy="2577950"/>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913489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orient="horz" pos="527">
          <p15:clr>
            <a:srgbClr val="FBAE40"/>
          </p15:clr>
        </p15:guide>
        <p15:guide id="5" orient="horz" pos="159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7" name="Platshållare för innehåll 6">
            <a:extLst>
              <a:ext uri="{FF2B5EF4-FFF2-40B4-BE49-F238E27FC236}">
                <a16:creationId xmlns:a16="http://schemas.microsoft.com/office/drawing/2014/main" id="{BA1374A7-E0B7-54FC-E679-6FEEF0E72FA1}"/>
              </a:ext>
            </a:extLst>
          </p:cNvPr>
          <p:cNvSpPr>
            <a:spLocks noGrp="1"/>
          </p:cNvSpPr>
          <p:nvPr>
            <p:ph sz="quarter" idx="19"/>
          </p:nvPr>
        </p:nvSpPr>
        <p:spPr>
          <a:xfrm>
            <a:off x="947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9" name="Platshållare för innehåll 6">
            <a:extLst>
              <a:ext uri="{FF2B5EF4-FFF2-40B4-BE49-F238E27FC236}">
                <a16:creationId xmlns:a16="http://schemas.microsoft.com/office/drawing/2014/main" id="{B41E123B-B2EB-E3F8-6438-FA8E1D383E07}"/>
              </a:ext>
            </a:extLst>
          </p:cNvPr>
          <p:cNvSpPr>
            <a:spLocks noGrp="1"/>
          </p:cNvSpPr>
          <p:nvPr>
            <p:ph sz="quarter" idx="20"/>
          </p:nvPr>
        </p:nvSpPr>
        <p:spPr>
          <a:xfrm>
            <a:off x="5519738" y="2024063"/>
            <a:ext cx="4262617" cy="37639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2" name="Platshållare för rubrik 1">
            <a:extLst>
              <a:ext uri="{FF2B5EF4-FFF2-40B4-BE49-F238E27FC236}">
                <a16:creationId xmlns:a16="http://schemas.microsoft.com/office/drawing/2014/main" id="{939A7C66-E96C-ED31-2BDE-4005A0E8618E}"/>
              </a:ext>
            </a:extLst>
          </p:cNvPr>
          <p:cNvSpPr>
            <a:spLocks noGrp="1"/>
          </p:cNvSpPr>
          <p:nvPr>
            <p:ph type="title"/>
          </p:nvPr>
        </p:nvSpPr>
        <p:spPr>
          <a:xfrm>
            <a:off x="947738" y="836612"/>
            <a:ext cx="4262617" cy="1052573"/>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23" name="Platshållare för text 22">
            <a:extLst>
              <a:ext uri="{FF2B5EF4-FFF2-40B4-BE49-F238E27FC236}">
                <a16:creationId xmlns:a16="http://schemas.microsoft.com/office/drawing/2014/main" id="{FAE689B1-F36C-71C2-F115-C9B65A0A00CE}"/>
              </a:ext>
            </a:extLst>
          </p:cNvPr>
          <p:cNvSpPr>
            <a:spLocks noGrp="1"/>
          </p:cNvSpPr>
          <p:nvPr>
            <p:ph type="body" sz="quarter" idx="21"/>
          </p:nvPr>
        </p:nvSpPr>
        <p:spPr>
          <a:xfrm>
            <a:off x="5519738" y="905624"/>
            <a:ext cx="4262437" cy="1052512"/>
          </a:xfrm>
        </p:spPr>
        <p:txBody>
          <a:bodyPr/>
          <a:lstStyle>
            <a:lvl1pPr marL="0" indent="0">
              <a:lnSpc>
                <a:spcPts val="3840"/>
              </a:lnSpc>
              <a:spcBef>
                <a:spcPts val="0"/>
              </a:spcBef>
              <a:spcAft>
                <a:spcPts val="0"/>
              </a:spcAft>
              <a:buNone/>
              <a:defRPr sz="3200" baseline="0">
                <a:solidFill>
                  <a:schemeClr val="tx1"/>
                </a:solidFill>
              </a:defRPr>
            </a:lvl1pPr>
          </a:lstStyle>
          <a:p>
            <a:pPr lvl="0"/>
            <a:r>
              <a:rPr lang="en-GB" noProof="0"/>
              <a:t>Klicka här för att ändra format på bakgrundstexten</a:t>
            </a:r>
          </a:p>
        </p:txBody>
      </p:sp>
    </p:spTree>
    <p:extLst>
      <p:ext uri="{BB962C8B-B14F-4D97-AF65-F5344CB8AC3E}">
        <p14:creationId xmlns:p14="http://schemas.microsoft.com/office/powerpoint/2010/main" val="2663736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guide id="8" orient="horz" pos="52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line and 2 images, text">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2973266"/>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2989262"/>
          </a:xfrm>
        </p:spPr>
        <p:txBody>
          <a:bodyPr/>
          <a:lstStyle/>
          <a:p>
            <a:r>
              <a:rPr lang="en-GB" noProof="0"/>
              <a:t>Klicka på ikonen för att lägga till en bild</a:t>
            </a:r>
          </a:p>
        </p:txBody>
      </p:sp>
      <p:sp>
        <p:nvSpPr>
          <p:cNvPr id="15" name="Platshållare för text 14">
            <a:extLst>
              <a:ext uri="{FF2B5EF4-FFF2-40B4-BE49-F238E27FC236}">
                <a16:creationId xmlns:a16="http://schemas.microsoft.com/office/drawing/2014/main" id="{7EA82616-DB96-A57E-04F3-E904D69359DD}"/>
              </a:ext>
            </a:extLst>
          </p:cNvPr>
          <p:cNvSpPr>
            <a:spLocks noGrp="1"/>
          </p:cNvSpPr>
          <p:nvPr>
            <p:ph type="body" sz="quarter" idx="19"/>
          </p:nvPr>
        </p:nvSpPr>
        <p:spPr>
          <a:xfrm>
            <a:off x="947738"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16" name="Platshållare för text 14">
            <a:extLst>
              <a:ext uri="{FF2B5EF4-FFF2-40B4-BE49-F238E27FC236}">
                <a16:creationId xmlns:a16="http://schemas.microsoft.com/office/drawing/2014/main" id="{09876A58-6661-933D-30BB-FCB61348535C}"/>
              </a:ext>
            </a:extLst>
          </p:cNvPr>
          <p:cNvSpPr>
            <a:spLocks noGrp="1"/>
          </p:cNvSpPr>
          <p:nvPr>
            <p:ph type="body" sz="quarter" idx="20"/>
          </p:nvPr>
        </p:nvSpPr>
        <p:spPr>
          <a:xfrm>
            <a:off x="6089081" y="5192713"/>
            <a:ext cx="4572000" cy="906462"/>
          </a:xfrm>
        </p:spPr>
        <p:txBody>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Tree>
    <p:extLst>
      <p:ext uri="{BB962C8B-B14F-4D97-AF65-F5344CB8AC3E}">
        <p14:creationId xmlns:p14="http://schemas.microsoft.com/office/powerpoint/2010/main" val="1727522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line and 2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1" name="Platshållare för bild 10">
            <a:extLst>
              <a:ext uri="{FF2B5EF4-FFF2-40B4-BE49-F238E27FC236}">
                <a16:creationId xmlns:a16="http://schemas.microsoft.com/office/drawing/2014/main" id="{49E648CF-56EA-9980-F69D-2AC8D23AEE07}"/>
              </a:ext>
            </a:extLst>
          </p:cNvPr>
          <p:cNvSpPr>
            <a:spLocks noGrp="1"/>
          </p:cNvSpPr>
          <p:nvPr>
            <p:ph type="pic" sz="quarter" idx="17"/>
          </p:nvPr>
        </p:nvSpPr>
        <p:spPr>
          <a:xfrm>
            <a:off x="6089650" y="2035175"/>
            <a:ext cx="4559300" cy="3753150"/>
          </a:xfrm>
        </p:spPr>
        <p:txBody>
          <a:bodyPr/>
          <a:lstStyle/>
          <a:p>
            <a:r>
              <a:rPr lang="en-GB" noProof="0"/>
              <a:t>Klicka på ikonen för att lägga till en bild</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8" y="2024063"/>
            <a:ext cx="4572000" cy="3764262"/>
          </a:xfrm>
        </p:spPr>
        <p:txBody>
          <a:bodyPr/>
          <a:lstStyle/>
          <a:p>
            <a:r>
              <a:rPr lang="en-GB" noProof="0"/>
              <a:t>Klicka på ikonen för att lägga till en bild</a:t>
            </a:r>
          </a:p>
        </p:txBody>
      </p:sp>
    </p:spTree>
    <p:extLst>
      <p:ext uri="{BB962C8B-B14F-4D97-AF65-F5344CB8AC3E}">
        <p14:creationId xmlns:p14="http://schemas.microsoft.com/office/powerpoint/2010/main" val="2131801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and 3 images">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48721948-959B-87EC-FA49-B45A4B605E29}"/>
              </a:ext>
            </a:extLst>
          </p:cNvPr>
          <p:cNvSpPr>
            <a:spLocks noGrp="1"/>
          </p:cNvSpPr>
          <p:nvPr>
            <p:ph type="dt" sz="half" idx="10"/>
          </p:nvPr>
        </p:nvSpPr>
        <p:spPr/>
        <p:txBody>
          <a:bodyPr/>
          <a:lstStyle/>
          <a:p>
            <a:fld id="{888E4D63-BE2C-4D4B-BBD2-256262659A9F}" type="datetime1">
              <a:rPr lang="en-GB" noProof="0" smtClean="0"/>
              <a:pPr/>
              <a:t>02/09/2025</a:t>
            </a:fld>
            <a:endParaRPr lang="en-GB" noProof="0"/>
          </a:p>
        </p:txBody>
      </p:sp>
      <p:sp>
        <p:nvSpPr>
          <p:cNvPr id="4" name="Platshållare för sidfot 3">
            <a:extLst>
              <a:ext uri="{FF2B5EF4-FFF2-40B4-BE49-F238E27FC236}">
                <a16:creationId xmlns:a16="http://schemas.microsoft.com/office/drawing/2014/main" id="{3E95995D-2E7D-4CB8-015A-F2384939846A}"/>
              </a:ext>
            </a:extLst>
          </p:cNvPr>
          <p:cNvSpPr>
            <a:spLocks noGrp="1"/>
          </p:cNvSpPr>
          <p:nvPr>
            <p:ph type="ftr" sz="quarter" idx="11"/>
          </p:nvPr>
        </p:nvSpPr>
        <p:spPr/>
        <p:txBody>
          <a:bodyPr/>
          <a:lstStyle/>
          <a:p>
            <a:r>
              <a:rPr lang="en-GB" noProof="0"/>
              <a:t>Presentation footer</a:t>
            </a:r>
          </a:p>
        </p:txBody>
      </p:sp>
      <p:sp>
        <p:nvSpPr>
          <p:cNvPr id="5" name="Platshållare för bildnummer 4">
            <a:extLst>
              <a:ext uri="{FF2B5EF4-FFF2-40B4-BE49-F238E27FC236}">
                <a16:creationId xmlns:a16="http://schemas.microsoft.com/office/drawing/2014/main" id="{48F2DE99-6303-F89C-1611-0FFF475B652F}"/>
              </a:ext>
            </a:extLst>
          </p:cNvPr>
          <p:cNvSpPr>
            <a:spLocks noGrp="1"/>
          </p:cNvSpPr>
          <p:nvPr>
            <p:ph type="sldNum" sz="quarter" idx="12"/>
          </p:nvPr>
        </p:nvSpPr>
        <p:spPr/>
        <p:txBody>
          <a:bodyPr/>
          <a:lstStyle/>
          <a:p>
            <a:fld id="{B716C8F4-20CD-364A-8A8E-DE130115B178}" type="slidenum">
              <a:rPr lang="en-GB" noProof="0" smtClean="0"/>
              <a:pPr/>
              <a:t>‹#›</a:t>
            </a:fld>
            <a:endParaRPr lang="en-GB" noProof="0"/>
          </a:p>
        </p:txBody>
      </p:sp>
      <p:sp>
        <p:nvSpPr>
          <p:cNvPr id="6" name="Platshållare för rubrik 1">
            <a:extLst>
              <a:ext uri="{FF2B5EF4-FFF2-40B4-BE49-F238E27FC236}">
                <a16:creationId xmlns:a16="http://schemas.microsoft.com/office/drawing/2014/main" id="{2AE870AB-060B-0FB2-E725-21BB65BCB5A1}"/>
              </a:ext>
            </a:extLst>
          </p:cNvPr>
          <p:cNvSpPr>
            <a:spLocks noGrp="1"/>
          </p:cNvSpPr>
          <p:nvPr>
            <p:ph type="title"/>
          </p:nvPr>
        </p:nvSpPr>
        <p:spPr>
          <a:xfrm>
            <a:off x="947739" y="836613"/>
            <a:ext cx="8196262" cy="1311364"/>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13" name="Platshållare för bild 12">
            <a:extLst>
              <a:ext uri="{FF2B5EF4-FFF2-40B4-BE49-F238E27FC236}">
                <a16:creationId xmlns:a16="http://schemas.microsoft.com/office/drawing/2014/main" id="{3835E09C-BA82-D9ED-C123-DAF1093D8E89}"/>
              </a:ext>
            </a:extLst>
          </p:cNvPr>
          <p:cNvSpPr>
            <a:spLocks noGrp="1"/>
          </p:cNvSpPr>
          <p:nvPr>
            <p:ph type="pic" sz="quarter" idx="18"/>
          </p:nvPr>
        </p:nvSpPr>
        <p:spPr>
          <a:xfrm>
            <a:off x="947739" y="2024063"/>
            <a:ext cx="2822004" cy="3764262"/>
          </a:xfrm>
        </p:spPr>
        <p:txBody>
          <a:bodyPr/>
          <a:lstStyle/>
          <a:p>
            <a:r>
              <a:rPr lang="en-GB" noProof="0"/>
              <a:t>Klicka på ikonen för att lägga till en bild</a:t>
            </a:r>
          </a:p>
        </p:txBody>
      </p:sp>
      <p:sp>
        <p:nvSpPr>
          <p:cNvPr id="9" name="Platshållare för bild 12">
            <a:extLst>
              <a:ext uri="{FF2B5EF4-FFF2-40B4-BE49-F238E27FC236}">
                <a16:creationId xmlns:a16="http://schemas.microsoft.com/office/drawing/2014/main" id="{A1B32E41-89F9-9ED1-454D-E09D343B8235}"/>
              </a:ext>
            </a:extLst>
          </p:cNvPr>
          <p:cNvSpPr>
            <a:spLocks noGrp="1"/>
          </p:cNvSpPr>
          <p:nvPr>
            <p:ph type="pic" sz="quarter" idx="19"/>
          </p:nvPr>
        </p:nvSpPr>
        <p:spPr>
          <a:xfrm>
            <a:off x="4096380" y="2024063"/>
            <a:ext cx="2822004" cy="3764262"/>
          </a:xfrm>
        </p:spPr>
        <p:txBody>
          <a:bodyPr/>
          <a:lstStyle/>
          <a:p>
            <a:r>
              <a:rPr lang="en-GB" noProof="0"/>
              <a:t>Klicka på ikonen för att lägga till en bild</a:t>
            </a:r>
          </a:p>
        </p:txBody>
      </p:sp>
      <p:sp>
        <p:nvSpPr>
          <p:cNvPr id="10" name="Platshållare för bild 12">
            <a:extLst>
              <a:ext uri="{FF2B5EF4-FFF2-40B4-BE49-F238E27FC236}">
                <a16:creationId xmlns:a16="http://schemas.microsoft.com/office/drawing/2014/main" id="{BC3C8CFC-2399-786C-A053-51FD97723AC6}"/>
              </a:ext>
            </a:extLst>
          </p:cNvPr>
          <p:cNvSpPr>
            <a:spLocks noGrp="1"/>
          </p:cNvSpPr>
          <p:nvPr>
            <p:ph type="pic" sz="quarter" idx="20"/>
          </p:nvPr>
        </p:nvSpPr>
        <p:spPr>
          <a:xfrm>
            <a:off x="7245021" y="2024063"/>
            <a:ext cx="2822004" cy="3764262"/>
          </a:xfrm>
        </p:spPr>
        <p:txBody>
          <a:bodyPr/>
          <a:lstStyle/>
          <a:p>
            <a:r>
              <a:rPr lang="en-GB" noProof="0"/>
              <a:t>Klicka på ikonen för att lägga till en bild</a:t>
            </a:r>
          </a:p>
        </p:txBody>
      </p:sp>
    </p:spTree>
    <p:extLst>
      <p:ext uri="{BB962C8B-B14F-4D97-AF65-F5344CB8AC3E}">
        <p14:creationId xmlns:p14="http://schemas.microsoft.com/office/powerpoint/2010/main" val="9880211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597">
          <p15:clr>
            <a:srgbClr val="FBAE40"/>
          </p15:clr>
        </p15:guide>
        <p15:guide id="4" pos="3477">
          <p15:clr>
            <a:srgbClr val="FBAE40"/>
          </p15:clr>
        </p15:guide>
        <p15:guide id="5" orient="horz" pos="1275">
          <p15:clr>
            <a:srgbClr val="FBAE40"/>
          </p15:clr>
        </p15:guide>
        <p15:guide id="6" orient="horz" pos="3158">
          <p15:clr>
            <a:srgbClr val="FBAE40"/>
          </p15:clr>
        </p15:guide>
        <p15:guide id="7" orient="horz" pos="327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02/09/2025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34268216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5" r:id="rId12"/>
    <p:sldLayoutId id="2147483663" r:id="rId13"/>
    <p:sldLayoutId id="2147483664" r:id="rId14"/>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02/09/2025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319938482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FBFBF"/>
        </a:solidFill>
        <a:effectLst/>
      </p:bgPr>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09A81581-C5EB-CCB3-0B2C-C4573813B28E}"/>
              </a:ext>
            </a:extLst>
          </p:cNvPr>
          <p:cNvSpPr>
            <a:spLocks noGrp="1"/>
          </p:cNvSpPr>
          <p:nvPr>
            <p:ph type="title"/>
          </p:nvPr>
        </p:nvSpPr>
        <p:spPr>
          <a:xfrm>
            <a:off x="600075" y="1169520"/>
            <a:ext cx="10990263" cy="568412"/>
          </a:xfrm>
          <a:prstGeom prst="rect">
            <a:avLst/>
          </a:prstGeom>
        </p:spPr>
        <p:txBody>
          <a:bodyPr vert="horz" lIns="91440" tIns="108000" rIns="91440" bIns="45720" rtlCol="0" anchor="t">
            <a:noAutofit/>
          </a:bodyPr>
          <a:lstStyle/>
          <a:p>
            <a:r>
              <a:rPr lang="en-GB" noProof="0"/>
              <a:t>Klicka här för att ändra mall för rubrikformat</a:t>
            </a:r>
          </a:p>
        </p:txBody>
      </p:sp>
      <p:sp>
        <p:nvSpPr>
          <p:cNvPr id="3" name="Platshållare för text 2">
            <a:extLst>
              <a:ext uri="{FF2B5EF4-FFF2-40B4-BE49-F238E27FC236}">
                <a16:creationId xmlns:a16="http://schemas.microsoft.com/office/drawing/2014/main" id="{79CF6E4A-7E25-7C38-5E61-0F057A6F15F8}"/>
              </a:ext>
            </a:extLst>
          </p:cNvPr>
          <p:cNvSpPr>
            <a:spLocks noGrp="1"/>
          </p:cNvSpPr>
          <p:nvPr>
            <p:ph type="body" idx="1"/>
          </p:nvPr>
        </p:nvSpPr>
        <p:spPr>
          <a:xfrm>
            <a:off x="600075" y="1795850"/>
            <a:ext cx="10990263" cy="4530302"/>
          </a:xfrm>
          <a:prstGeom prst="rect">
            <a:avLst/>
          </a:prstGeom>
        </p:spPr>
        <p:txBody>
          <a:bodyPr vert="horz" lIns="91440" tIns="45720" rIns="91440" bIns="45720" rtlCol="0">
            <a:noAutofit/>
          </a:bodyPr>
          <a:lstStyle/>
          <a:p>
            <a:pPr lvl="0"/>
            <a:r>
              <a:rPr lang="en-GB" noProof="0"/>
              <a:t>Klicka här för att ändra format på bakgrundstexten</a:t>
            </a:r>
          </a:p>
          <a:p>
            <a:pPr lvl="1"/>
            <a:r>
              <a:rPr lang="en-GB" noProof="0"/>
              <a:t>Nivå två</a:t>
            </a:r>
          </a:p>
          <a:p>
            <a:pPr lvl="2"/>
            <a:r>
              <a:rPr lang="en-GB" noProof="0"/>
              <a:t>Nivå tre</a:t>
            </a:r>
          </a:p>
          <a:p>
            <a:pPr lvl="3"/>
            <a:r>
              <a:rPr lang="en-GB" noProof="0"/>
              <a:t>Nivå fyra</a:t>
            </a:r>
          </a:p>
          <a:p>
            <a:pPr lvl="4"/>
            <a:r>
              <a:rPr lang="en-GB" noProof="0"/>
              <a:t>Nivå fem</a:t>
            </a:r>
          </a:p>
        </p:txBody>
      </p:sp>
      <p:sp>
        <p:nvSpPr>
          <p:cNvPr id="4" name="Platshållare för datum 3">
            <a:extLst>
              <a:ext uri="{FF2B5EF4-FFF2-40B4-BE49-F238E27FC236}">
                <a16:creationId xmlns:a16="http://schemas.microsoft.com/office/drawing/2014/main" id="{B02802BE-5037-20C2-C69A-3687142E17FF}"/>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baseline="0">
                <a:solidFill>
                  <a:schemeClr val="accent2"/>
                </a:solidFill>
                <a:latin typeface="Work Sans" pitchFamily="2" charset="77"/>
              </a:defRPr>
            </a:lvl1pPr>
          </a:lstStyle>
          <a:p>
            <a:fld id="{888E4D63-BE2C-4D4B-BBD2-256262659A9F}" type="datetime1">
              <a:rPr lang="en-GB" noProof="0" smtClean="0"/>
              <a:pPr/>
              <a:t>02/09/2025</a:t>
            </a:fld>
            <a:endParaRPr lang="en-GB" noProof="0"/>
          </a:p>
        </p:txBody>
      </p:sp>
      <p:sp>
        <p:nvSpPr>
          <p:cNvPr id="5" name="Platshållare för sidfot 4">
            <a:extLst>
              <a:ext uri="{FF2B5EF4-FFF2-40B4-BE49-F238E27FC236}">
                <a16:creationId xmlns:a16="http://schemas.microsoft.com/office/drawing/2014/main" id="{8EB4FE33-ACB2-4359-61CD-3E894F726E20}"/>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baseline="0">
                <a:solidFill>
                  <a:schemeClr val="accent2"/>
                </a:solidFill>
                <a:latin typeface="Work Sans" pitchFamily="2" charset="77"/>
              </a:defRPr>
            </a:lvl1pPr>
          </a:lstStyle>
          <a:p>
            <a:r>
              <a:rPr lang="en-GB" noProof="0"/>
              <a:t>Presentation footer</a:t>
            </a:r>
          </a:p>
        </p:txBody>
      </p:sp>
      <p:sp>
        <p:nvSpPr>
          <p:cNvPr id="6" name="Platshållare för bildnummer 5">
            <a:extLst>
              <a:ext uri="{FF2B5EF4-FFF2-40B4-BE49-F238E27FC236}">
                <a16:creationId xmlns:a16="http://schemas.microsoft.com/office/drawing/2014/main" id="{5847F348-31E2-5BEB-84BB-B45A40BF191E}"/>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baseline="0">
                <a:solidFill>
                  <a:schemeClr val="accent2"/>
                </a:solidFill>
                <a:latin typeface="Work Sans" pitchFamily="2" charset="77"/>
              </a:defRPr>
            </a:lvl1pPr>
          </a:lstStyle>
          <a:p>
            <a:fld id="{B716C8F4-20CD-364A-8A8E-DE130115B178}" type="slidenum">
              <a:rPr lang="en-GB" noProof="0" smtClean="0"/>
              <a:pPr/>
              <a:t>‹#›</a:t>
            </a:fld>
            <a:endParaRPr lang="en-GB" noProof="0"/>
          </a:p>
        </p:txBody>
      </p:sp>
      <p:pic>
        <p:nvPicPr>
          <p:cNvPr id="8" name="Bildobjekt 7">
            <a:extLst>
              <a:ext uri="{FF2B5EF4-FFF2-40B4-BE49-F238E27FC236}">
                <a16:creationId xmlns:a16="http://schemas.microsoft.com/office/drawing/2014/main" id="{BF9B40D9-3FDF-80C1-89DD-E8B6DE0D8258}"/>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0838284" y="5633192"/>
            <a:ext cx="838515" cy="797194"/>
          </a:xfrm>
          <a:prstGeom prst="rect">
            <a:avLst/>
          </a:prstGeom>
        </p:spPr>
      </p:pic>
    </p:spTree>
    <p:extLst>
      <p:ext uri="{BB962C8B-B14F-4D97-AF65-F5344CB8AC3E}">
        <p14:creationId xmlns:p14="http://schemas.microsoft.com/office/powerpoint/2010/main" val="268017362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ts val="3840"/>
        </a:lnSpc>
        <a:spcBef>
          <a:spcPct val="0"/>
        </a:spcBef>
        <a:buNone/>
        <a:defRPr sz="3200" kern="1200" baseline="0">
          <a:solidFill>
            <a:schemeClr val="tx1"/>
          </a:solidFill>
          <a:latin typeface="Work Sans" pitchFamily="2" charset="77"/>
          <a:ea typeface="+mj-ea"/>
          <a:cs typeface="+mj-cs"/>
        </a:defRPr>
      </a:lvl1pPr>
    </p:titleStyle>
    <p:body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480.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470.png"/><Relationship Id="rId5" Type="http://schemas.openxmlformats.org/officeDocument/2006/relationships/image" Target="../media/image460.png"/></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480.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470.png"/><Relationship Id="rId5" Type="http://schemas.openxmlformats.org/officeDocument/2006/relationships/image" Target="../media/image460.png"/><Relationship Id="rId10" Type="http://schemas.openxmlformats.org/officeDocument/2006/relationships/image" Target="../media/image3.jpg"/><Relationship Id="rId9"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ffa20.triumf.ca/wp-content/uploads/2020/11/lagrange_nustorm.pdf" TargetMode="External"/><Relationship Id="rId2" Type="http://schemas.openxmlformats.org/officeDocument/2006/relationships/hyperlink" Target="https://lss.fnal.gov/archive/thesis/2000/fermilab-thesis-2015-04.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612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69746CF5-F31F-4BEB-8CAB-45B94ACBF321}"/>
              </a:ext>
            </a:extLst>
          </p:cNvPr>
          <p:cNvCxnSpPr>
            <a:cxnSpLocks/>
            <a:endCxn id="7" idx="0"/>
          </p:cNvCxnSpPr>
          <p:nvPr/>
        </p:nvCxnSpPr>
        <p:spPr>
          <a:xfrm flipH="1">
            <a:off x="5479927" y="3103476"/>
            <a:ext cx="1399338" cy="9800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32CD298-61CE-4ABB-A6C9-EB45B1876021}"/>
              </a:ext>
            </a:extLst>
          </p:cNvPr>
          <p:cNvSpPr>
            <a:spLocks noGrp="1"/>
          </p:cNvSpPr>
          <p:nvPr>
            <p:ph type="title"/>
          </p:nvPr>
        </p:nvSpPr>
        <p:spPr/>
        <p:txBody>
          <a:bodyPr/>
          <a:lstStyle/>
          <a:p>
            <a:r>
              <a:rPr lang="sv-SE" dirty="0"/>
              <a:t>Operation Parameters: Ring Dimensions</a:t>
            </a:r>
          </a:p>
        </p:txBody>
      </p:sp>
      <p:sp>
        <p:nvSpPr>
          <p:cNvPr id="3" name="Content Placeholder 2">
            <a:extLst>
              <a:ext uri="{FF2B5EF4-FFF2-40B4-BE49-F238E27FC236}">
                <a16:creationId xmlns:a16="http://schemas.microsoft.com/office/drawing/2014/main" id="{88301754-2A4C-4E53-B2C8-2B4079266C2A}"/>
              </a:ext>
            </a:extLst>
          </p:cNvPr>
          <p:cNvSpPr>
            <a:spLocks noGrp="1"/>
          </p:cNvSpPr>
          <p:nvPr>
            <p:ph sz="quarter" idx="13"/>
          </p:nvPr>
        </p:nvSpPr>
        <p:spPr/>
        <p:txBody>
          <a:bodyPr/>
          <a:lstStyle/>
          <a:p>
            <a:pPr>
              <a:lnSpc>
                <a:spcPct val="100000"/>
              </a:lnSpc>
              <a:spcBef>
                <a:spcPts val="0"/>
              </a:spcBef>
              <a:spcAft>
                <a:spcPts val="1200"/>
              </a:spcAft>
            </a:pPr>
            <a:r>
              <a:rPr lang="sv-SE" sz="2000" dirty="0"/>
              <a:t>Straight </a:t>
            </a:r>
            <a:r>
              <a:rPr lang="sv-SE" sz="2000" dirty="0" err="1"/>
              <a:t>section</a:t>
            </a:r>
            <a:r>
              <a:rPr lang="sv-SE" sz="2000" dirty="0"/>
              <a:t> ~80 m</a:t>
            </a:r>
          </a:p>
          <a:p>
            <a:pPr>
              <a:lnSpc>
                <a:spcPct val="100000"/>
              </a:lnSpc>
              <a:spcBef>
                <a:spcPts val="0"/>
              </a:spcBef>
              <a:spcAft>
                <a:spcPts val="1200"/>
              </a:spcAft>
            </a:pPr>
            <a:r>
              <a:rPr lang="sv-SE" sz="2000" dirty="0" err="1"/>
              <a:t>Arc</a:t>
            </a:r>
            <a:r>
              <a:rPr lang="sv-SE" sz="2000" dirty="0"/>
              <a:t> </a:t>
            </a:r>
            <a:r>
              <a:rPr lang="sv-SE" sz="2000" dirty="0" err="1"/>
              <a:t>length</a:t>
            </a:r>
            <a:r>
              <a:rPr lang="sv-SE" sz="2000" dirty="0"/>
              <a:t> &lt; 25 m</a:t>
            </a:r>
          </a:p>
          <a:p>
            <a:pPr>
              <a:lnSpc>
                <a:spcPct val="100000"/>
              </a:lnSpc>
              <a:spcBef>
                <a:spcPts val="0"/>
              </a:spcBef>
              <a:spcAft>
                <a:spcPts val="1200"/>
              </a:spcAft>
            </a:pPr>
            <a:r>
              <a:rPr lang="sv-SE" sz="2000" dirty="0" err="1"/>
              <a:t>Aperture</a:t>
            </a:r>
            <a:r>
              <a:rPr lang="sv-SE" sz="2000" dirty="0"/>
              <a:t> (</a:t>
            </a:r>
            <a:r>
              <a:rPr lang="sv-SE" sz="2000" dirty="0" err="1"/>
              <a:t>radius</a:t>
            </a:r>
            <a:r>
              <a:rPr lang="sv-SE" sz="2000" dirty="0"/>
              <a:t>) 20 cm</a:t>
            </a:r>
          </a:p>
          <a:p>
            <a:pPr>
              <a:lnSpc>
                <a:spcPct val="100000"/>
              </a:lnSpc>
              <a:spcBef>
                <a:spcPts val="0"/>
              </a:spcBef>
              <a:spcAft>
                <a:spcPts val="1200"/>
              </a:spcAft>
            </a:pPr>
            <a:endParaRPr lang="sv-SE" sz="2000" dirty="0"/>
          </a:p>
        </p:txBody>
      </p:sp>
      <p:sp>
        <p:nvSpPr>
          <p:cNvPr id="4" name="Rectangle: Rounded Corners 3">
            <a:extLst>
              <a:ext uri="{FF2B5EF4-FFF2-40B4-BE49-F238E27FC236}">
                <a16:creationId xmlns:a16="http://schemas.microsoft.com/office/drawing/2014/main" id="{35AE0769-F6A5-4400-9C2C-9A2447F1FD51}"/>
              </a:ext>
            </a:extLst>
          </p:cNvPr>
          <p:cNvSpPr/>
          <p:nvPr/>
        </p:nvSpPr>
        <p:spPr>
          <a:xfrm>
            <a:off x="6780944" y="1776413"/>
            <a:ext cx="3553903" cy="1423987"/>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err="1">
                <a:solidFill>
                  <a:schemeClr val="tx1"/>
                </a:solidFill>
                <a:latin typeface="Work Sans" pitchFamily="2" charset="0"/>
              </a:rPr>
              <a:t>Mean</a:t>
            </a:r>
            <a:r>
              <a:rPr lang="sv-SE" dirty="0">
                <a:solidFill>
                  <a:schemeClr val="tx1"/>
                </a:solidFill>
                <a:latin typeface="Work Sans" pitchFamily="2" charset="0"/>
              </a:rPr>
              <a:t> </a:t>
            </a:r>
            <a:r>
              <a:rPr lang="sv-SE" dirty="0" err="1">
                <a:solidFill>
                  <a:schemeClr val="tx1"/>
                </a:solidFill>
                <a:latin typeface="Work Sans" pitchFamily="2" charset="0"/>
              </a:rPr>
              <a:t>distance</a:t>
            </a:r>
            <a:r>
              <a:rPr lang="sv-SE" dirty="0">
                <a:solidFill>
                  <a:schemeClr val="tx1"/>
                </a:solidFill>
                <a:latin typeface="Work Sans" pitchFamily="2" charset="0"/>
              </a:rPr>
              <a:t> </a:t>
            </a:r>
            <a:r>
              <a:rPr lang="sv-SE" dirty="0" err="1">
                <a:solidFill>
                  <a:schemeClr val="tx1"/>
                </a:solidFill>
                <a:latin typeface="Work Sans" pitchFamily="2" charset="0"/>
              </a:rPr>
              <a:t>travelled</a:t>
            </a:r>
            <a:r>
              <a:rPr lang="sv-SE" dirty="0">
                <a:solidFill>
                  <a:schemeClr val="tx1"/>
                </a:solidFill>
                <a:latin typeface="Work Sans" pitchFamily="2" charset="0"/>
              </a:rPr>
              <a:t>:</a:t>
            </a:r>
          </a:p>
          <a:p>
            <a:endParaRPr lang="sv-SE" dirty="0">
              <a:solidFill>
                <a:schemeClr val="tx1"/>
              </a:solidFill>
              <a:latin typeface="Work Sans" pitchFamily="2" charset="0"/>
            </a:endParaRPr>
          </a:p>
          <a:p>
            <a:r>
              <a:rPr lang="sv-SE" dirty="0">
                <a:solidFill>
                  <a:schemeClr val="tx1"/>
                </a:solidFill>
                <a:latin typeface="Work Sans" pitchFamily="2" charset="0"/>
              </a:rPr>
              <a:t>Pions,	700 MeV/c: 38 m</a:t>
            </a:r>
          </a:p>
          <a:p>
            <a:r>
              <a:rPr lang="sv-SE" dirty="0" err="1">
                <a:solidFill>
                  <a:schemeClr val="tx1"/>
                </a:solidFill>
                <a:latin typeface="Work Sans" pitchFamily="2" charset="0"/>
              </a:rPr>
              <a:t>Muons</a:t>
            </a:r>
            <a:r>
              <a:rPr lang="sv-SE" dirty="0">
                <a:solidFill>
                  <a:schemeClr val="tx1"/>
                </a:solidFill>
                <a:latin typeface="Work Sans" pitchFamily="2" charset="0"/>
              </a:rPr>
              <a:t>,	400 MeV/c: 2400 m</a:t>
            </a:r>
          </a:p>
        </p:txBody>
      </p:sp>
      <p:grpSp>
        <p:nvGrpSpPr>
          <p:cNvPr id="13" name="Group 12">
            <a:extLst>
              <a:ext uri="{FF2B5EF4-FFF2-40B4-BE49-F238E27FC236}">
                <a16:creationId xmlns:a16="http://schemas.microsoft.com/office/drawing/2014/main" id="{1F6FAC42-F68D-42E4-881E-402AD21F0397}"/>
              </a:ext>
            </a:extLst>
          </p:cNvPr>
          <p:cNvGrpSpPr/>
          <p:nvPr/>
        </p:nvGrpSpPr>
        <p:grpSpPr>
          <a:xfrm>
            <a:off x="2922627" y="4083494"/>
            <a:ext cx="5198429" cy="1811868"/>
            <a:chOff x="2922627" y="4083494"/>
            <a:chExt cx="5198429" cy="1811868"/>
          </a:xfrm>
        </p:grpSpPr>
        <p:sp>
          <p:nvSpPr>
            <p:cNvPr id="5" name="Block Arc 4">
              <a:extLst>
                <a:ext uri="{FF2B5EF4-FFF2-40B4-BE49-F238E27FC236}">
                  <a16:creationId xmlns:a16="http://schemas.microsoft.com/office/drawing/2014/main" id="{163F86EF-023D-417E-A681-C3DFD29D14D0}"/>
                </a:ext>
              </a:extLst>
            </p:cNvPr>
            <p:cNvSpPr/>
            <p:nvPr/>
          </p:nvSpPr>
          <p:spPr>
            <a:xfrm rot="16200000">
              <a:off x="2867593" y="4138528"/>
              <a:ext cx="1811867" cy="1701800"/>
            </a:xfrm>
            <a:prstGeom prst="blockArc">
              <a:avLst>
                <a:gd name="adj1" fmla="val 10800000"/>
                <a:gd name="adj2" fmla="val 21552453"/>
                <a:gd name="adj3" fmla="val 15395"/>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solidFill>
                  <a:schemeClr val="tx1"/>
                </a:solidFill>
              </a:endParaRPr>
            </a:p>
          </p:txBody>
        </p:sp>
        <p:sp>
          <p:nvSpPr>
            <p:cNvPr id="6" name="Block Arc 5">
              <a:extLst>
                <a:ext uri="{FF2B5EF4-FFF2-40B4-BE49-F238E27FC236}">
                  <a16:creationId xmlns:a16="http://schemas.microsoft.com/office/drawing/2014/main" id="{B81C727D-068E-498F-A6B5-3D1D0F1D1F9E}"/>
                </a:ext>
              </a:extLst>
            </p:cNvPr>
            <p:cNvSpPr/>
            <p:nvPr/>
          </p:nvSpPr>
          <p:spPr>
            <a:xfrm rot="5400000">
              <a:off x="6295695" y="4070001"/>
              <a:ext cx="1811867" cy="1838855"/>
            </a:xfrm>
            <a:prstGeom prst="blockArc">
              <a:avLst>
                <a:gd name="adj1" fmla="val 10800000"/>
                <a:gd name="adj2" fmla="val 21568361"/>
                <a:gd name="adj3" fmla="val 14393"/>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solidFill>
                  <a:schemeClr val="tx1"/>
                </a:solidFill>
              </a:endParaRPr>
            </a:p>
          </p:txBody>
        </p:sp>
        <p:sp>
          <p:nvSpPr>
            <p:cNvPr id="7" name="Rectangle 6">
              <a:extLst>
                <a:ext uri="{FF2B5EF4-FFF2-40B4-BE49-F238E27FC236}">
                  <a16:creationId xmlns:a16="http://schemas.microsoft.com/office/drawing/2014/main" id="{45046675-B145-4BDD-A889-4DD77542A3B5}"/>
                </a:ext>
              </a:extLst>
            </p:cNvPr>
            <p:cNvSpPr/>
            <p:nvPr/>
          </p:nvSpPr>
          <p:spPr>
            <a:xfrm>
              <a:off x="3761194" y="4083494"/>
              <a:ext cx="3437466" cy="261146"/>
            </a:xfrm>
            <a:prstGeom prst="rect">
              <a:avLst/>
            </a:prstGeom>
            <a:pattFill prst="dkHorz">
              <a:fgClr>
                <a:srgbClr val="FFFF00"/>
              </a:fgClr>
              <a:bgClr>
                <a:srgbClr val="00B050"/>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highlight>
                  <a:srgbClr val="00FFFF"/>
                </a:highlight>
              </a:endParaRPr>
            </a:p>
          </p:txBody>
        </p:sp>
        <p:sp>
          <p:nvSpPr>
            <p:cNvPr id="8" name="Rectangle 7">
              <a:extLst>
                <a:ext uri="{FF2B5EF4-FFF2-40B4-BE49-F238E27FC236}">
                  <a16:creationId xmlns:a16="http://schemas.microsoft.com/office/drawing/2014/main" id="{2D63EC1A-A3ED-4364-A5C8-16FB30339933}"/>
                </a:ext>
              </a:extLst>
            </p:cNvPr>
            <p:cNvSpPr/>
            <p:nvPr/>
          </p:nvSpPr>
          <p:spPr>
            <a:xfrm>
              <a:off x="3773526" y="5634216"/>
              <a:ext cx="3437466" cy="261146"/>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spTree>
    <p:extLst>
      <p:ext uri="{BB962C8B-B14F-4D97-AF65-F5344CB8AC3E}">
        <p14:creationId xmlns:p14="http://schemas.microsoft.com/office/powerpoint/2010/main" val="3103541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1F220-E2D8-45C3-8EAB-F0B3808D6108}"/>
              </a:ext>
            </a:extLst>
          </p:cNvPr>
          <p:cNvSpPr>
            <a:spLocks noGrp="1"/>
          </p:cNvSpPr>
          <p:nvPr>
            <p:ph type="title"/>
          </p:nvPr>
        </p:nvSpPr>
        <p:spPr/>
        <p:txBody>
          <a:bodyPr/>
          <a:lstStyle/>
          <a:p>
            <a:r>
              <a:rPr lang="sv-SE" dirty="0"/>
              <a:t>Design </a:t>
            </a:r>
            <a:r>
              <a:rPr lang="sv-SE" dirty="0" err="1"/>
              <a:t>Strategy</a:t>
            </a:r>
            <a:endParaRPr lang="sv-SE" dirty="0"/>
          </a:p>
        </p:txBody>
      </p:sp>
      <p:sp>
        <p:nvSpPr>
          <p:cNvPr id="3" name="Content Placeholder 2">
            <a:extLst>
              <a:ext uri="{FF2B5EF4-FFF2-40B4-BE49-F238E27FC236}">
                <a16:creationId xmlns:a16="http://schemas.microsoft.com/office/drawing/2014/main" id="{B857051F-75A8-41AD-B41D-47B37A7FFBBF}"/>
              </a:ext>
            </a:extLst>
          </p:cNvPr>
          <p:cNvSpPr>
            <a:spLocks noGrp="1"/>
          </p:cNvSpPr>
          <p:nvPr>
            <p:ph sz="quarter" idx="13"/>
          </p:nvPr>
        </p:nvSpPr>
        <p:spPr/>
        <p:txBody>
          <a:bodyPr/>
          <a:lstStyle/>
          <a:p>
            <a:pPr>
              <a:lnSpc>
                <a:spcPct val="100000"/>
              </a:lnSpc>
              <a:spcBef>
                <a:spcPts val="0"/>
              </a:spcBef>
              <a:spcAft>
                <a:spcPts val="600"/>
              </a:spcAft>
            </a:pPr>
            <a:r>
              <a:rPr lang="sv-SE" sz="1800" dirty="0" err="1"/>
              <a:t>Normalconducting</a:t>
            </a:r>
            <a:r>
              <a:rPr lang="sv-SE" sz="1800" dirty="0"/>
              <a:t> magnets </a:t>
            </a:r>
          </a:p>
          <a:p>
            <a:pPr lvl="1">
              <a:lnSpc>
                <a:spcPct val="100000"/>
              </a:lnSpc>
              <a:spcBef>
                <a:spcPts val="0"/>
              </a:spcBef>
              <a:spcAft>
                <a:spcPts val="600"/>
              </a:spcAft>
            </a:pPr>
            <a:r>
              <a:rPr lang="sv-SE" sz="1800" dirty="0"/>
              <a:t>B &lt; 2 T</a:t>
            </a:r>
          </a:p>
          <a:p>
            <a:pPr>
              <a:lnSpc>
                <a:spcPct val="100000"/>
              </a:lnSpc>
              <a:spcBef>
                <a:spcPts val="0"/>
              </a:spcBef>
              <a:spcAft>
                <a:spcPts val="600"/>
              </a:spcAft>
            </a:pPr>
            <a:r>
              <a:rPr lang="sv-SE" sz="1800" dirty="0"/>
              <a:t>FODO (</a:t>
            </a:r>
            <a:r>
              <a:rPr lang="sv-SE" sz="1800" dirty="0" err="1"/>
              <a:t>Focusing-Defocusing</a:t>
            </a:r>
            <a:r>
              <a:rPr lang="sv-SE" sz="1800" dirty="0"/>
              <a:t>) cells in </a:t>
            </a:r>
            <a:r>
              <a:rPr lang="sv-SE" sz="1800" dirty="0" err="1"/>
              <a:t>arcs</a:t>
            </a:r>
            <a:r>
              <a:rPr lang="sv-SE" sz="1800" dirty="0"/>
              <a:t> and straights</a:t>
            </a:r>
          </a:p>
          <a:p>
            <a:pPr>
              <a:lnSpc>
                <a:spcPct val="100000"/>
              </a:lnSpc>
              <a:spcBef>
                <a:spcPts val="0"/>
              </a:spcBef>
              <a:spcAft>
                <a:spcPts val="600"/>
              </a:spcAft>
            </a:pPr>
            <a:endParaRPr lang="sv-SE" sz="1800" dirty="0"/>
          </a:p>
          <a:p>
            <a:pPr>
              <a:lnSpc>
                <a:spcPct val="100000"/>
              </a:lnSpc>
              <a:spcBef>
                <a:spcPts val="0"/>
              </a:spcBef>
              <a:spcAft>
                <a:spcPts val="600"/>
              </a:spcAft>
            </a:pPr>
            <a:r>
              <a:rPr lang="sv-SE" sz="1800" dirty="0"/>
              <a:t>Tools: </a:t>
            </a:r>
          </a:p>
          <a:p>
            <a:pPr lvl="1">
              <a:lnSpc>
                <a:spcPct val="100000"/>
              </a:lnSpc>
              <a:spcBef>
                <a:spcPts val="0"/>
              </a:spcBef>
              <a:spcAft>
                <a:spcPts val="600"/>
              </a:spcAft>
            </a:pPr>
            <a:r>
              <a:rPr lang="sv-SE" sz="1800" dirty="0"/>
              <a:t>BMAD and </a:t>
            </a:r>
            <a:r>
              <a:rPr lang="sv-SE" sz="1800" dirty="0" err="1"/>
              <a:t>Xsuite</a:t>
            </a:r>
            <a:r>
              <a:rPr lang="sv-SE" sz="1800" dirty="0"/>
              <a:t> for </a:t>
            </a:r>
            <a:r>
              <a:rPr lang="sv-SE" sz="1800" dirty="0" err="1"/>
              <a:t>optics</a:t>
            </a:r>
            <a:r>
              <a:rPr lang="sv-SE" sz="1800" dirty="0"/>
              <a:t> </a:t>
            </a:r>
            <a:r>
              <a:rPr lang="sv-SE" sz="1800" dirty="0" err="1"/>
              <a:t>calculations</a:t>
            </a:r>
            <a:endParaRPr lang="sv-SE" sz="1800" dirty="0"/>
          </a:p>
          <a:p>
            <a:pPr lvl="1">
              <a:lnSpc>
                <a:spcPct val="100000"/>
              </a:lnSpc>
              <a:spcBef>
                <a:spcPts val="0"/>
              </a:spcBef>
              <a:spcAft>
                <a:spcPts val="600"/>
              </a:spcAft>
            </a:pPr>
            <a:r>
              <a:rPr lang="sv-SE" sz="1800" dirty="0" err="1"/>
              <a:t>Xsuite</a:t>
            </a:r>
            <a:r>
              <a:rPr lang="sv-SE" sz="1800" dirty="0"/>
              <a:t> for (long) </a:t>
            </a:r>
            <a:r>
              <a:rPr lang="sv-SE" sz="1800" dirty="0" err="1"/>
              <a:t>ray</a:t>
            </a:r>
            <a:r>
              <a:rPr lang="sv-SE" sz="1800" dirty="0"/>
              <a:t> </a:t>
            </a:r>
            <a:r>
              <a:rPr lang="sv-SE" sz="1800" dirty="0" err="1"/>
              <a:t>tracking</a:t>
            </a:r>
            <a:endParaRPr lang="sv-SE" sz="1800" dirty="0"/>
          </a:p>
          <a:p>
            <a:pPr lvl="1">
              <a:lnSpc>
                <a:spcPct val="100000"/>
              </a:lnSpc>
              <a:spcBef>
                <a:spcPts val="0"/>
              </a:spcBef>
              <a:spcAft>
                <a:spcPts val="600"/>
              </a:spcAft>
            </a:pPr>
            <a:r>
              <a:rPr lang="sv-SE" sz="1800" dirty="0"/>
              <a:t>G4Beamline for </a:t>
            </a:r>
            <a:r>
              <a:rPr lang="sv-SE" sz="1800" dirty="0" err="1"/>
              <a:t>tracking</a:t>
            </a:r>
            <a:r>
              <a:rPr lang="sv-SE" sz="1800" dirty="0"/>
              <a:t> </a:t>
            </a:r>
            <a:r>
              <a:rPr lang="sv-SE" sz="1800" dirty="0" err="1"/>
              <a:t>with</a:t>
            </a:r>
            <a:r>
              <a:rPr lang="sv-SE" sz="1800" dirty="0"/>
              <a:t> </a:t>
            </a:r>
            <a:r>
              <a:rPr lang="sv-SE" sz="1800" dirty="0" err="1"/>
              <a:t>decay</a:t>
            </a:r>
            <a:r>
              <a:rPr lang="sv-SE" sz="1800" dirty="0"/>
              <a:t> </a:t>
            </a:r>
            <a:r>
              <a:rPr lang="sv-SE" sz="1800" dirty="0" err="1"/>
              <a:t>activated</a:t>
            </a:r>
            <a:r>
              <a:rPr lang="sv-SE" sz="1800" dirty="0"/>
              <a:t> (neutrino flux)</a:t>
            </a:r>
          </a:p>
        </p:txBody>
      </p:sp>
    </p:spTree>
    <p:extLst>
      <p:ext uri="{BB962C8B-B14F-4D97-AF65-F5344CB8AC3E}">
        <p14:creationId xmlns:p14="http://schemas.microsoft.com/office/powerpoint/2010/main" val="2795768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DCACA-B8EB-4FB4-8CD5-182E77B099D8}"/>
              </a:ext>
            </a:extLst>
          </p:cNvPr>
          <p:cNvSpPr>
            <a:spLocks noGrp="1"/>
          </p:cNvSpPr>
          <p:nvPr>
            <p:ph type="title"/>
          </p:nvPr>
        </p:nvSpPr>
        <p:spPr/>
        <p:txBody>
          <a:bodyPr/>
          <a:lstStyle/>
          <a:p>
            <a:r>
              <a:rPr lang="sv-SE" dirty="0"/>
              <a:t>Straight Cell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E2AD3C1-641B-4764-8004-3B4577F42269}"/>
                  </a:ext>
                </a:extLst>
              </p:cNvPr>
              <p:cNvSpPr>
                <a:spLocks noGrp="1"/>
              </p:cNvSpPr>
              <p:nvPr>
                <p:ph sz="quarter" idx="13"/>
              </p:nvPr>
            </p:nvSpPr>
            <p:spPr>
              <a:xfrm>
                <a:off x="947739" y="1776413"/>
                <a:ext cx="4506764" cy="4244974"/>
              </a:xfrm>
            </p:spPr>
            <p:txBody>
              <a:bodyPr/>
              <a:lstStyle/>
              <a:p>
                <a:pPr>
                  <a:lnSpc>
                    <a:spcPct val="100000"/>
                  </a:lnSpc>
                  <a:spcBef>
                    <a:spcPts val="0"/>
                  </a:spcBef>
                  <a:spcAft>
                    <a:spcPts val="600"/>
                  </a:spcAft>
                </a:pPr>
                <a:r>
                  <a:rPr lang="en-US" sz="1800" dirty="0"/>
                  <a:t>Total length: 2.1 m</a:t>
                </a:r>
              </a:p>
              <a:p>
                <a:pPr>
                  <a:lnSpc>
                    <a:spcPct val="100000"/>
                  </a:lnSpc>
                  <a:spcBef>
                    <a:spcPts val="0"/>
                  </a:spcBef>
                  <a:spcAft>
                    <a:spcPts val="600"/>
                  </a:spcAft>
                </a:pPr>
                <a:r>
                  <a:rPr lang="en-US" sz="1800" dirty="0"/>
                  <a:t>Phase advance: 77 degrees in both planes </a:t>
                </a:r>
              </a:p>
              <a:p>
                <a:pPr lvl="1">
                  <a:lnSpc>
                    <a:spcPct val="100000"/>
                  </a:lnSpc>
                  <a:spcBef>
                    <a:spcPts val="0"/>
                  </a:spcBef>
                  <a:spcAft>
                    <a:spcPts val="600"/>
                  </a:spcAft>
                </a:pPr>
                <a:r>
                  <a:rPr lang="en-US" sz="1800" dirty="0"/>
                  <a:t>Gives the smallest </a:t>
                </a:r>
                <a14:m>
                  <m:oMath xmlns:m="http://schemas.openxmlformats.org/officeDocument/2006/math">
                    <m:sSub>
                      <m:sSubPr>
                        <m:ctrlPr>
                          <a:rPr lang="sv-SE" sz="1800" i="1">
                            <a:latin typeface="Cambria Math" panose="02040503050406030204" pitchFamily="18" charset="0"/>
                          </a:rPr>
                        </m:ctrlPr>
                      </m:sSubPr>
                      <m:e>
                        <m:r>
                          <a:rPr lang="sv-SE" sz="1800" i="1">
                            <a:latin typeface="Cambria Math" panose="02040503050406030204" pitchFamily="18" charset="0"/>
                          </a:rPr>
                          <m:t>𝛽</m:t>
                        </m:r>
                      </m:e>
                      <m:sub>
                        <m:r>
                          <a:rPr lang="sv-SE" sz="1800" i="1">
                            <a:latin typeface="Cambria Math" panose="02040503050406030204" pitchFamily="18" charset="0"/>
                          </a:rPr>
                          <m:t>𝑚𝑎𝑥</m:t>
                        </m:r>
                      </m:sub>
                    </m:sSub>
                  </m:oMath>
                </a14:m>
                <a:r>
                  <a:rPr lang="en-US" sz="1800" dirty="0"/>
                  <a:t> .</a:t>
                </a:r>
              </a:p>
              <a:p>
                <a:pPr lvl="1">
                  <a:lnSpc>
                    <a:spcPct val="100000"/>
                  </a:lnSpc>
                  <a:spcBef>
                    <a:spcPts val="0"/>
                  </a:spcBef>
                  <a:spcAft>
                    <a:spcPts val="600"/>
                  </a:spcAft>
                </a:pPr>
                <a:r>
                  <a:rPr lang="en-US" sz="1800" dirty="0"/>
                  <a:t>Used for tuning</a:t>
                </a:r>
              </a:p>
              <a:p>
                <a:pPr>
                  <a:lnSpc>
                    <a:spcPct val="100000"/>
                  </a:lnSpc>
                  <a:spcBef>
                    <a:spcPts val="0"/>
                  </a:spcBef>
                  <a:spcAft>
                    <a:spcPts val="600"/>
                  </a:spcAft>
                </a:pPr>
                <a:r>
                  <a:rPr lang="en-US" sz="1800" dirty="0"/>
                  <a:t>Pole-tip magnetic field strength</a:t>
                </a:r>
              </a:p>
              <a:p>
                <a:pPr lvl="1">
                  <a:lnSpc>
                    <a:spcPct val="100000"/>
                  </a:lnSpc>
                  <a:spcBef>
                    <a:spcPts val="0"/>
                  </a:spcBef>
                  <a:spcAft>
                    <a:spcPts val="600"/>
                  </a:spcAft>
                </a:pPr>
                <a:r>
                  <a:rPr lang="en-US" sz="1800" dirty="0" err="1"/>
                  <a:t>Qf</a:t>
                </a:r>
                <a:r>
                  <a:rPr lang="en-US" sz="1800" dirty="0"/>
                  <a:t>:  1.3 T</a:t>
                </a:r>
              </a:p>
              <a:p>
                <a:pPr lvl="1">
                  <a:lnSpc>
                    <a:spcPct val="100000"/>
                  </a:lnSpc>
                  <a:spcBef>
                    <a:spcPts val="0"/>
                  </a:spcBef>
                  <a:spcAft>
                    <a:spcPts val="600"/>
                  </a:spcAft>
                </a:pPr>
                <a:r>
                  <a:rPr lang="en-US" sz="1800" dirty="0" err="1"/>
                  <a:t>Qd</a:t>
                </a:r>
                <a:r>
                  <a:rPr lang="en-US" sz="1800" dirty="0"/>
                  <a:t>: 1.3 T</a:t>
                </a:r>
              </a:p>
              <a:p>
                <a:pPr>
                  <a:lnSpc>
                    <a:spcPct val="100000"/>
                  </a:lnSpc>
                  <a:spcBef>
                    <a:spcPts val="0"/>
                  </a:spcBef>
                  <a:spcAft>
                    <a:spcPts val="600"/>
                  </a:spcAft>
                </a:pPr>
                <a:endParaRPr lang="sv-SE" sz="1800" dirty="0"/>
              </a:p>
            </p:txBody>
          </p:sp>
        </mc:Choice>
        <mc:Fallback>
          <p:sp>
            <p:nvSpPr>
              <p:cNvPr id="3" name="Content Placeholder 2">
                <a:extLst>
                  <a:ext uri="{FF2B5EF4-FFF2-40B4-BE49-F238E27FC236}">
                    <a16:creationId xmlns:a16="http://schemas.microsoft.com/office/drawing/2014/main" id="{BE2AD3C1-641B-4764-8004-3B4577F42269}"/>
                  </a:ext>
                </a:extLst>
              </p:cNvPr>
              <p:cNvSpPr>
                <a:spLocks noGrp="1" noRot="1" noChangeAspect="1" noMove="1" noResize="1" noEditPoints="1" noAdjustHandles="1" noChangeArrowheads="1" noChangeShapeType="1" noTextEdit="1"/>
              </p:cNvSpPr>
              <p:nvPr>
                <p:ph sz="quarter" idx="13"/>
              </p:nvPr>
            </p:nvSpPr>
            <p:spPr>
              <a:xfrm>
                <a:off x="947739" y="1776413"/>
                <a:ext cx="4506764" cy="4244974"/>
              </a:xfrm>
              <a:blipFill>
                <a:blip r:embed="rId2"/>
                <a:stretch>
                  <a:fillRect l="-811" t="-717"/>
                </a:stretch>
              </a:blipFill>
            </p:spPr>
            <p:txBody>
              <a:bodyPr/>
              <a:lstStyle/>
              <a:p>
                <a:r>
                  <a:rPr lang="sv-SE">
                    <a:noFill/>
                  </a:rPr>
                  <a:t> </a:t>
                </a:r>
              </a:p>
            </p:txBody>
          </p:sp>
        </mc:Fallback>
      </mc:AlternateContent>
      <p:pic>
        <p:nvPicPr>
          <p:cNvPr id="5" name="Picture 4">
            <a:extLst>
              <a:ext uri="{FF2B5EF4-FFF2-40B4-BE49-F238E27FC236}">
                <a16:creationId xmlns:a16="http://schemas.microsoft.com/office/drawing/2014/main" id="{32D46621-2997-4423-BFA3-B63FB6295DAA}"/>
              </a:ext>
            </a:extLst>
          </p:cNvPr>
          <p:cNvPicPr>
            <a:picLocks noChangeAspect="1"/>
          </p:cNvPicPr>
          <p:nvPr/>
        </p:nvPicPr>
        <p:blipFill>
          <a:blip r:embed="rId3"/>
          <a:srcRect b="9371"/>
          <a:stretch>
            <a:fillRect/>
          </a:stretch>
        </p:blipFill>
        <p:spPr>
          <a:xfrm>
            <a:off x="5684223" y="1552755"/>
            <a:ext cx="6101173" cy="3597909"/>
          </a:xfrm>
          <a:prstGeom prst="rect">
            <a:avLst/>
          </a:prstGeom>
        </p:spPr>
      </p:pic>
    </p:spTree>
    <p:extLst>
      <p:ext uri="{BB962C8B-B14F-4D97-AF65-F5344CB8AC3E}">
        <p14:creationId xmlns:p14="http://schemas.microsoft.com/office/powerpoint/2010/main" val="1452261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2A37A-3C3E-408D-90DE-93841D6244B3}"/>
              </a:ext>
            </a:extLst>
          </p:cNvPr>
          <p:cNvSpPr>
            <a:spLocks noGrp="1"/>
          </p:cNvSpPr>
          <p:nvPr>
            <p:ph type="title"/>
          </p:nvPr>
        </p:nvSpPr>
        <p:spPr/>
        <p:txBody>
          <a:bodyPr/>
          <a:lstStyle/>
          <a:p>
            <a:r>
              <a:rPr lang="sv-SE" dirty="0" err="1"/>
              <a:t>Arc</a:t>
            </a:r>
            <a:r>
              <a:rPr lang="sv-SE" dirty="0"/>
              <a:t> Cell</a:t>
            </a:r>
          </a:p>
        </p:txBody>
      </p:sp>
      <p:sp>
        <p:nvSpPr>
          <p:cNvPr id="3" name="Content Placeholder 2">
            <a:extLst>
              <a:ext uri="{FF2B5EF4-FFF2-40B4-BE49-F238E27FC236}">
                <a16:creationId xmlns:a16="http://schemas.microsoft.com/office/drawing/2014/main" id="{1B7D305B-F70F-439D-832D-E08D654F9FDF}"/>
              </a:ext>
            </a:extLst>
          </p:cNvPr>
          <p:cNvSpPr>
            <a:spLocks noGrp="1"/>
          </p:cNvSpPr>
          <p:nvPr>
            <p:ph sz="quarter" idx="13"/>
          </p:nvPr>
        </p:nvSpPr>
        <p:spPr>
          <a:xfrm>
            <a:off x="947738" y="1776413"/>
            <a:ext cx="4559683" cy="4244974"/>
          </a:xfrm>
        </p:spPr>
        <p:txBody>
          <a:bodyPr/>
          <a:lstStyle/>
          <a:p>
            <a:pPr>
              <a:lnSpc>
                <a:spcPct val="100000"/>
              </a:lnSpc>
              <a:spcBef>
                <a:spcPts val="0"/>
              </a:spcBef>
              <a:spcAft>
                <a:spcPts val="600"/>
              </a:spcAft>
            </a:pPr>
            <a:r>
              <a:rPr lang="en-US" sz="1800" dirty="0"/>
              <a:t>Cell length: 2.1 m</a:t>
            </a:r>
          </a:p>
          <a:p>
            <a:pPr lvl="1">
              <a:lnSpc>
                <a:spcPct val="100000"/>
              </a:lnSpc>
              <a:spcBef>
                <a:spcPts val="0"/>
              </a:spcBef>
              <a:spcAft>
                <a:spcPts val="600"/>
              </a:spcAft>
            </a:pPr>
            <a:r>
              <a:rPr lang="en-US" sz="1800" dirty="0"/>
              <a:t>Four cells per arc</a:t>
            </a:r>
          </a:p>
          <a:p>
            <a:pPr lvl="1">
              <a:lnSpc>
                <a:spcPct val="100000"/>
              </a:lnSpc>
              <a:spcBef>
                <a:spcPts val="0"/>
              </a:spcBef>
              <a:spcAft>
                <a:spcPts val="600"/>
              </a:spcAft>
            </a:pPr>
            <a:r>
              <a:rPr lang="en-US" sz="1800" dirty="0"/>
              <a:t>32 cells per straight section</a:t>
            </a:r>
          </a:p>
          <a:p>
            <a:pPr>
              <a:lnSpc>
                <a:spcPct val="100000"/>
              </a:lnSpc>
              <a:spcBef>
                <a:spcPts val="0"/>
              </a:spcBef>
              <a:spcAft>
                <a:spcPts val="600"/>
              </a:spcAft>
            </a:pPr>
            <a:r>
              <a:rPr lang="en-US" sz="1800" dirty="0"/>
              <a:t>Phase advance</a:t>
            </a:r>
          </a:p>
          <a:p>
            <a:pPr lvl="1">
              <a:lnSpc>
                <a:spcPct val="100000"/>
              </a:lnSpc>
              <a:spcBef>
                <a:spcPts val="0"/>
              </a:spcBef>
              <a:spcAft>
                <a:spcPts val="600"/>
              </a:spcAft>
            </a:pPr>
            <a:r>
              <a:rPr lang="en-US" sz="1800" dirty="0"/>
              <a:t>90 degrees for closed dispersion in horizontal plane</a:t>
            </a:r>
          </a:p>
          <a:p>
            <a:pPr lvl="1">
              <a:lnSpc>
                <a:spcPct val="100000"/>
              </a:lnSpc>
              <a:spcBef>
                <a:spcPts val="0"/>
              </a:spcBef>
              <a:spcAft>
                <a:spcPts val="600"/>
              </a:spcAft>
            </a:pPr>
            <a:r>
              <a:rPr lang="en-US" sz="1800" dirty="0"/>
              <a:t>77 degrees in vertical plane</a:t>
            </a:r>
          </a:p>
          <a:p>
            <a:pPr>
              <a:lnSpc>
                <a:spcPct val="100000"/>
              </a:lnSpc>
              <a:spcBef>
                <a:spcPts val="0"/>
              </a:spcBef>
              <a:spcAft>
                <a:spcPts val="600"/>
              </a:spcAft>
            </a:pPr>
            <a:r>
              <a:rPr lang="en-US" sz="1800" dirty="0"/>
              <a:t>Beta function: 0.5 – 3 m</a:t>
            </a:r>
          </a:p>
          <a:p>
            <a:pPr>
              <a:lnSpc>
                <a:spcPct val="100000"/>
              </a:lnSpc>
              <a:spcBef>
                <a:spcPts val="0"/>
              </a:spcBef>
            </a:pPr>
            <a:r>
              <a:rPr lang="en-US" sz="1800" dirty="0"/>
              <a:t>Pole-tip magnetic field strength </a:t>
            </a:r>
          </a:p>
          <a:p>
            <a:pPr lvl="1">
              <a:lnSpc>
                <a:spcPct val="100000"/>
              </a:lnSpc>
              <a:spcBef>
                <a:spcPts val="0"/>
              </a:spcBef>
            </a:pPr>
            <a:r>
              <a:rPr lang="en-US" sz="1800" dirty="0"/>
              <a:t>Dipole : 1.5 T</a:t>
            </a:r>
          </a:p>
          <a:p>
            <a:pPr lvl="1">
              <a:lnSpc>
                <a:spcPct val="100000"/>
              </a:lnSpc>
              <a:spcBef>
                <a:spcPts val="0"/>
              </a:spcBef>
            </a:pPr>
            <a:r>
              <a:rPr lang="en-US" sz="1800" dirty="0" err="1"/>
              <a:t>Qf</a:t>
            </a:r>
            <a:r>
              <a:rPr lang="en-US" sz="1800" dirty="0"/>
              <a:t>, arc: 0.9 T</a:t>
            </a:r>
          </a:p>
          <a:p>
            <a:pPr lvl="1">
              <a:lnSpc>
                <a:spcPct val="100000"/>
              </a:lnSpc>
              <a:spcBef>
                <a:spcPts val="0"/>
              </a:spcBef>
              <a:spcAft>
                <a:spcPts val="600"/>
              </a:spcAft>
            </a:pPr>
            <a:r>
              <a:rPr lang="en-US" sz="1800" dirty="0" err="1"/>
              <a:t>Qd</a:t>
            </a:r>
            <a:r>
              <a:rPr lang="en-US" sz="1800" dirty="0"/>
              <a:t>, arc: 1.2 T</a:t>
            </a:r>
          </a:p>
          <a:p>
            <a:pPr>
              <a:lnSpc>
                <a:spcPct val="100000"/>
              </a:lnSpc>
              <a:spcBef>
                <a:spcPts val="0"/>
              </a:spcBef>
              <a:spcAft>
                <a:spcPts val="600"/>
              </a:spcAft>
            </a:pPr>
            <a:endParaRPr lang="sv-SE" sz="1800" dirty="0"/>
          </a:p>
        </p:txBody>
      </p:sp>
      <p:pic>
        <p:nvPicPr>
          <p:cNvPr id="4" name="Picture 3">
            <a:extLst>
              <a:ext uri="{FF2B5EF4-FFF2-40B4-BE49-F238E27FC236}">
                <a16:creationId xmlns:a16="http://schemas.microsoft.com/office/drawing/2014/main" id="{A7D1AD43-ED8E-4108-9C59-54FB3DF9D9D5}"/>
              </a:ext>
            </a:extLst>
          </p:cNvPr>
          <p:cNvPicPr>
            <a:picLocks noChangeAspect="1"/>
          </p:cNvPicPr>
          <p:nvPr/>
        </p:nvPicPr>
        <p:blipFill>
          <a:blip r:embed="rId2"/>
          <a:stretch>
            <a:fillRect/>
          </a:stretch>
        </p:blipFill>
        <p:spPr>
          <a:xfrm>
            <a:off x="5592893" y="1741221"/>
            <a:ext cx="5929510" cy="3643308"/>
          </a:xfrm>
          <a:prstGeom prst="rect">
            <a:avLst/>
          </a:prstGeom>
        </p:spPr>
      </p:pic>
    </p:spTree>
    <p:extLst>
      <p:ext uri="{BB962C8B-B14F-4D97-AF65-F5344CB8AC3E}">
        <p14:creationId xmlns:p14="http://schemas.microsoft.com/office/powerpoint/2010/main" val="3332745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AEDA1-C979-4578-ACB9-8C6295FC49F7}"/>
              </a:ext>
            </a:extLst>
          </p:cNvPr>
          <p:cNvSpPr>
            <a:spLocks noGrp="1"/>
          </p:cNvSpPr>
          <p:nvPr>
            <p:ph type="title"/>
          </p:nvPr>
        </p:nvSpPr>
        <p:spPr/>
        <p:txBody>
          <a:bodyPr/>
          <a:lstStyle/>
          <a:p>
            <a:r>
              <a:rPr lang="sv-SE" dirty="0"/>
              <a:t>Full </a:t>
            </a:r>
            <a:r>
              <a:rPr lang="sv-SE" dirty="0" err="1"/>
              <a:t>Arc</a:t>
            </a:r>
            <a:endParaRPr lang="sv-SE" dirty="0"/>
          </a:p>
        </p:txBody>
      </p:sp>
      <p:sp>
        <p:nvSpPr>
          <p:cNvPr id="3" name="Content Placeholder 2">
            <a:extLst>
              <a:ext uri="{FF2B5EF4-FFF2-40B4-BE49-F238E27FC236}">
                <a16:creationId xmlns:a16="http://schemas.microsoft.com/office/drawing/2014/main" id="{EBB0EB9B-3DBB-4BD1-9637-2CA145A20902}"/>
              </a:ext>
            </a:extLst>
          </p:cNvPr>
          <p:cNvSpPr>
            <a:spLocks noGrp="1"/>
          </p:cNvSpPr>
          <p:nvPr>
            <p:ph sz="quarter" idx="13"/>
          </p:nvPr>
        </p:nvSpPr>
        <p:spPr/>
        <p:txBody>
          <a:bodyPr/>
          <a:lstStyle/>
          <a:p>
            <a:r>
              <a:rPr lang="sv-SE" dirty="0" err="1"/>
              <a:t>Length</a:t>
            </a:r>
            <a:r>
              <a:rPr lang="sv-SE" dirty="0"/>
              <a:t>: 8.4 m</a:t>
            </a:r>
          </a:p>
          <a:p>
            <a:pPr lvl="1"/>
            <a:r>
              <a:rPr lang="sv-SE" dirty="0" err="1"/>
              <a:t>Tightly</a:t>
            </a:r>
            <a:r>
              <a:rPr lang="sv-SE" dirty="0"/>
              <a:t> </a:t>
            </a:r>
            <a:r>
              <a:rPr lang="sv-SE" dirty="0" err="1"/>
              <a:t>packed</a:t>
            </a:r>
            <a:endParaRPr lang="sv-SE" dirty="0"/>
          </a:p>
          <a:p>
            <a:endParaRPr lang="sv-SE" dirty="0"/>
          </a:p>
          <a:p>
            <a:r>
              <a:rPr lang="sv-SE" dirty="0"/>
              <a:t>Max dispersion &lt; 2 m</a:t>
            </a:r>
          </a:p>
        </p:txBody>
      </p:sp>
      <p:pic>
        <p:nvPicPr>
          <p:cNvPr id="4" name="Picture 3">
            <a:extLst>
              <a:ext uri="{FF2B5EF4-FFF2-40B4-BE49-F238E27FC236}">
                <a16:creationId xmlns:a16="http://schemas.microsoft.com/office/drawing/2014/main" id="{7121D295-6DBC-484B-8AF7-3BBAA446F81C}"/>
              </a:ext>
            </a:extLst>
          </p:cNvPr>
          <p:cNvPicPr>
            <a:picLocks noChangeAspect="1"/>
          </p:cNvPicPr>
          <p:nvPr/>
        </p:nvPicPr>
        <p:blipFill>
          <a:blip r:embed="rId2"/>
          <a:srcRect l="33057" t="162" r="25115" b="-162"/>
          <a:stretch>
            <a:fillRect/>
          </a:stretch>
        </p:blipFill>
        <p:spPr>
          <a:xfrm rot="16200000">
            <a:off x="5178509" y="-874886"/>
            <a:ext cx="2511686" cy="5549153"/>
          </a:xfrm>
          <a:prstGeom prst="rect">
            <a:avLst/>
          </a:prstGeom>
        </p:spPr>
      </p:pic>
      <p:pic>
        <p:nvPicPr>
          <p:cNvPr id="5" name="Picture 4">
            <a:extLst>
              <a:ext uri="{FF2B5EF4-FFF2-40B4-BE49-F238E27FC236}">
                <a16:creationId xmlns:a16="http://schemas.microsoft.com/office/drawing/2014/main" id="{F2B08043-D3DD-42DF-B720-D7405B6F8724}"/>
              </a:ext>
            </a:extLst>
          </p:cNvPr>
          <p:cNvPicPr>
            <a:picLocks noChangeAspect="1"/>
          </p:cNvPicPr>
          <p:nvPr/>
        </p:nvPicPr>
        <p:blipFill>
          <a:blip r:embed="rId3"/>
          <a:stretch>
            <a:fillRect/>
          </a:stretch>
        </p:blipFill>
        <p:spPr>
          <a:xfrm>
            <a:off x="2548152" y="3377937"/>
            <a:ext cx="7772400" cy="2975446"/>
          </a:xfrm>
          <a:prstGeom prst="rect">
            <a:avLst/>
          </a:prstGeom>
        </p:spPr>
      </p:pic>
    </p:spTree>
    <p:extLst>
      <p:ext uri="{BB962C8B-B14F-4D97-AF65-F5344CB8AC3E}">
        <p14:creationId xmlns:p14="http://schemas.microsoft.com/office/powerpoint/2010/main" val="3695929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2986D-1F00-4C34-934B-E368314476F2}"/>
              </a:ext>
            </a:extLst>
          </p:cNvPr>
          <p:cNvSpPr>
            <a:spLocks noGrp="1"/>
          </p:cNvSpPr>
          <p:nvPr>
            <p:ph type="title"/>
          </p:nvPr>
        </p:nvSpPr>
        <p:spPr/>
        <p:txBody>
          <a:bodyPr/>
          <a:lstStyle/>
          <a:p>
            <a:r>
              <a:rPr lang="sv-SE" dirty="0"/>
              <a:t>Full Ring: 176 m</a:t>
            </a:r>
          </a:p>
        </p:txBody>
      </p:sp>
      <p:pic>
        <p:nvPicPr>
          <p:cNvPr id="4" name="Picture 3">
            <a:extLst>
              <a:ext uri="{FF2B5EF4-FFF2-40B4-BE49-F238E27FC236}">
                <a16:creationId xmlns:a16="http://schemas.microsoft.com/office/drawing/2014/main" id="{4642876A-D123-4F29-AC9B-EAC7E69199C8}"/>
              </a:ext>
            </a:extLst>
          </p:cNvPr>
          <p:cNvPicPr>
            <a:picLocks noChangeAspect="1"/>
          </p:cNvPicPr>
          <p:nvPr/>
        </p:nvPicPr>
        <p:blipFill>
          <a:blip r:embed="rId2"/>
          <a:stretch>
            <a:fillRect/>
          </a:stretch>
        </p:blipFill>
        <p:spPr>
          <a:xfrm>
            <a:off x="386193" y="3130862"/>
            <a:ext cx="11254428" cy="1230838"/>
          </a:xfrm>
          <a:prstGeom prst="rect">
            <a:avLst/>
          </a:prstGeom>
        </p:spPr>
      </p:pic>
      <p:sp>
        <p:nvSpPr>
          <p:cNvPr id="5" name="Rectangle: Rounded Corners 4">
            <a:extLst>
              <a:ext uri="{FF2B5EF4-FFF2-40B4-BE49-F238E27FC236}">
                <a16:creationId xmlns:a16="http://schemas.microsoft.com/office/drawing/2014/main" id="{7A0C2A8E-E672-440D-97DC-740647156B10}"/>
              </a:ext>
            </a:extLst>
          </p:cNvPr>
          <p:cNvSpPr/>
          <p:nvPr/>
        </p:nvSpPr>
        <p:spPr>
          <a:xfrm>
            <a:off x="3148671" y="2280863"/>
            <a:ext cx="2532938"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Matching</a:t>
            </a:r>
            <a:r>
              <a:rPr lang="sv-SE" dirty="0">
                <a:solidFill>
                  <a:schemeClr val="tx1"/>
                </a:solidFill>
              </a:rPr>
              <a:t> cells, 6.3 m</a:t>
            </a:r>
          </a:p>
        </p:txBody>
      </p:sp>
      <p:sp>
        <p:nvSpPr>
          <p:cNvPr id="6" name="Rectangle: Rounded Corners 5">
            <a:extLst>
              <a:ext uri="{FF2B5EF4-FFF2-40B4-BE49-F238E27FC236}">
                <a16:creationId xmlns:a16="http://schemas.microsoft.com/office/drawing/2014/main" id="{D9D4AAAA-CC24-415E-B78C-966FA9F0C6C5}"/>
              </a:ext>
            </a:extLst>
          </p:cNvPr>
          <p:cNvSpPr/>
          <p:nvPr/>
        </p:nvSpPr>
        <p:spPr>
          <a:xfrm>
            <a:off x="551379" y="4783644"/>
            <a:ext cx="1399807"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Arc</a:t>
            </a:r>
            <a:r>
              <a:rPr lang="sv-SE" dirty="0">
                <a:solidFill>
                  <a:schemeClr val="tx1"/>
                </a:solidFill>
              </a:rPr>
              <a:t>, 8.4 m</a:t>
            </a:r>
          </a:p>
        </p:txBody>
      </p:sp>
      <p:sp>
        <p:nvSpPr>
          <p:cNvPr id="7" name="Rectangle: Rounded Corners 6">
            <a:extLst>
              <a:ext uri="{FF2B5EF4-FFF2-40B4-BE49-F238E27FC236}">
                <a16:creationId xmlns:a16="http://schemas.microsoft.com/office/drawing/2014/main" id="{E20736A4-91E8-4AAB-8811-A1125A9D33BA}"/>
              </a:ext>
            </a:extLst>
          </p:cNvPr>
          <p:cNvSpPr/>
          <p:nvPr/>
        </p:nvSpPr>
        <p:spPr>
          <a:xfrm>
            <a:off x="4431181" y="4783644"/>
            <a:ext cx="2500856"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Straight </a:t>
            </a:r>
            <a:r>
              <a:rPr lang="sv-SE" dirty="0" err="1">
                <a:solidFill>
                  <a:schemeClr val="tx1"/>
                </a:solidFill>
              </a:rPr>
              <a:t>section</a:t>
            </a:r>
            <a:r>
              <a:rPr lang="sv-SE" dirty="0">
                <a:solidFill>
                  <a:schemeClr val="tx1"/>
                </a:solidFill>
              </a:rPr>
              <a:t>, 67.2 m</a:t>
            </a:r>
          </a:p>
        </p:txBody>
      </p:sp>
      <p:cxnSp>
        <p:nvCxnSpPr>
          <p:cNvPr id="9" name="Straight Connector 8">
            <a:extLst>
              <a:ext uri="{FF2B5EF4-FFF2-40B4-BE49-F238E27FC236}">
                <a16:creationId xmlns:a16="http://schemas.microsoft.com/office/drawing/2014/main" id="{58D19BA7-8420-425D-90BB-3EF5FCFEAC8A}"/>
              </a:ext>
            </a:extLst>
          </p:cNvPr>
          <p:cNvCxnSpPr>
            <a:cxnSpLocks/>
            <a:stCxn id="5" idx="1"/>
          </p:cNvCxnSpPr>
          <p:nvPr/>
        </p:nvCxnSpPr>
        <p:spPr>
          <a:xfrm flipH="1">
            <a:off x="1389625" y="2533088"/>
            <a:ext cx="1759046" cy="6724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D30C04E-468B-4898-9213-94597D5474C8}"/>
              </a:ext>
            </a:extLst>
          </p:cNvPr>
          <p:cNvCxnSpPr>
            <a:cxnSpLocks/>
            <a:stCxn id="5" idx="3"/>
          </p:cNvCxnSpPr>
          <p:nvPr/>
        </p:nvCxnSpPr>
        <p:spPr>
          <a:xfrm>
            <a:off x="5681609" y="2533088"/>
            <a:ext cx="4971560" cy="6696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5E6A7C5-559B-49A2-A5F6-F9578C42B68F}"/>
              </a:ext>
            </a:extLst>
          </p:cNvPr>
          <p:cNvCxnSpPr>
            <a:cxnSpLocks/>
            <a:endCxn id="6" idx="0"/>
          </p:cNvCxnSpPr>
          <p:nvPr/>
        </p:nvCxnSpPr>
        <p:spPr>
          <a:xfrm>
            <a:off x="801384" y="4200154"/>
            <a:ext cx="449899" cy="5834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4A4B432-42AE-4ECB-B192-3C8A616B65C7}"/>
              </a:ext>
            </a:extLst>
          </p:cNvPr>
          <p:cNvCxnSpPr>
            <a:cxnSpLocks/>
            <a:endCxn id="7" idx="0"/>
          </p:cNvCxnSpPr>
          <p:nvPr/>
        </p:nvCxnSpPr>
        <p:spPr>
          <a:xfrm flipH="1">
            <a:off x="5681609" y="4491899"/>
            <a:ext cx="215757" cy="2917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23F56AA-EF93-4BE3-85C7-C3EF2E9D5890}"/>
              </a:ext>
            </a:extLst>
          </p:cNvPr>
          <p:cNvCxnSpPr>
            <a:cxnSpLocks/>
          </p:cNvCxnSpPr>
          <p:nvPr/>
        </p:nvCxnSpPr>
        <p:spPr>
          <a:xfrm flipH="1" flipV="1">
            <a:off x="1787706" y="4469258"/>
            <a:ext cx="8465903" cy="55138"/>
          </a:xfrm>
          <a:prstGeom prst="straightConnector1">
            <a:avLst/>
          </a:prstGeom>
          <a:ln>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9783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6C344-5928-4820-953A-0B163D38CFD9}"/>
              </a:ext>
            </a:extLst>
          </p:cNvPr>
          <p:cNvSpPr>
            <a:spLocks noGrp="1"/>
          </p:cNvSpPr>
          <p:nvPr>
            <p:ph type="title"/>
          </p:nvPr>
        </p:nvSpPr>
        <p:spPr/>
        <p:txBody>
          <a:bodyPr/>
          <a:lstStyle/>
          <a:p>
            <a:r>
              <a:rPr lang="sv-SE" dirty="0"/>
              <a:t>Full Ring: </a:t>
            </a:r>
            <a:r>
              <a:rPr lang="sv-SE" dirty="0" err="1"/>
              <a:t>Optics</a:t>
            </a:r>
            <a:endParaRPr lang="sv-SE" dirty="0"/>
          </a:p>
        </p:txBody>
      </p:sp>
      <p:pic>
        <p:nvPicPr>
          <p:cNvPr id="4" name="Content Placeholder 22">
            <a:extLst>
              <a:ext uri="{FF2B5EF4-FFF2-40B4-BE49-F238E27FC236}">
                <a16:creationId xmlns:a16="http://schemas.microsoft.com/office/drawing/2014/main" id="{32DD2D82-D8ED-4190-B4D7-59089BD9F6E7}"/>
              </a:ext>
            </a:extLst>
          </p:cNvPr>
          <p:cNvPicPr>
            <a:picLocks noChangeAspect="1"/>
          </p:cNvPicPr>
          <p:nvPr/>
        </p:nvPicPr>
        <p:blipFill>
          <a:blip r:embed="rId2"/>
          <a:stretch>
            <a:fillRect/>
          </a:stretch>
        </p:blipFill>
        <p:spPr>
          <a:xfrm>
            <a:off x="947738" y="1988723"/>
            <a:ext cx="9472612" cy="3594327"/>
          </a:xfrm>
          <a:prstGeom prst="rect">
            <a:avLst/>
          </a:prstGeom>
        </p:spPr>
      </p:pic>
      <p:sp>
        <p:nvSpPr>
          <p:cNvPr id="5" name="Rectangle: Rounded Corners 4">
            <a:extLst>
              <a:ext uri="{FF2B5EF4-FFF2-40B4-BE49-F238E27FC236}">
                <a16:creationId xmlns:a16="http://schemas.microsoft.com/office/drawing/2014/main" id="{79B945E2-71BD-4E8F-B70F-10F809BC87FB}"/>
              </a:ext>
            </a:extLst>
          </p:cNvPr>
          <p:cNvSpPr/>
          <p:nvPr/>
        </p:nvSpPr>
        <p:spPr>
          <a:xfrm>
            <a:off x="5177454" y="5828371"/>
            <a:ext cx="887003"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Arc</a:t>
            </a:r>
            <a:endParaRPr lang="sv-SE" dirty="0">
              <a:solidFill>
                <a:schemeClr val="tx1"/>
              </a:solidFill>
            </a:endParaRPr>
          </a:p>
        </p:txBody>
      </p:sp>
      <p:sp>
        <p:nvSpPr>
          <p:cNvPr id="7" name="Rectangle: Rounded Corners 6">
            <a:extLst>
              <a:ext uri="{FF2B5EF4-FFF2-40B4-BE49-F238E27FC236}">
                <a16:creationId xmlns:a16="http://schemas.microsoft.com/office/drawing/2014/main" id="{F3E66FF5-7B59-4D4F-BCEF-CF10215030FA}"/>
              </a:ext>
            </a:extLst>
          </p:cNvPr>
          <p:cNvSpPr/>
          <p:nvPr/>
        </p:nvSpPr>
        <p:spPr>
          <a:xfrm>
            <a:off x="9153205" y="1484273"/>
            <a:ext cx="1501016"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quadrupoles</a:t>
            </a:r>
            <a:endParaRPr lang="sv-SE" dirty="0">
              <a:solidFill>
                <a:schemeClr val="tx1"/>
              </a:solidFill>
            </a:endParaRPr>
          </a:p>
        </p:txBody>
      </p:sp>
      <p:cxnSp>
        <p:nvCxnSpPr>
          <p:cNvPr id="9" name="Straight Connector 8">
            <a:extLst>
              <a:ext uri="{FF2B5EF4-FFF2-40B4-BE49-F238E27FC236}">
                <a16:creationId xmlns:a16="http://schemas.microsoft.com/office/drawing/2014/main" id="{EC3B9725-9A9E-4EC2-8E96-FCC9F07BDB60}"/>
              </a:ext>
            </a:extLst>
          </p:cNvPr>
          <p:cNvCxnSpPr>
            <a:cxnSpLocks/>
            <a:stCxn id="7" idx="1"/>
          </p:cNvCxnSpPr>
          <p:nvPr/>
        </p:nvCxnSpPr>
        <p:spPr>
          <a:xfrm flipH="1">
            <a:off x="8250148" y="1736498"/>
            <a:ext cx="903057" cy="8998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E494536C-4E04-498D-9117-F41733F72903}"/>
              </a:ext>
            </a:extLst>
          </p:cNvPr>
          <p:cNvSpPr/>
          <p:nvPr/>
        </p:nvSpPr>
        <p:spPr>
          <a:xfrm>
            <a:off x="6348935" y="1484273"/>
            <a:ext cx="1079280" cy="50445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dipoles</a:t>
            </a:r>
            <a:endParaRPr lang="sv-SE" dirty="0">
              <a:solidFill>
                <a:schemeClr val="tx1"/>
              </a:solidFill>
            </a:endParaRPr>
          </a:p>
        </p:txBody>
      </p:sp>
      <p:cxnSp>
        <p:nvCxnSpPr>
          <p:cNvPr id="11" name="Straight Connector 10">
            <a:extLst>
              <a:ext uri="{FF2B5EF4-FFF2-40B4-BE49-F238E27FC236}">
                <a16:creationId xmlns:a16="http://schemas.microsoft.com/office/drawing/2014/main" id="{152C6F45-4E0B-4CEA-A6FF-1FAB6D65048D}"/>
              </a:ext>
            </a:extLst>
          </p:cNvPr>
          <p:cNvCxnSpPr>
            <a:cxnSpLocks/>
            <a:stCxn id="10" idx="1"/>
          </p:cNvCxnSpPr>
          <p:nvPr/>
        </p:nvCxnSpPr>
        <p:spPr>
          <a:xfrm flipH="1">
            <a:off x="5917915" y="1736498"/>
            <a:ext cx="431020" cy="8525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5183C1B-A7D3-4456-B672-038DD3EF93E6}"/>
              </a:ext>
            </a:extLst>
          </p:cNvPr>
          <p:cNvCxnSpPr>
            <a:cxnSpLocks/>
            <a:endCxn id="5" idx="0"/>
          </p:cNvCxnSpPr>
          <p:nvPr/>
        </p:nvCxnSpPr>
        <p:spPr>
          <a:xfrm flipH="1">
            <a:off x="5620956" y="5217731"/>
            <a:ext cx="403850" cy="6106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7FDC40E-435B-4D1B-BB9C-782DDA57903A}"/>
              </a:ext>
            </a:extLst>
          </p:cNvPr>
          <p:cNvCxnSpPr>
            <a:cxnSpLocks/>
            <a:endCxn id="5" idx="0"/>
          </p:cNvCxnSpPr>
          <p:nvPr/>
        </p:nvCxnSpPr>
        <p:spPr>
          <a:xfrm>
            <a:off x="5250094" y="5217731"/>
            <a:ext cx="370862" cy="6106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21AFAE53-DBF7-492C-8BF6-ACE26649556B}"/>
              </a:ext>
            </a:extLst>
          </p:cNvPr>
          <p:cNvSpPr/>
          <p:nvPr/>
        </p:nvSpPr>
        <p:spPr>
          <a:xfrm>
            <a:off x="7210935" y="5402968"/>
            <a:ext cx="2712377" cy="119574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dirty="0">
                <a:solidFill>
                  <a:schemeClr val="tx1"/>
                </a:solidFill>
              </a:rPr>
              <a:t>Dispersion </a:t>
            </a:r>
            <a:r>
              <a:rPr lang="sv-SE" dirty="0" err="1">
                <a:solidFill>
                  <a:schemeClr val="tx1"/>
                </a:solidFill>
              </a:rPr>
              <a:t>can</a:t>
            </a:r>
            <a:r>
              <a:rPr lang="sv-SE" dirty="0">
                <a:solidFill>
                  <a:schemeClr val="tx1"/>
                </a:solidFill>
              </a:rPr>
              <a:t> be </a:t>
            </a:r>
            <a:r>
              <a:rPr lang="sv-SE" dirty="0" err="1">
                <a:solidFill>
                  <a:schemeClr val="tx1"/>
                </a:solidFill>
              </a:rPr>
              <a:t>further</a:t>
            </a:r>
            <a:r>
              <a:rPr lang="sv-SE" dirty="0">
                <a:solidFill>
                  <a:schemeClr val="tx1"/>
                </a:solidFill>
              </a:rPr>
              <a:t> </a:t>
            </a:r>
            <a:r>
              <a:rPr lang="sv-SE" dirty="0" err="1">
                <a:solidFill>
                  <a:schemeClr val="tx1"/>
                </a:solidFill>
              </a:rPr>
              <a:t>suppressed</a:t>
            </a:r>
            <a:r>
              <a:rPr lang="sv-SE" dirty="0">
                <a:solidFill>
                  <a:schemeClr val="tx1"/>
                </a:solidFill>
              </a:rPr>
              <a:t> </a:t>
            </a:r>
            <a:r>
              <a:rPr lang="sv-SE" dirty="0" err="1">
                <a:solidFill>
                  <a:schemeClr val="tx1"/>
                </a:solidFill>
              </a:rPr>
              <a:t>with</a:t>
            </a:r>
            <a:r>
              <a:rPr lang="sv-SE" dirty="0">
                <a:solidFill>
                  <a:schemeClr val="tx1"/>
                </a:solidFill>
              </a:rPr>
              <a:t> </a:t>
            </a:r>
            <a:r>
              <a:rPr lang="sv-SE" dirty="0" err="1">
                <a:solidFill>
                  <a:schemeClr val="tx1"/>
                </a:solidFill>
              </a:rPr>
              <a:t>more</a:t>
            </a:r>
            <a:r>
              <a:rPr lang="sv-SE" dirty="0">
                <a:solidFill>
                  <a:schemeClr val="tx1"/>
                </a:solidFill>
              </a:rPr>
              <a:t> </a:t>
            </a:r>
            <a:r>
              <a:rPr lang="sv-SE" dirty="0" err="1">
                <a:solidFill>
                  <a:schemeClr val="tx1"/>
                </a:solidFill>
              </a:rPr>
              <a:t>arc</a:t>
            </a:r>
            <a:r>
              <a:rPr lang="sv-SE" dirty="0">
                <a:solidFill>
                  <a:schemeClr val="tx1"/>
                </a:solidFill>
              </a:rPr>
              <a:t> cells, </a:t>
            </a:r>
            <a:r>
              <a:rPr lang="sv-SE" dirty="0" err="1">
                <a:solidFill>
                  <a:schemeClr val="tx1"/>
                </a:solidFill>
              </a:rPr>
              <a:t>longer</a:t>
            </a:r>
            <a:r>
              <a:rPr lang="sv-SE" dirty="0">
                <a:solidFill>
                  <a:schemeClr val="tx1"/>
                </a:solidFill>
              </a:rPr>
              <a:t> </a:t>
            </a:r>
            <a:r>
              <a:rPr lang="sv-SE" dirty="0" err="1">
                <a:solidFill>
                  <a:schemeClr val="tx1"/>
                </a:solidFill>
              </a:rPr>
              <a:t>arc</a:t>
            </a:r>
            <a:r>
              <a:rPr lang="sv-SE" dirty="0">
                <a:solidFill>
                  <a:schemeClr val="tx1"/>
                </a:solidFill>
              </a:rPr>
              <a:t>.</a:t>
            </a:r>
          </a:p>
        </p:txBody>
      </p:sp>
      <p:cxnSp>
        <p:nvCxnSpPr>
          <p:cNvPr id="22" name="Straight Connector 21">
            <a:extLst>
              <a:ext uri="{FF2B5EF4-FFF2-40B4-BE49-F238E27FC236}">
                <a16:creationId xmlns:a16="http://schemas.microsoft.com/office/drawing/2014/main" id="{7318828D-2F20-4F95-9B25-7FFBC085176F}"/>
              </a:ext>
            </a:extLst>
          </p:cNvPr>
          <p:cNvCxnSpPr>
            <a:cxnSpLocks/>
          </p:cNvCxnSpPr>
          <p:nvPr/>
        </p:nvCxnSpPr>
        <p:spPr>
          <a:xfrm>
            <a:off x="5684044" y="2384551"/>
            <a:ext cx="1526891" cy="3616287"/>
          </a:xfrm>
          <a:prstGeom prst="line">
            <a:avLst/>
          </a:prstGeom>
          <a:ln w="15875">
            <a:solidFill>
              <a:schemeClr val="accent4"/>
            </a:solidFill>
            <a:head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285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DC981-B0B1-44AB-AB5F-EF2079CFF169}"/>
              </a:ext>
            </a:extLst>
          </p:cNvPr>
          <p:cNvSpPr>
            <a:spLocks noGrp="1"/>
          </p:cNvSpPr>
          <p:nvPr>
            <p:ph type="title"/>
          </p:nvPr>
        </p:nvSpPr>
        <p:spPr/>
        <p:txBody>
          <a:bodyPr/>
          <a:lstStyle/>
          <a:p>
            <a:r>
              <a:rPr lang="sv-SE" dirty="0"/>
              <a:t>Ring </a:t>
            </a:r>
            <a:r>
              <a:rPr lang="sv-SE" dirty="0" err="1"/>
              <a:t>Performance</a:t>
            </a:r>
            <a:r>
              <a:rPr lang="sv-SE" dirty="0"/>
              <a:t>: </a:t>
            </a:r>
            <a:r>
              <a:rPr lang="sv-SE" dirty="0" err="1"/>
              <a:t>Momentum</a:t>
            </a:r>
            <a:r>
              <a:rPr lang="sv-SE" dirty="0"/>
              <a:t> </a:t>
            </a:r>
            <a:r>
              <a:rPr lang="sv-SE" dirty="0" err="1"/>
              <a:t>Acceptance</a:t>
            </a:r>
            <a:endParaRPr lang="sv-SE" dirty="0"/>
          </a:p>
        </p:txBody>
      </p:sp>
      <p:pic>
        <p:nvPicPr>
          <p:cNvPr id="5" name="Content Placeholder 4">
            <a:extLst>
              <a:ext uri="{FF2B5EF4-FFF2-40B4-BE49-F238E27FC236}">
                <a16:creationId xmlns:a16="http://schemas.microsoft.com/office/drawing/2014/main" id="{651EA846-BB61-4D42-A893-B5F0D4D3C949}"/>
              </a:ext>
            </a:extLst>
          </p:cNvPr>
          <p:cNvPicPr>
            <a:picLocks noGrp="1" noChangeAspect="1"/>
          </p:cNvPicPr>
          <p:nvPr>
            <p:ph sz="quarter" idx="13"/>
          </p:nvPr>
        </p:nvPicPr>
        <p:blipFill>
          <a:blip r:embed="rId2"/>
          <a:stretch>
            <a:fillRect/>
          </a:stretch>
        </p:blipFill>
        <p:spPr>
          <a:xfrm>
            <a:off x="5285807" y="1664583"/>
            <a:ext cx="4581666" cy="4244975"/>
          </a:xfrm>
        </p:spPr>
      </p:pic>
      <p:sp>
        <p:nvSpPr>
          <p:cNvPr id="6" name="TextBox 5">
            <a:extLst>
              <a:ext uri="{FF2B5EF4-FFF2-40B4-BE49-F238E27FC236}">
                <a16:creationId xmlns:a16="http://schemas.microsoft.com/office/drawing/2014/main" id="{CC64BA6E-2C16-4AA7-AB0C-FD358C9FB64B}"/>
              </a:ext>
            </a:extLst>
          </p:cNvPr>
          <p:cNvSpPr txBox="1"/>
          <p:nvPr/>
        </p:nvSpPr>
        <p:spPr>
          <a:xfrm>
            <a:off x="1192274" y="1917207"/>
            <a:ext cx="3432890" cy="523220"/>
          </a:xfrm>
          <a:prstGeom prst="rect">
            <a:avLst/>
          </a:prstGeom>
          <a:noFill/>
        </p:spPr>
        <p:txBody>
          <a:bodyPr wrap="square" rtlCol="0">
            <a:spAutoFit/>
          </a:bodyPr>
          <a:lstStyle/>
          <a:p>
            <a:r>
              <a:rPr lang="sv-SE" sz="1400" dirty="0" err="1">
                <a:latin typeface="Work Sans" pitchFamily="2" charset="0"/>
              </a:rPr>
              <a:t>Transverse</a:t>
            </a:r>
            <a:r>
              <a:rPr lang="sv-SE" sz="1400" dirty="0">
                <a:latin typeface="Work Sans" pitchFamily="2" charset="0"/>
              </a:rPr>
              <a:t> distribution: </a:t>
            </a:r>
            <a:r>
              <a:rPr lang="sv-SE" sz="1400" dirty="0" err="1">
                <a:latin typeface="Work Sans" pitchFamily="2" charset="0"/>
              </a:rPr>
              <a:t>Water</a:t>
            </a:r>
            <a:r>
              <a:rPr lang="sv-SE" sz="1400" dirty="0">
                <a:latin typeface="Work Sans" pitchFamily="2" charset="0"/>
              </a:rPr>
              <a:t>-bag, 11 </a:t>
            </a:r>
            <a:r>
              <a:rPr lang="sv-SE" sz="1400" dirty="0" err="1">
                <a:latin typeface="Work Sans" pitchFamily="2" charset="0"/>
              </a:rPr>
              <a:t>mmrad</a:t>
            </a:r>
            <a:r>
              <a:rPr lang="sv-SE" sz="1400" dirty="0">
                <a:latin typeface="Work Sans" pitchFamily="2" charset="0"/>
              </a:rPr>
              <a:t> 100% </a:t>
            </a:r>
            <a:r>
              <a:rPr lang="sv-SE" sz="1400" dirty="0" err="1">
                <a:latin typeface="Work Sans" pitchFamily="2" charset="0"/>
              </a:rPr>
              <a:t>emittance</a:t>
            </a:r>
            <a:endParaRPr lang="sv-SE" sz="1400" dirty="0">
              <a:latin typeface="Work Sans" pitchFamily="2" charset="0"/>
            </a:endParaRPr>
          </a:p>
        </p:txBody>
      </p:sp>
      <p:pic>
        <p:nvPicPr>
          <p:cNvPr id="8" name="Picture 7">
            <a:extLst>
              <a:ext uri="{FF2B5EF4-FFF2-40B4-BE49-F238E27FC236}">
                <a16:creationId xmlns:a16="http://schemas.microsoft.com/office/drawing/2014/main" id="{C74D5054-9187-40E1-B833-82CFAB8F2498}"/>
              </a:ext>
            </a:extLst>
          </p:cNvPr>
          <p:cNvPicPr>
            <a:picLocks noChangeAspect="1"/>
          </p:cNvPicPr>
          <p:nvPr/>
        </p:nvPicPr>
        <p:blipFill rotWithShape="1">
          <a:blip r:embed="rId3"/>
          <a:srcRect r="50884"/>
          <a:stretch/>
        </p:blipFill>
        <p:spPr>
          <a:xfrm>
            <a:off x="798315" y="2478474"/>
            <a:ext cx="4167089" cy="3357895"/>
          </a:xfrm>
          <a:prstGeom prst="rect">
            <a:avLst/>
          </a:prstGeom>
        </p:spPr>
      </p:pic>
      <p:sp>
        <p:nvSpPr>
          <p:cNvPr id="9" name="Oval 8">
            <a:extLst>
              <a:ext uri="{FF2B5EF4-FFF2-40B4-BE49-F238E27FC236}">
                <a16:creationId xmlns:a16="http://schemas.microsoft.com/office/drawing/2014/main" id="{09CEE523-688C-4135-B2A5-B8AE1E61C11D}"/>
              </a:ext>
            </a:extLst>
          </p:cNvPr>
          <p:cNvSpPr/>
          <p:nvPr/>
        </p:nvSpPr>
        <p:spPr>
          <a:xfrm>
            <a:off x="8938550" y="2164813"/>
            <a:ext cx="2498652" cy="6273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After</a:t>
            </a:r>
            <a:r>
              <a:rPr lang="sv-SE" dirty="0">
                <a:solidFill>
                  <a:schemeClr val="tx1"/>
                </a:solidFill>
              </a:rPr>
              <a:t> ~45 </a:t>
            </a:r>
            <a:r>
              <a:rPr lang="sv-SE" dirty="0" err="1">
                <a:solidFill>
                  <a:schemeClr val="tx1"/>
                </a:solidFill>
              </a:rPr>
              <a:t>turns</a:t>
            </a:r>
            <a:endParaRPr lang="sv-SE" dirty="0">
              <a:solidFill>
                <a:schemeClr val="tx1"/>
              </a:solidFill>
            </a:endParaRPr>
          </a:p>
        </p:txBody>
      </p:sp>
    </p:spTree>
    <p:extLst>
      <p:ext uri="{BB962C8B-B14F-4D97-AF65-F5344CB8AC3E}">
        <p14:creationId xmlns:p14="http://schemas.microsoft.com/office/powerpoint/2010/main" val="9616808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882E-D50A-455D-9A97-3E282A0F21A5}"/>
              </a:ext>
            </a:extLst>
          </p:cNvPr>
          <p:cNvSpPr>
            <a:spLocks noGrp="1"/>
          </p:cNvSpPr>
          <p:nvPr>
            <p:ph type="title"/>
          </p:nvPr>
        </p:nvSpPr>
        <p:spPr/>
        <p:txBody>
          <a:bodyPr/>
          <a:lstStyle/>
          <a:p>
            <a:r>
              <a:rPr lang="sv-SE" dirty="0"/>
              <a:t>Ring </a:t>
            </a:r>
            <a:r>
              <a:rPr lang="sv-SE" dirty="0" err="1"/>
              <a:t>Performance</a:t>
            </a:r>
            <a:r>
              <a:rPr lang="sv-SE" dirty="0"/>
              <a:t>: </a:t>
            </a:r>
            <a:r>
              <a:rPr lang="sv-SE" dirty="0" err="1"/>
              <a:t>Transverse</a:t>
            </a:r>
            <a:r>
              <a:rPr lang="sv-SE" dirty="0"/>
              <a:t> </a:t>
            </a:r>
            <a:r>
              <a:rPr lang="sv-SE" dirty="0" err="1"/>
              <a:t>Acceptance</a:t>
            </a:r>
            <a:endParaRPr lang="sv-SE" dirty="0"/>
          </a:p>
        </p:txBody>
      </p:sp>
      <p:pic>
        <p:nvPicPr>
          <p:cNvPr id="7" name="Picture 6">
            <a:extLst>
              <a:ext uri="{FF2B5EF4-FFF2-40B4-BE49-F238E27FC236}">
                <a16:creationId xmlns:a16="http://schemas.microsoft.com/office/drawing/2014/main" id="{EA20B794-78BA-4067-874F-01BAE987968E}"/>
              </a:ext>
            </a:extLst>
          </p:cNvPr>
          <p:cNvPicPr>
            <a:picLocks noChangeAspect="1"/>
          </p:cNvPicPr>
          <p:nvPr/>
        </p:nvPicPr>
        <p:blipFill>
          <a:blip r:embed="rId2"/>
          <a:stretch>
            <a:fillRect/>
          </a:stretch>
        </p:blipFill>
        <p:spPr>
          <a:xfrm>
            <a:off x="3214518" y="1818813"/>
            <a:ext cx="4939410" cy="4404968"/>
          </a:xfrm>
          <a:prstGeom prst="rect">
            <a:avLst/>
          </a:prstGeom>
        </p:spPr>
      </p:pic>
      <p:sp>
        <p:nvSpPr>
          <p:cNvPr id="10" name="Oval 9">
            <a:extLst>
              <a:ext uri="{FF2B5EF4-FFF2-40B4-BE49-F238E27FC236}">
                <a16:creationId xmlns:a16="http://schemas.microsoft.com/office/drawing/2014/main" id="{692ABCE1-5B6B-4CCB-AEBE-98042AC301D2}"/>
              </a:ext>
            </a:extLst>
          </p:cNvPr>
          <p:cNvSpPr/>
          <p:nvPr/>
        </p:nvSpPr>
        <p:spPr>
          <a:xfrm>
            <a:off x="7129500" y="2169041"/>
            <a:ext cx="2048855" cy="6273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Starting</a:t>
            </a:r>
            <a:r>
              <a:rPr lang="sv-SE" dirty="0">
                <a:solidFill>
                  <a:schemeClr val="tx1"/>
                </a:solidFill>
              </a:rPr>
              <a:t> </a:t>
            </a:r>
            <a:r>
              <a:rPr lang="sv-SE" dirty="0" err="1">
                <a:solidFill>
                  <a:schemeClr val="tx1"/>
                </a:solidFill>
              </a:rPr>
              <a:t>point</a:t>
            </a:r>
            <a:endParaRPr lang="sv-SE" dirty="0">
              <a:solidFill>
                <a:schemeClr val="tx1"/>
              </a:solidFill>
            </a:endParaRPr>
          </a:p>
        </p:txBody>
      </p:sp>
      <p:sp>
        <p:nvSpPr>
          <p:cNvPr id="11" name="Oval 10">
            <a:extLst>
              <a:ext uri="{FF2B5EF4-FFF2-40B4-BE49-F238E27FC236}">
                <a16:creationId xmlns:a16="http://schemas.microsoft.com/office/drawing/2014/main" id="{29CA7D85-DB45-428E-9CF8-272BC9900723}"/>
              </a:ext>
            </a:extLst>
          </p:cNvPr>
          <p:cNvSpPr/>
          <p:nvPr/>
        </p:nvSpPr>
        <p:spPr>
          <a:xfrm>
            <a:off x="10643191" y="574158"/>
            <a:ext cx="1063256" cy="978597"/>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dirty="0">
                <a:solidFill>
                  <a:schemeClr val="tx1"/>
                </a:solidFill>
              </a:rPr>
              <a:t>1a.</a:t>
            </a:r>
          </a:p>
        </p:txBody>
      </p:sp>
    </p:spTree>
    <p:extLst>
      <p:ext uri="{BB962C8B-B14F-4D97-AF65-F5344CB8AC3E}">
        <p14:creationId xmlns:p14="http://schemas.microsoft.com/office/powerpoint/2010/main" val="14206130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882E-D50A-455D-9A97-3E282A0F21A5}"/>
              </a:ext>
            </a:extLst>
          </p:cNvPr>
          <p:cNvSpPr>
            <a:spLocks noGrp="1"/>
          </p:cNvSpPr>
          <p:nvPr>
            <p:ph type="title"/>
          </p:nvPr>
        </p:nvSpPr>
        <p:spPr/>
        <p:txBody>
          <a:bodyPr/>
          <a:lstStyle/>
          <a:p>
            <a:r>
              <a:rPr lang="sv-SE" dirty="0"/>
              <a:t>Ring </a:t>
            </a:r>
            <a:r>
              <a:rPr lang="sv-SE" dirty="0" err="1"/>
              <a:t>Performance</a:t>
            </a:r>
            <a:r>
              <a:rPr lang="sv-SE" dirty="0"/>
              <a:t>: </a:t>
            </a:r>
            <a:r>
              <a:rPr lang="sv-SE" dirty="0" err="1"/>
              <a:t>Transverse</a:t>
            </a:r>
            <a:r>
              <a:rPr lang="sv-SE" dirty="0"/>
              <a:t> </a:t>
            </a:r>
            <a:r>
              <a:rPr lang="sv-SE" dirty="0" err="1"/>
              <a:t>Acceptance</a:t>
            </a:r>
            <a:endParaRPr lang="sv-SE" dirty="0"/>
          </a:p>
        </p:txBody>
      </p:sp>
      <p:pic>
        <p:nvPicPr>
          <p:cNvPr id="5" name="Content Placeholder 4">
            <a:extLst>
              <a:ext uri="{FF2B5EF4-FFF2-40B4-BE49-F238E27FC236}">
                <a16:creationId xmlns:a16="http://schemas.microsoft.com/office/drawing/2014/main" id="{5FF9F1BB-22E3-41CC-BB2D-C95EDC12B3D2}"/>
              </a:ext>
            </a:extLst>
          </p:cNvPr>
          <p:cNvPicPr>
            <a:picLocks noGrp="1" noChangeAspect="1"/>
          </p:cNvPicPr>
          <p:nvPr>
            <p:ph sz="quarter" idx="13"/>
          </p:nvPr>
        </p:nvPicPr>
        <p:blipFill>
          <a:blip r:embed="rId2"/>
          <a:stretch>
            <a:fillRect/>
          </a:stretch>
        </p:blipFill>
        <p:spPr>
          <a:xfrm>
            <a:off x="1142795" y="1776413"/>
            <a:ext cx="9082497" cy="4244975"/>
          </a:xfrm>
        </p:spPr>
      </p:pic>
      <p:sp>
        <p:nvSpPr>
          <p:cNvPr id="3" name="Oval 2">
            <a:extLst>
              <a:ext uri="{FF2B5EF4-FFF2-40B4-BE49-F238E27FC236}">
                <a16:creationId xmlns:a16="http://schemas.microsoft.com/office/drawing/2014/main" id="{08F48425-C572-4BD6-99B0-CBCCE8ECAB0A}"/>
              </a:ext>
            </a:extLst>
          </p:cNvPr>
          <p:cNvSpPr/>
          <p:nvPr/>
        </p:nvSpPr>
        <p:spPr>
          <a:xfrm>
            <a:off x="9332157" y="2020186"/>
            <a:ext cx="1786270" cy="6273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512 </a:t>
            </a:r>
            <a:r>
              <a:rPr lang="sv-SE" dirty="0" err="1">
                <a:solidFill>
                  <a:schemeClr val="tx1"/>
                </a:solidFill>
              </a:rPr>
              <a:t>turns</a:t>
            </a:r>
            <a:endParaRPr lang="sv-SE" dirty="0">
              <a:solidFill>
                <a:schemeClr val="tx1"/>
              </a:solidFill>
            </a:endParaRPr>
          </a:p>
        </p:txBody>
      </p:sp>
      <p:sp>
        <p:nvSpPr>
          <p:cNvPr id="6" name="Oval 5">
            <a:extLst>
              <a:ext uri="{FF2B5EF4-FFF2-40B4-BE49-F238E27FC236}">
                <a16:creationId xmlns:a16="http://schemas.microsoft.com/office/drawing/2014/main" id="{EA98D92B-2F2E-4C9F-9640-F8C9B38D00C6}"/>
              </a:ext>
            </a:extLst>
          </p:cNvPr>
          <p:cNvSpPr/>
          <p:nvPr/>
        </p:nvSpPr>
        <p:spPr>
          <a:xfrm>
            <a:off x="10643191" y="574158"/>
            <a:ext cx="1063256" cy="978597"/>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dirty="0">
                <a:solidFill>
                  <a:schemeClr val="tx1"/>
                </a:solidFill>
              </a:rPr>
              <a:t>1b.</a:t>
            </a:r>
          </a:p>
        </p:txBody>
      </p:sp>
    </p:spTree>
    <p:extLst>
      <p:ext uri="{BB962C8B-B14F-4D97-AF65-F5344CB8AC3E}">
        <p14:creationId xmlns:p14="http://schemas.microsoft.com/office/powerpoint/2010/main" val="466267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05358F1-922A-C7F3-A6E9-0F6221082D49}"/>
              </a:ext>
            </a:extLst>
          </p:cNvPr>
          <p:cNvSpPr>
            <a:spLocks noGrp="1"/>
          </p:cNvSpPr>
          <p:nvPr>
            <p:ph type="ctrTitle"/>
          </p:nvPr>
        </p:nvSpPr>
        <p:spPr>
          <a:xfrm>
            <a:off x="1695853" y="3378835"/>
            <a:ext cx="8798701" cy="1654175"/>
          </a:xfrm>
        </p:spPr>
        <p:txBody>
          <a:bodyPr/>
          <a:lstStyle/>
          <a:p>
            <a:pPr>
              <a:lnSpc>
                <a:spcPct val="100000"/>
              </a:lnSpc>
              <a:spcAft>
                <a:spcPts val="600"/>
              </a:spcAft>
            </a:pPr>
            <a:r>
              <a:rPr lang="en-US" sz="3600" dirty="0"/>
              <a:t>A Low Energy Muon Storage Ring </a:t>
            </a:r>
            <a:br>
              <a:rPr lang="en-US" sz="3600" dirty="0"/>
            </a:br>
            <a:r>
              <a:rPr lang="en-US" sz="3200" dirty="0"/>
              <a:t>for </a:t>
            </a:r>
            <a:br>
              <a:rPr lang="en-US" sz="3200" dirty="0"/>
            </a:br>
            <a:r>
              <a:rPr lang="en-US" sz="3200" dirty="0"/>
              <a:t>Neutrino Cross-Section Measurements</a:t>
            </a:r>
            <a:endParaRPr lang="en-GB" sz="3200" dirty="0"/>
          </a:p>
        </p:txBody>
      </p:sp>
      <p:sp>
        <p:nvSpPr>
          <p:cNvPr id="3" name="Underrubrik 2">
            <a:extLst>
              <a:ext uri="{FF2B5EF4-FFF2-40B4-BE49-F238E27FC236}">
                <a16:creationId xmlns:a16="http://schemas.microsoft.com/office/drawing/2014/main" id="{10AEE97D-FBCF-C7E2-AC97-1B5EB152B3E6}"/>
              </a:ext>
            </a:extLst>
          </p:cNvPr>
          <p:cNvSpPr>
            <a:spLocks noGrp="1"/>
          </p:cNvSpPr>
          <p:nvPr>
            <p:ph type="subTitle" idx="1"/>
          </p:nvPr>
        </p:nvSpPr>
        <p:spPr>
          <a:xfrm>
            <a:off x="2132013" y="5388993"/>
            <a:ext cx="7926387" cy="756625"/>
          </a:xfrm>
        </p:spPr>
        <p:txBody>
          <a:bodyPr>
            <a:noAutofit/>
          </a:bodyPr>
          <a:lstStyle/>
          <a:p>
            <a:pPr>
              <a:lnSpc>
                <a:spcPct val="100000"/>
              </a:lnSpc>
              <a:spcBef>
                <a:spcPts val="0"/>
              </a:spcBef>
              <a:spcAft>
                <a:spcPts val="600"/>
              </a:spcAft>
            </a:pPr>
            <a:r>
              <a:rPr lang="en-GB" sz="1800" dirty="0"/>
              <a:t>Maja Olvegård, on behalf of Ting Wing Choi</a:t>
            </a:r>
          </a:p>
          <a:p>
            <a:pPr>
              <a:lnSpc>
                <a:spcPct val="100000"/>
              </a:lnSpc>
              <a:spcBef>
                <a:spcPts val="0"/>
              </a:spcBef>
              <a:spcAft>
                <a:spcPts val="600"/>
              </a:spcAft>
            </a:pPr>
            <a:r>
              <a:rPr lang="en-GB" sz="1800" dirty="0" err="1"/>
              <a:t>NuFact</a:t>
            </a:r>
            <a:r>
              <a:rPr lang="en-GB" sz="1800" dirty="0"/>
              <a:t> 2025, Liverpool, UK.</a:t>
            </a:r>
          </a:p>
        </p:txBody>
      </p:sp>
      <p:pic>
        <p:nvPicPr>
          <p:cNvPr id="5" name="Picture 4">
            <a:extLst>
              <a:ext uri="{FF2B5EF4-FFF2-40B4-BE49-F238E27FC236}">
                <a16:creationId xmlns:a16="http://schemas.microsoft.com/office/drawing/2014/main" id="{2148DD97-7B8A-439D-BA27-6802BE014570}"/>
              </a:ext>
            </a:extLst>
          </p:cNvPr>
          <p:cNvPicPr>
            <a:picLocks noChangeAspect="1"/>
          </p:cNvPicPr>
          <p:nvPr/>
        </p:nvPicPr>
        <p:blipFill>
          <a:blip r:embed="rId3"/>
          <a:stretch>
            <a:fillRect/>
          </a:stretch>
        </p:blipFill>
        <p:spPr>
          <a:xfrm>
            <a:off x="1124961" y="1007044"/>
            <a:ext cx="2777187" cy="1473502"/>
          </a:xfrm>
          <a:prstGeom prst="rect">
            <a:avLst/>
          </a:prstGeom>
        </p:spPr>
      </p:pic>
      <p:pic>
        <p:nvPicPr>
          <p:cNvPr id="9" name="Picture 8">
            <a:extLst>
              <a:ext uri="{FF2B5EF4-FFF2-40B4-BE49-F238E27FC236}">
                <a16:creationId xmlns:a16="http://schemas.microsoft.com/office/drawing/2014/main" id="{907B92FA-B8BB-4B9E-A55E-FFE6A978887D}"/>
              </a:ext>
            </a:extLst>
          </p:cNvPr>
          <p:cNvPicPr>
            <a:picLocks noChangeAspect="1"/>
          </p:cNvPicPr>
          <p:nvPr/>
        </p:nvPicPr>
        <p:blipFill>
          <a:blip r:embed="rId4"/>
          <a:stretch>
            <a:fillRect/>
          </a:stretch>
        </p:blipFill>
        <p:spPr>
          <a:xfrm>
            <a:off x="9613239" y="1007044"/>
            <a:ext cx="1762630" cy="1656575"/>
          </a:xfrm>
          <a:prstGeom prst="rect">
            <a:avLst/>
          </a:prstGeom>
        </p:spPr>
      </p:pic>
    </p:spTree>
    <p:extLst>
      <p:ext uri="{BB962C8B-B14F-4D97-AF65-F5344CB8AC3E}">
        <p14:creationId xmlns:p14="http://schemas.microsoft.com/office/powerpoint/2010/main" val="3407965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882E-D50A-455D-9A97-3E282A0F21A5}"/>
              </a:ext>
            </a:extLst>
          </p:cNvPr>
          <p:cNvSpPr>
            <a:spLocks noGrp="1"/>
          </p:cNvSpPr>
          <p:nvPr>
            <p:ph type="title"/>
          </p:nvPr>
        </p:nvSpPr>
        <p:spPr/>
        <p:txBody>
          <a:bodyPr/>
          <a:lstStyle/>
          <a:p>
            <a:r>
              <a:rPr lang="sv-SE" dirty="0"/>
              <a:t>Ring </a:t>
            </a:r>
            <a:r>
              <a:rPr lang="sv-SE" dirty="0" err="1"/>
              <a:t>Performance</a:t>
            </a:r>
            <a:r>
              <a:rPr lang="sv-SE" dirty="0"/>
              <a:t>: </a:t>
            </a:r>
            <a:r>
              <a:rPr lang="sv-SE" dirty="0" err="1"/>
              <a:t>Transverse</a:t>
            </a:r>
            <a:r>
              <a:rPr lang="sv-SE" dirty="0"/>
              <a:t> </a:t>
            </a:r>
            <a:r>
              <a:rPr lang="sv-SE" dirty="0" err="1"/>
              <a:t>Acceptance</a:t>
            </a:r>
            <a:endParaRPr lang="sv-SE" dirty="0"/>
          </a:p>
        </p:txBody>
      </p:sp>
      <p:pic>
        <p:nvPicPr>
          <p:cNvPr id="7" name="Picture 6">
            <a:extLst>
              <a:ext uri="{FF2B5EF4-FFF2-40B4-BE49-F238E27FC236}">
                <a16:creationId xmlns:a16="http://schemas.microsoft.com/office/drawing/2014/main" id="{EA20B794-78BA-4067-874F-01BAE987968E}"/>
              </a:ext>
            </a:extLst>
          </p:cNvPr>
          <p:cNvPicPr>
            <a:picLocks noChangeAspect="1"/>
          </p:cNvPicPr>
          <p:nvPr/>
        </p:nvPicPr>
        <p:blipFill>
          <a:blip r:embed="rId2"/>
          <a:stretch>
            <a:fillRect/>
          </a:stretch>
        </p:blipFill>
        <p:spPr>
          <a:xfrm>
            <a:off x="3214518" y="1922974"/>
            <a:ext cx="4939410" cy="4196645"/>
          </a:xfrm>
          <a:prstGeom prst="rect">
            <a:avLst/>
          </a:prstGeom>
        </p:spPr>
      </p:pic>
      <p:sp>
        <p:nvSpPr>
          <p:cNvPr id="10" name="Oval 9">
            <a:extLst>
              <a:ext uri="{FF2B5EF4-FFF2-40B4-BE49-F238E27FC236}">
                <a16:creationId xmlns:a16="http://schemas.microsoft.com/office/drawing/2014/main" id="{692ABCE1-5B6B-4CCB-AEBE-98042AC301D2}"/>
              </a:ext>
            </a:extLst>
          </p:cNvPr>
          <p:cNvSpPr/>
          <p:nvPr/>
        </p:nvSpPr>
        <p:spPr>
          <a:xfrm>
            <a:off x="7129500" y="2169041"/>
            <a:ext cx="2048855" cy="6273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Starting</a:t>
            </a:r>
            <a:r>
              <a:rPr lang="sv-SE" dirty="0">
                <a:solidFill>
                  <a:schemeClr val="tx1"/>
                </a:solidFill>
              </a:rPr>
              <a:t> </a:t>
            </a:r>
            <a:r>
              <a:rPr lang="sv-SE" dirty="0" err="1">
                <a:solidFill>
                  <a:schemeClr val="tx1"/>
                </a:solidFill>
              </a:rPr>
              <a:t>point</a:t>
            </a:r>
            <a:endParaRPr lang="sv-SE" dirty="0">
              <a:solidFill>
                <a:schemeClr val="tx1"/>
              </a:solidFill>
            </a:endParaRPr>
          </a:p>
        </p:txBody>
      </p:sp>
      <p:sp>
        <p:nvSpPr>
          <p:cNvPr id="11" name="Oval 10">
            <a:extLst>
              <a:ext uri="{FF2B5EF4-FFF2-40B4-BE49-F238E27FC236}">
                <a16:creationId xmlns:a16="http://schemas.microsoft.com/office/drawing/2014/main" id="{29CA7D85-DB45-428E-9CF8-272BC9900723}"/>
              </a:ext>
            </a:extLst>
          </p:cNvPr>
          <p:cNvSpPr/>
          <p:nvPr/>
        </p:nvSpPr>
        <p:spPr>
          <a:xfrm>
            <a:off x="10643191" y="574158"/>
            <a:ext cx="1063256" cy="978597"/>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dirty="0">
                <a:solidFill>
                  <a:schemeClr val="tx1"/>
                </a:solidFill>
              </a:rPr>
              <a:t>2a.</a:t>
            </a:r>
          </a:p>
        </p:txBody>
      </p:sp>
    </p:spTree>
    <p:extLst>
      <p:ext uri="{BB962C8B-B14F-4D97-AF65-F5344CB8AC3E}">
        <p14:creationId xmlns:p14="http://schemas.microsoft.com/office/powerpoint/2010/main" val="2692133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882E-D50A-455D-9A97-3E282A0F21A5}"/>
              </a:ext>
            </a:extLst>
          </p:cNvPr>
          <p:cNvSpPr>
            <a:spLocks noGrp="1"/>
          </p:cNvSpPr>
          <p:nvPr>
            <p:ph type="title"/>
          </p:nvPr>
        </p:nvSpPr>
        <p:spPr/>
        <p:txBody>
          <a:bodyPr/>
          <a:lstStyle/>
          <a:p>
            <a:r>
              <a:rPr lang="sv-SE" dirty="0"/>
              <a:t>Ring </a:t>
            </a:r>
            <a:r>
              <a:rPr lang="sv-SE" dirty="0" err="1"/>
              <a:t>Performance</a:t>
            </a:r>
            <a:r>
              <a:rPr lang="sv-SE" dirty="0"/>
              <a:t>: </a:t>
            </a:r>
            <a:r>
              <a:rPr lang="sv-SE" dirty="0" err="1"/>
              <a:t>Transverse</a:t>
            </a:r>
            <a:r>
              <a:rPr lang="sv-SE" dirty="0"/>
              <a:t> </a:t>
            </a:r>
            <a:r>
              <a:rPr lang="sv-SE" dirty="0" err="1"/>
              <a:t>Acceptance</a:t>
            </a:r>
            <a:endParaRPr lang="sv-SE" dirty="0"/>
          </a:p>
        </p:txBody>
      </p:sp>
      <p:pic>
        <p:nvPicPr>
          <p:cNvPr id="5" name="Content Placeholder 4">
            <a:extLst>
              <a:ext uri="{FF2B5EF4-FFF2-40B4-BE49-F238E27FC236}">
                <a16:creationId xmlns:a16="http://schemas.microsoft.com/office/drawing/2014/main" id="{5FF9F1BB-22E3-41CC-BB2D-C95EDC12B3D2}"/>
              </a:ext>
            </a:extLst>
          </p:cNvPr>
          <p:cNvPicPr>
            <a:picLocks noGrp="1" noChangeAspect="1"/>
          </p:cNvPicPr>
          <p:nvPr>
            <p:ph sz="quarter" idx="13"/>
          </p:nvPr>
        </p:nvPicPr>
        <p:blipFill>
          <a:blip r:embed="rId2"/>
          <a:stretch>
            <a:fillRect/>
          </a:stretch>
        </p:blipFill>
        <p:spPr>
          <a:xfrm>
            <a:off x="1149697" y="1776413"/>
            <a:ext cx="9068692" cy="4244975"/>
          </a:xfrm>
        </p:spPr>
      </p:pic>
      <p:sp>
        <p:nvSpPr>
          <p:cNvPr id="3" name="Oval 2">
            <a:extLst>
              <a:ext uri="{FF2B5EF4-FFF2-40B4-BE49-F238E27FC236}">
                <a16:creationId xmlns:a16="http://schemas.microsoft.com/office/drawing/2014/main" id="{08F48425-C572-4BD6-99B0-CBCCE8ECAB0A}"/>
              </a:ext>
            </a:extLst>
          </p:cNvPr>
          <p:cNvSpPr/>
          <p:nvPr/>
        </p:nvSpPr>
        <p:spPr>
          <a:xfrm>
            <a:off x="9527574" y="1913860"/>
            <a:ext cx="1786270" cy="6273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512 </a:t>
            </a:r>
            <a:r>
              <a:rPr lang="sv-SE" dirty="0" err="1">
                <a:solidFill>
                  <a:schemeClr val="tx1"/>
                </a:solidFill>
              </a:rPr>
              <a:t>turns</a:t>
            </a:r>
            <a:endParaRPr lang="sv-SE" dirty="0">
              <a:solidFill>
                <a:schemeClr val="tx1"/>
              </a:solidFill>
            </a:endParaRPr>
          </a:p>
        </p:txBody>
      </p:sp>
      <p:sp>
        <p:nvSpPr>
          <p:cNvPr id="6" name="Oval 5">
            <a:extLst>
              <a:ext uri="{FF2B5EF4-FFF2-40B4-BE49-F238E27FC236}">
                <a16:creationId xmlns:a16="http://schemas.microsoft.com/office/drawing/2014/main" id="{EA98D92B-2F2E-4C9F-9640-F8C9B38D00C6}"/>
              </a:ext>
            </a:extLst>
          </p:cNvPr>
          <p:cNvSpPr/>
          <p:nvPr/>
        </p:nvSpPr>
        <p:spPr>
          <a:xfrm>
            <a:off x="10643191" y="574158"/>
            <a:ext cx="1063256" cy="978597"/>
          </a:xfrm>
          <a:prstGeom prst="ellips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3200" dirty="0">
                <a:solidFill>
                  <a:schemeClr val="tx1"/>
                </a:solidFill>
              </a:rPr>
              <a:t>2b.</a:t>
            </a:r>
          </a:p>
        </p:txBody>
      </p:sp>
    </p:spTree>
    <p:extLst>
      <p:ext uri="{BB962C8B-B14F-4D97-AF65-F5344CB8AC3E}">
        <p14:creationId xmlns:p14="http://schemas.microsoft.com/office/powerpoint/2010/main" val="2718060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A85E5-A66A-4DD0-8C34-B97A5FC23817}"/>
              </a:ext>
            </a:extLst>
          </p:cNvPr>
          <p:cNvSpPr>
            <a:spLocks noGrp="1"/>
          </p:cNvSpPr>
          <p:nvPr>
            <p:ph type="title"/>
          </p:nvPr>
        </p:nvSpPr>
        <p:spPr/>
        <p:txBody>
          <a:bodyPr/>
          <a:lstStyle/>
          <a:p>
            <a:r>
              <a:rPr lang="sv-SE" dirty="0" err="1"/>
              <a:t>Tracking</a:t>
            </a:r>
            <a:r>
              <a:rPr lang="sv-SE" dirty="0"/>
              <a:t> Simulations</a:t>
            </a:r>
          </a:p>
        </p:txBody>
      </p:sp>
      <p:grpSp>
        <p:nvGrpSpPr>
          <p:cNvPr id="4" name="Group 3">
            <a:extLst>
              <a:ext uri="{FF2B5EF4-FFF2-40B4-BE49-F238E27FC236}">
                <a16:creationId xmlns:a16="http://schemas.microsoft.com/office/drawing/2014/main" id="{F30D5E61-5975-4652-A318-689F9D658DF5}"/>
              </a:ext>
            </a:extLst>
          </p:cNvPr>
          <p:cNvGrpSpPr/>
          <p:nvPr/>
        </p:nvGrpSpPr>
        <p:grpSpPr>
          <a:xfrm>
            <a:off x="3906694" y="1776413"/>
            <a:ext cx="7160877" cy="4244974"/>
            <a:chOff x="1128779" y="24381416"/>
            <a:chExt cx="21918140" cy="11015144"/>
          </a:xfrm>
        </p:grpSpPr>
        <p:grpSp>
          <p:nvGrpSpPr>
            <p:cNvPr id="5" name="Group 4">
              <a:extLst>
                <a:ext uri="{FF2B5EF4-FFF2-40B4-BE49-F238E27FC236}">
                  <a16:creationId xmlns:a16="http://schemas.microsoft.com/office/drawing/2014/main" id="{33BBCDD8-12A1-4F9C-8B07-55439F4857A8}"/>
                </a:ext>
              </a:extLst>
            </p:cNvPr>
            <p:cNvGrpSpPr/>
            <p:nvPr/>
          </p:nvGrpSpPr>
          <p:grpSpPr>
            <a:xfrm>
              <a:off x="1128779" y="24381416"/>
              <a:ext cx="21918140" cy="11015144"/>
              <a:chOff x="1128779" y="24381416"/>
              <a:chExt cx="21918140" cy="11015144"/>
            </a:xfrm>
          </p:grpSpPr>
          <p:grpSp>
            <p:nvGrpSpPr>
              <p:cNvPr id="7" name="Group 6">
                <a:extLst>
                  <a:ext uri="{FF2B5EF4-FFF2-40B4-BE49-F238E27FC236}">
                    <a16:creationId xmlns:a16="http://schemas.microsoft.com/office/drawing/2014/main" id="{EC0844DD-64D7-47AE-9019-5E008054974E}"/>
                  </a:ext>
                </a:extLst>
              </p:cNvPr>
              <p:cNvGrpSpPr/>
              <p:nvPr/>
            </p:nvGrpSpPr>
            <p:grpSpPr>
              <a:xfrm>
                <a:off x="1128779" y="24381416"/>
                <a:ext cx="21913528" cy="11015144"/>
                <a:chOff x="742231" y="24701018"/>
                <a:chExt cx="21913527" cy="11015144"/>
              </a:xfrm>
            </p:grpSpPr>
            <p:grpSp>
              <p:nvGrpSpPr>
                <p:cNvPr id="11" name="Group 10">
                  <a:extLst>
                    <a:ext uri="{FF2B5EF4-FFF2-40B4-BE49-F238E27FC236}">
                      <a16:creationId xmlns:a16="http://schemas.microsoft.com/office/drawing/2014/main" id="{A6F9E556-904C-435F-B5AD-CABA4F9730E3}"/>
                    </a:ext>
                  </a:extLst>
                </p:cNvPr>
                <p:cNvGrpSpPr/>
                <p:nvPr/>
              </p:nvGrpSpPr>
              <p:grpSpPr>
                <a:xfrm>
                  <a:off x="742231" y="24701018"/>
                  <a:ext cx="21913527" cy="11015144"/>
                  <a:chOff x="771313" y="24652837"/>
                  <a:chExt cx="21913527" cy="11015144"/>
                </a:xfrm>
              </p:grpSpPr>
              <p:pic>
                <p:nvPicPr>
                  <p:cNvPr id="15" name="Picture 14" descr="A drawing of a line of colored lines&#10;&#10;AI-generated content may be incorrect.">
                    <a:extLst>
                      <a:ext uri="{FF2B5EF4-FFF2-40B4-BE49-F238E27FC236}">
                        <a16:creationId xmlns:a16="http://schemas.microsoft.com/office/drawing/2014/main" id="{CFEE12DE-3629-4C2E-8AF2-28B01E490BF7}"/>
                      </a:ext>
                    </a:extLst>
                  </p:cNvPr>
                  <p:cNvPicPr>
                    <a:picLocks noChangeAspect="1"/>
                  </p:cNvPicPr>
                  <p:nvPr/>
                </p:nvPicPr>
                <p:blipFill>
                  <a:blip r:embed="rId2"/>
                  <a:srcRect t="4471" r="22713"/>
                  <a:stretch>
                    <a:fillRect/>
                  </a:stretch>
                </p:blipFill>
                <p:spPr>
                  <a:xfrm>
                    <a:off x="771313" y="24652837"/>
                    <a:ext cx="21913527" cy="11015144"/>
                  </a:xfrm>
                  <a:prstGeom prst="rect">
                    <a:avLst/>
                  </a:prstGeom>
                </p:spPr>
              </p:pic>
              <p:pic>
                <p:nvPicPr>
                  <p:cNvPr id="16" name="Picture 15">
                    <a:extLst>
                      <a:ext uri="{FF2B5EF4-FFF2-40B4-BE49-F238E27FC236}">
                        <a16:creationId xmlns:a16="http://schemas.microsoft.com/office/drawing/2014/main" id="{CCE7031D-1137-4B3D-AD3D-9012FE03506B}"/>
                      </a:ext>
                    </a:extLst>
                  </p:cNvPr>
                  <p:cNvPicPr>
                    <a:picLocks noChangeAspect="1"/>
                  </p:cNvPicPr>
                  <p:nvPr/>
                </p:nvPicPr>
                <p:blipFill>
                  <a:blip r:embed="rId3"/>
                  <a:stretch>
                    <a:fillRect/>
                  </a:stretch>
                </p:blipFill>
                <p:spPr>
                  <a:xfrm>
                    <a:off x="14146558" y="33641747"/>
                    <a:ext cx="5752527" cy="762000"/>
                  </a:xfrm>
                  <a:prstGeom prst="rect">
                    <a:avLst/>
                  </a:prstGeom>
                </p:spPr>
              </p:pic>
              <p:pic>
                <p:nvPicPr>
                  <p:cNvPr id="17" name="Picture 16">
                    <a:extLst>
                      <a:ext uri="{FF2B5EF4-FFF2-40B4-BE49-F238E27FC236}">
                        <a16:creationId xmlns:a16="http://schemas.microsoft.com/office/drawing/2014/main" id="{028FBA8E-60EC-4DD4-A383-2029ED7ED1BA}"/>
                      </a:ext>
                    </a:extLst>
                  </p:cNvPr>
                  <p:cNvPicPr>
                    <a:picLocks noChangeAspect="1"/>
                  </p:cNvPicPr>
                  <p:nvPr/>
                </p:nvPicPr>
                <p:blipFill>
                  <a:blip r:embed="rId3"/>
                  <a:stretch>
                    <a:fillRect/>
                  </a:stretch>
                </p:blipFill>
                <p:spPr>
                  <a:xfrm>
                    <a:off x="840734" y="34085285"/>
                    <a:ext cx="834251" cy="553998"/>
                  </a:xfrm>
                  <a:prstGeom prst="rect">
                    <a:avLst/>
                  </a:prstGeom>
                </p:spPr>
              </p:pic>
            </p:gr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8B59AC7-D8DA-4D4D-ADCF-1F891402D38D}"/>
                        </a:ext>
                      </a:extLst>
                    </p:cNvPr>
                    <p:cNvSpPr txBox="1"/>
                    <p:nvPr/>
                  </p:nvSpPr>
                  <p:spPr>
                    <a:xfrm>
                      <a:off x="17510343" y="25105885"/>
                      <a:ext cx="955587" cy="18921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3000" i="1">
                                    <a:latin typeface="Cambria Math" panose="02040503050406030204" pitchFamily="18" charset="0"/>
                                  </a:rPr>
                                </m:ctrlPr>
                              </m:accPr>
                              <m:e>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𝜇</m:t>
                                    </m:r>
                                  </m:sub>
                                </m:sSub>
                              </m:e>
                            </m:acc>
                          </m:oMath>
                        </m:oMathPara>
                      </a14:m>
                      <a:endParaRPr lang="en-SE" sz="3000" dirty="0"/>
                    </a:p>
                  </p:txBody>
                </p:sp>
              </mc:Choice>
              <mc:Fallback xmlns="">
                <p:sp>
                  <p:nvSpPr>
                    <p:cNvPr id="15" name="TextBox 14">
                      <a:extLst>
                        <a:ext uri="{FF2B5EF4-FFF2-40B4-BE49-F238E27FC236}">
                          <a16:creationId xmlns:a16="http://schemas.microsoft.com/office/drawing/2014/main" id="{68E8EE8A-3D81-266F-CD61-0A3642E40FBE}"/>
                        </a:ext>
                      </a:extLst>
                    </p:cNvPr>
                    <p:cNvSpPr txBox="1">
                      <a:spLocks noRot="1" noChangeAspect="1" noMove="1" noResize="1" noEditPoints="1" noAdjustHandles="1" noChangeArrowheads="1" noChangeShapeType="1" noTextEdit="1"/>
                    </p:cNvSpPr>
                    <p:nvPr/>
                  </p:nvSpPr>
                  <p:spPr>
                    <a:xfrm>
                      <a:off x="17510343" y="25105885"/>
                      <a:ext cx="955587" cy="1892163"/>
                    </a:xfrm>
                    <a:prstGeom prst="rect">
                      <a:avLst/>
                    </a:prstGeom>
                    <a:blipFill>
                      <a:blip r:embed="rId5"/>
                      <a:stretch>
                        <a:fillRect r="-48276"/>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C61AC44-73A7-40F7-A111-703609CE10BB}"/>
                        </a:ext>
                      </a:extLst>
                    </p:cNvPr>
                    <p:cNvSpPr txBox="1"/>
                    <p:nvPr/>
                  </p:nvSpPr>
                  <p:spPr>
                    <a:xfrm>
                      <a:off x="21391800" y="24921510"/>
                      <a:ext cx="1263958" cy="18921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𝜇</m:t>
                                </m:r>
                              </m:sub>
                            </m:sSub>
                            <m:r>
                              <a:rPr lang="en-GB" sz="3000" i="1">
                                <a:latin typeface="Cambria Math" panose="02040503050406030204" pitchFamily="18" charset="0"/>
                              </a:rPr>
                              <m:t> </m:t>
                            </m:r>
                          </m:oMath>
                        </m:oMathPara>
                      </a14:m>
                      <a:endParaRPr lang="en-SE" sz="3000" dirty="0"/>
                    </a:p>
                  </p:txBody>
                </p:sp>
              </mc:Choice>
              <mc:Fallback xmlns="">
                <p:sp>
                  <p:nvSpPr>
                    <p:cNvPr id="16" name="TextBox 15">
                      <a:extLst>
                        <a:ext uri="{FF2B5EF4-FFF2-40B4-BE49-F238E27FC236}">
                          <a16:creationId xmlns:a16="http://schemas.microsoft.com/office/drawing/2014/main" id="{D2DDBC54-59C3-D352-38A5-C1D3D2090A75}"/>
                        </a:ext>
                      </a:extLst>
                    </p:cNvPr>
                    <p:cNvSpPr txBox="1">
                      <a:spLocks noRot="1" noChangeAspect="1" noMove="1" noResize="1" noEditPoints="1" noAdjustHandles="1" noChangeArrowheads="1" noChangeShapeType="1" noTextEdit="1"/>
                    </p:cNvSpPr>
                    <p:nvPr/>
                  </p:nvSpPr>
                  <p:spPr>
                    <a:xfrm>
                      <a:off x="21391800" y="24921510"/>
                      <a:ext cx="1263958" cy="1892163"/>
                    </a:xfrm>
                    <a:prstGeom prst="rect">
                      <a:avLst/>
                    </a:prstGeom>
                    <a:blipFill>
                      <a:blip r:embed="rId6"/>
                      <a:stretch>
                        <a:fillRect r="-59459"/>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E8C80D1-E38A-41EC-A0E5-828D8926DC71}"/>
                        </a:ext>
                      </a:extLst>
                    </p:cNvPr>
                    <p:cNvSpPr txBox="1"/>
                    <p:nvPr/>
                  </p:nvSpPr>
                  <p:spPr>
                    <a:xfrm>
                      <a:off x="20405184" y="29288067"/>
                      <a:ext cx="842765" cy="17733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𝑒</m:t>
                                </m:r>
                              </m:sub>
                            </m:sSub>
                            <m:r>
                              <a:rPr lang="en-GB" sz="3000" i="1">
                                <a:latin typeface="Cambria Math" panose="02040503050406030204" pitchFamily="18" charset="0"/>
                              </a:rPr>
                              <m:t> </m:t>
                            </m:r>
                          </m:oMath>
                        </m:oMathPara>
                      </a14:m>
                      <a:endParaRPr lang="en-SE" sz="3000" dirty="0"/>
                    </a:p>
                  </p:txBody>
                </p:sp>
              </mc:Choice>
              <mc:Fallback xmlns="">
                <p:sp>
                  <p:nvSpPr>
                    <p:cNvPr id="17" name="TextBox 16">
                      <a:extLst>
                        <a:ext uri="{FF2B5EF4-FFF2-40B4-BE49-F238E27FC236}">
                          <a16:creationId xmlns:a16="http://schemas.microsoft.com/office/drawing/2014/main" id="{9D6A8B8A-E5C0-0402-A3DB-788EA07D3389}"/>
                        </a:ext>
                      </a:extLst>
                    </p:cNvPr>
                    <p:cNvSpPr txBox="1">
                      <a:spLocks noRot="1" noChangeAspect="1" noMove="1" noResize="1" noEditPoints="1" noAdjustHandles="1" noChangeArrowheads="1" noChangeShapeType="1" noTextEdit="1"/>
                    </p:cNvSpPr>
                    <p:nvPr/>
                  </p:nvSpPr>
                  <p:spPr>
                    <a:xfrm>
                      <a:off x="20405184" y="29288067"/>
                      <a:ext cx="842765" cy="1773324"/>
                    </a:xfrm>
                    <a:prstGeom prst="rect">
                      <a:avLst/>
                    </a:prstGeom>
                    <a:blipFill>
                      <a:blip r:embed="rId7"/>
                      <a:stretch>
                        <a:fillRect r="-132000"/>
                      </a:stretch>
                    </a:blipFill>
                  </p:spPr>
                  <p:txBody>
                    <a:bodyPr/>
                    <a:lstStyle/>
                    <a:p>
                      <a:r>
                        <a:rPr lang="en-SE">
                          <a:noFill/>
                        </a:rPr>
                        <a:t> </a:t>
                      </a:r>
                    </a:p>
                  </p:txBody>
                </p:sp>
              </mc:Fallback>
            </mc:AlternateContent>
          </p:grpSp>
          <p:pic>
            <p:nvPicPr>
              <p:cNvPr id="8" name="Picture 7">
                <a:extLst>
                  <a:ext uri="{FF2B5EF4-FFF2-40B4-BE49-F238E27FC236}">
                    <a16:creationId xmlns:a16="http://schemas.microsoft.com/office/drawing/2014/main" id="{6DA010B0-C189-4D46-B016-C64E6AEAD273}"/>
                  </a:ext>
                </a:extLst>
              </p:cNvPr>
              <p:cNvPicPr>
                <a:picLocks noChangeAspect="1"/>
              </p:cNvPicPr>
              <p:nvPr/>
            </p:nvPicPr>
            <p:blipFill>
              <a:blip r:embed="rId8"/>
              <a:srcRect t="17878" r="-4941"/>
              <a:stretch>
                <a:fillRect/>
              </a:stretch>
            </p:blipFill>
            <p:spPr>
              <a:xfrm>
                <a:off x="21935089" y="28760247"/>
                <a:ext cx="529284" cy="428987"/>
              </a:xfrm>
              <a:prstGeom prst="rect">
                <a:avLst/>
              </a:prstGeom>
            </p:spPr>
          </p:pic>
          <p:pic>
            <p:nvPicPr>
              <p:cNvPr id="9" name="Picture 8">
                <a:extLst>
                  <a:ext uri="{FF2B5EF4-FFF2-40B4-BE49-F238E27FC236}">
                    <a16:creationId xmlns:a16="http://schemas.microsoft.com/office/drawing/2014/main" id="{CD95DC48-E434-4D22-B6FF-090BE9993EE3}"/>
                  </a:ext>
                </a:extLst>
              </p:cNvPr>
              <p:cNvPicPr>
                <a:picLocks noChangeAspect="1"/>
              </p:cNvPicPr>
              <p:nvPr/>
            </p:nvPicPr>
            <p:blipFill>
              <a:blip r:embed="rId8"/>
              <a:srcRect t="17878" r="-4941"/>
              <a:stretch>
                <a:fillRect/>
              </a:stretch>
            </p:blipFill>
            <p:spPr>
              <a:xfrm>
                <a:off x="21379543" y="28907684"/>
                <a:ext cx="529285" cy="428987"/>
              </a:xfrm>
              <a:prstGeom prst="rect">
                <a:avLst/>
              </a:prstGeom>
            </p:spPr>
          </p:pic>
          <p:pic>
            <p:nvPicPr>
              <p:cNvPr id="10" name="Picture 9">
                <a:extLst>
                  <a:ext uri="{FF2B5EF4-FFF2-40B4-BE49-F238E27FC236}">
                    <a16:creationId xmlns:a16="http://schemas.microsoft.com/office/drawing/2014/main" id="{02F1A9A9-069F-4078-8785-B7B70581FB33}"/>
                  </a:ext>
                </a:extLst>
              </p:cNvPr>
              <p:cNvPicPr>
                <a:picLocks noChangeAspect="1"/>
              </p:cNvPicPr>
              <p:nvPr/>
            </p:nvPicPr>
            <p:blipFill>
              <a:blip r:embed="rId8"/>
              <a:srcRect t="17878" r="-4941"/>
              <a:stretch>
                <a:fillRect/>
              </a:stretch>
            </p:blipFill>
            <p:spPr>
              <a:xfrm>
                <a:off x="22544492" y="28603078"/>
                <a:ext cx="502427" cy="407219"/>
              </a:xfrm>
              <a:prstGeom prst="rect">
                <a:avLst/>
              </a:prstGeom>
            </p:spPr>
          </p:pic>
        </p:grpSp>
        <p:pic>
          <p:nvPicPr>
            <p:cNvPr id="6" name="Picture 5">
              <a:extLst>
                <a:ext uri="{FF2B5EF4-FFF2-40B4-BE49-F238E27FC236}">
                  <a16:creationId xmlns:a16="http://schemas.microsoft.com/office/drawing/2014/main" id="{F6A072FB-511F-404F-8BE0-55AD33609609}"/>
                </a:ext>
              </a:extLst>
            </p:cNvPr>
            <p:cNvPicPr>
              <a:picLocks noChangeAspect="1"/>
            </p:cNvPicPr>
            <p:nvPr/>
          </p:nvPicPr>
          <p:blipFill>
            <a:blip r:embed="rId8"/>
            <a:srcRect t="17878" r="-4941"/>
            <a:stretch>
              <a:fillRect/>
            </a:stretch>
          </p:blipFill>
          <p:spPr>
            <a:xfrm>
              <a:off x="22244449" y="28680092"/>
              <a:ext cx="529284" cy="428987"/>
            </a:xfrm>
            <a:prstGeom prst="rect">
              <a:avLst/>
            </a:prstGeom>
          </p:spPr>
        </p:pic>
      </p:grpSp>
      <p:sp>
        <p:nvSpPr>
          <p:cNvPr id="3" name="Content Placeholder 2">
            <a:extLst>
              <a:ext uri="{FF2B5EF4-FFF2-40B4-BE49-F238E27FC236}">
                <a16:creationId xmlns:a16="http://schemas.microsoft.com/office/drawing/2014/main" id="{48D931E1-9C1C-47E6-BD08-E6B9961086C2}"/>
              </a:ext>
            </a:extLst>
          </p:cNvPr>
          <p:cNvSpPr>
            <a:spLocks noGrp="1"/>
          </p:cNvSpPr>
          <p:nvPr>
            <p:ph sz="quarter" idx="13"/>
          </p:nvPr>
        </p:nvSpPr>
        <p:spPr/>
        <p:txBody>
          <a:bodyPr/>
          <a:lstStyle/>
          <a:p>
            <a:pPr marL="0" indent="0">
              <a:buNone/>
            </a:pPr>
            <a:r>
              <a:rPr lang="sv-SE" dirty="0" err="1"/>
              <a:t>Tracking</a:t>
            </a:r>
            <a:r>
              <a:rPr lang="sv-SE" dirty="0"/>
              <a:t> in G4Beamline</a:t>
            </a:r>
          </a:p>
          <a:p>
            <a:r>
              <a:rPr lang="sv-SE" dirty="0" err="1"/>
              <a:t>Pencil</a:t>
            </a:r>
            <a:r>
              <a:rPr lang="sv-SE" dirty="0"/>
              <a:t> pion </a:t>
            </a:r>
            <a:r>
              <a:rPr lang="sv-SE" dirty="0" err="1"/>
              <a:t>beam</a:t>
            </a:r>
            <a:r>
              <a:rPr lang="sv-SE" dirty="0"/>
              <a:t> at the </a:t>
            </a:r>
            <a:r>
              <a:rPr lang="sv-SE" dirty="0" err="1"/>
              <a:t>injection</a:t>
            </a:r>
            <a:r>
              <a:rPr lang="sv-SE" dirty="0"/>
              <a:t> </a:t>
            </a:r>
            <a:r>
              <a:rPr lang="sv-SE" dirty="0" err="1"/>
              <a:t>point</a:t>
            </a:r>
            <a:endParaRPr lang="sv-SE" dirty="0"/>
          </a:p>
          <a:p>
            <a:r>
              <a:rPr lang="sv-SE" dirty="0" err="1"/>
              <a:t>Track</a:t>
            </a:r>
            <a:r>
              <a:rPr lang="sv-SE" dirty="0"/>
              <a:t> pions and </a:t>
            </a:r>
            <a:r>
              <a:rPr lang="sv-SE" dirty="0" err="1"/>
              <a:t>muons</a:t>
            </a:r>
            <a:r>
              <a:rPr lang="sv-SE" dirty="0"/>
              <a:t>, score neutrinos </a:t>
            </a:r>
            <a:r>
              <a:rPr lang="sv-SE" dirty="0" err="1"/>
              <a:t>crossing</a:t>
            </a:r>
            <a:r>
              <a:rPr lang="sv-SE" dirty="0"/>
              <a:t> LEMMOND</a:t>
            </a:r>
          </a:p>
          <a:p>
            <a:pPr lvl="1"/>
            <a:r>
              <a:rPr lang="sv-SE" dirty="0" err="1"/>
              <a:t>Electrons</a:t>
            </a:r>
            <a:r>
              <a:rPr lang="sv-SE" dirty="0"/>
              <a:t> </a:t>
            </a:r>
            <a:r>
              <a:rPr lang="sv-SE" dirty="0" err="1"/>
              <a:t>killed</a:t>
            </a:r>
            <a:endParaRPr lang="sv-SE" dirty="0"/>
          </a:p>
          <a:p>
            <a:r>
              <a:rPr lang="sv-SE" dirty="0" err="1"/>
              <a:t>Idea</a:t>
            </a:r>
            <a:r>
              <a:rPr lang="sv-SE" dirty="0"/>
              <a:t> </a:t>
            </a:r>
            <a:r>
              <a:rPr lang="sv-SE" dirty="0" err="1"/>
              <a:t>fields</a:t>
            </a:r>
            <a:endParaRPr lang="sv-SE" dirty="0"/>
          </a:p>
          <a:p>
            <a:r>
              <a:rPr lang="sv-SE" dirty="0"/>
              <a:t>No </a:t>
            </a:r>
            <a:r>
              <a:rPr lang="sv-SE" dirty="0" err="1"/>
              <a:t>interaction</a:t>
            </a:r>
            <a:r>
              <a:rPr lang="sv-SE" dirty="0"/>
              <a:t> </a:t>
            </a:r>
            <a:r>
              <a:rPr lang="sv-SE" dirty="0" err="1"/>
              <a:t>with</a:t>
            </a:r>
            <a:r>
              <a:rPr lang="sv-SE" dirty="0"/>
              <a:t> </a:t>
            </a:r>
            <a:r>
              <a:rPr lang="sv-SE" dirty="0" err="1"/>
              <a:t>matter</a:t>
            </a:r>
            <a:r>
              <a:rPr lang="sv-SE" dirty="0"/>
              <a:t>.</a:t>
            </a:r>
          </a:p>
        </p:txBody>
      </p:sp>
    </p:spTree>
    <p:extLst>
      <p:ext uri="{BB962C8B-B14F-4D97-AF65-F5344CB8AC3E}">
        <p14:creationId xmlns:p14="http://schemas.microsoft.com/office/powerpoint/2010/main" val="3561926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C2C0-27AE-48DD-B671-B5B63F4189AD}"/>
              </a:ext>
            </a:extLst>
          </p:cNvPr>
          <p:cNvSpPr>
            <a:spLocks noGrp="1"/>
          </p:cNvSpPr>
          <p:nvPr>
            <p:ph type="title"/>
          </p:nvPr>
        </p:nvSpPr>
        <p:spPr/>
        <p:txBody>
          <a:bodyPr/>
          <a:lstStyle/>
          <a:p>
            <a:r>
              <a:rPr lang="sv-SE" dirty="0" err="1"/>
              <a:t>First</a:t>
            </a:r>
            <a:r>
              <a:rPr lang="sv-SE" dirty="0"/>
              <a:t> </a:t>
            </a:r>
            <a:r>
              <a:rPr lang="sv-SE" dirty="0" err="1"/>
              <a:t>estimates</a:t>
            </a:r>
            <a:r>
              <a:rPr lang="sv-SE" dirty="0"/>
              <a:t> </a:t>
            </a:r>
            <a:r>
              <a:rPr lang="sv-SE" dirty="0" err="1"/>
              <a:t>of</a:t>
            </a:r>
            <a:r>
              <a:rPr lang="sv-SE" dirty="0"/>
              <a:t> neutrino flux at LEMMOND</a:t>
            </a:r>
          </a:p>
        </p:txBody>
      </p:sp>
      <p:pic>
        <p:nvPicPr>
          <p:cNvPr id="4" name="Picture 3">
            <a:extLst>
              <a:ext uri="{FF2B5EF4-FFF2-40B4-BE49-F238E27FC236}">
                <a16:creationId xmlns:a16="http://schemas.microsoft.com/office/drawing/2014/main" id="{2BDC085D-0A7A-400C-A88F-9F4F4B11C053}"/>
              </a:ext>
            </a:extLst>
          </p:cNvPr>
          <p:cNvPicPr>
            <a:picLocks noChangeAspect="1"/>
          </p:cNvPicPr>
          <p:nvPr/>
        </p:nvPicPr>
        <p:blipFill>
          <a:blip r:embed="rId2"/>
          <a:stretch>
            <a:fillRect/>
          </a:stretch>
        </p:blipFill>
        <p:spPr>
          <a:xfrm>
            <a:off x="3697247" y="1683945"/>
            <a:ext cx="4797505" cy="4701683"/>
          </a:xfrm>
          <a:prstGeom prst="rect">
            <a:avLst/>
          </a:prstGeom>
        </p:spPr>
      </p:pic>
      <p:cxnSp>
        <p:nvCxnSpPr>
          <p:cNvPr id="11" name="Straight Connector 10">
            <a:extLst>
              <a:ext uri="{FF2B5EF4-FFF2-40B4-BE49-F238E27FC236}">
                <a16:creationId xmlns:a16="http://schemas.microsoft.com/office/drawing/2014/main" id="{0CB49423-F042-4125-8306-3198DA0D560C}"/>
              </a:ext>
            </a:extLst>
          </p:cNvPr>
          <p:cNvCxnSpPr/>
          <p:nvPr/>
        </p:nvCxnSpPr>
        <p:spPr>
          <a:xfrm flipH="1">
            <a:off x="3349375" y="5948736"/>
            <a:ext cx="99659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21C4E39E-6313-4D43-A3E3-6CD6CD38AD13}"/>
              </a:ext>
            </a:extLst>
          </p:cNvPr>
          <p:cNvGrpSpPr/>
          <p:nvPr/>
        </p:nvGrpSpPr>
        <p:grpSpPr>
          <a:xfrm>
            <a:off x="2385622" y="1818528"/>
            <a:ext cx="1137689" cy="4130209"/>
            <a:chOff x="2385622" y="1818528"/>
            <a:chExt cx="1137689" cy="4130209"/>
          </a:xfrm>
        </p:grpSpPr>
        <p:cxnSp>
          <p:nvCxnSpPr>
            <p:cNvPr id="8" name="Straight Arrow Connector 7">
              <a:extLst>
                <a:ext uri="{FF2B5EF4-FFF2-40B4-BE49-F238E27FC236}">
                  <a16:creationId xmlns:a16="http://schemas.microsoft.com/office/drawing/2014/main" id="{138F9F9C-3411-40C8-B523-C298DC8AFC8F}"/>
                </a:ext>
              </a:extLst>
            </p:cNvPr>
            <p:cNvCxnSpPr>
              <a:cxnSpLocks/>
            </p:cNvCxnSpPr>
            <p:nvPr/>
          </p:nvCxnSpPr>
          <p:spPr>
            <a:xfrm>
              <a:off x="3349375" y="1838057"/>
              <a:ext cx="0" cy="4110679"/>
            </a:xfrm>
            <a:prstGeom prst="straightConnector1">
              <a:avLst/>
            </a:prstGeom>
            <a:ln w="25400">
              <a:solidFill>
                <a:schemeClr val="tx2"/>
              </a:solidFill>
              <a:headEnd type="stealth" w="lg" len="lg"/>
              <a:tailEnd type="non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71D0E73-AF1A-4B05-BC20-EB9BB2545535}"/>
                </a:ext>
              </a:extLst>
            </p:cNvPr>
            <p:cNvSpPr/>
            <p:nvPr/>
          </p:nvSpPr>
          <p:spPr>
            <a:xfrm rot="16200000">
              <a:off x="583790" y="3620360"/>
              <a:ext cx="4130207" cy="5265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rPr>
                <a:t>*1E-10 neutrinos/20 MeV per P.O.T</a:t>
              </a:r>
            </a:p>
          </p:txBody>
        </p:sp>
        <p:sp>
          <p:nvSpPr>
            <p:cNvPr id="13" name="TextBox 12">
              <a:extLst>
                <a:ext uri="{FF2B5EF4-FFF2-40B4-BE49-F238E27FC236}">
                  <a16:creationId xmlns:a16="http://schemas.microsoft.com/office/drawing/2014/main" id="{4A6604A2-E9C7-4774-B0D3-EDCE534D911A}"/>
                </a:ext>
              </a:extLst>
            </p:cNvPr>
            <p:cNvSpPr txBox="1"/>
            <p:nvPr/>
          </p:nvSpPr>
          <p:spPr>
            <a:xfrm>
              <a:off x="3009603" y="5566025"/>
              <a:ext cx="513708" cy="382712"/>
            </a:xfrm>
            <a:prstGeom prst="rect">
              <a:avLst/>
            </a:prstGeom>
            <a:noFill/>
          </p:spPr>
          <p:txBody>
            <a:bodyPr wrap="square" rtlCol="0">
              <a:spAutoFit/>
            </a:bodyPr>
            <a:lstStyle/>
            <a:p>
              <a:r>
                <a:rPr lang="sv-SE" dirty="0"/>
                <a:t>0</a:t>
              </a:r>
            </a:p>
          </p:txBody>
        </p:sp>
        <p:sp>
          <p:nvSpPr>
            <p:cNvPr id="14" name="TextBox 13">
              <a:extLst>
                <a:ext uri="{FF2B5EF4-FFF2-40B4-BE49-F238E27FC236}">
                  <a16:creationId xmlns:a16="http://schemas.microsoft.com/office/drawing/2014/main" id="{62B79B17-2FFC-43CA-8A44-DDA2F3930769}"/>
                </a:ext>
              </a:extLst>
            </p:cNvPr>
            <p:cNvSpPr txBox="1"/>
            <p:nvPr/>
          </p:nvSpPr>
          <p:spPr>
            <a:xfrm>
              <a:off x="2999327" y="1999180"/>
              <a:ext cx="513708" cy="382712"/>
            </a:xfrm>
            <a:prstGeom prst="rect">
              <a:avLst/>
            </a:prstGeom>
            <a:noFill/>
          </p:spPr>
          <p:txBody>
            <a:bodyPr wrap="square" rtlCol="0">
              <a:spAutoFit/>
            </a:bodyPr>
            <a:lstStyle/>
            <a:p>
              <a:r>
                <a:rPr lang="sv-SE" dirty="0"/>
                <a:t>2</a:t>
              </a:r>
            </a:p>
          </p:txBody>
        </p:sp>
        <p:sp>
          <p:nvSpPr>
            <p:cNvPr id="15" name="TextBox 14">
              <a:extLst>
                <a:ext uri="{FF2B5EF4-FFF2-40B4-BE49-F238E27FC236}">
                  <a16:creationId xmlns:a16="http://schemas.microsoft.com/office/drawing/2014/main" id="{1FC1C998-6BEA-4207-9281-702C8ABA014F}"/>
                </a:ext>
              </a:extLst>
            </p:cNvPr>
            <p:cNvSpPr txBox="1"/>
            <p:nvPr/>
          </p:nvSpPr>
          <p:spPr>
            <a:xfrm>
              <a:off x="3009603" y="3782602"/>
              <a:ext cx="513708" cy="382712"/>
            </a:xfrm>
            <a:prstGeom prst="rect">
              <a:avLst/>
            </a:prstGeom>
            <a:noFill/>
          </p:spPr>
          <p:txBody>
            <a:bodyPr wrap="square" rtlCol="0">
              <a:spAutoFit/>
            </a:bodyPr>
            <a:lstStyle/>
            <a:p>
              <a:r>
                <a:rPr lang="sv-SE" dirty="0"/>
                <a:t>1</a:t>
              </a:r>
            </a:p>
          </p:txBody>
        </p:sp>
      </p:grpSp>
    </p:spTree>
    <p:extLst>
      <p:ext uri="{BB962C8B-B14F-4D97-AF65-F5344CB8AC3E}">
        <p14:creationId xmlns:p14="http://schemas.microsoft.com/office/powerpoint/2010/main" val="206461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3C5D8-9EA6-4FF8-B9AF-B15110FF973D}"/>
              </a:ext>
            </a:extLst>
          </p:cNvPr>
          <p:cNvSpPr>
            <a:spLocks noGrp="1"/>
          </p:cNvSpPr>
          <p:nvPr>
            <p:ph type="title"/>
          </p:nvPr>
        </p:nvSpPr>
        <p:spPr/>
        <p:txBody>
          <a:bodyPr/>
          <a:lstStyle/>
          <a:p>
            <a:r>
              <a:rPr lang="sv-SE" dirty="0"/>
              <a:t>Outlook: non-</a:t>
            </a:r>
            <a:r>
              <a:rPr lang="sv-SE" dirty="0" err="1"/>
              <a:t>linear</a:t>
            </a:r>
            <a:r>
              <a:rPr lang="sv-SE" dirty="0"/>
              <a:t> </a:t>
            </a:r>
            <a:r>
              <a:rPr lang="sv-SE" dirty="0" err="1"/>
              <a:t>optics</a:t>
            </a:r>
            <a:r>
              <a:rPr lang="sv-SE" dirty="0"/>
              <a:t> and </a:t>
            </a:r>
            <a:r>
              <a:rPr lang="sv-SE" dirty="0" err="1"/>
              <a:t>losses</a:t>
            </a:r>
            <a:endParaRPr lang="sv-SE" dirty="0"/>
          </a:p>
        </p:txBody>
      </p:sp>
      <p:sp>
        <p:nvSpPr>
          <p:cNvPr id="3" name="Content Placeholder 2">
            <a:extLst>
              <a:ext uri="{FF2B5EF4-FFF2-40B4-BE49-F238E27FC236}">
                <a16:creationId xmlns:a16="http://schemas.microsoft.com/office/drawing/2014/main" id="{BC8AB1FD-1028-4803-A8F0-7118ED5D5CFA}"/>
              </a:ext>
            </a:extLst>
          </p:cNvPr>
          <p:cNvSpPr>
            <a:spLocks noGrp="1"/>
          </p:cNvSpPr>
          <p:nvPr>
            <p:ph sz="quarter" idx="13"/>
          </p:nvPr>
        </p:nvSpPr>
        <p:spPr/>
        <p:txBody>
          <a:bodyPr/>
          <a:lstStyle/>
          <a:p>
            <a:pPr>
              <a:lnSpc>
                <a:spcPct val="100000"/>
              </a:lnSpc>
              <a:spcBef>
                <a:spcPts val="0"/>
              </a:spcBef>
              <a:spcAft>
                <a:spcPts val="600"/>
              </a:spcAft>
            </a:pPr>
            <a:r>
              <a:rPr lang="sv-SE" sz="2000" dirty="0" err="1"/>
              <a:t>Very</a:t>
            </a:r>
            <a:r>
              <a:rPr lang="sv-SE" sz="2000" dirty="0"/>
              <a:t> </a:t>
            </a:r>
            <a:r>
              <a:rPr lang="sv-SE" sz="2000" dirty="0" err="1"/>
              <a:t>large</a:t>
            </a:r>
            <a:r>
              <a:rPr lang="sv-SE" sz="2000" dirty="0"/>
              <a:t> </a:t>
            </a:r>
            <a:r>
              <a:rPr lang="sv-SE" sz="2000" dirty="0" err="1"/>
              <a:t>energy</a:t>
            </a:r>
            <a:r>
              <a:rPr lang="sv-SE" sz="2000" dirty="0"/>
              <a:t> </a:t>
            </a:r>
            <a:r>
              <a:rPr lang="sv-SE" sz="2000" dirty="0" err="1"/>
              <a:t>spread</a:t>
            </a:r>
            <a:r>
              <a:rPr lang="sv-SE" sz="2000" dirty="0"/>
              <a:t>, </a:t>
            </a:r>
            <a:r>
              <a:rPr lang="sv-SE" sz="2000" dirty="0" err="1"/>
              <a:t>high</a:t>
            </a:r>
            <a:r>
              <a:rPr lang="sv-SE" sz="2000" dirty="0"/>
              <a:t> </a:t>
            </a:r>
            <a:r>
              <a:rPr lang="sv-SE" sz="2000" dirty="0" err="1"/>
              <a:t>chromaticity</a:t>
            </a:r>
            <a:r>
              <a:rPr lang="sv-SE" sz="2000" dirty="0"/>
              <a:t> (-18.91, -19.11) </a:t>
            </a:r>
          </a:p>
          <a:p>
            <a:pPr lvl="1">
              <a:lnSpc>
                <a:spcPct val="100000"/>
              </a:lnSpc>
              <a:spcBef>
                <a:spcPts val="0"/>
              </a:spcBef>
              <a:spcAft>
                <a:spcPts val="600"/>
              </a:spcAft>
            </a:pPr>
            <a:r>
              <a:rPr lang="sv-SE" sz="1800" dirty="0"/>
              <a:t>-&gt; </a:t>
            </a:r>
            <a:r>
              <a:rPr lang="sv-SE" sz="1800" dirty="0" err="1"/>
              <a:t>huge</a:t>
            </a:r>
            <a:r>
              <a:rPr lang="sv-SE" sz="1800" dirty="0"/>
              <a:t> </a:t>
            </a:r>
            <a:r>
              <a:rPr lang="sv-SE" sz="1800" dirty="0" err="1"/>
              <a:t>beam</a:t>
            </a:r>
            <a:r>
              <a:rPr lang="sv-SE" sz="1800" dirty="0"/>
              <a:t> </a:t>
            </a:r>
            <a:r>
              <a:rPr lang="sv-SE" sz="1800" dirty="0" err="1"/>
              <a:t>tune</a:t>
            </a:r>
            <a:r>
              <a:rPr lang="sv-SE" sz="1800" dirty="0"/>
              <a:t> </a:t>
            </a:r>
            <a:r>
              <a:rPr lang="sv-SE" sz="1800" dirty="0" err="1"/>
              <a:t>spread</a:t>
            </a:r>
            <a:endParaRPr lang="sv-SE" sz="1800" dirty="0"/>
          </a:p>
          <a:p>
            <a:pPr lvl="1">
              <a:lnSpc>
                <a:spcPct val="100000"/>
              </a:lnSpc>
              <a:spcBef>
                <a:spcPts val="0"/>
              </a:spcBef>
              <a:spcAft>
                <a:spcPts val="600"/>
              </a:spcAft>
            </a:pPr>
            <a:r>
              <a:rPr lang="sv-SE" sz="1800" dirty="0" err="1"/>
              <a:t>Sextupolse</a:t>
            </a:r>
            <a:r>
              <a:rPr lang="sv-SE" sz="1800" dirty="0"/>
              <a:t>, </a:t>
            </a:r>
            <a:r>
              <a:rPr lang="sv-SE" sz="1800" dirty="0" err="1"/>
              <a:t>octupoles</a:t>
            </a:r>
            <a:r>
              <a:rPr lang="sv-SE" sz="1800" dirty="0"/>
              <a:t> to be </a:t>
            </a:r>
            <a:r>
              <a:rPr lang="sv-SE" sz="1800" dirty="0" err="1"/>
              <a:t>added</a:t>
            </a:r>
            <a:r>
              <a:rPr lang="sv-SE" sz="1800" dirty="0"/>
              <a:t> to </a:t>
            </a:r>
            <a:r>
              <a:rPr lang="sv-SE" sz="1800" dirty="0" err="1"/>
              <a:t>lattice</a:t>
            </a:r>
            <a:endParaRPr lang="sv-SE" sz="1800" dirty="0"/>
          </a:p>
          <a:p>
            <a:pPr>
              <a:lnSpc>
                <a:spcPct val="100000"/>
              </a:lnSpc>
              <a:spcBef>
                <a:spcPts val="0"/>
              </a:spcBef>
              <a:spcAft>
                <a:spcPts val="600"/>
              </a:spcAft>
            </a:pPr>
            <a:r>
              <a:rPr lang="sv-SE" sz="2000" dirty="0" err="1"/>
              <a:t>Large</a:t>
            </a:r>
            <a:r>
              <a:rPr lang="sv-SE" sz="2000" dirty="0"/>
              <a:t> </a:t>
            </a:r>
            <a:r>
              <a:rPr lang="sv-SE" sz="2000" dirty="0" err="1"/>
              <a:t>amplitudes</a:t>
            </a:r>
            <a:r>
              <a:rPr lang="sv-SE" sz="2000" dirty="0"/>
              <a:t> -&gt; </a:t>
            </a:r>
            <a:r>
              <a:rPr lang="sv-SE" sz="2000" dirty="0" err="1"/>
              <a:t>amplitude</a:t>
            </a:r>
            <a:r>
              <a:rPr lang="sv-SE" sz="2000" dirty="0"/>
              <a:t> </a:t>
            </a:r>
            <a:r>
              <a:rPr lang="sv-SE" sz="2000" dirty="0" err="1"/>
              <a:t>detuning</a:t>
            </a:r>
            <a:r>
              <a:rPr lang="sv-SE" sz="2000" dirty="0"/>
              <a:t>, strong fringe </a:t>
            </a:r>
            <a:r>
              <a:rPr lang="sv-SE" sz="2000" dirty="0" err="1"/>
              <a:t>field</a:t>
            </a:r>
            <a:r>
              <a:rPr lang="sv-SE" sz="2000" dirty="0"/>
              <a:t> </a:t>
            </a:r>
            <a:r>
              <a:rPr lang="sv-SE" sz="2000" dirty="0" err="1"/>
              <a:t>effects</a:t>
            </a:r>
            <a:endParaRPr lang="sv-SE" sz="2000" dirty="0"/>
          </a:p>
          <a:p>
            <a:pPr>
              <a:lnSpc>
                <a:spcPct val="100000"/>
              </a:lnSpc>
              <a:spcBef>
                <a:spcPts val="0"/>
              </a:spcBef>
              <a:spcAft>
                <a:spcPts val="600"/>
              </a:spcAft>
            </a:pPr>
            <a:endParaRPr lang="sv-SE" sz="2000" dirty="0"/>
          </a:p>
          <a:p>
            <a:pPr>
              <a:lnSpc>
                <a:spcPct val="100000"/>
              </a:lnSpc>
              <a:spcBef>
                <a:spcPts val="0"/>
              </a:spcBef>
              <a:spcAft>
                <a:spcPts val="600"/>
              </a:spcAft>
            </a:pPr>
            <a:r>
              <a:rPr lang="sv-SE" sz="2000" dirty="0" err="1"/>
              <a:t>Characterize</a:t>
            </a:r>
            <a:r>
              <a:rPr lang="sv-SE" sz="2000" dirty="0"/>
              <a:t> loss </a:t>
            </a:r>
            <a:r>
              <a:rPr lang="sv-SE" sz="2000" dirty="0" err="1"/>
              <a:t>mechanisms</a:t>
            </a:r>
            <a:r>
              <a:rPr lang="sv-SE" sz="2000" dirty="0"/>
              <a:t>, </a:t>
            </a:r>
            <a:r>
              <a:rPr lang="sv-SE" sz="2000" dirty="0" err="1"/>
              <a:t>if</a:t>
            </a:r>
            <a:r>
              <a:rPr lang="sv-SE" sz="2000" dirty="0"/>
              <a:t> </a:t>
            </a:r>
            <a:r>
              <a:rPr lang="sv-SE" sz="2000" dirty="0" err="1"/>
              <a:t>possible</a:t>
            </a:r>
            <a:r>
              <a:rPr lang="sv-SE" sz="2000" dirty="0"/>
              <a:t> </a:t>
            </a:r>
            <a:r>
              <a:rPr lang="sv-SE" sz="2000" dirty="0" err="1"/>
              <a:t>mitigate</a:t>
            </a:r>
            <a:r>
              <a:rPr lang="sv-SE" sz="2000" dirty="0"/>
              <a:t> </a:t>
            </a:r>
            <a:r>
              <a:rPr lang="sv-SE" sz="2000" dirty="0" err="1"/>
              <a:t>them</a:t>
            </a:r>
            <a:endParaRPr lang="sv-SE" sz="2000" dirty="0"/>
          </a:p>
          <a:p>
            <a:pPr>
              <a:lnSpc>
                <a:spcPct val="100000"/>
              </a:lnSpc>
              <a:spcBef>
                <a:spcPts val="0"/>
              </a:spcBef>
              <a:spcAft>
                <a:spcPts val="600"/>
              </a:spcAft>
            </a:pPr>
            <a:endParaRPr lang="sv-SE" sz="2000" dirty="0"/>
          </a:p>
          <a:p>
            <a:pPr>
              <a:lnSpc>
                <a:spcPct val="100000"/>
              </a:lnSpc>
              <a:spcBef>
                <a:spcPts val="0"/>
              </a:spcBef>
              <a:spcAft>
                <a:spcPts val="600"/>
              </a:spcAft>
            </a:pPr>
            <a:r>
              <a:rPr lang="sv-SE" sz="2000" dirty="0" err="1"/>
              <a:t>Include</a:t>
            </a:r>
            <a:r>
              <a:rPr lang="sv-SE" sz="2000" dirty="0"/>
              <a:t> the </a:t>
            </a:r>
            <a:r>
              <a:rPr lang="sv-SE" sz="2000" dirty="0" err="1"/>
              <a:t>injection</a:t>
            </a:r>
            <a:r>
              <a:rPr lang="sv-SE" sz="2000" dirty="0"/>
              <a:t>!</a:t>
            </a:r>
          </a:p>
          <a:p>
            <a:pPr>
              <a:lnSpc>
                <a:spcPct val="100000"/>
              </a:lnSpc>
              <a:spcBef>
                <a:spcPts val="0"/>
              </a:spcBef>
              <a:spcAft>
                <a:spcPts val="600"/>
              </a:spcAft>
            </a:pPr>
            <a:endParaRPr lang="sv-SE" sz="2000" dirty="0"/>
          </a:p>
          <a:p>
            <a:pPr>
              <a:lnSpc>
                <a:spcPct val="100000"/>
              </a:lnSpc>
              <a:spcBef>
                <a:spcPts val="0"/>
              </a:spcBef>
              <a:spcAft>
                <a:spcPts val="600"/>
              </a:spcAft>
            </a:pPr>
            <a:r>
              <a:rPr lang="sv-SE" sz="2000" dirty="0" err="1"/>
              <a:t>Continue</a:t>
            </a:r>
            <a:r>
              <a:rPr lang="sv-SE" sz="2000" dirty="0"/>
              <a:t> </a:t>
            </a:r>
            <a:r>
              <a:rPr lang="sv-SE" sz="2000" dirty="0" err="1"/>
              <a:t>working</a:t>
            </a:r>
            <a:r>
              <a:rPr lang="sv-SE" sz="2000" dirty="0"/>
              <a:t> on a ring for 600 MeV/c </a:t>
            </a:r>
            <a:r>
              <a:rPr lang="sv-SE" sz="2000" dirty="0" err="1"/>
              <a:t>muons</a:t>
            </a:r>
            <a:r>
              <a:rPr lang="sv-SE" sz="2000" dirty="0"/>
              <a:t>.</a:t>
            </a:r>
          </a:p>
        </p:txBody>
      </p:sp>
    </p:spTree>
    <p:extLst>
      <p:ext uri="{BB962C8B-B14F-4D97-AF65-F5344CB8AC3E}">
        <p14:creationId xmlns:p14="http://schemas.microsoft.com/office/powerpoint/2010/main" val="30397647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34FCC-5A07-4B7D-9855-E54A4C12B5D9}"/>
              </a:ext>
            </a:extLst>
          </p:cNvPr>
          <p:cNvSpPr>
            <a:spLocks noGrp="1"/>
          </p:cNvSpPr>
          <p:nvPr>
            <p:ph type="title"/>
          </p:nvPr>
        </p:nvSpPr>
        <p:spPr/>
        <p:txBody>
          <a:bodyPr/>
          <a:lstStyle/>
          <a:p>
            <a:r>
              <a:rPr lang="sv-SE" dirty="0"/>
              <a:t>Outlook: Start-to-End</a:t>
            </a:r>
          </a:p>
        </p:txBody>
      </p:sp>
      <p:sp>
        <p:nvSpPr>
          <p:cNvPr id="3" name="Content Placeholder 2">
            <a:extLst>
              <a:ext uri="{FF2B5EF4-FFF2-40B4-BE49-F238E27FC236}">
                <a16:creationId xmlns:a16="http://schemas.microsoft.com/office/drawing/2014/main" id="{E9B42113-ADAB-40A4-8281-2EC3678A5373}"/>
              </a:ext>
            </a:extLst>
          </p:cNvPr>
          <p:cNvSpPr>
            <a:spLocks noGrp="1"/>
          </p:cNvSpPr>
          <p:nvPr>
            <p:ph sz="quarter" idx="13"/>
          </p:nvPr>
        </p:nvSpPr>
        <p:spPr>
          <a:xfrm>
            <a:off x="947738" y="1776413"/>
            <a:ext cx="4723597" cy="627740"/>
          </a:xfrm>
        </p:spPr>
        <p:txBody>
          <a:bodyPr/>
          <a:lstStyle/>
          <a:p>
            <a:pPr marL="0" indent="0">
              <a:buNone/>
            </a:pPr>
            <a:r>
              <a:rPr lang="sv-SE" dirty="0"/>
              <a:t>Set-</a:t>
            </a:r>
            <a:r>
              <a:rPr lang="sv-SE" dirty="0" err="1"/>
              <a:t>up</a:t>
            </a:r>
            <a:r>
              <a:rPr lang="sv-SE" dirty="0"/>
              <a:t> for start-to-end simulations in BDSIM has </a:t>
            </a:r>
            <a:r>
              <a:rPr lang="sv-SE" dirty="0" err="1"/>
              <a:t>been</a:t>
            </a:r>
            <a:r>
              <a:rPr lang="sv-SE" dirty="0"/>
              <a:t> </a:t>
            </a:r>
            <a:r>
              <a:rPr lang="sv-SE" dirty="0" err="1"/>
              <a:t>initiated</a:t>
            </a:r>
            <a:r>
              <a:rPr lang="sv-SE" dirty="0"/>
              <a:t>.</a:t>
            </a:r>
          </a:p>
        </p:txBody>
      </p:sp>
      <p:sp>
        <p:nvSpPr>
          <p:cNvPr id="6" name="Slide Number Placeholder 3">
            <a:extLst>
              <a:ext uri="{FF2B5EF4-FFF2-40B4-BE49-F238E27FC236}">
                <a16:creationId xmlns:a16="http://schemas.microsoft.com/office/drawing/2014/main" id="{6ABA44FB-6BA6-4625-B695-8D3B3BEADB0A}"/>
              </a:ext>
            </a:extLst>
          </p:cNvPr>
          <p:cNvSpPr>
            <a:spLocks noGrp="1"/>
          </p:cNvSpPr>
          <p:nvPr>
            <p:ph type="sldNum" sz="quarter" idx="12"/>
          </p:nvPr>
        </p:nvSpPr>
        <p:spPr>
          <a:xfrm>
            <a:off x="9472736" y="6453386"/>
            <a:ext cx="1596292" cy="404614"/>
          </a:xfrm>
        </p:spPr>
        <p:txBody>
          <a:bodyPr/>
          <a:lstStyle/>
          <a:p>
            <a:fld id="{28844951-7827-47D4-8276-7DDE1FA7D85A}" type="slidenum">
              <a:rPr lang="en-US" smtClean="0"/>
              <a:pPr/>
              <a:t>25</a:t>
            </a:fld>
            <a:endParaRPr lang="en-US"/>
          </a:p>
        </p:txBody>
      </p:sp>
      <p:pic>
        <p:nvPicPr>
          <p:cNvPr id="7" name="Picture 6">
            <a:extLst>
              <a:ext uri="{FF2B5EF4-FFF2-40B4-BE49-F238E27FC236}">
                <a16:creationId xmlns:a16="http://schemas.microsoft.com/office/drawing/2014/main" id="{8AC7F5DA-5157-4103-BB0C-8671D6745F54}"/>
              </a:ext>
            </a:extLst>
          </p:cNvPr>
          <p:cNvPicPr>
            <a:picLocks noChangeAspect="1"/>
          </p:cNvPicPr>
          <p:nvPr/>
        </p:nvPicPr>
        <p:blipFill>
          <a:blip r:embed="rId2"/>
          <a:stretch>
            <a:fillRect/>
          </a:stretch>
        </p:blipFill>
        <p:spPr>
          <a:xfrm>
            <a:off x="1332215" y="2969625"/>
            <a:ext cx="6350696" cy="3370523"/>
          </a:xfrm>
          <a:prstGeom prst="rect">
            <a:avLst/>
          </a:prstGeom>
        </p:spPr>
      </p:pic>
      <p:pic>
        <p:nvPicPr>
          <p:cNvPr id="8" name="Picture 7">
            <a:extLst>
              <a:ext uri="{FF2B5EF4-FFF2-40B4-BE49-F238E27FC236}">
                <a16:creationId xmlns:a16="http://schemas.microsoft.com/office/drawing/2014/main" id="{966A3831-EF31-4BEB-B5D0-09B7D3BB9AC6}"/>
              </a:ext>
            </a:extLst>
          </p:cNvPr>
          <p:cNvPicPr>
            <a:picLocks noChangeAspect="1"/>
          </p:cNvPicPr>
          <p:nvPr/>
        </p:nvPicPr>
        <p:blipFill>
          <a:blip r:embed="rId3"/>
          <a:srcRect l="2930"/>
          <a:stretch>
            <a:fillRect/>
          </a:stretch>
        </p:blipFill>
        <p:spPr>
          <a:xfrm>
            <a:off x="6179249" y="742990"/>
            <a:ext cx="5600356" cy="1790700"/>
          </a:xfrm>
          <a:prstGeom prst="rect">
            <a:avLst/>
          </a:prstGeom>
        </p:spPr>
      </p:pic>
      <p:sp>
        <p:nvSpPr>
          <p:cNvPr id="9" name="TextBox 8">
            <a:extLst>
              <a:ext uri="{FF2B5EF4-FFF2-40B4-BE49-F238E27FC236}">
                <a16:creationId xmlns:a16="http://schemas.microsoft.com/office/drawing/2014/main" id="{2313B97D-3552-4B8A-894D-A5ADCF495E10}"/>
              </a:ext>
            </a:extLst>
          </p:cNvPr>
          <p:cNvSpPr txBox="1"/>
          <p:nvPr/>
        </p:nvSpPr>
        <p:spPr>
          <a:xfrm>
            <a:off x="3866049" y="5836721"/>
            <a:ext cx="1130566" cy="369332"/>
          </a:xfrm>
          <a:prstGeom prst="rect">
            <a:avLst/>
          </a:prstGeom>
          <a:noFill/>
        </p:spPr>
        <p:txBody>
          <a:bodyPr wrap="none" rtlCol="0">
            <a:spAutoFit/>
          </a:bodyPr>
          <a:lstStyle/>
          <a:p>
            <a:r>
              <a:rPr lang="sv-SE" dirty="0" err="1"/>
              <a:t>collimator</a:t>
            </a:r>
            <a:endParaRPr lang="en-SE" dirty="0"/>
          </a:p>
        </p:txBody>
      </p:sp>
      <p:sp>
        <p:nvSpPr>
          <p:cNvPr id="10" name="TextBox 9">
            <a:extLst>
              <a:ext uri="{FF2B5EF4-FFF2-40B4-BE49-F238E27FC236}">
                <a16:creationId xmlns:a16="http://schemas.microsoft.com/office/drawing/2014/main" id="{1B822BE8-BD6C-48D2-BDDB-4F07F0699BB8}"/>
              </a:ext>
            </a:extLst>
          </p:cNvPr>
          <p:cNvSpPr txBox="1"/>
          <p:nvPr/>
        </p:nvSpPr>
        <p:spPr>
          <a:xfrm>
            <a:off x="5297595" y="5309743"/>
            <a:ext cx="2241832" cy="369332"/>
          </a:xfrm>
          <a:prstGeom prst="rect">
            <a:avLst/>
          </a:prstGeom>
          <a:noFill/>
        </p:spPr>
        <p:txBody>
          <a:bodyPr wrap="none" rtlCol="0">
            <a:spAutoFit/>
          </a:bodyPr>
          <a:lstStyle/>
          <a:p>
            <a:r>
              <a:rPr lang="sv-SE" dirty="0"/>
              <a:t>Pion </a:t>
            </a:r>
            <a:r>
              <a:rPr lang="sv-SE" dirty="0" err="1"/>
              <a:t>extraction</a:t>
            </a:r>
            <a:r>
              <a:rPr lang="sv-SE" dirty="0"/>
              <a:t> </a:t>
            </a:r>
            <a:r>
              <a:rPr lang="sv-SE" dirty="0" err="1"/>
              <a:t>dipole</a:t>
            </a:r>
            <a:endParaRPr lang="en-SE" dirty="0"/>
          </a:p>
        </p:txBody>
      </p:sp>
      <p:sp>
        <p:nvSpPr>
          <p:cNvPr id="11" name="TextBox 10">
            <a:extLst>
              <a:ext uri="{FF2B5EF4-FFF2-40B4-BE49-F238E27FC236}">
                <a16:creationId xmlns:a16="http://schemas.microsoft.com/office/drawing/2014/main" id="{340FF4B3-17F7-4687-A5A2-B74FA08BB3B8}"/>
              </a:ext>
            </a:extLst>
          </p:cNvPr>
          <p:cNvSpPr txBox="1"/>
          <p:nvPr/>
        </p:nvSpPr>
        <p:spPr>
          <a:xfrm>
            <a:off x="951626" y="3973423"/>
            <a:ext cx="1431546" cy="369332"/>
          </a:xfrm>
          <a:prstGeom prst="rect">
            <a:avLst/>
          </a:prstGeom>
          <a:noFill/>
        </p:spPr>
        <p:txBody>
          <a:bodyPr wrap="none" rtlCol="0">
            <a:spAutoFit/>
          </a:bodyPr>
          <a:lstStyle/>
          <a:p>
            <a:r>
              <a:rPr lang="sv-SE" dirty="0"/>
              <a:t>Target + horn</a:t>
            </a:r>
            <a:endParaRPr lang="en-SE" dirty="0"/>
          </a:p>
        </p:txBody>
      </p:sp>
    </p:spTree>
    <p:extLst>
      <p:ext uri="{BB962C8B-B14F-4D97-AF65-F5344CB8AC3E}">
        <p14:creationId xmlns:p14="http://schemas.microsoft.com/office/powerpoint/2010/main" val="14742526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079EA-93F9-426D-9A04-1282FEE08C5F}"/>
              </a:ext>
            </a:extLst>
          </p:cNvPr>
          <p:cNvSpPr>
            <a:spLocks noGrp="1"/>
          </p:cNvSpPr>
          <p:nvPr>
            <p:ph type="title"/>
          </p:nvPr>
        </p:nvSpPr>
        <p:spPr/>
        <p:txBody>
          <a:bodyPr/>
          <a:lstStyle/>
          <a:p>
            <a:r>
              <a:rPr lang="sv-SE" dirty="0" err="1"/>
              <a:t>Summary</a:t>
            </a:r>
            <a:endParaRPr lang="sv-SE" dirty="0"/>
          </a:p>
        </p:txBody>
      </p:sp>
      <p:sp>
        <p:nvSpPr>
          <p:cNvPr id="3" name="Content Placeholder 2">
            <a:extLst>
              <a:ext uri="{FF2B5EF4-FFF2-40B4-BE49-F238E27FC236}">
                <a16:creationId xmlns:a16="http://schemas.microsoft.com/office/drawing/2014/main" id="{0FBB15AC-DD79-4111-9963-7F4AF1BCE8F6}"/>
              </a:ext>
            </a:extLst>
          </p:cNvPr>
          <p:cNvSpPr>
            <a:spLocks noGrp="1"/>
          </p:cNvSpPr>
          <p:nvPr>
            <p:ph sz="quarter" idx="13"/>
          </p:nvPr>
        </p:nvSpPr>
        <p:spPr/>
        <p:txBody>
          <a:bodyPr/>
          <a:lstStyle/>
          <a:p>
            <a:pPr>
              <a:lnSpc>
                <a:spcPct val="100000"/>
              </a:lnSpc>
              <a:spcBef>
                <a:spcPts val="0"/>
              </a:spcBef>
              <a:spcAft>
                <a:spcPts val="600"/>
              </a:spcAft>
            </a:pPr>
            <a:r>
              <a:rPr lang="sv-SE" sz="2000" dirty="0" err="1"/>
              <a:t>Low</a:t>
            </a:r>
            <a:r>
              <a:rPr lang="sv-SE" sz="2000" dirty="0"/>
              <a:t> </a:t>
            </a:r>
            <a:r>
              <a:rPr lang="sv-SE" sz="2000" dirty="0" err="1"/>
              <a:t>energy</a:t>
            </a:r>
            <a:r>
              <a:rPr lang="sv-SE" sz="2000" dirty="0"/>
              <a:t> </a:t>
            </a:r>
            <a:r>
              <a:rPr lang="sv-SE" sz="2000" dirty="0" err="1"/>
              <a:t>nuSTORM</a:t>
            </a:r>
            <a:r>
              <a:rPr lang="sv-SE" sz="2000" dirty="0"/>
              <a:t> </a:t>
            </a:r>
            <a:r>
              <a:rPr lang="sv-SE" sz="2000" dirty="0" err="1"/>
              <a:t>facility</a:t>
            </a:r>
            <a:r>
              <a:rPr lang="sv-SE" sz="2000" dirty="0"/>
              <a:t> to </a:t>
            </a:r>
            <a:r>
              <a:rPr lang="sv-SE" sz="2000" dirty="0" err="1"/>
              <a:t>measure</a:t>
            </a:r>
            <a:r>
              <a:rPr lang="sv-SE" sz="2000" dirty="0"/>
              <a:t> neutrino </a:t>
            </a:r>
            <a:r>
              <a:rPr lang="sv-SE" sz="2000" dirty="0" err="1"/>
              <a:t>cross-sections</a:t>
            </a:r>
            <a:r>
              <a:rPr lang="sv-SE" sz="2000" dirty="0"/>
              <a:t> at 200-400 MeV</a:t>
            </a:r>
          </a:p>
          <a:p>
            <a:pPr>
              <a:lnSpc>
                <a:spcPct val="100000"/>
              </a:lnSpc>
              <a:spcBef>
                <a:spcPts val="0"/>
              </a:spcBef>
              <a:spcAft>
                <a:spcPts val="600"/>
              </a:spcAft>
            </a:pPr>
            <a:r>
              <a:rPr lang="sv-SE" sz="2000" dirty="0" err="1"/>
              <a:t>First</a:t>
            </a:r>
            <a:r>
              <a:rPr lang="sv-SE" sz="2000" dirty="0"/>
              <a:t> design </a:t>
            </a:r>
            <a:r>
              <a:rPr lang="sv-SE" sz="2000" dirty="0" err="1"/>
              <a:t>of</a:t>
            </a:r>
            <a:r>
              <a:rPr lang="sv-SE" sz="2000" dirty="0"/>
              <a:t> a 180 m </a:t>
            </a:r>
            <a:r>
              <a:rPr lang="sv-SE" sz="2000" dirty="0" err="1"/>
              <a:t>racetrack</a:t>
            </a:r>
            <a:r>
              <a:rPr lang="sv-SE" sz="2000" dirty="0"/>
              <a:t> ring for </a:t>
            </a:r>
            <a:r>
              <a:rPr lang="sv-SE" sz="2000" dirty="0" err="1"/>
              <a:t>muon</a:t>
            </a:r>
            <a:r>
              <a:rPr lang="sv-SE" sz="2000" dirty="0"/>
              <a:t> </a:t>
            </a:r>
            <a:r>
              <a:rPr lang="sv-SE" sz="2000" dirty="0" err="1"/>
              <a:t>storage</a:t>
            </a:r>
            <a:endParaRPr lang="sv-SE" sz="2000" dirty="0"/>
          </a:p>
          <a:p>
            <a:pPr lvl="1">
              <a:lnSpc>
                <a:spcPct val="100000"/>
              </a:lnSpc>
              <a:spcBef>
                <a:spcPts val="0"/>
              </a:spcBef>
              <a:spcAft>
                <a:spcPts val="600"/>
              </a:spcAft>
            </a:pPr>
            <a:r>
              <a:rPr lang="sv-SE" sz="2000" dirty="0" err="1"/>
              <a:t>Normalconducting</a:t>
            </a:r>
            <a:r>
              <a:rPr lang="sv-SE" sz="2000" dirty="0"/>
              <a:t> magnets, FODO </a:t>
            </a:r>
            <a:r>
              <a:rPr lang="sv-SE" sz="2000" dirty="0" err="1"/>
              <a:t>structure</a:t>
            </a:r>
            <a:endParaRPr lang="sv-SE" sz="2000" dirty="0"/>
          </a:p>
          <a:p>
            <a:pPr>
              <a:lnSpc>
                <a:spcPct val="100000"/>
              </a:lnSpc>
              <a:spcBef>
                <a:spcPts val="0"/>
              </a:spcBef>
              <a:spcAft>
                <a:spcPts val="600"/>
              </a:spcAft>
            </a:pPr>
            <a:r>
              <a:rPr lang="sv-SE" sz="2000" dirty="0"/>
              <a:t>Challenge: </a:t>
            </a:r>
            <a:r>
              <a:rPr lang="sv-SE" sz="2000" dirty="0" err="1"/>
              <a:t>large</a:t>
            </a:r>
            <a:r>
              <a:rPr lang="sv-SE" sz="2000" dirty="0"/>
              <a:t>, divergent </a:t>
            </a:r>
            <a:r>
              <a:rPr lang="sv-SE" sz="2000" dirty="0" err="1"/>
              <a:t>beams</a:t>
            </a:r>
            <a:endParaRPr lang="sv-SE" sz="2000" dirty="0"/>
          </a:p>
          <a:p>
            <a:pPr>
              <a:lnSpc>
                <a:spcPct val="100000"/>
              </a:lnSpc>
              <a:spcBef>
                <a:spcPts val="0"/>
              </a:spcBef>
              <a:spcAft>
                <a:spcPts val="600"/>
              </a:spcAft>
            </a:pPr>
            <a:r>
              <a:rPr lang="sv-SE" sz="2000" dirty="0" err="1"/>
              <a:t>First</a:t>
            </a:r>
            <a:r>
              <a:rPr lang="sv-SE" sz="2000" dirty="0"/>
              <a:t> (</a:t>
            </a:r>
            <a:r>
              <a:rPr lang="sv-SE" sz="2000" dirty="0" err="1"/>
              <a:t>rough</a:t>
            </a:r>
            <a:r>
              <a:rPr lang="sv-SE" sz="2000" dirty="0"/>
              <a:t>) neutrino flux </a:t>
            </a:r>
            <a:r>
              <a:rPr lang="sv-SE" sz="2000" dirty="0" err="1"/>
              <a:t>estimate</a:t>
            </a:r>
            <a:endParaRPr lang="sv-SE" sz="2000" dirty="0"/>
          </a:p>
          <a:p>
            <a:pPr>
              <a:lnSpc>
                <a:spcPct val="100000"/>
              </a:lnSpc>
              <a:spcBef>
                <a:spcPts val="0"/>
              </a:spcBef>
              <a:spcAft>
                <a:spcPts val="600"/>
              </a:spcAft>
            </a:pPr>
            <a:r>
              <a:rPr lang="sv-SE" sz="2000" dirty="0" err="1"/>
              <a:t>Ongoing</a:t>
            </a:r>
            <a:r>
              <a:rPr lang="sv-SE" sz="2000" dirty="0"/>
              <a:t> </a:t>
            </a:r>
            <a:r>
              <a:rPr lang="sv-SE" sz="2000" dirty="0" err="1"/>
              <a:t>refinement</a:t>
            </a:r>
            <a:r>
              <a:rPr lang="sv-SE" sz="2000" dirty="0"/>
              <a:t> </a:t>
            </a:r>
            <a:r>
              <a:rPr lang="sv-SE" sz="2000" dirty="0" err="1"/>
              <a:t>of</a:t>
            </a:r>
            <a:r>
              <a:rPr lang="sv-SE" sz="2000" dirty="0"/>
              <a:t> ring design and full </a:t>
            </a:r>
            <a:r>
              <a:rPr lang="sv-SE" sz="2000" dirty="0" err="1"/>
              <a:t>characterization</a:t>
            </a:r>
            <a:r>
              <a:rPr lang="sv-SE" sz="2000" dirty="0"/>
              <a:t> </a:t>
            </a:r>
            <a:r>
              <a:rPr lang="sv-SE" sz="2000" dirty="0" err="1"/>
              <a:t>of</a:t>
            </a:r>
            <a:r>
              <a:rPr lang="sv-SE" sz="2000" dirty="0"/>
              <a:t> </a:t>
            </a:r>
            <a:r>
              <a:rPr lang="sv-SE" sz="2000" dirty="0" err="1"/>
              <a:t>performance</a:t>
            </a:r>
            <a:r>
              <a:rPr lang="sv-SE" sz="2000" dirty="0"/>
              <a:t> </a:t>
            </a:r>
          </a:p>
          <a:p>
            <a:pPr>
              <a:lnSpc>
                <a:spcPct val="100000"/>
              </a:lnSpc>
              <a:spcBef>
                <a:spcPts val="0"/>
              </a:spcBef>
              <a:spcAft>
                <a:spcPts val="600"/>
              </a:spcAft>
            </a:pPr>
            <a:r>
              <a:rPr lang="sv-SE" sz="2000" dirty="0" err="1"/>
              <a:t>We</a:t>
            </a:r>
            <a:r>
              <a:rPr lang="sv-SE" sz="2000" dirty="0"/>
              <a:t> </a:t>
            </a:r>
            <a:r>
              <a:rPr lang="sv-SE" sz="2000" dirty="0" err="1"/>
              <a:t>target</a:t>
            </a:r>
            <a:r>
              <a:rPr lang="sv-SE" sz="2000" dirty="0"/>
              <a:t> </a:t>
            </a:r>
            <a:r>
              <a:rPr lang="sv-SE" sz="2000" dirty="0" err="1"/>
              <a:t>large</a:t>
            </a:r>
            <a:r>
              <a:rPr lang="sv-SE" sz="2000" dirty="0"/>
              <a:t> </a:t>
            </a:r>
            <a:r>
              <a:rPr lang="sv-SE" sz="2000" dirty="0" err="1"/>
              <a:t>transverse</a:t>
            </a:r>
            <a:r>
              <a:rPr lang="sv-SE" sz="2000" dirty="0"/>
              <a:t> and </a:t>
            </a:r>
            <a:r>
              <a:rPr lang="sv-SE" sz="2000" dirty="0" err="1"/>
              <a:t>momentum</a:t>
            </a:r>
            <a:r>
              <a:rPr lang="sv-SE" sz="2000" dirty="0"/>
              <a:t> </a:t>
            </a:r>
            <a:r>
              <a:rPr lang="sv-SE" sz="2000" dirty="0" err="1"/>
              <a:t>acceptance</a:t>
            </a:r>
            <a:r>
              <a:rPr lang="sv-SE" sz="2000" dirty="0"/>
              <a:t>.</a:t>
            </a:r>
          </a:p>
          <a:p>
            <a:pPr>
              <a:lnSpc>
                <a:spcPct val="100000"/>
              </a:lnSpc>
              <a:spcBef>
                <a:spcPts val="0"/>
              </a:spcBef>
              <a:spcAft>
                <a:spcPts val="600"/>
              </a:spcAft>
            </a:pPr>
            <a:r>
              <a:rPr lang="sv-SE" sz="2000" dirty="0" err="1"/>
              <a:t>Goal</a:t>
            </a:r>
            <a:r>
              <a:rPr lang="sv-SE" sz="2000" dirty="0"/>
              <a:t>: By Nufact2026, solid design and </a:t>
            </a:r>
            <a:r>
              <a:rPr lang="sv-SE" sz="2000" dirty="0" err="1"/>
              <a:t>refined</a:t>
            </a:r>
            <a:r>
              <a:rPr lang="sv-SE" sz="2000" dirty="0"/>
              <a:t> </a:t>
            </a:r>
            <a:r>
              <a:rPr lang="sv-SE" sz="2000" dirty="0" err="1"/>
              <a:t>estimate</a:t>
            </a:r>
            <a:r>
              <a:rPr lang="sv-SE" sz="2000" dirty="0"/>
              <a:t> </a:t>
            </a:r>
            <a:r>
              <a:rPr lang="sv-SE" sz="2000" dirty="0" err="1"/>
              <a:t>of</a:t>
            </a:r>
            <a:r>
              <a:rPr lang="sv-SE" sz="2000" dirty="0"/>
              <a:t> </a:t>
            </a:r>
            <a:r>
              <a:rPr lang="sv-SE" sz="2000" dirty="0" err="1"/>
              <a:t>LEnuSTORM</a:t>
            </a:r>
            <a:r>
              <a:rPr lang="sv-SE" sz="2000" dirty="0"/>
              <a:t> </a:t>
            </a:r>
            <a:r>
              <a:rPr lang="sv-SE" sz="2000" dirty="0" err="1"/>
              <a:t>performance</a:t>
            </a:r>
            <a:r>
              <a:rPr lang="sv-SE" sz="2000" dirty="0"/>
              <a:t>.</a:t>
            </a:r>
          </a:p>
        </p:txBody>
      </p:sp>
    </p:spTree>
    <p:extLst>
      <p:ext uri="{BB962C8B-B14F-4D97-AF65-F5344CB8AC3E}">
        <p14:creationId xmlns:p14="http://schemas.microsoft.com/office/powerpoint/2010/main" val="740030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04545C6-FB4C-4A26-A60C-435EBF5B116F}"/>
              </a:ext>
            </a:extLst>
          </p:cNvPr>
          <p:cNvGrpSpPr/>
          <p:nvPr/>
        </p:nvGrpSpPr>
        <p:grpSpPr>
          <a:xfrm>
            <a:off x="2103784" y="1776413"/>
            <a:ext cx="7160877" cy="4244974"/>
            <a:chOff x="1128779" y="24381416"/>
            <a:chExt cx="21918140" cy="11015144"/>
          </a:xfrm>
        </p:grpSpPr>
        <p:grpSp>
          <p:nvGrpSpPr>
            <p:cNvPr id="5" name="Group 4">
              <a:extLst>
                <a:ext uri="{FF2B5EF4-FFF2-40B4-BE49-F238E27FC236}">
                  <a16:creationId xmlns:a16="http://schemas.microsoft.com/office/drawing/2014/main" id="{108B0A0C-A8BB-4A1E-A95F-DE8515738305}"/>
                </a:ext>
              </a:extLst>
            </p:cNvPr>
            <p:cNvGrpSpPr/>
            <p:nvPr/>
          </p:nvGrpSpPr>
          <p:grpSpPr>
            <a:xfrm>
              <a:off x="1128779" y="24381416"/>
              <a:ext cx="21918140" cy="11015144"/>
              <a:chOff x="1128779" y="24381416"/>
              <a:chExt cx="21918140" cy="11015144"/>
            </a:xfrm>
          </p:grpSpPr>
          <p:grpSp>
            <p:nvGrpSpPr>
              <p:cNvPr id="7" name="Group 6">
                <a:extLst>
                  <a:ext uri="{FF2B5EF4-FFF2-40B4-BE49-F238E27FC236}">
                    <a16:creationId xmlns:a16="http://schemas.microsoft.com/office/drawing/2014/main" id="{ED7A81A6-3DCA-4C21-9F2A-567276CBF191}"/>
                  </a:ext>
                </a:extLst>
              </p:cNvPr>
              <p:cNvGrpSpPr/>
              <p:nvPr/>
            </p:nvGrpSpPr>
            <p:grpSpPr>
              <a:xfrm>
                <a:off x="1128779" y="24381416"/>
                <a:ext cx="21913528" cy="11015144"/>
                <a:chOff x="742231" y="24701018"/>
                <a:chExt cx="21913527" cy="11015144"/>
              </a:xfrm>
            </p:grpSpPr>
            <p:grpSp>
              <p:nvGrpSpPr>
                <p:cNvPr id="11" name="Group 10">
                  <a:extLst>
                    <a:ext uri="{FF2B5EF4-FFF2-40B4-BE49-F238E27FC236}">
                      <a16:creationId xmlns:a16="http://schemas.microsoft.com/office/drawing/2014/main" id="{2D755558-1E19-49AF-9F05-B9A8F62B6941}"/>
                    </a:ext>
                  </a:extLst>
                </p:cNvPr>
                <p:cNvGrpSpPr/>
                <p:nvPr/>
              </p:nvGrpSpPr>
              <p:grpSpPr>
                <a:xfrm>
                  <a:off x="742231" y="24701018"/>
                  <a:ext cx="21913527" cy="11015144"/>
                  <a:chOff x="771313" y="24652837"/>
                  <a:chExt cx="21913527" cy="11015144"/>
                </a:xfrm>
              </p:grpSpPr>
              <p:pic>
                <p:nvPicPr>
                  <p:cNvPr id="15" name="Picture 14" descr="A drawing of a line of colored lines&#10;&#10;AI-generated content may be incorrect.">
                    <a:extLst>
                      <a:ext uri="{FF2B5EF4-FFF2-40B4-BE49-F238E27FC236}">
                        <a16:creationId xmlns:a16="http://schemas.microsoft.com/office/drawing/2014/main" id="{6DB29F92-34FC-4B0D-93E3-23B9D648A7A9}"/>
                      </a:ext>
                    </a:extLst>
                  </p:cNvPr>
                  <p:cNvPicPr>
                    <a:picLocks noChangeAspect="1"/>
                  </p:cNvPicPr>
                  <p:nvPr/>
                </p:nvPicPr>
                <p:blipFill>
                  <a:blip r:embed="rId2"/>
                  <a:srcRect t="4471" r="22713"/>
                  <a:stretch>
                    <a:fillRect/>
                  </a:stretch>
                </p:blipFill>
                <p:spPr>
                  <a:xfrm>
                    <a:off x="771313" y="24652837"/>
                    <a:ext cx="21913527" cy="11015144"/>
                  </a:xfrm>
                  <a:prstGeom prst="rect">
                    <a:avLst/>
                  </a:prstGeom>
                </p:spPr>
              </p:pic>
              <p:pic>
                <p:nvPicPr>
                  <p:cNvPr id="16" name="Picture 15">
                    <a:extLst>
                      <a:ext uri="{FF2B5EF4-FFF2-40B4-BE49-F238E27FC236}">
                        <a16:creationId xmlns:a16="http://schemas.microsoft.com/office/drawing/2014/main" id="{D0B08DB9-ED8E-4FC5-AF5C-001E8800385E}"/>
                      </a:ext>
                    </a:extLst>
                  </p:cNvPr>
                  <p:cNvPicPr>
                    <a:picLocks noChangeAspect="1"/>
                  </p:cNvPicPr>
                  <p:nvPr/>
                </p:nvPicPr>
                <p:blipFill>
                  <a:blip r:embed="rId3"/>
                  <a:stretch>
                    <a:fillRect/>
                  </a:stretch>
                </p:blipFill>
                <p:spPr>
                  <a:xfrm>
                    <a:off x="14146558" y="33641747"/>
                    <a:ext cx="5752527" cy="762000"/>
                  </a:xfrm>
                  <a:prstGeom prst="rect">
                    <a:avLst/>
                  </a:prstGeom>
                </p:spPr>
              </p:pic>
              <p:pic>
                <p:nvPicPr>
                  <p:cNvPr id="17" name="Picture 16">
                    <a:extLst>
                      <a:ext uri="{FF2B5EF4-FFF2-40B4-BE49-F238E27FC236}">
                        <a16:creationId xmlns:a16="http://schemas.microsoft.com/office/drawing/2014/main" id="{6A357C1D-EE1C-4EF4-8296-9BB6E16AA546}"/>
                      </a:ext>
                    </a:extLst>
                  </p:cNvPr>
                  <p:cNvPicPr>
                    <a:picLocks noChangeAspect="1"/>
                  </p:cNvPicPr>
                  <p:nvPr/>
                </p:nvPicPr>
                <p:blipFill>
                  <a:blip r:embed="rId3"/>
                  <a:stretch>
                    <a:fillRect/>
                  </a:stretch>
                </p:blipFill>
                <p:spPr>
                  <a:xfrm>
                    <a:off x="840734" y="34085285"/>
                    <a:ext cx="834251" cy="553998"/>
                  </a:xfrm>
                  <a:prstGeom prst="rect">
                    <a:avLst/>
                  </a:prstGeom>
                </p:spPr>
              </p:pic>
            </p:gr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84B9E5B-67C6-46F2-A539-F24767AF3BCD}"/>
                        </a:ext>
                      </a:extLst>
                    </p:cNvPr>
                    <p:cNvSpPr txBox="1"/>
                    <p:nvPr/>
                  </p:nvSpPr>
                  <p:spPr>
                    <a:xfrm>
                      <a:off x="17510343" y="25105885"/>
                      <a:ext cx="955587" cy="18921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GB" sz="3000" i="1">
                                    <a:latin typeface="Cambria Math" panose="02040503050406030204" pitchFamily="18" charset="0"/>
                                  </a:rPr>
                                </m:ctrlPr>
                              </m:accPr>
                              <m:e>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𝜇</m:t>
                                    </m:r>
                                  </m:sub>
                                </m:sSub>
                              </m:e>
                            </m:acc>
                          </m:oMath>
                        </m:oMathPara>
                      </a14:m>
                      <a:endParaRPr lang="en-SE" sz="3000" dirty="0"/>
                    </a:p>
                  </p:txBody>
                </p:sp>
              </mc:Choice>
              <mc:Fallback xmlns="">
                <p:sp>
                  <p:nvSpPr>
                    <p:cNvPr id="15" name="TextBox 14">
                      <a:extLst>
                        <a:ext uri="{FF2B5EF4-FFF2-40B4-BE49-F238E27FC236}">
                          <a16:creationId xmlns:a16="http://schemas.microsoft.com/office/drawing/2014/main" id="{68E8EE8A-3D81-266F-CD61-0A3642E40FBE}"/>
                        </a:ext>
                      </a:extLst>
                    </p:cNvPr>
                    <p:cNvSpPr txBox="1">
                      <a:spLocks noRot="1" noChangeAspect="1" noMove="1" noResize="1" noEditPoints="1" noAdjustHandles="1" noChangeArrowheads="1" noChangeShapeType="1" noTextEdit="1"/>
                    </p:cNvSpPr>
                    <p:nvPr/>
                  </p:nvSpPr>
                  <p:spPr>
                    <a:xfrm>
                      <a:off x="17510343" y="25105885"/>
                      <a:ext cx="955587" cy="1892163"/>
                    </a:xfrm>
                    <a:prstGeom prst="rect">
                      <a:avLst/>
                    </a:prstGeom>
                    <a:blipFill>
                      <a:blip r:embed="rId5"/>
                      <a:stretch>
                        <a:fillRect r="-48276"/>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6B6C11D-3AB4-41D5-A048-63ACDCECEF62}"/>
                        </a:ext>
                      </a:extLst>
                    </p:cNvPr>
                    <p:cNvSpPr txBox="1"/>
                    <p:nvPr/>
                  </p:nvSpPr>
                  <p:spPr>
                    <a:xfrm>
                      <a:off x="21391800" y="24921510"/>
                      <a:ext cx="1263958" cy="18921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𝜇</m:t>
                                </m:r>
                              </m:sub>
                            </m:sSub>
                            <m:r>
                              <a:rPr lang="en-GB" sz="3000" i="1">
                                <a:latin typeface="Cambria Math" panose="02040503050406030204" pitchFamily="18" charset="0"/>
                              </a:rPr>
                              <m:t> </m:t>
                            </m:r>
                          </m:oMath>
                        </m:oMathPara>
                      </a14:m>
                      <a:endParaRPr lang="en-SE" sz="3000" dirty="0"/>
                    </a:p>
                  </p:txBody>
                </p:sp>
              </mc:Choice>
              <mc:Fallback xmlns="">
                <p:sp>
                  <p:nvSpPr>
                    <p:cNvPr id="16" name="TextBox 15">
                      <a:extLst>
                        <a:ext uri="{FF2B5EF4-FFF2-40B4-BE49-F238E27FC236}">
                          <a16:creationId xmlns:a16="http://schemas.microsoft.com/office/drawing/2014/main" id="{D2DDBC54-59C3-D352-38A5-C1D3D2090A75}"/>
                        </a:ext>
                      </a:extLst>
                    </p:cNvPr>
                    <p:cNvSpPr txBox="1">
                      <a:spLocks noRot="1" noChangeAspect="1" noMove="1" noResize="1" noEditPoints="1" noAdjustHandles="1" noChangeArrowheads="1" noChangeShapeType="1" noTextEdit="1"/>
                    </p:cNvSpPr>
                    <p:nvPr/>
                  </p:nvSpPr>
                  <p:spPr>
                    <a:xfrm>
                      <a:off x="21391800" y="24921510"/>
                      <a:ext cx="1263958" cy="1892163"/>
                    </a:xfrm>
                    <a:prstGeom prst="rect">
                      <a:avLst/>
                    </a:prstGeom>
                    <a:blipFill>
                      <a:blip r:embed="rId6"/>
                      <a:stretch>
                        <a:fillRect r="-59459"/>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DC594D7-C0B3-42D2-91B4-53A07FB9DD03}"/>
                        </a:ext>
                      </a:extLst>
                    </p:cNvPr>
                    <p:cNvSpPr txBox="1"/>
                    <p:nvPr/>
                  </p:nvSpPr>
                  <p:spPr>
                    <a:xfrm>
                      <a:off x="20405184" y="29288067"/>
                      <a:ext cx="842765" cy="177332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3000" i="1">
                                    <a:latin typeface="Cambria Math" panose="02040503050406030204" pitchFamily="18" charset="0"/>
                                  </a:rPr>
                                </m:ctrlPr>
                              </m:sSubPr>
                              <m:e>
                                <m:r>
                                  <a:rPr lang="en-GB" sz="3000" i="1">
                                    <a:latin typeface="Cambria Math" panose="02040503050406030204" pitchFamily="18" charset="0"/>
                                  </a:rPr>
                                  <m:t>𝜈</m:t>
                                </m:r>
                              </m:e>
                              <m:sub>
                                <m:r>
                                  <a:rPr lang="en-GB" sz="3000" i="1">
                                    <a:latin typeface="Cambria Math" panose="02040503050406030204" pitchFamily="18" charset="0"/>
                                  </a:rPr>
                                  <m:t>𝑒</m:t>
                                </m:r>
                              </m:sub>
                            </m:sSub>
                            <m:r>
                              <a:rPr lang="en-GB" sz="3000" i="1">
                                <a:latin typeface="Cambria Math" panose="02040503050406030204" pitchFamily="18" charset="0"/>
                              </a:rPr>
                              <m:t> </m:t>
                            </m:r>
                          </m:oMath>
                        </m:oMathPara>
                      </a14:m>
                      <a:endParaRPr lang="en-SE" sz="3000" dirty="0"/>
                    </a:p>
                  </p:txBody>
                </p:sp>
              </mc:Choice>
              <mc:Fallback xmlns="">
                <p:sp>
                  <p:nvSpPr>
                    <p:cNvPr id="17" name="TextBox 16">
                      <a:extLst>
                        <a:ext uri="{FF2B5EF4-FFF2-40B4-BE49-F238E27FC236}">
                          <a16:creationId xmlns:a16="http://schemas.microsoft.com/office/drawing/2014/main" id="{9D6A8B8A-E5C0-0402-A3DB-788EA07D3389}"/>
                        </a:ext>
                      </a:extLst>
                    </p:cNvPr>
                    <p:cNvSpPr txBox="1">
                      <a:spLocks noRot="1" noChangeAspect="1" noMove="1" noResize="1" noEditPoints="1" noAdjustHandles="1" noChangeArrowheads="1" noChangeShapeType="1" noTextEdit="1"/>
                    </p:cNvSpPr>
                    <p:nvPr/>
                  </p:nvSpPr>
                  <p:spPr>
                    <a:xfrm>
                      <a:off x="20405184" y="29288067"/>
                      <a:ext cx="842765" cy="1773324"/>
                    </a:xfrm>
                    <a:prstGeom prst="rect">
                      <a:avLst/>
                    </a:prstGeom>
                    <a:blipFill>
                      <a:blip r:embed="rId7"/>
                      <a:stretch>
                        <a:fillRect r="-132000"/>
                      </a:stretch>
                    </a:blipFill>
                  </p:spPr>
                  <p:txBody>
                    <a:bodyPr/>
                    <a:lstStyle/>
                    <a:p>
                      <a:r>
                        <a:rPr lang="en-SE">
                          <a:noFill/>
                        </a:rPr>
                        <a:t> </a:t>
                      </a:r>
                    </a:p>
                  </p:txBody>
                </p:sp>
              </mc:Fallback>
            </mc:AlternateContent>
          </p:grpSp>
          <p:pic>
            <p:nvPicPr>
              <p:cNvPr id="8" name="Picture 7">
                <a:extLst>
                  <a:ext uri="{FF2B5EF4-FFF2-40B4-BE49-F238E27FC236}">
                    <a16:creationId xmlns:a16="http://schemas.microsoft.com/office/drawing/2014/main" id="{A26F4FA1-A513-478E-862E-DBA7D2B1F8E4}"/>
                  </a:ext>
                </a:extLst>
              </p:cNvPr>
              <p:cNvPicPr>
                <a:picLocks noChangeAspect="1"/>
              </p:cNvPicPr>
              <p:nvPr/>
            </p:nvPicPr>
            <p:blipFill>
              <a:blip r:embed="rId8"/>
              <a:srcRect t="17878" r="-4941"/>
              <a:stretch>
                <a:fillRect/>
              </a:stretch>
            </p:blipFill>
            <p:spPr>
              <a:xfrm>
                <a:off x="21935089" y="28760247"/>
                <a:ext cx="529284" cy="428987"/>
              </a:xfrm>
              <a:prstGeom prst="rect">
                <a:avLst/>
              </a:prstGeom>
            </p:spPr>
          </p:pic>
          <p:pic>
            <p:nvPicPr>
              <p:cNvPr id="9" name="Picture 8">
                <a:extLst>
                  <a:ext uri="{FF2B5EF4-FFF2-40B4-BE49-F238E27FC236}">
                    <a16:creationId xmlns:a16="http://schemas.microsoft.com/office/drawing/2014/main" id="{58C6343D-7E4D-49BC-BD6F-BA6B8AAED29C}"/>
                  </a:ext>
                </a:extLst>
              </p:cNvPr>
              <p:cNvPicPr>
                <a:picLocks noChangeAspect="1"/>
              </p:cNvPicPr>
              <p:nvPr/>
            </p:nvPicPr>
            <p:blipFill>
              <a:blip r:embed="rId8"/>
              <a:srcRect t="17878" r="-4941"/>
              <a:stretch>
                <a:fillRect/>
              </a:stretch>
            </p:blipFill>
            <p:spPr>
              <a:xfrm>
                <a:off x="21379543" y="28907684"/>
                <a:ext cx="529285" cy="428987"/>
              </a:xfrm>
              <a:prstGeom prst="rect">
                <a:avLst/>
              </a:prstGeom>
            </p:spPr>
          </p:pic>
          <p:pic>
            <p:nvPicPr>
              <p:cNvPr id="10" name="Picture 9">
                <a:extLst>
                  <a:ext uri="{FF2B5EF4-FFF2-40B4-BE49-F238E27FC236}">
                    <a16:creationId xmlns:a16="http://schemas.microsoft.com/office/drawing/2014/main" id="{D8BC1D5F-28FD-44E7-9309-2A1FAC901167}"/>
                  </a:ext>
                </a:extLst>
              </p:cNvPr>
              <p:cNvPicPr>
                <a:picLocks noChangeAspect="1"/>
              </p:cNvPicPr>
              <p:nvPr/>
            </p:nvPicPr>
            <p:blipFill>
              <a:blip r:embed="rId8"/>
              <a:srcRect t="17878" r="-4941"/>
              <a:stretch>
                <a:fillRect/>
              </a:stretch>
            </p:blipFill>
            <p:spPr>
              <a:xfrm>
                <a:off x="22544492" y="28603078"/>
                <a:ext cx="502427" cy="407219"/>
              </a:xfrm>
              <a:prstGeom prst="rect">
                <a:avLst/>
              </a:prstGeom>
            </p:spPr>
          </p:pic>
        </p:grpSp>
        <p:pic>
          <p:nvPicPr>
            <p:cNvPr id="6" name="Picture 5">
              <a:extLst>
                <a:ext uri="{FF2B5EF4-FFF2-40B4-BE49-F238E27FC236}">
                  <a16:creationId xmlns:a16="http://schemas.microsoft.com/office/drawing/2014/main" id="{07001480-9879-410E-9741-3330D1AC1019}"/>
                </a:ext>
              </a:extLst>
            </p:cNvPr>
            <p:cNvPicPr>
              <a:picLocks noChangeAspect="1"/>
            </p:cNvPicPr>
            <p:nvPr/>
          </p:nvPicPr>
          <p:blipFill>
            <a:blip r:embed="rId8"/>
            <a:srcRect t="17878" r="-4941"/>
            <a:stretch>
              <a:fillRect/>
            </a:stretch>
          </p:blipFill>
          <p:spPr>
            <a:xfrm>
              <a:off x="22244449" y="28680092"/>
              <a:ext cx="529284" cy="428987"/>
            </a:xfrm>
            <a:prstGeom prst="rect">
              <a:avLst/>
            </a:prstGeom>
          </p:spPr>
        </p:pic>
      </p:grpSp>
      <p:sp>
        <p:nvSpPr>
          <p:cNvPr id="2" name="Title 1">
            <a:extLst>
              <a:ext uri="{FF2B5EF4-FFF2-40B4-BE49-F238E27FC236}">
                <a16:creationId xmlns:a16="http://schemas.microsoft.com/office/drawing/2014/main" id="{1F1A0EEF-8E6A-439B-BF14-F0D7DA7CA322}"/>
              </a:ext>
            </a:extLst>
          </p:cNvPr>
          <p:cNvSpPr>
            <a:spLocks noGrp="1"/>
          </p:cNvSpPr>
          <p:nvPr>
            <p:ph type="title"/>
          </p:nvPr>
        </p:nvSpPr>
        <p:spPr>
          <a:xfrm>
            <a:off x="946983" y="1645174"/>
            <a:ext cx="9472971" cy="716142"/>
          </a:xfrm>
        </p:spPr>
        <p:txBody>
          <a:bodyPr/>
          <a:lstStyle/>
          <a:p>
            <a:r>
              <a:rPr lang="sv-SE" dirty="0" err="1"/>
              <a:t>Thanks</a:t>
            </a:r>
            <a:r>
              <a:rPr lang="sv-SE" dirty="0"/>
              <a:t> for </a:t>
            </a:r>
            <a:r>
              <a:rPr lang="sv-SE" dirty="0" err="1"/>
              <a:t>your</a:t>
            </a:r>
            <a:r>
              <a:rPr lang="sv-SE" dirty="0"/>
              <a:t> attention!</a:t>
            </a:r>
          </a:p>
        </p:txBody>
      </p:sp>
      <p:sp>
        <p:nvSpPr>
          <p:cNvPr id="18" name="Text Placeholder 3">
            <a:extLst>
              <a:ext uri="{FF2B5EF4-FFF2-40B4-BE49-F238E27FC236}">
                <a16:creationId xmlns:a16="http://schemas.microsoft.com/office/drawing/2014/main" id="{4F171CC9-4EEC-4F73-A988-7B718D3DA8F8}"/>
              </a:ext>
            </a:extLst>
          </p:cNvPr>
          <p:cNvSpPr txBox="1">
            <a:spLocks/>
          </p:cNvSpPr>
          <p:nvPr/>
        </p:nvSpPr>
        <p:spPr>
          <a:xfrm>
            <a:off x="6538316" y="6047021"/>
            <a:ext cx="4114800" cy="519740"/>
          </a:xfrm>
          <a:prstGeom prst="rect">
            <a:avLst/>
          </a:prstGeom>
        </p:spPr>
        <p:txBody>
          <a:bodyPr/>
          <a:lstStyle>
            <a:lvl1pPr marL="228600" indent="-228600" algn="l" defTabSz="914400" rtl="0" eaLnBrk="1" latinLnBrk="0" hangingPunct="1">
              <a:lnSpc>
                <a:spcPts val="2120"/>
              </a:lnSpc>
              <a:spcBef>
                <a:spcPts val="300"/>
              </a:spcBef>
              <a:buFont typeface="Arial" panose="020B0604020202020204" pitchFamily="34" charset="0"/>
              <a:buChar char="•"/>
              <a:defRPr sz="1600" kern="1200" baseline="0">
                <a:solidFill>
                  <a:schemeClr val="tx1">
                    <a:lumMod val="65000"/>
                    <a:lumOff val="35000"/>
                  </a:schemeClr>
                </a:solidFill>
                <a:latin typeface="Work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baseline="0">
                <a:solidFill>
                  <a:schemeClr val="tx1">
                    <a:lumMod val="65000"/>
                    <a:lumOff val="35000"/>
                  </a:schemeClr>
                </a:solidFill>
                <a:latin typeface="Work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baseline="0">
                <a:solidFill>
                  <a:schemeClr val="tx1">
                    <a:lumMod val="65000"/>
                    <a:lumOff val="35000"/>
                  </a:schemeClr>
                </a:solidFill>
                <a:latin typeface="Work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baseline="0">
                <a:solidFill>
                  <a:schemeClr val="tx1">
                    <a:lumMod val="65000"/>
                    <a:lumOff val="35000"/>
                  </a:schemeClr>
                </a:solidFill>
                <a:latin typeface="Work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dirty="0"/>
              <a:t>Contact: Ting.Choi@physics.uu.se</a:t>
            </a:r>
          </a:p>
        </p:txBody>
      </p:sp>
      <p:pic>
        <p:nvPicPr>
          <p:cNvPr id="19" name="Picture 18">
            <a:extLst>
              <a:ext uri="{FF2B5EF4-FFF2-40B4-BE49-F238E27FC236}">
                <a16:creationId xmlns:a16="http://schemas.microsoft.com/office/drawing/2014/main" id="{E6F6E4F9-9B29-4741-B374-AE6EDBBD15D8}"/>
              </a:ext>
            </a:extLst>
          </p:cNvPr>
          <p:cNvPicPr>
            <a:picLocks noChangeAspect="1"/>
          </p:cNvPicPr>
          <p:nvPr/>
        </p:nvPicPr>
        <p:blipFill>
          <a:blip r:embed="rId9"/>
          <a:stretch>
            <a:fillRect/>
          </a:stretch>
        </p:blipFill>
        <p:spPr>
          <a:xfrm>
            <a:off x="9965509" y="291239"/>
            <a:ext cx="1937216" cy="1027836"/>
          </a:xfrm>
          <a:prstGeom prst="rect">
            <a:avLst/>
          </a:prstGeom>
        </p:spPr>
      </p:pic>
      <p:pic>
        <p:nvPicPr>
          <p:cNvPr id="20" name="Picture 19">
            <a:extLst>
              <a:ext uri="{FF2B5EF4-FFF2-40B4-BE49-F238E27FC236}">
                <a16:creationId xmlns:a16="http://schemas.microsoft.com/office/drawing/2014/main" id="{FE13C5E6-B131-4895-91F7-B6A19D61C43A}"/>
              </a:ext>
            </a:extLst>
          </p:cNvPr>
          <p:cNvPicPr>
            <a:picLocks noChangeAspect="1"/>
          </p:cNvPicPr>
          <p:nvPr/>
        </p:nvPicPr>
        <p:blipFill>
          <a:blip r:embed="rId10"/>
          <a:stretch>
            <a:fillRect/>
          </a:stretch>
        </p:blipFill>
        <p:spPr>
          <a:xfrm>
            <a:off x="10088216" y="1589139"/>
            <a:ext cx="1762630" cy="1656575"/>
          </a:xfrm>
          <a:prstGeom prst="rect">
            <a:avLst/>
          </a:prstGeom>
        </p:spPr>
      </p:pic>
    </p:spTree>
    <p:extLst>
      <p:ext uri="{BB962C8B-B14F-4D97-AF65-F5344CB8AC3E}">
        <p14:creationId xmlns:p14="http://schemas.microsoft.com/office/powerpoint/2010/main" val="2177262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664E7-9D55-4F7E-BDD0-BE0082CF885C}"/>
              </a:ext>
            </a:extLst>
          </p:cNvPr>
          <p:cNvSpPr>
            <a:spLocks noGrp="1"/>
          </p:cNvSpPr>
          <p:nvPr>
            <p:ph type="ctrTitle"/>
          </p:nvPr>
        </p:nvSpPr>
        <p:spPr/>
        <p:txBody>
          <a:bodyPr/>
          <a:lstStyle/>
          <a:p>
            <a:r>
              <a:rPr lang="sv-SE" dirty="0"/>
              <a:t>Extra </a:t>
            </a:r>
            <a:r>
              <a:rPr lang="sv-SE" dirty="0" err="1"/>
              <a:t>slides</a:t>
            </a:r>
            <a:endParaRPr lang="sv-SE" dirty="0"/>
          </a:p>
        </p:txBody>
      </p:sp>
    </p:spTree>
    <p:extLst>
      <p:ext uri="{BB962C8B-B14F-4D97-AF65-F5344CB8AC3E}">
        <p14:creationId xmlns:p14="http://schemas.microsoft.com/office/powerpoint/2010/main" val="29042843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C4B71-96DE-4616-B0CB-A21574D60A38}"/>
              </a:ext>
            </a:extLst>
          </p:cNvPr>
          <p:cNvSpPr>
            <a:spLocks noGrp="1"/>
          </p:cNvSpPr>
          <p:nvPr>
            <p:ph type="title"/>
          </p:nvPr>
        </p:nvSpPr>
        <p:spPr/>
        <p:txBody>
          <a:bodyPr/>
          <a:lstStyle/>
          <a:p>
            <a:r>
              <a:rPr lang="sv-SE" dirty="0" err="1"/>
              <a:t>ESSnuSB</a:t>
            </a:r>
            <a:r>
              <a:rPr lang="sv-SE" dirty="0"/>
              <a:t> </a:t>
            </a:r>
            <a:r>
              <a:rPr lang="sv-SE" dirty="0" err="1"/>
              <a:t>pulse</a:t>
            </a:r>
            <a:r>
              <a:rPr lang="sv-SE" dirty="0"/>
              <a:t> </a:t>
            </a:r>
            <a:r>
              <a:rPr lang="sv-SE" dirty="0" err="1"/>
              <a:t>structure</a:t>
            </a:r>
            <a:endParaRPr lang="sv-SE" dirty="0"/>
          </a:p>
        </p:txBody>
      </p:sp>
      <p:sp>
        <p:nvSpPr>
          <p:cNvPr id="3" name="Content Placeholder 2">
            <a:extLst>
              <a:ext uri="{FF2B5EF4-FFF2-40B4-BE49-F238E27FC236}">
                <a16:creationId xmlns:a16="http://schemas.microsoft.com/office/drawing/2014/main" id="{06498D9E-D6CA-4CDB-9547-D934482DDAC9}"/>
              </a:ext>
            </a:extLst>
          </p:cNvPr>
          <p:cNvSpPr>
            <a:spLocks noGrp="1"/>
          </p:cNvSpPr>
          <p:nvPr>
            <p:ph sz="quarter" idx="13"/>
          </p:nvPr>
        </p:nvSpPr>
        <p:spPr/>
        <p:txBody>
          <a:bodyPr/>
          <a:lstStyle/>
          <a:p>
            <a:endParaRPr lang="sv-SE"/>
          </a:p>
        </p:txBody>
      </p:sp>
      <p:pic>
        <p:nvPicPr>
          <p:cNvPr id="4" name="Picture 2">
            <a:extLst>
              <a:ext uri="{FF2B5EF4-FFF2-40B4-BE49-F238E27FC236}">
                <a16:creationId xmlns:a16="http://schemas.microsoft.com/office/drawing/2014/main" id="{AEE73558-38C6-4A45-960F-2CA35DDF59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803" y="2114093"/>
            <a:ext cx="6688839" cy="3254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827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4">
            <a:extLst>
              <a:ext uri="{FF2B5EF4-FFF2-40B4-BE49-F238E27FC236}">
                <a16:creationId xmlns:a16="http://schemas.microsoft.com/office/drawing/2014/main" id="{A840D342-408B-4F2A-8F94-FB72D1813108}"/>
              </a:ext>
            </a:extLst>
          </p:cNvPr>
          <p:cNvPicPr>
            <a:picLocks noChangeAspect="1"/>
          </p:cNvPicPr>
          <p:nvPr/>
        </p:nvPicPr>
        <p:blipFill rotWithShape="1">
          <a:blip r:embed="rId2">
            <a:extLst>
              <a:ext uri="{28A0092B-C50C-407E-A947-70E740481C1C}">
                <a14:useLocalDpi xmlns:a14="http://schemas.microsoft.com/office/drawing/2010/main" val="0"/>
              </a:ext>
            </a:extLst>
          </a:blip>
          <a:srcRect t="1084" b="14533"/>
          <a:stretch/>
        </p:blipFill>
        <p:spPr>
          <a:xfrm>
            <a:off x="0" y="0"/>
            <a:ext cx="12192000" cy="6858000"/>
          </a:xfrm>
          <a:prstGeom prst="rect">
            <a:avLst/>
          </a:prstGeom>
        </p:spPr>
      </p:pic>
      <p:sp>
        <p:nvSpPr>
          <p:cNvPr id="2" name="Rubrik 1">
            <a:extLst>
              <a:ext uri="{FF2B5EF4-FFF2-40B4-BE49-F238E27FC236}">
                <a16:creationId xmlns:a16="http://schemas.microsoft.com/office/drawing/2014/main" id="{938F2919-2991-D02F-FB06-1F4EAB2A55E0}"/>
              </a:ext>
            </a:extLst>
          </p:cNvPr>
          <p:cNvSpPr>
            <a:spLocks noGrp="1"/>
          </p:cNvSpPr>
          <p:nvPr>
            <p:ph type="title"/>
          </p:nvPr>
        </p:nvSpPr>
        <p:spPr>
          <a:solidFill>
            <a:schemeClr val="bg1">
              <a:alpha val="53000"/>
            </a:schemeClr>
          </a:solidFill>
        </p:spPr>
        <p:txBody>
          <a:bodyPr/>
          <a:lstStyle/>
          <a:p>
            <a:r>
              <a:rPr lang="sv-SE" b="1" dirty="0"/>
              <a:t>ESS – The </a:t>
            </a:r>
            <a:r>
              <a:rPr lang="sv-SE" b="1" dirty="0" err="1"/>
              <a:t>European</a:t>
            </a:r>
            <a:r>
              <a:rPr lang="sv-SE" b="1" dirty="0"/>
              <a:t> </a:t>
            </a:r>
            <a:r>
              <a:rPr lang="sv-SE" b="1" dirty="0" err="1"/>
              <a:t>Spallation</a:t>
            </a:r>
            <a:r>
              <a:rPr lang="sv-SE" b="1" dirty="0"/>
              <a:t> Source</a:t>
            </a:r>
            <a:endParaRPr lang="en-GB" dirty="0"/>
          </a:p>
        </p:txBody>
      </p:sp>
      <p:sp>
        <p:nvSpPr>
          <p:cNvPr id="14" name="Rectangle 13">
            <a:extLst>
              <a:ext uri="{FF2B5EF4-FFF2-40B4-BE49-F238E27FC236}">
                <a16:creationId xmlns:a16="http://schemas.microsoft.com/office/drawing/2014/main" id="{C7B205FE-C994-4D97-9608-C459EBE41827}"/>
              </a:ext>
            </a:extLst>
          </p:cNvPr>
          <p:cNvSpPr/>
          <p:nvPr/>
        </p:nvSpPr>
        <p:spPr>
          <a:xfrm>
            <a:off x="958012" y="1730449"/>
            <a:ext cx="6096000" cy="1169551"/>
          </a:xfrm>
          <a:prstGeom prst="rect">
            <a:avLst/>
          </a:prstGeom>
        </p:spPr>
        <p:txBody>
          <a:bodyPr>
            <a:spAutoFit/>
          </a:bodyPr>
          <a:lstStyle/>
          <a:p>
            <a:pPr marL="285750" indent="-285750">
              <a:spcAft>
                <a:spcPts val="600"/>
              </a:spcAft>
              <a:buFont typeface="Wingdings" panose="05000000000000000000" pitchFamily="2" charset="2"/>
              <a:buChar char="Ø"/>
            </a:pPr>
            <a:r>
              <a:rPr lang="sv-SE" dirty="0" err="1">
                <a:solidFill>
                  <a:schemeClr val="bg1"/>
                </a:solidFill>
              </a:rPr>
              <a:t>European</a:t>
            </a:r>
            <a:r>
              <a:rPr lang="sv-SE" dirty="0">
                <a:solidFill>
                  <a:schemeClr val="bg1"/>
                </a:solidFill>
              </a:rPr>
              <a:t> Research </a:t>
            </a:r>
            <a:r>
              <a:rPr lang="sv-SE" dirty="0" err="1">
                <a:solidFill>
                  <a:schemeClr val="bg1"/>
                </a:solidFill>
              </a:rPr>
              <a:t>Infrastructure</a:t>
            </a:r>
            <a:r>
              <a:rPr lang="sv-SE" dirty="0">
                <a:solidFill>
                  <a:schemeClr val="bg1"/>
                </a:solidFill>
              </a:rPr>
              <a:t> </a:t>
            </a:r>
            <a:r>
              <a:rPr lang="sv-SE" dirty="0" err="1">
                <a:solidFill>
                  <a:schemeClr val="bg1"/>
                </a:solidFill>
              </a:rPr>
              <a:t>Consortium</a:t>
            </a:r>
            <a:endParaRPr lang="en-GB" dirty="0">
              <a:solidFill>
                <a:schemeClr val="bg1"/>
              </a:solidFill>
            </a:endParaRPr>
          </a:p>
          <a:p>
            <a:pPr marL="285750" indent="-285750">
              <a:spcAft>
                <a:spcPts val="600"/>
              </a:spcAft>
              <a:buFont typeface="Wingdings" panose="05000000000000000000" pitchFamily="2" charset="2"/>
              <a:buChar char="Ø"/>
            </a:pPr>
            <a:r>
              <a:rPr lang="en-GB" dirty="0">
                <a:solidFill>
                  <a:schemeClr val="bg1"/>
                </a:solidFill>
              </a:rPr>
              <a:t>The most powerful proton driver in the world!</a:t>
            </a:r>
          </a:p>
          <a:p>
            <a:endParaRPr lang="sv-SE" sz="2400" b="1" dirty="0">
              <a:solidFill>
                <a:schemeClr val="bg1"/>
              </a:solidFill>
            </a:endParaRPr>
          </a:p>
        </p:txBody>
      </p:sp>
      <p:sp>
        <p:nvSpPr>
          <p:cNvPr id="15" name="TextBox 14">
            <a:extLst>
              <a:ext uri="{FF2B5EF4-FFF2-40B4-BE49-F238E27FC236}">
                <a16:creationId xmlns:a16="http://schemas.microsoft.com/office/drawing/2014/main" id="{70841624-DBDC-4FB6-A86C-146D21EA0549}"/>
              </a:ext>
            </a:extLst>
          </p:cNvPr>
          <p:cNvSpPr txBox="1"/>
          <p:nvPr/>
        </p:nvSpPr>
        <p:spPr>
          <a:xfrm>
            <a:off x="6598020" y="4506021"/>
            <a:ext cx="5408669" cy="2139047"/>
          </a:xfrm>
          <a:prstGeom prst="rect">
            <a:avLst/>
          </a:prstGeom>
          <a:solidFill>
            <a:schemeClr val="bg1">
              <a:alpha val="70000"/>
            </a:schemeClr>
          </a:solidFill>
        </p:spPr>
        <p:txBody>
          <a:bodyPr wrap="square" rtlCol="0">
            <a:spAutoFit/>
          </a:bodyPr>
          <a:lstStyle/>
          <a:p>
            <a:pPr marL="285750" indent="-285750">
              <a:spcAft>
                <a:spcPts val="600"/>
              </a:spcAft>
              <a:buFont typeface="Wingdings" panose="05000000000000000000" pitchFamily="2" charset="2"/>
              <a:buChar char="Ø"/>
            </a:pPr>
            <a:r>
              <a:rPr lang="en-GB" b="1" dirty="0"/>
              <a:t>2 GeV </a:t>
            </a:r>
            <a:r>
              <a:rPr lang="en-GB" dirty="0"/>
              <a:t>linear proton accelerator</a:t>
            </a:r>
          </a:p>
          <a:p>
            <a:pPr marL="285750" indent="-285750">
              <a:spcAft>
                <a:spcPts val="600"/>
              </a:spcAft>
              <a:buFont typeface="Wingdings" panose="05000000000000000000" pitchFamily="2" charset="2"/>
              <a:buChar char="Ø"/>
            </a:pPr>
            <a:r>
              <a:rPr lang="en-GB" dirty="0"/>
              <a:t>Rotating tungsten wheel target</a:t>
            </a:r>
          </a:p>
          <a:p>
            <a:pPr marL="285750" indent="-285750">
              <a:spcAft>
                <a:spcPts val="600"/>
              </a:spcAft>
              <a:buFont typeface="Wingdings" panose="05000000000000000000" pitchFamily="2" charset="2"/>
              <a:buChar char="Ø"/>
            </a:pPr>
            <a:r>
              <a:rPr lang="en-GB" dirty="0"/>
              <a:t>High beam power: </a:t>
            </a:r>
            <a:r>
              <a:rPr lang="en-GB" b="1" dirty="0"/>
              <a:t>5 MW </a:t>
            </a:r>
            <a:r>
              <a:rPr lang="en-GB" dirty="0"/>
              <a:t>average, 125 MW peak</a:t>
            </a:r>
          </a:p>
          <a:p>
            <a:pPr marL="285750" indent="-285750">
              <a:spcAft>
                <a:spcPts val="600"/>
              </a:spcAft>
              <a:buFont typeface="Wingdings" panose="05000000000000000000" pitchFamily="2" charset="2"/>
              <a:buChar char="Ø"/>
            </a:pPr>
            <a:r>
              <a:rPr lang="en-GB" dirty="0"/>
              <a:t>Long pulses 3 </a:t>
            </a:r>
            <a:r>
              <a:rPr lang="en-GB" dirty="0" err="1"/>
              <a:t>ms</a:t>
            </a:r>
            <a:endParaRPr lang="en-GB" dirty="0"/>
          </a:p>
          <a:p>
            <a:pPr marL="285750" indent="-285750">
              <a:spcAft>
                <a:spcPts val="600"/>
              </a:spcAft>
              <a:buFont typeface="Wingdings" panose="05000000000000000000" pitchFamily="2" charset="2"/>
              <a:buChar char="Ø"/>
            </a:pPr>
            <a:r>
              <a:rPr lang="en-GB" dirty="0"/>
              <a:t>Moderate rep. Rate: 14 Hz</a:t>
            </a:r>
          </a:p>
          <a:p>
            <a:pPr marL="285750" indent="-285750">
              <a:spcAft>
                <a:spcPts val="600"/>
              </a:spcAft>
              <a:buFont typeface="Wingdings" panose="05000000000000000000" pitchFamily="2" charset="2"/>
              <a:buChar char="Ø"/>
            </a:pPr>
            <a:r>
              <a:rPr lang="en-GB" dirty="0"/>
              <a:t>First beam on target in 2025</a:t>
            </a:r>
            <a:endParaRPr lang="sv-SE" dirty="0"/>
          </a:p>
        </p:txBody>
      </p:sp>
    </p:spTree>
    <p:extLst>
      <p:ext uri="{BB962C8B-B14F-4D97-AF65-F5344CB8AC3E}">
        <p14:creationId xmlns:p14="http://schemas.microsoft.com/office/powerpoint/2010/main" val="3956364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4211B-DDFB-4476-8A54-EB5DE1080FAD}"/>
              </a:ext>
            </a:extLst>
          </p:cNvPr>
          <p:cNvSpPr>
            <a:spLocks noGrp="1"/>
          </p:cNvSpPr>
          <p:nvPr>
            <p:ph type="title"/>
          </p:nvPr>
        </p:nvSpPr>
        <p:spPr/>
        <p:txBody>
          <a:bodyPr/>
          <a:lstStyle/>
          <a:p>
            <a:r>
              <a:rPr lang="sv-SE" dirty="0" err="1"/>
              <a:t>nuSTORM</a:t>
            </a:r>
            <a:r>
              <a:rPr lang="sv-SE" dirty="0"/>
              <a:t> </a:t>
            </a:r>
            <a:r>
              <a:rPr lang="sv-SE" dirty="0" err="1"/>
              <a:t>comparison</a:t>
            </a:r>
            <a:endParaRPr lang="sv-SE" dirty="0"/>
          </a:p>
        </p:txBody>
      </p:sp>
      <p:graphicFrame>
        <p:nvGraphicFramePr>
          <p:cNvPr id="4" name="Table 2">
            <a:extLst>
              <a:ext uri="{FF2B5EF4-FFF2-40B4-BE49-F238E27FC236}">
                <a16:creationId xmlns:a16="http://schemas.microsoft.com/office/drawing/2014/main" id="{7C844BC6-31C7-43E2-8BDB-7B47903D53AB}"/>
              </a:ext>
            </a:extLst>
          </p:cNvPr>
          <p:cNvGraphicFramePr/>
          <p:nvPr>
            <p:extLst>
              <p:ext uri="{D42A27DB-BD31-4B8C-83A1-F6EECF244321}">
                <p14:modId xmlns:p14="http://schemas.microsoft.com/office/powerpoint/2010/main" val="54313713"/>
              </p:ext>
            </p:extLst>
          </p:nvPr>
        </p:nvGraphicFramePr>
        <p:xfrm>
          <a:off x="839788" y="1833360"/>
          <a:ext cx="6404769" cy="3430080"/>
        </p:xfrm>
        <a:graphic>
          <a:graphicData uri="http://schemas.openxmlformats.org/drawingml/2006/table">
            <a:tbl>
              <a:tblPr/>
              <a:tblGrid>
                <a:gridCol w="2394432">
                  <a:extLst>
                    <a:ext uri="{9D8B030D-6E8A-4147-A177-3AD203B41FA5}">
                      <a16:colId xmlns:a16="http://schemas.microsoft.com/office/drawing/2014/main" val="20000"/>
                    </a:ext>
                  </a:extLst>
                </a:gridCol>
                <a:gridCol w="1435235">
                  <a:extLst>
                    <a:ext uri="{9D8B030D-6E8A-4147-A177-3AD203B41FA5}">
                      <a16:colId xmlns:a16="http://schemas.microsoft.com/office/drawing/2014/main" val="20001"/>
                    </a:ext>
                  </a:extLst>
                </a:gridCol>
                <a:gridCol w="1348274">
                  <a:extLst>
                    <a:ext uri="{9D8B030D-6E8A-4147-A177-3AD203B41FA5}">
                      <a16:colId xmlns:a16="http://schemas.microsoft.com/office/drawing/2014/main" val="20002"/>
                    </a:ext>
                  </a:extLst>
                </a:gridCol>
                <a:gridCol w="1226828">
                  <a:extLst>
                    <a:ext uri="{9D8B030D-6E8A-4147-A177-3AD203B41FA5}">
                      <a16:colId xmlns:a16="http://schemas.microsoft.com/office/drawing/2014/main" val="20003"/>
                    </a:ext>
                  </a:extLst>
                </a:gridCol>
              </a:tblGrid>
              <a:tr h="337320">
                <a:tc>
                  <a:txBody>
                    <a:bodyPr/>
                    <a:lstStyle/>
                    <a:p>
                      <a:endParaRPr lang="sv-SE" dirty="0"/>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0000"/>
                    </a:solidFill>
                  </a:tcPr>
                </a:tc>
                <a:tc>
                  <a:txBody>
                    <a:bodyPr/>
                    <a:lstStyle/>
                    <a:p>
                      <a:r>
                        <a:rPr lang="en-US" sz="1400" b="1" strike="noStrike" spc="-1" dirty="0">
                          <a:solidFill>
                            <a:srgbClr val="FFFFFF"/>
                          </a:solidFill>
                          <a:latin typeface="Arial"/>
                        </a:rPr>
                        <a:t>FNAL FODO*</a:t>
                      </a:r>
                      <a:endParaRPr lang="en-US"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0000"/>
                    </a:solidFill>
                  </a:tcPr>
                </a:tc>
                <a:tc>
                  <a:txBody>
                    <a:bodyPr/>
                    <a:lstStyle/>
                    <a:p>
                      <a:r>
                        <a:rPr lang="en-US" sz="1400" b="1" strike="noStrike" spc="-1" dirty="0">
                          <a:solidFill>
                            <a:srgbClr val="FFFFFF"/>
                          </a:solidFill>
                          <a:latin typeface="Arial"/>
                        </a:rPr>
                        <a:t>CERN FFA</a:t>
                      </a:r>
                      <a:r>
                        <a:rPr lang="en-US" sz="1400" b="1" strike="noStrike" spc="-1" baseline="30000" dirty="0">
                          <a:solidFill>
                            <a:srgbClr val="FFFFFF"/>
                          </a:solidFill>
                          <a:latin typeface="Arial"/>
                        </a:rPr>
                        <a:t>#</a:t>
                      </a:r>
                      <a:endParaRPr lang="en-US" sz="1400" b="0" strike="noStrike" spc="-1" baseline="30000"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0000"/>
                    </a:solidFill>
                  </a:tcPr>
                </a:tc>
                <a:tc>
                  <a:txBody>
                    <a:bodyPr/>
                    <a:lstStyle/>
                    <a:p>
                      <a:r>
                        <a:rPr lang="en-US" sz="1400" b="1" strike="noStrike" spc="-1" dirty="0">
                          <a:solidFill>
                            <a:srgbClr val="FFFFFF"/>
                          </a:solidFill>
                          <a:latin typeface="Arial"/>
                        </a:rPr>
                        <a:t>ESS</a:t>
                      </a:r>
                      <a:endParaRPr lang="en-US"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000000"/>
                    </a:solidFill>
                  </a:tcPr>
                </a:tc>
                <a:extLst>
                  <a:ext uri="{0D108BD9-81ED-4DB2-BD59-A6C34878D82A}">
                    <a16:rowId xmlns:a16="http://schemas.microsoft.com/office/drawing/2014/main" val="10000"/>
                  </a:ext>
                </a:extLst>
              </a:tr>
              <a:tr h="337320">
                <a:tc>
                  <a:txBody>
                    <a:bodyPr/>
                    <a:lstStyle/>
                    <a:p>
                      <a:r>
                        <a:rPr lang="en-US" sz="1400" b="0" strike="noStrike" spc="-1">
                          <a:latin typeface="Arial"/>
                        </a:rPr>
                        <a:t>Proton energy</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120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100 GeV </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2.5 GeV</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1"/>
                  </a:ext>
                </a:extLst>
              </a:tr>
              <a:tr h="337320">
                <a:tc>
                  <a:txBody>
                    <a:bodyPr/>
                    <a:lstStyle/>
                    <a:p>
                      <a:r>
                        <a:rPr lang="en-US" sz="1400" b="0" strike="noStrike" spc="-1">
                          <a:latin typeface="Arial"/>
                        </a:rPr>
                        <a:t>Pion energy</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a:latin typeface="Arial"/>
                        </a:rPr>
                        <a:t>5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rPr>
                        <a:t>5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rPr>
                        <a:t>~ 0.7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2"/>
                  </a:ext>
                </a:extLst>
              </a:tr>
              <a:tr h="337320">
                <a:tc>
                  <a:txBody>
                    <a:bodyPr/>
                    <a:lstStyle/>
                    <a:p>
                      <a:r>
                        <a:rPr lang="en-US" sz="1400" b="0" strike="noStrike" spc="-1">
                          <a:latin typeface="Arial"/>
                        </a:rPr>
                        <a:t>Muon momentum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3.8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3.8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 0.4 GeV/c</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3"/>
                  </a:ext>
                </a:extLst>
              </a:tr>
              <a:tr h="337320">
                <a:tc>
                  <a:txBody>
                    <a:bodyPr/>
                    <a:lstStyle/>
                    <a:p>
                      <a:r>
                        <a:rPr lang="en-US" sz="1400" b="0" strike="noStrike" spc="-1">
                          <a:latin typeface="Arial"/>
                        </a:rPr>
                        <a:t>Momentum acceptance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ea typeface="Arial"/>
                        </a:rPr>
                        <a:t>±</a:t>
                      </a:r>
                      <a:r>
                        <a:rPr lang="en-US" sz="1400" b="0" strike="noStrike" spc="-1" dirty="0">
                          <a:latin typeface="Arial"/>
                        </a:rPr>
                        <a:t>10%</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ea typeface="Arial"/>
                        </a:rPr>
                        <a:t>±</a:t>
                      </a:r>
                      <a:r>
                        <a:rPr lang="en-US" sz="1400" b="0" strike="noStrike" spc="-1" dirty="0">
                          <a:latin typeface="Arial"/>
                        </a:rPr>
                        <a:t>16%</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sv-SE" sz="1400" dirty="0"/>
                        <a:t>?</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4"/>
                  </a:ext>
                </a:extLst>
              </a:tr>
              <a:tr h="337320">
                <a:tc>
                  <a:txBody>
                    <a:bodyPr/>
                    <a:lstStyle/>
                    <a:p>
                      <a:r>
                        <a:rPr lang="en-US" sz="1400" b="0" strike="noStrike" spc="-1" dirty="0">
                          <a:latin typeface="Arial"/>
                        </a:rPr>
                        <a:t>Transverse acceptance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2</a:t>
                      </a:r>
                      <a:r>
                        <a:rPr lang="en-US" sz="1400" b="0" strike="noStrike" spc="-1" dirty="0">
                          <a:latin typeface="Arial"/>
                          <a:ea typeface="Arial"/>
                        </a:rPr>
                        <a:t>π mm rad</a:t>
                      </a:r>
                      <a:endParaRPr lang="en-US"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ea typeface="Arial"/>
                        </a:rPr>
                        <a:t>1π mm rad</a:t>
                      </a:r>
                      <a:endParaRPr lang="en-US"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sv-SE" sz="1400" dirty="0" err="1"/>
                        <a:t>Comparable</a:t>
                      </a:r>
                      <a:endParaRPr lang="sv-SE" sz="1400" dirty="0"/>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5"/>
                  </a:ext>
                </a:extLst>
              </a:tr>
              <a:tr h="337320">
                <a:tc>
                  <a:txBody>
                    <a:bodyPr/>
                    <a:lstStyle/>
                    <a:p>
                      <a:r>
                        <a:rPr lang="en-US" sz="1400" b="0" strike="noStrike" spc="-1" dirty="0">
                          <a:latin typeface="Arial"/>
                        </a:rPr>
                        <a:t>Length of decay straight</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rPr>
                        <a:t>181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rPr>
                        <a:t>180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sv-SE" sz="1400" dirty="0"/>
                        <a:t>80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6"/>
                  </a:ext>
                </a:extLst>
              </a:tr>
              <a:tr h="337320">
                <a:tc>
                  <a:txBody>
                    <a:bodyPr/>
                    <a:lstStyle/>
                    <a:p>
                      <a:r>
                        <a:rPr lang="en-US" sz="1400" b="0" strike="noStrike" spc="-1">
                          <a:latin typeface="Arial"/>
                        </a:rPr>
                        <a:t>Circumference</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490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510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sv-SE" sz="1400" dirty="0"/>
                        <a:t>176 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7"/>
                  </a:ext>
                </a:extLst>
              </a:tr>
              <a:tr h="337320">
                <a:tc>
                  <a:txBody>
                    <a:bodyPr/>
                    <a:lstStyle/>
                    <a:p>
                      <a:r>
                        <a:rPr lang="en-US" sz="1400" b="0" strike="noStrike" spc="-1" dirty="0">
                          <a:latin typeface="Arial"/>
                        </a:rPr>
                        <a:t>Mean distance traveled (</a:t>
                      </a:r>
                      <a:r>
                        <a:rPr lang="el-GR" sz="1400" b="0" strike="noStrike" spc="-1" dirty="0">
                          <a:latin typeface="Arial"/>
                        </a:rPr>
                        <a:t>μ</a:t>
                      </a:r>
                      <a:r>
                        <a:rPr lang="sv-SE" sz="1400" b="0" strike="noStrike" spc="-1" dirty="0">
                          <a:latin typeface="Arial"/>
                        </a:rPr>
                        <a:t>)</a:t>
                      </a:r>
                      <a:endParaRPr lang="en-US" sz="14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a:latin typeface="Arial"/>
                        </a:rPr>
                        <a:t>24 km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a:latin typeface="Arial"/>
                        </a:rPr>
                        <a:t>24 km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r>
                        <a:rPr lang="en-US" sz="1400" b="0" strike="noStrike" spc="-1" dirty="0">
                          <a:latin typeface="Arial"/>
                        </a:rPr>
                        <a:t>~2.4 km</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8"/>
                  </a:ext>
                </a:extLst>
              </a:tr>
              <a:tr h="337320">
                <a:tc>
                  <a:txBody>
                    <a:bodyPr/>
                    <a:lstStyle/>
                    <a:p>
                      <a:endParaRPr lang="sv-SE"/>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 50 turns</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a:latin typeface="Arial"/>
                        </a:rPr>
                        <a:t> ~ 50 turns</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a:lstStyle/>
                    <a:p>
                      <a:r>
                        <a:rPr lang="en-US" sz="1400" b="0" strike="noStrike" spc="-1" dirty="0">
                          <a:latin typeface="Arial"/>
                        </a:rPr>
                        <a:t>14 turns</a:t>
                      </a: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extLst>
                  <a:ext uri="{0D108BD9-81ED-4DB2-BD59-A6C34878D82A}">
                    <a16:rowId xmlns:a16="http://schemas.microsoft.com/office/drawing/2014/main" val="10009"/>
                  </a:ext>
                </a:extLst>
              </a:tr>
            </a:tbl>
          </a:graphicData>
        </a:graphic>
      </p:graphicFrame>
      <p:sp>
        <p:nvSpPr>
          <p:cNvPr id="5" name="TextShape 3">
            <a:extLst>
              <a:ext uri="{FF2B5EF4-FFF2-40B4-BE49-F238E27FC236}">
                <a16:creationId xmlns:a16="http://schemas.microsoft.com/office/drawing/2014/main" id="{D7BB642B-55C3-42A3-903A-F162D65E7314}"/>
              </a:ext>
            </a:extLst>
          </p:cNvPr>
          <p:cNvSpPr txBox="1"/>
          <p:nvPr/>
        </p:nvSpPr>
        <p:spPr>
          <a:xfrm>
            <a:off x="839787" y="5409924"/>
            <a:ext cx="7687763" cy="972260"/>
          </a:xfrm>
          <a:prstGeom prst="rect">
            <a:avLst/>
          </a:prstGeom>
          <a:noFill/>
          <a:ln>
            <a:noFill/>
          </a:ln>
        </p:spPr>
        <p:txBody>
          <a:bodyPr lIns="90000" tIns="45000" rIns="90000" bIns="45000"/>
          <a:lstStyle/>
          <a:p>
            <a:r>
              <a:rPr lang="en-US" sz="1400" b="0" strike="noStrike" spc="-1" dirty="0">
                <a:latin typeface="Arial"/>
              </a:rPr>
              <a:t>* FODO = Focusing – Defocusing</a:t>
            </a:r>
          </a:p>
          <a:p>
            <a:r>
              <a:rPr lang="sv-SE" sz="1400" dirty="0"/>
              <a:t>   </a:t>
            </a:r>
            <a:r>
              <a:rPr lang="en-SE" sz="1400" dirty="0">
                <a:hlinkClick r:id="rId2"/>
              </a:rPr>
              <a:t>https://lss.fnal.gov/archive/thesis/2000/fermilab-thesis-2015-04.pdf</a:t>
            </a:r>
            <a:r>
              <a:rPr lang="sv-SE" sz="1400" dirty="0"/>
              <a:t> </a:t>
            </a:r>
            <a:endParaRPr lang="en-SE" sz="1400" dirty="0"/>
          </a:p>
          <a:p>
            <a:r>
              <a:rPr lang="en-US" sz="1400" spc="-1" baseline="30000" dirty="0">
                <a:latin typeface="Arial"/>
              </a:rPr>
              <a:t>#</a:t>
            </a:r>
            <a:r>
              <a:rPr lang="en-US" sz="1400" spc="-1" dirty="0">
                <a:latin typeface="Arial"/>
              </a:rPr>
              <a:t> FFA = Fixed Field alternating gradient Accelerator</a:t>
            </a:r>
          </a:p>
          <a:p>
            <a:r>
              <a:rPr lang="sv-SE" sz="1400" dirty="0"/>
              <a:t>   </a:t>
            </a:r>
            <a:r>
              <a:rPr lang="sv-SE" sz="1400" dirty="0">
                <a:hlinkClick r:id="rId3"/>
              </a:rPr>
              <a:t>https://ffa20.triumf.ca/wp-content/uploads/2020/11/lagrange_nustorm.pdf</a:t>
            </a:r>
            <a:endParaRPr lang="sv-SE" sz="1400" dirty="0"/>
          </a:p>
          <a:p>
            <a:endParaRPr lang="sv-SE" sz="1400" dirty="0"/>
          </a:p>
          <a:p>
            <a:endParaRPr lang="en-US" sz="1400" b="0" strike="noStrike" spc="-1" dirty="0">
              <a:latin typeface="Arial"/>
            </a:endParaRPr>
          </a:p>
        </p:txBody>
      </p:sp>
      <p:sp>
        <p:nvSpPr>
          <p:cNvPr id="6" name="Rectangle: Rounded Corners 5">
            <a:extLst>
              <a:ext uri="{FF2B5EF4-FFF2-40B4-BE49-F238E27FC236}">
                <a16:creationId xmlns:a16="http://schemas.microsoft.com/office/drawing/2014/main" id="{0AF35F4D-76C4-4FBD-A5EB-8181A3FFE48D}"/>
              </a:ext>
            </a:extLst>
          </p:cNvPr>
          <p:cNvSpPr/>
          <p:nvPr/>
        </p:nvSpPr>
        <p:spPr>
          <a:xfrm>
            <a:off x="5969000" y="1871460"/>
            <a:ext cx="1219200" cy="3420000"/>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634131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990AF-242B-4951-91F9-C5B02945A4CE}"/>
              </a:ext>
            </a:extLst>
          </p:cNvPr>
          <p:cNvSpPr>
            <a:spLocks noGrp="1"/>
          </p:cNvSpPr>
          <p:nvPr>
            <p:ph type="title"/>
          </p:nvPr>
        </p:nvSpPr>
        <p:spPr/>
        <p:txBody>
          <a:bodyPr/>
          <a:lstStyle/>
          <a:p>
            <a:r>
              <a:rPr lang="sv-SE" dirty="0" err="1"/>
              <a:t>Choosing</a:t>
            </a:r>
            <a:r>
              <a:rPr lang="sv-SE" dirty="0"/>
              <a:t> </a:t>
            </a:r>
            <a:r>
              <a:rPr lang="sv-SE" dirty="0" err="1"/>
              <a:t>momenta</a:t>
            </a:r>
            <a:endParaRPr lang="sv-SE" dirty="0"/>
          </a:p>
        </p:txBody>
      </p:sp>
      <p:sp>
        <p:nvSpPr>
          <p:cNvPr id="3" name="Content Placeholder 2">
            <a:extLst>
              <a:ext uri="{FF2B5EF4-FFF2-40B4-BE49-F238E27FC236}">
                <a16:creationId xmlns:a16="http://schemas.microsoft.com/office/drawing/2014/main" id="{C79B3622-54E0-4B03-AEA2-B6A6152ADD10}"/>
              </a:ext>
            </a:extLst>
          </p:cNvPr>
          <p:cNvSpPr>
            <a:spLocks noGrp="1"/>
          </p:cNvSpPr>
          <p:nvPr>
            <p:ph sz="quarter" idx="13"/>
          </p:nvPr>
        </p:nvSpPr>
        <p:spPr/>
        <p:txBody>
          <a:bodyPr/>
          <a:lstStyle/>
          <a:p>
            <a:pPr>
              <a:lnSpc>
                <a:spcPct val="100000"/>
              </a:lnSpc>
              <a:spcBef>
                <a:spcPts val="0"/>
              </a:spcBef>
              <a:spcAft>
                <a:spcPts val="600"/>
              </a:spcAft>
            </a:pPr>
            <a:r>
              <a:rPr lang="sv-SE" sz="2400" dirty="0" err="1"/>
              <a:t>Number</a:t>
            </a:r>
            <a:r>
              <a:rPr lang="sv-SE" sz="2400" dirty="0"/>
              <a:t> </a:t>
            </a:r>
            <a:r>
              <a:rPr lang="sv-SE" sz="2400" dirty="0" err="1"/>
              <a:t>of</a:t>
            </a:r>
            <a:r>
              <a:rPr lang="sv-SE" sz="2400" dirty="0"/>
              <a:t> </a:t>
            </a:r>
            <a:r>
              <a:rPr lang="sv-SE" sz="2400" dirty="0" err="1"/>
              <a:t>muons</a:t>
            </a:r>
            <a:r>
              <a:rPr lang="sv-SE" sz="2400" dirty="0"/>
              <a:t> per </a:t>
            </a:r>
            <a:r>
              <a:rPr lang="sv-SE" sz="2400" dirty="0" err="1"/>
              <a:t>muon</a:t>
            </a:r>
            <a:r>
              <a:rPr lang="sv-SE" sz="2400" dirty="0"/>
              <a:t>-pion </a:t>
            </a:r>
            <a:r>
              <a:rPr lang="sv-SE" sz="2400" dirty="0" err="1"/>
              <a:t>momentum</a:t>
            </a:r>
            <a:r>
              <a:rPr lang="sv-SE" sz="2400" dirty="0"/>
              <a:t> combination</a:t>
            </a:r>
            <a:endParaRPr lang="en-GB" sz="2000" dirty="0"/>
          </a:p>
          <a:p>
            <a:pPr lvl="1">
              <a:lnSpc>
                <a:spcPct val="100000"/>
              </a:lnSpc>
              <a:spcBef>
                <a:spcPts val="0"/>
              </a:spcBef>
              <a:spcAft>
                <a:spcPts val="600"/>
              </a:spcAft>
            </a:pPr>
            <a:r>
              <a:rPr lang="en-GB" sz="2000" dirty="0"/>
              <a:t>N</a:t>
            </a:r>
            <a:r>
              <a:rPr lang="en-SE" sz="2000" dirty="0"/>
              <a:t>ormalis</a:t>
            </a:r>
            <a:r>
              <a:rPr lang="en-GB" sz="2000" dirty="0"/>
              <a:t>e</a:t>
            </a:r>
            <a:r>
              <a:rPr lang="en-SE" sz="2000" dirty="0"/>
              <a:t>d to the case of 400MeV/c</a:t>
            </a:r>
            <a:r>
              <a:rPr lang="sv-SE" sz="2000" dirty="0"/>
              <a:t> </a:t>
            </a:r>
            <a:r>
              <a:rPr lang="sv-SE" sz="2000" dirty="0" err="1"/>
              <a:t>muons</a:t>
            </a:r>
            <a:r>
              <a:rPr lang="sv-SE" sz="2000" dirty="0"/>
              <a:t> from 700 MeV/c pions</a:t>
            </a:r>
            <a:endParaRPr lang="en-SE" sz="2000" dirty="0"/>
          </a:p>
          <a:p>
            <a:pPr>
              <a:lnSpc>
                <a:spcPct val="100000"/>
              </a:lnSpc>
              <a:spcBef>
                <a:spcPts val="0"/>
              </a:spcBef>
              <a:spcAft>
                <a:spcPts val="600"/>
              </a:spcAft>
            </a:pPr>
            <a:endParaRPr lang="sv-SE" dirty="0"/>
          </a:p>
        </p:txBody>
      </p:sp>
      <p:pic>
        <p:nvPicPr>
          <p:cNvPr id="4" name="Picture 3">
            <a:extLst>
              <a:ext uri="{FF2B5EF4-FFF2-40B4-BE49-F238E27FC236}">
                <a16:creationId xmlns:a16="http://schemas.microsoft.com/office/drawing/2014/main" id="{2C6114BD-669E-46ED-9E67-342ED1003FDA}"/>
              </a:ext>
            </a:extLst>
          </p:cNvPr>
          <p:cNvPicPr>
            <a:picLocks noChangeAspect="1"/>
          </p:cNvPicPr>
          <p:nvPr/>
        </p:nvPicPr>
        <p:blipFill>
          <a:blip r:embed="rId2"/>
          <a:stretch>
            <a:fillRect/>
          </a:stretch>
        </p:blipFill>
        <p:spPr>
          <a:xfrm>
            <a:off x="1652666" y="2806923"/>
            <a:ext cx="8039974" cy="2589293"/>
          </a:xfrm>
          <a:prstGeom prst="rect">
            <a:avLst/>
          </a:prstGeom>
        </p:spPr>
      </p:pic>
      <p:sp>
        <p:nvSpPr>
          <p:cNvPr id="5" name="Oval 4">
            <a:extLst>
              <a:ext uri="{FF2B5EF4-FFF2-40B4-BE49-F238E27FC236}">
                <a16:creationId xmlns:a16="http://schemas.microsoft.com/office/drawing/2014/main" id="{BA497B04-D856-47E6-890D-D68C6DE564AA}"/>
              </a:ext>
            </a:extLst>
          </p:cNvPr>
          <p:cNvSpPr/>
          <p:nvPr/>
        </p:nvSpPr>
        <p:spPr>
          <a:xfrm>
            <a:off x="5954234" y="4401880"/>
            <a:ext cx="616688" cy="411311"/>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Oval 5">
            <a:extLst>
              <a:ext uri="{FF2B5EF4-FFF2-40B4-BE49-F238E27FC236}">
                <a16:creationId xmlns:a16="http://schemas.microsoft.com/office/drawing/2014/main" id="{B873345D-4B42-47B6-85BC-0C1FF6787E95}"/>
              </a:ext>
            </a:extLst>
          </p:cNvPr>
          <p:cNvSpPr/>
          <p:nvPr/>
        </p:nvSpPr>
        <p:spPr>
          <a:xfrm>
            <a:off x="8222513" y="4710501"/>
            <a:ext cx="616688" cy="411311"/>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5616508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4EF9D-BDA0-404F-9CAD-BBE5E3F27B0D}"/>
              </a:ext>
            </a:extLst>
          </p:cNvPr>
          <p:cNvSpPr>
            <a:spLocks noGrp="1"/>
          </p:cNvSpPr>
          <p:nvPr>
            <p:ph type="title"/>
          </p:nvPr>
        </p:nvSpPr>
        <p:spPr/>
        <p:txBody>
          <a:bodyPr/>
          <a:lstStyle/>
          <a:p>
            <a:r>
              <a:rPr lang="sv-SE" dirty="0"/>
              <a:t>Neutrino flux </a:t>
            </a:r>
            <a:r>
              <a:rPr lang="sv-SE" dirty="0" err="1"/>
              <a:t>estimate</a:t>
            </a:r>
            <a:endParaRPr lang="sv-SE" dirty="0"/>
          </a:p>
        </p:txBody>
      </p:sp>
      <p:sp>
        <p:nvSpPr>
          <p:cNvPr id="3" name="Content Placeholder 2">
            <a:extLst>
              <a:ext uri="{FF2B5EF4-FFF2-40B4-BE49-F238E27FC236}">
                <a16:creationId xmlns:a16="http://schemas.microsoft.com/office/drawing/2014/main" id="{9996B330-8E4A-4491-977F-19731266F09C}"/>
              </a:ext>
            </a:extLst>
          </p:cNvPr>
          <p:cNvSpPr>
            <a:spLocks noGrp="1"/>
          </p:cNvSpPr>
          <p:nvPr>
            <p:ph sz="quarter" idx="13"/>
          </p:nvPr>
        </p:nvSpPr>
        <p:spPr/>
        <p:txBody>
          <a:bodyPr/>
          <a:lstStyle/>
          <a:p>
            <a:r>
              <a:rPr lang="en-GB" dirty="0"/>
              <a:t>2.2e14 protons/pulse * 14 pulses/s * 3600 s/h* 24 h/day* 365 day/</a:t>
            </a:r>
            <a:r>
              <a:rPr lang="en-GB" dirty="0" err="1"/>
              <a:t>yr</a:t>
            </a:r>
            <a:r>
              <a:rPr lang="en-GB" dirty="0"/>
              <a:t> ≈ 1e23 protons/year </a:t>
            </a:r>
          </a:p>
          <a:p>
            <a:r>
              <a:rPr lang="en-GB" dirty="0"/>
              <a:t>P</a:t>
            </a:r>
            <a:r>
              <a:rPr lang="en-SE" dirty="0"/>
              <a:t>ion</a:t>
            </a:r>
            <a:r>
              <a:rPr lang="sv-SE" dirty="0"/>
              <a:t>s</a:t>
            </a:r>
            <a:r>
              <a:rPr lang="en-SE" dirty="0"/>
              <a:t> after </a:t>
            </a:r>
            <a:r>
              <a:rPr lang="sv-SE" dirty="0"/>
              <a:t>the </a:t>
            </a:r>
            <a:r>
              <a:rPr lang="en-SE" dirty="0"/>
              <a:t>transferline: 1e-4 </a:t>
            </a:r>
            <a:r>
              <a:rPr lang="sv-SE" dirty="0"/>
              <a:t>pions/</a:t>
            </a:r>
            <a:r>
              <a:rPr lang="en-SE" dirty="0"/>
              <a:t>P</a:t>
            </a:r>
            <a:r>
              <a:rPr lang="sv-SE" dirty="0"/>
              <a:t>.</a:t>
            </a:r>
            <a:r>
              <a:rPr lang="en-SE" dirty="0"/>
              <a:t>O</a:t>
            </a:r>
            <a:r>
              <a:rPr lang="sv-SE" dirty="0"/>
              <a:t>.</a:t>
            </a:r>
            <a:r>
              <a:rPr lang="en-SE" dirty="0"/>
              <a:t>T</a:t>
            </a:r>
            <a:r>
              <a:rPr lang="sv-SE" dirty="0"/>
              <a:t>.</a:t>
            </a:r>
            <a:endParaRPr lang="en-SE" dirty="0"/>
          </a:p>
          <a:p>
            <a:r>
              <a:rPr lang="en-SE" dirty="0"/>
              <a:t>Injection: </a:t>
            </a:r>
            <a:r>
              <a:rPr lang="sv-SE" dirty="0"/>
              <a:t>~50% </a:t>
            </a:r>
            <a:r>
              <a:rPr lang="sv-SE" dirty="0" err="1"/>
              <a:t>efficiency</a:t>
            </a:r>
            <a:endParaRPr lang="en-SE" dirty="0"/>
          </a:p>
          <a:p>
            <a:r>
              <a:rPr lang="en-GB" dirty="0"/>
              <a:t>Pion b</a:t>
            </a:r>
            <a:r>
              <a:rPr lang="en-SE" dirty="0"/>
              <a:t>eam </a:t>
            </a:r>
            <a:r>
              <a:rPr lang="en-GB" dirty="0"/>
              <a:t>shape “fudge factor”:</a:t>
            </a:r>
            <a:r>
              <a:rPr lang="en-SE" dirty="0"/>
              <a:t> 0.5</a:t>
            </a:r>
            <a:endParaRPr lang="sv-SE" dirty="0"/>
          </a:p>
          <a:p>
            <a:r>
              <a:rPr lang="sv-SE" dirty="0"/>
              <a:t>240e6 </a:t>
            </a:r>
            <a:r>
              <a:rPr lang="sv-SE" dirty="0" err="1"/>
              <a:t>pencil</a:t>
            </a:r>
            <a:r>
              <a:rPr lang="sv-SE" dirty="0"/>
              <a:t> </a:t>
            </a:r>
            <a:r>
              <a:rPr lang="sv-SE" dirty="0" err="1"/>
              <a:t>beam</a:t>
            </a:r>
            <a:r>
              <a:rPr lang="sv-SE" dirty="0"/>
              <a:t> pions in the simulation </a:t>
            </a:r>
          </a:p>
          <a:p>
            <a:pPr marL="0" indent="0">
              <a:buNone/>
            </a:pPr>
            <a:endParaRPr lang="en-GB" dirty="0"/>
          </a:p>
          <a:p>
            <a:endParaRPr lang="sv-SE" dirty="0"/>
          </a:p>
        </p:txBody>
      </p:sp>
    </p:spTree>
    <p:extLst>
      <p:ext uri="{BB962C8B-B14F-4D97-AF65-F5344CB8AC3E}">
        <p14:creationId xmlns:p14="http://schemas.microsoft.com/office/powerpoint/2010/main" val="642046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7E6DD-3AAA-4C23-B04F-174EEFD7CBB9}"/>
              </a:ext>
            </a:extLst>
          </p:cNvPr>
          <p:cNvSpPr>
            <a:spLocks noGrp="1"/>
          </p:cNvSpPr>
          <p:nvPr>
            <p:ph type="title"/>
          </p:nvPr>
        </p:nvSpPr>
        <p:spPr/>
        <p:txBody>
          <a:bodyPr/>
          <a:lstStyle/>
          <a:p>
            <a:r>
              <a:rPr lang="sv-SE" dirty="0"/>
              <a:t>Ring </a:t>
            </a:r>
            <a:r>
              <a:rPr lang="sv-SE" dirty="0" err="1"/>
              <a:t>Performance</a:t>
            </a:r>
            <a:r>
              <a:rPr lang="sv-SE" dirty="0"/>
              <a:t>: </a:t>
            </a:r>
            <a:r>
              <a:rPr lang="sv-SE" dirty="0" err="1"/>
              <a:t>Amplitude</a:t>
            </a:r>
            <a:r>
              <a:rPr lang="sv-SE" dirty="0"/>
              <a:t> </a:t>
            </a:r>
            <a:r>
              <a:rPr lang="sv-SE" dirty="0" err="1"/>
              <a:t>Detuning</a:t>
            </a:r>
            <a:endParaRPr lang="sv-SE" dirty="0"/>
          </a:p>
        </p:txBody>
      </p:sp>
      <p:pic>
        <p:nvPicPr>
          <p:cNvPr id="5" name="Content Placeholder 4">
            <a:extLst>
              <a:ext uri="{FF2B5EF4-FFF2-40B4-BE49-F238E27FC236}">
                <a16:creationId xmlns:a16="http://schemas.microsoft.com/office/drawing/2014/main" id="{AAB449A5-6B18-44E7-90E0-EC0491DB4A5D}"/>
              </a:ext>
            </a:extLst>
          </p:cNvPr>
          <p:cNvPicPr>
            <a:picLocks noGrp="1" noChangeAspect="1"/>
          </p:cNvPicPr>
          <p:nvPr>
            <p:ph sz="quarter" idx="13"/>
          </p:nvPr>
        </p:nvPicPr>
        <p:blipFill>
          <a:blip r:embed="rId2"/>
          <a:stretch>
            <a:fillRect/>
          </a:stretch>
        </p:blipFill>
        <p:spPr>
          <a:xfrm>
            <a:off x="1081300" y="1856231"/>
            <a:ext cx="4496588" cy="4244975"/>
          </a:xfrm>
        </p:spPr>
      </p:pic>
      <p:pic>
        <p:nvPicPr>
          <p:cNvPr id="7" name="Picture 6">
            <a:extLst>
              <a:ext uri="{FF2B5EF4-FFF2-40B4-BE49-F238E27FC236}">
                <a16:creationId xmlns:a16="http://schemas.microsoft.com/office/drawing/2014/main" id="{78919552-A4D6-448B-B275-6343C537DF57}"/>
              </a:ext>
            </a:extLst>
          </p:cNvPr>
          <p:cNvPicPr>
            <a:picLocks noChangeAspect="1"/>
          </p:cNvPicPr>
          <p:nvPr/>
        </p:nvPicPr>
        <p:blipFill>
          <a:blip r:embed="rId3"/>
          <a:stretch>
            <a:fillRect/>
          </a:stretch>
        </p:blipFill>
        <p:spPr>
          <a:xfrm>
            <a:off x="5810927" y="1825409"/>
            <a:ext cx="4706403" cy="4244975"/>
          </a:xfrm>
          <a:prstGeom prst="rect">
            <a:avLst/>
          </a:prstGeom>
        </p:spPr>
      </p:pic>
      <p:sp>
        <p:nvSpPr>
          <p:cNvPr id="8" name="Rectangle: Rounded Corners 7">
            <a:extLst>
              <a:ext uri="{FF2B5EF4-FFF2-40B4-BE49-F238E27FC236}">
                <a16:creationId xmlns:a16="http://schemas.microsoft.com/office/drawing/2014/main" id="{E49113BC-AE39-4A1A-80D7-F67B10CBCB24}"/>
              </a:ext>
            </a:extLst>
          </p:cNvPr>
          <p:cNvSpPr/>
          <p:nvPr/>
        </p:nvSpPr>
        <p:spPr>
          <a:xfrm>
            <a:off x="8559209" y="4774019"/>
            <a:ext cx="2976793" cy="52099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Working</a:t>
            </a:r>
            <a:r>
              <a:rPr lang="sv-SE" dirty="0">
                <a:solidFill>
                  <a:schemeClr val="tx1"/>
                </a:solidFill>
              </a:rPr>
              <a:t> </a:t>
            </a:r>
            <a:r>
              <a:rPr lang="sv-SE" dirty="0" err="1">
                <a:solidFill>
                  <a:schemeClr val="tx1"/>
                </a:solidFill>
              </a:rPr>
              <a:t>point</a:t>
            </a:r>
            <a:r>
              <a:rPr lang="sv-SE" dirty="0">
                <a:solidFill>
                  <a:schemeClr val="tx1"/>
                </a:solidFill>
              </a:rPr>
              <a:t>: (17.29, 17.24)</a:t>
            </a:r>
          </a:p>
        </p:txBody>
      </p:sp>
      <p:cxnSp>
        <p:nvCxnSpPr>
          <p:cNvPr id="10" name="Straight Connector 9">
            <a:extLst>
              <a:ext uri="{FF2B5EF4-FFF2-40B4-BE49-F238E27FC236}">
                <a16:creationId xmlns:a16="http://schemas.microsoft.com/office/drawing/2014/main" id="{21D674EF-1A93-4DB6-BCB5-D1F73F42B9BD}"/>
              </a:ext>
            </a:extLst>
          </p:cNvPr>
          <p:cNvCxnSpPr/>
          <p:nvPr/>
        </p:nvCxnSpPr>
        <p:spPr>
          <a:xfrm>
            <a:off x="8164128" y="4529470"/>
            <a:ext cx="395081" cy="2445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1118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599A6-02C9-4733-AFF1-7F6F4CEA56B0}"/>
              </a:ext>
            </a:extLst>
          </p:cNvPr>
          <p:cNvSpPr>
            <a:spLocks noGrp="1"/>
          </p:cNvSpPr>
          <p:nvPr>
            <p:ph type="title"/>
          </p:nvPr>
        </p:nvSpPr>
        <p:spPr/>
        <p:txBody>
          <a:bodyPr/>
          <a:lstStyle/>
          <a:p>
            <a:r>
              <a:rPr lang="sv-SE" dirty="0"/>
              <a:t>FODO Cell </a:t>
            </a:r>
            <a:r>
              <a:rPr lang="sv-SE" dirty="0" err="1"/>
              <a:t>Phase</a:t>
            </a:r>
            <a:r>
              <a:rPr lang="sv-SE" dirty="0"/>
              <a:t> </a:t>
            </a:r>
            <a:r>
              <a:rPr lang="sv-SE" dirty="0" err="1"/>
              <a:t>Advance</a:t>
            </a:r>
            <a:endParaRPr lang="sv-SE" dirty="0"/>
          </a:p>
        </p:txBody>
      </p:sp>
      <p:sp>
        <p:nvSpPr>
          <p:cNvPr id="3" name="Content Placeholder 2">
            <a:extLst>
              <a:ext uri="{FF2B5EF4-FFF2-40B4-BE49-F238E27FC236}">
                <a16:creationId xmlns:a16="http://schemas.microsoft.com/office/drawing/2014/main" id="{499D0480-9DA3-4F03-A9CA-85C55D9F0759}"/>
              </a:ext>
            </a:extLst>
          </p:cNvPr>
          <p:cNvSpPr>
            <a:spLocks noGrp="1"/>
          </p:cNvSpPr>
          <p:nvPr>
            <p:ph sz="quarter" idx="13"/>
          </p:nvPr>
        </p:nvSpPr>
        <p:spPr/>
        <p:txBody>
          <a:bodyPr/>
          <a:lstStyle/>
          <a:p>
            <a:endParaRPr lang="sv-SE"/>
          </a:p>
        </p:txBody>
      </p:sp>
      <p:pic>
        <p:nvPicPr>
          <p:cNvPr id="1026" name="img808194" descr="98deb646-31b8-4f8d-81cd-9d8ef225903a">
            <a:extLst>
              <a:ext uri="{FF2B5EF4-FFF2-40B4-BE49-F238E27FC236}">
                <a16:creationId xmlns:a16="http://schemas.microsoft.com/office/drawing/2014/main" id="{0A7246BF-6AD3-43C0-B2C7-173A312BB0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581" y="1776413"/>
            <a:ext cx="4441234" cy="4478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id="{AAB49CFE-51AD-4BB6-A1F6-F4D35917CCBD}"/>
              </a:ext>
            </a:extLst>
          </p:cNvPr>
          <p:cNvCxnSpPr>
            <a:cxnSpLocks/>
          </p:cNvCxnSpPr>
          <p:nvPr/>
        </p:nvCxnSpPr>
        <p:spPr>
          <a:xfrm flipH="1">
            <a:off x="4805916" y="2881423"/>
            <a:ext cx="2860158" cy="1605517"/>
          </a:xfrm>
          <a:prstGeom prst="straightConnector1">
            <a:avLst/>
          </a:prstGeom>
          <a:ln w="1905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Oval 6">
                <a:extLst>
                  <a:ext uri="{FF2B5EF4-FFF2-40B4-BE49-F238E27FC236}">
                    <a16:creationId xmlns:a16="http://schemas.microsoft.com/office/drawing/2014/main" id="{C7202D35-92CC-489E-B8BF-78C0834FAECA}"/>
                  </a:ext>
                </a:extLst>
              </p:cNvPr>
              <p:cNvSpPr/>
              <p:nvPr/>
            </p:nvSpPr>
            <p:spPr>
              <a:xfrm>
                <a:off x="7448508" y="2222149"/>
                <a:ext cx="2647507" cy="850605"/>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sSub>
                      <m:sSubPr>
                        <m:ctrlPr>
                          <a:rPr lang="sv-SE" b="0" i="1" smtClean="0">
                            <a:solidFill>
                              <a:schemeClr val="tx1"/>
                            </a:solidFill>
                            <a:latin typeface="Cambria Math" panose="02040503050406030204" pitchFamily="18" charset="0"/>
                          </a:rPr>
                        </m:ctrlPr>
                      </m:sSubPr>
                      <m:e>
                        <m:r>
                          <a:rPr lang="sv-SE" b="0" i="1" smtClean="0">
                            <a:solidFill>
                              <a:schemeClr val="tx1"/>
                            </a:solidFill>
                            <a:latin typeface="Cambria Math" panose="02040503050406030204" pitchFamily="18" charset="0"/>
                          </a:rPr>
                          <m:t>𝛽</m:t>
                        </m:r>
                      </m:e>
                      <m:sub>
                        <m:r>
                          <m:rPr>
                            <m:sty m:val="p"/>
                          </m:rPr>
                          <a:rPr lang="sv-SE" b="0" i="0" smtClean="0">
                            <a:solidFill>
                              <a:schemeClr val="tx1"/>
                            </a:solidFill>
                            <a:latin typeface="Cambria Math" panose="02040503050406030204" pitchFamily="18" charset="0"/>
                          </a:rPr>
                          <m:t>max</m:t>
                        </m:r>
                      </m:sub>
                    </m:sSub>
                  </m:oMath>
                </a14:m>
                <a:r>
                  <a:rPr lang="sv-SE" dirty="0">
                    <a:solidFill>
                      <a:schemeClr val="tx1"/>
                    </a:solidFill>
                  </a:rPr>
                  <a:t> at </a:t>
                </a:r>
                <a:r>
                  <a:rPr lang="sv-SE" dirty="0" err="1">
                    <a:solidFill>
                      <a:schemeClr val="tx1"/>
                    </a:solidFill>
                  </a:rPr>
                  <a:t>its</a:t>
                </a:r>
                <a:r>
                  <a:rPr lang="sv-SE" dirty="0">
                    <a:solidFill>
                      <a:schemeClr val="tx1"/>
                    </a:solidFill>
                  </a:rPr>
                  <a:t> minimum at 77°</a:t>
                </a:r>
              </a:p>
            </p:txBody>
          </p:sp>
        </mc:Choice>
        <mc:Fallback xmlns="">
          <p:sp>
            <p:nvSpPr>
              <p:cNvPr id="7" name="Oval 6">
                <a:extLst>
                  <a:ext uri="{FF2B5EF4-FFF2-40B4-BE49-F238E27FC236}">
                    <a16:creationId xmlns:a16="http://schemas.microsoft.com/office/drawing/2014/main" id="{C7202D35-92CC-489E-B8BF-78C0834FAECA}"/>
                  </a:ext>
                </a:extLst>
              </p:cNvPr>
              <p:cNvSpPr>
                <a:spLocks noRot="1" noChangeAspect="1" noMove="1" noResize="1" noEditPoints="1" noAdjustHandles="1" noChangeArrowheads="1" noChangeShapeType="1" noTextEdit="1"/>
              </p:cNvSpPr>
              <p:nvPr/>
            </p:nvSpPr>
            <p:spPr>
              <a:xfrm>
                <a:off x="7448508" y="2222149"/>
                <a:ext cx="2647507" cy="850605"/>
              </a:xfrm>
              <a:prstGeom prst="ellipse">
                <a:avLst/>
              </a:prstGeom>
              <a:blipFill>
                <a:blip r:embed="rId3"/>
                <a:stretch>
                  <a:fillRect/>
                </a:stretch>
              </a:blipFill>
            </p:spPr>
            <p:txBody>
              <a:bodyPr/>
              <a:lstStyle/>
              <a:p>
                <a:r>
                  <a:rPr lang="sv-SE">
                    <a:noFill/>
                  </a:rPr>
                  <a:t> </a:t>
                </a:r>
              </a:p>
            </p:txBody>
          </p:sp>
        </mc:Fallback>
      </mc:AlternateContent>
    </p:spTree>
    <p:extLst>
      <p:ext uri="{BB962C8B-B14F-4D97-AF65-F5344CB8AC3E}">
        <p14:creationId xmlns:p14="http://schemas.microsoft.com/office/powerpoint/2010/main" val="644487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957E0-50CA-4AB9-BD57-F6A4CA4922F8}"/>
              </a:ext>
            </a:extLst>
          </p:cNvPr>
          <p:cNvSpPr>
            <a:spLocks noGrp="1"/>
          </p:cNvSpPr>
          <p:nvPr>
            <p:ph type="title"/>
          </p:nvPr>
        </p:nvSpPr>
        <p:spPr/>
        <p:txBody>
          <a:bodyPr/>
          <a:lstStyle/>
          <a:p>
            <a:r>
              <a:rPr lang="sv-SE" dirty="0" err="1"/>
              <a:t>ESSnuSBplus</a:t>
            </a:r>
            <a:endParaRPr lang="sv-SE" dirty="0"/>
          </a:p>
        </p:txBody>
      </p:sp>
      <p:sp>
        <p:nvSpPr>
          <p:cNvPr id="3" name="Content Placeholder 2">
            <a:extLst>
              <a:ext uri="{FF2B5EF4-FFF2-40B4-BE49-F238E27FC236}">
                <a16:creationId xmlns:a16="http://schemas.microsoft.com/office/drawing/2014/main" id="{5C6C5D7C-10DC-42C6-8A49-A67E72640CB5}"/>
              </a:ext>
            </a:extLst>
          </p:cNvPr>
          <p:cNvSpPr>
            <a:spLocks noGrp="1"/>
          </p:cNvSpPr>
          <p:nvPr>
            <p:ph sz="quarter" idx="13"/>
          </p:nvPr>
        </p:nvSpPr>
        <p:spPr/>
        <p:txBody>
          <a:bodyPr/>
          <a:lstStyle/>
          <a:p>
            <a:endParaRPr lang="sv-SE"/>
          </a:p>
        </p:txBody>
      </p:sp>
      <p:pic>
        <p:nvPicPr>
          <p:cNvPr id="4" name="Picture 3">
            <a:extLst>
              <a:ext uri="{FF2B5EF4-FFF2-40B4-BE49-F238E27FC236}">
                <a16:creationId xmlns:a16="http://schemas.microsoft.com/office/drawing/2014/main" id="{F29F4414-7FEA-43BB-9315-1845EDE187BD}"/>
              </a:ext>
            </a:extLst>
          </p:cNvPr>
          <p:cNvPicPr>
            <a:picLocks noChangeAspect="1"/>
          </p:cNvPicPr>
          <p:nvPr/>
        </p:nvPicPr>
        <p:blipFill>
          <a:blip r:embed="rId2"/>
          <a:stretch>
            <a:fillRect/>
          </a:stretch>
        </p:blipFill>
        <p:spPr>
          <a:xfrm>
            <a:off x="516121" y="1702646"/>
            <a:ext cx="10080759" cy="5135034"/>
          </a:xfrm>
          <a:prstGeom prst="rect">
            <a:avLst/>
          </a:prstGeom>
        </p:spPr>
      </p:pic>
      <p:sp>
        <p:nvSpPr>
          <p:cNvPr id="6" name="TextBox 5">
            <a:extLst>
              <a:ext uri="{FF2B5EF4-FFF2-40B4-BE49-F238E27FC236}">
                <a16:creationId xmlns:a16="http://schemas.microsoft.com/office/drawing/2014/main" id="{7A8D6E62-5D1D-49AB-8C9D-95021E462774}"/>
              </a:ext>
            </a:extLst>
          </p:cNvPr>
          <p:cNvSpPr txBox="1"/>
          <p:nvPr/>
        </p:nvSpPr>
        <p:spPr>
          <a:xfrm>
            <a:off x="8709845" y="2828321"/>
            <a:ext cx="2480166" cy="369332"/>
          </a:xfrm>
          <a:prstGeom prst="rect">
            <a:avLst/>
          </a:prstGeom>
          <a:noFill/>
        </p:spPr>
        <p:txBody>
          <a:bodyPr wrap="none" rtlCol="0">
            <a:spAutoFit/>
          </a:bodyPr>
          <a:lstStyle/>
          <a:p>
            <a:r>
              <a:rPr lang="en-GB" dirty="0"/>
              <a:t>ESS linear accelerator</a:t>
            </a:r>
            <a:endParaRPr lang="en-SE" dirty="0"/>
          </a:p>
        </p:txBody>
      </p:sp>
      <p:sp>
        <p:nvSpPr>
          <p:cNvPr id="7" name="TextBox 6">
            <a:extLst>
              <a:ext uri="{FF2B5EF4-FFF2-40B4-BE49-F238E27FC236}">
                <a16:creationId xmlns:a16="http://schemas.microsoft.com/office/drawing/2014/main" id="{578B18EC-1DB7-4054-8CBA-0B6EA72A1036}"/>
              </a:ext>
            </a:extLst>
          </p:cNvPr>
          <p:cNvSpPr txBox="1"/>
          <p:nvPr/>
        </p:nvSpPr>
        <p:spPr>
          <a:xfrm>
            <a:off x="3628495" y="4692517"/>
            <a:ext cx="1522625" cy="369332"/>
          </a:xfrm>
          <a:prstGeom prst="rect">
            <a:avLst/>
          </a:prstGeom>
          <a:noFill/>
        </p:spPr>
        <p:txBody>
          <a:bodyPr wrap="square" rtlCol="0">
            <a:spAutoFit/>
          </a:bodyPr>
          <a:lstStyle/>
          <a:p>
            <a:r>
              <a:rPr lang="en-GB" dirty="0"/>
              <a:t>Target station</a:t>
            </a:r>
            <a:endParaRPr lang="en-SE" dirty="0"/>
          </a:p>
        </p:txBody>
      </p:sp>
      <p:sp>
        <p:nvSpPr>
          <p:cNvPr id="9" name="TextBox 8">
            <a:extLst>
              <a:ext uri="{FF2B5EF4-FFF2-40B4-BE49-F238E27FC236}">
                <a16:creationId xmlns:a16="http://schemas.microsoft.com/office/drawing/2014/main" id="{215E0D17-B605-4866-8D66-BCE47B9C89CF}"/>
              </a:ext>
            </a:extLst>
          </p:cNvPr>
          <p:cNvSpPr txBox="1"/>
          <p:nvPr/>
        </p:nvSpPr>
        <p:spPr>
          <a:xfrm>
            <a:off x="4598545" y="6066055"/>
            <a:ext cx="1915909" cy="369332"/>
          </a:xfrm>
          <a:prstGeom prst="rect">
            <a:avLst/>
          </a:prstGeom>
          <a:noFill/>
        </p:spPr>
        <p:txBody>
          <a:bodyPr wrap="none" rtlCol="0">
            <a:spAutoFit/>
          </a:bodyPr>
          <a:lstStyle/>
          <a:p>
            <a:r>
              <a:rPr lang="en-GB" dirty="0"/>
              <a:t>Pion transfer line</a:t>
            </a:r>
          </a:p>
        </p:txBody>
      </p:sp>
      <p:sp>
        <p:nvSpPr>
          <p:cNvPr id="11" name="TextBox 10">
            <a:extLst>
              <a:ext uri="{FF2B5EF4-FFF2-40B4-BE49-F238E27FC236}">
                <a16:creationId xmlns:a16="http://schemas.microsoft.com/office/drawing/2014/main" id="{6E6690E8-6C52-4BAA-B1E2-12B4AE0CF5E9}"/>
              </a:ext>
            </a:extLst>
          </p:cNvPr>
          <p:cNvSpPr txBox="1"/>
          <p:nvPr/>
        </p:nvSpPr>
        <p:spPr>
          <a:xfrm>
            <a:off x="5792151" y="5254248"/>
            <a:ext cx="1990409" cy="369332"/>
          </a:xfrm>
          <a:prstGeom prst="rect">
            <a:avLst/>
          </a:prstGeom>
          <a:noFill/>
        </p:spPr>
        <p:txBody>
          <a:bodyPr wrap="square">
            <a:spAutoFit/>
          </a:bodyPr>
          <a:lstStyle/>
          <a:p>
            <a:r>
              <a:rPr lang="en-GB" dirty="0"/>
              <a:t>Muon storage ring</a:t>
            </a:r>
            <a:endParaRPr lang="en-SE" dirty="0"/>
          </a:p>
        </p:txBody>
      </p:sp>
      <p:sp>
        <p:nvSpPr>
          <p:cNvPr id="12" name="Rectangle 11">
            <a:extLst>
              <a:ext uri="{FF2B5EF4-FFF2-40B4-BE49-F238E27FC236}">
                <a16:creationId xmlns:a16="http://schemas.microsoft.com/office/drawing/2014/main" id="{0118A34F-C97C-4958-B1F2-417F35E998E2}"/>
              </a:ext>
            </a:extLst>
          </p:cNvPr>
          <p:cNvSpPr/>
          <p:nvPr/>
        </p:nvSpPr>
        <p:spPr>
          <a:xfrm>
            <a:off x="609600" y="5934415"/>
            <a:ext cx="1402080" cy="646331"/>
          </a:xfrm>
          <a:prstGeom prst="rect">
            <a:avLst/>
          </a:prstGeom>
        </p:spPr>
        <p:txBody>
          <a:bodyPr wrap="square">
            <a:spAutoFit/>
          </a:bodyPr>
          <a:lstStyle/>
          <a:p>
            <a:pPr algn="r"/>
            <a:r>
              <a:rPr lang="en-GB" dirty="0"/>
              <a:t>Accumulator ring</a:t>
            </a:r>
          </a:p>
        </p:txBody>
      </p:sp>
      <p:sp>
        <p:nvSpPr>
          <p:cNvPr id="13" name="TextBox 12">
            <a:extLst>
              <a:ext uri="{FF2B5EF4-FFF2-40B4-BE49-F238E27FC236}">
                <a16:creationId xmlns:a16="http://schemas.microsoft.com/office/drawing/2014/main" id="{00228BA8-3C30-40CD-92FB-18D8690C2983}"/>
              </a:ext>
            </a:extLst>
          </p:cNvPr>
          <p:cNvSpPr txBox="1"/>
          <p:nvPr/>
        </p:nvSpPr>
        <p:spPr>
          <a:xfrm>
            <a:off x="6458421" y="4384740"/>
            <a:ext cx="1324139" cy="369332"/>
          </a:xfrm>
          <a:prstGeom prst="rect">
            <a:avLst/>
          </a:prstGeom>
          <a:noFill/>
        </p:spPr>
        <p:txBody>
          <a:bodyPr wrap="square">
            <a:spAutoFit/>
          </a:bodyPr>
          <a:lstStyle/>
          <a:p>
            <a:r>
              <a:rPr lang="en-GB" dirty="0">
                <a:solidFill>
                  <a:srgbClr val="007134"/>
                </a:solidFill>
              </a:rPr>
              <a:t>LEMMOND</a:t>
            </a:r>
            <a:endParaRPr lang="en-SE" dirty="0">
              <a:solidFill>
                <a:srgbClr val="007134"/>
              </a:solidFill>
            </a:endParaRPr>
          </a:p>
        </p:txBody>
      </p:sp>
      <p:cxnSp>
        <p:nvCxnSpPr>
          <p:cNvPr id="15" name="Straight Arrow Connector 14">
            <a:extLst>
              <a:ext uri="{FF2B5EF4-FFF2-40B4-BE49-F238E27FC236}">
                <a16:creationId xmlns:a16="http://schemas.microsoft.com/office/drawing/2014/main" id="{D244929C-3899-4D5E-8671-5CC209974D28}"/>
              </a:ext>
            </a:extLst>
          </p:cNvPr>
          <p:cNvCxnSpPr>
            <a:cxnSpLocks/>
          </p:cNvCxnSpPr>
          <p:nvPr/>
        </p:nvCxnSpPr>
        <p:spPr>
          <a:xfrm flipH="1">
            <a:off x="7643973" y="758279"/>
            <a:ext cx="2573563" cy="2265773"/>
          </a:xfrm>
          <a:prstGeom prst="straightConnector1">
            <a:avLst/>
          </a:prstGeom>
          <a:ln w="15875">
            <a:solidFill>
              <a:schemeClr val="tx1"/>
            </a:solidFill>
            <a:prstDash val="dash"/>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B2525E2-FED1-4A1A-B57D-70766A8DF72C}"/>
              </a:ext>
            </a:extLst>
          </p:cNvPr>
          <p:cNvSpPr txBox="1"/>
          <p:nvPr/>
        </p:nvSpPr>
        <p:spPr>
          <a:xfrm>
            <a:off x="6610318" y="2148390"/>
            <a:ext cx="2710999" cy="369332"/>
          </a:xfrm>
          <a:prstGeom prst="rect">
            <a:avLst/>
          </a:prstGeom>
          <a:solidFill>
            <a:schemeClr val="bg1"/>
          </a:solidFill>
        </p:spPr>
        <p:txBody>
          <a:bodyPr wrap="none" rtlCol="0">
            <a:spAutoFit/>
          </a:bodyPr>
          <a:lstStyle/>
          <a:p>
            <a:r>
              <a:rPr lang="en-GB" dirty="0" err="1"/>
              <a:t>ESSnuSB</a:t>
            </a:r>
            <a:r>
              <a:rPr lang="en-GB" dirty="0"/>
              <a:t> N</a:t>
            </a:r>
            <a:r>
              <a:rPr lang="en-SE" dirty="0"/>
              <a:t>ear Detector</a:t>
            </a:r>
          </a:p>
        </p:txBody>
      </p:sp>
      <p:sp>
        <p:nvSpPr>
          <p:cNvPr id="18" name="TextBox 17">
            <a:extLst>
              <a:ext uri="{FF2B5EF4-FFF2-40B4-BE49-F238E27FC236}">
                <a16:creationId xmlns:a16="http://schemas.microsoft.com/office/drawing/2014/main" id="{F60DC584-C04C-4DBE-B5BE-5526C2248353}"/>
              </a:ext>
            </a:extLst>
          </p:cNvPr>
          <p:cNvSpPr txBox="1"/>
          <p:nvPr/>
        </p:nvSpPr>
        <p:spPr>
          <a:xfrm>
            <a:off x="8930754" y="349780"/>
            <a:ext cx="3025315" cy="369332"/>
          </a:xfrm>
          <a:prstGeom prst="rect">
            <a:avLst/>
          </a:prstGeom>
          <a:solidFill>
            <a:schemeClr val="bg1"/>
          </a:solidFill>
        </p:spPr>
        <p:txBody>
          <a:bodyPr wrap="none" rtlCol="0">
            <a:spAutoFit/>
          </a:bodyPr>
          <a:lstStyle/>
          <a:p>
            <a:r>
              <a:rPr lang="en-GB" dirty="0"/>
              <a:t>Towards </a:t>
            </a:r>
            <a:r>
              <a:rPr lang="en-GB" dirty="0" err="1"/>
              <a:t>ESSnuSB</a:t>
            </a:r>
            <a:r>
              <a:rPr lang="en-GB" dirty="0"/>
              <a:t> Far</a:t>
            </a:r>
            <a:r>
              <a:rPr lang="en-SE" dirty="0"/>
              <a:t> Detector</a:t>
            </a:r>
          </a:p>
        </p:txBody>
      </p:sp>
      <p:cxnSp>
        <p:nvCxnSpPr>
          <p:cNvPr id="20" name="Straight Connector 19">
            <a:extLst>
              <a:ext uri="{FF2B5EF4-FFF2-40B4-BE49-F238E27FC236}">
                <a16:creationId xmlns:a16="http://schemas.microsoft.com/office/drawing/2014/main" id="{CA6D0DBF-DEB5-4A46-BF92-A85FD74758D8}"/>
              </a:ext>
            </a:extLst>
          </p:cNvPr>
          <p:cNvCxnSpPr/>
          <p:nvPr/>
        </p:nvCxnSpPr>
        <p:spPr>
          <a:xfrm flipH="1">
            <a:off x="4890499" y="5623580"/>
            <a:ext cx="164386" cy="5409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860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D5987-945E-40E4-8729-F59BF9DFEE6C}"/>
              </a:ext>
            </a:extLst>
          </p:cNvPr>
          <p:cNvSpPr>
            <a:spLocks noGrp="1"/>
          </p:cNvSpPr>
          <p:nvPr>
            <p:ph type="title"/>
          </p:nvPr>
        </p:nvSpPr>
        <p:spPr/>
        <p:txBody>
          <a:bodyPr/>
          <a:lstStyle/>
          <a:p>
            <a:r>
              <a:rPr lang="sv-SE" dirty="0" err="1"/>
              <a:t>Why</a:t>
            </a:r>
            <a:r>
              <a:rPr lang="sv-SE" dirty="0"/>
              <a:t> a </a:t>
            </a:r>
            <a:r>
              <a:rPr lang="sv-SE" dirty="0" err="1"/>
              <a:t>muon</a:t>
            </a:r>
            <a:r>
              <a:rPr lang="sv-SE" dirty="0"/>
              <a:t> </a:t>
            </a:r>
            <a:r>
              <a:rPr lang="sv-SE" dirty="0" err="1"/>
              <a:t>storage</a:t>
            </a:r>
            <a:r>
              <a:rPr lang="sv-SE" dirty="0"/>
              <a:t> ring at ESS?</a:t>
            </a:r>
          </a:p>
        </p:txBody>
      </p:sp>
      <p:sp>
        <p:nvSpPr>
          <p:cNvPr id="3" name="Content Placeholder 2">
            <a:extLst>
              <a:ext uri="{FF2B5EF4-FFF2-40B4-BE49-F238E27FC236}">
                <a16:creationId xmlns:a16="http://schemas.microsoft.com/office/drawing/2014/main" id="{D0D329E1-AB8F-4956-A265-6BF67BF421B8}"/>
              </a:ext>
            </a:extLst>
          </p:cNvPr>
          <p:cNvSpPr>
            <a:spLocks noGrp="1"/>
          </p:cNvSpPr>
          <p:nvPr>
            <p:ph sz="quarter" idx="13"/>
          </p:nvPr>
        </p:nvSpPr>
        <p:spPr/>
        <p:txBody>
          <a:bodyPr/>
          <a:lstStyle/>
          <a:p>
            <a:pPr marL="0" indent="0">
              <a:buNone/>
            </a:pPr>
            <a:r>
              <a:rPr lang="en-US" dirty="0"/>
              <a:t>Reduce systematic uncertainties in the </a:t>
            </a:r>
            <a:r>
              <a:rPr lang="en-US" dirty="0" err="1"/>
              <a:t>ESSnuSB</a:t>
            </a:r>
            <a:r>
              <a:rPr lang="en-US" dirty="0"/>
              <a:t> long baseline experiment through neutrino cross section measurement in the hundreds of MeV range.</a:t>
            </a:r>
          </a:p>
          <a:p>
            <a:pPr marL="0" indent="0">
              <a:buNone/>
            </a:pPr>
            <a:endParaRPr lang="en-US" dirty="0"/>
          </a:p>
          <a:p>
            <a:endParaRPr lang="sv-SE" dirty="0"/>
          </a:p>
        </p:txBody>
      </p:sp>
      <p:pic>
        <p:nvPicPr>
          <p:cNvPr id="4" name="Image" descr="Image">
            <a:extLst>
              <a:ext uri="{FF2B5EF4-FFF2-40B4-BE49-F238E27FC236}">
                <a16:creationId xmlns:a16="http://schemas.microsoft.com/office/drawing/2014/main" id="{745188E8-8DA3-42A1-8867-F3AAC2B97C4B}"/>
              </a:ext>
            </a:extLst>
          </p:cNvPr>
          <p:cNvPicPr>
            <a:picLocks noChangeAspect="1"/>
          </p:cNvPicPr>
          <p:nvPr/>
        </p:nvPicPr>
        <p:blipFill rotWithShape="1">
          <a:blip r:embed="rId2"/>
          <a:srcRect r="52119"/>
          <a:stretch/>
        </p:blipFill>
        <p:spPr>
          <a:xfrm>
            <a:off x="947738" y="2682748"/>
            <a:ext cx="4480084" cy="3244532"/>
          </a:xfrm>
          <a:prstGeom prst="rect">
            <a:avLst/>
          </a:prstGeom>
        </p:spPr>
      </p:pic>
      <p:pic>
        <p:nvPicPr>
          <p:cNvPr id="5" name="Image" descr="Image">
            <a:extLst>
              <a:ext uri="{FF2B5EF4-FFF2-40B4-BE49-F238E27FC236}">
                <a16:creationId xmlns:a16="http://schemas.microsoft.com/office/drawing/2014/main" id="{4AE91CB9-7AD0-4D9D-93FD-83D8AE42BDEA}"/>
              </a:ext>
            </a:extLst>
          </p:cNvPr>
          <p:cNvPicPr>
            <a:picLocks noChangeAspect="1"/>
          </p:cNvPicPr>
          <p:nvPr/>
        </p:nvPicPr>
        <p:blipFill rotWithShape="1">
          <a:blip r:embed="rId2"/>
          <a:srcRect l="52517"/>
          <a:stretch/>
        </p:blipFill>
        <p:spPr>
          <a:xfrm>
            <a:off x="5722517" y="2682749"/>
            <a:ext cx="4480083" cy="3271739"/>
          </a:xfrm>
          <a:prstGeom prst="rect">
            <a:avLst/>
          </a:prstGeom>
        </p:spPr>
      </p:pic>
      <p:sp>
        <p:nvSpPr>
          <p:cNvPr id="6" name="TextBox 5">
            <a:extLst>
              <a:ext uri="{FF2B5EF4-FFF2-40B4-BE49-F238E27FC236}">
                <a16:creationId xmlns:a16="http://schemas.microsoft.com/office/drawing/2014/main" id="{DA2022EC-A1F2-468D-A08E-F905E8DD5F69}"/>
              </a:ext>
            </a:extLst>
          </p:cNvPr>
          <p:cNvSpPr txBox="1"/>
          <p:nvPr/>
        </p:nvSpPr>
        <p:spPr>
          <a:xfrm>
            <a:off x="2033222" y="6106545"/>
            <a:ext cx="7104010" cy="276999"/>
          </a:xfrm>
          <a:prstGeom prst="rect">
            <a:avLst/>
          </a:prstGeom>
          <a:noFill/>
        </p:spPr>
        <p:txBody>
          <a:bodyPr wrap="square" rtlCol="0">
            <a:spAutoFit/>
          </a:bodyPr>
          <a:lstStyle/>
          <a:p>
            <a:r>
              <a:rPr lang="it-IT" sz="1200" dirty="0"/>
              <a:t>J. A. Formaggio and G. P. Zeller, </a:t>
            </a:r>
            <a:r>
              <a:rPr lang="sv-SE" sz="1200" dirty="0"/>
              <a:t>https://journals.aps.org/rmp/abstract/10.1103/RevModPhys.84.1307</a:t>
            </a:r>
          </a:p>
        </p:txBody>
      </p:sp>
    </p:spTree>
    <p:extLst>
      <p:ext uri="{BB962C8B-B14F-4D97-AF65-F5344CB8AC3E}">
        <p14:creationId xmlns:p14="http://schemas.microsoft.com/office/powerpoint/2010/main" val="4199617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B51E9-4351-49BB-AFCF-9F1EA147CFE8}"/>
              </a:ext>
            </a:extLst>
          </p:cNvPr>
          <p:cNvSpPr>
            <a:spLocks noGrp="1"/>
          </p:cNvSpPr>
          <p:nvPr>
            <p:ph type="title"/>
          </p:nvPr>
        </p:nvSpPr>
        <p:spPr/>
        <p:txBody>
          <a:bodyPr/>
          <a:lstStyle/>
          <a:p>
            <a:r>
              <a:rPr lang="en-SE" b="1" dirty="0"/>
              <a:t>nuSTORM</a:t>
            </a:r>
            <a:r>
              <a:rPr lang="sv-SE" b="1" dirty="0"/>
              <a:t> – </a:t>
            </a:r>
            <a:r>
              <a:rPr lang="en-GB" dirty="0"/>
              <a:t>Neutrinos from Stored Muons </a:t>
            </a:r>
            <a:endParaRPr lang="sv-SE"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9B760DA-2150-4A38-8BFC-C4FE25AAB75E}"/>
                  </a:ext>
                </a:extLst>
              </p:cNvPr>
              <p:cNvSpPr>
                <a:spLocks noGrp="1"/>
              </p:cNvSpPr>
              <p:nvPr>
                <p:ph sz="quarter" idx="13"/>
              </p:nvPr>
            </p:nvSpPr>
            <p:spPr>
              <a:xfrm>
                <a:off x="3745258" y="1776413"/>
                <a:ext cx="6675451" cy="1652583"/>
              </a:xfrm>
            </p:spPr>
            <p:txBody>
              <a:bodyPr/>
              <a:lstStyle/>
              <a:p>
                <a:pPr>
                  <a:lnSpc>
                    <a:spcPct val="100000"/>
                  </a:lnSpc>
                  <a:spcBef>
                    <a:spcPts val="0"/>
                  </a:spcBef>
                  <a:spcAft>
                    <a:spcPts val="600"/>
                  </a:spcAft>
                </a:pPr>
                <a:r>
                  <a:rPr lang="en-US" sz="1800" dirty="0"/>
                  <a:t>Precisely known flux of muons </a:t>
                </a:r>
              </a:p>
              <a:p>
                <a:pPr>
                  <a:lnSpc>
                    <a:spcPct val="100000"/>
                  </a:lnSpc>
                  <a:spcBef>
                    <a:spcPts val="0"/>
                  </a:spcBef>
                  <a:spcAft>
                    <a:spcPts val="600"/>
                  </a:spcAft>
                </a:pPr>
                <a:r>
                  <a:rPr lang="en-US" sz="1800" dirty="0"/>
                  <a:t>Equal fluxes of (anti-) </a:t>
                </a:r>
                <a14:m>
                  <m:oMath xmlns:m="http://schemas.openxmlformats.org/officeDocument/2006/math">
                    <m:sSub>
                      <m:sSubPr>
                        <m:ctrlPr>
                          <a:rPr lang="sv-SE" sz="1800" b="0" i="1" smtClean="0">
                            <a:latin typeface="Cambria Math" panose="02040503050406030204" pitchFamily="18" charset="0"/>
                          </a:rPr>
                        </m:ctrlPr>
                      </m:sSubPr>
                      <m:e>
                        <m:r>
                          <a:rPr lang="sv-SE" sz="1800" b="0" i="1" smtClean="0">
                            <a:latin typeface="Cambria Math" panose="02040503050406030204" pitchFamily="18" charset="0"/>
                          </a:rPr>
                          <m:t>𝜈</m:t>
                        </m:r>
                      </m:e>
                      <m:sub>
                        <m:r>
                          <a:rPr lang="sv-SE" sz="1800" b="0" i="1" smtClean="0">
                            <a:latin typeface="Cambria Math" panose="02040503050406030204" pitchFamily="18" charset="0"/>
                          </a:rPr>
                          <m:t>𝑒</m:t>
                        </m:r>
                      </m:sub>
                    </m:sSub>
                  </m:oMath>
                </a14:m>
                <a:r>
                  <a:rPr lang="en-US" sz="1800" dirty="0"/>
                  <a:t> and </a:t>
                </a:r>
                <a14:m>
                  <m:oMath xmlns:m="http://schemas.openxmlformats.org/officeDocument/2006/math">
                    <m:sSub>
                      <m:sSubPr>
                        <m:ctrlPr>
                          <a:rPr lang="sv-SE" sz="1800" b="0" i="1" smtClean="0">
                            <a:latin typeface="Cambria Math" panose="02040503050406030204" pitchFamily="18" charset="0"/>
                          </a:rPr>
                        </m:ctrlPr>
                      </m:sSubPr>
                      <m:e>
                        <m:r>
                          <a:rPr lang="sv-SE" sz="1800" b="0" i="1" smtClean="0">
                            <a:latin typeface="Cambria Math" panose="02040503050406030204" pitchFamily="18" charset="0"/>
                          </a:rPr>
                          <m:t>𝜈</m:t>
                        </m:r>
                      </m:e>
                      <m:sub>
                        <m:r>
                          <a:rPr lang="sv-SE" sz="1800" b="0" i="1" smtClean="0">
                            <a:latin typeface="Cambria Math" panose="02040503050406030204" pitchFamily="18" charset="0"/>
                          </a:rPr>
                          <m:t>𝜇</m:t>
                        </m:r>
                      </m:sub>
                    </m:sSub>
                  </m:oMath>
                </a14:m>
                <a:endParaRPr lang="en-US" sz="1800" dirty="0"/>
              </a:p>
              <a:p>
                <a:pPr>
                  <a:lnSpc>
                    <a:spcPct val="100000"/>
                  </a:lnSpc>
                  <a:spcBef>
                    <a:spcPts val="0"/>
                  </a:spcBef>
                  <a:spcAft>
                    <a:spcPts val="600"/>
                  </a:spcAft>
                </a:pPr>
                <a:r>
                  <a:rPr lang="en-US" sz="1800" dirty="0"/>
                  <a:t>Energy spectra can be calculated precisely</a:t>
                </a:r>
              </a:p>
              <a:p>
                <a:pPr>
                  <a:lnSpc>
                    <a:spcPct val="100000"/>
                  </a:lnSpc>
                  <a:spcBef>
                    <a:spcPts val="0"/>
                  </a:spcBef>
                  <a:spcAft>
                    <a:spcPts val="600"/>
                  </a:spcAft>
                  <a:buFont typeface="Wingdings" panose="05000000000000000000" pitchFamily="2" charset="2"/>
                  <a:buChar char="Ø"/>
                </a:pPr>
                <a:r>
                  <a:rPr lang="en-US" sz="1800" dirty="0"/>
                  <a:t>Make precise cross-section measurements possible</a:t>
                </a:r>
                <a:endParaRPr lang="sv-SE" sz="1800" dirty="0"/>
              </a:p>
            </p:txBody>
          </p:sp>
        </mc:Choice>
        <mc:Fallback xmlns="">
          <p:sp>
            <p:nvSpPr>
              <p:cNvPr id="3" name="Content Placeholder 2">
                <a:extLst>
                  <a:ext uri="{FF2B5EF4-FFF2-40B4-BE49-F238E27FC236}">
                    <a16:creationId xmlns:a16="http://schemas.microsoft.com/office/drawing/2014/main" id="{D9B760DA-2150-4A38-8BFC-C4FE25AAB75E}"/>
                  </a:ext>
                </a:extLst>
              </p:cNvPr>
              <p:cNvSpPr>
                <a:spLocks noGrp="1" noRot="1" noChangeAspect="1" noMove="1" noResize="1" noEditPoints="1" noAdjustHandles="1" noChangeArrowheads="1" noChangeShapeType="1" noTextEdit="1"/>
              </p:cNvSpPr>
              <p:nvPr>
                <p:ph sz="quarter" idx="13"/>
              </p:nvPr>
            </p:nvSpPr>
            <p:spPr>
              <a:xfrm>
                <a:off x="3745258" y="1776413"/>
                <a:ext cx="6675451" cy="1652583"/>
              </a:xfrm>
              <a:blipFill>
                <a:blip r:embed="rId2"/>
                <a:stretch>
                  <a:fillRect l="-548" t="-1845"/>
                </a:stretch>
              </a:blipFill>
            </p:spPr>
            <p:txBody>
              <a:bodyPr/>
              <a:lstStyle/>
              <a:p>
                <a:r>
                  <a:rPr lang="sv-SE">
                    <a:noFill/>
                  </a:rPr>
                  <a:t> </a:t>
                </a:r>
              </a:p>
            </p:txBody>
          </p:sp>
        </mc:Fallback>
      </mc:AlternateContent>
      <p:pic>
        <p:nvPicPr>
          <p:cNvPr id="8" name="Content Placeholder 18">
            <a:extLst>
              <a:ext uri="{FF2B5EF4-FFF2-40B4-BE49-F238E27FC236}">
                <a16:creationId xmlns:a16="http://schemas.microsoft.com/office/drawing/2014/main" id="{78AF8F00-6A5E-4790-8578-B8EA259F63A0}"/>
              </a:ext>
            </a:extLst>
          </p:cNvPr>
          <p:cNvPicPr>
            <a:picLocks noChangeAspect="1"/>
          </p:cNvPicPr>
          <p:nvPr/>
        </p:nvPicPr>
        <p:blipFill>
          <a:blip r:embed="rId3"/>
          <a:stretch>
            <a:fillRect/>
          </a:stretch>
        </p:blipFill>
        <p:spPr>
          <a:xfrm>
            <a:off x="748715" y="2730072"/>
            <a:ext cx="1401684" cy="1078433"/>
          </a:xfrm>
          <a:prstGeom prst="rect">
            <a:avLst/>
          </a:prstGeom>
        </p:spPr>
      </p:pic>
      <p:sp>
        <p:nvSpPr>
          <p:cNvPr id="14" name="Block Arc 13">
            <a:extLst>
              <a:ext uri="{FF2B5EF4-FFF2-40B4-BE49-F238E27FC236}">
                <a16:creationId xmlns:a16="http://schemas.microsoft.com/office/drawing/2014/main" id="{0791EB3E-C27F-49A3-B131-3A4CCC34C6F6}"/>
              </a:ext>
            </a:extLst>
          </p:cNvPr>
          <p:cNvSpPr/>
          <p:nvPr/>
        </p:nvSpPr>
        <p:spPr>
          <a:xfrm rot="16200000">
            <a:off x="2867593" y="4648899"/>
            <a:ext cx="1811867" cy="1701800"/>
          </a:xfrm>
          <a:prstGeom prst="blockArc">
            <a:avLst>
              <a:gd name="adj1" fmla="val 10800000"/>
              <a:gd name="adj2" fmla="val 0"/>
              <a:gd name="adj3" fmla="val 1505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solidFill>
                <a:schemeClr val="tx1"/>
              </a:solidFill>
            </a:endParaRPr>
          </a:p>
        </p:txBody>
      </p:sp>
      <p:sp>
        <p:nvSpPr>
          <p:cNvPr id="15" name="Block Arc 14">
            <a:extLst>
              <a:ext uri="{FF2B5EF4-FFF2-40B4-BE49-F238E27FC236}">
                <a16:creationId xmlns:a16="http://schemas.microsoft.com/office/drawing/2014/main" id="{27761B4D-43A7-4F0C-9023-29A9427FC8DC}"/>
              </a:ext>
            </a:extLst>
          </p:cNvPr>
          <p:cNvSpPr/>
          <p:nvPr/>
        </p:nvSpPr>
        <p:spPr>
          <a:xfrm rot="5400000">
            <a:off x="6280850" y="4580372"/>
            <a:ext cx="1811867" cy="1838855"/>
          </a:xfrm>
          <a:prstGeom prst="blockArc">
            <a:avLst>
              <a:gd name="adj1" fmla="val 10800000"/>
              <a:gd name="adj2" fmla="val 0"/>
              <a:gd name="adj3" fmla="val 1505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solidFill>
                <a:schemeClr val="tx1"/>
              </a:solidFill>
            </a:endParaRPr>
          </a:p>
        </p:txBody>
      </p:sp>
      <p:sp>
        <p:nvSpPr>
          <p:cNvPr id="16" name="Rectangle 15">
            <a:extLst>
              <a:ext uri="{FF2B5EF4-FFF2-40B4-BE49-F238E27FC236}">
                <a16:creationId xmlns:a16="http://schemas.microsoft.com/office/drawing/2014/main" id="{B434C7BE-BEDC-4971-A102-9E9AA1EA24B8}"/>
              </a:ext>
            </a:extLst>
          </p:cNvPr>
          <p:cNvSpPr/>
          <p:nvPr/>
        </p:nvSpPr>
        <p:spPr>
          <a:xfrm>
            <a:off x="3749318" y="4593865"/>
            <a:ext cx="3437466" cy="261146"/>
          </a:xfrm>
          <a:prstGeom prst="rect">
            <a:avLst/>
          </a:prstGeom>
          <a:pattFill prst="dkHorz">
            <a:fgClr>
              <a:srgbClr val="FFFF00"/>
            </a:fgClr>
            <a:bgClr>
              <a:srgbClr val="00B050"/>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highlight>
                <a:srgbClr val="00FFFF"/>
              </a:highlight>
            </a:endParaRPr>
          </a:p>
        </p:txBody>
      </p:sp>
      <p:sp>
        <p:nvSpPr>
          <p:cNvPr id="17" name="Rectangle 16">
            <a:extLst>
              <a:ext uri="{FF2B5EF4-FFF2-40B4-BE49-F238E27FC236}">
                <a16:creationId xmlns:a16="http://schemas.microsoft.com/office/drawing/2014/main" id="{F09BBFE6-6BE9-4965-8E71-ECE96C28C74D}"/>
              </a:ext>
            </a:extLst>
          </p:cNvPr>
          <p:cNvSpPr/>
          <p:nvPr/>
        </p:nvSpPr>
        <p:spPr>
          <a:xfrm>
            <a:off x="3773526" y="6144587"/>
            <a:ext cx="3437466" cy="261146"/>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grpSp>
        <p:nvGrpSpPr>
          <p:cNvPr id="11" name="Group 10">
            <a:extLst>
              <a:ext uri="{FF2B5EF4-FFF2-40B4-BE49-F238E27FC236}">
                <a16:creationId xmlns:a16="http://schemas.microsoft.com/office/drawing/2014/main" id="{698D6975-6B34-4A39-9C4F-79D1E762D2C6}"/>
              </a:ext>
            </a:extLst>
          </p:cNvPr>
          <p:cNvGrpSpPr/>
          <p:nvPr/>
        </p:nvGrpSpPr>
        <p:grpSpPr>
          <a:xfrm>
            <a:off x="1371600" y="3037692"/>
            <a:ext cx="3253106" cy="1905799"/>
            <a:chOff x="2322474" y="2077348"/>
            <a:chExt cx="3253106" cy="1905799"/>
          </a:xfrm>
        </p:grpSpPr>
        <p:sp>
          <p:nvSpPr>
            <p:cNvPr id="12" name="Block Arc 11">
              <a:extLst>
                <a:ext uri="{FF2B5EF4-FFF2-40B4-BE49-F238E27FC236}">
                  <a16:creationId xmlns:a16="http://schemas.microsoft.com/office/drawing/2014/main" id="{3B947F34-FE23-4174-8D0F-3D7AA6FC0247}"/>
                </a:ext>
              </a:extLst>
            </p:cNvPr>
            <p:cNvSpPr/>
            <p:nvPr/>
          </p:nvSpPr>
          <p:spPr>
            <a:xfrm rot="5400000">
              <a:off x="2291927" y="2201827"/>
              <a:ext cx="1811867" cy="1750774"/>
            </a:xfrm>
            <a:prstGeom prst="blockArc">
              <a:avLst>
                <a:gd name="adj1" fmla="val 10800000"/>
                <a:gd name="adj2" fmla="val 16183775"/>
                <a:gd name="adj3" fmla="val 14040"/>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solidFill>
                  <a:schemeClr val="tx1"/>
                </a:solidFill>
              </a:endParaRPr>
            </a:p>
          </p:txBody>
        </p:sp>
        <p:sp>
          <p:nvSpPr>
            <p:cNvPr id="13" name="Block Arc 12">
              <a:extLst>
                <a:ext uri="{FF2B5EF4-FFF2-40B4-BE49-F238E27FC236}">
                  <a16:creationId xmlns:a16="http://schemas.microsoft.com/office/drawing/2014/main" id="{CAC9D64D-0259-499F-A2D2-6A6A9B46AA51}"/>
                </a:ext>
              </a:extLst>
            </p:cNvPr>
            <p:cNvSpPr/>
            <p:nvPr/>
          </p:nvSpPr>
          <p:spPr>
            <a:xfrm rot="16200000">
              <a:off x="3794259" y="2107895"/>
              <a:ext cx="1811867" cy="1750774"/>
            </a:xfrm>
            <a:prstGeom prst="blockArc">
              <a:avLst>
                <a:gd name="adj1" fmla="val 10800000"/>
                <a:gd name="adj2" fmla="val 16089870"/>
                <a:gd name="adj3" fmla="val 14506"/>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solidFill>
                  <a:schemeClr val="tx1"/>
                </a:solidFill>
              </a:endParaRPr>
            </a:p>
          </p:txBody>
        </p:sp>
      </p:grpSp>
      <p:sp>
        <p:nvSpPr>
          <p:cNvPr id="18" name="TextBox 17">
            <a:extLst>
              <a:ext uri="{FF2B5EF4-FFF2-40B4-BE49-F238E27FC236}">
                <a16:creationId xmlns:a16="http://schemas.microsoft.com/office/drawing/2014/main" id="{8650FD02-FA52-4ED6-BD3C-74119B2D5ECC}"/>
              </a:ext>
            </a:extLst>
          </p:cNvPr>
          <p:cNvSpPr txBox="1"/>
          <p:nvPr/>
        </p:nvSpPr>
        <p:spPr>
          <a:xfrm rot="2394914">
            <a:off x="2318329" y="3469373"/>
            <a:ext cx="2069797" cy="369332"/>
          </a:xfrm>
          <a:prstGeom prst="rect">
            <a:avLst/>
          </a:prstGeom>
          <a:noFill/>
        </p:spPr>
        <p:txBody>
          <a:bodyPr wrap="none" rtlCol="0">
            <a:spAutoFit/>
          </a:bodyPr>
          <a:lstStyle/>
          <a:p>
            <a:r>
              <a:rPr lang="en-GB" b="1" dirty="0">
                <a:solidFill>
                  <a:srgbClr val="00B050"/>
                </a:solidFill>
              </a:rPr>
              <a:t>Pion transfer line</a:t>
            </a:r>
          </a:p>
        </p:txBody>
      </p:sp>
      <p:sp>
        <p:nvSpPr>
          <p:cNvPr id="19" name="TextBox 18">
            <a:extLst>
              <a:ext uri="{FF2B5EF4-FFF2-40B4-BE49-F238E27FC236}">
                <a16:creationId xmlns:a16="http://schemas.microsoft.com/office/drawing/2014/main" id="{E2E61CDE-5293-4C29-A26F-2DEC363262EB}"/>
              </a:ext>
            </a:extLst>
          </p:cNvPr>
          <p:cNvSpPr txBox="1"/>
          <p:nvPr/>
        </p:nvSpPr>
        <p:spPr>
          <a:xfrm>
            <a:off x="4426350" y="6405732"/>
            <a:ext cx="2198038" cy="369332"/>
          </a:xfrm>
          <a:prstGeom prst="rect">
            <a:avLst/>
          </a:prstGeom>
          <a:noFill/>
        </p:spPr>
        <p:txBody>
          <a:bodyPr wrap="none" rtlCol="0">
            <a:spAutoFit/>
          </a:bodyPr>
          <a:lstStyle/>
          <a:p>
            <a:r>
              <a:rPr lang="en-GB" b="1" dirty="0"/>
              <a:t>Muon storage ring</a:t>
            </a:r>
            <a:endParaRPr lang="en-SE" b="1" dirty="0"/>
          </a:p>
        </p:txBody>
      </p:sp>
      <p:sp>
        <p:nvSpPr>
          <p:cNvPr id="21" name="TextBox 20">
            <a:extLst>
              <a:ext uri="{FF2B5EF4-FFF2-40B4-BE49-F238E27FC236}">
                <a16:creationId xmlns:a16="http://schemas.microsoft.com/office/drawing/2014/main" id="{97234080-FFCB-4038-BB6C-5BB059ADF9A0}"/>
              </a:ext>
            </a:extLst>
          </p:cNvPr>
          <p:cNvSpPr txBox="1"/>
          <p:nvPr/>
        </p:nvSpPr>
        <p:spPr>
          <a:xfrm>
            <a:off x="575588" y="3736954"/>
            <a:ext cx="1821909" cy="646331"/>
          </a:xfrm>
          <a:prstGeom prst="rect">
            <a:avLst/>
          </a:prstGeom>
          <a:noFill/>
        </p:spPr>
        <p:txBody>
          <a:bodyPr wrap="none" rtlCol="0">
            <a:spAutoFit/>
          </a:bodyPr>
          <a:lstStyle/>
          <a:p>
            <a:r>
              <a:rPr lang="en-GB" b="1" i="0" dirty="0">
                <a:solidFill>
                  <a:srgbClr val="212121"/>
                </a:solidFill>
                <a:effectLst/>
                <a:latin typeface="Calibri" panose="020F0502020204030204" pitchFamily="34" charset="0"/>
              </a:rPr>
              <a:t>Beam target and </a:t>
            </a:r>
          </a:p>
          <a:p>
            <a:r>
              <a:rPr lang="en-GB" b="1" i="0" dirty="0">
                <a:solidFill>
                  <a:srgbClr val="212121"/>
                </a:solidFill>
                <a:effectLst/>
                <a:latin typeface="Calibri" panose="020F0502020204030204" pitchFamily="34" charset="0"/>
              </a:rPr>
              <a:t>magnetic horn</a:t>
            </a:r>
            <a:endParaRPr lang="en-SE" b="1" dirty="0"/>
          </a:p>
        </p:txBody>
      </p:sp>
      <p:cxnSp>
        <p:nvCxnSpPr>
          <p:cNvPr id="22" name="Straight Arrow Connector 21">
            <a:extLst>
              <a:ext uri="{FF2B5EF4-FFF2-40B4-BE49-F238E27FC236}">
                <a16:creationId xmlns:a16="http://schemas.microsoft.com/office/drawing/2014/main" id="{56937904-B634-4CEF-A952-8F008E3167E5}"/>
              </a:ext>
            </a:extLst>
          </p:cNvPr>
          <p:cNvCxnSpPr>
            <a:cxnSpLocks/>
          </p:cNvCxnSpPr>
          <p:nvPr/>
        </p:nvCxnSpPr>
        <p:spPr>
          <a:xfrm>
            <a:off x="8074390" y="4739742"/>
            <a:ext cx="1501125" cy="0"/>
          </a:xfrm>
          <a:prstGeom prst="straightConnector1">
            <a:avLst/>
          </a:prstGeom>
          <a:ln w="7620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2E3B381E-2A4F-4807-80A0-FC2132D487B8}"/>
              </a:ext>
            </a:extLst>
          </p:cNvPr>
          <p:cNvSpPr txBox="1"/>
          <p:nvPr/>
        </p:nvSpPr>
        <p:spPr>
          <a:xfrm>
            <a:off x="4025505" y="4229903"/>
            <a:ext cx="3185487" cy="369332"/>
          </a:xfrm>
          <a:prstGeom prst="rect">
            <a:avLst/>
          </a:prstGeom>
          <a:noFill/>
        </p:spPr>
        <p:txBody>
          <a:bodyPr wrap="none" rtlCol="0">
            <a:spAutoFit/>
          </a:bodyPr>
          <a:lstStyle/>
          <a:p>
            <a:r>
              <a:rPr lang="en-GB" b="1" dirty="0"/>
              <a:t>Production straight section</a:t>
            </a:r>
          </a:p>
        </p:txBody>
      </p:sp>
      <p:sp>
        <p:nvSpPr>
          <p:cNvPr id="26" name="TextBox 25">
            <a:extLst>
              <a:ext uri="{FF2B5EF4-FFF2-40B4-BE49-F238E27FC236}">
                <a16:creationId xmlns:a16="http://schemas.microsoft.com/office/drawing/2014/main" id="{ED40D9F0-CA81-49A1-8951-08242CDB463C}"/>
              </a:ext>
            </a:extLst>
          </p:cNvPr>
          <p:cNvSpPr txBox="1"/>
          <p:nvPr/>
        </p:nvSpPr>
        <p:spPr>
          <a:xfrm>
            <a:off x="9720219" y="4539772"/>
            <a:ext cx="1056700" cy="369332"/>
          </a:xfrm>
          <a:prstGeom prst="rect">
            <a:avLst/>
          </a:prstGeom>
          <a:noFill/>
        </p:spPr>
        <p:txBody>
          <a:bodyPr wrap="none" rtlCol="0">
            <a:spAutoFit/>
          </a:bodyPr>
          <a:lstStyle/>
          <a:p>
            <a:r>
              <a:rPr lang="en-SE" dirty="0"/>
              <a:t>Detector</a:t>
            </a:r>
          </a:p>
        </p:txBody>
      </p:sp>
      <p:sp>
        <p:nvSpPr>
          <p:cNvPr id="27" name="Arc 26">
            <a:extLst>
              <a:ext uri="{FF2B5EF4-FFF2-40B4-BE49-F238E27FC236}">
                <a16:creationId xmlns:a16="http://schemas.microsoft.com/office/drawing/2014/main" id="{6FDB23DD-7928-4801-8B6F-6916ED257969}"/>
              </a:ext>
            </a:extLst>
          </p:cNvPr>
          <p:cNvSpPr/>
          <p:nvPr/>
        </p:nvSpPr>
        <p:spPr>
          <a:xfrm>
            <a:off x="6744946" y="5065679"/>
            <a:ext cx="883676" cy="770807"/>
          </a:xfrm>
          <a:prstGeom prst="arc">
            <a:avLst>
              <a:gd name="adj1" fmla="val 16200000"/>
              <a:gd name="adj2" fmla="val 4864793"/>
            </a:avLst>
          </a:prstGeom>
          <a:ln w="1905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EFA1B79-4036-4B04-8F8A-1432E00D3EFE}"/>
                  </a:ext>
                </a:extLst>
              </p:cNvPr>
              <p:cNvSpPr txBox="1"/>
              <p:nvPr/>
            </p:nvSpPr>
            <p:spPr>
              <a:xfrm>
                <a:off x="6990105" y="5636756"/>
                <a:ext cx="18575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sv-SE" b="0" i="1" smtClean="0">
                          <a:latin typeface="Cambria Math" panose="02040503050406030204" pitchFamily="18" charset="0"/>
                        </a:rPr>
                        <m:t>𝜇</m:t>
                      </m:r>
                    </m:oMath>
                  </m:oMathPara>
                </a14:m>
                <a:endParaRPr lang="sv-SE" dirty="0"/>
              </a:p>
            </p:txBody>
          </p:sp>
        </mc:Choice>
        <mc:Fallback xmlns="">
          <p:sp>
            <p:nvSpPr>
              <p:cNvPr id="28" name="TextBox 27">
                <a:extLst>
                  <a:ext uri="{FF2B5EF4-FFF2-40B4-BE49-F238E27FC236}">
                    <a16:creationId xmlns:a16="http://schemas.microsoft.com/office/drawing/2014/main" id="{3EFA1B79-4036-4B04-8F8A-1432E00D3EFE}"/>
                  </a:ext>
                </a:extLst>
              </p:cNvPr>
              <p:cNvSpPr txBox="1">
                <a:spLocks noRot="1" noChangeAspect="1" noMove="1" noResize="1" noEditPoints="1" noAdjustHandles="1" noChangeArrowheads="1" noChangeShapeType="1" noTextEdit="1"/>
              </p:cNvSpPr>
              <p:nvPr/>
            </p:nvSpPr>
            <p:spPr>
              <a:xfrm>
                <a:off x="6990105" y="5636756"/>
                <a:ext cx="185755" cy="276999"/>
              </a:xfrm>
              <a:prstGeom prst="rect">
                <a:avLst/>
              </a:prstGeom>
              <a:blipFill>
                <a:blip r:embed="rId4"/>
                <a:stretch>
                  <a:fillRect l="-33333" r="-26667" b="-22222"/>
                </a:stretch>
              </a:blipFill>
            </p:spPr>
            <p:txBody>
              <a:bodyPr/>
              <a:lstStyle/>
              <a:p>
                <a:r>
                  <a:rPr lang="sv-SE">
                    <a:noFill/>
                  </a:rPr>
                  <a:t> </a:t>
                </a:r>
              </a:p>
            </p:txBody>
          </p:sp>
        </mc:Fallback>
      </mc:AlternateContent>
    </p:spTree>
    <p:extLst>
      <p:ext uri="{BB962C8B-B14F-4D97-AF65-F5344CB8AC3E}">
        <p14:creationId xmlns:p14="http://schemas.microsoft.com/office/powerpoint/2010/main" val="3327196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04957-2FB4-4D07-9BAE-B86F74C412CF}"/>
              </a:ext>
            </a:extLst>
          </p:cNvPr>
          <p:cNvSpPr>
            <a:spLocks noGrp="1"/>
          </p:cNvSpPr>
          <p:nvPr>
            <p:ph type="title"/>
          </p:nvPr>
        </p:nvSpPr>
        <p:spPr/>
        <p:txBody>
          <a:bodyPr/>
          <a:lstStyle/>
          <a:p>
            <a:r>
              <a:rPr lang="sv-SE" dirty="0" err="1"/>
              <a:t>Other</a:t>
            </a:r>
            <a:r>
              <a:rPr lang="sv-SE" dirty="0"/>
              <a:t> </a:t>
            </a:r>
            <a:r>
              <a:rPr lang="sv-SE" dirty="0" err="1"/>
              <a:t>nuSTORM</a:t>
            </a:r>
            <a:r>
              <a:rPr lang="sv-SE" dirty="0"/>
              <a:t> </a:t>
            </a:r>
            <a:r>
              <a:rPr lang="sv-SE" dirty="0" err="1"/>
              <a:t>Initiatives</a:t>
            </a:r>
            <a:endParaRPr lang="sv-SE" dirty="0"/>
          </a:p>
        </p:txBody>
      </p:sp>
      <p:pic>
        <p:nvPicPr>
          <p:cNvPr id="5" name="Picture 4">
            <a:extLst>
              <a:ext uri="{FF2B5EF4-FFF2-40B4-BE49-F238E27FC236}">
                <a16:creationId xmlns:a16="http://schemas.microsoft.com/office/drawing/2014/main" id="{9912D052-38BD-4672-B7FF-5F9310A763E8}"/>
              </a:ext>
            </a:extLst>
          </p:cNvPr>
          <p:cNvPicPr/>
          <p:nvPr/>
        </p:nvPicPr>
        <p:blipFill rotWithShape="1">
          <a:blip r:embed="rId2"/>
          <a:srcRect l="25317" t="27325" r="22067" b="2816"/>
          <a:stretch/>
        </p:blipFill>
        <p:spPr>
          <a:xfrm>
            <a:off x="948204" y="2062696"/>
            <a:ext cx="5303160" cy="3960380"/>
          </a:xfrm>
          <a:prstGeom prst="rect">
            <a:avLst/>
          </a:prstGeom>
          <a:ln>
            <a:noFill/>
          </a:ln>
        </p:spPr>
      </p:pic>
      <p:pic>
        <p:nvPicPr>
          <p:cNvPr id="6" name="Picture 5">
            <a:extLst>
              <a:ext uri="{FF2B5EF4-FFF2-40B4-BE49-F238E27FC236}">
                <a16:creationId xmlns:a16="http://schemas.microsoft.com/office/drawing/2014/main" id="{8E584D81-D7CC-469B-9BB6-C2AA55675CCA}"/>
              </a:ext>
            </a:extLst>
          </p:cNvPr>
          <p:cNvPicPr/>
          <p:nvPr/>
        </p:nvPicPr>
        <p:blipFill>
          <a:blip r:embed="rId3"/>
          <a:srcRect l="6026" t="31948" r="3254" b="29116"/>
          <a:stretch/>
        </p:blipFill>
        <p:spPr>
          <a:xfrm>
            <a:off x="6231044" y="2081776"/>
            <a:ext cx="5303160" cy="1279800"/>
          </a:xfrm>
          <a:prstGeom prst="rect">
            <a:avLst/>
          </a:prstGeom>
          <a:ln>
            <a:solidFill>
              <a:srgbClr val="FFFFFF"/>
            </a:solidFill>
          </a:ln>
        </p:spPr>
      </p:pic>
      <p:sp>
        <p:nvSpPr>
          <p:cNvPr id="7" name="CustomShape 2">
            <a:extLst>
              <a:ext uri="{FF2B5EF4-FFF2-40B4-BE49-F238E27FC236}">
                <a16:creationId xmlns:a16="http://schemas.microsoft.com/office/drawing/2014/main" id="{D5788D7B-0E59-4EBD-8A4C-9549F6E765C8}"/>
              </a:ext>
            </a:extLst>
          </p:cNvPr>
          <p:cNvSpPr/>
          <p:nvPr/>
        </p:nvSpPr>
        <p:spPr>
          <a:xfrm>
            <a:off x="6267764" y="2081776"/>
            <a:ext cx="5230440" cy="1279800"/>
          </a:xfrm>
          <a:prstGeom prst="rect">
            <a:avLst/>
          </a:prstGeom>
          <a:noFill/>
          <a:ln w="114480">
            <a:solidFill>
              <a:srgbClr val="FFFFFF"/>
            </a:solidFill>
            <a:round/>
          </a:ln>
        </p:spPr>
        <p:style>
          <a:lnRef idx="0">
            <a:scrgbClr r="0" g="0" b="0"/>
          </a:lnRef>
          <a:fillRef idx="0">
            <a:scrgbClr r="0" g="0" b="0"/>
          </a:fillRef>
          <a:effectRef idx="0">
            <a:scrgbClr r="0" g="0" b="0"/>
          </a:effectRef>
          <a:fontRef idx="minor"/>
        </p:style>
      </p:sp>
      <p:sp>
        <p:nvSpPr>
          <p:cNvPr id="8" name="TextShape 3">
            <a:extLst>
              <a:ext uri="{FF2B5EF4-FFF2-40B4-BE49-F238E27FC236}">
                <a16:creationId xmlns:a16="http://schemas.microsoft.com/office/drawing/2014/main" id="{6BEA1412-588B-4D77-AD0B-26A90F2B0FDF}"/>
              </a:ext>
            </a:extLst>
          </p:cNvPr>
          <p:cNvSpPr txBox="1"/>
          <p:nvPr/>
        </p:nvSpPr>
        <p:spPr>
          <a:xfrm>
            <a:off x="6212684" y="3325576"/>
            <a:ext cx="5303520" cy="261000"/>
          </a:xfrm>
          <a:prstGeom prst="rect">
            <a:avLst/>
          </a:prstGeom>
          <a:solidFill>
            <a:srgbClr val="FFFFFF"/>
          </a:solidFill>
          <a:ln>
            <a:noFill/>
          </a:ln>
        </p:spPr>
        <p:txBody>
          <a:bodyPr lIns="90000" tIns="45000" rIns="90000" bIns="45000"/>
          <a:lstStyle/>
          <a:p>
            <a:r>
              <a:rPr lang="en-US" sz="1200" b="0" strike="noStrike" spc="-1" dirty="0">
                <a:latin typeface="Arial"/>
              </a:rPr>
              <a:t>K. Long, https://indico.cern.ch/event/768000/contributions/3275092/</a:t>
            </a:r>
          </a:p>
        </p:txBody>
      </p:sp>
      <p:sp>
        <p:nvSpPr>
          <p:cNvPr id="9" name="TextShape 4">
            <a:extLst>
              <a:ext uri="{FF2B5EF4-FFF2-40B4-BE49-F238E27FC236}">
                <a16:creationId xmlns:a16="http://schemas.microsoft.com/office/drawing/2014/main" id="{2AE38446-EDAF-47B4-AD86-46D41EE9CDD0}"/>
              </a:ext>
            </a:extLst>
          </p:cNvPr>
          <p:cNvSpPr txBox="1"/>
          <p:nvPr/>
        </p:nvSpPr>
        <p:spPr>
          <a:xfrm>
            <a:off x="6269144" y="5755156"/>
            <a:ext cx="3535680" cy="203400"/>
          </a:xfrm>
          <a:prstGeom prst="rect">
            <a:avLst/>
          </a:prstGeom>
          <a:solidFill>
            <a:srgbClr val="FFFFFF"/>
          </a:solidFill>
          <a:ln>
            <a:noFill/>
          </a:ln>
        </p:spPr>
        <p:txBody>
          <a:bodyPr lIns="90000" tIns="45000" rIns="90000" bIns="45000"/>
          <a:lstStyle/>
          <a:p>
            <a:r>
              <a:rPr lang="en-US" sz="1200" b="0" strike="noStrike" spc="-1" dirty="0">
                <a:latin typeface="Arial"/>
              </a:rPr>
              <a:t>J.-P. </a:t>
            </a:r>
            <a:r>
              <a:rPr lang="en-US" sz="1200" b="0" strike="noStrike" spc="-1" dirty="0" err="1">
                <a:latin typeface="Arial"/>
              </a:rPr>
              <a:t>Delahaye</a:t>
            </a:r>
            <a:r>
              <a:rPr lang="en-US" sz="1200" b="0" strike="noStrike" spc="-1" dirty="0">
                <a:latin typeface="Arial"/>
              </a:rPr>
              <a:t>,  https://arxiv.org/abs/1308.0494</a:t>
            </a:r>
          </a:p>
        </p:txBody>
      </p:sp>
      <p:pic>
        <p:nvPicPr>
          <p:cNvPr id="10" name="Picture 9">
            <a:extLst>
              <a:ext uri="{FF2B5EF4-FFF2-40B4-BE49-F238E27FC236}">
                <a16:creationId xmlns:a16="http://schemas.microsoft.com/office/drawing/2014/main" id="{C31259C3-1457-42CE-A9DF-E02D7E58DA8A}"/>
              </a:ext>
            </a:extLst>
          </p:cNvPr>
          <p:cNvPicPr/>
          <p:nvPr/>
        </p:nvPicPr>
        <p:blipFill>
          <a:blip r:embed="rId4"/>
          <a:stretch/>
        </p:blipFill>
        <p:spPr>
          <a:xfrm>
            <a:off x="1039284" y="2207416"/>
            <a:ext cx="1828800" cy="365760"/>
          </a:xfrm>
          <a:prstGeom prst="rect">
            <a:avLst/>
          </a:prstGeom>
          <a:ln>
            <a:noFill/>
          </a:ln>
        </p:spPr>
      </p:pic>
      <p:sp>
        <p:nvSpPr>
          <p:cNvPr id="11" name="TextBox 10">
            <a:extLst>
              <a:ext uri="{FF2B5EF4-FFF2-40B4-BE49-F238E27FC236}">
                <a16:creationId xmlns:a16="http://schemas.microsoft.com/office/drawing/2014/main" id="{7985E5FE-08DA-49D7-9027-02CCA50700DF}"/>
              </a:ext>
            </a:extLst>
          </p:cNvPr>
          <p:cNvSpPr txBox="1"/>
          <p:nvPr/>
        </p:nvSpPr>
        <p:spPr>
          <a:xfrm>
            <a:off x="6206571" y="5394680"/>
            <a:ext cx="3903633" cy="369332"/>
          </a:xfrm>
          <a:prstGeom prst="rect">
            <a:avLst/>
          </a:prstGeom>
          <a:noFill/>
        </p:spPr>
        <p:txBody>
          <a:bodyPr wrap="none" rtlCol="0">
            <a:spAutoFit/>
          </a:bodyPr>
          <a:lstStyle/>
          <a:p>
            <a:r>
              <a:rPr lang="sv-SE" dirty="0"/>
              <a:t>120 GeV protons from Main </a:t>
            </a:r>
            <a:r>
              <a:rPr lang="sv-SE" dirty="0" err="1"/>
              <a:t>Injector</a:t>
            </a:r>
            <a:endParaRPr lang="sv-SE" dirty="0"/>
          </a:p>
        </p:txBody>
      </p:sp>
      <p:sp>
        <p:nvSpPr>
          <p:cNvPr id="12" name="TextBox 11">
            <a:extLst>
              <a:ext uri="{FF2B5EF4-FFF2-40B4-BE49-F238E27FC236}">
                <a16:creationId xmlns:a16="http://schemas.microsoft.com/office/drawing/2014/main" id="{06343C86-05B0-41FD-9BCC-DEAB51C9B8A1}"/>
              </a:ext>
            </a:extLst>
          </p:cNvPr>
          <p:cNvSpPr txBox="1"/>
          <p:nvPr/>
        </p:nvSpPr>
        <p:spPr>
          <a:xfrm>
            <a:off x="8667566" y="3651581"/>
            <a:ext cx="2980303" cy="369332"/>
          </a:xfrm>
          <a:prstGeom prst="rect">
            <a:avLst/>
          </a:prstGeom>
          <a:noFill/>
        </p:spPr>
        <p:txBody>
          <a:bodyPr wrap="none" rtlCol="0">
            <a:spAutoFit/>
          </a:bodyPr>
          <a:lstStyle/>
          <a:p>
            <a:r>
              <a:rPr lang="sv-SE" dirty="0"/>
              <a:t>100 GeV protons from SPS</a:t>
            </a:r>
          </a:p>
        </p:txBody>
      </p:sp>
      <p:sp>
        <p:nvSpPr>
          <p:cNvPr id="13" name="Rectangle 12">
            <a:extLst>
              <a:ext uri="{FF2B5EF4-FFF2-40B4-BE49-F238E27FC236}">
                <a16:creationId xmlns:a16="http://schemas.microsoft.com/office/drawing/2014/main" id="{8EE6251C-5360-4FD1-A35B-A9487CDBA6D5}"/>
              </a:ext>
            </a:extLst>
          </p:cNvPr>
          <p:cNvSpPr/>
          <p:nvPr/>
        </p:nvSpPr>
        <p:spPr>
          <a:xfrm>
            <a:off x="10998624" y="2975076"/>
            <a:ext cx="590400" cy="58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Picture 13">
            <a:extLst>
              <a:ext uri="{FF2B5EF4-FFF2-40B4-BE49-F238E27FC236}">
                <a16:creationId xmlns:a16="http://schemas.microsoft.com/office/drawing/2014/main" id="{82F676FD-247D-4A6B-9344-6F56C52582FD}"/>
              </a:ext>
            </a:extLst>
          </p:cNvPr>
          <p:cNvPicPr/>
          <p:nvPr/>
        </p:nvPicPr>
        <p:blipFill>
          <a:blip r:embed="rId5"/>
          <a:stretch/>
        </p:blipFill>
        <p:spPr>
          <a:xfrm>
            <a:off x="10985924" y="2957296"/>
            <a:ext cx="585360" cy="585360"/>
          </a:xfrm>
          <a:prstGeom prst="rect">
            <a:avLst/>
          </a:prstGeom>
          <a:ln>
            <a:noFill/>
          </a:ln>
        </p:spPr>
      </p:pic>
    </p:spTree>
    <p:extLst>
      <p:ext uri="{BB962C8B-B14F-4D97-AF65-F5344CB8AC3E}">
        <p14:creationId xmlns:p14="http://schemas.microsoft.com/office/powerpoint/2010/main" val="1523048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6136B-4FBC-40A8-8A0F-D1B5193E4F8E}"/>
              </a:ext>
            </a:extLst>
          </p:cNvPr>
          <p:cNvSpPr>
            <a:spLocks noGrp="1"/>
          </p:cNvSpPr>
          <p:nvPr>
            <p:ph type="title"/>
          </p:nvPr>
        </p:nvSpPr>
        <p:spPr/>
        <p:txBody>
          <a:bodyPr/>
          <a:lstStyle/>
          <a:p>
            <a:r>
              <a:rPr lang="sv-SE" dirty="0"/>
              <a:t>Challenges </a:t>
            </a:r>
            <a:r>
              <a:rPr lang="sv-SE" dirty="0" err="1"/>
              <a:t>of</a:t>
            </a:r>
            <a:r>
              <a:rPr lang="sv-SE" dirty="0"/>
              <a:t> the </a:t>
            </a:r>
            <a:r>
              <a:rPr lang="sv-SE" dirty="0" err="1"/>
              <a:t>Low</a:t>
            </a:r>
            <a:r>
              <a:rPr lang="sv-SE" dirty="0"/>
              <a:t> Energy </a:t>
            </a:r>
            <a:r>
              <a:rPr lang="sv-SE" dirty="0" err="1"/>
              <a:t>nuSTORM</a:t>
            </a:r>
            <a:endParaRPr lang="sv-SE" dirty="0"/>
          </a:p>
        </p:txBody>
      </p:sp>
      <p:pic>
        <p:nvPicPr>
          <p:cNvPr id="4" name="Picture 3">
            <a:extLst>
              <a:ext uri="{FF2B5EF4-FFF2-40B4-BE49-F238E27FC236}">
                <a16:creationId xmlns:a16="http://schemas.microsoft.com/office/drawing/2014/main" id="{D1C10575-D73A-4C04-A3D2-18920B120F6B}"/>
              </a:ext>
            </a:extLst>
          </p:cNvPr>
          <p:cNvPicPr>
            <a:picLocks noChangeAspect="1"/>
          </p:cNvPicPr>
          <p:nvPr/>
        </p:nvPicPr>
        <p:blipFill rotWithShape="1">
          <a:blip r:embed="rId2"/>
          <a:srcRect l="15055" t="20676" r="34541" b="5573"/>
          <a:stretch/>
        </p:blipFill>
        <p:spPr>
          <a:xfrm>
            <a:off x="850987" y="2039328"/>
            <a:ext cx="3901322" cy="3210944"/>
          </a:xfrm>
          <a:prstGeom prst="rect">
            <a:avLst/>
          </a:prstGeom>
        </p:spPr>
      </p:pic>
      <p:sp>
        <p:nvSpPr>
          <p:cNvPr id="5" name="TextBox 4">
            <a:extLst>
              <a:ext uri="{FF2B5EF4-FFF2-40B4-BE49-F238E27FC236}">
                <a16:creationId xmlns:a16="http://schemas.microsoft.com/office/drawing/2014/main" id="{9206688C-B863-46DD-B4F7-35ECBBC99CD7}"/>
              </a:ext>
            </a:extLst>
          </p:cNvPr>
          <p:cNvSpPr txBox="1"/>
          <p:nvPr/>
        </p:nvSpPr>
        <p:spPr>
          <a:xfrm>
            <a:off x="1211396" y="1794447"/>
            <a:ext cx="4395919" cy="307777"/>
          </a:xfrm>
          <a:prstGeom prst="rect">
            <a:avLst/>
          </a:prstGeom>
          <a:noFill/>
        </p:spPr>
        <p:txBody>
          <a:bodyPr wrap="square" rtlCol="0">
            <a:spAutoFit/>
          </a:bodyPr>
          <a:lstStyle/>
          <a:p>
            <a:r>
              <a:rPr lang="sv-SE" sz="1400" dirty="0" err="1"/>
              <a:t>Example</a:t>
            </a:r>
            <a:r>
              <a:rPr lang="sv-SE" sz="1400" dirty="0"/>
              <a:t> </a:t>
            </a:r>
            <a:r>
              <a:rPr lang="sv-SE" sz="1400" dirty="0" err="1"/>
              <a:t>of</a:t>
            </a:r>
            <a:r>
              <a:rPr lang="sv-SE" sz="1400" dirty="0"/>
              <a:t> pion distribution from the </a:t>
            </a:r>
            <a:r>
              <a:rPr lang="sv-SE" sz="1400" dirty="0" err="1"/>
              <a:t>target</a:t>
            </a:r>
            <a:endParaRPr lang="sv-SE" sz="1400" dirty="0"/>
          </a:p>
        </p:txBody>
      </p:sp>
      <p:sp>
        <p:nvSpPr>
          <p:cNvPr id="6" name="TextBox 5">
            <a:extLst>
              <a:ext uri="{FF2B5EF4-FFF2-40B4-BE49-F238E27FC236}">
                <a16:creationId xmlns:a16="http://schemas.microsoft.com/office/drawing/2014/main" id="{47144FD3-ECE1-4916-8980-F8B2BBC3D2BB}"/>
              </a:ext>
            </a:extLst>
          </p:cNvPr>
          <p:cNvSpPr txBox="1"/>
          <p:nvPr/>
        </p:nvSpPr>
        <p:spPr>
          <a:xfrm rot="5400000">
            <a:off x="3765066" y="3401725"/>
            <a:ext cx="2420856" cy="276999"/>
          </a:xfrm>
          <a:prstGeom prst="rect">
            <a:avLst/>
          </a:prstGeom>
          <a:noFill/>
        </p:spPr>
        <p:txBody>
          <a:bodyPr wrap="none" rtlCol="0">
            <a:spAutoFit/>
          </a:bodyPr>
          <a:lstStyle/>
          <a:p>
            <a:r>
              <a:rPr lang="sv-SE" sz="1200" dirty="0" err="1"/>
              <a:t>Number</a:t>
            </a:r>
            <a:r>
              <a:rPr lang="sv-SE" sz="1200" dirty="0"/>
              <a:t> </a:t>
            </a:r>
            <a:r>
              <a:rPr lang="sv-SE" sz="1200" dirty="0" err="1"/>
              <a:t>of</a:t>
            </a:r>
            <a:r>
              <a:rPr lang="sv-SE" sz="1200" dirty="0"/>
              <a:t> pions [log(Arb. </a:t>
            </a:r>
            <a:r>
              <a:rPr lang="sv-SE" sz="1200" dirty="0" err="1"/>
              <a:t>Units</a:t>
            </a:r>
            <a:r>
              <a:rPr lang="sv-SE" sz="1200" dirty="0"/>
              <a:t>)]</a:t>
            </a:r>
          </a:p>
        </p:txBody>
      </p:sp>
      <p:sp>
        <p:nvSpPr>
          <p:cNvPr id="7" name="Platshållare för innehåll 2">
            <a:extLst>
              <a:ext uri="{FF2B5EF4-FFF2-40B4-BE49-F238E27FC236}">
                <a16:creationId xmlns:a16="http://schemas.microsoft.com/office/drawing/2014/main" id="{D019B4E1-E68D-47C3-93FF-617D24DA4DDE}"/>
              </a:ext>
            </a:extLst>
          </p:cNvPr>
          <p:cNvSpPr txBox="1">
            <a:spLocks/>
          </p:cNvSpPr>
          <p:nvPr/>
        </p:nvSpPr>
        <p:spPr>
          <a:xfrm>
            <a:off x="5969000" y="1785938"/>
            <a:ext cx="5727700" cy="3362733"/>
          </a:xfrm>
          <a:prstGeom prst="rect">
            <a:avLst/>
          </a:prstGeom>
        </p:spPr>
        <p:txBody>
          <a:bodyPr vert="horz" lIns="91440" tIns="45720" rIns="91440" bIns="45720" rtlCol="0" anchor="ctr">
            <a:noAutofit/>
          </a:bodyPr>
          <a:lstStyle>
            <a:defPPr>
              <a:defRPr lang="sv-SE"/>
            </a:defPPr>
            <a:lvl1pPr marL="0" algn="l" defTabSz="914400" rtl="0" eaLnBrk="1" latinLnBrk="0" hangingPunct="1">
              <a:defRPr sz="700" kern="1200" baseline="0">
                <a:solidFill>
                  <a:schemeClr val="accent2"/>
                </a:solidFill>
                <a:latin typeface="Work Sans"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200"/>
              </a:spcBef>
            </a:pPr>
            <a:r>
              <a:rPr lang="en-US" sz="2000" dirty="0">
                <a:solidFill>
                  <a:schemeClr val="tx1"/>
                </a:solidFill>
              </a:rPr>
              <a:t>Low energy protons, 2.5 GeV</a:t>
            </a:r>
          </a:p>
          <a:p>
            <a:pPr lvl="1">
              <a:spcBef>
                <a:spcPts val="1200"/>
              </a:spcBef>
              <a:buFont typeface="Wingdings" panose="05000000000000000000" pitchFamily="2" charset="2"/>
              <a:buChar char="Ø"/>
            </a:pPr>
            <a:r>
              <a:rPr lang="en-US" sz="2000" dirty="0"/>
              <a:t>low energy </a:t>
            </a:r>
            <a:r>
              <a:rPr lang="en-US" sz="2000" dirty="0" err="1"/>
              <a:t>pions</a:t>
            </a:r>
            <a:r>
              <a:rPr lang="en-US" sz="2000" dirty="0"/>
              <a:t> and muons</a:t>
            </a:r>
          </a:p>
          <a:p>
            <a:pPr lvl="1">
              <a:spcBef>
                <a:spcPts val="1200"/>
              </a:spcBef>
              <a:buFont typeface="Wingdings" panose="05000000000000000000" pitchFamily="2" charset="2"/>
              <a:buChar char="Ø"/>
            </a:pPr>
            <a:r>
              <a:rPr lang="en-US" sz="2000" dirty="0"/>
              <a:t>Large spread in momentum and direction</a:t>
            </a:r>
          </a:p>
          <a:p>
            <a:pPr lvl="2">
              <a:spcBef>
                <a:spcPts val="1200"/>
              </a:spcBef>
              <a:buFont typeface="Wingdings" panose="05000000000000000000" pitchFamily="2" charset="2"/>
              <a:buChar char="Ø"/>
            </a:pPr>
            <a:r>
              <a:rPr lang="en-US" dirty="0"/>
              <a:t>Huge “beams”</a:t>
            </a:r>
          </a:p>
          <a:p>
            <a:pPr lvl="1">
              <a:spcBef>
                <a:spcPts val="1200"/>
              </a:spcBef>
              <a:buFont typeface="Wingdings" panose="05000000000000000000" pitchFamily="2" charset="2"/>
              <a:buChar char="Ø"/>
            </a:pPr>
            <a:r>
              <a:rPr lang="en-US" sz="2000" dirty="0"/>
              <a:t> Decay fast    ~ 0.1 </a:t>
            </a:r>
            <a:r>
              <a:rPr lang="el-GR" sz="2000" dirty="0"/>
              <a:t>μ</a:t>
            </a:r>
            <a:r>
              <a:rPr lang="sv-SE" sz="2000" dirty="0"/>
              <a:t>s</a:t>
            </a:r>
            <a:endParaRPr lang="en-US" sz="2000" dirty="0"/>
          </a:p>
          <a:p>
            <a:pPr lvl="1">
              <a:spcBef>
                <a:spcPts val="1200"/>
              </a:spcBef>
              <a:buFont typeface="Wingdings" panose="05000000000000000000" pitchFamily="2" charset="2"/>
              <a:buChar char="Ø"/>
            </a:pPr>
            <a:r>
              <a:rPr lang="en-US" sz="2000" dirty="0"/>
              <a:t> Short pion transfer    ~ 20 m</a:t>
            </a:r>
          </a:p>
        </p:txBody>
      </p:sp>
      <p:sp>
        <p:nvSpPr>
          <p:cNvPr id="3" name="TextBox 2">
            <a:extLst>
              <a:ext uri="{FF2B5EF4-FFF2-40B4-BE49-F238E27FC236}">
                <a16:creationId xmlns:a16="http://schemas.microsoft.com/office/drawing/2014/main" id="{63280F25-D19C-4C05-91A7-72FD36A1587C}"/>
              </a:ext>
            </a:extLst>
          </p:cNvPr>
          <p:cNvSpPr txBox="1"/>
          <p:nvPr/>
        </p:nvSpPr>
        <p:spPr>
          <a:xfrm>
            <a:off x="2245360" y="5679440"/>
            <a:ext cx="8234649" cy="400110"/>
          </a:xfrm>
          <a:prstGeom prst="rect">
            <a:avLst/>
          </a:prstGeom>
          <a:noFill/>
        </p:spPr>
        <p:txBody>
          <a:bodyPr wrap="square" rtlCol="0">
            <a:spAutoFit/>
          </a:bodyPr>
          <a:lstStyle/>
          <a:p>
            <a:r>
              <a:rPr lang="sv-SE" sz="2000" dirty="0" err="1">
                <a:latin typeface="Work Sans" pitchFamily="2" charset="0"/>
              </a:rPr>
              <a:t>Goal</a:t>
            </a:r>
            <a:r>
              <a:rPr lang="sv-SE" sz="2000" dirty="0">
                <a:latin typeface="Work Sans" pitchFamily="2" charset="0"/>
              </a:rPr>
              <a:t>: </a:t>
            </a:r>
            <a:r>
              <a:rPr lang="sv-SE" sz="2000" dirty="0" err="1">
                <a:latin typeface="Work Sans" pitchFamily="2" charset="0"/>
              </a:rPr>
              <a:t>maximize</a:t>
            </a:r>
            <a:r>
              <a:rPr lang="sv-SE" sz="2000" dirty="0">
                <a:latin typeface="Work Sans" pitchFamily="2" charset="0"/>
              </a:rPr>
              <a:t> </a:t>
            </a:r>
            <a:r>
              <a:rPr lang="sv-SE" sz="2000" dirty="0" err="1">
                <a:latin typeface="Work Sans" pitchFamily="2" charset="0"/>
              </a:rPr>
              <a:t>transverse</a:t>
            </a:r>
            <a:r>
              <a:rPr lang="sv-SE" sz="2000" dirty="0">
                <a:latin typeface="Work Sans" pitchFamily="2" charset="0"/>
              </a:rPr>
              <a:t> and </a:t>
            </a:r>
            <a:r>
              <a:rPr lang="sv-SE" sz="2000" dirty="0" err="1">
                <a:latin typeface="Work Sans" pitchFamily="2" charset="0"/>
              </a:rPr>
              <a:t>momentum</a:t>
            </a:r>
            <a:r>
              <a:rPr lang="sv-SE" sz="2000" dirty="0">
                <a:latin typeface="Work Sans" pitchFamily="2" charset="0"/>
              </a:rPr>
              <a:t> </a:t>
            </a:r>
            <a:r>
              <a:rPr lang="sv-SE" sz="2000" dirty="0" err="1">
                <a:latin typeface="Work Sans" pitchFamily="2" charset="0"/>
              </a:rPr>
              <a:t>acceptance</a:t>
            </a:r>
            <a:r>
              <a:rPr lang="sv-SE" sz="2000" dirty="0">
                <a:latin typeface="Work Sans" pitchFamily="2" charset="0"/>
              </a:rPr>
              <a:t>  in ring</a:t>
            </a:r>
          </a:p>
        </p:txBody>
      </p:sp>
    </p:spTree>
    <p:extLst>
      <p:ext uri="{BB962C8B-B14F-4D97-AF65-F5344CB8AC3E}">
        <p14:creationId xmlns:p14="http://schemas.microsoft.com/office/powerpoint/2010/main" val="2038487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F668B-CEA0-476E-8D39-E6EB2BD70098}"/>
              </a:ext>
            </a:extLst>
          </p:cNvPr>
          <p:cNvSpPr>
            <a:spLocks noGrp="1"/>
          </p:cNvSpPr>
          <p:nvPr>
            <p:ph type="title"/>
          </p:nvPr>
        </p:nvSpPr>
        <p:spPr/>
        <p:txBody>
          <a:bodyPr/>
          <a:lstStyle/>
          <a:p>
            <a:r>
              <a:rPr lang="sv-SE" dirty="0"/>
              <a:t>Operation Parameters: </a:t>
            </a:r>
            <a:r>
              <a:rPr lang="sv-SE" dirty="0" err="1"/>
              <a:t>Momentum</a:t>
            </a:r>
            <a:endParaRPr lang="sv-SE" dirty="0"/>
          </a:p>
        </p:txBody>
      </p:sp>
      <p:sp>
        <p:nvSpPr>
          <p:cNvPr id="3" name="Content Placeholder 2">
            <a:extLst>
              <a:ext uri="{FF2B5EF4-FFF2-40B4-BE49-F238E27FC236}">
                <a16:creationId xmlns:a16="http://schemas.microsoft.com/office/drawing/2014/main" id="{BFA543E5-BC6B-47C0-85DE-E644735F60A1}"/>
              </a:ext>
            </a:extLst>
          </p:cNvPr>
          <p:cNvSpPr>
            <a:spLocks noGrp="1"/>
          </p:cNvSpPr>
          <p:nvPr>
            <p:ph sz="quarter" idx="13"/>
          </p:nvPr>
        </p:nvSpPr>
        <p:spPr>
          <a:xfrm>
            <a:off x="947739" y="2191082"/>
            <a:ext cx="3624262" cy="4244974"/>
          </a:xfrm>
        </p:spPr>
        <p:txBody>
          <a:bodyPr/>
          <a:lstStyle/>
          <a:p>
            <a:pPr marL="0" indent="0">
              <a:buNone/>
            </a:pPr>
            <a:r>
              <a:rPr lang="sv-SE" dirty="0"/>
              <a:t>Plan A</a:t>
            </a:r>
          </a:p>
          <a:p>
            <a:r>
              <a:rPr lang="sv-SE" dirty="0"/>
              <a:t>400 MeV/c </a:t>
            </a:r>
            <a:r>
              <a:rPr lang="sv-SE" dirty="0" err="1"/>
              <a:t>muons</a:t>
            </a:r>
            <a:r>
              <a:rPr lang="sv-SE" dirty="0"/>
              <a:t> to </a:t>
            </a:r>
            <a:r>
              <a:rPr lang="sv-SE" dirty="0" err="1"/>
              <a:t>produce</a:t>
            </a:r>
            <a:r>
              <a:rPr lang="sv-SE" dirty="0"/>
              <a:t> 200-400 MeV neutrinos </a:t>
            </a:r>
          </a:p>
          <a:p>
            <a:r>
              <a:rPr lang="sv-SE" dirty="0"/>
              <a:t>700 MeV/c pions to </a:t>
            </a:r>
            <a:r>
              <a:rPr lang="sv-SE" dirty="0" err="1"/>
              <a:t>produce</a:t>
            </a:r>
            <a:r>
              <a:rPr lang="sv-SE" dirty="0"/>
              <a:t> 400 MeV/c </a:t>
            </a:r>
            <a:r>
              <a:rPr lang="sv-SE" dirty="0" err="1"/>
              <a:t>muons</a:t>
            </a:r>
            <a:r>
              <a:rPr lang="sv-SE" dirty="0"/>
              <a:t> at a small </a:t>
            </a:r>
            <a:r>
              <a:rPr lang="sv-SE" dirty="0" err="1"/>
              <a:t>angle</a:t>
            </a:r>
            <a:endParaRPr lang="sv-SE" dirty="0"/>
          </a:p>
          <a:p>
            <a:endParaRPr lang="sv-SE" dirty="0"/>
          </a:p>
          <a:p>
            <a:pPr marL="0" indent="0">
              <a:buNone/>
            </a:pPr>
            <a:r>
              <a:rPr lang="sv-SE" dirty="0"/>
              <a:t>Plan B</a:t>
            </a:r>
          </a:p>
          <a:p>
            <a:r>
              <a:rPr lang="sv-SE" dirty="0"/>
              <a:t>600 MeV/c </a:t>
            </a:r>
            <a:r>
              <a:rPr lang="sv-SE" dirty="0" err="1"/>
              <a:t>muons</a:t>
            </a:r>
            <a:endParaRPr lang="sv-SE" dirty="0"/>
          </a:p>
          <a:p>
            <a:r>
              <a:rPr lang="sv-SE" dirty="0"/>
              <a:t>Pions </a:t>
            </a:r>
            <a:r>
              <a:rPr lang="sv-SE" dirty="0" err="1"/>
              <a:t>energy</a:t>
            </a:r>
            <a:r>
              <a:rPr lang="sv-SE" dirty="0"/>
              <a:t> </a:t>
            </a:r>
            <a:r>
              <a:rPr lang="sv-SE" dirty="0" err="1"/>
              <a:t>depends</a:t>
            </a:r>
            <a:r>
              <a:rPr lang="sv-SE" dirty="0"/>
              <a:t> on </a:t>
            </a:r>
            <a:r>
              <a:rPr lang="sv-SE" dirty="0" err="1"/>
              <a:t>injection</a:t>
            </a:r>
            <a:r>
              <a:rPr lang="sv-SE" dirty="0"/>
              <a:t> </a:t>
            </a:r>
            <a:r>
              <a:rPr lang="sv-SE" dirty="0" err="1"/>
              <a:t>scheme</a:t>
            </a:r>
            <a:endParaRPr lang="sv-SE" dirty="0"/>
          </a:p>
          <a:p>
            <a:endParaRPr lang="sv-SE" dirty="0"/>
          </a:p>
          <a:p>
            <a:endParaRPr lang="sv-SE" dirty="0"/>
          </a:p>
          <a:p>
            <a:endParaRPr lang="sv-SE" dirty="0"/>
          </a:p>
        </p:txBody>
      </p:sp>
      <p:pic>
        <p:nvPicPr>
          <p:cNvPr id="5" name="Picture 4">
            <a:extLst>
              <a:ext uri="{FF2B5EF4-FFF2-40B4-BE49-F238E27FC236}">
                <a16:creationId xmlns:a16="http://schemas.microsoft.com/office/drawing/2014/main" id="{01E5D8BA-0517-4FF9-82C3-1F8BF72D296B}"/>
              </a:ext>
            </a:extLst>
          </p:cNvPr>
          <p:cNvPicPr>
            <a:picLocks noChangeAspect="1"/>
          </p:cNvPicPr>
          <p:nvPr/>
        </p:nvPicPr>
        <p:blipFill>
          <a:blip r:embed="rId2">
            <a:alphaModFix/>
          </a:blip>
          <a:srcRect l="3580" r="-1"/>
          <a:stretch>
            <a:fillRect/>
          </a:stretch>
        </p:blipFill>
        <p:spPr>
          <a:xfrm>
            <a:off x="5589142" y="2320338"/>
            <a:ext cx="4831567" cy="3794533"/>
          </a:xfrm>
          <a:prstGeom prst="rect">
            <a:avLst/>
          </a:prstGeom>
        </p:spPr>
      </p:pic>
      <p:sp>
        <p:nvSpPr>
          <p:cNvPr id="6" name="TextBox 5">
            <a:extLst>
              <a:ext uri="{FF2B5EF4-FFF2-40B4-BE49-F238E27FC236}">
                <a16:creationId xmlns:a16="http://schemas.microsoft.com/office/drawing/2014/main" id="{06E1B99A-855C-4CEB-B03E-39130CD4CD0D}"/>
              </a:ext>
            </a:extLst>
          </p:cNvPr>
          <p:cNvSpPr txBox="1"/>
          <p:nvPr/>
        </p:nvSpPr>
        <p:spPr>
          <a:xfrm>
            <a:off x="5633664" y="2117228"/>
            <a:ext cx="4535472" cy="369332"/>
          </a:xfrm>
          <a:prstGeom prst="rect">
            <a:avLst/>
          </a:prstGeom>
          <a:solidFill>
            <a:schemeClr val="bg1"/>
          </a:solidFill>
        </p:spPr>
        <p:txBody>
          <a:bodyPr wrap="none" rtlCol="0">
            <a:spAutoFit/>
          </a:bodyPr>
          <a:lstStyle/>
          <a:p>
            <a:r>
              <a:rPr lang="en-GB" dirty="0"/>
              <a:t>M</a:t>
            </a:r>
            <a:r>
              <a:rPr lang="en-SE" dirty="0"/>
              <a:t>uon distribution from </a:t>
            </a:r>
            <a:r>
              <a:rPr lang="sv-SE" dirty="0"/>
              <a:t>700 MeV/c </a:t>
            </a:r>
            <a:r>
              <a:rPr lang="en-SE" dirty="0"/>
              <a:t>pion decay</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BE201F5-8BE3-4A7B-B9AB-9332413EE76E}"/>
                  </a:ext>
                </a:extLst>
              </p:cNvPr>
              <p:cNvSpPr txBox="1"/>
              <p:nvPr/>
            </p:nvSpPr>
            <p:spPr>
              <a:xfrm rot="16200000">
                <a:off x="5355906" y="3760400"/>
                <a:ext cx="18947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sv-SE" b="0" i="1" smtClean="0">
                          <a:latin typeface="Cambria Math" panose="02040503050406030204" pitchFamily="18" charset="0"/>
                        </a:rPr>
                        <m:t>𝜃</m:t>
                      </m:r>
                    </m:oMath>
                  </m:oMathPara>
                </a14:m>
                <a:endParaRPr lang="sv-SE" dirty="0"/>
              </a:p>
            </p:txBody>
          </p:sp>
        </mc:Choice>
        <mc:Fallback xmlns="">
          <p:sp>
            <p:nvSpPr>
              <p:cNvPr id="8" name="TextBox 7">
                <a:extLst>
                  <a:ext uri="{FF2B5EF4-FFF2-40B4-BE49-F238E27FC236}">
                    <a16:creationId xmlns:a16="http://schemas.microsoft.com/office/drawing/2014/main" id="{1BE201F5-8BE3-4A7B-B9AB-9332413EE76E}"/>
                  </a:ext>
                </a:extLst>
              </p:cNvPr>
              <p:cNvSpPr txBox="1">
                <a:spLocks noRot="1" noChangeAspect="1" noMove="1" noResize="1" noEditPoints="1" noAdjustHandles="1" noChangeArrowheads="1" noChangeShapeType="1" noTextEdit="1"/>
              </p:cNvSpPr>
              <p:nvPr/>
            </p:nvSpPr>
            <p:spPr>
              <a:xfrm rot="16200000">
                <a:off x="5355906" y="3760400"/>
                <a:ext cx="189474" cy="276999"/>
              </a:xfrm>
              <a:prstGeom prst="rect">
                <a:avLst/>
              </a:prstGeom>
              <a:blipFill>
                <a:blip r:embed="rId3"/>
                <a:stretch>
                  <a:fillRect t="-22581" r="-6522" b="-32258"/>
                </a:stretch>
              </a:blipFill>
            </p:spPr>
            <p:txBody>
              <a:bodyPr/>
              <a:lstStyle/>
              <a:p>
                <a:r>
                  <a:rPr lang="sv-SE">
                    <a:noFill/>
                  </a:rPr>
                  <a:t> </a:t>
                </a:r>
              </a:p>
            </p:txBody>
          </p:sp>
        </mc:Fallback>
      </mc:AlternateContent>
    </p:spTree>
    <p:extLst>
      <p:ext uri="{BB962C8B-B14F-4D97-AF65-F5344CB8AC3E}">
        <p14:creationId xmlns:p14="http://schemas.microsoft.com/office/powerpoint/2010/main" val="1838502607"/>
      </p:ext>
    </p:extLst>
  </p:cSld>
  <p:clrMapOvr>
    <a:masterClrMapping/>
  </p:clrMapOvr>
</p:sld>
</file>

<file path=ppt/theme/theme1.xml><?xml version="1.0" encoding="utf-8"?>
<a:theme xmlns:a="http://schemas.openxmlformats.org/drawingml/2006/main" name="UU theme WHIT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51517022-6A04-3047-861F-6202F67E6C4C}"/>
    </a:ext>
  </a:extLst>
</a:theme>
</file>

<file path=ppt/theme/theme2.xml><?xml version="1.0" encoding="utf-8"?>
<a:theme xmlns:a="http://schemas.openxmlformats.org/drawingml/2006/main" name="UU theme LIGHT GREY">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06400D09-BFF6-9D49-A0E5-E1E12BD6C29E}"/>
    </a:ext>
  </a:extLst>
</a:theme>
</file>

<file path=ppt/theme/theme3.xml><?xml version="1.0" encoding="utf-8"?>
<a:theme xmlns:a="http://schemas.openxmlformats.org/drawingml/2006/main" name="UU theme DARK GREY (NB: for the Humanities Theatre)">
  <a:themeElements>
    <a:clrScheme name="Gråskal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U_template_2024-05-02" id="{A66E55E3-51AE-4340-94A8-50614D6DB493}" vid="{B4C2C5B9-C070-F341-A63E-5A627FE14C01}"/>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5804</TotalTime>
  <Words>1190</Words>
  <Application>Microsoft Office PowerPoint</Application>
  <PresentationFormat>Widescreen</PresentationFormat>
  <Paragraphs>233</Paragraphs>
  <Slides>34</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34</vt:i4>
      </vt:variant>
    </vt:vector>
  </HeadingPairs>
  <TitlesOfParts>
    <vt:vector size="45" baseType="lpstr">
      <vt:lpstr>Cambria Math</vt:lpstr>
      <vt:lpstr>Work Sans SemiBold</vt:lpstr>
      <vt:lpstr>Arial</vt:lpstr>
      <vt:lpstr>Calibri</vt:lpstr>
      <vt:lpstr>Work Sans Medium</vt:lpstr>
      <vt:lpstr>Work Sans</vt:lpstr>
      <vt:lpstr>Times New Roman</vt:lpstr>
      <vt:lpstr>Wingdings</vt:lpstr>
      <vt:lpstr>UU theme WHITE</vt:lpstr>
      <vt:lpstr>UU theme LIGHT GREY</vt:lpstr>
      <vt:lpstr>UU theme DARK GREY (NB: for the Humanities Theatre)</vt:lpstr>
      <vt:lpstr>PowerPoint Presentation</vt:lpstr>
      <vt:lpstr>A Low Energy Muon Storage Ring  for  Neutrino Cross-Section Measurements</vt:lpstr>
      <vt:lpstr>ESS – The European Spallation Source</vt:lpstr>
      <vt:lpstr>ESSnuSBplus</vt:lpstr>
      <vt:lpstr>Why a muon storage ring at ESS?</vt:lpstr>
      <vt:lpstr>nuSTORM – Neutrinos from Stored Muons </vt:lpstr>
      <vt:lpstr>Other nuSTORM Initiatives</vt:lpstr>
      <vt:lpstr>Challenges of the Low Energy nuSTORM</vt:lpstr>
      <vt:lpstr>Operation Parameters: Momentum</vt:lpstr>
      <vt:lpstr>Operation Parameters: Ring Dimensions</vt:lpstr>
      <vt:lpstr>Design Strategy</vt:lpstr>
      <vt:lpstr>Straight Cell</vt:lpstr>
      <vt:lpstr>Arc Cell</vt:lpstr>
      <vt:lpstr>Full Arc</vt:lpstr>
      <vt:lpstr>Full Ring: 176 m</vt:lpstr>
      <vt:lpstr>Full Ring: Optics</vt:lpstr>
      <vt:lpstr>Ring Performance: Momentum Acceptance</vt:lpstr>
      <vt:lpstr>Ring Performance: Transverse Acceptance</vt:lpstr>
      <vt:lpstr>Ring Performance: Transverse Acceptance</vt:lpstr>
      <vt:lpstr>Ring Performance: Transverse Acceptance</vt:lpstr>
      <vt:lpstr>Ring Performance: Transverse Acceptance</vt:lpstr>
      <vt:lpstr>Tracking Simulations</vt:lpstr>
      <vt:lpstr>First estimates of neutrino flux at LEMMOND</vt:lpstr>
      <vt:lpstr>Outlook: non-linear optics and losses</vt:lpstr>
      <vt:lpstr>Outlook: Start-to-End</vt:lpstr>
      <vt:lpstr>Summary</vt:lpstr>
      <vt:lpstr>Thanks for your attention!</vt:lpstr>
      <vt:lpstr>Extra slides</vt:lpstr>
      <vt:lpstr>ESSnuSB pulse structure</vt:lpstr>
      <vt:lpstr>nuSTORM comparison</vt:lpstr>
      <vt:lpstr>Choosing momenta</vt:lpstr>
      <vt:lpstr>Neutrino flux estimate</vt:lpstr>
      <vt:lpstr>Ring Performance: Amplitude Detuning</vt:lpstr>
      <vt:lpstr>FODO Cell Phase Advance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Microsoft Office User</dc:creator>
  <cp:lastModifiedBy>Maja Olvegård</cp:lastModifiedBy>
  <cp:revision>100</cp:revision>
  <dcterms:created xsi:type="dcterms:W3CDTF">2024-05-02T12:23:56Z</dcterms:created>
  <dcterms:modified xsi:type="dcterms:W3CDTF">2025-09-02T08:40:47Z</dcterms:modified>
</cp:coreProperties>
</file>