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</p:sldIdLst>
  <p:sldSz cy="5143500" cx="9144000"/>
  <p:notesSz cx="6858000" cy="9144000"/>
  <p:embeddedFontLst>
    <p:embeddedFont>
      <p:font typeface="Raleway"/>
      <p:regular r:id="rId53"/>
      <p:bold r:id="rId54"/>
      <p:italic r:id="rId55"/>
      <p:boldItalic r:id="rId56"/>
    </p:embeddedFont>
    <p:embeddedFont>
      <p:font typeface="Roboto"/>
      <p:regular r:id="rId57"/>
      <p:bold r:id="rId58"/>
      <p:italic r:id="rId59"/>
      <p:boldItalic r:id="rId60"/>
    </p:embeddedFont>
    <p:embeddedFont>
      <p:font typeface="Lato"/>
      <p:regular r:id="rId61"/>
      <p:bold r:id="rId62"/>
      <p:italic r:id="rId63"/>
      <p:boldItalic r:id="rId64"/>
    </p:embeddedFont>
    <p:embeddedFont>
      <p:font typeface="Atkinson Hyperlegible"/>
      <p:regular r:id="rId65"/>
      <p:bold r:id="rId66"/>
      <p:italic r:id="rId67"/>
      <p:boldItalic r:id="rId68"/>
    </p:embeddedFont>
    <p:embeddedFont>
      <p:font typeface="Palatino Linotype"/>
      <p:regular r:id="rId69"/>
      <p:bold r:id="rId70"/>
      <p:italic r:id="rId71"/>
      <p:boldItalic r:id="rId72"/>
    </p:embeddedFont>
    <p:embeddedFont>
      <p:font typeface="Helvetica Neue"/>
      <p:regular r:id="rId73"/>
      <p:bold r:id="rId74"/>
      <p:italic r:id="rId75"/>
      <p:boldItalic r:id="rId76"/>
    </p:embeddedFont>
    <p:embeddedFont>
      <p:font typeface="Helvetica Neue Light"/>
      <p:regular r:id="rId77"/>
      <p:bold r:id="rId78"/>
      <p:italic r:id="rId79"/>
      <p:boldItalic r:id="rId80"/>
    </p:embeddedFont>
    <p:embeddedFont>
      <p:font typeface="Bitter ExtraBold"/>
      <p:bold r:id="rId81"/>
      <p:boldItalic r:id="rId82"/>
    </p:embeddedFont>
    <p:embeddedFont>
      <p:font typeface="Questrial"/>
      <p:regular r:id="rId8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51B15BD-285A-4604-ABDD-06BAE79D71F7}">
  <a:tblStyle styleId="{E51B15BD-285A-4604-ABDD-06BAE79D71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83" Type="http://schemas.openxmlformats.org/officeDocument/2006/relationships/font" Target="fonts/Questrial-regular.fntdata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80" Type="http://schemas.openxmlformats.org/officeDocument/2006/relationships/font" Target="fonts/HelveticaNeueLight-boldItalic.fntdata"/><Relationship Id="rId82" Type="http://schemas.openxmlformats.org/officeDocument/2006/relationships/font" Target="fonts/BitterExtraBold-boldItalic.fntdata"/><Relationship Id="rId81" Type="http://schemas.openxmlformats.org/officeDocument/2006/relationships/font" Target="fonts/BitterExtraBold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font" Target="fonts/HelveticaNeue-regular.fntdata"/><Relationship Id="rId72" Type="http://schemas.openxmlformats.org/officeDocument/2006/relationships/font" Target="fonts/PalatinoLinotype-boldItalic.fntdata"/><Relationship Id="rId31" Type="http://schemas.openxmlformats.org/officeDocument/2006/relationships/slide" Target="slides/slide25.xml"/><Relationship Id="rId75" Type="http://schemas.openxmlformats.org/officeDocument/2006/relationships/font" Target="fonts/HelveticaNeue-italic.fntdata"/><Relationship Id="rId30" Type="http://schemas.openxmlformats.org/officeDocument/2006/relationships/slide" Target="slides/slide24.xml"/><Relationship Id="rId74" Type="http://schemas.openxmlformats.org/officeDocument/2006/relationships/font" Target="fonts/HelveticaNeue-bold.fntdata"/><Relationship Id="rId33" Type="http://schemas.openxmlformats.org/officeDocument/2006/relationships/slide" Target="slides/slide27.xml"/><Relationship Id="rId77" Type="http://schemas.openxmlformats.org/officeDocument/2006/relationships/font" Target="fonts/HelveticaNeueLight-regular.fntdata"/><Relationship Id="rId32" Type="http://schemas.openxmlformats.org/officeDocument/2006/relationships/slide" Target="slides/slide26.xml"/><Relationship Id="rId76" Type="http://schemas.openxmlformats.org/officeDocument/2006/relationships/font" Target="fonts/HelveticaNeue-boldItalic.fntdata"/><Relationship Id="rId35" Type="http://schemas.openxmlformats.org/officeDocument/2006/relationships/slide" Target="slides/slide29.xml"/><Relationship Id="rId79" Type="http://schemas.openxmlformats.org/officeDocument/2006/relationships/font" Target="fonts/HelveticaNeueLight-italic.fntdata"/><Relationship Id="rId34" Type="http://schemas.openxmlformats.org/officeDocument/2006/relationships/slide" Target="slides/slide28.xml"/><Relationship Id="rId78" Type="http://schemas.openxmlformats.org/officeDocument/2006/relationships/font" Target="fonts/HelveticaNeueLight-bold.fntdata"/><Relationship Id="rId71" Type="http://schemas.openxmlformats.org/officeDocument/2006/relationships/font" Target="fonts/PalatinoLinotype-italic.fntdata"/><Relationship Id="rId70" Type="http://schemas.openxmlformats.org/officeDocument/2006/relationships/font" Target="fonts/PalatinoLinotype-bold.fntdata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Lato-bold.fntdata"/><Relationship Id="rId61" Type="http://schemas.openxmlformats.org/officeDocument/2006/relationships/font" Target="fonts/Lato-regular.fntdata"/><Relationship Id="rId20" Type="http://schemas.openxmlformats.org/officeDocument/2006/relationships/slide" Target="slides/slide14.xml"/><Relationship Id="rId64" Type="http://schemas.openxmlformats.org/officeDocument/2006/relationships/font" Target="fonts/Lato-boldItalic.fntdata"/><Relationship Id="rId63" Type="http://schemas.openxmlformats.org/officeDocument/2006/relationships/font" Target="fonts/Lato-italic.fntdata"/><Relationship Id="rId22" Type="http://schemas.openxmlformats.org/officeDocument/2006/relationships/slide" Target="slides/slide16.xml"/><Relationship Id="rId66" Type="http://schemas.openxmlformats.org/officeDocument/2006/relationships/font" Target="fonts/AtkinsonHyperlegible-bold.fntdata"/><Relationship Id="rId21" Type="http://schemas.openxmlformats.org/officeDocument/2006/relationships/slide" Target="slides/slide15.xml"/><Relationship Id="rId65" Type="http://schemas.openxmlformats.org/officeDocument/2006/relationships/font" Target="fonts/AtkinsonHyperlegible-regular.fntdata"/><Relationship Id="rId24" Type="http://schemas.openxmlformats.org/officeDocument/2006/relationships/slide" Target="slides/slide18.xml"/><Relationship Id="rId68" Type="http://schemas.openxmlformats.org/officeDocument/2006/relationships/font" Target="fonts/AtkinsonHyperlegible-boldItalic.fntdata"/><Relationship Id="rId23" Type="http://schemas.openxmlformats.org/officeDocument/2006/relationships/slide" Target="slides/slide17.xml"/><Relationship Id="rId67" Type="http://schemas.openxmlformats.org/officeDocument/2006/relationships/font" Target="fonts/AtkinsonHyperlegible-italic.fntdata"/><Relationship Id="rId60" Type="http://schemas.openxmlformats.org/officeDocument/2006/relationships/font" Target="fonts/Roboto-boldItalic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font" Target="fonts/PalatinoLinotype-regular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font" Target="fonts/Raleway-regular.fntdata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font" Target="fonts/Raleway-italic.fntdata"/><Relationship Id="rId10" Type="http://schemas.openxmlformats.org/officeDocument/2006/relationships/slide" Target="slides/slide4.xml"/><Relationship Id="rId54" Type="http://schemas.openxmlformats.org/officeDocument/2006/relationships/font" Target="fonts/Raleway-bold.fntdata"/><Relationship Id="rId13" Type="http://schemas.openxmlformats.org/officeDocument/2006/relationships/slide" Target="slides/slide7.xml"/><Relationship Id="rId57" Type="http://schemas.openxmlformats.org/officeDocument/2006/relationships/font" Target="fonts/Roboto-regular.fntdata"/><Relationship Id="rId12" Type="http://schemas.openxmlformats.org/officeDocument/2006/relationships/slide" Target="slides/slide6.xml"/><Relationship Id="rId56" Type="http://schemas.openxmlformats.org/officeDocument/2006/relationships/font" Target="fonts/Raleway-boldItalic.fntdata"/><Relationship Id="rId15" Type="http://schemas.openxmlformats.org/officeDocument/2006/relationships/slide" Target="slides/slide9.xml"/><Relationship Id="rId59" Type="http://schemas.openxmlformats.org/officeDocument/2006/relationships/font" Target="fonts/Roboto-italic.fntdata"/><Relationship Id="rId14" Type="http://schemas.openxmlformats.org/officeDocument/2006/relationships/slide" Target="slides/slide8.xml"/><Relationship Id="rId58" Type="http://schemas.openxmlformats.org/officeDocument/2006/relationships/font" Target="fonts/Roboto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19a4b89ece_0_19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19a4b89ece_0_19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contrast better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5759b15120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35759b15120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3644113960f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3644113960f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76ed0b1809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376ed0b180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376ed0b1809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376ed0b1809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37733f28eb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37733f28eb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376ed0b1809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376ed0b1809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376ed0b1809_0_7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Google Shape;568;g376ed0b1809_0_7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37733f28eba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37733f28eba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3771ed0c065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0" name="Google Shape;630;g3771ed0c065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3569d26975e_0_27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3569d26975e_0_27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69d26975e_0_26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69d26975e_0_26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77e4a5e3f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377e4a5e3f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g3585ca6db00_0_7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g3585ca6db00_0_7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Microboone also has sterile search (plans BNB+NuMI) → nue appearance…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ICECUBE → some hint of something in muon disappearance, could be something…consistent mass range, but it’s low sensitivity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KATRIN BOUNDS → nue coupling to e- (disappearance) pulling down in opposite shape of prospect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PROSPECT (reactor) pushing up in mass → between this and KATRIN will crush out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g3585ca6db00_0_9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4" name="Google Shape;784;g3585ca6db00_0_9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Microboone also has sterile search (plans BNB+NuMI) → nue appearance…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ICECUBE → some hint of something in muon disappearance, could be something…consistent mass range, but it’s low sensitivity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KATRIN BOUNDS → nue coupling to e- (disappearance) pulling down in opposite shape of prospect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PROSPECT (reactor) pushing up in mass → between this and KATRIN will crush out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g376ed0b1809_0_8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2" name="Google Shape;892;g376ed0b1809_0_8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Microboone also has sterile search (plans BNB+NuMI) → nue appearance…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ICECUBE → some hint of something in muon disappearance, could be something…consistent mass range, but it’s low sensitivity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KATRIN BOUNDS → nue coupling to e- (disappearance) pulling down in opposite shape of prospect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PROSPECT (reactor) pushing up in mass → between this and KATRIN will crush out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g364411396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3" name="Google Shape;1003;g364411396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g3644113960f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3" name="Google Shape;1023;g3644113960f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g376ed0b1809_0_9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3" name="Google Shape;1043;g376ed0b1809_0_9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0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g377e4a5e3f2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2" name="Google Shape;1062;g377e4a5e3f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g377e4a5e3f2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3" name="Google Shape;1083;g377e4a5e3f2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8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g33624be6ef9_0_1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0" name="Google Shape;1110;g33624be6ef9_0_1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Microboone also has sterile search (plans BNB+NuMI) → nue appearance…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ICECUBE → some hint of something in muon disappearance, could be something…consistent mass range, but it’s low sensitivity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KATRIN BOUNDS → nue coupling to e- (disappearance) pulling down in opposite shape of prospect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PROSPECT (reactor) pushing up in mass → between this and KATRIN will crush out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76ed0b1809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76ed0b1809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7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Google Shape;1198;g376ed0b1809_0_4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9" name="Google Shape;1199;g376ed0b1809_0_4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9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Google Shape;1220;g377e4a5e3f2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1" name="Google Shape;1221;g377e4a5e3f2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8" name="Shape 1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g376ed0b1809_0_4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0" name="Google Shape;1240;g376ed0b1809_0_4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6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g3771ed0c065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8" name="Google Shape;1258;g3771ed0c065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5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Google Shape;1276;g376ed0b1809_0_4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7" name="Google Shape;1277;g376ed0b1809_0_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7" name="Shape 1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Google Shape;1288;g3569d26975e_0_27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9" name="Google Shape;1289;g3569d26975e_0_27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9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Google Shape;1300;g3644113960f_0_4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1" name="Google Shape;1301;g3644113960f_0_4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3" name="Shape 1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" name="Google Shape;1314;g37733f28eba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5" name="Google Shape;1315;g37733f28eba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4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g37733f28eba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6" name="Google Shape;1326;g37733f28eba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6" name="Shape 1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Google Shape;1337;g3771ed0c06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8" name="Google Shape;1338;g3771ed0c0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585ca6db00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585ca6db00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3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" name="Google Shape;1344;g3644113960f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5" name="Google Shape;1345;g3644113960f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0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g3644113960f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2" name="Google Shape;1352;g3644113960f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6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Google Shape;1357;g3644113960f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8" name="Google Shape;1358;g3644113960f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6" name="Shape 1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" name="Google Shape;1387;g376ed0b1809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8" name="Google Shape;1388;g376ed0b1809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0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" name="Google Shape;1401;g3771ed0c065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02" name="Google Shape;1402;g3771ed0c065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3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g3644113960f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5" name="Google Shape;1415;g3644113960f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Microboone also has sterile search (plans BNB+NuMI) → nue appearance…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ICECUBE → some hint of something in muon disappearance, could be something…consistent mass range, but it’s low sensitivity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KATRIN BOUNDS → nue coupling to e- (disappearance) pulling down in opposite shape of prospect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PROSPECT (reactor) pushing up in mass → between this and KATRIN will crush out</a:t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2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g3585ca6db00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4" name="Google Shape;1454;g3585ca6db00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585ca6db00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585ca6db00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85ca6db00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85ca6db0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76ed0b1809_0_8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76ed0b1809_0_8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376ed0b1809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376ed0b1809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346bf4df854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346bf4df854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/>
          <p:nvPr/>
        </p:nvSpPr>
        <p:spPr>
          <a:xfrm>
            <a:off x="0" y="4733925"/>
            <a:ext cx="9144000" cy="395400"/>
          </a:xfrm>
          <a:prstGeom prst="rect">
            <a:avLst/>
          </a:prstGeom>
          <a:solidFill>
            <a:srgbClr val="A8D08C"/>
          </a:solidFill>
          <a:ln cap="flat" cmpd="sng" w="12700">
            <a:solidFill>
              <a:srgbClr val="A8D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Palatino Linotype"/>
              <a:buNone/>
              <a:defRPr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indent="-323850" lvl="2" marL="1371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500"/>
              <a:buChar char="■"/>
              <a:defRPr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indent="-317500" lvl="3" marL="18288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indent="-317500" lvl="4" marL="22860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6457950" y="477368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bg>
      <p:bgPr>
        <a:solidFill>
          <a:srgbClr val="D8C5F1">
            <a:alpha val="37340"/>
          </a:srgbClr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" type="subTitle"/>
          </p:nvPr>
        </p:nvSpPr>
        <p:spPr>
          <a:xfrm>
            <a:off x="1495375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2" type="subTitle"/>
          </p:nvPr>
        </p:nvSpPr>
        <p:spPr>
          <a:xfrm>
            <a:off x="1495375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3" type="subTitle"/>
          </p:nvPr>
        </p:nvSpPr>
        <p:spPr>
          <a:xfrm>
            <a:off x="4939348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4" type="subTitle"/>
          </p:nvPr>
        </p:nvSpPr>
        <p:spPr>
          <a:xfrm>
            <a:off x="4939338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1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8564034" y="4775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2">
    <p:bg>
      <p:bgPr>
        <a:solidFill>
          <a:srgbClr val="D8C5F1">
            <a:alpha val="37340"/>
          </a:srgbClr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" type="subTitle"/>
          </p:nvPr>
        </p:nvSpPr>
        <p:spPr>
          <a:xfrm>
            <a:off x="1495375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2" type="subTitle"/>
          </p:nvPr>
        </p:nvSpPr>
        <p:spPr>
          <a:xfrm>
            <a:off x="1495375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76" name="Google Shape;76;p16"/>
          <p:cNvSpPr txBox="1"/>
          <p:nvPr>
            <p:ph idx="3" type="subTitle"/>
          </p:nvPr>
        </p:nvSpPr>
        <p:spPr>
          <a:xfrm>
            <a:off x="4939348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4" type="subTitle"/>
          </p:nvPr>
        </p:nvSpPr>
        <p:spPr>
          <a:xfrm>
            <a:off x="4939338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1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78" name="Google Shape;78;p16"/>
          <p:cNvSpPr txBox="1"/>
          <p:nvPr>
            <p:ph idx="12" type="sldNum"/>
          </p:nvPr>
        </p:nvSpPr>
        <p:spPr>
          <a:xfrm>
            <a:off x="8564034" y="4775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TITLE_AND_TWO_COLUMNS_3">
    <p:bg>
      <p:bgPr>
        <a:solidFill>
          <a:srgbClr val="D8C5F1">
            <a:alpha val="37340"/>
          </a:srgbClr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" name="Google Shape;81;p17"/>
          <p:cNvSpPr txBox="1"/>
          <p:nvPr>
            <p:ph idx="1" type="subTitle"/>
          </p:nvPr>
        </p:nvSpPr>
        <p:spPr>
          <a:xfrm>
            <a:off x="1495375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7"/>
          <p:cNvSpPr txBox="1"/>
          <p:nvPr>
            <p:ph idx="2" type="subTitle"/>
          </p:nvPr>
        </p:nvSpPr>
        <p:spPr>
          <a:xfrm>
            <a:off x="1495375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83" name="Google Shape;83;p17"/>
          <p:cNvSpPr txBox="1"/>
          <p:nvPr>
            <p:ph idx="3" type="subTitle"/>
          </p:nvPr>
        </p:nvSpPr>
        <p:spPr>
          <a:xfrm>
            <a:off x="4939348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4" type="subTitle"/>
          </p:nvPr>
        </p:nvSpPr>
        <p:spPr>
          <a:xfrm>
            <a:off x="4939338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1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85" name="Google Shape;85;p17"/>
          <p:cNvSpPr txBox="1"/>
          <p:nvPr>
            <p:ph idx="12" type="sldNum"/>
          </p:nvPr>
        </p:nvSpPr>
        <p:spPr>
          <a:xfrm>
            <a:off x="8564034" y="4775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TITLE_1">
    <p:bg>
      <p:bgPr>
        <a:solidFill>
          <a:srgbClr val="D8C5F1">
            <a:alpha val="37340"/>
          </a:srgbClr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ctrTitle"/>
          </p:nvPr>
        </p:nvSpPr>
        <p:spPr>
          <a:xfrm>
            <a:off x="720000" y="726200"/>
            <a:ext cx="4510800" cy="10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8" name="Google Shape;88;p18"/>
          <p:cNvSpPr txBox="1"/>
          <p:nvPr>
            <p:ph idx="1" type="subTitle"/>
          </p:nvPr>
        </p:nvSpPr>
        <p:spPr>
          <a:xfrm>
            <a:off x="720000" y="2250075"/>
            <a:ext cx="4558800" cy="88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89" name="Google Shape;89;p18"/>
          <p:cNvSpPr txBox="1"/>
          <p:nvPr>
            <p:ph idx="2" type="subTitle"/>
          </p:nvPr>
        </p:nvSpPr>
        <p:spPr>
          <a:xfrm>
            <a:off x="720000" y="1815925"/>
            <a:ext cx="4558800" cy="4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Bitter ExtraBold"/>
              <a:buNone/>
              <a:defRPr sz="1800">
                <a:solidFill>
                  <a:schemeClr val="dk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Bitter ExtraBold"/>
              <a:buNone/>
              <a:defRPr sz="16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Bitter ExtraBold"/>
              <a:buNone/>
              <a:defRPr sz="16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Bitter ExtraBold"/>
              <a:buNone/>
              <a:defRPr sz="16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Bitter ExtraBold"/>
              <a:buNone/>
              <a:defRPr sz="16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Bitter ExtraBold"/>
              <a:buNone/>
              <a:defRPr sz="16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Bitter ExtraBold"/>
              <a:buNone/>
              <a:defRPr sz="16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Bitter ExtraBold"/>
              <a:buNone/>
              <a:defRPr sz="16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Bitter ExtraBold"/>
              <a:buNone/>
              <a:defRPr sz="16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90" name="Google Shape;90;p18"/>
          <p:cNvSpPr txBox="1"/>
          <p:nvPr/>
        </p:nvSpPr>
        <p:spPr>
          <a:xfrm>
            <a:off x="720000" y="3870300"/>
            <a:ext cx="4102800" cy="4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CREDITS: </a:t>
            </a:r>
            <a:r>
              <a:rPr lang="en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This presentation template was created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Questrial"/>
                <a:ea typeface="Questrial"/>
                <a:cs typeface="Questrial"/>
                <a:sym typeface="Quest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, including icons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Questrial"/>
                <a:ea typeface="Questrial"/>
                <a:cs typeface="Questrial"/>
                <a:sym typeface="Quest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and infographics &amp; images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Questrial"/>
                <a:ea typeface="Questrial"/>
                <a:cs typeface="Questrial"/>
                <a:sym typeface="Quest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0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8564034" y="4775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1">
    <p:bg>
      <p:bgPr>
        <a:solidFill>
          <a:srgbClr val="D8C5F1">
            <a:alpha val="37340"/>
          </a:srgbClr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4423050" y="1576400"/>
            <a:ext cx="39444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5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4" name="Google Shape;94;p19"/>
          <p:cNvSpPr txBox="1"/>
          <p:nvPr>
            <p:ph idx="1" type="subTitle"/>
          </p:nvPr>
        </p:nvSpPr>
        <p:spPr>
          <a:xfrm>
            <a:off x="4423050" y="2332000"/>
            <a:ext cx="3535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4">
  <p:cSld name="TITLE_AND_TWO_COLUMNS_4">
    <p:bg>
      <p:bgPr>
        <a:solidFill>
          <a:srgbClr val="D8C5F1">
            <a:alpha val="37340"/>
          </a:srgbClr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" type="subTitle"/>
          </p:nvPr>
        </p:nvSpPr>
        <p:spPr>
          <a:xfrm>
            <a:off x="1495375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0"/>
          <p:cNvSpPr txBox="1"/>
          <p:nvPr>
            <p:ph idx="2" type="subTitle"/>
          </p:nvPr>
        </p:nvSpPr>
        <p:spPr>
          <a:xfrm>
            <a:off x="1495375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3" type="subTitle"/>
          </p:nvPr>
        </p:nvSpPr>
        <p:spPr>
          <a:xfrm>
            <a:off x="4939348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0"/>
          <p:cNvSpPr txBox="1"/>
          <p:nvPr>
            <p:ph idx="4" type="subTitle"/>
          </p:nvPr>
        </p:nvSpPr>
        <p:spPr>
          <a:xfrm>
            <a:off x="4939338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1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02" name="Google Shape;102;p20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1pPr>
            <a:lvl2pPr lvl="1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2pPr>
            <a:lvl3pPr lvl="2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3pPr>
            <a:lvl4pPr lvl="3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4pPr>
            <a:lvl5pPr lvl="4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5pPr>
            <a:lvl6pPr lvl="5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6pPr>
            <a:lvl7pPr lvl="6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7pPr>
            <a:lvl8pPr lvl="7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8pPr>
            <a:lvl9pPr lvl="8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/60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5">
  <p:cSld name="TITLE_AND_TWO_COLUMNS_5">
    <p:bg>
      <p:bgPr>
        <a:solidFill>
          <a:srgbClr val="D8C5F1">
            <a:alpha val="37340"/>
          </a:srgbClr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" type="subTitle"/>
          </p:nvPr>
        </p:nvSpPr>
        <p:spPr>
          <a:xfrm>
            <a:off x="1495375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1"/>
          <p:cNvSpPr txBox="1"/>
          <p:nvPr>
            <p:ph idx="2" type="subTitle"/>
          </p:nvPr>
        </p:nvSpPr>
        <p:spPr>
          <a:xfrm>
            <a:off x="1495375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07" name="Google Shape;107;p21"/>
          <p:cNvSpPr txBox="1"/>
          <p:nvPr>
            <p:ph idx="3" type="subTitle"/>
          </p:nvPr>
        </p:nvSpPr>
        <p:spPr>
          <a:xfrm>
            <a:off x="4939348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1"/>
          <p:cNvSpPr txBox="1"/>
          <p:nvPr>
            <p:ph idx="4" type="subTitle"/>
          </p:nvPr>
        </p:nvSpPr>
        <p:spPr>
          <a:xfrm>
            <a:off x="4939338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1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09" name="Google Shape;109;p21"/>
          <p:cNvSpPr txBox="1"/>
          <p:nvPr>
            <p:ph idx="12" type="sldNum"/>
          </p:nvPr>
        </p:nvSpPr>
        <p:spPr>
          <a:xfrm>
            <a:off x="8564034" y="4775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6">
  <p:cSld name="TITLE_AND_TWO_COLUMNS_6">
    <p:bg>
      <p:bgPr>
        <a:solidFill>
          <a:srgbClr val="D8C5F1">
            <a:alpha val="37340"/>
          </a:srgbClr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" type="subTitle"/>
          </p:nvPr>
        </p:nvSpPr>
        <p:spPr>
          <a:xfrm>
            <a:off x="1495375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2"/>
          <p:cNvSpPr txBox="1"/>
          <p:nvPr>
            <p:ph idx="2" type="subTitle"/>
          </p:nvPr>
        </p:nvSpPr>
        <p:spPr>
          <a:xfrm>
            <a:off x="1495375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14" name="Google Shape;114;p22"/>
          <p:cNvSpPr txBox="1"/>
          <p:nvPr>
            <p:ph idx="3" type="subTitle"/>
          </p:nvPr>
        </p:nvSpPr>
        <p:spPr>
          <a:xfrm>
            <a:off x="4939348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2"/>
          <p:cNvSpPr txBox="1"/>
          <p:nvPr>
            <p:ph idx="4" type="subTitle"/>
          </p:nvPr>
        </p:nvSpPr>
        <p:spPr>
          <a:xfrm>
            <a:off x="4939338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1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16" name="Google Shape;116;p22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1pPr>
            <a:lvl2pPr lvl="1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2pPr>
            <a:lvl3pPr lvl="2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3pPr>
            <a:lvl4pPr lvl="3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4pPr>
            <a:lvl5pPr lvl="4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5pPr>
            <a:lvl6pPr lvl="5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6pPr>
            <a:lvl7pPr lvl="6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7pPr>
            <a:lvl8pPr lvl="7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8pPr>
            <a:lvl9pPr lvl="8" rtl="0" algn="r">
              <a:buNone/>
              <a:defRPr sz="13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/60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7">
  <p:cSld name="TITLE_AND_TWO_COLUMNS_7">
    <p:bg>
      <p:bgPr>
        <a:solidFill>
          <a:srgbClr val="D8C5F1">
            <a:alpha val="37340"/>
          </a:srgbClr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9" name="Google Shape;119;p23"/>
          <p:cNvSpPr txBox="1"/>
          <p:nvPr>
            <p:ph idx="1" type="subTitle"/>
          </p:nvPr>
        </p:nvSpPr>
        <p:spPr>
          <a:xfrm>
            <a:off x="1495375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3"/>
          <p:cNvSpPr txBox="1"/>
          <p:nvPr>
            <p:ph idx="2" type="subTitle"/>
          </p:nvPr>
        </p:nvSpPr>
        <p:spPr>
          <a:xfrm>
            <a:off x="1495375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21" name="Google Shape;121;p23"/>
          <p:cNvSpPr txBox="1"/>
          <p:nvPr>
            <p:ph idx="3" type="subTitle"/>
          </p:nvPr>
        </p:nvSpPr>
        <p:spPr>
          <a:xfrm>
            <a:off x="4939348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3"/>
          <p:cNvSpPr txBox="1"/>
          <p:nvPr>
            <p:ph idx="4" type="subTitle"/>
          </p:nvPr>
        </p:nvSpPr>
        <p:spPr>
          <a:xfrm>
            <a:off x="4939338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1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23" name="Google Shape;123;p23"/>
          <p:cNvSpPr txBox="1"/>
          <p:nvPr>
            <p:ph idx="12" type="sldNum"/>
          </p:nvPr>
        </p:nvSpPr>
        <p:spPr>
          <a:xfrm>
            <a:off x="8564034" y="4775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8">
  <p:cSld name="TITLE_AND_TWO_COLUMNS_8">
    <p:bg>
      <p:bgPr>
        <a:solidFill>
          <a:srgbClr val="D8C5F1">
            <a:alpha val="37340"/>
          </a:srgbClr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6" name="Google Shape;126;p24"/>
          <p:cNvSpPr txBox="1"/>
          <p:nvPr>
            <p:ph idx="1" type="subTitle"/>
          </p:nvPr>
        </p:nvSpPr>
        <p:spPr>
          <a:xfrm>
            <a:off x="1495375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4"/>
          <p:cNvSpPr txBox="1"/>
          <p:nvPr>
            <p:ph idx="2" type="subTitle"/>
          </p:nvPr>
        </p:nvSpPr>
        <p:spPr>
          <a:xfrm>
            <a:off x="1495375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28" name="Google Shape;128;p24"/>
          <p:cNvSpPr txBox="1"/>
          <p:nvPr>
            <p:ph idx="3" type="subTitle"/>
          </p:nvPr>
        </p:nvSpPr>
        <p:spPr>
          <a:xfrm>
            <a:off x="4939348" y="3507025"/>
            <a:ext cx="2709300" cy="10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4"/>
          <p:cNvSpPr txBox="1"/>
          <p:nvPr>
            <p:ph idx="4" type="subTitle"/>
          </p:nvPr>
        </p:nvSpPr>
        <p:spPr>
          <a:xfrm>
            <a:off x="4939338" y="2915600"/>
            <a:ext cx="27093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1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30" name="Google Shape;130;p24"/>
          <p:cNvSpPr txBox="1"/>
          <p:nvPr>
            <p:ph idx="12" type="sldNum"/>
          </p:nvPr>
        </p:nvSpPr>
        <p:spPr>
          <a:xfrm>
            <a:off x="8564034" y="4775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2">
  <p:cSld name="SECTION_TITLE_AND_DESCRIPTION_2">
    <p:bg>
      <p:bgPr>
        <a:solidFill>
          <a:srgbClr val="D8C5F1">
            <a:alpha val="37340"/>
          </a:srgbClr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/>
          <p:nvPr>
            <p:ph type="title"/>
          </p:nvPr>
        </p:nvSpPr>
        <p:spPr>
          <a:xfrm>
            <a:off x="4423050" y="1576400"/>
            <a:ext cx="39444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5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33" name="Google Shape;133;p25"/>
          <p:cNvSpPr txBox="1"/>
          <p:nvPr>
            <p:ph idx="1" type="subTitle"/>
          </p:nvPr>
        </p:nvSpPr>
        <p:spPr>
          <a:xfrm>
            <a:off x="4423050" y="2332000"/>
            <a:ext cx="3535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5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3">
  <p:cSld name="SECTION_TITLE_AND_DESCRIPTION_3">
    <p:bg>
      <p:bgPr>
        <a:solidFill>
          <a:srgbClr val="D8C5F1">
            <a:alpha val="37340"/>
          </a:srgbClr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type="title"/>
          </p:nvPr>
        </p:nvSpPr>
        <p:spPr>
          <a:xfrm>
            <a:off x="4423050" y="1576400"/>
            <a:ext cx="39444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5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37" name="Google Shape;137;p26"/>
          <p:cNvSpPr txBox="1"/>
          <p:nvPr>
            <p:ph idx="1" type="subTitle"/>
          </p:nvPr>
        </p:nvSpPr>
        <p:spPr>
          <a:xfrm>
            <a:off x="4423050" y="2332000"/>
            <a:ext cx="3535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6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4">
  <p:cSld name="SECTION_TITLE_AND_DESCRIPTION_4">
    <p:bg>
      <p:bgPr>
        <a:solidFill>
          <a:srgbClr val="D8C5F1">
            <a:alpha val="37340"/>
          </a:srgbClr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/>
          <p:nvPr>
            <p:ph type="title"/>
          </p:nvPr>
        </p:nvSpPr>
        <p:spPr>
          <a:xfrm>
            <a:off x="4423050" y="1576400"/>
            <a:ext cx="39444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5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41" name="Google Shape;141;p27"/>
          <p:cNvSpPr txBox="1"/>
          <p:nvPr>
            <p:ph idx="1" type="subTitle"/>
          </p:nvPr>
        </p:nvSpPr>
        <p:spPr>
          <a:xfrm>
            <a:off x="4423050" y="2332000"/>
            <a:ext cx="3535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7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5">
  <p:cSld name="SECTION_TITLE_AND_DESCRIPTION_5">
    <p:bg>
      <p:bgPr>
        <a:solidFill>
          <a:srgbClr val="D8C5F1">
            <a:alpha val="37340"/>
          </a:srgbClr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/>
          <p:nvPr>
            <p:ph type="title"/>
          </p:nvPr>
        </p:nvSpPr>
        <p:spPr>
          <a:xfrm>
            <a:off x="4423050" y="1576400"/>
            <a:ext cx="39444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5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45" name="Google Shape;145;p28"/>
          <p:cNvSpPr txBox="1"/>
          <p:nvPr>
            <p:ph idx="1" type="subTitle"/>
          </p:nvPr>
        </p:nvSpPr>
        <p:spPr>
          <a:xfrm>
            <a:off x="4423050" y="2332000"/>
            <a:ext cx="3535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8"/>
          <p:cNvSpPr txBox="1"/>
          <p:nvPr>
            <p:ph idx="12" type="sldNum"/>
          </p:nvPr>
        </p:nvSpPr>
        <p:spPr>
          <a:xfrm>
            <a:off x="8564034" y="4775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9" name="Google Shape;149;p29"/>
          <p:cNvSpPr txBox="1"/>
          <p:nvPr>
            <p:ph hasCustomPrompt="1" idx="2" type="title"/>
          </p:nvPr>
        </p:nvSpPr>
        <p:spPr>
          <a:xfrm>
            <a:off x="4609625" y="1854900"/>
            <a:ext cx="1563300" cy="7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4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50" name="Google Shape;150;p29"/>
          <p:cNvSpPr txBox="1"/>
          <p:nvPr>
            <p:ph idx="1" type="subTitle"/>
          </p:nvPr>
        </p:nvSpPr>
        <p:spPr>
          <a:xfrm>
            <a:off x="6078925" y="2206200"/>
            <a:ext cx="22842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9"/>
          <p:cNvSpPr txBox="1"/>
          <p:nvPr>
            <p:ph idx="3" type="subTitle"/>
          </p:nvPr>
        </p:nvSpPr>
        <p:spPr>
          <a:xfrm>
            <a:off x="6078925" y="1680300"/>
            <a:ext cx="22842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52" name="Google Shape;152;p29"/>
          <p:cNvSpPr txBox="1"/>
          <p:nvPr>
            <p:ph hasCustomPrompt="1" idx="4" type="title"/>
          </p:nvPr>
        </p:nvSpPr>
        <p:spPr>
          <a:xfrm>
            <a:off x="780875" y="1854900"/>
            <a:ext cx="1563300" cy="7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4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53" name="Google Shape;153;p29"/>
          <p:cNvSpPr txBox="1"/>
          <p:nvPr>
            <p:ph idx="5" type="subTitle"/>
          </p:nvPr>
        </p:nvSpPr>
        <p:spPr>
          <a:xfrm>
            <a:off x="2250250" y="2206200"/>
            <a:ext cx="22842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9"/>
          <p:cNvSpPr txBox="1"/>
          <p:nvPr>
            <p:ph idx="6" type="subTitle"/>
          </p:nvPr>
        </p:nvSpPr>
        <p:spPr>
          <a:xfrm>
            <a:off x="2250250" y="1680300"/>
            <a:ext cx="22842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lt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55" name="Google Shape;155;p29"/>
          <p:cNvSpPr txBox="1"/>
          <p:nvPr>
            <p:ph hasCustomPrompt="1" idx="7" type="title"/>
          </p:nvPr>
        </p:nvSpPr>
        <p:spPr>
          <a:xfrm>
            <a:off x="4609625" y="3383675"/>
            <a:ext cx="1563300" cy="7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4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56" name="Google Shape;156;p29"/>
          <p:cNvSpPr txBox="1"/>
          <p:nvPr>
            <p:ph idx="8" type="subTitle"/>
          </p:nvPr>
        </p:nvSpPr>
        <p:spPr>
          <a:xfrm>
            <a:off x="6078925" y="3726175"/>
            <a:ext cx="22842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9"/>
          <p:cNvSpPr txBox="1"/>
          <p:nvPr>
            <p:ph idx="9" type="subTitle"/>
          </p:nvPr>
        </p:nvSpPr>
        <p:spPr>
          <a:xfrm>
            <a:off x="6078925" y="3200275"/>
            <a:ext cx="22842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dk2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58" name="Google Shape;158;p29"/>
          <p:cNvSpPr txBox="1"/>
          <p:nvPr>
            <p:ph hasCustomPrompt="1" idx="13" type="title"/>
          </p:nvPr>
        </p:nvSpPr>
        <p:spPr>
          <a:xfrm>
            <a:off x="780875" y="3383675"/>
            <a:ext cx="1563300" cy="7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4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59" name="Google Shape;159;p29"/>
          <p:cNvSpPr txBox="1"/>
          <p:nvPr>
            <p:ph idx="14" type="subTitle"/>
          </p:nvPr>
        </p:nvSpPr>
        <p:spPr>
          <a:xfrm>
            <a:off x="2250250" y="3726175"/>
            <a:ext cx="22842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9"/>
          <p:cNvSpPr txBox="1"/>
          <p:nvPr>
            <p:ph idx="15" type="subTitle"/>
          </p:nvPr>
        </p:nvSpPr>
        <p:spPr>
          <a:xfrm>
            <a:off x="2250250" y="3200275"/>
            <a:ext cx="2284200" cy="52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Bitter ExtraBold"/>
              <a:buNone/>
              <a:defRPr sz="2200">
                <a:solidFill>
                  <a:schemeClr val="accent1"/>
                </a:solidFill>
                <a:latin typeface="Bitter ExtraBold"/>
                <a:ea typeface="Bitter ExtraBold"/>
                <a:cs typeface="Bitter ExtraBold"/>
                <a:sym typeface="Bitter ExtraBold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SzPts val="2000"/>
              <a:buFont typeface="Bitter ExtraBold"/>
              <a:buNone/>
              <a:defRPr sz="2000">
                <a:latin typeface="Bitter ExtraBold"/>
                <a:ea typeface="Bitter ExtraBold"/>
                <a:cs typeface="Bitter ExtraBold"/>
                <a:sym typeface="Bitter ExtraBold"/>
              </a:defRPr>
            </a:lvl9pPr>
          </a:lstStyle>
          <a:p/>
        </p:txBody>
      </p:sp>
      <p:sp>
        <p:nvSpPr>
          <p:cNvPr id="161" name="Google Shape;161;p29"/>
          <p:cNvSpPr txBox="1"/>
          <p:nvPr>
            <p:ph idx="12" type="sldNum"/>
          </p:nvPr>
        </p:nvSpPr>
        <p:spPr>
          <a:xfrm>
            <a:off x="8564034" y="4775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>
  <p:cSld name="Title &amp; Bullets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/>
          <p:nvPr>
            <p:ph type="title"/>
          </p:nvPr>
        </p:nvSpPr>
        <p:spPr>
          <a:xfrm>
            <a:off x="633413" y="133350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/>
        </p:txBody>
      </p:sp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633413" y="1181100"/>
            <a:ext cx="7877100" cy="34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>
            <a:lvl1pPr indent="-374650" lvl="0" marL="457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●"/>
              <a:defRPr sz="1800"/>
            </a:lvl1pPr>
            <a:lvl2pPr indent="-374650" lvl="1" marL="9144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○"/>
              <a:defRPr sz="1800"/>
            </a:lvl2pPr>
            <a:lvl3pPr indent="-374650" lvl="2" marL="13716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■"/>
              <a:defRPr sz="1800"/>
            </a:lvl3pPr>
            <a:lvl4pPr indent="-374650" lvl="3" marL="18288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●"/>
              <a:defRPr sz="1800"/>
            </a:lvl4pPr>
            <a:lvl5pPr indent="-374650" lvl="4" marL="22860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○"/>
              <a:defRPr sz="1800"/>
            </a:lvl5pPr>
            <a:lvl6pPr indent="-279400" lvl="5" marL="2743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800"/>
              <a:buChar char="■"/>
              <a:defRPr/>
            </a:lvl6pPr>
            <a:lvl7pPr indent="-279400" lvl="6" marL="32004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800"/>
              <a:buChar char="●"/>
              <a:defRPr/>
            </a:lvl7pPr>
            <a:lvl8pPr indent="-279400" lvl="7" marL="36576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800"/>
              <a:buChar char="○"/>
              <a:defRPr/>
            </a:lvl8pPr>
            <a:lvl9pPr indent="-279400" lvl="8" marL="41148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800"/>
              <a:buChar char="■"/>
              <a:defRPr/>
            </a:lvl9pPr>
          </a:lstStyle>
          <a:p/>
        </p:txBody>
      </p:sp>
      <p:sp>
        <p:nvSpPr>
          <p:cNvPr id="165" name="Google Shape;165;p30"/>
          <p:cNvSpPr txBox="1"/>
          <p:nvPr>
            <p:ph idx="12" type="sldNum"/>
          </p:nvPr>
        </p:nvSpPr>
        <p:spPr>
          <a:xfrm>
            <a:off x="4484637" y="4905375"/>
            <a:ext cx="170100" cy="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D8C5F1">
            <a:alpha val="37340"/>
          </a:srgbClr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0" y="4749900"/>
            <a:ext cx="9144000" cy="393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MiniBooNE anomaly &amp; sterile neutrinos with MicroBooNE </a:t>
            </a:r>
            <a:r>
              <a:rPr lang="en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- J. Micallef	      NuFact2025	    September 2025</a:t>
            </a:r>
            <a:endParaRPr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2.png"/><Relationship Id="rId6" Type="http://schemas.openxmlformats.org/officeDocument/2006/relationships/image" Target="../media/image10.png"/><Relationship Id="rId7" Type="http://schemas.openxmlformats.org/officeDocument/2006/relationships/image" Target="../media/image4.png"/><Relationship Id="rId8" Type="http://schemas.openxmlformats.org/officeDocument/2006/relationships/hyperlink" Target="https://iaifi.org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Relationship Id="rId4" Type="http://schemas.openxmlformats.org/officeDocument/2006/relationships/image" Target="../media/image20.jpg"/><Relationship Id="rId9" Type="http://schemas.openxmlformats.org/officeDocument/2006/relationships/image" Target="../media/image28.png"/><Relationship Id="rId5" Type="http://schemas.openxmlformats.org/officeDocument/2006/relationships/image" Target="../media/image19.jpg"/><Relationship Id="rId6" Type="http://schemas.openxmlformats.org/officeDocument/2006/relationships/image" Target="../media/image18.jpg"/><Relationship Id="rId7" Type="http://schemas.openxmlformats.org/officeDocument/2006/relationships/hyperlink" Target="http://dx.doi.org/10.1103/PhysRevD.99.092001" TargetMode="External"/><Relationship Id="rId8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jpg"/><Relationship Id="rId4" Type="http://schemas.openxmlformats.org/officeDocument/2006/relationships/image" Target="../media/image18.jpg"/><Relationship Id="rId5" Type="http://schemas.openxmlformats.org/officeDocument/2006/relationships/image" Target="../media/image27.png"/><Relationship Id="rId6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jpg"/><Relationship Id="rId4" Type="http://schemas.openxmlformats.org/officeDocument/2006/relationships/image" Target="../media/image19.jpg"/><Relationship Id="rId5" Type="http://schemas.openxmlformats.org/officeDocument/2006/relationships/image" Target="../media/image18.jpg"/><Relationship Id="rId6" Type="http://schemas.openxmlformats.org/officeDocument/2006/relationships/image" Target="../media/image27.png"/><Relationship Id="rId7" Type="http://schemas.openxmlformats.org/officeDocument/2006/relationships/image" Target="../media/image3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jpg"/><Relationship Id="rId4" Type="http://schemas.openxmlformats.org/officeDocument/2006/relationships/image" Target="../media/image19.jpg"/><Relationship Id="rId5" Type="http://schemas.openxmlformats.org/officeDocument/2006/relationships/image" Target="../media/image18.jpg"/><Relationship Id="rId6" Type="http://schemas.openxmlformats.org/officeDocument/2006/relationships/image" Target="../media/image27.png"/><Relationship Id="rId7" Type="http://schemas.openxmlformats.org/officeDocument/2006/relationships/image" Target="../media/image3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g"/><Relationship Id="rId4" Type="http://schemas.openxmlformats.org/officeDocument/2006/relationships/image" Target="../media/image19.jpg"/><Relationship Id="rId5" Type="http://schemas.openxmlformats.org/officeDocument/2006/relationships/image" Target="../media/image18.jpg"/><Relationship Id="rId6" Type="http://schemas.openxmlformats.org/officeDocument/2006/relationships/image" Target="../media/image27.png"/><Relationship Id="rId7" Type="http://schemas.openxmlformats.org/officeDocument/2006/relationships/image" Target="../media/image3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jpg"/><Relationship Id="rId4" Type="http://schemas.openxmlformats.org/officeDocument/2006/relationships/image" Target="../media/image19.jpg"/><Relationship Id="rId5" Type="http://schemas.openxmlformats.org/officeDocument/2006/relationships/image" Target="../media/image18.jpg"/><Relationship Id="rId6" Type="http://schemas.openxmlformats.org/officeDocument/2006/relationships/image" Target="../media/image27.png"/><Relationship Id="rId7" Type="http://schemas.openxmlformats.org/officeDocument/2006/relationships/image" Target="../media/image3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Relationship Id="rId4" Type="http://schemas.openxmlformats.org/officeDocument/2006/relationships/image" Target="../media/image34.png"/><Relationship Id="rId5" Type="http://schemas.openxmlformats.org/officeDocument/2006/relationships/image" Target="../media/image30.gif"/><Relationship Id="rId6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jpg"/><Relationship Id="rId4" Type="http://schemas.openxmlformats.org/officeDocument/2006/relationships/image" Target="../media/image34.png"/><Relationship Id="rId5" Type="http://schemas.openxmlformats.org/officeDocument/2006/relationships/image" Target="../media/image30.gif"/><Relationship Id="rId6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jpg"/><Relationship Id="rId4" Type="http://schemas.openxmlformats.org/officeDocument/2006/relationships/image" Target="../media/image34.png"/><Relationship Id="rId5" Type="http://schemas.openxmlformats.org/officeDocument/2006/relationships/image" Target="../media/image33.png"/><Relationship Id="rId6" Type="http://schemas.openxmlformats.org/officeDocument/2006/relationships/image" Target="../media/image32.png"/><Relationship Id="rId7" Type="http://schemas.openxmlformats.org/officeDocument/2006/relationships/image" Target="../media/image30.gif"/><Relationship Id="rId8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doi.org/10.1103/x259-z6mf" TargetMode="External"/><Relationship Id="rId4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Relationship Id="rId4" Type="http://schemas.openxmlformats.org/officeDocument/2006/relationships/image" Target="../media/image11.gif"/><Relationship Id="rId5" Type="http://schemas.openxmlformats.org/officeDocument/2006/relationships/image" Target="../media/image13.png"/><Relationship Id="rId6" Type="http://schemas.openxmlformats.org/officeDocument/2006/relationships/hyperlink" Target="https://www.youtube.com/watch?v=nkydJXigkRE&amp;ab_channel=TED-Ed" TargetMode="External"/><Relationship Id="rId7" Type="http://schemas.openxmlformats.org/officeDocument/2006/relationships/image" Target="../media/image2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doi.org/10.1103/x259-z6mf" TargetMode="External"/><Relationship Id="rId4" Type="http://schemas.openxmlformats.org/officeDocument/2006/relationships/image" Target="../media/image35.png"/><Relationship Id="rId5" Type="http://schemas.openxmlformats.org/officeDocument/2006/relationships/image" Target="../media/image2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8.png"/><Relationship Id="rId4" Type="http://schemas.openxmlformats.org/officeDocument/2006/relationships/image" Target="../media/image36.png"/><Relationship Id="rId5" Type="http://schemas.openxmlformats.org/officeDocument/2006/relationships/image" Target="../media/image39.png"/><Relationship Id="rId6" Type="http://schemas.openxmlformats.org/officeDocument/2006/relationships/image" Target="../media/image3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8.png"/><Relationship Id="rId4" Type="http://schemas.openxmlformats.org/officeDocument/2006/relationships/image" Target="../media/image36.png"/><Relationship Id="rId9" Type="http://schemas.openxmlformats.org/officeDocument/2006/relationships/image" Target="../media/image42.png"/><Relationship Id="rId5" Type="http://schemas.openxmlformats.org/officeDocument/2006/relationships/image" Target="../media/image39.png"/><Relationship Id="rId6" Type="http://schemas.openxmlformats.org/officeDocument/2006/relationships/image" Target="../media/image37.png"/><Relationship Id="rId7" Type="http://schemas.openxmlformats.org/officeDocument/2006/relationships/image" Target="../media/image3.png"/><Relationship Id="rId8" Type="http://schemas.openxmlformats.org/officeDocument/2006/relationships/image" Target="../media/image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0.png"/><Relationship Id="rId4" Type="http://schemas.openxmlformats.org/officeDocument/2006/relationships/image" Target="../media/image42.png"/><Relationship Id="rId9" Type="http://schemas.openxmlformats.org/officeDocument/2006/relationships/hyperlink" Target="https://journals.aps.org/prl/pdf/10.1103/PhysRevLett.130.011801" TargetMode="External"/><Relationship Id="rId5" Type="http://schemas.openxmlformats.org/officeDocument/2006/relationships/image" Target="../media/image38.png"/><Relationship Id="rId6" Type="http://schemas.openxmlformats.org/officeDocument/2006/relationships/image" Target="../media/image36.png"/><Relationship Id="rId7" Type="http://schemas.openxmlformats.org/officeDocument/2006/relationships/image" Target="../media/image39.png"/><Relationship Id="rId8" Type="http://schemas.openxmlformats.org/officeDocument/2006/relationships/image" Target="../media/image37.png"/><Relationship Id="rId11" Type="http://schemas.openxmlformats.org/officeDocument/2006/relationships/image" Target="../media/image6.png"/><Relationship Id="rId10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2.png"/><Relationship Id="rId4" Type="http://schemas.openxmlformats.org/officeDocument/2006/relationships/image" Target="../media/image4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2.png"/><Relationship Id="rId4" Type="http://schemas.openxmlformats.org/officeDocument/2006/relationships/image" Target="../media/image4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4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4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44.png"/><Relationship Id="rId6" Type="http://schemas.openxmlformats.org/officeDocument/2006/relationships/image" Target="../media/image4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7.png"/><Relationship Id="rId4" Type="http://schemas.openxmlformats.org/officeDocument/2006/relationships/image" Target="../media/image45.png"/><Relationship Id="rId5" Type="http://schemas.openxmlformats.org/officeDocument/2006/relationships/image" Target="../media/image68.png"/><Relationship Id="rId6" Type="http://schemas.openxmlformats.org/officeDocument/2006/relationships/image" Target="../media/image55.png"/><Relationship Id="rId7" Type="http://schemas.openxmlformats.org/officeDocument/2006/relationships/hyperlink" Target="https://indico.fnal.gov/event/67154/contributions/304171/attachments/185114/255606/uboone_photon_LEE_W%26C_no_backups.pdf" TargetMode="External"/><Relationship Id="rId8" Type="http://schemas.openxmlformats.org/officeDocument/2006/relationships/image" Target="../media/image4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7.png"/><Relationship Id="rId4" Type="http://schemas.openxmlformats.org/officeDocument/2006/relationships/image" Target="../media/image45.png"/><Relationship Id="rId5" Type="http://schemas.openxmlformats.org/officeDocument/2006/relationships/hyperlink" Target="https://arxiv.org/abs/2502.05750" TargetMode="External"/><Relationship Id="rId6" Type="http://schemas.openxmlformats.org/officeDocument/2006/relationships/hyperlink" Target="https://indico.fnal.gov/event/67154/contributions/304171/attachments/185114/255606/uboone_photon_LEE_W%26C_no_backups.pdf" TargetMode="External"/><Relationship Id="rId7" Type="http://schemas.openxmlformats.org/officeDocument/2006/relationships/image" Target="../media/image69.png"/><Relationship Id="rId8" Type="http://schemas.openxmlformats.org/officeDocument/2006/relationships/image" Target="../media/image6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1.png"/><Relationship Id="rId4" Type="http://schemas.openxmlformats.org/officeDocument/2006/relationships/image" Target="../media/image48.png"/><Relationship Id="rId5" Type="http://schemas.openxmlformats.org/officeDocument/2006/relationships/image" Target="../media/image47.png"/><Relationship Id="rId6" Type="http://schemas.openxmlformats.org/officeDocument/2006/relationships/image" Target="../media/image45.png"/><Relationship Id="rId7" Type="http://schemas.openxmlformats.org/officeDocument/2006/relationships/hyperlink" Target="https://arxiv.org/abs/2502.05750" TargetMode="External"/><Relationship Id="rId8" Type="http://schemas.openxmlformats.org/officeDocument/2006/relationships/hyperlink" Target="https://indico.fnal.gov/event/67154/contributions/304171/attachments/185114/255606/uboone_photon_LEE_W%26C_no_backups.pdf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7.png"/><Relationship Id="rId4" Type="http://schemas.openxmlformats.org/officeDocument/2006/relationships/image" Target="../media/image45.png"/><Relationship Id="rId5" Type="http://schemas.openxmlformats.org/officeDocument/2006/relationships/hyperlink" Target="https://arxiv.org/abs/2502.05750" TargetMode="External"/><Relationship Id="rId6" Type="http://schemas.openxmlformats.org/officeDocument/2006/relationships/image" Target="../media/image50.png"/><Relationship Id="rId7" Type="http://schemas.openxmlformats.org/officeDocument/2006/relationships/hyperlink" Target="https://indico.fnal.gov/event/67154/contributions/304171/attachments/185114/255606/uboone_photon_LEE_W%26C_no_backups.pdf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7.png"/><Relationship Id="rId4" Type="http://schemas.openxmlformats.org/officeDocument/2006/relationships/image" Target="../media/image68.png"/><Relationship Id="rId5" Type="http://schemas.openxmlformats.org/officeDocument/2006/relationships/hyperlink" Target="https://arxiv.org/abs/2502.06091" TargetMode="External"/><Relationship Id="rId6" Type="http://schemas.openxmlformats.org/officeDocument/2006/relationships/image" Target="../media/image33.png"/><Relationship Id="rId7" Type="http://schemas.openxmlformats.org/officeDocument/2006/relationships/hyperlink" Target="https://indico.fnal.gov/event/67154/contributions/304171/attachments/185114/255606/uboone_photon_LEE_W%26C_no_backups.pdf" TargetMode="Externa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2.png"/><Relationship Id="rId4" Type="http://schemas.openxmlformats.org/officeDocument/2006/relationships/hyperlink" Target="https://indico.fnal.gov/event/67154/contributions/304171/attachments/185114/255606/uboone_photon_LEE_W%26C_no_backups.pdf" TargetMode="External"/><Relationship Id="rId5" Type="http://schemas.openxmlformats.org/officeDocument/2006/relationships/image" Target="../media/image55.png"/><Relationship Id="rId6" Type="http://schemas.openxmlformats.org/officeDocument/2006/relationships/hyperlink" Target="https://arxiv.org/abs/2502.06064" TargetMode="Externa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64.png"/><Relationship Id="rId4" Type="http://schemas.openxmlformats.org/officeDocument/2006/relationships/image" Target="../media/image55.png"/><Relationship Id="rId5" Type="http://schemas.openxmlformats.org/officeDocument/2006/relationships/hyperlink" Target="https://arxiv.org/abs/2502.06064" TargetMode="External"/><Relationship Id="rId6" Type="http://schemas.openxmlformats.org/officeDocument/2006/relationships/hyperlink" Target="https://indico.fnal.gov/event/67154/contributions/304171/attachments/185114/255606/uboone_photon_LEE_W%26C_no_backups.pdf" TargetMode="Externa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hyperlink" Target="https://indico.fnal.gov/event/67290/contributions/304726/attachments/185963/256129/e%2Be-_Feb2025_W%26C_v2.0_nobackup.pdf" TargetMode="External"/><Relationship Id="rId4" Type="http://schemas.openxmlformats.org/officeDocument/2006/relationships/image" Target="../media/image32.png"/><Relationship Id="rId5" Type="http://schemas.openxmlformats.org/officeDocument/2006/relationships/image" Target="../media/image43.png"/><Relationship Id="rId6" Type="http://schemas.openxmlformats.org/officeDocument/2006/relationships/hyperlink" Target="https://arxiv.org/abs/2502.10900" TargetMode="Externa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hyperlink" Target="https://indico.fnal.gov/event/67290/contributions/304726/attachments/185963/256129/e%2Be-_Feb2025_W%26C_v2.0_nobackup.pdf" TargetMode="External"/><Relationship Id="rId4" Type="http://schemas.openxmlformats.org/officeDocument/2006/relationships/hyperlink" Target="https://indico.cern.ch/event/1528564/contributions/6623974/" TargetMode="External"/><Relationship Id="rId5" Type="http://schemas.openxmlformats.org/officeDocument/2006/relationships/image" Target="../media/image43.png"/><Relationship Id="rId6" Type="http://schemas.openxmlformats.org/officeDocument/2006/relationships/hyperlink" Target="https://arxiv.org/abs/2502.10900" TargetMode="External"/><Relationship Id="rId7" Type="http://schemas.openxmlformats.org/officeDocument/2006/relationships/image" Target="../media/image65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21.png"/><Relationship Id="rId7" Type="http://schemas.openxmlformats.org/officeDocument/2006/relationships/hyperlink" Target="https://journals.aps.org/prd/pdf/10.1103/PhysRevD.103.052002" TargetMode="Externa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9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61.png"/><Relationship Id="rId4" Type="http://schemas.openxmlformats.org/officeDocument/2006/relationships/image" Target="../media/image58.png"/><Relationship Id="rId5" Type="http://schemas.openxmlformats.org/officeDocument/2006/relationships/image" Target="../media/image56.png"/><Relationship Id="rId6" Type="http://schemas.openxmlformats.org/officeDocument/2006/relationships/hyperlink" Target="https://doi.org/10.1103/x259-z6mf" TargetMode="Externa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9.png"/><Relationship Id="rId4" Type="http://schemas.openxmlformats.org/officeDocument/2006/relationships/image" Target="../media/image54.png"/><Relationship Id="rId5" Type="http://schemas.openxmlformats.org/officeDocument/2006/relationships/image" Target="../media/image53.png"/><Relationship Id="rId6" Type="http://schemas.openxmlformats.org/officeDocument/2006/relationships/image" Target="../media/image60.png"/><Relationship Id="rId7" Type="http://schemas.openxmlformats.org/officeDocument/2006/relationships/image" Target="../media/image62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hyperlink" Target="https://arxiv.org/abs/2502.10900" TargetMode="External"/><Relationship Id="rId4" Type="http://schemas.openxmlformats.org/officeDocument/2006/relationships/hyperlink" Target="https://journals.aps.org/prl/abstract/10.1103/PhysRevLett.132.041801" TargetMode="External"/><Relationship Id="rId9" Type="http://schemas.openxmlformats.org/officeDocument/2006/relationships/hyperlink" Target="https://journals.aps.org/prl/abstract/10.1103/PhysRevLett.134.151801" TargetMode="External"/><Relationship Id="rId5" Type="http://schemas.openxmlformats.org/officeDocument/2006/relationships/hyperlink" Target="https://journals.aps.org/prl/abstract/10.1103/PhysRevLett.132.041801" TargetMode="External"/><Relationship Id="rId6" Type="http://schemas.openxmlformats.org/officeDocument/2006/relationships/hyperlink" Target="https://arxiv.org/pdf/2502.09454" TargetMode="External"/><Relationship Id="rId7" Type="http://schemas.openxmlformats.org/officeDocument/2006/relationships/hyperlink" Target="https://arxiv.org/abs/2501.08052" TargetMode="External"/><Relationship Id="rId8" Type="http://schemas.openxmlformats.org/officeDocument/2006/relationships/hyperlink" Target="https://arxiv.org/abs/2501.08052" TargetMode="External"/><Relationship Id="rId10" Type="http://schemas.openxmlformats.org/officeDocument/2006/relationships/hyperlink" Target="https://journals.aps.org/prl/abstract/10.1103/PhysRevLett.132.241801" TargetMode="Externa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63.png"/><Relationship Id="rId4" Type="http://schemas.openxmlformats.org/officeDocument/2006/relationships/image" Target="../media/image25.png"/><Relationship Id="rId5" Type="http://schemas.openxmlformats.org/officeDocument/2006/relationships/image" Target="../media/image20.jpg"/><Relationship Id="rId6" Type="http://schemas.openxmlformats.org/officeDocument/2006/relationships/image" Target="../media/image15.png"/><Relationship Id="rId7" Type="http://schemas.openxmlformats.org/officeDocument/2006/relationships/image" Target="../media/image66.png"/><Relationship Id="rId8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21.png"/><Relationship Id="rId6" Type="http://schemas.openxmlformats.org/officeDocument/2006/relationships/hyperlink" Target="https://journals.aps.org/prd/pdf/10.1103/PhysRevD.103.052002" TargetMode="External"/><Relationship Id="rId7" Type="http://schemas.openxmlformats.org/officeDocument/2006/relationships/image" Target="../media/image17.png"/><Relationship Id="rId8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17.png"/><Relationship Id="rId5" Type="http://schemas.openxmlformats.org/officeDocument/2006/relationships/image" Target="../media/image7.png"/><Relationship Id="rId6" Type="http://schemas.openxmlformats.org/officeDocument/2006/relationships/image" Target="../media/image6.png"/><Relationship Id="rId7" Type="http://schemas.openxmlformats.org/officeDocument/2006/relationships/image" Target="../media/image21.png"/><Relationship Id="rId8" Type="http://schemas.openxmlformats.org/officeDocument/2006/relationships/hyperlink" Target="https://journals.aps.org/prd/pdf/10.1103/PhysRevD.103.052002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0.gif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6.png"/><Relationship Id="rId7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png"/><Relationship Id="rId4" Type="http://schemas.openxmlformats.org/officeDocument/2006/relationships/image" Target="../media/image19.jpg"/><Relationship Id="rId5" Type="http://schemas.openxmlformats.org/officeDocument/2006/relationships/image" Target="../media/image18.jpg"/><Relationship Id="rId6" Type="http://schemas.openxmlformats.org/officeDocument/2006/relationships/image" Target="../media/image15.png"/><Relationship Id="rId7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31"/>
          <p:cNvPicPr preferRelativeResize="0"/>
          <p:nvPr/>
        </p:nvPicPr>
        <p:blipFill rotWithShape="1">
          <a:blip r:embed="rId3">
            <a:alphaModFix amt="86000"/>
          </a:blip>
          <a:srcRect b="18520" l="0" r="0" t="51850"/>
          <a:stretch/>
        </p:blipFill>
        <p:spPr>
          <a:xfrm>
            <a:off x="0" y="-500"/>
            <a:ext cx="9144000" cy="153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1"/>
          <p:cNvPicPr preferRelativeResize="0"/>
          <p:nvPr/>
        </p:nvPicPr>
        <p:blipFill rotWithShape="1">
          <a:blip r:embed="rId3">
            <a:alphaModFix amt="86000"/>
          </a:blip>
          <a:srcRect b="37488" l="0" r="0" t="0"/>
          <a:stretch/>
        </p:blipFill>
        <p:spPr>
          <a:xfrm>
            <a:off x="0" y="1533008"/>
            <a:ext cx="9144000" cy="321542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1"/>
          <p:cNvSpPr/>
          <p:nvPr/>
        </p:nvSpPr>
        <p:spPr>
          <a:xfrm>
            <a:off x="1310850" y="1785325"/>
            <a:ext cx="6522300" cy="980100"/>
          </a:xfrm>
          <a:prstGeom prst="roundRect">
            <a:avLst>
              <a:gd fmla="val 4936" name="adj"/>
            </a:avLst>
          </a:prstGeom>
          <a:solidFill>
            <a:srgbClr val="F3F3F3">
              <a:alpha val="77220"/>
            </a:srgbClr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3" name="Google Shape;173;p31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74" name="Google Shape;174;p31"/>
          <p:cNvGrpSpPr/>
          <p:nvPr/>
        </p:nvGrpSpPr>
        <p:grpSpPr>
          <a:xfrm>
            <a:off x="120995" y="3696063"/>
            <a:ext cx="1848900" cy="1164125"/>
            <a:chOff x="120995" y="3696063"/>
            <a:chExt cx="1848900" cy="1164125"/>
          </a:xfrm>
        </p:grpSpPr>
        <p:sp>
          <p:nvSpPr>
            <p:cNvPr id="175" name="Google Shape;175;p31"/>
            <p:cNvSpPr/>
            <p:nvPr/>
          </p:nvSpPr>
          <p:spPr>
            <a:xfrm>
              <a:off x="120995" y="3924303"/>
              <a:ext cx="1848900" cy="665400"/>
            </a:xfrm>
            <a:prstGeom prst="roundRect">
              <a:avLst>
                <a:gd fmla="val 4936" name="adj"/>
              </a:avLst>
            </a:prstGeom>
            <a:solidFill>
              <a:srgbClr val="F3F3F3">
                <a:alpha val="77220"/>
              </a:srgbClr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aleway"/>
                <a:ea typeface="Raleway"/>
                <a:cs typeface="Raleway"/>
                <a:sym typeface="Raleway"/>
              </a:endParaRPr>
            </a:p>
          </p:txBody>
        </p:sp>
        <p:pic>
          <p:nvPicPr>
            <p:cNvPr id="176" name="Google Shape;176;p3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0995" y="3696063"/>
              <a:ext cx="1848898" cy="11641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7" name="Google Shape;177;p31"/>
          <p:cNvSpPr/>
          <p:nvPr/>
        </p:nvSpPr>
        <p:spPr>
          <a:xfrm>
            <a:off x="730776" y="301802"/>
            <a:ext cx="7709700" cy="1222200"/>
          </a:xfrm>
          <a:prstGeom prst="roundRect">
            <a:avLst>
              <a:gd fmla="val 4936" name="adj"/>
            </a:avLst>
          </a:prstGeom>
          <a:solidFill>
            <a:srgbClr val="F3F3F3">
              <a:alpha val="77220"/>
            </a:srgbClr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8" name="Google Shape;178;p31"/>
          <p:cNvSpPr txBox="1"/>
          <p:nvPr>
            <p:ph type="ctrTitle"/>
          </p:nvPr>
        </p:nvSpPr>
        <p:spPr>
          <a:xfrm>
            <a:off x="626397" y="288082"/>
            <a:ext cx="7891200" cy="1222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>
                <a:latin typeface="Lato"/>
                <a:ea typeface="Lato"/>
                <a:cs typeface="Lato"/>
                <a:sym typeface="Lato"/>
              </a:rPr>
              <a:t>Investigations of the MiniBooNE anomaly and sterile neutrinos with MicroBooNE</a:t>
            </a:r>
            <a:endParaRPr sz="2800"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79" name="Google Shape;179;p31"/>
          <p:cNvGrpSpPr/>
          <p:nvPr/>
        </p:nvGrpSpPr>
        <p:grpSpPr>
          <a:xfrm>
            <a:off x="7396997" y="3753177"/>
            <a:ext cx="1522949" cy="1087923"/>
            <a:chOff x="3140047" y="3730200"/>
            <a:chExt cx="1522949" cy="1087923"/>
          </a:xfrm>
        </p:grpSpPr>
        <p:sp>
          <p:nvSpPr>
            <p:cNvPr id="180" name="Google Shape;180;p31"/>
            <p:cNvSpPr/>
            <p:nvPr/>
          </p:nvSpPr>
          <p:spPr>
            <a:xfrm>
              <a:off x="3214975" y="3975600"/>
              <a:ext cx="1373100" cy="665400"/>
            </a:xfrm>
            <a:prstGeom prst="roundRect">
              <a:avLst>
                <a:gd fmla="val 4936" name="adj"/>
              </a:avLst>
            </a:prstGeom>
            <a:solidFill>
              <a:srgbClr val="F3F3F3">
                <a:alpha val="77220"/>
              </a:srgbClr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aleway"/>
                <a:ea typeface="Raleway"/>
                <a:cs typeface="Raleway"/>
                <a:sym typeface="Raleway"/>
              </a:endParaRPr>
            </a:p>
          </p:txBody>
        </p:sp>
        <p:pic>
          <p:nvPicPr>
            <p:cNvPr id="181" name="Google Shape;181;p31"/>
            <p:cNvPicPr preferRelativeResize="0"/>
            <p:nvPr/>
          </p:nvPicPr>
          <p:blipFill rotWithShape="1">
            <a:blip r:embed="rId5">
              <a:alphaModFix/>
            </a:blip>
            <a:srcRect b="870" l="0" r="0" t="-870"/>
            <a:stretch/>
          </p:blipFill>
          <p:spPr>
            <a:xfrm>
              <a:off x="3140047" y="3730200"/>
              <a:ext cx="1522949" cy="108792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2" name="Google Shape;182;p31"/>
          <p:cNvGrpSpPr/>
          <p:nvPr/>
        </p:nvGrpSpPr>
        <p:grpSpPr>
          <a:xfrm>
            <a:off x="3803896" y="3839178"/>
            <a:ext cx="1536214" cy="915930"/>
            <a:chOff x="7304925" y="3850328"/>
            <a:chExt cx="1536214" cy="915930"/>
          </a:xfrm>
        </p:grpSpPr>
        <p:sp>
          <p:nvSpPr>
            <p:cNvPr id="183" name="Google Shape;183;p31"/>
            <p:cNvSpPr/>
            <p:nvPr/>
          </p:nvSpPr>
          <p:spPr>
            <a:xfrm>
              <a:off x="7304925" y="3932749"/>
              <a:ext cx="1523100" cy="710700"/>
            </a:xfrm>
            <a:prstGeom prst="roundRect">
              <a:avLst>
                <a:gd fmla="val 4936" name="adj"/>
              </a:avLst>
            </a:prstGeom>
            <a:solidFill>
              <a:srgbClr val="F3F3F3">
                <a:alpha val="77220"/>
              </a:srgbClr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aleway"/>
                <a:ea typeface="Raleway"/>
                <a:cs typeface="Raleway"/>
                <a:sym typeface="Raleway"/>
              </a:endParaRPr>
            </a:p>
          </p:txBody>
        </p:sp>
        <p:grpSp>
          <p:nvGrpSpPr>
            <p:cNvPr id="184" name="Google Shape;184;p31"/>
            <p:cNvGrpSpPr/>
            <p:nvPr/>
          </p:nvGrpSpPr>
          <p:grpSpPr>
            <a:xfrm rot="-5400000">
              <a:off x="7615069" y="3540188"/>
              <a:ext cx="915930" cy="1536210"/>
              <a:chOff x="794473" y="-590888"/>
              <a:chExt cx="915930" cy="1536210"/>
            </a:xfrm>
          </p:grpSpPr>
          <p:pic>
            <p:nvPicPr>
              <p:cNvPr id="185" name="Google Shape;185;p31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 rot="5400000">
                <a:off x="854050" y="-536548"/>
                <a:ext cx="807325" cy="69864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86" name="Google Shape;186;p31"/>
              <p:cNvGrpSpPr/>
              <p:nvPr/>
            </p:nvGrpSpPr>
            <p:grpSpPr>
              <a:xfrm>
                <a:off x="794473" y="152700"/>
                <a:ext cx="915930" cy="792622"/>
                <a:chOff x="8013275" y="0"/>
                <a:chExt cx="1084069" cy="938125"/>
              </a:xfrm>
            </p:grpSpPr>
            <p:pic>
              <p:nvPicPr>
                <p:cNvPr id="187" name="Google Shape;187;p31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91520" r="-91520" t="0"/>
                <a:stretch/>
              </p:blipFill>
              <p:spPr>
                <a:xfrm>
                  <a:off x="8013275" y="0"/>
                  <a:ext cx="1084069" cy="93812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88" name="Google Shape;188;p31"/>
                <p:cNvPicPr preferRelativeResize="0"/>
                <p:nvPr/>
              </p:nvPicPr>
              <p:blipFill>
                <a:blip r:embed="rId7">
                  <a:alphaModFix/>
                </a:blip>
                <a:stretch>
                  <a:fillRect/>
                </a:stretch>
              </p:blipFill>
              <p:spPr>
                <a:xfrm rot="5400000">
                  <a:off x="8173979" y="56725"/>
                  <a:ext cx="833040" cy="83712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cxnSp>
              <p:nvCxnSpPr>
                <p:cNvPr id="189" name="Google Shape;189;p31"/>
                <p:cNvCxnSpPr/>
                <p:nvPr/>
              </p:nvCxnSpPr>
              <p:spPr>
                <a:xfrm rot="10800000">
                  <a:off x="8184451" y="23486"/>
                  <a:ext cx="739200" cy="81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</p:grpSp>
      <p:sp>
        <p:nvSpPr>
          <p:cNvPr id="190" name="Google Shape;190;p31"/>
          <p:cNvSpPr txBox="1"/>
          <p:nvPr>
            <p:ph idx="1" type="subTitle"/>
          </p:nvPr>
        </p:nvSpPr>
        <p:spPr>
          <a:xfrm>
            <a:off x="1032600" y="1756806"/>
            <a:ext cx="7078800" cy="102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Jessie Micallef 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On Behalf of the MicroBooNE Collaboration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rgbClr val="0D0887"/>
                </a:solidFill>
                <a:latin typeface="Lato"/>
                <a:ea typeface="Lato"/>
                <a:cs typeface="Lato"/>
                <a:sym typeface="Lato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NSF </a:t>
            </a:r>
            <a:r>
              <a:rPr lang="en" sz="1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IAIFI Postdoc Fellow	jessie.micallef@tufts.edu</a:t>
            </a:r>
            <a:endParaRPr sz="1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4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6" name="Google Shape;396;p40"/>
          <p:cNvSpPr txBox="1"/>
          <p:nvPr>
            <p:ph type="title"/>
          </p:nvPr>
        </p:nvSpPr>
        <p:spPr>
          <a:xfrm>
            <a:off x="464100" y="1402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MiniBooNE → MicroBooNE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397" name="Google Shape;397;p40"/>
          <p:cNvPicPr preferRelativeResize="0"/>
          <p:nvPr/>
        </p:nvPicPr>
        <p:blipFill rotWithShape="1">
          <a:blip r:embed="rId3">
            <a:alphaModFix/>
          </a:blip>
          <a:srcRect b="12549" l="0" r="0" t="13327"/>
          <a:stretch/>
        </p:blipFill>
        <p:spPr>
          <a:xfrm>
            <a:off x="0" y="2848900"/>
            <a:ext cx="9144003" cy="194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4675" y="885125"/>
            <a:ext cx="2084925" cy="18571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9" name="Google Shape;399;p40"/>
          <p:cNvCxnSpPr>
            <a:endCxn id="398" idx="1"/>
          </p:cNvCxnSpPr>
          <p:nvPr/>
        </p:nvCxnSpPr>
        <p:spPr>
          <a:xfrm rot="10800000">
            <a:off x="4194675" y="1813700"/>
            <a:ext cx="72000" cy="21825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0" name="Google Shape;400;p40"/>
          <p:cNvCxnSpPr>
            <a:endCxn id="401" idx="3"/>
          </p:cNvCxnSpPr>
          <p:nvPr/>
        </p:nvCxnSpPr>
        <p:spPr>
          <a:xfrm flipH="1" rot="10800000">
            <a:off x="4625363" y="2771850"/>
            <a:ext cx="1064400" cy="12342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2" name="Google Shape;402;p40"/>
          <p:cNvSpPr txBox="1"/>
          <p:nvPr/>
        </p:nvSpPr>
        <p:spPr>
          <a:xfrm>
            <a:off x="8457275" y="44777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403" name="Google Shape;403;p40"/>
          <p:cNvSpPr txBox="1"/>
          <p:nvPr/>
        </p:nvSpPr>
        <p:spPr>
          <a:xfrm>
            <a:off x="7847675" y="44777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404" name="Google Shape;404;p40"/>
          <p:cNvSpPr txBox="1"/>
          <p:nvPr/>
        </p:nvSpPr>
        <p:spPr>
          <a:xfrm>
            <a:off x="8152475" y="44128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405" name="Google Shape;405;p40"/>
          <p:cNvSpPr txBox="1"/>
          <p:nvPr/>
        </p:nvSpPr>
        <p:spPr>
          <a:xfrm>
            <a:off x="7923875" y="42029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406" name="Google Shape;406;p40"/>
          <p:cNvSpPr txBox="1"/>
          <p:nvPr/>
        </p:nvSpPr>
        <p:spPr>
          <a:xfrm>
            <a:off x="8304875" y="41729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cxnSp>
        <p:nvCxnSpPr>
          <p:cNvPr id="407" name="Google Shape;407;p40"/>
          <p:cNvCxnSpPr>
            <a:stCxn id="406" idx="0"/>
          </p:cNvCxnSpPr>
          <p:nvPr/>
        </p:nvCxnSpPr>
        <p:spPr>
          <a:xfrm flipH="1">
            <a:off x="7821875" y="4172900"/>
            <a:ext cx="693300" cy="234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oval"/>
            <a:tailEnd len="med" w="med" type="triangle"/>
          </a:ln>
        </p:spPr>
      </p:cxnSp>
      <p:sp>
        <p:nvSpPr>
          <p:cNvPr id="408" name="Google Shape;408;p40"/>
          <p:cNvSpPr txBox="1"/>
          <p:nvPr/>
        </p:nvSpPr>
        <p:spPr>
          <a:xfrm>
            <a:off x="7427375" y="3175275"/>
            <a:ext cx="1482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Booster Neutrino Beam (BNB)</a:t>
            </a:r>
            <a:endParaRPr>
              <a:highlight>
                <a:schemeClr val="lt1"/>
              </a:highlight>
            </a:endParaRPr>
          </a:p>
        </p:txBody>
      </p:sp>
      <p:pic>
        <p:nvPicPr>
          <p:cNvPr id="409" name="Google Shape;409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73950" y="1128125"/>
            <a:ext cx="1345050" cy="1614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0" name="Google Shape;410;p40"/>
          <p:cNvCxnSpPr/>
          <p:nvPr/>
        </p:nvCxnSpPr>
        <p:spPr>
          <a:xfrm rot="10800000">
            <a:off x="2603900" y="2403925"/>
            <a:ext cx="851400" cy="1922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1" name="Google Shape;411;p40"/>
          <p:cNvCxnSpPr/>
          <p:nvPr/>
        </p:nvCxnSpPr>
        <p:spPr>
          <a:xfrm flipH="1" rot="10800000">
            <a:off x="3595500" y="2563900"/>
            <a:ext cx="300300" cy="1742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2" name="Google Shape;412;p40"/>
          <p:cNvSpPr txBox="1"/>
          <p:nvPr/>
        </p:nvSpPr>
        <p:spPr>
          <a:xfrm>
            <a:off x="6018875" y="45539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𝝂</a:t>
            </a:r>
            <a:r>
              <a:rPr baseline="-25000" lang="en">
                <a:solidFill>
                  <a:schemeClr val="dk1"/>
                </a:solidFill>
              </a:rPr>
              <a:t>𝝁</a:t>
            </a:r>
            <a:endParaRPr baseline="-25000">
              <a:solidFill>
                <a:schemeClr val="dk1"/>
              </a:solidFill>
            </a:endParaRPr>
          </a:p>
        </p:txBody>
      </p:sp>
      <p:sp>
        <p:nvSpPr>
          <p:cNvPr id="413" name="Google Shape;413;p40"/>
          <p:cNvSpPr txBox="1"/>
          <p:nvPr/>
        </p:nvSpPr>
        <p:spPr>
          <a:xfrm>
            <a:off x="5409275" y="45539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414" name="Google Shape;414;p40"/>
          <p:cNvSpPr txBox="1"/>
          <p:nvPr/>
        </p:nvSpPr>
        <p:spPr>
          <a:xfrm>
            <a:off x="5714075" y="44890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415" name="Google Shape;415;p40"/>
          <p:cNvSpPr txBox="1"/>
          <p:nvPr/>
        </p:nvSpPr>
        <p:spPr>
          <a:xfrm>
            <a:off x="5485475" y="427915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𝝁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416" name="Google Shape;416;p40"/>
          <p:cNvSpPr txBox="1"/>
          <p:nvPr/>
        </p:nvSpPr>
        <p:spPr>
          <a:xfrm>
            <a:off x="5866475" y="42491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417" name="Google Shape;417;p40"/>
          <p:cNvSpPr txBox="1"/>
          <p:nvPr>
            <p:ph idx="12" type="sldNum"/>
          </p:nvPr>
        </p:nvSpPr>
        <p:spPr>
          <a:xfrm>
            <a:off x="700058" y="42060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8" name="Google Shape;418;p40"/>
          <p:cNvSpPr txBox="1"/>
          <p:nvPr/>
        </p:nvSpPr>
        <p:spPr>
          <a:xfrm>
            <a:off x="684875" y="394430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e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419" name="Google Shape;419;p40"/>
          <p:cNvSpPr txBox="1"/>
          <p:nvPr/>
        </p:nvSpPr>
        <p:spPr>
          <a:xfrm>
            <a:off x="75275" y="39443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420" name="Google Shape;420;p40"/>
          <p:cNvSpPr txBox="1"/>
          <p:nvPr/>
        </p:nvSpPr>
        <p:spPr>
          <a:xfrm>
            <a:off x="380075" y="38794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421" name="Google Shape;421;p40"/>
          <p:cNvSpPr txBox="1"/>
          <p:nvPr/>
        </p:nvSpPr>
        <p:spPr>
          <a:xfrm>
            <a:off x="151475" y="366955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e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422" name="Google Shape;422;p40"/>
          <p:cNvSpPr txBox="1"/>
          <p:nvPr/>
        </p:nvSpPr>
        <p:spPr>
          <a:xfrm>
            <a:off x="532475" y="36395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pic>
        <p:nvPicPr>
          <p:cNvPr id="423" name="Google Shape;423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0875" y="1236092"/>
            <a:ext cx="1877400" cy="1550570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40"/>
          <p:cNvSpPr txBox="1"/>
          <p:nvPr/>
        </p:nvSpPr>
        <p:spPr>
          <a:xfrm>
            <a:off x="5866475" y="42491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r>
              <a:rPr lang="en"/>
              <a:t>*</a:t>
            </a:r>
            <a:endParaRPr/>
          </a:p>
        </p:txBody>
      </p:sp>
      <p:sp>
        <p:nvSpPr>
          <p:cNvPr id="425" name="Google Shape;425;p40"/>
          <p:cNvSpPr txBox="1"/>
          <p:nvPr/>
        </p:nvSpPr>
        <p:spPr>
          <a:xfrm>
            <a:off x="532475" y="36395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r>
              <a:rPr lang="en"/>
              <a:t>*</a:t>
            </a:r>
            <a:endParaRPr/>
          </a:p>
        </p:txBody>
      </p:sp>
      <p:sp>
        <p:nvSpPr>
          <p:cNvPr id="426" name="Google Shape;426;p40"/>
          <p:cNvSpPr txBox="1"/>
          <p:nvPr/>
        </p:nvSpPr>
        <p:spPr>
          <a:xfrm>
            <a:off x="-4350" y="2838250"/>
            <a:ext cx="576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*over exaggeration </a:t>
            </a:r>
            <a:endParaRPr/>
          </a:p>
        </p:txBody>
      </p:sp>
      <p:sp>
        <p:nvSpPr>
          <p:cNvPr id="427" name="Google Shape;427;p40"/>
          <p:cNvSpPr txBox="1"/>
          <p:nvPr/>
        </p:nvSpPr>
        <p:spPr>
          <a:xfrm>
            <a:off x="5485475" y="427915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e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428" name="Google Shape;428;p40"/>
          <p:cNvSpPr txBox="1"/>
          <p:nvPr/>
        </p:nvSpPr>
        <p:spPr>
          <a:xfrm>
            <a:off x="410625" y="855225"/>
            <a:ext cx="187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r>
              <a:rPr baseline="-25000" lang="en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</a:t>
            </a:r>
            <a:r>
              <a:rPr lang="en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">
                <a:latin typeface="Atkinson Hyperlegible"/>
                <a:ea typeface="Atkinson Hyperlegible"/>
                <a:cs typeface="Atkinson Hyperlegible"/>
                <a:sym typeface="Atkinson Hyperlegible"/>
              </a:rPr>
              <a:t>Cherenkov event</a:t>
            </a:r>
            <a:endParaRPr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429" name="Google Shape;429;p40"/>
          <p:cNvSpPr txBox="1"/>
          <p:nvPr/>
        </p:nvSpPr>
        <p:spPr>
          <a:xfrm>
            <a:off x="6325275" y="2422800"/>
            <a:ext cx="27642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DOI:</a:t>
            </a:r>
            <a:r>
              <a:rPr lang="en" sz="105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10.1103/PhysRevD.99.092001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30" name="Google Shape;430;p4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81125" y="2948031"/>
            <a:ext cx="420600" cy="563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4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17725" y="3144576"/>
            <a:ext cx="268200" cy="35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40"/>
          <p:cNvPicPr preferRelativeResize="0"/>
          <p:nvPr/>
        </p:nvPicPr>
        <p:blipFill rotWithShape="1">
          <a:blip r:embed="rId9">
            <a:alphaModFix/>
          </a:blip>
          <a:srcRect b="0" l="0" r="5873" t="0"/>
          <a:stretch/>
        </p:blipFill>
        <p:spPr>
          <a:xfrm>
            <a:off x="6378438" y="521650"/>
            <a:ext cx="2657876" cy="2182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40"/>
          <p:cNvSpPr txBox="1"/>
          <p:nvPr/>
        </p:nvSpPr>
        <p:spPr>
          <a:xfrm>
            <a:off x="6664125" y="198125"/>
            <a:ext cx="2423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latin typeface="Atkinson Hyperlegible"/>
                <a:ea typeface="Atkinson Hyperlegible"/>
                <a:cs typeface="Atkinson Hyperlegible"/>
                <a:sym typeface="Atkinson Hyperlegible"/>
              </a:rPr>
              <a:t>Liquid Argon (LAr) Time Projection Chamber (TPC)</a:t>
            </a:r>
            <a:endParaRPr i="1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434" name="Google Shape;434;p40"/>
          <p:cNvSpPr/>
          <p:nvPr/>
        </p:nvSpPr>
        <p:spPr>
          <a:xfrm>
            <a:off x="6913500" y="2959750"/>
            <a:ext cx="157200" cy="15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</a:t>
            </a:r>
            <a:endParaRPr/>
          </a:p>
        </p:txBody>
      </p:sp>
      <p:pic>
        <p:nvPicPr>
          <p:cNvPr id="435" name="Google Shape;435;p4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96925" y="2955723"/>
            <a:ext cx="409125" cy="548315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40"/>
          <p:cNvSpPr txBox="1"/>
          <p:nvPr/>
        </p:nvSpPr>
        <p:spPr>
          <a:xfrm>
            <a:off x="3180363" y="4344500"/>
            <a:ext cx="7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00"/>
                </a:highlight>
              </a:rPr>
              <a:t>540 m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437" name="Google Shape;437;p40"/>
          <p:cNvSpPr txBox="1"/>
          <p:nvPr/>
        </p:nvSpPr>
        <p:spPr>
          <a:xfrm>
            <a:off x="3934863" y="4285075"/>
            <a:ext cx="7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00"/>
                </a:highlight>
              </a:rPr>
              <a:t>470 m</a:t>
            </a:r>
            <a:endParaRPr>
              <a:highlight>
                <a:srgbClr val="FFFF00"/>
              </a:highlight>
            </a:endParaRPr>
          </a:p>
        </p:txBody>
      </p:sp>
      <p:pic>
        <p:nvPicPr>
          <p:cNvPr id="438" name="Google Shape;438;p40" title="Screen Shot 2025-05-20 at 11.22.24 AM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951425" y="2857600"/>
            <a:ext cx="1145400" cy="385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1"/>
          <p:cNvSpPr txBox="1"/>
          <p:nvPr/>
        </p:nvSpPr>
        <p:spPr>
          <a:xfrm>
            <a:off x="320500" y="2646763"/>
            <a:ext cx="8520600" cy="20586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41"/>
          <p:cNvSpPr txBox="1"/>
          <p:nvPr/>
        </p:nvSpPr>
        <p:spPr>
          <a:xfrm>
            <a:off x="320500" y="805925"/>
            <a:ext cx="8520600" cy="176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41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6" name="Google Shape;446;p41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Cherenkov vs LAr TPC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447" name="Google Shape;44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8612" y="883513"/>
            <a:ext cx="1345050" cy="161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3973" y="805924"/>
            <a:ext cx="2142227" cy="176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41"/>
          <p:cNvPicPr preferRelativeResize="0"/>
          <p:nvPr/>
        </p:nvPicPr>
        <p:blipFill rotWithShape="1">
          <a:blip r:embed="rId5">
            <a:alphaModFix/>
          </a:blip>
          <a:srcRect b="0" l="0" r="0" t="9510"/>
          <a:stretch/>
        </p:blipFill>
        <p:spPr>
          <a:xfrm>
            <a:off x="5515800" y="1038450"/>
            <a:ext cx="3056299" cy="14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1"/>
          <p:cNvSpPr txBox="1"/>
          <p:nvPr/>
        </p:nvSpPr>
        <p:spPr>
          <a:xfrm>
            <a:off x="29983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pic>
        <p:nvPicPr>
          <p:cNvPr id="451" name="Google Shape;451;p41"/>
          <p:cNvPicPr preferRelativeResize="0"/>
          <p:nvPr/>
        </p:nvPicPr>
        <p:blipFill rotWithShape="1">
          <a:blip r:embed="rId6">
            <a:alphaModFix/>
          </a:blip>
          <a:srcRect b="0" l="5896" r="1253" t="0"/>
          <a:stretch/>
        </p:blipFill>
        <p:spPr>
          <a:xfrm>
            <a:off x="3046937" y="2645834"/>
            <a:ext cx="2544180" cy="2071782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41"/>
          <p:cNvSpPr/>
          <p:nvPr/>
        </p:nvSpPr>
        <p:spPr>
          <a:xfrm>
            <a:off x="3100125" y="2670700"/>
            <a:ext cx="758100" cy="1015800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41"/>
          <p:cNvSpPr/>
          <p:nvPr/>
        </p:nvSpPr>
        <p:spPr>
          <a:xfrm>
            <a:off x="7203275" y="1872875"/>
            <a:ext cx="333300" cy="666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54" name="Google Shape;454;p41"/>
          <p:cNvCxnSpPr/>
          <p:nvPr/>
        </p:nvCxnSpPr>
        <p:spPr>
          <a:xfrm flipH="1">
            <a:off x="5091303" y="2118205"/>
            <a:ext cx="2574300" cy="1047600"/>
          </a:xfrm>
          <a:prstGeom prst="straightConnector1">
            <a:avLst/>
          </a:prstGeom>
          <a:noFill/>
          <a:ln cap="flat" cmpd="sng" w="38100">
            <a:solidFill>
              <a:srgbClr val="E0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5" name="Google Shape;455;p41"/>
          <p:cNvSpPr/>
          <p:nvPr/>
        </p:nvSpPr>
        <p:spPr>
          <a:xfrm>
            <a:off x="5480425" y="1785950"/>
            <a:ext cx="548700" cy="713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56" name="Google Shape;456;p41"/>
          <p:cNvCxnSpPr/>
          <p:nvPr/>
        </p:nvCxnSpPr>
        <p:spPr>
          <a:xfrm flipH="1">
            <a:off x="5122775" y="2288750"/>
            <a:ext cx="1202100" cy="625500"/>
          </a:xfrm>
          <a:prstGeom prst="straightConnector1">
            <a:avLst/>
          </a:prstGeom>
          <a:noFill/>
          <a:ln cap="flat" cmpd="sng" w="381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7" name="Google Shape;457;p41"/>
          <p:cNvSpPr/>
          <p:nvPr/>
        </p:nvSpPr>
        <p:spPr>
          <a:xfrm>
            <a:off x="4998040" y="2823350"/>
            <a:ext cx="75000" cy="259500"/>
          </a:xfrm>
          <a:prstGeom prst="rightBrace">
            <a:avLst>
              <a:gd fmla="val 50000" name="adj1"/>
              <a:gd fmla="val 50640" name="adj2"/>
            </a:avLst>
          </a:prstGeom>
          <a:noFill/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41"/>
          <p:cNvSpPr/>
          <p:nvPr/>
        </p:nvSpPr>
        <p:spPr>
          <a:xfrm>
            <a:off x="4923050" y="3082850"/>
            <a:ext cx="75000" cy="177600"/>
          </a:xfrm>
          <a:prstGeom prst="rightBrace">
            <a:avLst>
              <a:gd fmla="val 50000" name="adj1"/>
              <a:gd fmla="val 50640" name="adj2"/>
            </a:avLst>
          </a:prstGeom>
          <a:noFill/>
          <a:ln cap="flat" cmpd="sng" w="9525">
            <a:solidFill>
              <a:srgbClr val="EA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41"/>
          <p:cNvSpPr txBox="1"/>
          <p:nvPr/>
        </p:nvSpPr>
        <p:spPr>
          <a:xfrm>
            <a:off x="702425" y="2947738"/>
            <a:ext cx="2344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“MiniBooNE Excess”</a:t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2"/>
          <p:cNvSpPr txBox="1"/>
          <p:nvPr/>
        </p:nvSpPr>
        <p:spPr>
          <a:xfrm>
            <a:off x="320500" y="2646763"/>
            <a:ext cx="8520600" cy="20586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42"/>
          <p:cNvSpPr txBox="1"/>
          <p:nvPr/>
        </p:nvSpPr>
        <p:spPr>
          <a:xfrm>
            <a:off x="320500" y="805925"/>
            <a:ext cx="8520600" cy="176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4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67" name="Google Shape;467;p42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Cherenkov vs LAr TPC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468" name="Google Shape;46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25" y="2876000"/>
            <a:ext cx="1929425" cy="171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8612" y="883513"/>
            <a:ext cx="1345050" cy="161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63973" y="805924"/>
            <a:ext cx="2142227" cy="176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42"/>
          <p:cNvPicPr preferRelativeResize="0"/>
          <p:nvPr/>
        </p:nvPicPr>
        <p:blipFill rotWithShape="1">
          <a:blip r:embed="rId6">
            <a:alphaModFix/>
          </a:blip>
          <a:srcRect b="0" l="0" r="0" t="9510"/>
          <a:stretch/>
        </p:blipFill>
        <p:spPr>
          <a:xfrm>
            <a:off x="5515800" y="1038450"/>
            <a:ext cx="3056299" cy="14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42"/>
          <p:cNvPicPr preferRelativeResize="0"/>
          <p:nvPr/>
        </p:nvPicPr>
        <p:blipFill rotWithShape="1">
          <a:blip r:embed="rId7">
            <a:alphaModFix/>
          </a:blip>
          <a:srcRect b="0" l="0" r="49969" t="0"/>
          <a:stretch/>
        </p:blipFill>
        <p:spPr>
          <a:xfrm>
            <a:off x="2812203" y="2651875"/>
            <a:ext cx="3005550" cy="2034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3" name="Google Shape;473;p42"/>
          <p:cNvCxnSpPr/>
          <p:nvPr/>
        </p:nvCxnSpPr>
        <p:spPr>
          <a:xfrm flipH="1" rot="10800000">
            <a:off x="2597225" y="3990475"/>
            <a:ext cx="366300" cy="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74" name="Google Shape;474;p42"/>
          <p:cNvCxnSpPr/>
          <p:nvPr/>
        </p:nvCxnSpPr>
        <p:spPr>
          <a:xfrm rot="10800000">
            <a:off x="2712100" y="41041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75" name="Google Shape;475;p42"/>
          <p:cNvCxnSpPr/>
          <p:nvPr/>
        </p:nvCxnSpPr>
        <p:spPr>
          <a:xfrm>
            <a:off x="2712100" y="44206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76" name="Google Shape;476;p42"/>
          <p:cNvSpPr txBox="1"/>
          <p:nvPr/>
        </p:nvSpPr>
        <p:spPr>
          <a:xfrm rot="-5400000">
            <a:off x="2296250" y="40885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477" name="Google Shape;477;p42"/>
          <p:cNvSpPr txBox="1"/>
          <p:nvPr/>
        </p:nvSpPr>
        <p:spPr>
          <a:xfrm>
            <a:off x="29983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478" name="Google Shape;478;p42"/>
          <p:cNvSpPr txBox="1"/>
          <p:nvPr/>
        </p:nvSpPr>
        <p:spPr>
          <a:xfrm>
            <a:off x="2575325" y="35448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479" name="Google Shape;479;p42"/>
          <p:cNvPicPr preferRelativeResize="0"/>
          <p:nvPr/>
        </p:nvPicPr>
        <p:blipFill rotWithShape="1">
          <a:blip r:embed="rId6">
            <a:alphaModFix/>
          </a:blip>
          <a:srcRect b="0" l="0" r="0" t="9510"/>
          <a:stretch/>
        </p:blipFill>
        <p:spPr>
          <a:xfrm>
            <a:off x="5515800" y="1038450"/>
            <a:ext cx="3056299" cy="14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42"/>
          <p:cNvSpPr/>
          <p:nvPr/>
        </p:nvSpPr>
        <p:spPr>
          <a:xfrm>
            <a:off x="7203275" y="1872875"/>
            <a:ext cx="333300" cy="666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42"/>
          <p:cNvSpPr/>
          <p:nvPr/>
        </p:nvSpPr>
        <p:spPr>
          <a:xfrm>
            <a:off x="5480425" y="1785950"/>
            <a:ext cx="548700" cy="713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2" name="Google Shape;482;p42"/>
          <p:cNvCxnSpPr/>
          <p:nvPr/>
        </p:nvCxnSpPr>
        <p:spPr>
          <a:xfrm flipH="1">
            <a:off x="5412400" y="2208600"/>
            <a:ext cx="784800" cy="542100"/>
          </a:xfrm>
          <a:prstGeom prst="straightConnector1">
            <a:avLst/>
          </a:prstGeom>
          <a:noFill/>
          <a:ln cap="flat" cmpd="sng" w="381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43"/>
          <p:cNvSpPr txBox="1"/>
          <p:nvPr/>
        </p:nvSpPr>
        <p:spPr>
          <a:xfrm>
            <a:off x="320500" y="2646763"/>
            <a:ext cx="8520600" cy="20586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43"/>
          <p:cNvSpPr txBox="1"/>
          <p:nvPr/>
        </p:nvSpPr>
        <p:spPr>
          <a:xfrm>
            <a:off x="320500" y="805925"/>
            <a:ext cx="8520600" cy="176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43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0" name="Google Shape;490;p43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Cherenkov vs LAr TPC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491" name="Google Shape;49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25" y="2876000"/>
            <a:ext cx="1929425" cy="171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8612" y="883513"/>
            <a:ext cx="1345050" cy="161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63973" y="805924"/>
            <a:ext cx="2142227" cy="176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43"/>
          <p:cNvPicPr preferRelativeResize="0"/>
          <p:nvPr/>
        </p:nvPicPr>
        <p:blipFill rotWithShape="1">
          <a:blip r:embed="rId6">
            <a:alphaModFix/>
          </a:blip>
          <a:srcRect b="0" l="0" r="0" t="9510"/>
          <a:stretch/>
        </p:blipFill>
        <p:spPr>
          <a:xfrm>
            <a:off x="5515800" y="1038450"/>
            <a:ext cx="3056299" cy="14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4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12206" y="2651874"/>
            <a:ext cx="6007643" cy="2034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6" name="Google Shape;496;p43"/>
          <p:cNvCxnSpPr/>
          <p:nvPr/>
        </p:nvCxnSpPr>
        <p:spPr>
          <a:xfrm flipH="1" rot="10800000">
            <a:off x="5948125" y="3880525"/>
            <a:ext cx="692700" cy="102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7" name="Google Shape;497;p43"/>
          <p:cNvSpPr txBox="1"/>
          <p:nvPr/>
        </p:nvSpPr>
        <p:spPr>
          <a:xfrm>
            <a:off x="6004325" y="34686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cxnSp>
        <p:nvCxnSpPr>
          <p:cNvPr id="498" name="Google Shape;498;p43"/>
          <p:cNvCxnSpPr/>
          <p:nvPr/>
        </p:nvCxnSpPr>
        <p:spPr>
          <a:xfrm flipH="1" rot="10800000">
            <a:off x="2597225" y="3990475"/>
            <a:ext cx="366300" cy="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9" name="Google Shape;499;p43"/>
          <p:cNvCxnSpPr/>
          <p:nvPr/>
        </p:nvCxnSpPr>
        <p:spPr>
          <a:xfrm rot="10800000">
            <a:off x="2712100" y="41041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0" name="Google Shape;500;p43"/>
          <p:cNvCxnSpPr/>
          <p:nvPr/>
        </p:nvCxnSpPr>
        <p:spPr>
          <a:xfrm>
            <a:off x="2712100" y="44206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1" name="Google Shape;501;p43"/>
          <p:cNvSpPr txBox="1"/>
          <p:nvPr/>
        </p:nvSpPr>
        <p:spPr>
          <a:xfrm rot="-5400000">
            <a:off x="2296250" y="40885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502" name="Google Shape;502;p43"/>
          <p:cNvSpPr txBox="1"/>
          <p:nvPr/>
        </p:nvSpPr>
        <p:spPr>
          <a:xfrm>
            <a:off x="29983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cxnSp>
        <p:nvCxnSpPr>
          <p:cNvPr id="503" name="Google Shape;503;p43"/>
          <p:cNvCxnSpPr/>
          <p:nvPr/>
        </p:nvCxnSpPr>
        <p:spPr>
          <a:xfrm rot="10800000">
            <a:off x="5912500" y="40279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4" name="Google Shape;504;p43"/>
          <p:cNvCxnSpPr/>
          <p:nvPr/>
        </p:nvCxnSpPr>
        <p:spPr>
          <a:xfrm>
            <a:off x="5912500" y="43444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5" name="Google Shape;505;p43"/>
          <p:cNvSpPr txBox="1"/>
          <p:nvPr/>
        </p:nvSpPr>
        <p:spPr>
          <a:xfrm rot="-5400000">
            <a:off x="5420450" y="40123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506" name="Google Shape;506;p43"/>
          <p:cNvSpPr txBox="1"/>
          <p:nvPr/>
        </p:nvSpPr>
        <p:spPr>
          <a:xfrm>
            <a:off x="58177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507" name="Google Shape;507;p43"/>
          <p:cNvSpPr txBox="1"/>
          <p:nvPr/>
        </p:nvSpPr>
        <p:spPr>
          <a:xfrm>
            <a:off x="2575325" y="35448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508" name="Google Shape;508;p43"/>
          <p:cNvPicPr preferRelativeResize="0"/>
          <p:nvPr/>
        </p:nvPicPr>
        <p:blipFill rotWithShape="1">
          <a:blip r:embed="rId6">
            <a:alphaModFix/>
          </a:blip>
          <a:srcRect b="0" l="0" r="0" t="9510"/>
          <a:stretch/>
        </p:blipFill>
        <p:spPr>
          <a:xfrm>
            <a:off x="5515800" y="1038450"/>
            <a:ext cx="3056299" cy="14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p43"/>
          <p:cNvSpPr/>
          <p:nvPr/>
        </p:nvSpPr>
        <p:spPr>
          <a:xfrm>
            <a:off x="7203275" y="1872875"/>
            <a:ext cx="333300" cy="666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10" name="Google Shape;510;p43"/>
          <p:cNvCxnSpPr/>
          <p:nvPr/>
        </p:nvCxnSpPr>
        <p:spPr>
          <a:xfrm flipH="1">
            <a:off x="7495325" y="2036075"/>
            <a:ext cx="94800" cy="687900"/>
          </a:xfrm>
          <a:prstGeom prst="straightConnector1">
            <a:avLst/>
          </a:prstGeom>
          <a:noFill/>
          <a:ln cap="flat" cmpd="sng" w="38100">
            <a:solidFill>
              <a:srgbClr val="DDBA8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1" name="Google Shape;511;p43"/>
          <p:cNvSpPr/>
          <p:nvPr/>
        </p:nvSpPr>
        <p:spPr>
          <a:xfrm>
            <a:off x="5480425" y="1785950"/>
            <a:ext cx="548700" cy="713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12" name="Google Shape;512;p43"/>
          <p:cNvCxnSpPr/>
          <p:nvPr/>
        </p:nvCxnSpPr>
        <p:spPr>
          <a:xfrm flipH="1">
            <a:off x="5412400" y="2208600"/>
            <a:ext cx="784800" cy="542100"/>
          </a:xfrm>
          <a:prstGeom prst="straightConnector1">
            <a:avLst/>
          </a:prstGeom>
          <a:noFill/>
          <a:ln cap="flat" cmpd="sng" w="381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4"/>
          <p:cNvSpPr txBox="1"/>
          <p:nvPr/>
        </p:nvSpPr>
        <p:spPr>
          <a:xfrm>
            <a:off x="320500" y="2646763"/>
            <a:ext cx="8520600" cy="20586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44"/>
          <p:cNvSpPr txBox="1"/>
          <p:nvPr/>
        </p:nvSpPr>
        <p:spPr>
          <a:xfrm>
            <a:off x="320500" y="805925"/>
            <a:ext cx="8520600" cy="176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44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0" name="Google Shape;520;p44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Cherenkov vs LAr TPC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521" name="Google Shape;52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25" y="2876000"/>
            <a:ext cx="1929425" cy="171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8612" y="883513"/>
            <a:ext cx="1345050" cy="161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63973" y="805924"/>
            <a:ext cx="2142227" cy="176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44"/>
          <p:cNvPicPr preferRelativeResize="0"/>
          <p:nvPr/>
        </p:nvPicPr>
        <p:blipFill rotWithShape="1">
          <a:blip r:embed="rId6">
            <a:alphaModFix/>
          </a:blip>
          <a:srcRect b="0" l="0" r="0" t="9510"/>
          <a:stretch/>
        </p:blipFill>
        <p:spPr>
          <a:xfrm>
            <a:off x="5515800" y="1038450"/>
            <a:ext cx="3056299" cy="14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44"/>
          <p:cNvPicPr preferRelativeResize="0"/>
          <p:nvPr/>
        </p:nvPicPr>
        <p:blipFill rotWithShape="1">
          <a:blip r:embed="rId6">
            <a:alphaModFix/>
          </a:blip>
          <a:srcRect b="0" l="0" r="0" t="9510"/>
          <a:stretch/>
        </p:blipFill>
        <p:spPr>
          <a:xfrm>
            <a:off x="5515800" y="1038450"/>
            <a:ext cx="3056299" cy="14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44"/>
          <p:cNvSpPr/>
          <p:nvPr/>
        </p:nvSpPr>
        <p:spPr>
          <a:xfrm>
            <a:off x="7203275" y="1872875"/>
            <a:ext cx="333300" cy="666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p44"/>
          <p:cNvSpPr/>
          <p:nvPr/>
        </p:nvSpPr>
        <p:spPr>
          <a:xfrm>
            <a:off x="5480425" y="1785950"/>
            <a:ext cx="548700" cy="713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28" name="Google Shape;528;p4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12206" y="2651874"/>
            <a:ext cx="6007643" cy="2034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9" name="Google Shape;529;p44"/>
          <p:cNvCxnSpPr/>
          <p:nvPr/>
        </p:nvCxnSpPr>
        <p:spPr>
          <a:xfrm flipH="1" rot="10800000">
            <a:off x="5948125" y="3880525"/>
            <a:ext cx="692700" cy="102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30" name="Google Shape;530;p44"/>
          <p:cNvSpPr txBox="1"/>
          <p:nvPr/>
        </p:nvSpPr>
        <p:spPr>
          <a:xfrm>
            <a:off x="6004325" y="34686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cxnSp>
        <p:nvCxnSpPr>
          <p:cNvPr id="531" name="Google Shape;531;p44"/>
          <p:cNvCxnSpPr/>
          <p:nvPr/>
        </p:nvCxnSpPr>
        <p:spPr>
          <a:xfrm flipH="1" rot="10800000">
            <a:off x="2597225" y="3990475"/>
            <a:ext cx="366300" cy="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2" name="Google Shape;532;p44"/>
          <p:cNvCxnSpPr/>
          <p:nvPr/>
        </p:nvCxnSpPr>
        <p:spPr>
          <a:xfrm rot="10800000">
            <a:off x="2712100" y="41041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3" name="Google Shape;533;p44"/>
          <p:cNvCxnSpPr/>
          <p:nvPr/>
        </p:nvCxnSpPr>
        <p:spPr>
          <a:xfrm>
            <a:off x="2712100" y="44206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34" name="Google Shape;534;p44"/>
          <p:cNvSpPr txBox="1"/>
          <p:nvPr/>
        </p:nvSpPr>
        <p:spPr>
          <a:xfrm rot="-5400000">
            <a:off x="2296250" y="40885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535" name="Google Shape;535;p44"/>
          <p:cNvSpPr txBox="1"/>
          <p:nvPr/>
        </p:nvSpPr>
        <p:spPr>
          <a:xfrm>
            <a:off x="29983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cxnSp>
        <p:nvCxnSpPr>
          <p:cNvPr id="536" name="Google Shape;536;p44"/>
          <p:cNvCxnSpPr/>
          <p:nvPr/>
        </p:nvCxnSpPr>
        <p:spPr>
          <a:xfrm rot="10800000">
            <a:off x="5912500" y="40279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7" name="Google Shape;537;p44"/>
          <p:cNvCxnSpPr/>
          <p:nvPr/>
        </p:nvCxnSpPr>
        <p:spPr>
          <a:xfrm>
            <a:off x="5912500" y="43444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38" name="Google Shape;538;p44"/>
          <p:cNvSpPr txBox="1"/>
          <p:nvPr/>
        </p:nvSpPr>
        <p:spPr>
          <a:xfrm rot="-5400000">
            <a:off x="5420450" y="40123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539" name="Google Shape;539;p44"/>
          <p:cNvSpPr txBox="1"/>
          <p:nvPr/>
        </p:nvSpPr>
        <p:spPr>
          <a:xfrm>
            <a:off x="58177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540" name="Google Shape;540;p44"/>
          <p:cNvSpPr txBox="1"/>
          <p:nvPr/>
        </p:nvSpPr>
        <p:spPr>
          <a:xfrm>
            <a:off x="2575325" y="35448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541" name="Google Shape;541;p44"/>
          <p:cNvSpPr/>
          <p:nvPr/>
        </p:nvSpPr>
        <p:spPr>
          <a:xfrm>
            <a:off x="7010725" y="3695650"/>
            <a:ext cx="200400" cy="210300"/>
          </a:xfrm>
          <a:prstGeom prst="ellipse">
            <a:avLst/>
          </a:prstGeom>
          <a:noFill/>
          <a:ln cap="flat" cmpd="sng" w="2857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44"/>
          <p:cNvSpPr/>
          <p:nvPr/>
        </p:nvSpPr>
        <p:spPr>
          <a:xfrm>
            <a:off x="2966700" y="3905950"/>
            <a:ext cx="200400" cy="210300"/>
          </a:xfrm>
          <a:prstGeom prst="ellipse">
            <a:avLst/>
          </a:prstGeom>
          <a:noFill/>
          <a:ln cap="flat" cmpd="sng" w="2857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44"/>
          <p:cNvSpPr txBox="1"/>
          <p:nvPr/>
        </p:nvSpPr>
        <p:spPr>
          <a:xfrm>
            <a:off x="3932100" y="3859825"/>
            <a:ext cx="187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dE/dx discrimination</a:t>
            </a:r>
            <a:endParaRPr b="1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4" name="Google Shape;544;p44"/>
          <p:cNvSpPr txBox="1"/>
          <p:nvPr/>
        </p:nvSpPr>
        <p:spPr>
          <a:xfrm>
            <a:off x="7470600" y="3554825"/>
            <a:ext cx="151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dE/dx discrimination</a:t>
            </a:r>
            <a:endParaRPr b="1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45" name="Google Shape;545;p44"/>
          <p:cNvCxnSpPr/>
          <p:nvPr/>
        </p:nvCxnSpPr>
        <p:spPr>
          <a:xfrm flipH="1">
            <a:off x="7495325" y="2036075"/>
            <a:ext cx="94800" cy="687900"/>
          </a:xfrm>
          <a:prstGeom prst="straightConnector1">
            <a:avLst/>
          </a:prstGeom>
          <a:noFill/>
          <a:ln cap="flat" cmpd="sng" w="38100">
            <a:solidFill>
              <a:srgbClr val="DDBA88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6" name="Google Shape;546;p44"/>
          <p:cNvCxnSpPr/>
          <p:nvPr/>
        </p:nvCxnSpPr>
        <p:spPr>
          <a:xfrm flipH="1">
            <a:off x="5412400" y="2208600"/>
            <a:ext cx="784800" cy="542100"/>
          </a:xfrm>
          <a:prstGeom prst="straightConnector1">
            <a:avLst/>
          </a:prstGeom>
          <a:noFill/>
          <a:ln cap="flat" cmpd="sng" w="381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45"/>
          <p:cNvSpPr txBox="1"/>
          <p:nvPr/>
        </p:nvSpPr>
        <p:spPr>
          <a:xfrm>
            <a:off x="320500" y="2646763"/>
            <a:ext cx="8520600" cy="20586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45"/>
          <p:cNvSpPr txBox="1"/>
          <p:nvPr/>
        </p:nvSpPr>
        <p:spPr>
          <a:xfrm>
            <a:off x="320500" y="805925"/>
            <a:ext cx="8520600" cy="176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45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4" name="Google Shape;554;p45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Cherenkov vs LAr TPC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555" name="Google Shape;55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25" y="2876000"/>
            <a:ext cx="1929425" cy="171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Google Shape;556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8612" y="883513"/>
            <a:ext cx="1345050" cy="161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63973" y="805924"/>
            <a:ext cx="2142227" cy="176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45"/>
          <p:cNvPicPr preferRelativeResize="0"/>
          <p:nvPr/>
        </p:nvPicPr>
        <p:blipFill rotWithShape="1">
          <a:blip r:embed="rId6">
            <a:alphaModFix/>
          </a:blip>
          <a:srcRect b="0" l="0" r="0" t="9510"/>
          <a:stretch/>
        </p:blipFill>
        <p:spPr>
          <a:xfrm>
            <a:off x="5515800" y="1038450"/>
            <a:ext cx="3056299" cy="14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9" name="Google Shape;559;p45"/>
          <p:cNvPicPr preferRelativeResize="0"/>
          <p:nvPr/>
        </p:nvPicPr>
        <p:blipFill rotWithShape="1">
          <a:blip r:embed="rId6">
            <a:alphaModFix/>
          </a:blip>
          <a:srcRect b="0" l="0" r="0" t="9510"/>
          <a:stretch/>
        </p:blipFill>
        <p:spPr>
          <a:xfrm>
            <a:off x="5515800" y="1038450"/>
            <a:ext cx="3056299" cy="14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560" name="Google Shape;560;p45"/>
          <p:cNvSpPr/>
          <p:nvPr/>
        </p:nvSpPr>
        <p:spPr>
          <a:xfrm>
            <a:off x="7203275" y="1872875"/>
            <a:ext cx="333300" cy="666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45"/>
          <p:cNvSpPr/>
          <p:nvPr/>
        </p:nvSpPr>
        <p:spPr>
          <a:xfrm>
            <a:off x="5480425" y="1785950"/>
            <a:ext cx="548700" cy="713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2" name="Google Shape;562;p45" title="Screen Shot 2025-08-22 at 12.49.03 PM.png"/>
          <p:cNvPicPr preferRelativeResize="0"/>
          <p:nvPr/>
        </p:nvPicPr>
        <p:blipFill rotWithShape="1">
          <a:blip r:embed="rId7">
            <a:alphaModFix/>
          </a:blip>
          <a:srcRect b="0" l="0" r="3297" t="19021"/>
          <a:stretch/>
        </p:blipFill>
        <p:spPr>
          <a:xfrm>
            <a:off x="5205970" y="2703862"/>
            <a:ext cx="2829060" cy="194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45" title="Screen Shot 2025-08-22 at 12.49.03 PM.png"/>
          <p:cNvPicPr preferRelativeResize="0"/>
          <p:nvPr/>
        </p:nvPicPr>
        <p:blipFill rotWithShape="1">
          <a:blip r:embed="rId7">
            <a:alphaModFix/>
          </a:blip>
          <a:srcRect b="80253" l="14404" r="5882" t="0"/>
          <a:stretch/>
        </p:blipFill>
        <p:spPr>
          <a:xfrm>
            <a:off x="2584125" y="3938967"/>
            <a:ext cx="2790176" cy="5673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4" name="Google Shape;564;p45"/>
          <p:cNvCxnSpPr/>
          <p:nvPr/>
        </p:nvCxnSpPr>
        <p:spPr>
          <a:xfrm flipH="1">
            <a:off x="6350375" y="2468150"/>
            <a:ext cx="126300" cy="513600"/>
          </a:xfrm>
          <a:prstGeom prst="straightConnector1">
            <a:avLst/>
          </a:prstGeom>
          <a:noFill/>
          <a:ln cap="flat" cmpd="sng" w="381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5" name="Google Shape;565;p45"/>
          <p:cNvCxnSpPr/>
          <p:nvPr/>
        </p:nvCxnSpPr>
        <p:spPr>
          <a:xfrm flipH="1">
            <a:off x="7503575" y="2360075"/>
            <a:ext cx="702600" cy="1387200"/>
          </a:xfrm>
          <a:prstGeom prst="straightConnector1">
            <a:avLst/>
          </a:prstGeom>
          <a:noFill/>
          <a:ln cap="flat" cmpd="sng" w="38100">
            <a:solidFill>
              <a:srgbClr val="DDBA88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46"/>
          <p:cNvSpPr txBox="1"/>
          <p:nvPr/>
        </p:nvSpPr>
        <p:spPr>
          <a:xfrm>
            <a:off x="320500" y="2646763"/>
            <a:ext cx="8520600" cy="20586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p4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2" name="Google Shape;572;p46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Search for “Low Energy Excess”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573" name="Google Shape;57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25" y="2876000"/>
            <a:ext cx="1929425" cy="171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4" name="Google Shape;574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12206" y="2651874"/>
            <a:ext cx="6007643" cy="2034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5" name="Google Shape;575;p46"/>
          <p:cNvCxnSpPr/>
          <p:nvPr/>
        </p:nvCxnSpPr>
        <p:spPr>
          <a:xfrm flipH="1" rot="10800000">
            <a:off x="5948125" y="3880525"/>
            <a:ext cx="692700" cy="102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6" name="Google Shape;576;p46"/>
          <p:cNvSpPr txBox="1"/>
          <p:nvPr/>
        </p:nvSpPr>
        <p:spPr>
          <a:xfrm>
            <a:off x="6004325" y="34686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cxnSp>
        <p:nvCxnSpPr>
          <p:cNvPr id="577" name="Google Shape;577;p46"/>
          <p:cNvCxnSpPr/>
          <p:nvPr/>
        </p:nvCxnSpPr>
        <p:spPr>
          <a:xfrm flipH="1" rot="10800000">
            <a:off x="2597225" y="3990475"/>
            <a:ext cx="366300" cy="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78" name="Google Shape;578;p46"/>
          <p:cNvCxnSpPr/>
          <p:nvPr/>
        </p:nvCxnSpPr>
        <p:spPr>
          <a:xfrm rot="10800000">
            <a:off x="2712100" y="41041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79" name="Google Shape;579;p46"/>
          <p:cNvCxnSpPr/>
          <p:nvPr/>
        </p:nvCxnSpPr>
        <p:spPr>
          <a:xfrm>
            <a:off x="2712100" y="44206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80" name="Google Shape;580;p46"/>
          <p:cNvSpPr txBox="1"/>
          <p:nvPr/>
        </p:nvSpPr>
        <p:spPr>
          <a:xfrm rot="-5400000">
            <a:off x="2296250" y="40885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581" name="Google Shape;581;p46"/>
          <p:cNvSpPr txBox="1"/>
          <p:nvPr/>
        </p:nvSpPr>
        <p:spPr>
          <a:xfrm>
            <a:off x="29983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cxnSp>
        <p:nvCxnSpPr>
          <p:cNvPr id="582" name="Google Shape;582;p46"/>
          <p:cNvCxnSpPr/>
          <p:nvPr/>
        </p:nvCxnSpPr>
        <p:spPr>
          <a:xfrm rot="10800000">
            <a:off x="5912500" y="40279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83" name="Google Shape;583;p46"/>
          <p:cNvCxnSpPr/>
          <p:nvPr/>
        </p:nvCxnSpPr>
        <p:spPr>
          <a:xfrm>
            <a:off x="5912500" y="43444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84" name="Google Shape;584;p46"/>
          <p:cNvSpPr txBox="1"/>
          <p:nvPr/>
        </p:nvSpPr>
        <p:spPr>
          <a:xfrm rot="-5400000">
            <a:off x="5420450" y="40123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585" name="Google Shape;585;p46"/>
          <p:cNvSpPr txBox="1"/>
          <p:nvPr/>
        </p:nvSpPr>
        <p:spPr>
          <a:xfrm>
            <a:off x="58177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586" name="Google Shape;586;p46"/>
          <p:cNvSpPr txBox="1"/>
          <p:nvPr/>
        </p:nvSpPr>
        <p:spPr>
          <a:xfrm>
            <a:off x="2575325" y="35448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cxnSp>
        <p:nvCxnSpPr>
          <p:cNvPr id="587" name="Google Shape;587;p46"/>
          <p:cNvCxnSpPr/>
          <p:nvPr/>
        </p:nvCxnSpPr>
        <p:spPr>
          <a:xfrm rot="10800000">
            <a:off x="2143769" y="1810457"/>
            <a:ext cx="2297100" cy="1025700"/>
          </a:xfrm>
          <a:prstGeom prst="straightConnector1">
            <a:avLst/>
          </a:prstGeom>
          <a:noFill/>
          <a:ln cap="flat" cmpd="sng" w="381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88" name="Google Shape;588;p46"/>
          <p:cNvSpPr/>
          <p:nvPr/>
        </p:nvSpPr>
        <p:spPr>
          <a:xfrm>
            <a:off x="7010725" y="3695650"/>
            <a:ext cx="200400" cy="210300"/>
          </a:xfrm>
          <a:prstGeom prst="ellipse">
            <a:avLst/>
          </a:prstGeom>
          <a:noFill/>
          <a:ln cap="flat" cmpd="sng" w="2857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9" name="Google Shape;589;p46"/>
          <p:cNvSpPr/>
          <p:nvPr/>
        </p:nvSpPr>
        <p:spPr>
          <a:xfrm>
            <a:off x="2966700" y="3905950"/>
            <a:ext cx="200400" cy="210300"/>
          </a:xfrm>
          <a:prstGeom prst="ellipse">
            <a:avLst/>
          </a:prstGeom>
          <a:noFill/>
          <a:ln cap="flat" cmpd="sng" w="2857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0" name="Google Shape;590;p46"/>
          <p:cNvSpPr txBox="1"/>
          <p:nvPr/>
        </p:nvSpPr>
        <p:spPr>
          <a:xfrm>
            <a:off x="3932100" y="3859825"/>
            <a:ext cx="187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dE/dx discrimination</a:t>
            </a:r>
            <a:endParaRPr b="1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1" name="Google Shape;591;p46"/>
          <p:cNvSpPr txBox="1"/>
          <p:nvPr/>
        </p:nvSpPr>
        <p:spPr>
          <a:xfrm>
            <a:off x="7470600" y="3554825"/>
            <a:ext cx="151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dE/dx discrimination</a:t>
            </a:r>
            <a:endParaRPr b="1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92" name="Google Shape;592;p46" title="derpy2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83401" y="940883"/>
            <a:ext cx="1285003" cy="1142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46"/>
          <p:cNvPicPr preferRelativeResize="0"/>
          <p:nvPr/>
        </p:nvPicPr>
        <p:blipFill rotWithShape="1">
          <a:blip r:embed="rId6">
            <a:alphaModFix/>
          </a:blip>
          <a:srcRect b="55064" l="61763" r="22034" t="24551"/>
          <a:stretch/>
        </p:blipFill>
        <p:spPr>
          <a:xfrm>
            <a:off x="4200531" y="1653376"/>
            <a:ext cx="544568" cy="385414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46"/>
          <p:cNvSpPr txBox="1"/>
          <p:nvPr/>
        </p:nvSpPr>
        <p:spPr>
          <a:xfrm>
            <a:off x="3418513" y="1835772"/>
            <a:ext cx="894900" cy="2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225" lIns="57225" spcFirstLastPara="1" rIns="57225" wrap="square" tIns="5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26">
                <a:solidFill>
                  <a:schemeClr val="lt1"/>
                </a:solidFill>
              </a:rPr>
              <a:t>Sterile 𝝂?!</a:t>
            </a:r>
            <a:endParaRPr b="1" sz="1126">
              <a:solidFill>
                <a:schemeClr val="lt1"/>
              </a:solidFill>
            </a:endParaRPr>
          </a:p>
        </p:txBody>
      </p:sp>
      <p:cxnSp>
        <p:nvCxnSpPr>
          <p:cNvPr id="595" name="Google Shape;595;p46"/>
          <p:cNvCxnSpPr/>
          <p:nvPr/>
        </p:nvCxnSpPr>
        <p:spPr>
          <a:xfrm>
            <a:off x="4828225" y="774675"/>
            <a:ext cx="9000" cy="15585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7"/>
          <p:cNvSpPr txBox="1"/>
          <p:nvPr/>
        </p:nvSpPr>
        <p:spPr>
          <a:xfrm>
            <a:off x="320500" y="2646763"/>
            <a:ext cx="8520600" cy="20586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p47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2" name="Google Shape;602;p47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Search for “Low Energy Excess”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603" name="Google Shape;603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25" y="2876000"/>
            <a:ext cx="1929425" cy="171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Google Shape;604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12206" y="2651874"/>
            <a:ext cx="6007643" cy="2034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5" name="Google Shape;605;p47"/>
          <p:cNvCxnSpPr/>
          <p:nvPr/>
        </p:nvCxnSpPr>
        <p:spPr>
          <a:xfrm flipH="1" rot="10800000">
            <a:off x="5948125" y="3880525"/>
            <a:ext cx="692700" cy="102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06" name="Google Shape;606;p47"/>
          <p:cNvSpPr txBox="1"/>
          <p:nvPr/>
        </p:nvSpPr>
        <p:spPr>
          <a:xfrm>
            <a:off x="6004325" y="34686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cxnSp>
        <p:nvCxnSpPr>
          <p:cNvPr id="607" name="Google Shape;607;p47"/>
          <p:cNvCxnSpPr/>
          <p:nvPr/>
        </p:nvCxnSpPr>
        <p:spPr>
          <a:xfrm flipH="1" rot="10800000">
            <a:off x="2597225" y="3990475"/>
            <a:ext cx="366300" cy="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8" name="Google Shape;608;p47"/>
          <p:cNvCxnSpPr/>
          <p:nvPr/>
        </p:nvCxnSpPr>
        <p:spPr>
          <a:xfrm rot="10800000">
            <a:off x="2712100" y="41041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9" name="Google Shape;609;p47"/>
          <p:cNvCxnSpPr/>
          <p:nvPr/>
        </p:nvCxnSpPr>
        <p:spPr>
          <a:xfrm>
            <a:off x="2712100" y="44206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10" name="Google Shape;610;p47"/>
          <p:cNvSpPr txBox="1"/>
          <p:nvPr/>
        </p:nvSpPr>
        <p:spPr>
          <a:xfrm rot="-5400000">
            <a:off x="2296250" y="40885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611" name="Google Shape;611;p47"/>
          <p:cNvSpPr txBox="1"/>
          <p:nvPr/>
        </p:nvSpPr>
        <p:spPr>
          <a:xfrm>
            <a:off x="29983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cxnSp>
        <p:nvCxnSpPr>
          <p:cNvPr id="612" name="Google Shape;612;p47"/>
          <p:cNvCxnSpPr/>
          <p:nvPr/>
        </p:nvCxnSpPr>
        <p:spPr>
          <a:xfrm rot="10800000">
            <a:off x="5912500" y="40279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3" name="Google Shape;613;p47"/>
          <p:cNvCxnSpPr/>
          <p:nvPr/>
        </p:nvCxnSpPr>
        <p:spPr>
          <a:xfrm>
            <a:off x="5912500" y="43444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14" name="Google Shape;614;p47"/>
          <p:cNvSpPr txBox="1"/>
          <p:nvPr/>
        </p:nvSpPr>
        <p:spPr>
          <a:xfrm rot="-5400000">
            <a:off x="5420450" y="40123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615" name="Google Shape;615;p47"/>
          <p:cNvSpPr txBox="1"/>
          <p:nvPr/>
        </p:nvSpPr>
        <p:spPr>
          <a:xfrm>
            <a:off x="58177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616" name="Google Shape;616;p47"/>
          <p:cNvSpPr txBox="1"/>
          <p:nvPr/>
        </p:nvSpPr>
        <p:spPr>
          <a:xfrm>
            <a:off x="2575325" y="35448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617" name="Google Shape;617;p47"/>
          <p:cNvSpPr/>
          <p:nvPr/>
        </p:nvSpPr>
        <p:spPr>
          <a:xfrm>
            <a:off x="7010725" y="3695650"/>
            <a:ext cx="200400" cy="210300"/>
          </a:xfrm>
          <a:prstGeom prst="ellipse">
            <a:avLst/>
          </a:prstGeom>
          <a:noFill/>
          <a:ln cap="flat" cmpd="sng" w="2857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p47"/>
          <p:cNvSpPr/>
          <p:nvPr/>
        </p:nvSpPr>
        <p:spPr>
          <a:xfrm>
            <a:off x="2966700" y="3905950"/>
            <a:ext cx="200400" cy="210300"/>
          </a:xfrm>
          <a:prstGeom prst="ellipse">
            <a:avLst/>
          </a:prstGeom>
          <a:noFill/>
          <a:ln cap="flat" cmpd="sng" w="2857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47"/>
          <p:cNvSpPr txBox="1"/>
          <p:nvPr/>
        </p:nvSpPr>
        <p:spPr>
          <a:xfrm>
            <a:off x="3932100" y="3859825"/>
            <a:ext cx="187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dE/dx discrimination</a:t>
            </a:r>
            <a:endParaRPr b="1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0" name="Google Shape;620;p47"/>
          <p:cNvSpPr txBox="1"/>
          <p:nvPr/>
        </p:nvSpPr>
        <p:spPr>
          <a:xfrm>
            <a:off x="7470600" y="3554825"/>
            <a:ext cx="151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dE/dx discrimination</a:t>
            </a:r>
            <a:endParaRPr b="1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1" name="Google Shape;621;p47"/>
          <p:cNvSpPr txBox="1"/>
          <p:nvPr/>
        </p:nvSpPr>
        <p:spPr>
          <a:xfrm>
            <a:off x="424158" y="1190047"/>
            <a:ext cx="2896200" cy="52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𝝂</a:t>
            </a:r>
            <a:r>
              <a:rPr baseline="-25000" lang="en" sz="2100">
                <a:solidFill>
                  <a:schemeClr val="dk1"/>
                </a:solidFill>
              </a:rPr>
              <a:t>e</a:t>
            </a:r>
            <a:r>
              <a:rPr lang="en" sz="2100">
                <a:solidFill>
                  <a:schemeClr val="dk1"/>
                </a:solidFill>
              </a:rPr>
              <a:t> + Ar → e</a:t>
            </a:r>
            <a:r>
              <a:rPr baseline="30000" lang="en" sz="2200">
                <a:solidFill>
                  <a:schemeClr val="dk1"/>
                </a:solidFill>
              </a:rPr>
              <a:t>-</a:t>
            </a:r>
            <a:r>
              <a:rPr lang="en" sz="2100">
                <a:solidFill>
                  <a:schemeClr val="dk1"/>
                </a:solidFill>
              </a:rPr>
              <a:t> + Xp + X𝜋</a:t>
            </a:r>
            <a:endParaRPr sz="1700"/>
          </a:p>
        </p:txBody>
      </p:sp>
      <p:sp>
        <p:nvSpPr>
          <p:cNvPr id="622" name="Google Shape;622;p47"/>
          <p:cNvSpPr txBox="1"/>
          <p:nvPr/>
        </p:nvSpPr>
        <p:spPr>
          <a:xfrm>
            <a:off x="1267169" y="1761407"/>
            <a:ext cx="12342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</a:rPr>
              <a:t>X ≥ 0</a:t>
            </a:r>
            <a:endParaRPr sz="1900"/>
          </a:p>
        </p:txBody>
      </p:sp>
      <p:pic>
        <p:nvPicPr>
          <p:cNvPr id="623" name="Google Shape;623;p47" title="derpy2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83401" y="940883"/>
            <a:ext cx="1285003" cy="1142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47"/>
          <p:cNvPicPr preferRelativeResize="0"/>
          <p:nvPr/>
        </p:nvPicPr>
        <p:blipFill rotWithShape="1">
          <a:blip r:embed="rId6">
            <a:alphaModFix/>
          </a:blip>
          <a:srcRect b="55064" l="61763" r="22034" t="24551"/>
          <a:stretch/>
        </p:blipFill>
        <p:spPr>
          <a:xfrm>
            <a:off x="4200531" y="1653376"/>
            <a:ext cx="544568" cy="385414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p47"/>
          <p:cNvSpPr txBox="1"/>
          <p:nvPr/>
        </p:nvSpPr>
        <p:spPr>
          <a:xfrm>
            <a:off x="3418513" y="1835772"/>
            <a:ext cx="894900" cy="2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225" lIns="57225" spcFirstLastPara="1" rIns="57225" wrap="square" tIns="5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26">
                <a:solidFill>
                  <a:schemeClr val="lt1"/>
                </a:solidFill>
              </a:rPr>
              <a:t>Sterile 𝝂?!</a:t>
            </a:r>
            <a:endParaRPr b="1" sz="1126">
              <a:solidFill>
                <a:schemeClr val="lt1"/>
              </a:solidFill>
            </a:endParaRPr>
          </a:p>
        </p:txBody>
      </p:sp>
      <p:cxnSp>
        <p:nvCxnSpPr>
          <p:cNvPr id="626" name="Google Shape;626;p47"/>
          <p:cNvCxnSpPr/>
          <p:nvPr/>
        </p:nvCxnSpPr>
        <p:spPr>
          <a:xfrm rot="10800000">
            <a:off x="2143769" y="1810457"/>
            <a:ext cx="2297100" cy="1025700"/>
          </a:xfrm>
          <a:prstGeom prst="straightConnector1">
            <a:avLst/>
          </a:prstGeom>
          <a:noFill/>
          <a:ln cap="flat" cmpd="sng" w="381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27" name="Google Shape;627;p47"/>
          <p:cNvCxnSpPr/>
          <p:nvPr/>
        </p:nvCxnSpPr>
        <p:spPr>
          <a:xfrm>
            <a:off x="4828225" y="774675"/>
            <a:ext cx="9000" cy="15585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48"/>
          <p:cNvSpPr txBox="1"/>
          <p:nvPr/>
        </p:nvSpPr>
        <p:spPr>
          <a:xfrm>
            <a:off x="320500" y="2646763"/>
            <a:ext cx="8520600" cy="20586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48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4" name="Google Shape;634;p48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Search for “Low Energy Excess”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635" name="Google Shape;635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25" y="2876000"/>
            <a:ext cx="1929425" cy="171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6" name="Google Shape;636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12206" y="2651874"/>
            <a:ext cx="6007643" cy="2034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37" name="Google Shape;637;p48"/>
          <p:cNvCxnSpPr/>
          <p:nvPr/>
        </p:nvCxnSpPr>
        <p:spPr>
          <a:xfrm flipH="1" rot="10800000">
            <a:off x="5948125" y="3880525"/>
            <a:ext cx="692700" cy="102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38" name="Google Shape;638;p48"/>
          <p:cNvSpPr txBox="1"/>
          <p:nvPr/>
        </p:nvSpPr>
        <p:spPr>
          <a:xfrm>
            <a:off x="6004325" y="34686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cxnSp>
        <p:nvCxnSpPr>
          <p:cNvPr id="639" name="Google Shape;639;p48"/>
          <p:cNvCxnSpPr/>
          <p:nvPr/>
        </p:nvCxnSpPr>
        <p:spPr>
          <a:xfrm flipH="1" rot="10800000">
            <a:off x="2597225" y="3990475"/>
            <a:ext cx="366300" cy="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40" name="Google Shape;640;p48"/>
          <p:cNvCxnSpPr/>
          <p:nvPr/>
        </p:nvCxnSpPr>
        <p:spPr>
          <a:xfrm rot="10800000">
            <a:off x="2712100" y="41041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41" name="Google Shape;641;p48"/>
          <p:cNvCxnSpPr/>
          <p:nvPr/>
        </p:nvCxnSpPr>
        <p:spPr>
          <a:xfrm>
            <a:off x="2712100" y="44206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42" name="Google Shape;642;p48"/>
          <p:cNvSpPr txBox="1"/>
          <p:nvPr/>
        </p:nvSpPr>
        <p:spPr>
          <a:xfrm rot="-5400000">
            <a:off x="2296250" y="40885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643" name="Google Shape;643;p48"/>
          <p:cNvSpPr txBox="1"/>
          <p:nvPr/>
        </p:nvSpPr>
        <p:spPr>
          <a:xfrm>
            <a:off x="29983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cxnSp>
        <p:nvCxnSpPr>
          <p:cNvPr id="644" name="Google Shape;644;p48"/>
          <p:cNvCxnSpPr/>
          <p:nvPr/>
        </p:nvCxnSpPr>
        <p:spPr>
          <a:xfrm rot="10800000">
            <a:off x="5912500" y="4027925"/>
            <a:ext cx="0" cy="31650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45" name="Google Shape;645;p48"/>
          <p:cNvCxnSpPr/>
          <p:nvPr/>
        </p:nvCxnSpPr>
        <p:spPr>
          <a:xfrm>
            <a:off x="5912500" y="4344425"/>
            <a:ext cx="347400" cy="0"/>
          </a:xfrm>
          <a:prstGeom prst="straightConnector1">
            <a:avLst/>
          </a:prstGeom>
          <a:noFill/>
          <a:ln cap="flat" cmpd="sng" w="19050">
            <a:solidFill>
              <a:srgbClr val="EAD1D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46" name="Google Shape;646;p48"/>
          <p:cNvSpPr txBox="1"/>
          <p:nvPr/>
        </p:nvSpPr>
        <p:spPr>
          <a:xfrm rot="-5400000">
            <a:off x="5420450" y="401230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time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647" name="Google Shape;647;p48"/>
          <p:cNvSpPr txBox="1"/>
          <p:nvPr/>
        </p:nvSpPr>
        <p:spPr>
          <a:xfrm>
            <a:off x="5817750" y="422052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1DC"/>
                </a:solidFill>
              </a:rPr>
              <a:t>wire</a:t>
            </a:r>
            <a:endParaRPr>
              <a:solidFill>
                <a:srgbClr val="EAD1DC"/>
              </a:solidFill>
            </a:endParaRPr>
          </a:p>
        </p:txBody>
      </p:sp>
      <p:sp>
        <p:nvSpPr>
          <p:cNvPr id="648" name="Google Shape;648;p48"/>
          <p:cNvSpPr txBox="1"/>
          <p:nvPr/>
        </p:nvSpPr>
        <p:spPr>
          <a:xfrm>
            <a:off x="2575325" y="3544800"/>
            <a:ext cx="3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endParaRPr sz="1800">
              <a:solidFill>
                <a:schemeClr val="lt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cxnSp>
        <p:nvCxnSpPr>
          <p:cNvPr id="649" name="Google Shape;649;p48"/>
          <p:cNvCxnSpPr/>
          <p:nvPr/>
        </p:nvCxnSpPr>
        <p:spPr>
          <a:xfrm rot="10800000">
            <a:off x="8359450" y="2495275"/>
            <a:ext cx="367800" cy="350700"/>
          </a:xfrm>
          <a:prstGeom prst="straightConnector1">
            <a:avLst/>
          </a:prstGeom>
          <a:noFill/>
          <a:ln cap="flat" cmpd="sng" w="38100">
            <a:solidFill>
              <a:srgbClr val="DDBA88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50" name="Google Shape;650;p48"/>
          <p:cNvCxnSpPr/>
          <p:nvPr/>
        </p:nvCxnSpPr>
        <p:spPr>
          <a:xfrm rot="10800000">
            <a:off x="2143769" y="1810457"/>
            <a:ext cx="2297100" cy="1025700"/>
          </a:xfrm>
          <a:prstGeom prst="straightConnector1">
            <a:avLst/>
          </a:prstGeom>
          <a:noFill/>
          <a:ln cap="flat" cmpd="sng" w="381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1" name="Google Shape;651;p48"/>
          <p:cNvSpPr/>
          <p:nvPr/>
        </p:nvSpPr>
        <p:spPr>
          <a:xfrm>
            <a:off x="7010725" y="3695650"/>
            <a:ext cx="200400" cy="210300"/>
          </a:xfrm>
          <a:prstGeom prst="ellipse">
            <a:avLst/>
          </a:prstGeom>
          <a:noFill/>
          <a:ln cap="flat" cmpd="sng" w="2857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2" name="Google Shape;652;p48"/>
          <p:cNvSpPr/>
          <p:nvPr/>
        </p:nvSpPr>
        <p:spPr>
          <a:xfrm>
            <a:off x="2966700" y="3905950"/>
            <a:ext cx="200400" cy="210300"/>
          </a:xfrm>
          <a:prstGeom prst="ellipse">
            <a:avLst/>
          </a:prstGeom>
          <a:noFill/>
          <a:ln cap="flat" cmpd="sng" w="2857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3" name="Google Shape;653;p48"/>
          <p:cNvSpPr txBox="1"/>
          <p:nvPr/>
        </p:nvSpPr>
        <p:spPr>
          <a:xfrm>
            <a:off x="3932100" y="3859825"/>
            <a:ext cx="187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dE/dx discrimination</a:t>
            </a:r>
            <a:endParaRPr b="1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4" name="Google Shape;654;p48"/>
          <p:cNvSpPr txBox="1"/>
          <p:nvPr/>
        </p:nvSpPr>
        <p:spPr>
          <a:xfrm>
            <a:off x="7470600" y="3554825"/>
            <a:ext cx="151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dE/dx discrimination</a:t>
            </a:r>
            <a:endParaRPr b="1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5" name="Google Shape;655;p48"/>
          <p:cNvSpPr txBox="1"/>
          <p:nvPr/>
        </p:nvSpPr>
        <p:spPr>
          <a:xfrm>
            <a:off x="424158" y="1190047"/>
            <a:ext cx="2896200" cy="52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𝝂</a:t>
            </a:r>
            <a:r>
              <a:rPr baseline="-25000" lang="en" sz="2100">
                <a:solidFill>
                  <a:schemeClr val="dk1"/>
                </a:solidFill>
              </a:rPr>
              <a:t>e</a:t>
            </a:r>
            <a:r>
              <a:rPr lang="en" sz="2100">
                <a:solidFill>
                  <a:schemeClr val="dk1"/>
                </a:solidFill>
              </a:rPr>
              <a:t> + Ar → e</a:t>
            </a:r>
            <a:r>
              <a:rPr baseline="30000" lang="en" sz="2200">
                <a:solidFill>
                  <a:schemeClr val="dk1"/>
                </a:solidFill>
              </a:rPr>
              <a:t>-</a:t>
            </a:r>
            <a:r>
              <a:rPr lang="en" sz="2100">
                <a:solidFill>
                  <a:schemeClr val="dk1"/>
                </a:solidFill>
              </a:rPr>
              <a:t> + Xp + X𝜋</a:t>
            </a:r>
            <a:endParaRPr sz="1700"/>
          </a:p>
        </p:txBody>
      </p:sp>
      <p:pic>
        <p:nvPicPr>
          <p:cNvPr id="656" name="Google Shape;656;p48" title="Screen Shot 2025-08-21 at 3.39.48 P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0579" y="1437560"/>
            <a:ext cx="2620068" cy="3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657" name="Google Shape;657;p48"/>
          <p:cNvSpPr txBox="1"/>
          <p:nvPr/>
        </p:nvSpPr>
        <p:spPr>
          <a:xfrm>
            <a:off x="4923375" y="1490760"/>
            <a:ext cx="12486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</a:rPr>
              <a:t>NC 𝚫 → X𝛾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658" name="Google Shape;658;p48"/>
          <p:cNvPicPr preferRelativeResize="0"/>
          <p:nvPr/>
        </p:nvPicPr>
        <p:blipFill rotWithShape="1">
          <a:blip r:embed="rId6">
            <a:alphaModFix/>
          </a:blip>
          <a:srcRect b="51487" l="15643" r="73056" t="41389"/>
          <a:stretch/>
        </p:blipFill>
        <p:spPr>
          <a:xfrm>
            <a:off x="4977425" y="2005622"/>
            <a:ext cx="1361700" cy="386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9" name="Google Shape;659;p48"/>
          <p:cNvPicPr preferRelativeResize="0"/>
          <p:nvPr/>
        </p:nvPicPr>
        <p:blipFill rotWithShape="1">
          <a:blip r:embed="rId6">
            <a:alphaModFix/>
          </a:blip>
          <a:srcRect b="46449" l="33957" r="50964" t="41557"/>
          <a:stretch/>
        </p:blipFill>
        <p:spPr>
          <a:xfrm>
            <a:off x="5159668" y="755177"/>
            <a:ext cx="1816975" cy="65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0" name="Google Shape;660;p48"/>
          <p:cNvPicPr preferRelativeResize="0"/>
          <p:nvPr/>
        </p:nvPicPr>
        <p:blipFill rotWithShape="1">
          <a:blip r:embed="rId6">
            <a:alphaModFix/>
          </a:blip>
          <a:srcRect b="50988" l="52573" r="36127" t="41888"/>
          <a:stretch/>
        </p:blipFill>
        <p:spPr>
          <a:xfrm>
            <a:off x="7146093" y="937945"/>
            <a:ext cx="1361700" cy="386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48"/>
          <p:cNvPicPr preferRelativeResize="0"/>
          <p:nvPr/>
        </p:nvPicPr>
        <p:blipFill rotWithShape="1">
          <a:blip r:embed="rId6">
            <a:alphaModFix/>
          </a:blip>
          <a:srcRect b="49893" l="67896" r="16265" t="40395"/>
          <a:stretch/>
        </p:blipFill>
        <p:spPr>
          <a:xfrm>
            <a:off x="6790962" y="1907896"/>
            <a:ext cx="1908526" cy="527425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48"/>
          <p:cNvSpPr txBox="1"/>
          <p:nvPr/>
        </p:nvSpPr>
        <p:spPr>
          <a:xfrm>
            <a:off x="4623051" y="2259414"/>
            <a:ext cx="31524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700">
                <a:solidFill>
                  <a:schemeClr val="dk1"/>
                </a:solidFill>
              </a:rPr>
              <a:t>NC = neutral current</a:t>
            </a:r>
            <a:endParaRPr i="1" sz="1300"/>
          </a:p>
        </p:txBody>
      </p:sp>
      <p:pic>
        <p:nvPicPr>
          <p:cNvPr id="663" name="Google Shape;663;p48" title="derpy2.gif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83401" y="940883"/>
            <a:ext cx="1285003" cy="1142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4" name="Google Shape;664;p48"/>
          <p:cNvPicPr preferRelativeResize="0"/>
          <p:nvPr/>
        </p:nvPicPr>
        <p:blipFill rotWithShape="1">
          <a:blip r:embed="rId8">
            <a:alphaModFix/>
          </a:blip>
          <a:srcRect b="55064" l="61763" r="22034" t="24551"/>
          <a:stretch/>
        </p:blipFill>
        <p:spPr>
          <a:xfrm>
            <a:off x="4200531" y="1653376"/>
            <a:ext cx="544568" cy="385414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48"/>
          <p:cNvSpPr txBox="1"/>
          <p:nvPr/>
        </p:nvSpPr>
        <p:spPr>
          <a:xfrm>
            <a:off x="3418513" y="1835772"/>
            <a:ext cx="894900" cy="2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225" lIns="57225" spcFirstLastPara="1" rIns="57225" wrap="square" tIns="5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26">
                <a:solidFill>
                  <a:schemeClr val="lt1"/>
                </a:solidFill>
              </a:rPr>
              <a:t>Sterile 𝝂?!</a:t>
            </a:r>
            <a:endParaRPr b="1" sz="1126">
              <a:solidFill>
                <a:schemeClr val="lt1"/>
              </a:solidFill>
            </a:endParaRPr>
          </a:p>
        </p:txBody>
      </p:sp>
      <p:cxnSp>
        <p:nvCxnSpPr>
          <p:cNvPr id="666" name="Google Shape;666;p48"/>
          <p:cNvCxnSpPr/>
          <p:nvPr/>
        </p:nvCxnSpPr>
        <p:spPr>
          <a:xfrm>
            <a:off x="4828225" y="774675"/>
            <a:ext cx="9000" cy="15585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667" name="Google Shape;667;p48"/>
          <p:cNvSpPr txBox="1"/>
          <p:nvPr/>
        </p:nvSpPr>
        <p:spPr>
          <a:xfrm>
            <a:off x="1267169" y="1761407"/>
            <a:ext cx="12342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</a:rPr>
              <a:t>X ≥ 0</a:t>
            </a:r>
            <a:endParaRPr sz="19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49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3" name="Google Shape;673;p49"/>
          <p:cNvSpPr txBox="1"/>
          <p:nvPr>
            <p:ph idx="1" type="body"/>
          </p:nvPr>
        </p:nvSpPr>
        <p:spPr>
          <a:xfrm>
            <a:off x="402124" y="893205"/>
            <a:ext cx="4108200" cy="12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𝝂</a:t>
            </a:r>
            <a:r>
              <a:rPr baseline="-25000" lang="en" sz="2100">
                <a:solidFill>
                  <a:schemeClr val="dk1"/>
                </a:solidFill>
              </a:rPr>
              <a:t>e</a:t>
            </a:r>
            <a:r>
              <a:rPr lang="en" sz="2100">
                <a:solidFill>
                  <a:schemeClr val="dk1"/>
                </a:solidFill>
              </a:rPr>
              <a:t> + Ar → e</a:t>
            </a:r>
            <a:r>
              <a:rPr baseline="30000" lang="en" sz="2200">
                <a:solidFill>
                  <a:schemeClr val="dk1"/>
                </a:solidFill>
              </a:rPr>
              <a:t>-</a:t>
            </a:r>
            <a:r>
              <a:rPr lang="en" sz="2100">
                <a:solidFill>
                  <a:schemeClr val="dk1"/>
                </a:solidFill>
              </a:rPr>
              <a:t> + Np  + 0𝜋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1"/>
                </a:solidFill>
              </a:rPr>
              <a:t>            </a:t>
            </a:r>
            <a:r>
              <a:rPr lang="en" sz="2100">
                <a:solidFill>
                  <a:schemeClr val="dk1"/>
                </a:solidFill>
              </a:rPr>
              <a:t>→ e</a:t>
            </a:r>
            <a:r>
              <a:rPr baseline="30000" lang="en" sz="2200">
                <a:solidFill>
                  <a:schemeClr val="dk1"/>
                </a:solidFill>
              </a:rPr>
              <a:t>-</a:t>
            </a:r>
            <a:r>
              <a:rPr lang="en" sz="2100">
                <a:solidFill>
                  <a:schemeClr val="dk1"/>
                </a:solidFill>
              </a:rPr>
              <a:t> + 0p  + 0𝜋</a:t>
            </a:r>
            <a:endParaRPr sz="21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	         (</a:t>
            </a:r>
            <a:r>
              <a:rPr lang="en" sz="1600">
                <a:solidFill>
                  <a:schemeClr val="dk1"/>
                </a:solidFill>
              </a:rPr>
              <a:t>N</a:t>
            </a: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600">
                <a:solidFill>
                  <a:schemeClr val="dk1"/>
                </a:solidFill>
              </a:rPr>
              <a:t>≥ 1)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4" name="Google Shape;674;p49"/>
          <p:cNvSpPr txBox="1"/>
          <p:nvPr/>
        </p:nvSpPr>
        <p:spPr>
          <a:xfrm>
            <a:off x="4341510" y="4334075"/>
            <a:ext cx="388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Editors Suggestion: </a:t>
            </a:r>
            <a:r>
              <a:rPr lang="en" sz="13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Phys. Rev. Lett. 135, 081802</a:t>
            </a:r>
            <a:endParaRPr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75" name="Google Shape;675;p49" title="Screen Shot 2025-05-19 at 11.26.23 PM.png"/>
          <p:cNvPicPr preferRelativeResize="0"/>
          <p:nvPr/>
        </p:nvPicPr>
        <p:blipFill rotWithShape="1">
          <a:blip r:embed="rId4">
            <a:alphaModFix/>
          </a:blip>
          <a:srcRect b="0" l="0" r="0" t="6603"/>
          <a:stretch/>
        </p:blipFill>
        <p:spPr>
          <a:xfrm>
            <a:off x="5538828" y="913202"/>
            <a:ext cx="3482326" cy="3484600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p49"/>
          <p:cNvSpPr txBox="1"/>
          <p:nvPr>
            <p:ph type="title"/>
          </p:nvPr>
        </p:nvSpPr>
        <p:spPr>
          <a:xfrm>
            <a:off x="3117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Low Energy Excess: Electrons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2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6" name="Google Shape;196;p32"/>
          <p:cNvSpPr txBox="1"/>
          <p:nvPr>
            <p:ph type="title"/>
          </p:nvPr>
        </p:nvSpPr>
        <p:spPr>
          <a:xfrm>
            <a:off x="313675" y="-173250"/>
            <a:ext cx="83139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MicroBooNE Built to Solve Neutrino Mysteries</a:t>
            </a:r>
            <a:endParaRPr sz="3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7" name="Google Shape;19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19188" y="2368208"/>
            <a:ext cx="1957426" cy="1599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29971" y="684017"/>
            <a:ext cx="1957426" cy="15995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9" name="Google Shape;199;p32"/>
          <p:cNvCxnSpPr/>
          <p:nvPr/>
        </p:nvCxnSpPr>
        <p:spPr>
          <a:xfrm rot="10800000">
            <a:off x="8487400" y="3019900"/>
            <a:ext cx="269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0" name="Google Shape;200;p32"/>
          <p:cNvCxnSpPr/>
          <p:nvPr/>
        </p:nvCxnSpPr>
        <p:spPr>
          <a:xfrm>
            <a:off x="8755400" y="3007075"/>
            <a:ext cx="0" cy="92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1" name="Google Shape;201;p32"/>
          <p:cNvSpPr txBox="1"/>
          <p:nvPr/>
        </p:nvSpPr>
        <p:spPr>
          <a:xfrm>
            <a:off x="6593275" y="3931426"/>
            <a:ext cx="2436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Liquid Argon (LAr) in MicroBooNE Detector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02" name="Google Shape;202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725" y="2368200"/>
            <a:ext cx="3437216" cy="19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32"/>
          <p:cNvSpPr txBox="1"/>
          <p:nvPr/>
        </p:nvSpPr>
        <p:spPr>
          <a:xfrm>
            <a:off x="603525" y="738650"/>
            <a:ext cx="57111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→ Built to test neutrino </a:t>
            </a:r>
            <a:r>
              <a:rPr lang="en" sz="1800"/>
              <a:t>anomalies using 𝝂 beamline</a:t>
            </a:r>
            <a:endParaRPr sz="1000"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Took 5 years of data (2015 - 2020)</a:t>
            </a:r>
            <a:endParaRPr sz="1800"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85 metric ton active volume (school-bus-sized)</a:t>
            </a:r>
            <a:endParaRPr sz="1800"/>
          </a:p>
        </p:txBody>
      </p:sp>
      <p:sp>
        <p:nvSpPr>
          <p:cNvPr id="204" name="Google Shape;204;p32"/>
          <p:cNvSpPr txBox="1"/>
          <p:nvPr/>
        </p:nvSpPr>
        <p:spPr>
          <a:xfrm>
            <a:off x="5661959" y="4487721"/>
            <a:ext cx="3234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0097A7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Why neutrinos matter - Sílvia Bravo Gallart</a:t>
            </a:r>
            <a:endParaRPr sz="1000"/>
          </a:p>
        </p:txBody>
      </p:sp>
      <p:pic>
        <p:nvPicPr>
          <p:cNvPr id="205" name="Google Shape;205;p32" title="Screen Shot 2025-08-22 at 3.04.26 PM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66341" y="2310419"/>
            <a:ext cx="2400448" cy="206446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2"/>
          <p:cNvSpPr/>
          <p:nvPr/>
        </p:nvSpPr>
        <p:spPr>
          <a:xfrm>
            <a:off x="3966350" y="3464594"/>
            <a:ext cx="280800" cy="820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32"/>
          <p:cNvSpPr/>
          <p:nvPr/>
        </p:nvSpPr>
        <p:spPr>
          <a:xfrm>
            <a:off x="6194288" y="3391325"/>
            <a:ext cx="172500" cy="820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32"/>
          <p:cNvSpPr/>
          <p:nvPr/>
        </p:nvSpPr>
        <p:spPr>
          <a:xfrm>
            <a:off x="3966275" y="2029500"/>
            <a:ext cx="2400600" cy="338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MicroBooNE’s Goals: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5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2" name="Google Shape;682;p50"/>
          <p:cNvSpPr txBox="1"/>
          <p:nvPr>
            <p:ph idx="1" type="body"/>
          </p:nvPr>
        </p:nvSpPr>
        <p:spPr>
          <a:xfrm>
            <a:off x="402124" y="893205"/>
            <a:ext cx="4108200" cy="12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𝝂</a:t>
            </a:r>
            <a:r>
              <a:rPr baseline="-25000" lang="en" sz="2100">
                <a:solidFill>
                  <a:schemeClr val="dk1"/>
                </a:solidFill>
              </a:rPr>
              <a:t>e</a:t>
            </a:r>
            <a:r>
              <a:rPr lang="en" sz="2100">
                <a:solidFill>
                  <a:schemeClr val="dk1"/>
                </a:solidFill>
              </a:rPr>
              <a:t> + Ar → e</a:t>
            </a:r>
            <a:r>
              <a:rPr baseline="30000" lang="en" sz="2200">
                <a:solidFill>
                  <a:schemeClr val="dk1"/>
                </a:solidFill>
              </a:rPr>
              <a:t>-</a:t>
            </a:r>
            <a:r>
              <a:rPr lang="en" sz="2100">
                <a:solidFill>
                  <a:schemeClr val="dk1"/>
                </a:solidFill>
              </a:rPr>
              <a:t> + Np  + 0𝜋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1"/>
                </a:solidFill>
              </a:rPr>
              <a:t>            → e</a:t>
            </a:r>
            <a:r>
              <a:rPr baseline="30000" lang="en" sz="2200">
                <a:solidFill>
                  <a:schemeClr val="dk1"/>
                </a:solidFill>
              </a:rPr>
              <a:t>-</a:t>
            </a:r>
            <a:r>
              <a:rPr lang="en" sz="2100">
                <a:solidFill>
                  <a:schemeClr val="dk1"/>
                </a:solidFill>
              </a:rPr>
              <a:t> + 0p  + 0𝜋</a:t>
            </a:r>
            <a:endParaRPr sz="21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	         (</a:t>
            </a:r>
            <a:r>
              <a:rPr lang="en" sz="1600">
                <a:solidFill>
                  <a:schemeClr val="dk1"/>
                </a:solidFill>
              </a:rPr>
              <a:t>N</a:t>
            </a: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600">
                <a:solidFill>
                  <a:schemeClr val="dk1"/>
                </a:solidFill>
              </a:rPr>
              <a:t>≥ 1)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83" name="Google Shape;683;p50"/>
          <p:cNvSpPr txBox="1"/>
          <p:nvPr/>
        </p:nvSpPr>
        <p:spPr>
          <a:xfrm>
            <a:off x="4341510" y="4334075"/>
            <a:ext cx="388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Editors Suggestion: </a:t>
            </a:r>
            <a:r>
              <a:rPr lang="en" sz="13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Phys. Rev. Lett. 135, 081802</a:t>
            </a:r>
            <a:endParaRPr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84" name="Google Shape;684;p50" title="Screen Shot 2025-05-19 at 11.26.23 PM.png"/>
          <p:cNvPicPr preferRelativeResize="0"/>
          <p:nvPr/>
        </p:nvPicPr>
        <p:blipFill rotWithShape="1">
          <a:blip r:embed="rId4">
            <a:alphaModFix/>
          </a:blip>
          <a:srcRect b="0" l="0" r="0" t="6603"/>
          <a:stretch/>
        </p:blipFill>
        <p:spPr>
          <a:xfrm>
            <a:off x="5538828" y="913202"/>
            <a:ext cx="3482326" cy="34846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p50"/>
          <p:cNvSpPr txBox="1"/>
          <p:nvPr>
            <p:ph type="title"/>
          </p:nvPr>
        </p:nvSpPr>
        <p:spPr>
          <a:xfrm>
            <a:off x="3117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Low Energy Excess: Electrons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686" name="Google Shape;686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5584" y="2042591"/>
            <a:ext cx="3121525" cy="2534674"/>
          </a:xfrm>
          <a:prstGeom prst="rect">
            <a:avLst/>
          </a:prstGeom>
          <a:noFill/>
          <a:ln>
            <a:noFill/>
          </a:ln>
        </p:spPr>
      </p:pic>
      <p:sp>
        <p:nvSpPr>
          <p:cNvPr id="687" name="Google Shape;687;p50"/>
          <p:cNvSpPr txBox="1"/>
          <p:nvPr/>
        </p:nvSpPr>
        <p:spPr>
          <a:xfrm>
            <a:off x="3393083" y="1664242"/>
            <a:ext cx="21546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→ No e- excess observed</a:t>
            </a: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in full MicroBooNE 5 year dataset, ruling out source of MiniBooNE excess at 99% CL</a:t>
            </a:r>
            <a:r>
              <a:rPr baseline="-25000"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</a:t>
            </a:r>
            <a:endParaRPr baseline="-25000"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1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93" name="Google Shape;693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9829" y="4025761"/>
            <a:ext cx="2207424" cy="231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48411" y="3515082"/>
            <a:ext cx="2184448" cy="231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5" name="Google Shape;695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420835" y="3594297"/>
            <a:ext cx="1524736" cy="202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6" name="Google Shape;696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1054842" y="4046620"/>
            <a:ext cx="636471" cy="202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" name="Google Shape;697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5400000">
            <a:off x="-1243584" y="2624142"/>
            <a:ext cx="3554614" cy="238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8" name="Google Shape;698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>
            <a:off x="-417500" y="2551680"/>
            <a:ext cx="1376761" cy="231448"/>
          </a:xfrm>
          <a:prstGeom prst="rect">
            <a:avLst/>
          </a:prstGeom>
          <a:noFill/>
          <a:ln>
            <a:noFill/>
          </a:ln>
        </p:spPr>
      </p:pic>
      <p:sp>
        <p:nvSpPr>
          <p:cNvPr id="699" name="Google Shape;699;p51"/>
          <p:cNvSpPr txBox="1"/>
          <p:nvPr/>
        </p:nvSpPr>
        <p:spPr>
          <a:xfrm>
            <a:off x="1365973" y="732050"/>
            <a:ext cx="17439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Raleway"/>
                <a:ea typeface="Raleway"/>
                <a:cs typeface="Raleway"/>
                <a:sym typeface="Raleway"/>
              </a:rPr>
              <a:t>Introduce a </a:t>
            </a:r>
            <a:r>
              <a:rPr b="1" lang="en" sz="1700">
                <a:latin typeface="Raleway"/>
                <a:ea typeface="Raleway"/>
                <a:cs typeface="Raleway"/>
                <a:sym typeface="Raleway"/>
              </a:rPr>
              <a:t>4</a:t>
            </a:r>
            <a:r>
              <a:rPr b="1" baseline="30000" lang="en" sz="1700"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b="1" lang="en" sz="1700">
                <a:latin typeface="Raleway"/>
                <a:ea typeface="Raleway"/>
                <a:cs typeface="Raleway"/>
                <a:sym typeface="Raleway"/>
              </a:rPr>
              <a:t> “sterile” neutrino</a:t>
            </a:r>
            <a:endParaRPr b="1" sz="17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00" name="Google Shape;700;p51"/>
          <p:cNvSpPr txBox="1"/>
          <p:nvPr/>
        </p:nvSpPr>
        <p:spPr>
          <a:xfrm>
            <a:off x="1474225" y="3030964"/>
            <a:ext cx="3571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3 Neutrino Paradigm</a:t>
            </a:r>
            <a:endParaRPr b="1" sz="1500" u="sng"/>
          </a:p>
        </p:txBody>
      </p:sp>
      <p:sp>
        <p:nvSpPr>
          <p:cNvPr id="701" name="Google Shape;701;p51"/>
          <p:cNvSpPr txBox="1"/>
          <p:nvPr/>
        </p:nvSpPr>
        <p:spPr>
          <a:xfrm rot="5400000">
            <a:off x="690975" y="1685938"/>
            <a:ext cx="561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000000"/>
                </a:solidFill>
              </a:rPr>
              <a:t>…</a:t>
            </a:r>
            <a:endParaRPr b="1" sz="2700">
              <a:solidFill>
                <a:srgbClr val="000000"/>
              </a:solidFill>
            </a:endParaRPr>
          </a:p>
        </p:txBody>
      </p:sp>
      <p:sp>
        <p:nvSpPr>
          <p:cNvPr id="702" name="Google Shape;702;p51"/>
          <p:cNvSpPr/>
          <p:nvPr/>
        </p:nvSpPr>
        <p:spPr>
          <a:xfrm>
            <a:off x="665819" y="3673337"/>
            <a:ext cx="352200" cy="352500"/>
          </a:xfrm>
          <a:prstGeom prst="pie">
            <a:avLst>
              <a:gd fmla="val 21569640" name="adj1"/>
              <a:gd fmla="val 16200000" name="adj2"/>
            </a:avLst>
          </a:prstGeom>
          <a:solidFill>
            <a:srgbClr val="60DB92"/>
          </a:solidFill>
          <a:ln cap="flat" cmpd="sng" w="9525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3" name="Google Shape;703;p51"/>
          <p:cNvSpPr/>
          <p:nvPr/>
        </p:nvSpPr>
        <p:spPr>
          <a:xfrm>
            <a:off x="665819" y="3673347"/>
            <a:ext cx="352200" cy="352500"/>
          </a:xfrm>
          <a:prstGeom prst="pie">
            <a:avLst>
              <a:gd fmla="val 7889850" name="adj1"/>
              <a:gd fmla="val 16200000" name="adj2"/>
            </a:avLst>
          </a:prstGeom>
          <a:solidFill>
            <a:srgbClr val="797EFC"/>
          </a:solidFill>
          <a:ln cap="flat" cmpd="sng" w="9525">
            <a:solidFill>
              <a:srgbClr val="797EF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4" name="Google Shape;704;p51"/>
          <p:cNvSpPr/>
          <p:nvPr/>
        </p:nvSpPr>
        <p:spPr>
          <a:xfrm>
            <a:off x="665819" y="3673337"/>
            <a:ext cx="352200" cy="352500"/>
          </a:xfrm>
          <a:prstGeom prst="pie">
            <a:avLst>
              <a:gd fmla="val 14110714" name="adj1"/>
              <a:gd fmla="val 21571785" name="adj2"/>
            </a:avLst>
          </a:prstGeom>
          <a:solidFill>
            <a:srgbClr val="F26489"/>
          </a:solidFill>
          <a:ln cap="flat" cmpd="sng" w="9525">
            <a:solidFill>
              <a:srgbClr val="F264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5" name="Google Shape;705;p51"/>
          <p:cNvGrpSpPr/>
          <p:nvPr/>
        </p:nvGrpSpPr>
        <p:grpSpPr>
          <a:xfrm>
            <a:off x="613473" y="2752098"/>
            <a:ext cx="415183" cy="415513"/>
            <a:chOff x="2119900" y="3483450"/>
            <a:chExt cx="457200" cy="457513"/>
          </a:xfrm>
        </p:grpSpPr>
        <p:sp>
          <p:nvSpPr>
            <p:cNvPr id="706" name="Google Shape;706;p51"/>
            <p:cNvSpPr/>
            <p:nvPr/>
          </p:nvSpPr>
          <p:spPr>
            <a:xfrm>
              <a:off x="2119900" y="3483450"/>
              <a:ext cx="457200" cy="457500"/>
            </a:xfrm>
            <a:prstGeom prst="pie">
              <a:avLst>
                <a:gd fmla="val 18224341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51"/>
            <p:cNvSpPr/>
            <p:nvPr/>
          </p:nvSpPr>
          <p:spPr>
            <a:xfrm>
              <a:off x="2119900" y="3483463"/>
              <a:ext cx="457200" cy="457500"/>
            </a:xfrm>
            <a:prstGeom prst="pie">
              <a:avLst>
                <a:gd fmla="val 6894603" name="adj1"/>
                <a:gd fmla="val 17315775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51"/>
            <p:cNvSpPr/>
            <p:nvPr/>
          </p:nvSpPr>
          <p:spPr>
            <a:xfrm>
              <a:off x="2119900" y="3483450"/>
              <a:ext cx="457200" cy="457500"/>
            </a:xfrm>
            <a:prstGeom prst="pie">
              <a:avLst>
                <a:gd fmla="val 17278849" name="adj1"/>
                <a:gd fmla="val 18338563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09" name="Google Shape;709;p51"/>
            <p:cNvGrpSpPr/>
            <p:nvPr/>
          </p:nvGrpSpPr>
          <p:grpSpPr>
            <a:xfrm>
              <a:off x="2194986" y="3655255"/>
              <a:ext cx="307049" cy="113945"/>
              <a:chOff x="5593400" y="2130975"/>
              <a:chExt cx="463750" cy="159900"/>
            </a:xfrm>
          </p:grpSpPr>
          <p:sp>
            <p:nvSpPr>
              <p:cNvPr id="710" name="Google Shape;710;p51"/>
              <p:cNvSpPr/>
              <p:nvPr/>
            </p:nvSpPr>
            <p:spPr>
              <a:xfrm>
                <a:off x="56174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20" y="4038"/>
                    </a:moveTo>
                    <a:cubicBezTo>
                      <a:pt x="3131" y="4038"/>
                      <a:pt x="4038" y="3130"/>
                      <a:pt x="4038" y="2019"/>
                    </a:cubicBezTo>
                    <a:cubicBezTo>
                      <a:pt x="4038" y="908"/>
                      <a:pt x="3131" y="0"/>
                      <a:pt x="2020" y="0"/>
                    </a:cubicBezTo>
                    <a:cubicBezTo>
                      <a:pt x="909" y="0"/>
                      <a:pt x="0" y="908"/>
                      <a:pt x="0" y="2019"/>
                    </a:cubicBezTo>
                    <a:cubicBezTo>
                      <a:pt x="0" y="3130"/>
                      <a:pt x="909" y="4038"/>
                      <a:pt x="2020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1" name="Google Shape;711;p51"/>
              <p:cNvSpPr/>
              <p:nvPr/>
            </p:nvSpPr>
            <p:spPr>
              <a:xfrm>
                <a:off x="560627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204" y="420"/>
                    </a:moveTo>
                    <a:cubicBezTo>
                      <a:pt x="245" y="501"/>
                      <a:pt x="299" y="570"/>
                      <a:pt x="366" y="637"/>
                    </a:cubicBezTo>
                    <a:cubicBezTo>
                      <a:pt x="489" y="759"/>
                      <a:pt x="624" y="868"/>
                      <a:pt x="800" y="935"/>
                    </a:cubicBezTo>
                    <a:lnTo>
                      <a:pt x="800" y="935"/>
                    </a:lnTo>
                    <a:cubicBezTo>
                      <a:pt x="814" y="935"/>
                      <a:pt x="814" y="949"/>
                      <a:pt x="814" y="949"/>
                    </a:cubicBezTo>
                    <a:lnTo>
                      <a:pt x="841" y="949"/>
                    </a:lnTo>
                    <a:cubicBezTo>
                      <a:pt x="1044" y="1016"/>
                      <a:pt x="1206" y="1016"/>
                      <a:pt x="1396" y="962"/>
                    </a:cubicBezTo>
                    <a:cubicBezTo>
                      <a:pt x="1477" y="949"/>
                      <a:pt x="1545" y="922"/>
                      <a:pt x="1613" y="881"/>
                    </a:cubicBezTo>
                    <a:cubicBezTo>
                      <a:pt x="1667" y="841"/>
                      <a:pt x="1938" y="651"/>
                      <a:pt x="1857" y="555"/>
                    </a:cubicBezTo>
                    <a:cubicBezTo>
                      <a:pt x="1802" y="501"/>
                      <a:pt x="1586" y="637"/>
                      <a:pt x="1504" y="664"/>
                    </a:cubicBezTo>
                    <a:cubicBezTo>
                      <a:pt x="1450" y="691"/>
                      <a:pt x="1396" y="705"/>
                      <a:pt x="1342" y="718"/>
                    </a:cubicBezTo>
                    <a:cubicBezTo>
                      <a:pt x="1193" y="745"/>
                      <a:pt x="1071" y="745"/>
                      <a:pt x="935" y="691"/>
                    </a:cubicBezTo>
                    <a:lnTo>
                      <a:pt x="908" y="691"/>
                    </a:lnTo>
                    <a:lnTo>
                      <a:pt x="908" y="691"/>
                    </a:lnTo>
                    <a:cubicBezTo>
                      <a:pt x="908" y="678"/>
                      <a:pt x="908" y="678"/>
                      <a:pt x="895" y="678"/>
                    </a:cubicBezTo>
                    <a:cubicBezTo>
                      <a:pt x="760" y="624"/>
                      <a:pt x="651" y="555"/>
                      <a:pt x="543" y="447"/>
                    </a:cubicBezTo>
                    <a:cubicBezTo>
                      <a:pt x="516" y="434"/>
                      <a:pt x="407" y="312"/>
                      <a:pt x="380" y="284"/>
                    </a:cubicBezTo>
                    <a:cubicBezTo>
                      <a:pt x="339" y="217"/>
                      <a:pt x="191" y="0"/>
                      <a:pt x="95" y="41"/>
                    </a:cubicBezTo>
                    <a:cubicBezTo>
                      <a:pt x="1" y="95"/>
                      <a:pt x="163" y="366"/>
                      <a:pt x="204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2" name="Google Shape;712;p51"/>
              <p:cNvSpPr/>
              <p:nvPr/>
            </p:nvSpPr>
            <p:spPr>
              <a:xfrm>
                <a:off x="5595450" y="2146550"/>
                <a:ext cx="58950" cy="19000"/>
              </a:xfrm>
              <a:custGeom>
                <a:rect b="b" l="l" r="r" t="t"/>
                <a:pathLst>
                  <a:path extrusionOk="0" h="760" w="2358">
                    <a:moveTo>
                      <a:pt x="338" y="461"/>
                    </a:moveTo>
                    <a:cubicBezTo>
                      <a:pt x="420" y="543"/>
                      <a:pt x="501" y="583"/>
                      <a:pt x="609" y="637"/>
                    </a:cubicBezTo>
                    <a:cubicBezTo>
                      <a:pt x="799" y="718"/>
                      <a:pt x="976" y="760"/>
                      <a:pt x="1179" y="745"/>
                    </a:cubicBezTo>
                    <a:lnTo>
                      <a:pt x="1193" y="745"/>
                    </a:lnTo>
                    <a:lnTo>
                      <a:pt x="1193" y="745"/>
                    </a:lnTo>
                    <a:lnTo>
                      <a:pt x="1274" y="745"/>
                    </a:lnTo>
                    <a:cubicBezTo>
                      <a:pt x="1504" y="718"/>
                      <a:pt x="1680" y="651"/>
                      <a:pt x="1870" y="529"/>
                    </a:cubicBezTo>
                    <a:cubicBezTo>
                      <a:pt x="1897" y="516"/>
                      <a:pt x="2006" y="434"/>
                      <a:pt x="2046" y="420"/>
                    </a:cubicBezTo>
                    <a:cubicBezTo>
                      <a:pt x="2087" y="380"/>
                      <a:pt x="2358" y="136"/>
                      <a:pt x="2262" y="55"/>
                    </a:cubicBezTo>
                    <a:cubicBezTo>
                      <a:pt x="2195" y="1"/>
                      <a:pt x="1978" y="176"/>
                      <a:pt x="1910" y="231"/>
                    </a:cubicBezTo>
                    <a:lnTo>
                      <a:pt x="1748" y="312"/>
                    </a:lnTo>
                    <a:cubicBezTo>
                      <a:pt x="1585" y="393"/>
                      <a:pt x="1436" y="447"/>
                      <a:pt x="1247" y="474"/>
                    </a:cubicBezTo>
                    <a:lnTo>
                      <a:pt x="1179" y="474"/>
                    </a:lnTo>
                    <a:lnTo>
                      <a:pt x="1179" y="474"/>
                    </a:lnTo>
                    <a:lnTo>
                      <a:pt x="1166" y="474"/>
                    </a:lnTo>
                    <a:cubicBezTo>
                      <a:pt x="1003" y="489"/>
                      <a:pt x="867" y="461"/>
                      <a:pt x="705" y="407"/>
                    </a:cubicBezTo>
                    <a:cubicBezTo>
                      <a:pt x="624" y="366"/>
                      <a:pt x="555" y="326"/>
                      <a:pt x="474" y="272"/>
                    </a:cubicBezTo>
                    <a:cubicBezTo>
                      <a:pt x="407" y="231"/>
                      <a:pt x="176" y="28"/>
                      <a:pt x="109" y="68"/>
                    </a:cubicBezTo>
                    <a:cubicBezTo>
                      <a:pt x="0" y="149"/>
                      <a:pt x="284" y="420"/>
                      <a:pt x="338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3" name="Google Shape;713;p51"/>
              <p:cNvSpPr/>
              <p:nvPr/>
            </p:nvSpPr>
            <p:spPr>
              <a:xfrm>
                <a:off x="5770900" y="2199400"/>
                <a:ext cx="108750" cy="57250"/>
              </a:xfrm>
              <a:custGeom>
                <a:rect b="b" l="l" r="r" t="t"/>
                <a:pathLst>
                  <a:path extrusionOk="0" h="2290" w="4350">
                    <a:moveTo>
                      <a:pt x="1247" y="393"/>
                    </a:moveTo>
                    <a:cubicBezTo>
                      <a:pt x="1017" y="257"/>
                      <a:pt x="827" y="122"/>
                      <a:pt x="597" y="82"/>
                    </a:cubicBezTo>
                    <a:cubicBezTo>
                      <a:pt x="1" y="0"/>
                      <a:pt x="41" y="813"/>
                      <a:pt x="258" y="1193"/>
                    </a:cubicBezTo>
                    <a:cubicBezTo>
                      <a:pt x="664" y="1924"/>
                      <a:pt x="1423" y="2290"/>
                      <a:pt x="2169" y="2277"/>
                    </a:cubicBezTo>
                    <a:cubicBezTo>
                      <a:pt x="2928" y="2290"/>
                      <a:pt x="3686" y="1924"/>
                      <a:pt x="4093" y="1193"/>
                    </a:cubicBezTo>
                    <a:cubicBezTo>
                      <a:pt x="4310" y="813"/>
                      <a:pt x="4350" y="0"/>
                      <a:pt x="3753" y="82"/>
                    </a:cubicBezTo>
                    <a:cubicBezTo>
                      <a:pt x="3524" y="122"/>
                      <a:pt x="3334" y="257"/>
                      <a:pt x="3103" y="393"/>
                    </a:cubicBezTo>
                    <a:cubicBezTo>
                      <a:pt x="2805" y="555"/>
                      <a:pt x="2494" y="624"/>
                      <a:pt x="2169" y="624"/>
                    </a:cubicBezTo>
                    <a:cubicBezTo>
                      <a:pt x="1857" y="624"/>
                      <a:pt x="1545" y="555"/>
                      <a:pt x="1247" y="3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4" name="Google Shape;714;p51"/>
              <p:cNvSpPr/>
              <p:nvPr/>
            </p:nvSpPr>
            <p:spPr>
              <a:xfrm>
                <a:off x="5593400" y="2146875"/>
                <a:ext cx="56275" cy="27475"/>
              </a:xfrm>
              <a:custGeom>
                <a:rect b="b" l="l" r="r" t="t"/>
                <a:pathLst>
                  <a:path extrusionOk="0" h="1099" w="2251">
                    <a:moveTo>
                      <a:pt x="407" y="990"/>
                    </a:moveTo>
                    <a:cubicBezTo>
                      <a:pt x="516" y="1045"/>
                      <a:pt x="610" y="1058"/>
                      <a:pt x="733" y="1085"/>
                    </a:cubicBezTo>
                    <a:cubicBezTo>
                      <a:pt x="935" y="1099"/>
                      <a:pt x="1112" y="1085"/>
                      <a:pt x="1302" y="1018"/>
                    </a:cubicBezTo>
                    <a:lnTo>
                      <a:pt x="1315" y="1018"/>
                    </a:lnTo>
                    <a:lnTo>
                      <a:pt x="1315" y="1018"/>
                    </a:lnTo>
                    <a:cubicBezTo>
                      <a:pt x="1329" y="1003"/>
                      <a:pt x="1383" y="990"/>
                      <a:pt x="1383" y="990"/>
                    </a:cubicBezTo>
                    <a:cubicBezTo>
                      <a:pt x="1600" y="895"/>
                      <a:pt x="1748" y="774"/>
                      <a:pt x="1898" y="611"/>
                    </a:cubicBezTo>
                    <a:cubicBezTo>
                      <a:pt x="1925" y="584"/>
                      <a:pt x="2006" y="476"/>
                      <a:pt x="2033" y="448"/>
                    </a:cubicBezTo>
                    <a:cubicBezTo>
                      <a:pt x="2060" y="394"/>
                      <a:pt x="2250" y="82"/>
                      <a:pt x="2142" y="42"/>
                    </a:cubicBezTo>
                    <a:cubicBezTo>
                      <a:pt x="2060" y="1"/>
                      <a:pt x="1898" y="245"/>
                      <a:pt x="1844" y="313"/>
                    </a:cubicBezTo>
                    <a:lnTo>
                      <a:pt x="1721" y="434"/>
                    </a:lnTo>
                    <a:cubicBezTo>
                      <a:pt x="1586" y="570"/>
                      <a:pt x="1450" y="665"/>
                      <a:pt x="1275" y="732"/>
                    </a:cubicBezTo>
                    <a:cubicBezTo>
                      <a:pt x="1275" y="747"/>
                      <a:pt x="1233" y="747"/>
                      <a:pt x="1220" y="760"/>
                    </a:cubicBezTo>
                    <a:lnTo>
                      <a:pt x="1220" y="760"/>
                    </a:lnTo>
                    <a:lnTo>
                      <a:pt x="1206" y="760"/>
                    </a:lnTo>
                    <a:cubicBezTo>
                      <a:pt x="1058" y="814"/>
                      <a:pt x="922" y="841"/>
                      <a:pt x="760" y="828"/>
                    </a:cubicBezTo>
                    <a:cubicBezTo>
                      <a:pt x="651" y="814"/>
                      <a:pt x="583" y="801"/>
                      <a:pt x="489" y="774"/>
                    </a:cubicBezTo>
                    <a:cubicBezTo>
                      <a:pt x="407" y="760"/>
                      <a:pt x="122" y="624"/>
                      <a:pt x="82" y="692"/>
                    </a:cubicBezTo>
                    <a:cubicBezTo>
                      <a:pt x="1" y="801"/>
                      <a:pt x="353" y="976"/>
                      <a:pt x="407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5" name="Google Shape;715;p51"/>
              <p:cNvSpPr/>
              <p:nvPr/>
            </p:nvSpPr>
            <p:spPr>
              <a:xfrm>
                <a:off x="564590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6" name="Google Shape;716;p51"/>
              <p:cNvSpPr/>
              <p:nvPr/>
            </p:nvSpPr>
            <p:spPr>
              <a:xfrm>
                <a:off x="59321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19" y="4038"/>
                    </a:moveTo>
                    <a:cubicBezTo>
                      <a:pt x="3130" y="4038"/>
                      <a:pt x="4038" y="3130"/>
                      <a:pt x="4038" y="2019"/>
                    </a:cubicBezTo>
                    <a:cubicBezTo>
                      <a:pt x="4038" y="908"/>
                      <a:pt x="3130" y="0"/>
                      <a:pt x="2019" y="0"/>
                    </a:cubicBezTo>
                    <a:cubicBezTo>
                      <a:pt x="908" y="0"/>
                      <a:pt x="0" y="908"/>
                      <a:pt x="0" y="2019"/>
                    </a:cubicBezTo>
                    <a:cubicBezTo>
                      <a:pt x="0" y="3130"/>
                      <a:pt x="908" y="4038"/>
                      <a:pt x="2019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7" name="Google Shape;717;p51"/>
              <p:cNvSpPr/>
              <p:nvPr/>
            </p:nvSpPr>
            <p:spPr>
              <a:xfrm>
                <a:off x="599582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1735" y="420"/>
                    </a:moveTo>
                    <a:cubicBezTo>
                      <a:pt x="1694" y="501"/>
                      <a:pt x="1640" y="570"/>
                      <a:pt x="1572" y="637"/>
                    </a:cubicBezTo>
                    <a:cubicBezTo>
                      <a:pt x="1450" y="759"/>
                      <a:pt x="1314" y="868"/>
                      <a:pt x="1139" y="935"/>
                    </a:cubicBezTo>
                    <a:lnTo>
                      <a:pt x="1139" y="935"/>
                    </a:lnTo>
                    <a:cubicBezTo>
                      <a:pt x="1125" y="935"/>
                      <a:pt x="1125" y="949"/>
                      <a:pt x="1125" y="949"/>
                    </a:cubicBezTo>
                    <a:lnTo>
                      <a:pt x="1098" y="949"/>
                    </a:lnTo>
                    <a:cubicBezTo>
                      <a:pt x="895" y="1016"/>
                      <a:pt x="732" y="1016"/>
                      <a:pt x="543" y="962"/>
                    </a:cubicBezTo>
                    <a:cubicBezTo>
                      <a:pt x="461" y="949"/>
                      <a:pt x="393" y="922"/>
                      <a:pt x="326" y="881"/>
                    </a:cubicBezTo>
                    <a:cubicBezTo>
                      <a:pt x="272" y="841"/>
                      <a:pt x="1" y="651"/>
                      <a:pt x="82" y="555"/>
                    </a:cubicBezTo>
                    <a:cubicBezTo>
                      <a:pt x="136" y="501"/>
                      <a:pt x="353" y="637"/>
                      <a:pt x="434" y="664"/>
                    </a:cubicBezTo>
                    <a:cubicBezTo>
                      <a:pt x="488" y="691"/>
                      <a:pt x="543" y="705"/>
                      <a:pt x="597" y="718"/>
                    </a:cubicBezTo>
                    <a:cubicBezTo>
                      <a:pt x="745" y="745"/>
                      <a:pt x="868" y="745"/>
                      <a:pt x="1003" y="691"/>
                    </a:cubicBezTo>
                    <a:lnTo>
                      <a:pt x="1030" y="691"/>
                    </a:lnTo>
                    <a:lnTo>
                      <a:pt x="1030" y="691"/>
                    </a:lnTo>
                    <a:lnTo>
                      <a:pt x="1043" y="678"/>
                    </a:lnTo>
                    <a:cubicBezTo>
                      <a:pt x="1179" y="624"/>
                      <a:pt x="1287" y="555"/>
                      <a:pt x="1396" y="447"/>
                    </a:cubicBezTo>
                    <a:cubicBezTo>
                      <a:pt x="1423" y="434"/>
                      <a:pt x="1531" y="312"/>
                      <a:pt x="1558" y="284"/>
                    </a:cubicBezTo>
                    <a:cubicBezTo>
                      <a:pt x="1599" y="217"/>
                      <a:pt x="1748" y="0"/>
                      <a:pt x="1843" y="41"/>
                    </a:cubicBezTo>
                    <a:cubicBezTo>
                      <a:pt x="1938" y="95"/>
                      <a:pt x="1775" y="366"/>
                      <a:pt x="1735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8" name="Google Shape;718;p51"/>
              <p:cNvSpPr/>
              <p:nvPr/>
            </p:nvSpPr>
            <p:spPr>
              <a:xfrm>
                <a:off x="5996150" y="2146550"/>
                <a:ext cx="58975" cy="19000"/>
              </a:xfrm>
              <a:custGeom>
                <a:rect b="b" l="l" r="r" t="t"/>
                <a:pathLst>
                  <a:path extrusionOk="0" h="760" w="2359">
                    <a:moveTo>
                      <a:pt x="2020" y="461"/>
                    </a:moveTo>
                    <a:cubicBezTo>
                      <a:pt x="1939" y="543"/>
                      <a:pt x="1857" y="583"/>
                      <a:pt x="1749" y="637"/>
                    </a:cubicBezTo>
                    <a:cubicBezTo>
                      <a:pt x="1559" y="718"/>
                      <a:pt x="1383" y="760"/>
                      <a:pt x="1180" y="745"/>
                    </a:cubicBezTo>
                    <a:lnTo>
                      <a:pt x="1166" y="745"/>
                    </a:lnTo>
                    <a:lnTo>
                      <a:pt x="1166" y="745"/>
                    </a:lnTo>
                    <a:lnTo>
                      <a:pt x="1085" y="745"/>
                    </a:lnTo>
                    <a:cubicBezTo>
                      <a:pt x="855" y="718"/>
                      <a:pt x="678" y="651"/>
                      <a:pt x="488" y="529"/>
                    </a:cubicBezTo>
                    <a:cubicBezTo>
                      <a:pt x="461" y="516"/>
                      <a:pt x="353" y="434"/>
                      <a:pt x="313" y="420"/>
                    </a:cubicBezTo>
                    <a:cubicBezTo>
                      <a:pt x="272" y="380"/>
                      <a:pt x="1" y="136"/>
                      <a:pt x="96" y="55"/>
                    </a:cubicBezTo>
                    <a:cubicBezTo>
                      <a:pt x="163" y="1"/>
                      <a:pt x="380" y="176"/>
                      <a:pt x="448" y="231"/>
                    </a:cubicBezTo>
                    <a:lnTo>
                      <a:pt x="611" y="312"/>
                    </a:lnTo>
                    <a:cubicBezTo>
                      <a:pt x="774" y="393"/>
                      <a:pt x="922" y="447"/>
                      <a:pt x="1112" y="474"/>
                    </a:cubicBezTo>
                    <a:lnTo>
                      <a:pt x="1180" y="474"/>
                    </a:lnTo>
                    <a:lnTo>
                      <a:pt x="1180" y="474"/>
                    </a:lnTo>
                    <a:lnTo>
                      <a:pt x="1193" y="474"/>
                    </a:lnTo>
                    <a:cubicBezTo>
                      <a:pt x="1356" y="489"/>
                      <a:pt x="1491" y="461"/>
                      <a:pt x="1641" y="407"/>
                    </a:cubicBezTo>
                    <a:cubicBezTo>
                      <a:pt x="1735" y="366"/>
                      <a:pt x="1803" y="326"/>
                      <a:pt x="1885" y="272"/>
                    </a:cubicBezTo>
                    <a:cubicBezTo>
                      <a:pt x="1952" y="231"/>
                      <a:pt x="2183" y="28"/>
                      <a:pt x="2250" y="68"/>
                    </a:cubicBezTo>
                    <a:cubicBezTo>
                      <a:pt x="2358" y="149"/>
                      <a:pt x="2074" y="420"/>
                      <a:pt x="2020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9" name="Google Shape;719;p51"/>
              <p:cNvSpPr/>
              <p:nvPr/>
            </p:nvSpPr>
            <p:spPr>
              <a:xfrm>
                <a:off x="6000900" y="2146875"/>
                <a:ext cx="56250" cy="27475"/>
              </a:xfrm>
              <a:custGeom>
                <a:rect b="b" l="l" r="r" t="t"/>
                <a:pathLst>
                  <a:path extrusionOk="0" h="1099" w="2250">
                    <a:moveTo>
                      <a:pt x="1843" y="990"/>
                    </a:moveTo>
                    <a:cubicBezTo>
                      <a:pt x="1735" y="1045"/>
                      <a:pt x="1640" y="1058"/>
                      <a:pt x="1518" y="1085"/>
                    </a:cubicBezTo>
                    <a:cubicBezTo>
                      <a:pt x="1315" y="1099"/>
                      <a:pt x="1138" y="1085"/>
                      <a:pt x="949" y="1018"/>
                    </a:cubicBezTo>
                    <a:lnTo>
                      <a:pt x="936" y="1018"/>
                    </a:lnTo>
                    <a:lnTo>
                      <a:pt x="936" y="1018"/>
                    </a:lnTo>
                    <a:cubicBezTo>
                      <a:pt x="922" y="1003"/>
                      <a:pt x="868" y="990"/>
                      <a:pt x="868" y="990"/>
                    </a:cubicBezTo>
                    <a:cubicBezTo>
                      <a:pt x="651" y="895"/>
                      <a:pt x="502" y="774"/>
                      <a:pt x="353" y="611"/>
                    </a:cubicBezTo>
                    <a:cubicBezTo>
                      <a:pt x="326" y="584"/>
                      <a:pt x="244" y="476"/>
                      <a:pt x="217" y="448"/>
                    </a:cubicBezTo>
                    <a:cubicBezTo>
                      <a:pt x="190" y="394"/>
                      <a:pt x="0" y="82"/>
                      <a:pt x="109" y="42"/>
                    </a:cubicBezTo>
                    <a:cubicBezTo>
                      <a:pt x="190" y="1"/>
                      <a:pt x="353" y="245"/>
                      <a:pt x="407" y="313"/>
                    </a:cubicBezTo>
                    <a:lnTo>
                      <a:pt x="529" y="434"/>
                    </a:lnTo>
                    <a:cubicBezTo>
                      <a:pt x="665" y="570"/>
                      <a:pt x="800" y="665"/>
                      <a:pt x="976" y="732"/>
                    </a:cubicBezTo>
                    <a:cubicBezTo>
                      <a:pt x="976" y="747"/>
                      <a:pt x="1017" y="747"/>
                      <a:pt x="1030" y="760"/>
                    </a:cubicBezTo>
                    <a:lnTo>
                      <a:pt x="1030" y="760"/>
                    </a:lnTo>
                    <a:lnTo>
                      <a:pt x="1044" y="760"/>
                    </a:lnTo>
                    <a:cubicBezTo>
                      <a:pt x="1193" y="814"/>
                      <a:pt x="1328" y="841"/>
                      <a:pt x="1491" y="828"/>
                    </a:cubicBezTo>
                    <a:cubicBezTo>
                      <a:pt x="1599" y="814"/>
                      <a:pt x="1667" y="801"/>
                      <a:pt x="1762" y="774"/>
                    </a:cubicBezTo>
                    <a:cubicBezTo>
                      <a:pt x="1843" y="760"/>
                      <a:pt x="2128" y="624"/>
                      <a:pt x="2168" y="692"/>
                    </a:cubicBezTo>
                    <a:cubicBezTo>
                      <a:pt x="2250" y="801"/>
                      <a:pt x="1897" y="976"/>
                      <a:pt x="1843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0" name="Google Shape;720;p51"/>
              <p:cNvSpPr/>
              <p:nvPr/>
            </p:nvSpPr>
            <p:spPr>
              <a:xfrm>
                <a:off x="596905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1" name="Google Shape;721;p51"/>
              <p:cNvSpPr/>
              <p:nvPr/>
            </p:nvSpPr>
            <p:spPr>
              <a:xfrm>
                <a:off x="5628650" y="2260375"/>
                <a:ext cx="78600" cy="30500"/>
              </a:xfrm>
              <a:custGeom>
                <a:rect b="b" l="l" r="r" t="t"/>
                <a:pathLst>
                  <a:path extrusionOk="0" h="1220" w="3144">
                    <a:moveTo>
                      <a:pt x="1572" y="1220"/>
                    </a:moveTo>
                    <a:cubicBezTo>
                      <a:pt x="2439" y="1220"/>
                      <a:pt x="3144" y="949"/>
                      <a:pt x="3144" y="610"/>
                    </a:cubicBezTo>
                    <a:cubicBezTo>
                      <a:pt x="3144" y="284"/>
                      <a:pt x="2439" y="0"/>
                      <a:pt x="1572" y="0"/>
                    </a:cubicBezTo>
                    <a:cubicBezTo>
                      <a:pt x="705" y="0"/>
                      <a:pt x="0" y="284"/>
                      <a:pt x="0" y="610"/>
                    </a:cubicBezTo>
                    <a:cubicBezTo>
                      <a:pt x="0" y="949"/>
                      <a:pt x="705" y="1220"/>
                      <a:pt x="1572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2" name="Google Shape;722;p51"/>
              <p:cNvSpPr/>
              <p:nvPr/>
            </p:nvSpPr>
            <p:spPr>
              <a:xfrm>
                <a:off x="5943300" y="2260375"/>
                <a:ext cx="78625" cy="30500"/>
              </a:xfrm>
              <a:custGeom>
                <a:rect b="b" l="l" r="r" t="t"/>
                <a:pathLst>
                  <a:path extrusionOk="0" h="1220" w="3145">
                    <a:moveTo>
                      <a:pt x="1573" y="1220"/>
                    </a:moveTo>
                    <a:cubicBezTo>
                      <a:pt x="2440" y="1220"/>
                      <a:pt x="3144" y="949"/>
                      <a:pt x="3144" y="610"/>
                    </a:cubicBezTo>
                    <a:cubicBezTo>
                      <a:pt x="3144" y="284"/>
                      <a:pt x="2440" y="0"/>
                      <a:pt x="1573" y="0"/>
                    </a:cubicBezTo>
                    <a:cubicBezTo>
                      <a:pt x="706" y="0"/>
                      <a:pt x="1" y="284"/>
                      <a:pt x="1" y="610"/>
                    </a:cubicBezTo>
                    <a:cubicBezTo>
                      <a:pt x="1" y="949"/>
                      <a:pt x="706" y="1220"/>
                      <a:pt x="1573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23" name="Google Shape;723;p51"/>
          <p:cNvSpPr txBox="1"/>
          <p:nvPr/>
        </p:nvSpPr>
        <p:spPr>
          <a:xfrm>
            <a:off x="868737" y="3925929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𝝂</a:t>
            </a:r>
            <a:r>
              <a:rPr baseline="-25000" lang="en" sz="1600"/>
              <a:t>1</a:t>
            </a:r>
            <a:endParaRPr baseline="-25000" sz="1600"/>
          </a:p>
        </p:txBody>
      </p:sp>
      <p:sp>
        <p:nvSpPr>
          <p:cNvPr id="724" name="Google Shape;724;p51"/>
          <p:cNvSpPr txBox="1"/>
          <p:nvPr/>
        </p:nvSpPr>
        <p:spPr>
          <a:xfrm>
            <a:off x="878140" y="3415258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2</a:t>
            </a:r>
            <a:endParaRPr baseline="-25000" sz="1600"/>
          </a:p>
        </p:txBody>
      </p:sp>
      <p:sp>
        <p:nvSpPr>
          <p:cNvPr id="725" name="Google Shape;725;p51"/>
          <p:cNvSpPr txBox="1"/>
          <p:nvPr/>
        </p:nvSpPr>
        <p:spPr>
          <a:xfrm>
            <a:off x="868724" y="2471946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3</a:t>
            </a:r>
            <a:endParaRPr baseline="-25000" sz="1600"/>
          </a:p>
        </p:txBody>
      </p:sp>
      <p:sp>
        <p:nvSpPr>
          <p:cNvPr id="726" name="Google Shape;726;p51"/>
          <p:cNvSpPr/>
          <p:nvPr/>
        </p:nvSpPr>
        <p:spPr>
          <a:xfrm rot="-1175220">
            <a:off x="613457" y="2752051"/>
            <a:ext cx="415228" cy="415611"/>
          </a:xfrm>
          <a:prstGeom prst="pie">
            <a:avLst>
              <a:gd fmla="val 17278849" name="adj1"/>
              <a:gd fmla="val 18338563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7" name="Google Shape;727;p51"/>
          <p:cNvSpPr/>
          <p:nvPr/>
        </p:nvSpPr>
        <p:spPr>
          <a:xfrm rot="-1798125">
            <a:off x="641948" y="3665184"/>
            <a:ext cx="399978" cy="400388"/>
          </a:xfrm>
          <a:prstGeom prst="pie">
            <a:avLst>
              <a:gd fmla="val 16056199" name="adj1"/>
              <a:gd fmla="val 18338563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28" name="Google Shape;728;p51"/>
          <p:cNvGrpSpPr/>
          <p:nvPr/>
        </p:nvGrpSpPr>
        <p:grpSpPr>
          <a:xfrm>
            <a:off x="723570" y="3805645"/>
            <a:ext cx="236513" cy="87769"/>
            <a:chOff x="5593400" y="2130975"/>
            <a:chExt cx="463750" cy="159900"/>
          </a:xfrm>
        </p:grpSpPr>
        <p:sp>
          <p:nvSpPr>
            <p:cNvPr id="729" name="Google Shape;729;p51"/>
            <p:cNvSpPr/>
            <p:nvPr/>
          </p:nvSpPr>
          <p:spPr>
            <a:xfrm>
              <a:off x="56174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20" y="4038"/>
                  </a:moveTo>
                  <a:cubicBezTo>
                    <a:pt x="3131" y="4038"/>
                    <a:pt x="4038" y="3130"/>
                    <a:pt x="4038" y="2019"/>
                  </a:cubicBezTo>
                  <a:cubicBezTo>
                    <a:pt x="4038" y="908"/>
                    <a:pt x="3131" y="0"/>
                    <a:pt x="2020" y="0"/>
                  </a:cubicBezTo>
                  <a:cubicBezTo>
                    <a:pt x="909" y="0"/>
                    <a:pt x="0" y="908"/>
                    <a:pt x="0" y="2019"/>
                  </a:cubicBezTo>
                  <a:cubicBezTo>
                    <a:pt x="0" y="3130"/>
                    <a:pt x="909" y="4038"/>
                    <a:pt x="2020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51"/>
            <p:cNvSpPr/>
            <p:nvPr/>
          </p:nvSpPr>
          <p:spPr>
            <a:xfrm>
              <a:off x="560627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204" y="420"/>
                  </a:moveTo>
                  <a:cubicBezTo>
                    <a:pt x="245" y="501"/>
                    <a:pt x="299" y="570"/>
                    <a:pt x="366" y="637"/>
                  </a:cubicBezTo>
                  <a:cubicBezTo>
                    <a:pt x="489" y="759"/>
                    <a:pt x="624" y="868"/>
                    <a:pt x="800" y="935"/>
                  </a:cubicBezTo>
                  <a:lnTo>
                    <a:pt x="800" y="935"/>
                  </a:lnTo>
                  <a:cubicBezTo>
                    <a:pt x="814" y="935"/>
                    <a:pt x="814" y="949"/>
                    <a:pt x="814" y="949"/>
                  </a:cubicBezTo>
                  <a:lnTo>
                    <a:pt x="841" y="949"/>
                  </a:lnTo>
                  <a:cubicBezTo>
                    <a:pt x="1044" y="1016"/>
                    <a:pt x="1206" y="1016"/>
                    <a:pt x="1396" y="962"/>
                  </a:cubicBezTo>
                  <a:cubicBezTo>
                    <a:pt x="1477" y="949"/>
                    <a:pt x="1545" y="922"/>
                    <a:pt x="1613" y="881"/>
                  </a:cubicBezTo>
                  <a:cubicBezTo>
                    <a:pt x="1667" y="841"/>
                    <a:pt x="1938" y="651"/>
                    <a:pt x="1857" y="555"/>
                  </a:cubicBezTo>
                  <a:cubicBezTo>
                    <a:pt x="1802" y="501"/>
                    <a:pt x="1586" y="637"/>
                    <a:pt x="1504" y="664"/>
                  </a:cubicBezTo>
                  <a:cubicBezTo>
                    <a:pt x="1450" y="691"/>
                    <a:pt x="1396" y="705"/>
                    <a:pt x="1342" y="718"/>
                  </a:cubicBezTo>
                  <a:cubicBezTo>
                    <a:pt x="1193" y="745"/>
                    <a:pt x="1071" y="745"/>
                    <a:pt x="935" y="691"/>
                  </a:cubicBezTo>
                  <a:lnTo>
                    <a:pt x="908" y="691"/>
                  </a:lnTo>
                  <a:lnTo>
                    <a:pt x="908" y="691"/>
                  </a:lnTo>
                  <a:cubicBezTo>
                    <a:pt x="908" y="678"/>
                    <a:pt x="908" y="678"/>
                    <a:pt x="895" y="678"/>
                  </a:cubicBezTo>
                  <a:cubicBezTo>
                    <a:pt x="760" y="624"/>
                    <a:pt x="651" y="555"/>
                    <a:pt x="543" y="447"/>
                  </a:cubicBezTo>
                  <a:cubicBezTo>
                    <a:pt x="516" y="434"/>
                    <a:pt x="407" y="312"/>
                    <a:pt x="380" y="284"/>
                  </a:cubicBezTo>
                  <a:cubicBezTo>
                    <a:pt x="339" y="217"/>
                    <a:pt x="191" y="0"/>
                    <a:pt x="95" y="41"/>
                  </a:cubicBezTo>
                  <a:cubicBezTo>
                    <a:pt x="1" y="95"/>
                    <a:pt x="163" y="366"/>
                    <a:pt x="204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51"/>
            <p:cNvSpPr/>
            <p:nvPr/>
          </p:nvSpPr>
          <p:spPr>
            <a:xfrm>
              <a:off x="5595450" y="2146550"/>
              <a:ext cx="58950" cy="19000"/>
            </a:xfrm>
            <a:custGeom>
              <a:rect b="b" l="l" r="r" t="t"/>
              <a:pathLst>
                <a:path extrusionOk="0" h="760" w="2358">
                  <a:moveTo>
                    <a:pt x="338" y="461"/>
                  </a:moveTo>
                  <a:cubicBezTo>
                    <a:pt x="420" y="543"/>
                    <a:pt x="501" y="583"/>
                    <a:pt x="609" y="637"/>
                  </a:cubicBezTo>
                  <a:cubicBezTo>
                    <a:pt x="799" y="718"/>
                    <a:pt x="976" y="760"/>
                    <a:pt x="1179" y="745"/>
                  </a:cubicBezTo>
                  <a:lnTo>
                    <a:pt x="1193" y="745"/>
                  </a:lnTo>
                  <a:lnTo>
                    <a:pt x="1193" y="745"/>
                  </a:lnTo>
                  <a:lnTo>
                    <a:pt x="1274" y="745"/>
                  </a:lnTo>
                  <a:cubicBezTo>
                    <a:pt x="1504" y="718"/>
                    <a:pt x="1680" y="651"/>
                    <a:pt x="1870" y="529"/>
                  </a:cubicBezTo>
                  <a:cubicBezTo>
                    <a:pt x="1897" y="516"/>
                    <a:pt x="2006" y="434"/>
                    <a:pt x="2046" y="420"/>
                  </a:cubicBezTo>
                  <a:cubicBezTo>
                    <a:pt x="2087" y="380"/>
                    <a:pt x="2358" y="136"/>
                    <a:pt x="2262" y="55"/>
                  </a:cubicBezTo>
                  <a:cubicBezTo>
                    <a:pt x="2195" y="1"/>
                    <a:pt x="1978" y="176"/>
                    <a:pt x="1910" y="231"/>
                  </a:cubicBezTo>
                  <a:lnTo>
                    <a:pt x="1748" y="312"/>
                  </a:lnTo>
                  <a:cubicBezTo>
                    <a:pt x="1585" y="393"/>
                    <a:pt x="1436" y="447"/>
                    <a:pt x="1247" y="474"/>
                  </a:cubicBezTo>
                  <a:lnTo>
                    <a:pt x="1179" y="474"/>
                  </a:lnTo>
                  <a:lnTo>
                    <a:pt x="1179" y="474"/>
                  </a:lnTo>
                  <a:lnTo>
                    <a:pt x="1166" y="474"/>
                  </a:lnTo>
                  <a:cubicBezTo>
                    <a:pt x="1003" y="489"/>
                    <a:pt x="867" y="461"/>
                    <a:pt x="705" y="407"/>
                  </a:cubicBezTo>
                  <a:cubicBezTo>
                    <a:pt x="624" y="366"/>
                    <a:pt x="555" y="326"/>
                    <a:pt x="474" y="272"/>
                  </a:cubicBezTo>
                  <a:cubicBezTo>
                    <a:pt x="407" y="231"/>
                    <a:pt x="176" y="28"/>
                    <a:pt x="109" y="68"/>
                  </a:cubicBezTo>
                  <a:cubicBezTo>
                    <a:pt x="0" y="149"/>
                    <a:pt x="284" y="420"/>
                    <a:pt x="338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51"/>
            <p:cNvSpPr/>
            <p:nvPr/>
          </p:nvSpPr>
          <p:spPr>
            <a:xfrm>
              <a:off x="5770900" y="2199400"/>
              <a:ext cx="108750" cy="57250"/>
            </a:xfrm>
            <a:custGeom>
              <a:rect b="b" l="l" r="r" t="t"/>
              <a:pathLst>
                <a:path extrusionOk="0" h="2290" w="4350">
                  <a:moveTo>
                    <a:pt x="1247" y="393"/>
                  </a:moveTo>
                  <a:cubicBezTo>
                    <a:pt x="1017" y="257"/>
                    <a:pt x="827" y="122"/>
                    <a:pt x="597" y="82"/>
                  </a:cubicBezTo>
                  <a:cubicBezTo>
                    <a:pt x="1" y="0"/>
                    <a:pt x="41" y="813"/>
                    <a:pt x="258" y="1193"/>
                  </a:cubicBezTo>
                  <a:cubicBezTo>
                    <a:pt x="664" y="1924"/>
                    <a:pt x="1423" y="2290"/>
                    <a:pt x="2169" y="2277"/>
                  </a:cubicBezTo>
                  <a:cubicBezTo>
                    <a:pt x="2928" y="2290"/>
                    <a:pt x="3686" y="1924"/>
                    <a:pt x="4093" y="1193"/>
                  </a:cubicBezTo>
                  <a:cubicBezTo>
                    <a:pt x="4310" y="813"/>
                    <a:pt x="4350" y="0"/>
                    <a:pt x="3753" y="82"/>
                  </a:cubicBezTo>
                  <a:cubicBezTo>
                    <a:pt x="3524" y="122"/>
                    <a:pt x="3334" y="257"/>
                    <a:pt x="3103" y="393"/>
                  </a:cubicBezTo>
                  <a:cubicBezTo>
                    <a:pt x="2805" y="555"/>
                    <a:pt x="2494" y="624"/>
                    <a:pt x="2169" y="624"/>
                  </a:cubicBezTo>
                  <a:cubicBezTo>
                    <a:pt x="1857" y="624"/>
                    <a:pt x="1545" y="555"/>
                    <a:pt x="1247" y="3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51"/>
            <p:cNvSpPr/>
            <p:nvPr/>
          </p:nvSpPr>
          <p:spPr>
            <a:xfrm>
              <a:off x="5593400" y="2146875"/>
              <a:ext cx="56275" cy="27475"/>
            </a:xfrm>
            <a:custGeom>
              <a:rect b="b" l="l" r="r" t="t"/>
              <a:pathLst>
                <a:path extrusionOk="0" h="1099" w="2251">
                  <a:moveTo>
                    <a:pt x="407" y="990"/>
                  </a:moveTo>
                  <a:cubicBezTo>
                    <a:pt x="516" y="1045"/>
                    <a:pt x="610" y="1058"/>
                    <a:pt x="733" y="1085"/>
                  </a:cubicBezTo>
                  <a:cubicBezTo>
                    <a:pt x="935" y="1099"/>
                    <a:pt x="1112" y="1085"/>
                    <a:pt x="1302" y="1018"/>
                  </a:cubicBezTo>
                  <a:lnTo>
                    <a:pt x="1315" y="1018"/>
                  </a:lnTo>
                  <a:lnTo>
                    <a:pt x="1315" y="1018"/>
                  </a:lnTo>
                  <a:cubicBezTo>
                    <a:pt x="1329" y="1003"/>
                    <a:pt x="1383" y="990"/>
                    <a:pt x="1383" y="990"/>
                  </a:cubicBezTo>
                  <a:cubicBezTo>
                    <a:pt x="1600" y="895"/>
                    <a:pt x="1748" y="774"/>
                    <a:pt x="1898" y="611"/>
                  </a:cubicBezTo>
                  <a:cubicBezTo>
                    <a:pt x="1925" y="584"/>
                    <a:pt x="2006" y="476"/>
                    <a:pt x="2033" y="448"/>
                  </a:cubicBezTo>
                  <a:cubicBezTo>
                    <a:pt x="2060" y="394"/>
                    <a:pt x="2250" y="82"/>
                    <a:pt x="2142" y="42"/>
                  </a:cubicBezTo>
                  <a:cubicBezTo>
                    <a:pt x="2060" y="1"/>
                    <a:pt x="1898" y="245"/>
                    <a:pt x="1844" y="313"/>
                  </a:cubicBezTo>
                  <a:lnTo>
                    <a:pt x="1721" y="434"/>
                  </a:lnTo>
                  <a:cubicBezTo>
                    <a:pt x="1586" y="570"/>
                    <a:pt x="1450" y="665"/>
                    <a:pt x="1275" y="732"/>
                  </a:cubicBezTo>
                  <a:cubicBezTo>
                    <a:pt x="1275" y="747"/>
                    <a:pt x="1233" y="747"/>
                    <a:pt x="1220" y="760"/>
                  </a:cubicBezTo>
                  <a:lnTo>
                    <a:pt x="1220" y="760"/>
                  </a:lnTo>
                  <a:lnTo>
                    <a:pt x="1206" y="760"/>
                  </a:lnTo>
                  <a:cubicBezTo>
                    <a:pt x="1058" y="814"/>
                    <a:pt x="922" y="841"/>
                    <a:pt x="760" y="828"/>
                  </a:cubicBezTo>
                  <a:cubicBezTo>
                    <a:pt x="651" y="814"/>
                    <a:pt x="583" y="801"/>
                    <a:pt x="489" y="774"/>
                  </a:cubicBezTo>
                  <a:cubicBezTo>
                    <a:pt x="407" y="760"/>
                    <a:pt x="122" y="624"/>
                    <a:pt x="82" y="692"/>
                  </a:cubicBezTo>
                  <a:cubicBezTo>
                    <a:pt x="1" y="801"/>
                    <a:pt x="353" y="976"/>
                    <a:pt x="407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51"/>
            <p:cNvSpPr/>
            <p:nvPr/>
          </p:nvSpPr>
          <p:spPr>
            <a:xfrm>
              <a:off x="564590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51"/>
            <p:cNvSpPr/>
            <p:nvPr/>
          </p:nvSpPr>
          <p:spPr>
            <a:xfrm>
              <a:off x="59321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19" y="4038"/>
                  </a:moveTo>
                  <a:cubicBezTo>
                    <a:pt x="3130" y="4038"/>
                    <a:pt x="4038" y="3130"/>
                    <a:pt x="4038" y="2019"/>
                  </a:cubicBezTo>
                  <a:cubicBezTo>
                    <a:pt x="4038" y="908"/>
                    <a:pt x="3130" y="0"/>
                    <a:pt x="2019" y="0"/>
                  </a:cubicBezTo>
                  <a:cubicBezTo>
                    <a:pt x="908" y="0"/>
                    <a:pt x="0" y="908"/>
                    <a:pt x="0" y="2019"/>
                  </a:cubicBezTo>
                  <a:cubicBezTo>
                    <a:pt x="0" y="3130"/>
                    <a:pt x="908" y="4038"/>
                    <a:pt x="2019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51"/>
            <p:cNvSpPr/>
            <p:nvPr/>
          </p:nvSpPr>
          <p:spPr>
            <a:xfrm>
              <a:off x="599582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1735" y="420"/>
                  </a:moveTo>
                  <a:cubicBezTo>
                    <a:pt x="1694" y="501"/>
                    <a:pt x="1640" y="570"/>
                    <a:pt x="1572" y="637"/>
                  </a:cubicBezTo>
                  <a:cubicBezTo>
                    <a:pt x="1450" y="759"/>
                    <a:pt x="1314" y="868"/>
                    <a:pt x="1139" y="935"/>
                  </a:cubicBezTo>
                  <a:lnTo>
                    <a:pt x="1139" y="935"/>
                  </a:lnTo>
                  <a:cubicBezTo>
                    <a:pt x="1125" y="935"/>
                    <a:pt x="1125" y="949"/>
                    <a:pt x="1125" y="949"/>
                  </a:cubicBezTo>
                  <a:lnTo>
                    <a:pt x="1098" y="949"/>
                  </a:lnTo>
                  <a:cubicBezTo>
                    <a:pt x="895" y="1016"/>
                    <a:pt x="732" y="1016"/>
                    <a:pt x="543" y="962"/>
                  </a:cubicBezTo>
                  <a:cubicBezTo>
                    <a:pt x="461" y="949"/>
                    <a:pt x="393" y="922"/>
                    <a:pt x="326" y="881"/>
                  </a:cubicBezTo>
                  <a:cubicBezTo>
                    <a:pt x="272" y="841"/>
                    <a:pt x="1" y="651"/>
                    <a:pt x="82" y="555"/>
                  </a:cubicBezTo>
                  <a:cubicBezTo>
                    <a:pt x="136" y="501"/>
                    <a:pt x="353" y="637"/>
                    <a:pt x="434" y="664"/>
                  </a:cubicBezTo>
                  <a:cubicBezTo>
                    <a:pt x="488" y="691"/>
                    <a:pt x="543" y="705"/>
                    <a:pt x="597" y="718"/>
                  </a:cubicBezTo>
                  <a:cubicBezTo>
                    <a:pt x="745" y="745"/>
                    <a:pt x="868" y="745"/>
                    <a:pt x="1003" y="691"/>
                  </a:cubicBezTo>
                  <a:lnTo>
                    <a:pt x="1030" y="691"/>
                  </a:lnTo>
                  <a:lnTo>
                    <a:pt x="1030" y="691"/>
                  </a:lnTo>
                  <a:lnTo>
                    <a:pt x="1043" y="678"/>
                  </a:lnTo>
                  <a:cubicBezTo>
                    <a:pt x="1179" y="624"/>
                    <a:pt x="1287" y="555"/>
                    <a:pt x="1396" y="447"/>
                  </a:cubicBezTo>
                  <a:cubicBezTo>
                    <a:pt x="1423" y="434"/>
                    <a:pt x="1531" y="312"/>
                    <a:pt x="1558" y="284"/>
                  </a:cubicBezTo>
                  <a:cubicBezTo>
                    <a:pt x="1599" y="217"/>
                    <a:pt x="1748" y="0"/>
                    <a:pt x="1843" y="41"/>
                  </a:cubicBezTo>
                  <a:cubicBezTo>
                    <a:pt x="1938" y="95"/>
                    <a:pt x="1775" y="366"/>
                    <a:pt x="1735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51"/>
            <p:cNvSpPr/>
            <p:nvPr/>
          </p:nvSpPr>
          <p:spPr>
            <a:xfrm>
              <a:off x="5996150" y="2146550"/>
              <a:ext cx="58975" cy="19000"/>
            </a:xfrm>
            <a:custGeom>
              <a:rect b="b" l="l" r="r" t="t"/>
              <a:pathLst>
                <a:path extrusionOk="0" h="760" w="2359">
                  <a:moveTo>
                    <a:pt x="2020" y="461"/>
                  </a:moveTo>
                  <a:cubicBezTo>
                    <a:pt x="1939" y="543"/>
                    <a:pt x="1857" y="583"/>
                    <a:pt x="1749" y="637"/>
                  </a:cubicBezTo>
                  <a:cubicBezTo>
                    <a:pt x="1559" y="718"/>
                    <a:pt x="1383" y="760"/>
                    <a:pt x="1180" y="745"/>
                  </a:cubicBezTo>
                  <a:lnTo>
                    <a:pt x="1166" y="745"/>
                  </a:lnTo>
                  <a:lnTo>
                    <a:pt x="1166" y="745"/>
                  </a:lnTo>
                  <a:lnTo>
                    <a:pt x="1085" y="745"/>
                  </a:lnTo>
                  <a:cubicBezTo>
                    <a:pt x="855" y="718"/>
                    <a:pt x="678" y="651"/>
                    <a:pt x="488" y="529"/>
                  </a:cubicBezTo>
                  <a:cubicBezTo>
                    <a:pt x="461" y="516"/>
                    <a:pt x="353" y="434"/>
                    <a:pt x="313" y="420"/>
                  </a:cubicBezTo>
                  <a:cubicBezTo>
                    <a:pt x="272" y="380"/>
                    <a:pt x="1" y="136"/>
                    <a:pt x="96" y="55"/>
                  </a:cubicBezTo>
                  <a:cubicBezTo>
                    <a:pt x="163" y="1"/>
                    <a:pt x="380" y="176"/>
                    <a:pt x="448" y="231"/>
                  </a:cubicBezTo>
                  <a:lnTo>
                    <a:pt x="611" y="312"/>
                  </a:lnTo>
                  <a:cubicBezTo>
                    <a:pt x="774" y="393"/>
                    <a:pt x="922" y="447"/>
                    <a:pt x="1112" y="474"/>
                  </a:cubicBezTo>
                  <a:lnTo>
                    <a:pt x="1180" y="474"/>
                  </a:lnTo>
                  <a:lnTo>
                    <a:pt x="1180" y="474"/>
                  </a:lnTo>
                  <a:lnTo>
                    <a:pt x="1193" y="474"/>
                  </a:lnTo>
                  <a:cubicBezTo>
                    <a:pt x="1356" y="489"/>
                    <a:pt x="1491" y="461"/>
                    <a:pt x="1641" y="407"/>
                  </a:cubicBezTo>
                  <a:cubicBezTo>
                    <a:pt x="1735" y="366"/>
                    <a:pt x="1803" y="326"/>
                    <a:pt x="1885" y="272"/>
                  </a:cubicBezTo>
                  <a:cubicBezTo>
                    <a:pt x="1952" y="231"/>
                    <a:pt x="2183" y="28"/>
                    <a:pt x="2250" y="68"/>
                  </a:cubicBezTo>
                  <a:cubicBezTo>
                    <a:pt x="2358" y="149"/>
                    <a:pt x="2074" y="420"/>
                    <a:pt x="2020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51"/>
            <p:cNvSpPr/>
            <p:nvPr/>
          </p:nvSpPr>
          <p:spPr>
            <a:xfrm>
              <a:off x="6000900" y="2146875"/>
              <a:ext cx="56250" cy="27475"/>
            </a:xfrm>
            <a:custGeom>
              <a:rect b="b" l="l" r="r" t="t"/>
              <a:pathLst>
                <a:path extrusionOk="0" h="1099" w="2250">
                  <a:moveTo>
                    <a:pt x="1843" y="990"/>
                  </a:moveTo>
                  <a:cubicBezTo>
                    <a:pt x="1735" y="1045"/>
                    <a:pt x="1640" y="1058"/>
                    <a:pt x="1518" y="1085"/>
                  </a:cubicBezTo>
                  <a:cubicBezTo>
                    <a:pt x="1315" y="1099"/>
                    <a:pt x="1138" y="1085"/>
                    <a:pt x="949" y="1018"/>
                  </a:cubicBezTo>
                  <a:lnTo>
                    <a:pt x="936" y="1018"/>
                  </a:lnTo>
                  <a:lnTo>
                    <a:pt x="936" y="1018"/>
                  </a:lnTo>
                  <a:cubicBezTo>
                    <a:pt x="922" y="1003"/>
                    <a:pt x="868" y="990"/>
                    <a:pt x="868" y="990"/>
                  </a:cubicBezTo>
                  <a:cubicBezTo>
                    <a:pt x="651" y="895"/>
                    <a:pt x="502" y="774"/>
                    <a:pt x="353" y="611"/>
                  </a:cubicBezTo>
                  <a:cubicBezTo>
                    <a:pt x="326" y="584"/>
                    <a:pt x="244" y="476"/>
                    <a:pt x="217" y="448"/>
                  </a:cubicBezTo>
                  <a:cubicBezTo>
                    <a:pt x="190" y="394"/>
                    <a:pt x="0" y="82"/>
                    <a:pt x="109" y="42"/>
                  </a:cubicBezTo>
                  <a:cubicBezTo>
                    <a:pt x="190" y="1"/>
                    <a:pt x="353" y="245"/>
                    <a:pt x="407" y="313"/>
                  </a:cubicBezTo>
                  <a:lnTo>
                    <a:pt x="529" y="434"/>
                  </a:lnTo>
                  <a:cubicBezTo>
                    <a:pt x="665" y="570"/>
                    <a:pt x="800" y="665"/>
                    <a:pt x="976" y="732"/>
                  </a:cubicBezTo>
                  <a:cubicBezTo>
                    <a:pt x="976" y="747"/>
                    <a:pt x="1017" y="747"/>
                    <a:pt x="1030" y="760"/>
                  </a:cubicBezTo>
                  <a:lnTo>
                    <a:pt x="1030" y="760"/>
                  </a:lnTo>
                  <a:lnTo>
                    <a:pt x="1044" y="760"/>
                  </a:lnTo>
                  <a:cubicBezTo>
                    <a:pt x="1193" y="814"/>
                    <a:pt x="1328" y="841"/>
                    <a:pt x="1491" y="828"/>
                  </a:cubicBezTo>
                  <a:cubicBezTo>
                    <a:pt x="1599" y="814"/>
                    <a:pt x="1667" y="801"/>
                    <a:pt x="1762" y="774"/>
                  </a:cubicBezTo>
                  <a:cubicBezTo>
                    <a:pt x="1843" y="760"/>
                    <a:pt x="2128" y="624"/>
                    <a:pt x="2168" y="692"/>
                  </a:cubicBezTo>
                  <a:cubicBezTo>
                    <a:pt x="2250" y="801"/>
                    <a:pt x="1897" y="976"/>
                    <a:pt x="1843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51"/>
            <p:cNvSpPr/>
            <p:nvPr/>
          </p:nvSpPr>
          <p:spPr>
            <a:xfrm>
              <a:off x="596905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51"/>
            <p:cNvSpPr/>
            <p:nvPr/>
          </p:nvSpPr>
          <p:spPr>
            <a:xfrm>
              <a:off x="5628650" y="2260375"/>
              <a:ext cx="78600" cy="30500"/>
            </a:xfrm>
            <a:custGeom>
              <a:rect b="b" l="l" r="r" t="t"/>
              <a:pathLst>
                <a:path extrusionOk="0" h="1220" w="3144">
                  <a:moveTo>
                    <a:pt x="1572" y="1220"/>
                  </a:moveTo>
                  <a:cubicBezTo>
                    <a:pt x="2439" y="1220"/>
                    <a:pt x="3144" y="949"/>
                    <a:pt x="3144" y="610"/>
                  </a:cubicBezTo>
                  <a:cubicBezTo>
                    <a:pt x="3144" y="284"/>
                    <a:pt x="2439" y="0"/>
                    <a:pt x="1572" y="0"/>
                  </a:cubicBezTo>
                  <a:cubicBezTo>
                    <a:pt x="705" y="0"/>
                    <a:pt x="0" y="284"/>
                    <a:pt x="0" y="610"/>
                  </a:cubicBezTo>
                  <a:cubicBezTo>
                    <a:pt x="0" y="949"/>
                    <a:pt x="705" y="1220"/>
                    <a:pt x="1572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51"/>
            <p:cNvSpPr/>
            <p:nvPr/>
          </p:nvSpPr>
          <p:spPr>
            <a:xfrm>
              <a:off x="5943300" y="2260375"/>
              <a:ext cx="78625" cy="30500"/>
            </a:xfrm>
            <a:custGeom>
              <a:rect b="b" l="l" r="r" t="t"/>
              <a:pathLst>
                <a:path extrusionOk="0" h="1220" w="3145">
                  <a:moveTo>
                    <a:pt x="1573" y="1220"/>
                  </a:moveTo>
                  <a:cubicBezTo>
                    <a:pt x="2440" y="1220"/>
                    <a:pt x="3144" y="949"/>
                    <a:pt x="3144" y="610"/>
                  </a:cubicBezTo>
                  <a:cubicBezTo>
                    <a:pt x="3144" y="284"/>
                    <a:pt x="2440" y="0"/>
                    <a:pt x="1573" y="0"/>
                  </a:cubicBezTo>
                  <a:cubicBezTo>
                    <a:pt x="706" y="0"/>
                    <a:pt x="1" y="284"/>
                    <a:pt x="1" y="610"/>
                  </a:cubicBezTo>
                  <a:cubicBezTo>
                    <a:pt x="1" y="949"/>
                    <a:pt x="706" y="1220"/>
                    <a:pt x="1573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2" name="Google Shape;742;p51"/>
          <p:cNvGrpSpPr/>
          <p:nvPr/>
        </p:nvGrpSpPr>
        <p:grpSpPr>
          <a:xfrm>
            <a:off x="636298" y="758118"/>
            <a:ext cx="600275" cy="600275"/>
            <a:chOff x="2155921" y="3304106"/>
            <a:chExt cx="530700" cy="530700"/>
          </a:xfrm>
        </p:grpSpPr>
        <p:sp>
          <p:nvSpPr>
            <p:cNvPr id="743" name="Google Shape;743;p51"/>
            <p:cNvSpPr/>
            <p:nvPr/>
          </p:nvSpPr>
          <p:spPr>
            <a:xfrm rot="-1175220">
              <a:off x="2213657" y="3361651"/>
              <a:ext cx="415228" cy="415611"/>
            </a:xfrm>
            <a:prstGeom prst="pie">
              <a:avLst>
                <a:gd fmla="val 17278849" name="adj1"/>
                <a:gd fmla="val 11215668" name="adj2"/>
              </a:avLst>
            </a:prstGeom>
            <a:solidFill>
              <a:srgbClr val="FFD966"/>
            </a:solidFill>
            <a:ln cap="flat" cmpd="sng" w="9525">
              <a:solidFill>
                <a:srgbClr val="FFD9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51"/>
            <p:cNvSpPr/>
            <p:nvPr/>
          </p:nvSpPr>
          <p:spPr>
            <a:xfrm>
              <a:off x="2213673" y="3359136"/>
              <a:ext cx="415200" cy="415500"/>
            </a:xfrm>
            <a:prstGeom prst="pie">
              <a:avLst>
                <a:gd fmla="val 14939472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51"/>
            <p:cNvSpPr/>
            <p:nvPr/>
          </p:nvSpPr>
          <p:spPr>
            <a:xfrm>
              <a:off x="2213673" y="3361711"/>
              <a:ext cx="415200" cy="415500"/>
            </a:xfrm>
            <a:prstGeom prst="pie">
              <a:avLst>
                <a:gd fmla="val 13337132" name="adj1"/>
                <a:gd fmla="val 14812973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51"/>
            <p:cNvSpPr/>
            <p:nvPr/>
          </p:nvSpPr>
          <p:spPr>
            <a:xfrm>
              <a:off x="2213673" y="3359147"/>
              <a:ext cx="415200" cy="415500"/>
            </a:xfrm>
            <a:prstGeom prst="pie">
              <a:avLst>
                <a:gd fmla="val 9918821" name="adj1"/>
                <a:gd fmla="val 13248700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7" name="Google Shape;747;p51"/>
          <p:cNvSpPr txBox="1"/>
          <p:nvPr/>
        </p:nvSpPr>
        <p:spPr>
          <a:xfrm>
            <a:off x="1082049" y="666746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4</a:t>
            </a:r>
            <a:endParaRPr baseline="-25000" sz="1600"/>
          </a:p>
        </p:txBody>
      </p:sp>
      <p:grpSp>
        <p:nvGrpSpPr>
          <p:cNvPr id="748" name="Google Shape;748;p51"/>
          <p:cNvGrpSpPr/>
          <p:nvPr/>
        </p:nvGrpSpPr>
        <p:grpSpPr>
          <a:xfrm>
            <a:off x="818182" y="1014382"/>
            <a:ext cx="236513" cy="87769"/>
            <a:chOff x="5593400" y="2130975"/>
            <a:chExt cx="463750" cy="159900"/>
          </a:xfrm>
        </p:grpSpPr>
        <p:sp>
          <p:nvSpPr>
            <p:cNvPr id="749" name="Google Shape;749;p51"/>
            <p:cNvSpPr/>
            <p:nvPr/>
          </p:nvSpPr>
          <p:spPr>
            <a:xfrm>
              <a:off x="56174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20" y="4038"/>
                  </a:moveTo>
                  <a:cubicBezTo>
                    <a:pt x="3131" y="4038"/>
                    <a:pt x="4038" y="3130"/>
                    <a:pt x="4038" y="2019"/>
                  </a:cubicBezTo>
                  <a:cubicBezTo>
                    <a:pt x="4038" y="908"/>
                    <a:pt x="3131" y="0"/>
                    <a:pt x="2020" y="0"/>
                  </a:cubicBezTo>
                  <a:cubicBezTo>
                    <a:pt x="909" y="0"/>
                    <a:pt x="0" y="908"/>
                    <a:pt x="0" y="2019"/>
                  </a:cubicBezTo>
                  <a:cubicBezTo>
                    <a:pt x="0" y="3130"/>
                    <a:pt x="909" y="4038"/>
                    <a:pt x="2020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51"/>
            <p:cNvSpPr/>
            <p:nvPr/>
          </p:nvSpPr>
          <p:spPr>
            <a:xfrm>
              <a:off x="560627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204" y="420"/>
                  </a:moveTo>
                  <a:cubicBezTo>
                    <a:pt x="245" y="501"/>
                    <a:pt x="299" y="570"/>
                    <a:pt x="366" y="637"/>
                  </a:cubicBezTo>
                  <a:cubicBezTo>
                    <a:pt x="489" y="759"/>
                    <a:pt x="624" y="868"/>
                    <a:pt x="800" y="935"/>
                  </a:cubicBezTo>
                  <a:lnTo>
                    <a:pt x="800" y="935"/>
                  </a:lnTo>
                  <a:cubicBezTo>
                    <a:pt x="814" y="935"/>
                    <a:pt x="814" y="949"/>
                    <a:pt x="814" y="949"/>
                  </a:cubicBezTo>
                  <a:lnTo>
                    <a:pt x="841" y="949"/>
                  </a:lnTo>
                  <a:cubicBezTo>
                    <a:pt x="1044" y="1016"/>
                    <a:pt x="1206" y="1016"/>
                    <a:pt x="1396" y="962"/>
                  </a:cubicBezTo>
                  <a:cubicBezTo>
                    <a:pt x="1477" y="949"/>
                    <a:pt x="1545" y="922"/>
                    <a:pt x="1613" y="881"/>
                  </a:cubicBezTo>
                  <a:cubicBezTo>
                    <a:pt x="1667" y="841"/>
                    <a:pt x="1938" y="651"/>
                    <a:pt x="1857" y="555"/>
                  </a:cubicBezTo>
                  <a:cubicBezTo>
                    <a:pt x="1802" y="501"/>
                    <a:pt x="1586" y="637"/>
                    <a:pt x="1504" y="664"/>
                  </a:cubicBezTo>
                  <a:cubicBezTo>
                    <a:pt x="1450" y="691"/>
                    <a:pt x="1396" y="705"/>
                    <a:pt x="1342" y="718"/>
                  </a:cubicBezTo>
                  <a:cubicBezTo>
                    <a:pt x="1193" y="745"/>
                    <a:pt x="1071" y="745"/>
                    <a:pt x="935" y="691"/>
                  </a:cubicBezTo>
                  <a:lnTo>
                    <a:pt x="908" y="691"/>
                  </a:lnTo>
                  <a:lnTo>
                    <a:pt x="908" y="691"/>
                  </a:lnTo>
                  <a:cubicBezTo>
                    <a:pt x="908" y="678"/>
                    <a:pt x="908" y="678"/>
                    <a:pt x="895" y="678"/>
                  </a:cubicBezTo>
                  <a:cubicBezTo>
                    <a:pt x="760" y="624"/>
                    <a:pt x="651" y="555"/>
                    <a:pt x="543" y="447"/>
                  </a:cubicBezTo>
                  <a:cubicBezTo>
                    <a:pt x="516" y="434"/>
                    <a:pt x="407" y="312"/>
                    <a:pt x="380" y="284"/>
                  </a:cubicBezTo>
                  <a:cubicBezTo>
                    <a:pt x="339" y="217"/>
                    <a:pt x="191" y="0"/>
                    <a:pt x="95" y="41"/>
                  </a:cubicBezTo>
                  <a:cubicBezTo>
                    <a:pt x="1" y="95"/>
                    <a:pt x="163" y="366"/>
                    <a:pt x="204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51"/>
            <p:cNvSpPr/>
            <p:nvPr/>
          </p:nvSpPr>
          <p:spPr>
            <a:xfrm>
              <a:off x="5595450" y="2146550"/>
              <a:ext cx="58950" cy="19000"/>
            </a:xfrm>
            <a:custGeom>
              <a:rect b="b" l="l" r="r" t="t"/>
              <a:pathLst>
                <a:path extrusionOk="0" h="760" w="2358">
                  <a:moveTo>
                    <a:pt x="338" y="461"/>
                  </a:moveTo>
                  <a:cubicBezTo>
                    <a:pt x="420" y="543"/>
                    <a:pt x="501" y="583"/>
                    <a:pt x="609" y="637"/>
                  </a:cubicBezTo>
                  <a:cubicBezTo>
                    <a:pt x="799" y="718"/>
                    <a:pt x="976" y="760"/>
                    <a:pt x="1179" y="745"/>
                  </a:cubicBezTo>
                  <a:lnTo>
                    <a:pt x="1193" y="745"/>
                  </a:lnTo>
                  <a:lnTo>
                    <a:pt x="1193" y="745"/>
                  </a:lnTo>
                  <a:lnTo>
                    <a:pt x="1274" y="745"/>
                  </a:lnTo>
                  <a:cubicBezTo>
                    <a:pt x="1504" y="718"/>
                    <a:pt x="1680" y="651"/>
                    <a:pt x="1870" y="529"/>
                  </a:cubicBezTo>
                  <a:cubicBezTo>
                    <a:pt x="1897" y="516"/>
                    <a:pt x="2006" y="434"/>
                    <a:pt x="2046" y="420"/>
                  </a:cubicBezTo>
                  <a:cubicBezTo>
                    <a:pt x="2087" y="380"/>
                    <a:pt x="2358" y="136"/>
                    <a:pt x="2262" y="55"/>
                  </a:cubicBezTo>
                  <a:cubicBezTo>
                    <a:pt x="2195" y="1"/>
                    <a:pt x="1978" y="176"/>
                    <a:pt x="1910" y="231"/>
                  </a:cubicBezTo>
                  <a:lnTo>
                    <a:pt x="1748" y="312"/>
                  </a:lnTo>
                  <a:cubicBezTo>
                    <a:pt x="1585" y="393"/>
                    <a:pt x="1436" y="447"/>
                    <a:pt x="1247" y="474"/>
                  </a:cubicBezTo>
                  <a:lnTo>
                    <a:pt x="1179" y="474"/>
                  </a:lnTo>
                  <a:lnTo>
                    <a:pt x="1179" y="474"/>
                  </a:lnTo>
                  <a:lnTo>
                    <a:pt x="1166" y="474"/>
                  </a:lnTo>
                  <a:cubicBezTo>
                    <a:pt x="1003" y="489"/>
                    <a:pt x="867" y="461"/>
                    <a:pt x="705" y="407"/>
                  </a:cubicBezTo>
                  <a:cubicBezTo>
                    <a:pt x="624" y="366"/>
                    <a:pt x="555" y="326"/>
                    <a:pt x="474" y="272"/>
                  </a:cubicBezTo>
                  <a:cubicBezTo>
                    <a:pt x="407" y="231"/>
                    <a:pt x="176" y="28"/>
                    <a:pt x="109" y="68"/>
                  </a:cubicBezTo>
                  <a:cubicBezTo>
                    <a:pt x="0" y="149"/>
                    <a:pt x="284" y="420"/>
                    <a:pt x="338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51"/>
            <p:cNvSpPr/>
            <p:nvPr/>
          </p:nvSpPr>
          <p:spPr>
            <a:xfrm>
              <a:off x="5770900" y="2199400"/>
              <a:ext cx="108750" cy="57250"/>
            </a:xfrm>
            <a:custGeom>
              <a:rect b="b" l="l" r="r" t="t"/>
              <a:pathLst>
                <a:path extrusionOk="0" h="2290" w="4350">
                  <a:moveTo>
                    <a:pt x="1247" y="393"/>
                  </a:moveTo>
                  <a:cubicBezTo>
                    <a:pt x="1017" y="257"/>
                    <a:pt x="827" y="122"/>
                    <a:pt x="597" y="82"/>
                  </a:cubicBezTo>
                  <a:cubicBezTo>
                    <a:pt x="1" y="0"/>
                    <a:pt x="41" y="813"/>
                    <a:pt x="258" y="1193"/>
                  </a:cubicBezTo>
                  <a:cubicBezTo>
                    <a:pt x="664" y="1924"/>
                    <a:pt x="1423" y="2290"/>
                    <a:pt x="2169" y="2277"/>
                  </a:cubicBezTo>
                  <a:cubicBezTo>
                    <a:pt x="2928" y="2290"/>
                    <a:pt x="3686" y="1924"/>
                    <a:pt x="4093" y="1193"/>
                  </a:cubicBezTo>
                  <a:cubicBezTo>
                    <a:pt x="4310" y="813"/>
                    <a:pt x="4350" y="0"/>
                    <a:pt x="3753" y="82"/>
                  </a:cubicBezTo>
                  <a:cubicBezTo>
                    <a:pt x="3524" y="122"/>
                    <a:pt x="3334" y="257"/>
                    <a:pt x="3103" y="393"/>
                  </a:cubicBezTo>
                  <a:cubicBezTo>
                    <a:pt x="2805" y="555"/>
                    <a:pt x="2494" y="624"/>
                    <a:pt x="2169" y="624"/>
                  </a:cubicBezTo>
                  <a:cubicBezTo>
                    <a:pt x="1857" y="624"/>
                    <a:pt x="1545" y="555"/>
                    <a:pt x="1247" y="3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51"/>
            <p:cNvSpPr/>
            <p:nvPr/>
          </p:nvSpPr>
          <p:spPr>
            <a:xfrm>
              <a:off x="5593400" y="2146875"/>
              <a:ext cx="56275" cy="27475"/>
            </a:xfrm>
            <a:custGeom>
              <a:rect b="b" l="l" r="r" t="t"/>
              <a:pathLst>
                <a:path extrusionOk="0" h="1099" w="2251">
                  <a:moveTo>
                    <a:pt x="407" y="990"/>
                  </a:moveTo>
                  <a:cubicBezTo>
                    <a:pt x="516" y="1045"/>
                    <a:pt x="610" y="1058"/>
                    <a:pt x="733" y="1085"/>
                  </a:cubicBezTo>
                  <a:cubicBezTo>
                    <a:pt x="935" y="1099"/>
                    <a:pt x="1112" y="1085"/>
                    <a:pt x="1302" y="1018"/>
                  </a:cubicBezTo>
                  <a:lnTo>
                    <a:pt x="1315" y="1018"/>
                  </a:lnTo>
                  <a:lnTo>
                    <a:pt x="1315" y="1018"/>
                  </a:lnTo>
                  <a:cubicBezTo>
                    <a:pt x="1329" y="1003"/>
                    <a:pt x="1383" y="990"/>
                    <a:pt x="1383" y="990"/>
                  </a:cubicBezTo>
                  <a:cubicBezTo>
                    <a:pt x="1600" y="895"/>
                    <a:pt x="1748" y="774"/>
                    <a:pt x="1898" y="611"/>
                  </a:cubicBezTo>
                  <a:cubicBezTo>
                    <a:pt x="1925" y="584"/>
                    <a:pt x="2006" y="476"/>
                    <a:pt x="2033" y="448"/>
                  </a:cubicBezTo>
                  <a:cubicBezTo>
                    <a:pt x="2060" y="394"/>
                    <a:pt x="2250" y="82"/>
                    <a:pt x="2142" y="42"/>
                  </a:cubicBezTo>
                  <a:cubicBezTo>
                    <a:pt x="2060" y="1"/>
                    <a:pt x="1898" y="245"/>
                    <a:pt x="1844" y="313"/>
                  </a:cubicBezTo>
                  <a:lnTo>
                    <a:pt x="1721" y="434"/>
                  </a:lnTo>
                  <a:cubicBezTo>
                    <a:pt x="1586" y="570"/>
                    <a:pt x="1450" y="665"/>
                    <a:pt x="1275" y="732"/>
                  </a:cubicBezTo>
                  <a:cubicBezTo>
                    <a:pt x="1275" y="747"/>
                    <a:pt x="1233" y="747"/>
                    <a:pt x="1220" y="760"/>
                  </a:cubicBezTo>
                  <a:lnTo>
                    <a:pt x="1220" y="760"/>
                  </a:lnTo>
                  <a:lnTo>
                    <a:pt x="1206" y="760"/>
                  </a:lnTo>
                  <a:cubicBezTo>
                    <a:pt x="1058" y="814"/>
                    <a:pt x="922" y="841"/>
                    <a:pt x="760" y="828"/>
                  </a:cubicBezTo>
                  <a:cubicBezTo>
                    <a:pt x="651" y="814"/>
                    <a:pt x="583" y="801"/>
                    <a:pt x="489" y="774"/>
                  </a:cubicBezTo>
                  <a:cubicBezTo>
                    <a:pt x="407" y="760"/>
                    <a:pt x="122" y="624"/>
                    <a:pt x="82" y="692"/>
                  </a:cubicBezTo>
                  <a:cubicBezTo>
                    <a:pt x="1" y="801"/>
                    <a:pt x="353" y="976"/>
                    <a:pt x="407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51"/>
            <p:cNvSpPr/>
            <p:nvPr/>
          </p:nvSpPr>
          <p:spPr>
            <a:xfrm>
              <a:off x="564590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51"/>
            <p:cNvSpPr/>
            <p:nvPr/>
          </p:nvSpPr>
          <p:spPr>
            <a:xfrm>
              <a:off x="59321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19" y="4038"/>
                  </a:moveTo>
                  <a:cubicBezTo>
                    <a:pt x="3130" y="4038"/>
                    <a:pt x="4038" y="3130"/>
                    <a:pt x="4038" y="2019"/>
                  </a:cubicBezTo>
                  <a:cubicBezTo>
                    <a:pt x="4038" y="908"/>
                    <a:pt x="3130" y="0"/>
                    <a:pt x="2019" y="0"/>
                  </a:cubicBezTo>
                  <a:cubicBezTo>
                    <a:pt x="908" y="0"/>
                    <a:pt x="0" y="908"/>
                    <a:pt x="0" y="2019"/>
                  </a:cubicBezTo>
                  <a:cubicBezTo>
                    <a:pt x="0" y="3130"/>
                    <a:pt x="908" y="4038"/>
                    <a:pt x="2019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51"/>
            <p:cNvSpPr/>
            <p:nvPr/>
          </p:nvSpPr>
          <p:spPr>
            <a:xfrm>
              <a:off x="599582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1735" y="420"/>
                  </a:moveTo>
                  <a:cubicBezTo>
                    <a:pt x="1694" y="501"/>
                    <a:pt x="1640" y="570"/>
                    <a:pt x="1572" y="637"/>
                  </a:cubicBezTo>
                  <a:cubicBezTo>
                    <a:pt x="1450" y="759"/>
                    <a:pt x="1314" y="868"/>
                    <a:pt x="1139" y="935"/>
                  </a:cubicBezTo>
                  <a:lnTo>
                    <a:pt x="1139" y="935"/>
                  </a:lnTo>
                  <a:cubicBezTo>
                    <a:pt x="1125" y="935"/>
                    <a:pt x="1125" y="949"/>
                    <a:pt x="1125" y="949"/>
                  </a:cubicBezTo>
                  <a:lnTo>
                    <a:pt x="1098" y="949"/>
                  </a:lnTo>
                  <a:cubicBezTo>
                    <a:pt x="895" y="1016"/>
                    <a:pt x="732" y="1016"/>
                    <a:pt x="543" y="962"/>
                  </a:cubicBezTo>
                  <a:cubicBezTo>
                    <a:pt x="461" y="949"/>
                    <a:pt x="393" y="922"/>
                    <a:pt x="326" y="881"/>
                  </a:cubicBezTo>
                  <a:cubicBezTo>
                    <a:pt x="272" y="841"/>
                    <a:pt x="1" y="651"/>
                    <a:pt x="82" y="555"/>
                  </a:cubicBezTo>
                  <a:cubicBezTo>
                    <a:pt x="136" y="501"/>
                    <a:pt x="353" y="637"/>
                    <a:pt x="434" y="664"/>
                  </a:cubicBezTo>
                  <a:cubicBezTo>
                    <a:pt x="488" y="691"/>
                    <a:pt x="543" y="705"/>
                    <a:pt x="597" y="718"/>
                  </a:cubicBezTo>
                  <a:cubicBezTo>
                    <a:pt x="745" y="745"/>
                    <a:pt x="868" y="745"/>
                    <a:pt x="1003" y="691"/>
                  </a:cubicBezTo>
                  <a:lnTo>
                    <a:pt x="1030" y="691"/>
                  </a:lnTo>
                  <a:lnTo>
                    <a:pt x="1030" y="691"/>
                  </a:lnTo>
                  <a:lnTo>
                    <a:pt x="1043" y="678"/>
                  </a:lnTo>
                  <a:cubicBezTo>
                    <a:pt x="1179" y="624"/>
                    <a:pt x="1287" y="555"/>
                    <a:pt x="1396" y="447"/>
                  </a:cubicBezTo>
                  <a:cubicBezTo>
                    <a:pt x="1423" y="434"/>
                    <a:pt x="1531" y="312"/>
                    <a:pt x="1558" y="284"/>
                  </a:cubicBezTo>
                  <a:cubicBezTo>
                    <a:pt x="1599" y="217"/>
                    <a:pt x="1748" y="0"/>
                    <a:pt x="1843" y="41"/>
                  </a:cubicBezTo>
                  <a:cubicBezTo>
                    <a:pt x="1938" y="95"/>
                    <a:pt x="1775" y="366"/>
                    <a:pt x="1735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51"/>
            <p:cNvSpPr/>
            <p:nvPr/>
          </p:nvSpPr>
          <p:spPr>
            <a:xfrm>
              <a:off x="5996150" y="2146550"/>
              <a:ext cx="58975" cy="19000"/>
            </a:xfrm>
            <a:custGeom>
              <a:rect b="b" l="l" r="r" t="t"/>
              <a:pathLst>
                <a:path extrusionOk="0" h="760" w="2359">
                  <a:moveTo>
                    <a:pt x="2020" y="461"/>
                  </a:moveTo>
                  <a:cubicBezTo>
                    <a:pt x="1939" y="543"/>
                    <a:pt x="1857" y="583"/>
                    <a:pt x="1749" y="637"/>
                  </a:cubicBezTo>
                  <a:cubicBezTo>
                    <a:pt x="1559" y="718"/>
                    <a:pt x="1383" y="760"/>
                    <a:pt x="1180" y="745"/>
                  </a:cubicBezTo>
                  <a:lnTo>
                    <a:pt x="1166" y="745"/>
                  </a:lnTo>
                  <a:lnTo>
                    <a:pt x="1166" y="745"/>
                  </a:lnTo>
                  <a:lnTo>
                    <a:pt x="1085" y="745"/>
                  </a:lnTo>
                  <a:cubicBezTo>
                    <a:pt x="855" y="718"/>
                    <a:pt x="678" y="651"/>
                    <a:pt x="488" y="529"/>
                  </a:cubicBezTo>
                  <a:cubicBezTo>
                    <a:pt x="461" y="516"/>
                    <a:pt x="353" y="434"/>
                    <a:pt x="313" y="420"/>
                  </a:cubicBezTo>
                  <a:cubicBezTo>
                    <a:pt x="272" y="380"/>
                    <a:pt x="1" y="136"/>
                    <a:pt x="96" y="55"/>
                  </a:cubicBezTo>
                  <a:cubicBezTo>
                    <a:pt x="163" y="1"/>
                    <a:pt x="380" y="176"/>
                    <a:pt x="448" y="231"/>
                  </a:cubicBezTo>
                  <a:lnTo>
                    <a:pt x="611" y="312"/>
                  </a:lnTo>
                  <a:cubicBezTo>
                    <a:pt x="774" y="393"/>
                    <a:pt x="922" y="447"/>
                    <a:pt x="1112" y="474"/>
                  </a:cubicBezTo>
                  <a:lnTo>
                    <a:pt x="1180" y="474"/>
                  </a:lnTo>
                  <a:lnTo>
                    <a:pt x="1180" y="474"/>
                  </a:lnTo>
                  <a:lnTo>
                    <a:pt x="1193" y="474"/>
                  </a:lnTo>
                  <a:cubicBezTo>
                    <a:pt x="1356" y="489"/>
                    <a:pt x="1491" y="461"/>
                    <a:pt x="1641" y="407"/>
                  </a:cubicBezTo>
                  <a:cubicBezTo>
                    <a:pt x="1735" y="366"/>
                    <a:pt x="1803" y="326"/>
                    <a:pt x="1885" y="272"/>
                  </a:cubicBezTo>
                  <a:cubicBezTo>
                    <a:pt x="1952" y="231"/>
                    <a:pt x="2183" y="28"/>
                    <a:pt x="2250" y="68"/>
                  </a:cubicBezTo>
                  <a:cubicBezTo>
                    <a:pt x="2358" y="149"/>
                    <a:pt x="2074" y="420"/>
                    <a:pt x="2020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51"/>
            <p:cNvSpPr/>
            <p:nvPr/>
          </p:nvSpPr>
          <p:spPr>
            <a:xfrm>
              <a:off x="6000900" y="2146875"/>
              <a:ext cx="56250" cy="27475"/>
            </a:xfrm>
            <a:custGeom>
              <a:rect b="b" l="l" r="r" t="t"/>
              <a:pathLst>
                <a:path extrusionOk="0" h="1099" w="2250">
                  <a:moveTo>
                    <a:pt x="1843" y="990"/>
                  </a:moveTo>
                  <a:cubicBezTo>
                    <a:pt x="1735" y="1045"/>
                    <a:pt x="1640" y="1058"/>
                    <a:pt x="1518" y="1085"/>
                  </a:cubicBezTo>
                  <a:cubicBezTo>
                    <a:pt x="1315" y="1099"/>
                    <a:pt x="1138" y="1085"/>
                    <a:pt x="949" y="1018"/>
                  </a:cubicBezTo>
                  <a:lnTo>
                    <a:pt x="936" y="1018"/>
                  </a:lnTo>
                  <a:lnTo>
                    <a:pt x="936" y="1018"/>
                  </a:lnTo>
                  <a:cubicBezTo>
                    <a:pt x="922" y="1003"/>
                    <a:pt x="868" y="990"/>
                    <a:pt x="868" y="990"/>
                  </a:cubicBezTo>
                  <a:cubicBezTo>
                    <a:pt x="651" y="895"/>
                    <a:pt x="502" y="774"/>
                    <a:pt x="353" y="611"/>
                  </a:cubicBezTo>
                  <a:cubicBezTo>
                    <a:pt x="326" y="584"/>
                    <a:pt x="244" y="476"/>
                    <a:pt x="217" y="448"/>
                  </a:cubicBezTo>
                  <a:cubicBezTo>
                    <a:pt x="190" y="394"/>
                    <a:pt x="0" y="82"/>
                    <a:pt x="109" y="42"/>
                  </a:cubicBezTo>
                  <a:cubicBezTo>
                    <a:pt x="190" y="1"/>
                    <a:pt x="353" y="245"/>
                    <a:pt x="407" y="313"/>
                  </a:cubicBezTo>
                  <a:lnTo>
                    <a:pt x="529" y="434"/>
                  </a:lnTo>
                  <a:cubicBezTo>
                    <a:pt x="665" y="570"/>
                    <a:pt x="800" y="665"/>
                    <a:pt x="976" y="732"/>
                  </a:cubicBezTo>
                  <a:cubicBezTo>
                    <a:pt x="976" y="747"/>
                    <a:pt x="1017" y="747"/>
                    <a:pt x="1030" y="760"/>
                  </a:cubicBezTo>
                  <a:lnTo>
                    <a:pt x="1030" y="760"/>
                  </a:lnTo>
                  <a:lnTo>
                    <a:pt x="1044" y="760"/>
                  </a:lnTo>
                  <a:cubicBezTo>
                    <a:pt x="1193" y="814"/>
                    <a:pt x="1328" y="841"/>
                    <a:pt x="1491" y="828"/>
                  </a:cubicBezTo>
                  <a:cubicBezTo>
                    <a:pt x="1599" y="814"/>
                    <a:pt x="1667" y="801"/>
                    <a:pt x="1762" y="774"/>
                  </a:cubicBezTo>
                  <a:cubicBezTo>
                    <a:pt x="1843" y="760"/>
                    <a:pt x="2128" y="624"/>
                    <a:pt x="2168" y="692"/>
                  </a:cubicBezTo>
                  <a:cubicBezTo>
                    <a:pt x="2250" y="801"/>
                    <a:pt x="1897" y="976"/>
                    <a:pt x="1843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51"/>
            <p:cNvSpPr/>
            <p:nvPr/>
          </p:nvSpPr>
          <p:spPr>
            <a:xfrm>
              <a:off x="596905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51"/>
            <p:cNvSpPr/>
            <p:nvPr/>
          </p:nvSpPr>
          <p:spPr>
            <a:xfrm>
              <a:off x="5628650" y="2260375"/>
              <a:ext cx="78600" cy="30500"/>
            </a:xfrm>
            <a:custGeom>
              <a:rect b="b" l="l" r="r" t="t"/>
              <a:pathLst>
                <a:path extrusionOk="0" h="1220" w="3144">
                  <a:moveTo>
                    <a:pt x="1572" y="1220"/>
                  </a:moveTo>
                  <a:cubicBezTo>
                    <a:pt x="2439" y="1220"/>
                    <a:pt x="3144" y="949"/>
                    <a:pt x="3144" y="610"/>
                  </a:cubicBezTo>
                  <a:cubicBezTo>
                    <a:pt x="3144" y="284"/>
                    <a:pt x="2439" y="0"/>
                    <a:pt x="1572" y="0"/>
                  </a:cubicBezTo>
                  <a:cubicBezTo>
                    <a:pt x="705" y="0"/>
                    <a:pt x="0" y="284"/>
                    <a:pt x="0" y="610"/>
                  </a:cubicBezTo>
                  <a:cubicBezTo>
                    <a:pt x="0" y="949"/>
                    <a:pt x="705" y="1220"/>
                    <a:pt x="1572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51"/>
            <p:cNvSpPr/>
            <p:nvPr/>
          </p:nvSpPr>
          <p:spPr>
            <a:xfrm>
              <a:off x="5943300" y="2260375"/>
              <a:ext cx="78625" cy="30500"/>
            </a:xfrm>
            <a:custGeom>
              <a:rect b="b" l="l" r="r" t="t"/>
              <a:pathLst>
                <a:path extrusionOk="0" h="1220" w="3145">
                  <a:moveTo>
                    <a:pt x="1573" y="1220"/>
                  </a:moveTo>
                  <a:cubicBezTo>
                    <a:pt x="2440" y="1220"/>
                    <a:pt x="3144" y="949"/>
                    <a:pt x="3144" y="610"/>
                  </a:cubicBezTo>
                  <a:cubicBezTo>
                    <a:pt x="3144" y="284"/>
                    <a:pt x="2440" y="0"/>
                    <a:pt x="1573" y="0"/>
                  </a:cubicBezTo>
                  <a:cubicBezTo>
                    <a:pt x="706" y="0"/>
                    <a:pt x="1" y="284"/>
                    <a:pt x="1" y="610"/>
                  </a:cubicBezTo>
                  <a:cubicBezTo>
                    <a:pt x="1" y="949"/>
                    <a:pt x="706" y="1220"/>
                    <a:pt x="1573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2" name="Google Shape;762;p51"/>
          <p:cNvSpPr txBox="1"/>
          <p:nvPr>
            <p:ph type="title"/>
          </p:nvPr>
        </p:nvSpPr>
        <p:spPr>
          <a:xfrm>
            <a:off x="254550" y="-12175"/>
            <a:ext cx="82695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Atkinson Hyperlegible"/>
                <a:ea typeface="Atkinson Hyperlegible"/>
                <a:cs typeface="Atkinson Hyperlegible"/>
                <a:sym typeface="Atkinson Hyperlegible"/>
              </a:rPr>
              <a:t>Sterile Neutrinos in 3+1 (1 Sterile)</a:t>
            </a:r>
            <a:endParaRPr sz="32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grpSp>
        <p:nvGrpSpPr>
          <p:cNvPr id="763" name="Google Shape;763;p51"/>
          <p:cNvGrpSpPr/>
          <p:nvPr/>
        </p:nvGrpSpPr>
        <p:grpSpPr>
          <a:xfrm>
            <a:off x="682765" y="4354775"/>
            <a:ext cx="318303" cy="318520"/>
            <a:chOff x="519700" y="3407250"/>
            <a:chExt cx="457200" cy="457513"/>
          </a:xfrm>
        </p:grpSpPr>
        <p:sp>
          <p:nvSpPr>
            <p:cNvPr id="764" name="Google Shape;764;p51"/>
            <p:cNvSpPr/>
            <p:nvPr/>
          </p:nvSpPr>
          <p:spPr>
            <a:xfrm>
              <a:off x="519700" y="3407250"/>
              <a:ext cx="457200" cy="457500"/>
            </a:xfrm>
            <a:prstGeom prst="pie">
              <a:avLst>
                <a:gd fmla="val 3869914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51"/>
            <p:cNvSpPr/>
            <p:nvPr/>
          </p:nvSpPr>
          <p:spPr>
            <a:xfrm>
              <a:off x="519700" y="3407263"/>
              <a:ext cx="457200" cy="457500"/>
            </a:xfrm>
            <a:prstGeom prst="pie">
              <a:avLst>
                <a:gd fmla="val 8556072" name="adj1"/>
                <a:gd fmla="val 16200000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51"/>
            <p:cNvSpPr/>
            <p:nvPr/>
          </p:nvSpPr>
          <p:spPr>
            <a:xfrm>
              <a:off x="519700" y="3407250"/>
              <a:ext cx="457200" cy="457500"/>
            </a:xfrm>
            <a:prstGeom prst="pie">
              <a:avLst>
                <a:gd fmla="val 12676117" name="adj1"/>
                <a:gd fmla="val 4079625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67" name="Google Shape;767;p51"/>
            <p:cNvGrpSpPr/>
            <p:nvPr/>
          </p:nvGrpSpPr>
          <p:grpSpPr>
            <a:xfrm>
              <a:off x="594786" y="3579030"/>
              <a:ext cx="307049" cy="113945"/>
              <a:chOff x="5593400" y="2130975"/>
              <a:chExt cx="463750" cy="159900"/>
            </a:xfrm>
          </p:grpSpPr>
          <p:sp>
            <p:nvSpPr>
              <p:cNvPr id="768" name="Google Shape;768;p51"/>
              <p:cNvSpPr/>
              <p:nvPr/>
            </p:nvSpPr>
            <p:spPr>
              <a:xfrm>
                <a:off x="56174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20" y="4038"/>
                    </a:moveTo>
                    <a:cubicBezTo>
                      <a:pt x="3131" y="4038"/>
                      <a:pt x="4038" y="3130"/>
                      <a:pt x="4038" y="2019"/>
                    </a:cubicBezTo>
                    <a:cubicBezTo>
                      <a:pt x="4038" y="908"/>
                      <a:pt x="3131" y="0"/>
                      <a:pt x="2020" y="0"/>
                    </a:cubicBezTo>
                    <a:cubicBezTo>
                      <a:pt x="909" y="0"/>
                      <a:pt x="0" y="908"/>
                      <a:pt x="0" y="2019"/>
                    </a:cubicBezTo>
                    <a:cubicBezTo>
                      <a:pt x="0" y="3130"/>
                      <a:pt x="909" y="4038"/>
                      <a:pt x="2020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9" name="Google Shape;769;p51"/>
              <p:cNvSpPr/>
              <p:nvPr/>
            </p:nvSpPr>
            <p:spPr>
              <a:xfrm>
                <a:off x="560627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204" y="420"/>
                    </a:moveTo>
                    <a:cubicBezTo>
                      <a:pt x="245" y="501"/>
                      <a:pt x="299" y="570"/>
                      <a:pt x="366" y="637"/>
                    </a:cubicBezTo>
                    <a:cubicBezTo>
                      <a:pt x="489" y="759"/>
                      <a:pt x="624" y="868"/>
                      <a:pt x="800" y="935"/>
                    </a:cubicBezTo>
                    <a:lnTo>
                      <a:pt x="800" y="935"/>
                    </a:lnTo>
                    <a:cubicBezTo>
                      <a:pt x="814" y="935"/>
                      <a:pt x="814" y="949"/>
                      <a:pt x="814" y="949"/>
                    </a:cubicBezTo>
                    <a:lnTo>
                      <a:pt x="841" y="949"/>
                    </a:lnTo>
                    <a:cubicBezTo>
                      <a:pt x="1044" y="1016"/>
                      <a:pt x="1206" y="1016"/>
                      <a:pt x="1396" y="962"/>
                    </a:cubicBezTo>
                    <a:cubicBezTo>
                      <a:pt x="1477" y="949"/>
                      <a:pt x="1545" y="922"/>
                      <a:pt x="1613" y="881"/>
                    </a:cubicBezTo>
                    <a:cubicBezTo>
                      <a:pt x="1667" y="841"/>
                      <a:pt x="1938" y="651"/>
                      <a:pt x="1857" y="555"/>
                    </a:cubicBezTo>
                    <a:cubicBezTo>
                      <a:pt x="1802" y="501"/>
                      <a:pt x="1586" y="637"/>
                      <a:pt x="1504" y="664"/>
                    </a:cubicBezTo>
                    <a:cubicBezTo>
                      <a:pt x="1450" y="691"/>
                      <a:pt x="1396" y="705"/>
                      <a:pt x="1342" y="718"/>
                    </a:cubicBezTo>
                    <a:cubicBezTo>
                      <a:pt x="1193" y="745"/>
                      <a:pt x="1071" y="745"/>
                      <a:pt x="935" y="691"/>
                    </a:cubicBezTo>
                    <a:lnTo>
                      <a:pt x="908" y="691"/>
                    </a:lnTo>
                    <a:lnTo>
                      <a:pt x="908" y="691"/>
                    </a:lnTo>
                    <a:cubicBezTo>
                      <a:pt x="908" y="678"/>
                      <a:pt x="908" y="678"/>
                      <a:pt x="895" y="678"/>
                    </a:cubicBezTo>
                    <a:cubicBezTo>
                      <a:pt x="760" y="624"/>
                      <a:pt x="651" y="555"/>
                      <a:pt x="543" y="447"/>
                    </a:cubicBezTo>
                    <a:cubicBezTo>
                      <a:pt x="516" y="434"/>
                      <a:pt x="407" y="312"/>
                      <a:pt x="380" y="284"/>
                    </a:cubicBezTo>
                    <a:cubicBezTo>
                      <a:pt x="339" y="217"/>
                      <a:pt x="191" y="0"/>
                      <a:pt x="95" y="41"/>
                    </a:cubicBezTo>
                    <a:cubicBezTo>
                      <a:pt x="1" y="95"/>
                      <a:pt x="163" y="366"/>
                      <a:pt x="204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0" name="Google Shape;770;p51"/>
              <p:cNvSpPr/>
              <p:nvPr/>
            </p:nvSpPr>
            <p:spPr>
              <a:xfrm>
                <a:off x="5595450" y="2146550"/>
                <a:ext cx="58950" cy="19000"/>
              </a:xfrm>
              <a:custGeom>
                <a:rect b="b" l="l" r="r" t="t"/>
                <a:pathLst>
                  <a:path extrusionOk="0" h="760" w="2358">
                    <a:moveTo>
                      <a:pt x="338" y="461"/>
                    </a:moveTo>
                    <a:cubicBezTo>
                      <a:pt x="420" y="543"/>
                      <a:pt x="501" y="583"/>
                      <a:pt x="609" y="637"/>
                    </a:cubicBezTo>
                    <a:cubicBezTo>
                      <a:pt x="799" y="718"/>
                      <a:pt x="976" y="760"/>
                      <a:pt x="1179" y="745"/>
                    </a:cubicBezTo>
                    <a:lnTo>
                      <a:pt x="1193" y="745"/>
                    </a:lnTo>
                    <a:lnTo>
                      <a:pt x="1193" y="745"/>
                    </a:lnTo>
                    <a:lnTo>
                      <a:pt x="1274" y="745"/>
                    </a:lnTo>
                    <a:cubicBezTo>
                      <a:pt x="1504" y="718"/>
                      <a:pt x="1680" y="651"/>
                      <a:pt x="1870" y="529"/>
                    </a:cubicBezTo>
                    <a:cubicBezTo>
                      <a:pt x="1897" y="516"/>
                      <a:pt x="2006" y="434"/>
                      <a:pt x="2046" y="420"/>
                    </a:cubicBezTo>
                    <a:cubicBezTo>
                      <a:pt x="2087" y="380"/>
                      <a:pt x="2358" y="136"/>
                      <a:pt x="2262" y="55"/>
                    </a:cubicBezTo>
                    <a:cubicBezTo>
                      <a:pt x="2195" y="1"/>
                      <a:pt x="1978" y="176"/>
                      <a:pt x="1910" y="231"/>
                    </a:cubicBezTo>
                    <a:lnTo>
                      <a:pt x="1748" y="312"/>
                    </a:lnTo>
                    <a:cubicBezTo>
                      <a:pt x="1585" y="393"/>
                      <a:pt x="1436" y="447"/>
                      <a:pt x="1247" y="474"/>
                    </a:cubicBezTo>
                    <a:lnTo>
                      <a:pt x="1179" y="474"/>
                    </a:lnTo>
                    <a:lnTo>
                      <a:pt x="1179" y="474"/>
                    </a:lnTo>
                    <a:lnTo>
                      <a:pt x="1166" y="474"/>
                    </a:lnTo>
                    <a:cubicBezTo>
                      <a:pt x="1003" y="489"/>
                      <a:pt x="867" y="461"/>
                      <a:pt x="705" y="407"/>
                    </a:cubicBezTo>
                    <a:cubicBezTo>
                      <a:pt x="624" y="366"/>
                      <a:pt x="555" y="326"/>
                      <a:pt x="474" y="272"/>
                    </a:cubicBezTo>
                    <a:cubicBezTo>
                      <a:pt x="407" y="231"/>
                      <a:pt x="176" y="28"/>
                      <a:pt x="109" y="68"/>
                    </a:cubicBezTo>
                    <a:cubicBezTo>
                      <a:pt x="0" y="149"/>
                      <a:pt x="284" y="420"/>
                      <a:pt x="338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1" name="Google Shape;771;p51"/>
              <p:cNvSpPr/>
              <p:nvPr/>
            </p:nvSpPr>
            <p:spPr>
              <a:xfrm>
                <a:off x="5770900" y="2199400"/>
                <a:ext cx="108750" cy="57250"/>
              </a:xfrm>
              <a:custGeom>
                <a:rect b="b" l="l" r="r" t="t"/>
                <a:pathLst>
                  <a:path extrusionOk="0" h="2290" w="4350">
                    <a:moveTo>
                      <a:pt x="1247" y="393"/>
                    </a:moveTo>
                    <a:cubicBezTo>
                      <a:pt x="1017" y="257"/>
                      <a:pt x="827" y="122"/>
                      <a:pt x="597" y="82"/>
                    </a:cubicBezTo>
                    <a:cubicBezTo>
                      <a:pt x="1" y="0"/>
                      <a:pt x="41" y="813"/>
                      <a:pt x="258" y="1193"/>
                    </a:cubicBezTo>
                    <a:cubicBezTo>
                      <a:pt x="664" y="1924"/>
                      <a:pt x="1423" y="2290"/>
                      <a:pt x="2169" y="2277"/>
                    </a:cubicBezTo>
                    <a:cubicBezTo>
                      <a:pt x="2928" y="2290"/>
                      <a:pt x="3686" y="1924"/>
                      <a:pt x="4093" y="1193"/>
                    </a:cubicBezTo>
                    <a:cubicBezTo>
                      <a:pt x="4310" y="813"/>
                      <a:pt x="4350" y="0"/>
                      <a:pt x="3753" y="82"/>
                    </a:cubicBezTo>
                    <a:cubicBezTo>
                      <a:pt x="3524" y="122"/>
                      <a:pt x="3334" y="257"/>
                      <a:pt x="3103" y="393"/>
                    </a:cubicBezTo>
                    <a:cubicBezTo>
                      <a:pt x="2805" y="555"/>
                      <a:pt x="2494" y="624"/>
                      <a:pt x="2169" y="624"/>
                    </a:cubicBezTo>
                    <a:cubicBezTo>
                      <a:pt x="1857" y="624"/>
                      <a:pt x="1545" y="555"/>
                      <a:pt x="1247" y="3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2" name="Google Shape;772;p51"/>
              <p:cNvSpPr/>
              <p:nvPr/>
            </p:nvSpPr>
            <p:spPr>
              <a:xfrm>
                <a:off x="5593400" y="2146875"/>
                <a:ext cx="56275" cy="27475"/>
              </a:xfrm>
              <a:custGeom>
                <a:rect b="b" l="l" r="r" t="t"/>
                <a:pathLst>
                  <a:path extrusionOk="0" h="1099" w="2251">
                    <a:moveTo>
                      <a:pt x="407" y="990"/>
                    </a:moveTo>
                    <a:cubicBezTo>
                      <a:pt x="516" y="1045"/>
                      <a:pt x="610" y="1058"/>
                      <a:pt x="733" y="1085"/>
                    </a:cubicBezTo>
                    <a:cubicBezTo>
                      <a:pt x="935" y="1099"/>
                      <a:pt x="1112" y="1085"/>
                      <a:pt x="1302" y="1018"/>
                    </a:cubicBezTo>
                    <a:lnTo>
                      <a:pt x="1315" y="1018"/>
                    </a:lnTo>
                    <a:lnTo>
                      <a:pt x="1315" y="1018"/>
                    </a:lnTo>
                    <a:cubicBezTo>
                      <a:pt x="1329" y="1003"/>
                      <a:pt x="1383" y="990"/>
                      <a:pt x="1383" y="990"/>
                    </a:cubicBezTo>
                    <a:cubicBezTo>
                      <a:pt x="1600" y="895"/>
                      <a:pt x="1748" y="774"/>
                      <a:pt x="1898" y="611"/>
                    </a:cubicBezTo>
                    <a:cubicBezTo>
                      <a:pt x="1925" y="584"/>
                      <a:pt x="2006" y="476"/>
                      <a:pt x="2033" y="448"/>
                    </a:cubicBezTo>
                    <a:cubicBezTo>
                      <a:pt x="2060" y="394"/>
                      <a:pt x="2250" y="82"/>
                      <a:pt x="2142" y="42"/>
                    </a:cubicBezTo>
                    <a:cubicBezTo>
                      <a:pt x="2060" y="1"/>
                      <a:pt x="1898" y="245"/>
                      <a:pt x="1844" y="313"/>
                    </a:cubicBezTo>
                    <a:lnTo>
                      <a:pt x="1721" y="434"/>
                    </a:lnTo>
                    <a:cubicBezTo>
                      <a:pt x="1586" y="570"/>
                      <a:pt x="1450" y="665"/>
                      <a:pt x="1275" y="732"/>
                    </a:cubicBezTo>
                    <a:cubicBezTo>
                      <a:pt x="1275" y="747"/>
                      <a:pt x="1233" y="747"/>
                      <a:pt x="1220" y="760"/>
                    </a:cubicBezTo>
                    <a:lnTo>
                      <a:pt x="1220" y="760"/>
                    </a:lnTo>
                    <a:lnTo>
                      <a:pt x="1206" y="760"/>
                    </a:lnTo>
                    <a:cubicBezTo>
                      <a:pt x="1058" y="814"/>
                      <a:pt x="922" y="841"/>
                      <a:pt x="760" y="828"/>
                    </a:cubicBezTo>
                    <a:cubicBezTo>
                      <a:pt x="651" y="814"/>
                      <a:pt x="583" y="801"/>
                      <a:pt x="489" y="774"/>
                    </a:cubicBezTo>
                    <a:cubicBezTo>
                      <a:pt x="407" y="760"/>
                      <a:pt x="122" y="624"/>
                      <a:pt x="82" y="692"/>
                    </a:cubicBezTo>
                    <a:cubicBezTo>
                      <a:pt x="1" y="801"/>
                      <a:pt x="353" y="976"/>
                      <a:pt x="407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3" name="Google Shape;773;p51"/>
              <p:cNvSpPr/>
              <p:nvPr/>
            </p:nvSpPr>
            <p:spPr>
              <a:xfrm>
                <a:off x="564590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4" name="Google Shape;774;p51"/>
              <p:cNvSpPr/>
              <p:nvPr/>
            </p:nvSpPr>
            <p:spPr>
              <a:xfrm>
                <a:off x="59321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19" y="4038"/>
                    </a:moveTo>
                    <a:cubicBezTo>
                      <a:pt x="3130" y="4038"/>
                      <a:pt x="4038" y="3130"/>
                      <a:pt x="4038" y="2019"/>
                    </a:cubicBezTo>
                    <a:cubicBezTo>
                      <a:pt x="4038" y="908"/>
                      <a:pt x="3130" y="0"/>
                      <a:pt x="2019" y="0"/>
                    </a:cubicBezTo>
                    <a:cubicBezTo>
                      <a:pt x="908" y="0"/>
                      <a:pt x="0" y="908"/>
                      <a:pt x="0" y="2019"/>
                    </a:cubicBezTo>
                    <a:cubicBezTo>
                      <a:pt x="0" y="3130"/>
                      <a:pt x="908" y="4038"/>
                      <a:pt x="2019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5" name="Google Shape;775;p51"/>
              <p:cNvSpPr/>
              <p:nvPr/>
            </p:nvSpPr>
            <p:spPr>
              <a:xfrm>
                <a:off x="599582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1735" y="420"/>
                    </a:moveTo>
                    <a:cubicBezTo>
                      <a:pt x="1694" y="501"/>
                      <a:pt x="1640" y="570"/>
                      <a:pt x="1572" y="637"/>
                    </a:cubicBezTo>
                    <a:cubicBezTo>
                      <a:pt x="1450" y="759"/>
                      <a:pt x="1314" y="868"/>
                      <a:pt x="1139" y="935"/>
                    </a:cubicBezTo>
                    <a:lnTo>
                      <a:pt x="1139" y="935"/>
                    </a:lnTo>
                    <a:cubicBezTo>
                      <a:pt x="1125" y="935"/>
                      <a:pt x="1125" y="949"/>
                      <a:pt x="1125" y="949"/>
                    </a:cubicBezTo>
                    <a:lnTo>
                      <a:pt x="1098" y="949"/>
                    </a:lnTo>
                    <a:cubicBezTo>
                      <a:pt x="895" y="1016"/>
                      <a:pt x="732" y="1016"/>
                      <a:pt x="543" y="962"/>
                    </a:cubicBezTo>
                    <a:cubicBezTo>
                      <a:pt x="461" y="949"/>
                      <a:pt x="393" y="922"/>
                      <a:pt x="326" y="881"/>
                    </a:cubicBezTo>
                    <a:cubicBezTo>
                      <a:pt x="272" y="841"/>
                      <a:pt x="1" y="651"/>
                      <a:pt x="82" y="555"/>
                    </a:cubicBezTo>
                    <a:cubicBezTo>
                      <a:pt x="136" y="501"/>
                      <a:pt x="353" y="637"/>
                      <a:pt x="434" y="664"/>
                    </a:cubicBezTo>
                    <a:cubicBezTo>
                      <a:pt x="488" y="691"/>
                      <a:pt x="543" y="705"/>
                      <a:pt x="597" y="718"/>
                    </a:cubicBezTo>
                    <a:cubicBezTo>
                      <a:pt x="745" y="745"/>
                      <a:pt x="868" y="745"/>
                      <a:pt x="1003" y="691"/>
                    </a:cubicBezTo>
                    <a:lnTo>
                      <a:pt x="1030" y="691"/>
                    </a:lnTo>
                    <a:lnTo>
                      <a:pt x="1030" y="691"/>
                    </a:lnTo>
                    <a:lnTo>
                      <a:pt x="1043" y="678"/>
                    </a:lnTo>
                    <a:cubicBezTo>
                      <a:pt x="1179" y="624"/>
                      <a:pt x="1287" y="555"/>
                      <a:pt x="1396" y="447"/>
                    </a:cubicBezTo>
                    <a:cubicBezTo>
                      <a:pt x="1423" y="434"/>
                      <a:pt x="1531" y="312"/>
                      <a:pt x="1558" y="284"/>
                    </a:cubicBezTo>
                    <a:cubicBezTo>
                      <a:pt x="1599" y="217"/>
                      <a:pt x="1748" y="0"/>
                      <a:pt x="1843" y="41"/>
                    </a:cubicBezTo>
                    <a:cubicBezTo>
                      <a:pt x="1938" y="95"/>
                      <a:pt x="1775" y="366"/>
                      <a:pt x="1735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6" name="Google Shape;776;p51"/>
              <p:cNvSpPr/>
              <p:nvPr/>
            </p:nvSpPr>
            <p:spPr>
              <a:xfrm>
                <a:off x="5996150" y="2146550"/>
                <a:ext cx="58975" cy="19000"/>
              </a:xfrm>
              <a:custGeom>
                <a:rect b="b" l="l" r="r" t="t"/>
                <a:pathLst>
                  <a:path extrusionOk="0" h="760" w="2359">
                    <a:moveTo>
                      <a:pt x="2020" y="461"/>
                    </a:moveTo>
                    <a:cubicBezTo>
                      <a:pt x="1939" y="543"/>
                      <a:pt x="1857" y="583"/>
                      <a:pt x="1749" y="637"/>
                    </a:cubicBezTo>
                    <a:cubicBezTo>
                      <a:pt x="1559" y="718"/>
                      <a:pt x="1383" y="760"/>
                      <a:pt x="1180" y="745"/>
                    </a:cubicBezTo>
                    <a:lnTo>
                      <a:pt x="1166" y="745"/>
                    </a:lnTo>
                    <a:lnTo>
                      <a:pt x="1166" y="745"/>
                    </a:lnTo>
                    <a:lnTo>
                      <a:pt x="1085" y="745"/>
                    </a:lnTo>
                    <a:cubicBezTo>
                      <a:pt x="855" y="718"/>
                      <a:pt x="678" y="651"/>
                      <a:pt x="488" y="529"/>
                    </a:cubicBezTo>
                    <a:cubicBezTo>
                      <a:pt x="461" y="516"/>
                      <a:pt x="353" y="434"/>
                      <a:pt x="313" y="420"/>
                    </a:cubicBezTo>
                    <a:cubicBezTo>
                      <a:pt x="272" y="380"/>
                      <a:pt x="1" y="136"/>
                      <a:pt x="96" y="55"/>
                    </a:cubicBezTo>
                    <a:cubicBezTo>
                      <a:pt x="163" y="1"/>
                      <a:pt x="380" y="176"/>
                      <a:pt x="448" y="231"/>
                    </a:cubicBezTo>
                    <a:lnTo>
                      <a:pt x="611" y="312"/>
                    </a:lnTo>
                    <a:cubicBezTo>
                      <a:pt x="774" y="393"/>
                      <a:pt x="922" y="447"/>
                      <a:pt x="1112" y="474"/>
                    </a:cubicBezTo>
                    <a:lnTo>
                      <a:pt x="1180" y="474"/>
                    </a:lnTo>
                    <a:lnTo>
                      <a:pt x="1180" y="474"/>
                    </a:lnTo>
                    <a:lnTo>
                      <a:pt x="1193" y="474"/>
                    </a:lnTo>
                    <a:cubicBezTo>
                      <a:pt x="1356" y="489"/>
                      <a:pt x="1491" y="461"/>
                      <a:pt x="1641" y="407"/>
                    </a:cubicBezTo>
                    <a:cubicBezTo>
                      <a:pt x="1735" y="366"/>
                      <a:pt x="1803" y="326"/>
                      <a:pt x="1885" y="272"/>
                    </a:cubicBezTo>
                    <a:cubicBezTo>
                      <a:pt x="1952" y="231"/>
                      <a:pt x="2183" y="28"/>
                      <a:pt x="2250" y="68"/>
                    </a:cubicBezTo>
                    <a:cubicBezTo>
                      <a:pt x="2358" y="149"/>
                      <a:pt x="2074" y="420"/>
                      <a:pt x="2020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7" name="Google Shape;777;p51"/>
              <p:cNvSpPr/>
              <p:nvPr/>
            </p:nvSpPr>
            <p:spPr>
              <a:xfrm>
                <a:off x="6000900" y="2146875"/>
                <a:ext cx="56250" cy="27475"/>
              </a:xfrm>
              <a:custGeom>
                <a:rect b="b" l="l" r="r" t="t"/>
                <a:pathLst>
                  <a:path extrusionOk="0" h="1099" w="2250">
                    <a:moveTo>
                      <a:pt x="1843" y="990"/>
                    </a:moveTo>
                    <a:cubicBezTo>
                      <a:pt x="1735" y="1045"/>
                      <a:pt x="1640" y="1058"/>
                      <a:pt x="1518" y="1085"/>
                    </a:cubicBezTo>
                    <a:cubicBezTo>
                      <a:pt x="1315" y="1099"/>
                      <a:pt x="1138" y="1085"/>
                      <a:pt x="949" y="1018"/>
                    </a:cubicBezTo>
                    <a:lnTo>
                      <a:pt x="936" y="1018"/>
                    </a:lnTo>
                    <a:lnTo>
                      <a:pt x="936" y="1018"/>
                    </a:lnTo>
                    <a:cubicBezTo>
                      <a:pt x="922" y="1003"/>
                      <a:pt x="868" y="990"/>
                      <a:pt x="868" y="990"/>
                    </a:cubicBezTo>
                    <a:cubicBezTo>
                      <a:pt x="651" y="895"/>
                      <a:pt x="502" y="774"/>
                      <a:pt x="353" y="611"/>
                    </a:cubicBezTo>
                    <a:cubicBezTo>
                      <a:pt x="326" y="584"/>
                      <a:pt x="244" y="476"/>
                      <a:pt x="217" y="448"/>
                    </a:cubicBezTo>
                    <a:cubicBezTo>
                      <a:pt x="190" y="394"/>
                      <a:pt x="0" y="82"/>
                      <a:pt x="109" y="42"/>
                    </a:cubicBezTo>
                    <a:cubicBezTo>
                      <a:pt x="190" y="1"/>
                      <a:pt x="353" y="245"/>
                      <a:pt x="407" y="313"/>
                    </a:cubicBezTo>
                    <a:lnTo>
                      <a:pt x="529" y="434"/>
                    </a:lnTo>
                    <a:cubicBezTo>
                      <a:pt x="665" y="570"/>
                      <a:pt x="800" y="665"/>
                      <a:pt x="976" y="732"/>
                    </a:cubicBezTo>
                    <a:cubicBezTo>
                      <a:pt x="976" y="747"/>
                      <a:pt x="1017" y="747"/>
                      <a:pt x="1030" y="760"/>
                    </a:cubicBezTo>
                    <a:lnTo>
                      <a:pt x="1030" y="760"/>
                    </a:lnTo>
                    <a:lnTo>
                      <a:pt x="1044" y="760"/>
                    </a:lnTo>
                    <a:cubicBezTo>
                      <a:pt x="1193" y="814"/>
                      <a:pt x="1328" y="841"/>
                      <a:pt x="1491" y="828"/>
                    </a:cubicBezTo>
                    <a:cubicBezTo>
                      <a:pt x="1599" y="814"/>
                      <a:pt x="1667" y="801"/>
                      <a:pt x="1762" y="774"/>
                    </a:cubicBezTo>
                    <a:cubicBezTo>
                      <a:pt x="1843" y="760"/>
                      <a:pt x="2128" y="624"/>
                      <a:pt x="2168" y="692"/>
                    </a:cubicBezTo>
                    <a:cubicBezTo>
                      <a:pt x="2250" y="801"/>
                      <a:pt x="1897" y="976"/>
                      <a:pt x="1843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8" name="Google Shape;778;p51"/>
              <p:cNvSpPr/>
              <p:nvPr/>
            </p:nvSpPr>
            <p:spPr>
              <a:xfrm>
                <a:off x="596905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9" name="Google Shape;779;p51"/>
              <p:cNvSpPr/>
              <p:nvPr/>
            </p:nvSpPr>
            <p:spPr>
              <a:xfrm>
                <a:off x="5628650" y="2260375"/>
                <a:ext cx="78600" cy="30500"/>
              </a:xfrm>
              <a:custGeom>
                <a:rect b="b" l="l" r="r" t="t"/>
                <a:pathLst>
                  <a:path extrusionOk="0" h="1220" w="3144">
                    <a:moveTo>
                      <a:pt x="1572" y="1220"/>
                    </a:moveTo>
                    <a:cubicBezTo>
                      <a:pt x="2439" y="1220"/>
                      <a:pt x="3144" y="949"/>
                      <a:pt x="3144" y="610"/>
                    </a:cubicBezTo>
                    <a:cubicBezTo>
                      <a:pt x="3144" y="284"/>
                      <a:pt x="2439" y="0"/>
                      <a:pt x="1572" y="0"/>
                    </a:cubicBezTo>
                    <a:cubicBezTo>
                      <a:pt x="705" y="0"/>
                      <a:pt x="0" y="284"/>
                      <a:pt x="0" y="610"/>
                    </a:cubicBezTo>
                    <a:cubicBezTo>
                      <a:pt x="0" y="949"/>
                      <a:pt x="705" y="1220"/>
                      <a:pt x="1572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0" name="Google Shape;780;p51"/>
              <p:cNvSpPr/>
              <p:nvPr/>
            </p:nvSpPr>
            <p:spPr>
              <a:xfrm>
                <a:off x="5943300" y="2260375"/>
                <a:ext cx="78625" cy="30500"/>
              </a:xfrm>
              <a:custGeom>
                <a:rect b="b" l="l" r="r" t="t"/>
                <a:pathLst>
                  <a:path extrusionOk="0" h="1220" w="3145">
                    <a:moveTo>
                      <a:pt x="1573" y="1220"/>
                    </a:moveTo>
                    <a:cubicBezTo>
                      <a:pt x="2440" y="1220"/>
                      <a:pt x="3144" y="949"/>
                      <a:pt x="3144" y="610"/>
                    </a:cubicBezTo>
                    <a:cubicBezTo>
                      <a:pt x="3144" y="284"/>
                      <a:pt x="2440" y="0"/>
                      <a:pt x="1573" y="0"/>
                    </a:cubicBezTo>
                    <a:cubicBezTo>
                      <a:pt x="706" y="0"/>
                      <a:pt x="1" y="284"/>
                      <a:pt x="1" y="610"/>
                    </a:cubicBezTo>
                    <a:cubicBezTo>
                      <a:pt x="1" y="949"/>
                      <a:pt x="706" y="1220"/>
                      <a:pt x="1573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81" name="Google Shape;781;p51"/>
          <p:cNvSpPr/>
          <p:nvPr/>
        </p:nvSpPr>
        <p:spPr>
          <a:xfrm rot="-4839945">
            <a:off x="684155" y="4356262"/>
            <a:ext cx="308890" cy="308890"/>
          </a:xfrm>
          <a:prstGeom prst="pie">
            <a:avLst>
              <a:gd fmla="val 17278849" name="adj1"/>
              <a:gd fmla="val 19377377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5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87" name="Google Shape;787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9829" y="4025761"/>
            <a:ext cx="2207424" cy="231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8" name="Google Shape;788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48411" y="3515082"/>
            <a:ext cx="2184448" cy="231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9" name="Google Shape;789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420835" y="3594297"/>
            <a:ext cx="1524736" cy="202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90" name="Google Shape;790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1054842" y="4046620"/>
            <a:ext cx="636471" cy="202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91" name="Google Shape;791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5400000">
            <a:off x="-1243584" y="2624142"/>
            <a:ext cx="3554614" cy="238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2" name="Google Shape;792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>
            <a:off x="-417500" y="2551680"/>
            <a:ext cx="1376761" cy="231448"/>
          </a:xfrm>
          <a:prstGeom prst="rect">
            <a:avLst/>
          </a:prstGeom>
          <a:noFill/>
          <a:ln>
            <a:noFill/>
          </a:ln>
        </p:spPr>
      </p:pic>
      <p:sp>
        <p:nvSpPr>
          <p:cNvPr id="793" name="Google Shape;793;p52"/>
          <p:cNvSpPr txBox="1"/>
          <p:nvPr/>
        </p:nvSpPr>
        <p:spPr>
          <a:xfrm>
            <a:off x="1365973" y="732050"/>
            <a:ext cx="17961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Raleway"/>
                <a:ea typeface="Raleway"/>
                <a:cs typeface="Raleway"/>
                <a:sym typeface="Raleway"/>
              </a:rPr>
              <a:t>Introduce a 4</a:t>
            </a:r>
            <a:r>
              <a:rPr b="1" baseline="30000" lang="en" sz="1700"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b="1" lang="en" sz="1700">
                <a:latin typeface="Raleway"/>
                <a:ea typeface="Raleway"/>
                <a:cs typeface="Raleway"/>
                <a:sym typeface="Raleway"/>
              </a:rPr>
              <a:t> “sterile” neutrino</a:t>
            </a:r>
            <a:endParaRPr b="1" sz="17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94" name="Google Shape;794;p52"/>
          <p:cNvSpPr txBox="1"/>
          <p:nvPr/>
        </p:nvSpPr>
        <p:spPr>
          <a:xfrm>
            <a:off x="1474225" y="3030964"/>
            <a:ext cx="3571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3 Neutrino Paradigm</a:t>
            </a:r>
            <a:endParaRPr b="1" sz="1500" u="sng"/>
          </a:p>
        </p:txBody>
      </p:sp>
      <p:sp>
        <p:nvSpPr>
          <p:cNvPr id="795" name="Google Shape;795;p52"/>
          <p:cNvSpPr txBox="1"/>
          <p:nvPr/>
        </p:nvSpPr>
        <p:spPr>
          <a:xfrm rot="5400000">
            <a:off x="690975" y="1685938"/>
            <a:ext cx="561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000000"/>
                </a:solidFill>
              </a:rPr>
              <a:t>…</a:t>
            </a:r>
            <a:endParaRPr b="1" sz="2700">
              <a:solidFill>
                <a:srgbClr val="000000"/>
              </a:solidFill>
            </a:endParaRPr>
          </a:p>
        </p:txBody>
      </p:sp>
      <p:grpSp>
        <p:nvGrpSpPr>
          <p:cNvPr id="796" name="Google Shape;796;p52"/>
          <p:cNvGrpSpPr/>
          <p:nvPr/>
        </p:nvGrpSpPr>
        <p:grpSpPr>
          <a:xfrm>
            <a:off x="682765" y="4354775"/>
            <a:ext cx="318303" cy="318520"/>
            <a:chOff x="519700" y="3407250"/>
            <a:chExt cx="457200" cy="457513"/>
          </a:xfrm>
        </p:grpSpPr>
        <p:sp>
          <p:nvSpPr>
            <p:cNvPr id="797" name="Google Shape;797;p52"/>
            <p:cNvSpPr/>
            <p:nvPr/>
          </p:nvSpPr>
          <p:spPr>
            <a:xfrm>
              <a:off x="519700" y="3407250"/>
              <a:ext cx="457200" cy="457500"/>
            </a:xfrm>
            <a:prstGeom prst="pie">
              <a:avLst>
                <a:gd fmla="val 3869914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52"/>
            <p:cNvSpPr/>
            <p:nvPr/>
          </p:nvSpPr>
          <p:spPr>
            <a:xfrm>
              <a:off x="519700" y="3407263"/>
              <a:ext cx="457200" cy="457500"/>
            </a:xfrm>
            <a:prstGeom prst="pie">
              <a:avLst>
                <a:gd fmla="val 8556072" name="adj1"/>
                <a:gd fmla="val 16200000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52"/>
            <p:cNvSpPr/>
            <p:nvPr/>
          </p:nvSpPr>
          <p:spPr>
            <a:xfrm>
              <a:off x="519700" y="3407250"/>
              <a:ext cx="457200" cy="457500"/>
            </a:xfrm>
            <a:prstGeom prst="pie">
              <a:avLst>
                <a:gd fmla="val 12676117" name="adj1"/>
                <a:gd fmla="val 4079625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00" name="Google Shape;800;p52"/>
            <p:cNvGrpSpPr/>
            <p:nvPr/>
          </p:nvGrpSpPr>
          <p:grpSpPr>
            <a:xfrm>
              <a:off x="594786" y="3579030"/>
              <a:ext cx="307049" cy="113945"/>
              <a:chOff x="5593400" y="2130975"/>
              <a:chExt cx="463750" cy="159900"/>
            </a:xfrm>
          </p:grpSpPr>
          <p:sp>
            <p:nvSpPr>
              <p:cNvPr id="801" name="Google Shape;801;p52"/>
              <p:cNvSpPr/>
              <p:nvPr/>
            </p:nvSpPr>
            <p:spPr>
              <a:xfrm>
                <a:off x="56174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20" y="4038"/>
                    </a:moveTo>
                    <a:cubicBezTo>
                      <a:pt x="3131" y="4038"/>
                      <a:pt x="4038" y="3130"/>
                      <a:pt x="4038" y="2019"/>
                    </a:cubicBezTo>
                    <a:cubicBezTo>
                      <a:pt x="4038" y="908"/>
                      <a:pt x="3131" y="0"/>
                      <a:pt x="2020" y="0"/>
                    </a:cubicBezTo>
                    <a:cubicBezTo>
                      <a:pt x="909" y="0"/>
                      <a:pt x="0" y="908"/>
                      <a:pt x="0" y="2019"/>
                    </a:cubicBezTo>
                    <a:cubicBezTo>
                      <a:pt x="0" y="3130"/>
                      <a:pt x="909" y="4038"/>
                      <a:pt x="2020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2" name="Google Shape;802;p52"/>
              <p:cNvSpPr/>
              <p:nvPr/>
            </p:nvSpPr>
            <p:spPr>
              <a:xfrm>
                <a:off x="560627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204" y="420"/>
                    </a:moveTo>
                    <a:cubicBezTo>
                      <a:pt x="245" y="501"/>
                      <a:pt x="299" y="570"/>
                      <a:pt x="366" y="637"/>
                    </a:cubicBezTo>
                    <a:cubicBezTo>
                      <a:pt x="489" y="759"/>
                      <a:pt x="624" y="868"/>
                      <a:pt x="800" y="935"/>
                    </a:cubicBezTo>
                    <a:lnTo>
                      <a:pt x="800" y="935"/>
                    </a:lnTo>
                    <a:cubicBezTo>
                      <a:pt x="814" y="935"/>
                      <a:pt x="814" y="949"/>
                      <a:pt x="814" y="949"/>
                    </a:cubicBezTo>
                    <a:lnTo>
                      <a:pt x="841" y="949"/>
                    </a:lnTo>
                    <a:cubicBezTo>
                      <a:pt x="1044" y="1016"/>
                      <a:pt x="1206" y="1016"/>
                      <a:pt x="1396" y="962"/>
                    </a:cubicBezTo>
                    <a:cubicBezTo>
                      <a:pt x="1477" y="949"/>
                      <a:pt x="1545" y="922"/>
                      <a:pt x="1613" y="881"/>
                    </a:cubicBezTo>
                    <a:cubicBezTo>
                      <a:pt x="1667" y="841"/>
                      <a:pt x="1938" y="651"/>
                      <a:pt x="1857" y="555"/>
                    </a:cubicBezTo>
                    <a:cubicBezTo>
                      <a:pt x="1802" y="501"/>
                      <a:pt x="1586" y="637"/>
                      <a:pt x="1504" y="664"/>
                    </a:cubicBezTo>
                    <a:cubicBezTo>
                      <a:pt x="1450" y="691"/>
                      <a:pt x="1396" y="705"/>
                      <a:pt x="1342" y="718"/>
                    </a:cubicBezTo>
                    <a:cubicBezTo>
                      <a:pt x="1193" y="745"/>
                      <a:pt x="1071" y="745"/>
                      <a:pt x="935" y="691"/>
                    </a:cubicBezTo>
                    <a:lnTo>
                      <a:pt x="908" y="691"/>
                    </a:lnTo>
                    <a:lnTo>
                      <a:pt x="908" y="691"/>
                    </a:lnTo>
                    <a:cubicBezTo>
                      <a:pt x="908" y="678"/>
                      <a:pt x="908" y="678"/>
                      <a:pt x="895" y="678"/>
                    </a:cubicBezTo>
                    <a:cubicBezTo>
                      <a:pt x="760" y="624"/>
                      <a:pt x="651" y="555"/>
                      <a:pt x="543" y="447"/>
                    </a:cubicBezTo>
                    <a:cubicBezTo>
                      <a:pt x="516" y="434"/>
                      <a:pt x="407" y="312"/>
                      <a:pt x="380" y="284"/>
                    </a:cubicBezTo>
                    <a:cubicBezTo>
                      <a:pt x="339" y="217"/>
                      <a:pt x="191" y="0"/>
                      <a:pt x="95" y="41"/>
                    </a:cubicBezTo>
                    <a:cubicBezTo>
                      <a:pt x="1" y="95"/>
                      <a:pt x="163" y="366"/>
                      <a:pt x="204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3" name="Google Shape;803;p52"/>
              <p:cNvSpPr/>
              <p:nvPr/>
            </p:nvSpPr>
            <p:spPr>
              <a:xfrm>
                <a:off x="5595450" y="2146550"/>
                <a:ext cx="58950" cy="19000"/>
              </a:xfrm>
              <a:custGeom>
                <a:rect b="b" l="l" r="r" t="t"/>
                <a:pathLst>
                  <a:path extrusionOk="0" h="760" w="2358">
                    <a:moveTo>
                      <a:pt x="338" y="461"/>
                    </a:moveTo>
                    <a:cubicBezTo>
                      <a:pt x="420" y="543"/>
                      <a:pt x="501" y="583"/>
                      <a:pt x="609" y="637"/>
                    </a:cubicBezTo>
                    <a:cubicBezTo>
                      <a:pt x="799" y="718"/>
                      <a:pt x="976" y="760"/>
                      <a:pt x="1179" y="745"/>
                    </a:cubicBezTo>
                    <a:lnTo>
                      <a:pt x="1193" y="745"/>
                    </a:lnTo>
                    <a:lnTo>
                      <a:pt x="1193" y="745"/>
                    </a:lnTo>
                    <a:lnTo>
                      <a:pt x="1274" y="745"/>
                    </a:lnTo>
                    <a:cubicBezTo>
                      <a:pt x="1504" y="718"/>
                      <a:pt x="1680" y="651"/>
                      <a:pt x="1870" y="529"/>
                    </a:cubicBezTo>
                    <a:cubicBezTo>
                      <a:pt x="1897" y="516"/>
                      <a:pt x="2006" y="434"/>
                      <a:pt x="2046" y="420"/>
                    </a:cubicBezTo>
                    <a:cubicBezTo>
                      <a:pt x="2087" y="380"/>
                      <a:pt x="2358" y="136"/>
                      <a:pt x="2262" y="55"/>
                    </a:cubicBezTo>
                    <a:cubicBezTo>
                      <a:pt x="2195" y="1"/>
                      <a:pt x="1978" y="176"/>
                      <a:pt x="1910" y="231"/>
                    </a:cubicBezTo>
                    <a:lnTo>
                      <a:pt x="1748" y="312"/>
                    </a:lnTo>
                    <a:cubicBezTo>
                      <a:pt x="1585" y="393"/>
                      <a:pt x="1436" y="447"/>
                      <a:pt x="1247" y="474"/>
                    </a:cubicBezTo>
                    <a:lnTo>
                      <a:pt x="1179" y="474"/>
                    </a:lnTo>
                    <a:lnTo>
                      <a:pt x="1179" y="474"/>
                    </a:lnTo>
                    <a:lnTo>
                      <a:pt x="1166" y="474"/>
                    </a:lnTo>
                    <a:cubicBezTo>
                      <a:pt x="1003" y="489"/>
                      <a:pt x="867" y="461"/>
                      <a:pt x="705" y="407"/>
                    </a:cubicBezTo>
                    <a:cubicBezTo>
                      <a:pt x="624" y="366"/>
                      <a:pt x="555" y="326"/>
                      <a:pt x="474" y="272"/>
                    </a:cubicBezTo>
                    <a:cubicBezTo>
                      <a:pt x="407" y="231"/>
                      <a:pt x="176" y="28"/>
                      <a:pt x="109" y="68"/>
                    </a:cubicBezTo>
                    <a:cubicBezTo>
                      <a:pt x="0" y="149"/>
                      <a:pt x="284" y="420"/>
                      <a:pt x="338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4" name="Google Shape;804;p52"/>
              <p:cNvSpPr/>
              <p:nvPr/>
            </p:nvSpPr>
            <p:spPr>
              <a:xfrm>
                <a:off x="5770900" y="2199400"/>
                <a:ext cx="108750" cy="57250"/>
              </a:xfrm>
              <a:custGeom>
                <a:rect b="b" l="l" r="r" t="t"/>
                <a:pathLst>
                  <a:path extrusionOk="0" h="2290" w="4350">
                    <a:moveTo>
                      <a:pt x="1247" y="393"/>
                    </a:moveTo>
                    <a:cubicBezTo>
                      <a:pt x="1017" y="257"/>
                      <a:pt x="827" y="122"/>
                      <a:pt x="597" y="82"/>
                    </a:cubicBezTo>
                    <a:cubicBezTo>
                      <a:pt x="1" y="0"/>
                      <a:pt x="41" y="813"/>
                      <a:pt x="258" y="1193"/>
                    </a:cubicBezTo>
                    <a:cubicBezTo>
                      <a:pt x="664" y="1924"/>
                      <a:pt x="1423" y="2290"/>
                      <a:pt x="2169" y="2277"/>
                    </a:cubicBezTo>
                    <a:cubicBezTo>
                      <a:pt x="2928" y="2290"/>
                      <a:pt x="3686" y="1924"/>
                      <a:pt x="4093" y="1193"/>
                    </a:cubicBezTo>
                    <a:cubicBezTo>
                      <a:pt x="4310" y="813"/>
                      <a:pt x="4350" y="0"/>
                      <a:pt x="3753" y="82"/>
                    </a:cubicBezTo>
                    <a:cubicBezTo>
                      <a:pt x="3524" y="122"/>
                      <a:pt x="3334" y="257"/>
                      <a:pt x="3103" y="393"/>
                    </a:cubicBezTo>
                    <a:cubicBezTo>
                      <a:pt x="2805" y="555"/>
                      <a:pt x="2494" y="624"/>
                      <a:pt x="2169" y="624"/>
                    </a:cubicBezTo>
                    <a:cubicBezTo>
                      <a:pt x="1857" y="624"/>
                      <a:pt x="1545" y="555"/>
                      <a:pt x="1247" y="3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5" name="Google Shape;805;p52"/>
              <p:cNvSpPr/>
              <p:nvPr/>
            </p:nvSpPr>
            <p:spPr>
              <a:xfrm>
                <a:off x="5593400" y="2146875"/>
                <a:ext cx="56275" cy="27475"/>
              </a:xfrm>
              <a:custGeom>
                <a:rect b="b" l="l" r="r" t="t"/>
                <a:pathLst>
                  <a:path extrusionOk="0" h="1099" w="2251">
                    <a:moveTo>
                      <a:pt x="407" y="990"/>
                    </a:moveTo>
                    <a:cubicBezTo>
                      <a:pt x="516" y="1045"/>
                      <a:pt x="610" y="1058"/>
                      <a:pt x="733" y="1085"/>
                    </a:cubicBezTo>
                    <a:cubicBezTo>
                      <a:pt x="935" y="1099"/>
                      <a:pt x="1112" y="1085"/>
                      <a:pt x="1302" y="1018"/>
                    </a:cubicBezTo>
                    <a:lnTo>
                      <a:pt x="1315" y="1018"/>
                    </a:lnTo>
                    <a:lnTo>
                      <a:pt x="1315" y="1018"/>
                    </a:lnTo>
                    <a:cubicBezTo>
                      <a:pt x="1329" y="1003"/>
                      <a:pt x="1383" y="990"/>
                      <a:pt x="1383" y="990"/>
                    </a:cubicBezTo>
                    <a:cubicBezTo>
                      <a:pt x="1600" y="895"/>
                      <a:pt x="1748" y="774"/>
                      <a:pt x="1898" y="611"/>
                    </a:cubicBezTo>
                    <a:cubicBezTo>
                      <a:pt x="1925" y="584"/>
                      <a:pt x="2006" y="476"/>
                      <a:pt x="2033" y="448"/>
                    </a:cubicBezTo>
                    <a:cubicBezTo>
                      <a:pt x="2060" y="394"/>
                      <a:pt x="2250" y="82"/>
                      <a:pt x="2142" y="42"/>
                    </a:cubicBezTo>
                    <a:cubicBezTo>
                      <a:pt x="2060" y="1"/>
                      <a:pt x="1898" y="245"/>
                      <a:pt x="1844" y="313"/>
                    </a:cubicBezTo>
                    <a:lnTo>
                      <a:pt x="1721" y="434"/>
                    </a:lnTo>
                    <a:cubicBezTo>
                      <a:pt x="1586" y="570"/>
                      <a:pt x="1450" y="665"/>
                      <a:pt x="1275" y="732"/>
                    </a:cubicBezTo>
                    <a:cubicBezTo>
                      <a:pt x="1275" y="747"/>
                      <a:pt x="1233" y="747"/>
                      <a:pt x="1220" y="760"/>
                    </a:cubicBezTo>
                    <a:lnTo>
                      <a:pt x="1220" y="760"/>
                    </a:lnTo>
                    <a:lnTo>
                      <a:pt x="1206" y="760"/>
                    </a:lnTo>
                    <a:cubicBezTo>
                      <a:pt x="1058" y="814"/>
                      <a:pt x="922" y="841"/>
                      <a:pt x="760" y="828"/>
                    </a:cubicBezTo>
                    <a:cubicBezTo>
                      <a:pt x="651" y="814"/>
                      <a:pt x="583" y="801"/>
                      <a:pt x="489" y="774"/>
                    </a:cubicBezTo>
                    <a:cubicBezTo>
                      <a:pt x="407" y="760"/>
                      <a:pt x="122" y="624"/>
                      <a:pt x="82" y="692"/>
                    </a:cubicBezTo>
                    <a:cubicBezTo>
                      <a:pt x="1" y="801"/>
                      <a:pt x="353" y="976"/>
                      <a:pt x="407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6" name="Google Shape;806;p52"/>
              <p:cNvSpPr/>
              <p:nvPr/>
            </p:nvSpPr>
            <p:spPr>
              <a:xfrm>
                <a:off x="564590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7" name="Google Shape;807;p52"/>
              <p:cNvSpPr/>
              <p:nvPr/>
            </p:nvSpPr>
            <p:spPr>
              <a:xfrm>
                <a:off x="59321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19" y="4038"/>
                    </a:moveTo>
                    <a:cubicBezTo>
                      <a:pt x="3130" y="4038"/>
                      <a:pt x="4038" y="3130"/>
                      <a:pt x="4038" y="2019"/>
                    </a:cubicBezTo>
                    <a:cubicBezTo>
                      <a:pt x="4038" y="908"/>
                      <a:pt x="3130" y="0"/>
                      <a:pt x="2019" y="0"/>
                    </a:cubicBezTo>
                    <a:cubicBezTo>
                      <a:pt x="908" y="0"/>
                      <a:pt x="0" y="908"/>
                      <a:pt x="0" y="2019"/>
                    </a:cubicBezTo>
                    <a:cubicBezTo>
                      <a:pt x="0" y="3130"/>
                      <a:pt x="908" y="4038"/>
                      <a:pt x="2019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8" name="Google Shape;808;p52"/>
              <p:cNvSpPr/>
              <p:nvPr/>
            </p:nvSpPr>
            <p:spPr>
              <a:xfrm>
                <a:off x="599582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1735" y="420"/>
                    </a:moveTo>
                    <a:cubicBezTo>
                      <a:pt x="1694" y="501"/>
                      <a:pt x="1640" y="570"/>
                      <a:pt x="1572" y="637"/>
                    </a:cubicBezTo>
                    <a:cubicBezTo>
                      <a:pt x="1450" y="759"/>
                      <a:pt x="1314" y="868"/>
                      <a:pt x="1139" y="935"/>
                    </a:cubicBezTo>
                    <a:lnTo>
                      <a:pt x="1139" y="935"/>
                    </a:lnTo>
                    <a:cubicBezTo>
                      <a:pt x="1125" y="935"/>
                      <a:pt x="1125" y="949"/>
                      <a:pt x="1125" y="949"/>
                    </a:cubicBezTo>
                    <a:lnTo>
                      <a:pt x="1098" y="949"/>
                    </a:lnTo>
                    <a:cubicBezTo>
                      <a:pt x="895" y="1016"/>
                      <a:pt x="732" y="1016"/>
                      <a:pt x="543" y="962"/>
                    </a:cubicBezTo>
                    <a:cubicBezTo>
                      <a:pt x="461" y="949"/>
                      <a:pt x="393" y="922"/>
                      <a:pt x="326" y="881"/>
                    </a:cubicBezTo>
                    <a:cubicBezTo>
                      <a:pt x="272" y="841"/>
                      <a:pt x="1" y="651"/>
                      <a:pt x="82" y="555"/>
                    </a:cubicBezTo>
                    <a:cubicBezTo>
                      <a:pt x="136" y="501"/>
                      <a:pt x="353" y="637"/>
                      <a:pt x="434" y="664"/>
                    </a:cubicBezTo>
                    <a:cubicBezTo>
                      <a:pt x="488" y="691"/>
                      <a:pt x="543" y="705"/>
                      <a:pt x="597" y="718"/>
                    </a:cubicBezTo>
                    <a:cubicBezTo>
                      <a:pt x="745" y="745"/>
                      <a:pt x="868" y="745"/>
                      <a:pt x="1003" y="691"/>
                    </a:cubicBezTo>
                    <a:lnTo>
                      <a:pt x="1030" y="691"/>
                    </a:lnTo>
                    <a:lnTo>
                      <a:pt x="1030" y="691"/>
                    </a:lnTo>
                    <a:lnTo>
                      <a:pt x="1043" y="678"/>
                    </a:lnTo>
                    <a:cubicBezTo>
                      <a:pt x="1179" y="624"/>
                      <a:pt x="1287" y="555"/>
                      <a:pt x="1396" y="447"/>
                    </a:cubicBezTo>
                    <a:cubicBezTo>
                      <a:pt x="1423" y="434"/>
                      <a:pt x="1531" y="312"/>
                      <a:pt x="1558" y="284"/>
                    </a:cubicBezTo>
                    <a:cubicBezTo>
                      <a:pt x="1599" y="217"/>
                      <a:pt x="1748" y="0"/>
                      <a:pt x="1843" y="41"/>
                    </a:cubicBezTo>
                    <a:cubicBezTo>
                      <a:pt x="1938" y="95"/>
                      <a:pt x="1775" y="366"/>
                      <a:pt x="1735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9" name="Google Shape;809;p52"/>
              <p:cNvSpPr/>
              <p:nvPr/>
            </p:nvSpPr>
            <p:spPr>
              <a:xfrm>
                <a:off x="5996150" y="2146550"/>
                <a:ext cx="58975" cy="19000"/>
              </a:xfrm>
              <a:custGeom>
                <a:rect b="b" l="l" r="r" t="t"/>
                <a:pathLst>
                  <a:path extrusionOk="0" h="760" w="2359">
                    <a:moveTo>
                      <a:pt x="2020" y="461"/>
                    </a:moveTo>
                    <a:cubicBezTo>
                      <a:pt x="1939" y="543"/>
                      <a:pt x="1857" y="583"/>
                      <a:pt x="1749" y="637"/>
                    </a:cubicBezTo>
                    <a:cubicBezTo>
                      <a:pt x="1559" y="718"/>
                      <a:pt x="1383" y="760"/>
                      <a:pt x="1180" y="745"/>
                    </a:cubicBezTo>
                    <a:lnTo>
                      <a:pt x="1166" y="745"/>
                    </a:lnTo>
                    <a:lnTo>
                      <a:pt x="1166" y="745"/>
                    </a:lnTo>
                    <a:lnTo>
                      <a:pt x="1085" y="745"/>
                    </a:lnTo>
                    <a:cubicBezTo>
                      <a:pt x="855" y="718"/>
                      <a:pt x="678" y="651"/>
                      <a:pt x="488" y="529"/>
                    </a:cubicBezTo>
                    <a:cubicBezTo>
                      <a:pt x="461" y="516"/>
                      <a:pt x="353" y="434"/>
                      <a:pt x="313" y="420"/>
                    </a:cubicBezTo>
                    <a:cubicBezTo>
                      <a:pt x="272" y="380"/>
                      <a:pt x="1" y="136"/>
                      <a:pt x="96" y="55"/>
                    </a:cubicBezTo>
                    <a:cubicBezTo>
                      <a:pt x="163" y="1"/>
                      <a:pt x="380" y="176"/>
                      <a:pt x="448" y="231"/>
                    </a:cubicBezTo>
                    <a:lnTo>
                      <a:pt x="611" y="312"/>
                    </a:lnTo>
                    <a:cubicBezTo>
                      <a:pt x="774" y="393"/>
                      <a:pt x="922" y="447"/>
                      <a:pt x="1112" y="474"/>
                    </a:cubicBezTo>
                    <a:lnTo>
                      <a:pt x="1180" y="474"/>
                    </a:lnTo>
                    <a:lnTo>
                      <a:pt x="1180" y="474"/>
                    </a:lnTo>
                    <a:lnTo>
                      <a:pt x="1193" y="474"/>
                    </a:lnTo>
                    <a:cubicBezTo>
                      <a:pt x="1356" y="489"/>
                      <a:pt x="1491" y="461"/>
                      <a:pt x="1641" y="407"/>
                    </a:cubicBezTo>
                    <a:cubicBezTo>
                      <a:pt x="1735" y="366"/>
                      <a:pt x="1803" y="326"/>
                      <a:pt x="1885" y="272"/>
                    </a:cubicBezTo>
                    <a:cubicBezTo>
                      <a:pt x="1952" y="231"/>
                      <a:pt x="2183" y="28"/>
                      <a:pt x="2250" y="68"/>
                    </a:cubicBezTo>
                    <a:cubicBezTo>
                      <a:pt x="2358" y="149"/>
                      <a:pt x="2074" y="420"/>
                      <a:pt x="2020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0" name="Google Shape;810;p52"/>
              <p:cNvSpPr/>
              <p:nvPr/>
            </p:nvSpPr>
            <p:spPr>
              <a:xfrm>
                <a:off x="6000900" y="2146875"/>
                <a:ext cx="56250" cy="27475"/>
              </a:xfrm>
              <a:custGeom>
                <a:rect b="b" l="l" r="r" t="t"/>
                <a:pathLst>
                  <a:path extrusionOk="0" h="1099" w="2250">
                    <a:moveTo>
                      <a:pt x="1843" y="990"/>
                    </a:moveTo>
                    <a:cubicBezTo>
                      <a:pt x="1735" y="1045"/>
                      <a:pt x="1640" y="1058"/>
                      <a:pt x="1518" y="1085"/>
                    </a:cubicBezTo>
                    <a:cubicBezTo>
                      <a:pt x="1315" y="1099"/>
                      <a:pt x="1138" y="1085"/>
                      <a:pt x="949" y="1018"/>
                    </a:cubicBezTo>
                    <a:lnTo>
                      <a:pt x="936" y="1018"/>
                    </a:lnTo>
                    <a:lnTo>
                      <a:pt x="936" y="1018"/>
                    </a:lnTo>
                    <a:cubicBezTo>
                      <a:pt x="922" y="1003"/>
                      <a:pt x="868" y="990"/>
                      <a:pt x="868" y="990"/>
                    </a:cubicBezTo>
                    <a:cubicBezTo>
                      <a:pt x="651" y="895"/>
                      <a:pt x="502" y="774"/>
                      <a:pt x="353" y="611"/>
                    </a:cubicBezTo>
                    <a:cubicBezTo>
                      <a:pt x="326" y="584"/>
                      <a:pt x="244" y="476"/>
                      <a:pt x="217" y="448"/>
                    </a:cubicBezTo>
                    <a:cubicBezTo>
                      <a:pt x="190" y="394"/>
                      <a:pt x="0" y="82"/>
                      <a:pt x="109" y="42"/>
                    </a:cubicBezTo>
                    <a:cubicBezTo>
                      <a:pt x="190" y="1"/>
                      <a:pt x="353" y="245"/>
                      <a:pt x="407" y="313"/>
                    </a:cubicBezTo>
                    <a:lnTo>
                      <a:pt x="529" y="434"/>
                    </a:lnTo>
                    <a:cubicBezTo>
                      <a:pt x="665" y="570"/>
                      <a:pt x="800" y="665"/>
                      <a:pt x="976" y="732"/>
                    </a:cubicBezTo>
                    <a:cubicBezTo>
                      <a:pt x="976" y="747"/>
                      <a:pt x="1017" y="747"/>
                      <a:pt x="1030" y="760"/>
                    </a:cubicBezTo>
                    <a:lnTo>
                      <a:pt x="1030" y="760"/>
                    </a:lnTo>
                    <a:lnTo>
                      <a:pt x="1044" y="760"/>
                    </a:lnTo>
                    <a:cubicBezTo>
                      <a:pt x="1193" y="814"/>
                      <a:pt x="1328" y="841"/>
                      <a:pt x="1491" y="828"/>
                    </a:cubicBezTo>
                    <a:cubicBezTo>
                      <a:pt x="1599" y="814"/>
                      <a:pt x="1667" y="801"/>
                      <a:pt x="1762" y="774"/>
                    </a:cubicBezTo>
                    <a:cubicBezTo>
                      <a:pt x="1843" y="760"/>
                      <a:pt x="2128" y="624"/>
                      <a:pt x="2168" y="692"/>
                    </a:cubicBezTo>
                    <a:cubicBezTo>
                      <a:pt x="2250" y="801"/>
                      <a:pt x="1897" y="976"/>
                      <a:pt x="1843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1" name="Google Shape;811;p52"/>
              <p:cNvSpPr/>
              <p:nvPr/>
            </p:nvSpPr>
            <p:spPr>
              <a:xfrm>
                <a:off x="596905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2" name="Google Shape;812;p52"/>
              <p:cNvSpPr/>
              <p:nvPr/>
            </p:nvSpPr>
            <p:spPr>
              <a:xfrm>
                <a:off x="5628650" y="2260375"/>
                <a:ext cx="78600" cy="30500"/>
              </a:xfrm>
              <a:custGeom>
                <a:rect b="b" l="l" r="r" t="t"/>
                <a:pathLst>
                  <a:path extrusionOk="0" h="1220" w="3144">
                    <a:moveTo>
                      <a:pt x="1572" y="1220"/>
                    </a:moveTo>
                    <a:cubicBezTo>
                      <a:pt x="2439" y="1220"/>
                      <a:pt x="3144" y="949"/>
                      <a:pt x="3144" y="610"/>
                    </a:cubicBezTo>
                    <a:cubicBezTo>
                      <a:pt x="3144" y="284"/>
                      <a:pt x="2439" y="0"/>
                      <a:pt x="1572" y="0"/>
                    </a:cubicBezTo>
                    <a:cubicBezTo>
                      <a:pt x="705" y="0"/>
                      <a:pt x="0" y="284"/>
                      <a:pt x="0" y="610"/>
                    </a:cubicBezTo>
                    <a:cubicBezTo>
                      <a:pt x="0" y="949"/>
                      <a:pt x="705" y="1220"/>
                      <a:pt x="1572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3" name="Google Shape;813;p52"/>
              <p:cNvSpPr/>
              <p:nvPr/>
            </p:nvSpPr>
            <p:spPr>
              <a:xfrm>
                <a:off x="5943300" y="2260375"/>
                <a:ext cx="78625" cy="30500"/>
              </a:xfrm>
              <a:custGeom>
                <a:rect b="b" l="l" r="r" t="t"/>
                <a:pathLst>
                  <a:path extrusionOk="0" h="1220" w="3145">
                    <a:moveTo>
                      <a:pt x="1573" y="1220"/>
                    </a:moveTo>
                    <a:cubicBezTo>
                      <a:pt x="2440" y="1220"/>
                      <a:pt x="3144" y="949"/>
                      <a:pt x="3144" y="610"/>
                    </a:cubicBezTo>
                    <a:cubicBezTo>
                      <a:pt x="3144" y="284"/>
                      <a:pt x="2440" y="0"/>
                      <a:pt x="1573" y="0"/>
                    </a:cubicBezTo>
                    <a:cubicBezTo>
                      <a:pt x="706" y="0"/>
                      <a:pt x="1" y="284"/>
                      <a:pt x="1" y="610"/>
                    </a:cubicBezTo>
                    <a:cubicBezTo>
                      <a:pt x="1" y="949"/>
                      <a:pt x="706" y="1220"/>
                      <a:pt x="1573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14" name="Google Shape;814;p52"/>
          <p:cNvSpPr/>
          <p:nvPr/>
        </p:nvSpPr>
        <p:spPr>
          <a:xfrm>
            <a:off x="665819" y="3673337"/>
            <a:ext cx="352200" cy="352500"/>
          </a:xfrm>
          <a:prstGeom prst="pie">
            <a:avLst>
              <a:gd fmla="val 21569640" name="adj1"/>
              <a:gd fmla="val 16200000" name="adj2"/>
            </a:avLst>
          </a:prstGeom>
          <a:solidFill>
            <a:srgbClr val="60DB92"/>
          </a:solidFill>
          <a:ln cap="flat" cmpd="sng" w="9525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5" name="Google Shape;815;p52"/>
          <p:cNvSpPr/>
          <p:nvPr/>
        </p:nvSpPr>
        <p:spPr>
          <a:xfrm>
            <a:off x="665819" y="3673347"/>
            <a:ext cx="352200" cy="352500"/>
          </a:xfrm>
          <a:prstGeom prst="pie">
            <a:avLst>
              <a:gd fmla="val 7889850" name="adj1"/>
              <a:gd fmla="val 16200000" name="adj2"/>
            </a:avLst>
          </a:prstGeom>
          <a:solidFill>
            <a:srgbClr val="797EFC"/>
          </a:solidFill>
          <a:ln cap="flat" cmpd="sng" w="9525">
            <a:solidFill>
              <a:srgbClr val="797EF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6" name="Google Shape;816;p52"/>
          <p:cNvSpPr/>
          <p:nvPr/>
        </p:nvSpPr>
        <p:spPr>
          <a:xfrm>
            <a:off x="665819" y="3673337"/>
            <a:ext cx="352200" cy="352500"/>
          </a:xfrm>
          <a:prstGeom prst="pie">
            <a:avLst>
              <a:gd fmla="val 14110714" name="adj1"/>
              <a:gd fmla="val 21571785" name="adj2"/>
            </a:avLst>
          </a:prstGeom>
          <a:solidFill>
            <a:srgbClr val="F26489"/>
          </a:solidFill>
          <a:ln cap="flat" cmpd="sng" w="9525">
            <a:solidFill>
              <a:srgbClr val="F264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17" name="Google Shape;817;p52"/>
          <p:cNvGrpSpPr/>
          <p:nvPr/>
        </p:nvGrpSpPr>
        <p:grpSpPr>
          <a:xfrm>
            <a:off x="613473" y="2752098"/>
            <a:ext cx="415183" cy="415513"/>
            <a:chOff x="2119900" y="3483450"/>
            <a:chExt cx="457200" cy="457513"/>
          </a:xfrm>
        </p:grpSpPr>
        <p:sp>
          <p:nvSpPr>
            <p:cNvPr id="818" name="Google Shape;818;p52"/>
            <p:cNvSpPr/>
            <p:nvPr/>
          </p:nvSpPr>
          <p:spPr>
            <a:xfrm>
              <a:off x="2119900" y="3483450"/>
              <a:ext cx="457200" cy="457500"/>
            </a:xfrm>
            <a:prstGeom prst="pie">
              <a:avLst>
                <a:gd fmla="val 18224341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52"/>
            <p:cNvSpPr/>
            <p:nvPr/>
          </p:nvSpPr>
          <p:spPr>
            <a:xfrm>
              <a:off x="2119900" y="3483463"/>
              <a:ext cx="457200" cy="457500"/>
            </a:xfrm>
            <a:prstGeom prst="pie">
              <a:avLst>
                <a:gd fmla="val 6894603" name="adj1"/>
                <a:gd fmla="val 17315775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52"/>
            <p:cNvSpPr/>
            <p:nvPr/>
          </p:nvSpPr>
          <p:spPr>
            <a:xfrm>
              <a:off x="2119900" y="3483450"/>
              <a:ext cx="457200" cy="457500"/>
            </a:xfrm>
            <a:prstGeom prst="pie">
              <a:avLst>
                <a:gd fmla="val 17278849" name="adj1"/>
                <a:gd fmla="val 18338563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21" name="Google Shape;821;p52"/>
            <p:cNvGrpSpPr/>
            <p:nvPr/>
          </p:nvGrpSpPr>
          <p:grpSpPr>
            <a:xfrm>
              <a:off x="2194986" y="3655255"/>
              <a:ext cx="307049" cy="113945"/>
              <a:chOff x="5593400" y="2130975"/>
              <a:chExt cx="463750" cy="159900"/>
            </a:xfrm>
          </p:grpSpPr>
          <p:sp>
            <p:nvSpPr>
              <p:cNvPr id="822" name="Google Shape;822;p52"/>
              <p:cNvSpPr/>
              <p:nvPr/>
            </p:nvSpPr>
            <p:spPr>
              <a:xfrm>
                <a:off x="56174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20" y="4038"/>
                    </a:moveTo>
                    <a:cubicBezTo>
                      <a:pt x="3131" y="4038"/>
                      <a:pt x="4038" y="3130"/>
                      <a:pt x="4038" y="2019"/>
                    </a:cubicBezTo>
                    <a:cubicBezTo>
                      <a:pt x="4038" y="908"/>
                      <a:pt x="3131" y="0"/>
                      <a:pt x="2020" y="0"/>
                    </a:cubicBezTo>
                    <a:cubicBezTo>
                      <a:pt x="909" y="0"/>
                      <a:pt x="0" y="908"/>
                      <a:pt x="0" y="2019"/>
                    </a:cubicBezTo>
                    <a:cubicBezTo>
                      <a:pt x="0" y="3130"/>
                      <a:pt x="909" y="4038"/>
                      <a:pt x="2020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3" name="Google Shape;823;p52"/>
              <p:cNvSpPr/>
              <p:nvPr/>
            </p:nvSpPr>
            <p:spPr>
              <a:xfrm>
                <a:off x="560627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204" y="420"/>
                    </a:moveTo>
                    <a:cubicBezTo>
                      <a:pt x="245" y="501"/>
                      <a:pt x="299" y="570"/>
                      <a:pt x="366" y="637"/>
                    </a:cubicBezTo>
                    <a:cubicBezTo>
                      <a:pt x="489" y="759"/>
                      <a:pt x="624" y="868"/>
                      <a:pt x="800" y="935"/>
                    </a:cubicBezTo>
                    <a:lnTo>
                      <a:pt x="800" y="935"/>
                    </a:lnTo>
                    <a:cubicBezTo>
                      <a:pt x="814" y="935"/>
                      <a:pt x="814" y="949"/>
                      <a:pt x="814" y="949"/>
                    </a:cubicBezTo>
                    <a:lnTo>
                      <a:pt x="841" y="949"/>
                    </a:lnTo>
                    <a:cubicBezTo>
                      <a:pt x="1044" y="1016"/>
                      <a:pt x="1206" y="1016"/>
                      <a:pt x="1396" y="962"/>
                    </a:cubicBezTo>
                    <a:cubicBezTo>
                      <a:pt x="1477" y="949"/>
                      <a:pt x="1545" y="922"/>
                      <a:pt x="1613" y="881"/>
                    </a:cubicBezTo>
                    <a:cubicBezTo>
                      <a:pt x="1667" y="841"/>
                      <a:pt x="1938" y="651"/>
                      <a:pt x="1857" y="555"/>
                    </a:cubicBezTo>
                    <a:cubicBezTo>
                      <a:pt x="1802" y="501"/>
                      <a:pt x="1586" y="637"/>
                      <a:pt x="1504" y="664"/>
                    </a:cubicBezTo>
                    <a:cubicBezTo>
                      <a:pt x="1450" y="691"/>
                      <a:pt x="1396" y="705"/>
                      <a:pt x="1342" y="718"/>
                    </a:cubicBezTo>
                    <a:cubicBezTo>
                      <a:pt x="1193" y="745"/>
                      <a:pt x="1071" y="745"/>
                      <a:pt x="935" y="691"/>
                    </a:cubicBezTo>
                    <a:lnTo>
                      <a:pt x="908" y="691"/>
                    </a:lnTo>
                    <a:lnTo>
                      <a:pt x="908" y="691"/>
                    </a:lnTo>
                    <a:cubicBezTo>
                      <a:pt x="908" y="678"/>
                      <a:pt x="908" y="678"/>
                      <a:pt x="895" y="678"/>
                    </a:cubicBezTo>
                    <a:cubicBezTo>
                      <a:pt x="760" y="624"/>
                      <a:pt x="651" y="555"/>
                      <a:pt x="543" y="447"/>
                    </a:cubicBezTo>
                    <a:cubicBezTo>
                      <a:pt x="516" y="434"/>
                      <a:pt x="407" y="312"/>
                      <a:pt x="380" y="284"/>
                    </a:cubicBezTo>
                    <a:cubicBezTo>
                      <a:pt x="339" y="217"/>
                      <a:pt x="191" y="0"/>
                      <a:pt x="95" y="41"/>
                    </a:cubicBezTo>
                    <a:cubicBezTo>
                      <a:pt x="1" y="95"/>
                      <a:pt x="163" y="366"/>
                      <a:pt x="204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4" name="Google Shape;824;p52"/>
              <p:cNvSpPr/>
              <p:nvPr/>
            </p:nvSpPr>
            <p:spPr>
              <a:xfrm>
                <a:off x="5595450" y="2146550"/>
                <a:ext cx="58950" cy="19000"/>
              </a:xfrm>
              <a:custGeom>
                <a:rect b="b" l="l" r="r" t="t"/>
                <a:pathLst>
                  <a:path extrusionOk="0" h="760" w="2358">
                    <a:moveTo>
                      <a:pt x="338" y="461"/>
                    </a:moveTo>
                    <a:cubicBezTo>
                      <a:pt x="420" y="543"/>
                      <a:pt x="501" y="583"/>
                      <a:pt x="609" y="637"/>
                    </a:cubicBezTo>
                    <a:cubicBezTo>
                      <a:pt x="799" y="718"/>
                      <a:pt x="976" y="760"/>
                      <a:pt x="1179" y="745"/>
                    </a:cubicBezTo>
                    <a:lnTo>
                      <a:pt x="1193" y="745"/>
                    </a:lnTo>
                    <a:lnTo>
                      <a:pt x="1193" y="745"/>
                    </a:lnTo>
                    <a:lnTo>
                      <a:pt x="1274" y="745"/>
                    </a:lnTo>
                    <a:cubicBezTo>
                      <a:pt x="1504" y="718"/>
                      <a:pt x="1680" y="651"/>
                      <a:pt x="1870" y="529"/>
                    </a:cubicBezTo>
                    <a:cubicBezTo>
                      <a:pt x="1897" y="516"/>
                      <a:pt x="2006" y="434"/>
                      <a:pt x="2046" y="420"/>
                    </a:cubicBezTo>
                    <a:cubicBezTo>
                      <a:pt x="2087" y="380"/>
                      <a:pt x="2358" y="136"/>
                      <a:pt x="2262" y="55"/>
                    </a:cubicBezTo>
                    <a:cubicBezTo>
                      <a:pt x="2195" y="1"/>
                      <a:pt x="1978" y="176"/>
                      <a:pt x="1910" y="231"/>
                    </a:cubicBezTo>
                    <a:lnTo>
                      <a:pt x="1748" y="312"/>
                    </a:lnTo>
                    <a:cubicBezTo>
                      <a:pt x="1585" y="393"/>
                      <a:pt x="1436" y="447"/>
                      <a:pt x="1247" y="474"/>
                    </a:cubicBezTo>
                    <a:lnTo>
                      <a:pt x="1179" y="474"/>
                    </a:lnTo>
                    <a:lnTo>
                      <a:pt x="1179" y="474"/>
                    </a:lnTo>
                    <a:lnTo>
                      <a:pt x="1166" y="474"/>
                    </a:lnTo>
                    <a:cubicBezTo>
                      <a:pt x="1003" y="489"/>
                      <a:pt x="867" y="461"/>
                      <a:pt x="705" y="407"/>
                    </a:cubicBezTo>
                    <a:cubicBezTo>
                      <a:pt x="624" y="366"/>
                      <a:pt x="555" y="326"/>
                      <a:pt x="474" y="272"/>
                    </a:cubicBezTo>
                    <a:cubicBezTo>
                      <a:pt x="407" y="231"/>
                      <a:pt x="176" y="28"/>
                      <a:pt x="109" y="68"/>
                    </a:cubicBezTo>
                    <a:cubicBezTo>
                      <a:pt x="0" y="149"/>
                      <a:pt x="284" y="420"/>
                      <a:pt x="338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5" name="Google Shape;825;p52"/>
              <p:cNvSpPr/>
              <p:nvPr/>
            </p:nvSpPr>
            <p:spPr>
              <a:xfrm>
                <a:off x="5770900" y="2199400"/>
                <a:ext cx="108750" cy="57250"/>
              </a:xfrm>
              <a:custGeom>
                <a:rect b="b" l="l" r="r" t="t"/>
                <a:pathLst>
                  <a:path extrusionOk="0" h="2290" w="4350">
                    <a:moveTo>
                      <a:pt x="1247" y="393"/>
                    </a:moveTo>
                    <a:cubicBezTo>
                      <a:pt x="1017" y="257"/>
                      <a:pt x="827" y="122"/>
                      <a:pt x="597" y="82"/>
                    </a:cubicBezTo>
                    <a:cubicBezTo>
                      <a:pt x="1" y="0"/>
                      <a:pt x="41" y="813"/>
                      <a:pt x="258" y="1193"/>
                    </a:cubicBezTo>
                    <a:cubicBezTo>
                      <a:pt x="664" y="1924"/>
                      <a:pt x="1423" y="2290"/>
                      <a:pt x="2169" y="2277"/>
                    </a:cubicBezTo>
                    <a:cubicBezTo>
                      <a:pt x="2928" y="2290"/>
                      <a:pt x="3686" y="1924"/>
                      <a:pt x="4093" y="1193"/>
                    </a:cubicBezTo>
                    <a:cubicBezTo>
                      <a:pt x="4310" y="813"/>
                      <a:pt x="4350" y="0"/>
                      <a:pt x="3753" y="82"/>
                    </a:cubicBezTo>
                    <a:cubicBezTo>
                      <a:pt x="3524" y="122"/>
                      <a:pt x="3334" y="257"/>
                      <a:pt x="3103" y="393"/>
                    </a:cubicBezTo>
                    <a:cubicBezTo>
                      <a:pt x="2805" y="555"/>
                      <a:pt x="2494" y="624"/>
                      <a:pt x="2169" y="624"/>
                    </a:cubicBezTo>
                    <a:cubicBezTo>
                      <a:pt x="1857" y="624"/>
                      <a:pt x="1545" y="555"/>
                      <a:pt x="1247" y="3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6" name="Google Shape;826;p52"/>
              <p:cNvSpPr/>
              <p:nvPr/>
            </p:nvSpPr>
            <p:spPr>
              <a:xfrm>
                <a:off x="5593400" y="2146875"/>
                <a:ext cx="56275" cy="27475"/>
              </a:xfrm>
              <a:custGeom>
                <a:rect b="b" l="l" r="r" t="t"/>
                <a:pathLst>
                  <a:path extrusionOk="0" h="1099" w="2251">
                    <a:moveTo>
                      <a:pt x="407" y="990"/>
                    </a:moveTo>
                    <a:cubicBezTo>
                      <a:pt x="516" y="1045"/>
                      <a:pt x="610" y="1058"/>
                      <a:pt x="733" y="1085"/>
                    </a:cubicBezTo>
                    <a:cubicBezTo>
                      <a:pt x="935" y="1099"/>
                      <a:pt x="1112" y="1085"/>
                      <a:pt x="1302" y="1018"/>
                    </a:cubicBezTo>
                    <a:lnTo>
                      <a:pt x="1315" y="1018"/>
                    </a:lnTo>
                    <a:lnTo>
                      <a:pt x="1315" y="1018"/>
                    </a:lnTo>
                    <a:cubicBezTo>
                      <a:pt x="1329" y="1003"/>
                      <a:pt x="1383" y="990"/>
                      <a:pt x="1383" y="990"/>
                    </a:cubicBezTo>
                    <a:cubicBezTo>
                      <a:pt x="1600" y="895"/>
                      <a:pt x="1748" y="774"/>
                      <a:pt x="1898" y="611"/>
                    </a:cubicBezTo>
                    <a:cubicBezTo>
                      <a:pt x="1925" y="584"/>
                      <a:pt x="2006" y="476"/>
                      <a:pt x="2033" y="448"/>
                    </a:cubicBezTo>
                    <a:cubicBezTo>
                      <a:pt x="2060" y="394"/>
                      <a:pt x="2250" y="82"/>
                      <a:pt x="2142" y="42"/>
                    </a:cubicBezTo>
                    <a:cubicBezTo>
                      <a:pt x="2060" y="1"/>
                      <a:pt x="1898" y="245"/>
                      <a:pt x="1844" y="313"/>
                    </a:cubicBezTo>
                    <a:lnTo>
                      <a:pt x="1721" y="434"/>
                    </a:lnTo>
                    <a:cubicBezTo>
                      <a:pt x="1586" y="570"/>
                      <a:pt x="1450" y="665"/>
                      <a:pt x="1275" y="732"/>
                    </a:cubicBezTo>
                    <a:cubicBezTo>
                      <a:pt x="1275" y="747"/>
                      <a:pt x="1233" y="747"/>
                      <a:pt x="1220" y="760"/>
                    </a:cubicBezTo>
                    <a:lnTo>
                      <a:pt x="1220" y="760"/>
                    </a:lnTo>
                    <a:lnTo>
                      <a:pt x="1206" y="760"/>
                    </a:lnTo>
                    <a:cubicBezTo>
                      <a:pt x="1058" y="814"/>
                      <a:pt x="922" y="841"/>
                      <a:pt x="760" y="828"/>
                    </a:cubicBezTo>
                    <a:cubicBezTo>
                      <a:pt x="651" y="814"/>
                      <a:pt x="583" y="801"/>
                      <a:pt x="489" y="774"/>
                    </a:cubicBezTo>
                    <a:cubicBezTo>
                      <a:pt x="407" y="760"/>
                      <a:pt x="122" y="624"/>
                      <a:pt x="82" y="692"/>
                    </a:cubicBezTo>
                    <a:cubicBezTo>
                      <a:pt x="1" y="801"/>
                      <a:pt x="353" y="976"/>
                      <a:pt x="407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7" name="Google Shape;827;p52"/>
              <p:cNvSpPr/>
              <p:nvPr/>
            </p:nvSpPr>
            <p:spPr>
              <a:xfrm>
                <a:off x="564590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8" name="Google Shape;828;p52"/>
              <p:cNvSpPr/>
              <p:nvPr/>
            </p:nvSpPr>
            <p:spPr>
              <a:xfrm>
                <a:off x="59321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19" y="4038"/>
                    </a:moveTo>
                    <a:cubicBezTo>
                      <a:pt x="3130" y="4038"/>
                      <a:pt x="4038" y="3130"/>
                      <a:pt x="4038" y="2019"/>
                    </a:cubicBezTo>
                    <a:cubicBezTo>
                      <a:pt x="4038" y="908"/>
                      <a:pt x="3130" y="0"/>
                      <a:pt x="2019" y="0"/>
                    </a:cubicBezTo>
                    <a:cubicBezTo>
                      <a:pt x="908" y="0"/>
                      <a:pt x="0" y="908"/>
                      <a:pt x="0" y="2019"/>
                    </a:cubicBezTo>
                    <a:cubicBezTo>
                      <a:pt x="0" y="3130"/>
                      <a:pt x="908" y="4038"/>
                      <a:pt x="2019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9" name="Google Shape;829;p52"/>
              <p:cNvSpPr/>
              <p:nvPr/>
            </p:nvSpPr>
            <p:spPr>
              <a:xfrm>
                <a:off x="599582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1735" y="420"/>
                    </a:moveTo>
                    <a:cubicBezTo>
                      <a:pt x="1694" y="501"/>
                      <a:pt x="1640" y="570"/>
                      <a:pt x="1572" y="637"/>
                    </a:cubicBezTo>
                    <a:cubicBezTo>
                      <a:pt x="1450" y="759"/>
                      <a:pt x="1314" y="868"/>
                      <a:pt x="1139" y="935"/>
                    </a:cubicBezTo>
                    <a:lnTo>
                      <a:pt x="1139" y="935"/>
                    </a:lnTo>
                    <a:cubicBezTo>
                      <a:pt x="1125" y="935"/>
                      <a:pt x="1125" y="949"/>
                      <a:pt x="1125" y="949"/>
                    </a:cubicBezTo>
                    <a:lnTo>
                      <a:pt x="1098" y="949"/>
                    </a:lnTo>
                    <a:cubicBezTo>
                      <a:pt x="895" y="1016"/>
                      <a:pt x="732" y="1016"/>
                      <a:pt x="543" y="962"/>
                    </a:cubicBezTo>
                    <a:cubicBezTo>
                      <a:pt x="461" y="949"/>
                      <a:pt x="393" y="922"/>
                      <a:pt x="326" y="881"/>
                    </a:cubicBezTo>
                    <a:cubicBezTo>
                      <a:pt x="272" y="841"/>
                      <a:pt x="1" y="651"/>
                      <a:pt x="82" y="555"/>
                    </a:cubicBezTo>
                    <a:cubicBezTo>
                      <a:pt x="136" y="501"/>
                      <a:pt x="353" y="637"/>
                      <a:pt x="434" y="664"/>
                    </a:cubicBezTo>
                    <a:cubicBezTo>
                      <a:pt x="488" y="691"/>
                      <a:pt x="543" y="705"/>
                      <a:pt x="597" y="718"/>
                    </a:cubicBezTo>
                    <a:cubicBezTo>
                      <a:pt x="745" y="745"/>
                      <a:pt x="868" y="745"/>
                      <a:pt x="1003" y="691"/>
                    </a:cubicBezTo>
                    <a:lnTo>
                      <a:pt x="1030" y="691"/>
                    </a:lnTo>
                    <a:lnTo>
                      <a:pt x="1030" y="691"/>
                    </a:lnTo>
                    <a:lnTo>
                      <a:pt x="1043" y="678"/>
                    </a:lnTo>
                    <a:cubicBezTo>
                      <a:pt x="1179" y="624"/>
                      <a:pt x="1287" y="555"/>
                      <a:pt x="1396" y="447"/>
                    </a:cubicBezTo>
                    <a:cubicBezTo>
                      <a:pt x="1423" y="434"/>
                      <a:pt x="1531" y="312"/>
                      <a:pt x="1558" y="284"/>
                    </a:cubicBezTo>
                    <a:cubicBezTo>
                      <a:pt x="1599" y="217"/>
                      <a:pt x="1748" y="0"/>
                      <a:pt x="1843" y="41"/>
                    </a:cubicBezTo>
                    <a:cubicBezTo>
                      <a:pt x="1938" y="95"/>
                      <a:pt x="1775" y="366"/>
                      <a:pt x="1735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0" name="Google Shape;830;p52"/>
              <p:cNvSpPr/>
              <p:nvPr/>
            </p:nvSpPr>
            <p:spPr>
              <a:xfrm>
                <a:off x="5996150" y="2146550"/>
                <a:ext cx="58975" cy="19000"/>
              </a:xfrm>
              <a:custGeom>
                <a:rect b="b" l="l" r="r" t="t"/>
                <a:pathLst>
                  <a:path extrusionOk="0" h="760" w="2359">
                    <a:moveTo>
                      <a:pt x="2020" y="461"/>
                    </a:moveTo>
                    <a:cubicBezTo>
                      <a:pt x="1939" y="543"/>
                      <a:pt x="1857" y="583"/>
                      <a:pt x="1749" y="637"/>
                    </a:cubicBezTo>
                    <a:cubicBezTo>
                      <a:pt x="1559" y="718"/>
                      <a:pt x="1383" y="760"/>
                      <a:pt x="1180" y="745"/>
                    </a:cubicBezTo>
                    <a:lnTo>
                      <a:pt x="1166" y="745"/>
                    </a:lnTo>
                    <a:lnTo>
                      <a:pt x="1166" y="745"/>
                    </a:lnTo>
                    <a:lnTo>
                      <a:pt x="1085" y="745"/>
                    </a:lnTo>
                    <a:cubicBezTo>
                      <a:pt x="855" y="718"/>
                      <a:pt x="678" y="651"/>
                      <a:pt x="488" y="529"/>
                    </a:cubicBezTo>
                    <a:cubicBezTo>
                      <a:pt x="461" y="516"/>
                      <a:pt x="353" y="434"/>
                      <a:pt x="313" y="420"/>
                    </a:cubicBezTo>
                    <a:cubicBezTo>
                      <a:pt x="272" y="380"/>
                      <a:pt x="1" y="136"/>
                      <a:pt x="96" y="55"/>
                    </a:cubicBezTo>
                    <a:cubicBezTo>
                      <a:pt x="163" y="1"/>
                      <a:pt x="380" y="176"/>
                      <a:pt x="448" y="231"/>
                    </a:cubicBezTo>
                    <a:lnTo>
                      <a:pt x="611" y="312"/>
                    </a:lnTo>
                    <a:cubicBezTo>
                      <a:pt x="774" y="393"/>
                      <a:pt x="922" y="447"/>
                      <a:pt x="1112" y="474"/>
                    </a:cubicBezTo>
                    <a:lnTo>
                      <a:pt x="1180" y="474"/>
                    </a:lnTo>
                    <a:lnTo>
                      <a:pt x="1180" y="474"/>
                    </a:lnTo>
                    <a:lnTo>
                      <a:pt x="1193" y="474"/>
                    </a:lnTo>
                    <a:cubicBezTo>
                      <a:pt x="1356" y="489"/>
                      <a:pt x="1491" y="461"/>
                      <a:pt x="1641" y="407"/>
                    </a:cubicBezTo>
                    <a:cubicBezTo>
                      <a:pt x="1735" y="366"/>
                      <a:pt x="1803" y="326"/>
                      <a:pt x="1885" y="272"/>
                    </a:cubicBezTo>
                    <a:cubicBezTo>
                      <a:pt x="1952" y="231"/>
                      <a:pt x="2183" y="28"/>
                      <a:pt x="2250" y="68"/>
                    </a:cubicBezTo>
                    <a:cubicBezTo>
                      <a:pt x="2358" y="149"/>
                      <a:pt x="2074" y="420"/>
                      <a:pt x="2020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1" name="Google Shape;831;p52"/>
              <p:cNvSpPr/>
              <p:nvPr/>
            </p:nvSpPr>
            <p:spPr>
              <a:xfrm>
                <a:off x="6000900" y="2146875"/>
                <a:ext cx="56250" cy="27475"/>
              </a:xfrm>
              <a:custGeom>
                <a:rect b="b" l="l" r="r" t="t"/>
                <a:pathLst>
                  <a:path extrusionOk="0" h="1099" w="2250">
                    <a:moveTo>
                      <a:pt x="1843" y="990"/>
                    </a:moveTo>
                    <a:cubicBezTo>
                      <a:pt x="1735" y="1045"/>
                      <a:pt x="1640" y="1058"/>
                      <a:pt x="1518" y="1085"/>
                    </a:cubicBezTo>
                    <a:cubicBezTo>
                      <a:pt x="1315" y="1099"/>
                      <a:pt x="1138" y="1085"/>
                      <a:pt x="949" y="1018"/>
                    </a:cubicBezTo>
                    <a:lnTo>
                      <a:pt x="936" y="1018"/>
                    </a:lnTo>
                    <a:lnTo>
                      <a:pt x="936" y="1018"/>
                    </a:lnTo>
                    <a:cubicBezTo>
                      <a:pt x="922" y="1003"/>
                      <a:pt x="868" y="990"/>
                      <a:pt x="868" y="990"/>
                    </a:cubicBezTo>
                    <a:cubicBezTo>
                      <a:pt x="651" y="895"/>
                      <a:pt x="502" y="774"/>
                      <a:pt x="353" y="611"/>
                    </a:cubicBezTo>
                    <a:cubicBezTo>
                      <a:pt x="326" y="584"/>
                      <a:pt x="244" y="476"/>
                      <a:pt x="217" y="448"/>
                    </a:cubicBezTo>
                    <a:cubicBezTo>
                      <a:pt x="190" y="394"/>
                      <a:pt x="0" y="82"/>
                      <a:pt x="109" y="42"/>
                    </a:cubicBezTo>
                    <a:cubicBezTo>
                      <a:pt x="190" y="1"/>
                      <a:pt x="353" y="245"/>
                      <a:pt x="407" y="313"/>
                    </a:cubicBezTo>
                    <a:lnTo>
                      <a:pt x="529" y="434"/>
                    </a:lnTo>
                    <a:cubicBezTo>
                      <a:pt x="665" y="570"/>
                      <a:pt x="800" y="665"/>
                      <a:pt x="976" y="732"/>
                    </a:cubicBezTo>
                    <a:cubicBezTo>
                      <a:pt x="976" y="747"/>
                      <a:pt x="1017" y="747"/>
                      <a:pt x="1030" y="760"/>
                    </a:cubicBezTo>
                    <a:lnTo>
                      <a:pt x="1030" y="760"/>
                    </a:lnTo>
                    <a:lnTo>
                      <a:pt x="1044" y="760"/>
                    </a:lnTo>
                    <a:cubicBezTo>
                      <a:pt x="1193" y="814"/>
                      <a:pt x="1328" y="841"/>
                      <a:pt x="1491" y="828"/>
                    </a:cubicBezTo>
                    <a:cubicBezTo>
                      <a:pt x="1599" y="814"/>
                      <a:pt x="1667" y="801"/>
                      <a:pt x="1762" y="774"/>
                    </a:cubicBezTo>
                    <a:cubicBezTo>
                      <a:pt x="1843" y="760"/>
                      <a:pt x="2128" y="624"/>
                      <a:pt x="2168" y="692"/>
                    </a:cubicBezTo>
                    <a:cubicBezTo>
                      <a:pt x="2250" y="801"/>
                      <a:pt x="1897" y="976"/>
                      <a:pt x="1843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2" name="Google Shape;832;p52"/>
              <p:cNvSpPr/>
              <p:nvPr/>
            </p:nvSpPr>
            <p:spPr>
              <a:xfrm>
                <a:off x="596905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3" name="Google Shape;833;p52"/>
              <p:cNvSpPr/>
              <p:nvPr/>
            </p:nvSpPr>
            <p:spPr>
              <a:xfrm>
                <a:off x="5628650" y="2260375"/>
                <a:ext cx="78600" cy="30500"/>
              </a:xfrm>
              <a:custGeom>
                <a:rect b="b" l="l" r="r" t="t"/>
                <a:pathLst>
                  <a:path extrusionOk="0" h="1220" w="3144">
                    <a:moveTo>
                      <a:pt x="1572" y="1220"/>
                    </a:moveTo>
                    <a:cubicBezTo>
                      <a:pt x="2439" y="1220"/>
                      <a:pt x="3144" y="949"/>
                      <a:pt x="3144" y="610"/>
                    </a:cubicBezTo>
                    <a:cubicBezTo>
                      <a:pt x="3144" y="284"/>
                      <a:pt x="2439" y="0"/>
                      <a:pt x="1572" y="0"/>
                    </a:cubicBezTo>
                    <a:cubicBezTo>
                      <a:pt x="705" y="0"/>
                      <a:pt x="0" y="284"/>
                      <a:pt x="0" y="610"/>
                    </a:cubicBezTo>
                    <a:cubicBezTo>
                      <a:pt x="0" y="949"/>
                      <a:pt x="705" y="1220"/>
                      <a:pt x="1572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4" name="Google Shape;834;p52"/>
              <p:cNvSpPr/>
              <p:nvPr/>
            </p:nvSpPr>
            <p:spPr>
              <a:xfrm>
                <a:off x="5943300" y="2260375"/>
                <a:ext cx="78625" cy="30500"/>
              </a:xfrm>
              <a:custGeom>
                <a:rect b="b" l="l" r="r" t="t"/>
                <a:pathLst>
                  <a:path extrusionOk="0" h="1220" w="3145">
                    <a:moveTo>
                      <a:pt x="1573" y="1220"/>
                    </a:moveTo>
                    <a:cubicBezTo>
                      <a:pt x="2440" y="1220"/>
                      <a:pt x="3144" y="949"/>
                      <a:pt x="3144" y="610"/>
                    </a:cubicBezTo>
                    <a:cubicBezTo>
                      <a:pt x="3144" y="284"/>
                      <a:pt x="2440" y="0"/>
                      <a:pt x="1573" y="0"/>
                    </a:cubicBezTo>
                    <a:cubicBezTo>
                      <a:pt x="706" y="0"/>
                      <a:pt x="1" y="284"/>
                      <a:pt x="1" y="610"/>
                    </a:cubicBezTo>
                    <a:cubicBezTo>
                      <a:pt x="1" y="949"/>
                      <a:pt x="706" y="1220"/>
                      <a:pt x="1573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35" name="Google Shape;835;p52"/>
          <p:cNvSpPr txBox="1"/>
          <p:nvPr/>
        </p:nvSpPr>
        <p:spPr>
          <a:xfrm>
            <a:off x="868737" y="3925929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𝝂</a:t>
            </a:r>
            <a:r>
              <a:rPr baseline="-25000" lang="en" sz="1600"/>
              <a:t>1</a:t>
            </a:r>
            <a:endParaRPr baseline="-25000" sz="1600"/>
          </a:p>
        </p:txBody>
      </p:sp>
      <p:sp>
        <p:nvSpPr>
          <p:cNvPr id="836" name="Google Shape;836;p52"/>
          <p:cNvSpPr txBox="1"/>
          <p:nvPr/>
        </p:nvSpPr>
        <p:spPr>
          <a:xfrm>
            <a:off x="878140" y="3415258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2</a:t>
            </a:r>
            <a:endParaRPr baseline="-25000" sz="1600"/>
          </a:p>
        </p:txBody>
      </p:sp>
      <p:sp>
        <p:nvSpPr>
          <p:cNvPr id="837" name="Google Shape;837;p52"/>
          <p:cNvSpPr txBox="1"/>
          <p:nvPr/>
        </p:nvSpPr>
        <p:spPr>
          <a:xfrm>
            <a:off x="868724" y="2471946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3</a:t>
            </a:r>
            <a:endParaRPr baseline="-25000" sz="1600"/>
          </a:p>
        </p:txBody>
      </p:sp>
      <p:sp>
        <p:nvSpPr>
          <p:cNvPr id="838" name="Google Shape;838;p52"/>
          <p:cNvSpPr/>
          <p:nvPr/>
        </p:nvSpPr>
        <p:spPr>
          <a:xfrm rot="-1175220">
            <a:off x="613457" y="2752051"/>
            <a:ext cx="415228" cy="415611"/>
          </a:xfrm>
          <a:prstGeom prst="pie">
            <a:avLst>
              <a:gd fmla="val 17278849" name="adj1"/>
              <a:gd fmla="val 18338563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9" name="Google Shape;839;p52"/>
          <p:cNvSpPr/>
          <p:nvPr/>
        </p:nvSpPr>
        <p:spPr>
          <a:xfrm rot="-1798125">
            <a:off x="641948" y="3665184"/>
            <a:ext cx="399978" cy="400388"/>
          </a:xfrm>
          <a:prstGeom prst="pie">
            <a:avLst>
              <a:gd fmla="val 16056199" name="adj1"/>
              <a:gd fmla="val 18338563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40" name="Google Shape;840;p52"/>
          <p:cNvGrpSpPr/>
          <p:nvPr/>
        </p:nvGrpSpPr>
        <p:grpSpPr>
          <a:xfrm>
            <a:off x="723570" y="3805645"/>
            <a:ext cx="236513" cy="87769"/>
            <a:chOff x="5593400" y="2130975"/>
            <a:chExt cx="463750" cy="159900"/>
          </a:xfrm>
        </p:grpSpPr>
        <p:sp>
          <p:nvSpPr>
            <p:cNvPr id="841" name="Google Shape;841;p52"/>
            <p:cNvSpPr/>
            <p:nvPr/>
          </p:nvSpPr>
          <p:spPr>
            <a:xfrm>
              <a:off x="56174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20" y="4038"/>
                  </a:moveTo>
                  <a:cubicBezTo>
                    <a:pt x="3131" y="4038"/>
                    <a:pt x="4038" y="3130"/>
                    <a:pt x="4038" y="2019"/>
                  </a:cubicBezTo>
                  <a:cubicBezTo>
                    <a:pt x="4038" y="908"/>
                    <a:pt x="3131" y="0"/>
                    <a:pt x="2020" y="0"/>
                  </a:cubicBezTo>
                  <a:cubicBezTo>
                    <a:pt x="909" y="0"/>
                    <a:pt x="0" y="908"/>
                    <a:pt x="0" y="2019"/>
                  </a:cubicBezTo>
                  <a:cubicBezTo>
                    <a:pt x="0" y="3130"/>
                    <a:pt x="909" y="4038"/>
                    <a:pt x="2020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52"/>
            <p:cNvSpPr/>
            <p:nvPr/>
          </p:nvSpPr>
          <p:spPr>
            <a:xfrm>
              <a:off x="560627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204" y="420"/>
                  </a:moveTo>
                  <a:cubicBezTo>
                    <a:pt x="245" y="501"/>
                    <a:pt x="299" y="570"/>
                    <a:pt x="366" y="637"/>
                  </a:cubicBezTo>
                  <a:cubicBezTo>
                    <a:pt x="489" y="759"/>
                    <a:pt x="624" y="868"/>
                    <a:pt x="800" y="935"/>
                  </a:cubicBezTo>
                  <a:lnTo>
                    <a:pt x="800" y="935"/>
                  </a:lnTo>
                  <a:cubicBezTo>
                    <a:pt x="814" y="935"/>
                    <a:pt x="814" y="949"/>
                    <a:pt x="814" y="949"/>
                  </a:cubicBezTo>
                  <a:lnTo>
                    <a:pt x="841" y="949"/>
                  </a:lnTo>
                  <a:cubicBezTo>
                    <a:pt x="1044" y="1016"/>
                    <a:pt x="1206" y="1016"/>
                    <a:pt x="1396" y="962"/>
                  </a:cubicBezTo>
                  <a:cubicBezTo>
                    <a:pt x="1477" y="949"/>
                    <a:pt x="1545" y="922"/>
                    <a:pt x="1613" y="881"/>
                  </a:cubicBezTo>
                  <a:cubicBezTo>
                    <a:pt x="1667" y="841"/>
                    <a:pt x="1938" y="651"/>
                    <a:pt x="1857" y="555"/>
                  </a:cubicBezTo>
                  <a:cubicBezTo>
                    <a:pt x="1802" y="501"/>
                    <a:pt x="1586" y="637"/>
                    <a:pt x="1504" y="664"/>
                  </a:cubicBezTo>
                  <a:cubicBezTo>
                    <a:pt x="1450" y="691"/>
                    <a:pt x="1396" y="705"/>
                    <a:pt x="1342" y="718"/>
                  </a:cubicBezTo>
                  <a:cubicBezTo>
                    <a:pt x="1193" y="745"/>
                    <a:pt x="1071" y="745"/>
                    <a:pt x="935" y="691"/>
                  </a:cubicBezTo>
                  <a:lnTo>
                    <a:pt x="908" y="691"/>
                  </a:lnTo>
                  <a:lnTo>
                    <a:pt x="908" y="691"/>
                  </a:lnTo>
                  <a:cubicBezTo>
                    <a:pt x="908" y="678"/>
                    <a:pt x="908" y="678"/>
                    <a:pt x="895" y="678"/>
                  </a:cubicBezTo>
                  <a:cubicBezTo>
                    <a:pt x="760" y="624"/>
                    <a:pt x="651" y="555"/>
                    <a:pt x="543" y="447"/>
                  </a:cubicBezTo>
                  <a:cubicBezTo>
                    <a:pt x="516" y="434"/>
                    <a:pt x="407" y="312"/>
                    <a:pt x="380" y="284"/>
                  </a:cubicBezTo>
                  <a:cubicBezTo>
                    <a:pt x="339" y="217"/>
                    <a:pt x="191" y="0"/>
                    <a:pt x="95" y="41"/>
                  </a:cubicBezTo>
                  <a:cubicBezTo>
                    <a:pt x="1" y="95"/>
                    <a:pt x="163" y="366"/>
                    <a:pt x="204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52"/>
            <p:cNvSpPr/>
            <p:nvPr/>
          </p:nvSpPr>
          <p:spPr>
            <a:xfrm>
              <a:off x="5595450" y="2146550"/>
              <a:ext cx="58950" cy="19000"/>
            </a:xfrm>
            <a:custGeom>
              <a:rect b="b" l="l" r="r" t="t"/>
              <a:pathLst>
                <a:path extrusionOk="0" h="760" w="2358">
                  <a:moveTo>
                    <a:pt x="338" y="461"/>
                  </a:moveTo>
                  <a:cubicBezTo>
                    <a:pt x="420" y="543"/>
                    <a:pt x="501" y="583"/>
                    <a:pt x="609" y="637"/>
                  </a:cubicBezTo>
                  <a:cubicBezTo>
                    <a:pt x="799" y="718"/>
                    <a:pt x="976" y="760"/>
                    <a:pt x="1179" y="745"/>
                  </a:cubicBezTo>
                  <a:lnTo>
                    <a:pt x="1193" y="745"/>
                  </a:lnTo>
                  <a:lnTo>
                    <a:pt x="1193" y="745"/>
                  </a:lnTo>
                  <a:lnTo>
                    <a:pt x="1274" y="745"/>
                  </a:lnTo>
                  <a:cubicBezTo>
                    <a:pt x="1504" y="718"/>
                    <a:pt x="1680" y="651"/>
                    <a:pt x="1870" y="529"/>
                  </a:cubicBezTo>
                  <a:cubicBezTo>
                    <a:pt x="1897" y="516"/>
                    <a:pt x="2006" y="434"/>
                    <a:pt x="2046" y="420"/>
                  </a:cubicBezTo>
                  <a:cubicBezTo>
                    <a:pt x="2087" y="380"/>
                    <a:pt x="2358" y="136"/>
                    <a:pt x="2262" y="55"/>
                  </a:cubicBezTo>
                  <a:cubicBezTo>
                    <a:pt x="2195" y="1"/>
                    <a:pt x="1978" y="176"/>
                    <a:pt x="1910" y="231"/>
                  </a:cubicBezTo>
                  <a:lnTo>
                    <a:pt x="1748" y="312"/>
                  </a:lnTo>
                  <a:cubicBezTo>
                    <a:pt x="1585" y="393"/>
                    <a:pt x="1436" y="447"/>
                    <a:pt x="1247" y="474"/>
                  </a:cubicBezTo>
                  <a:lnTo>
                    <a:pt x="1179" y="474"/>
                  </a:lnTo>
                  <a:lnTo>
                    <a:pt x="1179" y="474"/>
                  </a:lnTo>
                  <a:lnTo>
                    <a:pt x="1166" y="474"/>
                  </a:lnTo>
                  <a:cubicBezTo>
                    <a:pt x="1003" y="489"/>
                    <a:pt x="867" y="461"/>
                    <a:pt x="705" y="407"/>
                  </a:cubicBezTo>
                  <a:cubicBezTo>
                    <a:pt x="624" y="366"/>
                    <a:pt x="555" y="326"/>
                    <a:pt x="474" y="272"/>
                  </a:cubicBezTo>
                  <a:cubicBezTo>
                    <a:pt x="407" y="231"/>
                    <a:pt x="176" y="28"/>
                    <a:pt x="109" y="68"/>
                  </a:cubicBezTo>
                  <a:cubicBezTo>
                    <a:pt x="0" y="149"/>
                    <a:pt x="284" y="420"/>
                    <a:pt x="338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52"/>
            <p:cNvSpPr/>
            <p:nvPr/>
          </p:nvSpPr>
          <p:spPr>
            <a:xfrm>
              <a:off x="5770900" y="2199400"/>
              <a:ext cx="108750" cy="57250"/>
            </a:xfrm>
            <a:custGeom>
              <a:rect b="b" l="l" r="r" t="t"/>
              <a:pathLst>
                <a:path extrusionOk="0" h="2290" w="4350">
                  <a:moveTo>
                    <a:pt x="1247" y="393"/>
                  </a:moveTo>
                  <a:cubicBezTo>
                    <a:pt x="1017" y="257"/>
                    <a:pt x="827" y="122"/>
                    <a:pt x="597" y="82"/>
                  </a:cubicBezTo>
                  <a:cubicBezTo>
                    <a:pt x="1" y="0"/>
                    <a:pt x="41" y="813"/>
                    <a:pt x="258" y="1193"/>
                  </a:cubicBezTo>
                  <a:cubicBezTo>
                    <a:pt x="664" y="1924"/>
                    <a:pt x="1423" y="2290"/>
                    <a:pt x="2169" y="2277"/>
                  </a:cubicBezTo>
                  <a:cubicBezTo>
                    <a:pt x="2928" y="2290"/>
                    <a:pt x="3686" y="1924"/>
                    <a:pt x="4093" y="1193"/>
                  </a:cubicBezTo>
                  <a:cubicBezTo>
                    <a:pt x="4310" y="813"/>
                    <a:pt x="4350" y="0"/>
                    <a:pt x="3753" y="82"/>
                  </a:cubicBezTo>
                  <a:cubicBezTo>
                    <a:pt x="3524" y="122"/>
                    <a:pt x="3334" y="257"/>
                    <a:pt x="3103" y="393"/>
                  </a:cubicBezTo>
                  <a:cubicBezTo>
                    <a:pt x="2805" y="555"/>
                    <a:pt x="2494" y="624"/>
                    <a:pt x="2169" y="624"/>
                  </a:cubicBezTo>
                  <a:cubicBezTo>
                    <a:pt x="1857" y="624"/>
                    <a:pt x="1545" y="555"/>
                    <a:pt x="1247" y="3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52"/>
            <p:cNvSpPr/>
            <p:nvPr/>
          </p:nvSpPr>
          <p:spPr>
            <a:xfrm>
              <a:off x="5593400" y="2146875"/>
              <a:ext cx="56275" cy="27475"/>
            </a:xfrm>
            <a:custGeom>
              <a:rect b="b" l="l" r="r" t="t"/>
              <a:pathLst>
                <a:path extrusionOk="0" h="1099" w="2251">
                  <a:moveTo>
                    <a:pt x="407" y="990"/>
                  </a:moveTo>
                  <a:cubicBezTo>
                    <a:pt x="516" y="1045"/>
                    <a:pt x="610" y="1058"/>
                    <a:pt x="733" y="1085"/>
                  </a:cubicBezTo>
                  <a:cubicBezTo>
                    <a:pt x="935" y="1099"/>
                    <a:pt x="1112" y="1085"/>
                    <a:pt x="1302" y="1018"/>
                  </a:cubicBezTo>
                  <a:lnTo>
                    <a:pt x="1315" y="1018"/>
                  </a:lnTo>
                  <a:lnTo>
                    <a:pt x="1315" y="1018"/>
                  </a:lnTo>
                  <a:cubicBezTo>
                    <a:pt x="1329" y="1003"/>
                    <a:pt x="1383" y="990"/>
                    <a:pt x="1383" y="990"/>
                  </a:cubicBezTo>
                  <a:cubicBezTo>
                    <a:pt x="1600" y="895"/>
                    <a:pt x="1748" y="774"/>
                    <a:pt x="1898" y="611"/>
                  </a:cubicBezTo>
                  <a:cubicBezTo>
                    <a:pt x="1925" y="584"/>
                    <a:pt x="2006" y="476"/>
                    <a:pt x="2033" y="448"/>
                  </a:cubicBezTo>
                  <a:cubicBezTo>
                    <a:pt x="2060" y="394"/>
                    <a:pt x="2250" y="82"/>
                    <a:pt x="2142" y="42"/>
                  </a:cubicBezTo>
                  <a:cubicBezTo>
                    <a:pt x="2060" y="1"/>
                    <a:pt x="1898" y="245"/>
                    <a:pt x="1844" y="313"/>
                  </a:cubicBezTo>
                  <a:lnTo>
                    <a:pt x="1721" y="434"/>
                  </a:lnTo>
                  <a:cubicBezTo>
                    <a:pt x="1586" y="570"/>
                    <a:pt x="1450" y="665"/>
                    <a:pt x="1275" y="732"/>
                  </a:cubicBezTo>
                  <a:cubicBezTo>
                    <a:pt x="1275" y="747"/>
                    <a:pt x="1233" y="747"/>
                    <a:pt x="1220" y="760"/>
                  </a:cubicBezTo>
                  <a:lnTo>
                    <a:pt x="1220" y="760"/>
                  </a:lnTo>
                  <a:lnTo>
                    <a:pt x="1206" y="760"/>
                  </a:lnTo>
                  <a:cubicBezTo>
                    <a:pt x="1058" y="814"/>
                    <a:pt x="922" y="841"/>
                    <a:pt x="760" y="828"/>
                  </a:cubicBezTo>
                  <a:cubicBezTo>
                    <a:pt x="651" y="814"/>
                    <a:pt x="583" y="801"/>
                    <a:pt x="489" y="774"/>
                  </a:cubicBezTo>
                  <a:cubicBezTo>
                    <a:pt x="407" y="760"/>
                    <a:pt x="122" y="624"/>
                    <a:pt x="82" y="692"/>
                  </a:cubicBezTo>
                  <a:cubicBezTo>
                    <a:pt x="1" y="801"/>
                    <a:pt x="353" y="976"/>
                    <a:pt x="407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52"/>
            <p:cNvSpPr/>
            <p:nvPr/>
          </p:nvSpPr>
          <p:spPr>
            <a:xfrm>
              <a:off x="564590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52"/>
            <p:cNvSpPr/>
            <p:nvPr/>
          </p:nvSpPr>
          <p:spPr>
            <a:xfrm>
              <a:off x="59321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19" y="4038"/>
                  </a:moveTo>
                  <a:cubicBezTo>
                    <a:pt x="3130" y="4038"/>
                    <a:pt x="4038" y="3130"/>
                    <a:pt x="4038" y="2019"/>
                  </a:cubicBezTo>
                  <a:cubicBezTo>
                    <a:pt x="4038" y="908"/>
                    <a:pt x="3130" y="0"/>
                    <a:pt x="2019" y="0"/>
                  </a:cubicBezTo>
                  <a:cubicBezTo>
                    <a:pt x="908" y="0"/>
                    <a:pt x="0" y="908"/>
                    <a:pt x="0" y="2019"/>
                  </a:cubicBezTo>
                  <a:cubicBezTo>
                    <a:pt x="0" y="3130"/>
                    <a:pt x="908" y="4038"/>
                    <a:pt x="2019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52"/>
            <p:cNvSpPr/>
            <p:nvPr/>
          </p:nvSpPr>
          <p:spPr>
            <a:xfrm>
              <a:off x="599582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1735" y="420"/>
                  </a:moveTo>
                  <a:cubicBezTo>
                    <a:pt x="1694" y="501"/>
                    <a:pt x="1640" y="570"/>
                    <a:pt x="1572" y="637"/>
                  </a:cubicBezTo>
                  <a:cubicBezTo>
                    <a:pt x="1450" y="759"/>
                    <a:pt x="1314" y="868"/>
                    <a:pt x="1139" y="935"/>
                  </a:cubicBezTo>
                  <a:lnTo>
                    <a:pt x="1139" y="935"/>
                  </a:lnTo>
                  <a:cubicBezTo>
                    <a:pt x="1125" y="935"/>
                    <a:pt x="1125" y="949"/>
                    <a:pt x="1125" y="949"/>
                  </a:cubicBezTo>
                  <a:lnTo>
                    <a:pt x="1098" y="949"/>
                  </a:lnTo>
                  <a:cubicBezTo>
                    <a:pt x="895" y="1016"/>
                    <a:pt x="732" y="1016"/>
                    <a:pt x="543" y="962"/>
                  </a:cubicBezTo>
                  <a:cubicBezTo>
                    <a:pt x="461" y="949"/>
                    <a:pt x="393" y="922"/>
                    <a:pt x="326" y="881"/>
                  </a:cubicBezTo>
                  <a:cubicBezTo>
                    <a:pt x="272" y="841"/>
                    <a:pt x="1" y="651"/>
                    <a:pt x="82" y="555"/>
                  </a:cubicBezTo>
                  <a:cubicBezTo>
                    <a:pt x="136" y="501"/>
                    <a:pt x="353" y="637"/>
                    <a:pt x="434" y="664"/>
                  </a:cubicBezTo>
                  <a:cubicBezTo>
                    <a:pt x="488" y="691"/>
                    <a:pt x="543" y="705"/>
                    <a:pt x="597" y="718"/>
                  </a:cubicBezTo>
                  <a:cubicBezTo>
                    <a:pt x="745" y="745"/>
                    <a:pt x="868" y="745"/>
                    <a:pt x="1003" y="691"/>
                  </a:cubicBezTo>
                  <a:lnTo>
                    <a:pt x="1030" y="691"/>
                  </a:lnTo>
                  <a:lnTo>
                    <a:pt x="1030" y="691"/>
                  </a:lnTo>
                  <a:lnTo>
                    <a:pt x="1043" y="678"/>
                  </a:lnTo>
                  <a:cubicBezTo>
                    <a:pt x="1179" y="624"/>
                    <a:pt x="1287" y="555"/>
                    <a:pt x="1396" y="447"/>
                  </a:cubicBezTo>
                  <a:cubicBezTo>
                    <a:pt x="1423" y="434"/>
                    <a:pt x="1531" y="312"/>
                    <a:pt x="1558" y="284"/>
                  </a:cubicBezTo>
                  <a:cubicBezTo>
                    <a:pt x="1599" y="217"/>
                    <a:pt x="1748" y="0"/>
                    <a:pt x="1843" y="41"/>
                  </a:cubicBezTo>
                  <a:cubicBezTo>
                    <a:pt x="1938" y="95"/>
                    <a:pt x="1775" y="366"/>
                    <a:pt x="1735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52"/>
            <p:cNvSpPr/>
            <p:nvPr/>
          </p:nvSpPr>
          <p:spPr>
            <a:xfrm>
              <a:off x="5996150" y="2146550"/>
              <a:ext cx="58975" cy="19000"/>
            </a:xfrm>
            <a:custGeom>
              <a:rect b="b" l="l" r="r" t="t"/>
              <a:pathLst>
                <a:path extrusionOk="0" h="760" w="2359">
                  <a:moveTo>
                    <a:pt x="2020" y="461"/>
                  </a:moveTo>
                  <a:cubicBezTo>
                    <a:pt x="1939" y="543"/>
                    <a:pt x="1857" y="583"/>
                    <a:pt x="1749" y="637"/>
                  </a:cubicBezTo>
                  <a:cubicBezTo>
                    <a:pt x="1559" y="718"/>
                    <a:pt x="1383" y="760"/>
                    <a:pt x="1180" y="745"/>
                  </a:cubicBezTo>
                  <a:lnTo>
                    <a:pt x="1166" y="745"/>
                  </a:lnTo>
                  <a:lnTo>
                    <a:pt x="1166" y="745"/>
                  </a:lnTo>
                  <a:lnTo>
                    <a:pt x="1085" y="745"/>
                  </a:lnTo>
                  <a:cubicBezTo>
                    <a:pt x="855" y="718"/>
                    <a:pt x="678" y="651"/>
                    <a:pt x="488" y="529"/>
                  </a:cubicBezTo>
                  <a:cubicBezTo>
                    <a:pt x="461" y="516"/>
                    <a:pt x="353" y="434"/>
                    <a:pt x="313" y="420"/>
                  </a:cubicBezTo>
                  <a:cubicBezTo>
                    <a:pt x="272" y="380"/>
                    <a:pt x="1" y="136"/>
                    <a:pt x="96" y="55"/>
                  </a:cubicBezTo>
                  <a:cubicBezTo>
                    <a:pt x="163" y="1"/>
                    <a:pt x="380" y="176"/>
                    <a:pt x="448" y="231"/>
                  </a:cubicBezTo>
                  <a:lnTo>
                    <a:pt x="611" y="312"/>
                  </a:lnTo>
                  <a:cubicBezTo>
                    <a:pt x="774" y="393"/>
                    <a:pt x="922" y="447"/>
                    <a:pt x="1112" y="474"/>
                  </a:cubicBezTo>
                  <a:lnTo>
                    <a:pt x="1180" y="474"/>
                  </a:lnTo>
                  <a:lnTo>
                    <a:pt x="1180" y="474"/>
                  </a:lnTo>
                  <a:lnTo>
                    <a:pt x="1193" y="474"/>
                  </a:lnTo>
                  <a:cubicBezTo>
                    <a:pt x="1356" y="489"/>
                    <a:pt x="1491" y="461"/>
                    <a:pt x="1641" y="407"/>
                  </a:cubicBezTo>
                  <a:cubicBezTo>
                    <a:pt x="1735" y="366"/>
                    <a:pt x="1803" y="326"/>
                    <a:pt x="1885" y="272"/>
                  </a:cubicBezTo>
                  <a:cubicBezTo>
                    <a:pt x="1952" y="231"/>
                    <a:pt x="2183" y="28"/>
                    <a:pt x="2250" y="68"/>
                  </a:cubicBezTo>
                  <a:cubicBezTo>
                    <a:pt x="2358" y="149"/>
                    <a:pt x="2074" y="420"/>
                    <a:pt x="2020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52"/>
            <p:cNvSpPr/>
            <p:nvPr/>
          </p:nvSpPr>
          <p:spPr>
            <a:xfrm>
              <a:off x="6000900" y="2146875"/>
              <a:ext cx="56250" cy="27475"/>
            </a:xfrm>
            <a:custGeom>
              <a:rect b="b" l="l" r="r" t="t"/>
              <a:pathLst>
                <a:path extrusionOk="0" h="1099" w="2250">
                  <a:moveTo>
                    <a:pt x="1843" y="990"/>
                  </a:moveTo>
                  <a:cubicBezTo>
                    <a:pt x="1735" y="1045"/>
                    <a:pt x="1640" y="1058"/>
                    <a:pt x="1518" y="1085"/>
                  </a:cubicBezTo>
                  <a:cubicBezTo>
                    <a:pt x="1315" y="1099"/>
                    <a:pt x="1138" y="1085"/>
                    <a:pt x="949" y="1018"/>
                  </a:cubicBezTo>
                  <a:lnTo>
                    <a:pt x="936" y="1018"/>
                  </a:lnTo>
                  <a:lnTo>
                    <a:pt x="936" y="1018"/>
                  </a:lnTo>
                  <a:cubicBezTo>
                    <a:pt x="922" y="1003"/>
                    <a:pt x="868" y="990"/>
                    <a:pt x="868" y="990"/>
                  </a:cubicBezTo>
                  <a:cubicBezTo>
                    <a:pt x="651" y="895"/>
                    <a:pt x="502" y="774"/>
                    <a:pt x="353" y="611"/>
                  </a:cubicBezTo>
                  <a:cubicBezTo>
                    <a:pt x="326" y="584"/>
                    <a:pt x="244" y="476"/>
                    <a:pt x="217" y="448"/>
                  </a:cubicBezTo>
                  <a:cubicBezTo>
                    <a:pt x="190" y="394"/>
                    <a:pt x="0" y="82"/>
                    <a:pt x="109" y="42"/>
                  </a:cubicBezTo>
                  <a:cubicBezTo>
                    <a:pt x="190" y="1"/>
                    <a:pt x="353" y="245"/>
                    <a:pt x="407" y="313"/>
                  </a:cubicBezTo>
                  <a:lnTo>
                    <a:pt x="529" y="434"/>
                  </a:lnTo>
                  <a:cubicBezTo>
                    <a:pt x="665" y="570"/>
                    <a:pt x="800" y="665"/>
                    <a:pt x="976" y="732"/>
                  </a:cubicBezTo>
                  <a:cubicBezTo>
                    <a:pt x="976" y="747"/>
                    <a:pt x="1017" y="747"/>
                    <a:pt x="1030" y="760"/>
                  </a:cubicBezTo>
                  <a:lnTo>
                    <a:pt x="1030" y="760"/>
                  </a:lnTo>
                  <a:lnTo>
                    <a:pt x="1044" y="760"/>
                  </a:lnTo>
                  <a:cubicBezTo>
                    <a:pt x="1193" y="814"/>
                    <a:pt x="1328" y="841"/>
                    <a:pt x="1491" y="828"/>
                  </a:cubicBezTo>
                  <a:cubicBezTo>
                    <a:pt x="1599" y="814"/>
                    <a:pt x="1667" y="801"/>
                    <a:pt x="1762" y="774"/>
                  </a:cubicBezTo>
                  <a:cubicBezTo>
                    <a:pt x="1843" y="760"/>
                    <a:pt x="2128" y="624"/>
                    <a:pt x="2168" y="692"/>
                  </a:cubicBezTo>
                  <a:cubicBezTo>
                    <a:pt x="2250" y="801"/>
                    <a:pt x="1897" y="976"/>
                    <a:pt x="1843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52"/>
            <p:cNvSpPr/>
            <p:nvPr/>
          </p:nvSpPr>
          <p:spPr>
            <a:xfrm>
              <a:off x="596905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52"/>
            <p:cNvSpPr/>
            <p:nvPr/>
          </p:nvSpPr>
          <p:spPr>
            <a:xfrm>
              <a:off x="5628650" y="2260375"/>
              <a:ext cx="78600" cy="30500"/>
            </a:xfrm>
            <a:custGeom>
              <a:rect b="b" l="l" r="r" t="t"/>
              <a:pathLst>
                <a:path extrusionOk="0" h="1220" w="3144">
                  <a:moveTo>
                    <a:pt x="1572" y="1220"/>
                  </a:moveTo>
                  <a:cubicBezTo>
                    <a:pt x="2439" y="1220"/>
                    <a:pt x="3144" y="949"/>
                    <a:pt x="3144" y="610"/>
                  </a:cubicBezTo>
                  <a:cubicBezTo>
                    <a:pt x="3144" y="284"/>
                    <a:pt x="2439" y="0"/>
                    <a:pt x="1572" y="0"/>
                  </a:cubicBezTo>
                  <a:cubicBezTo>
                    <a:pt x="705" y="0"/>
                    <a:pt x="0" y="284"/>
                    <a:pt x="0" y="610"/>
                  </a:cubicBezTo>
                  <a:cubicBezTo>
                    <a:pt x="0" y="949"/>
                    <a:pt x="705" y="1220"/>
                    <a:pt x="1572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52"/>
            <p:cNvSpPr/>
            <p:nvPr/>
          </p:nvSpPr>
          <p:spPr>
            <a:xfrm>
              <a:off x="5943300" y="2260375"/>
              <a:ext cx="78625" cy="30500"/>
            </a:xfrm>
            <a:custGeom>
              <a:rect b="b" l="l" r="r" t="t"/>
              <a:pathLst>
                <a:path extrusionOk="0" h="1220" w="3145">
                  <a:moveTo>
                    <a:pt x="1573" y="1220"/>
                  </a:moveTo>
                  <a:cubicBezTo>
                    <a:pt x="2440" y="1220"/>
                    <a:pt x="3144" y="949"/>
                    <a:pt x="3144" y="610"/>
                  </a:cubicBezTo>
                  <a:cubicBezTo>
                    <a:pt x="3144" y="284"/>
                    <a:pt x="2440" y="0"/>
                    <a:pt x="1573" y="0"/>
                  </a:cubicBezTo>
                  <a:cubicBezTo>
                    <a:pt x="706" y="0"/>
                    <a:pt x="1" y="284"/>
                    <a:pt x="1" y="610"/>
                  </a:cubicBezTo>
                  <a:cubicBezTo>
                    <a:pt x="1" y="949"/>
                    <a:pt x="706" y="1220"/>
                    <a:pt x="1573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54" name="Google Shape;854;p52"/>
          <p:cNvSpPr/>
          <p:nvPr/>
        </p:nvSpPr>
        <p:spPr>
          <a:xfrm rot="-4839945">
            <a:off x="684155" y="4356262"/>
            <a:ext cx="308890" cy="308890"/>
          </a:xfrm>
          <a:prstGeom prst="pie">
            <a:avLst>
              <a:gd fmla="val 17278849" name="adj1"/>
              <a:gd fmla="val 19377377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5" name="Google Shape;855;p52"/>
          <p:cNvGrpSpPr/>
          <p:nvPr/>
        </p:nvGrpSpPr>
        <p:grpSpPr>
          <a:xfrm>
            <a:off x="636298" y="758118"/>
            <a:ext cx="600275" cy="600275"/>
            <a:chOff x="2155921" y="3304106"/>
            <a:chExt cx="530700" cy="530700"/>
          </a:xfrm>
        </p:grpSpPr>
        <p:sp>
          <p:nvSpPr>
            <p:cNvPr id="856" name="Google Shape;856;p52"/>
            <p:cNvSpPr/>
            <p:nvPr/>
          </p:nvSpPr>
          <p:spPr>
            <a:xfrm rot="-1175220">
              <a:off x="2213657" y="3361651"/>
              <a:ext cx="415228" cy="415611"/>
            </a:xfrm>
            <a:prstGeom prst="pie">
              <a:avLst>
                <a:gd fmla="val 17278849" name="adj1"/>
                <a:gd fmla="val 11215668" name="adj2"/>
              </a:avLst>
            </a:prstGeom>
            <a:solidFill>
              <a:srgbClr val="FFD966"/>
            </a:solidFill>
            <a:ln cap="flat" cmpd="sng" w="9525">
              <a:solidFill>
                <a:srgbClr val="FFD9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52"/>
            <p:cNvSpPr/>
            <p:nvPr/>
          </p:nvSpPr>
          <p:spPr>
            <a:xfrm>
              <a:off x="2213673" y="3359136"/>
              <a:ext cx="415200" cy="415500"/>
            </a:xfrm>
            <a:prstGeom prst="pie">
              <a:avLst>
                <a:gd fmla="val 14939472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52"/>
            <p:cNvSpPr/>
            <p:nvPr/>
          </p:nvSpPr>
          <p:spPr>
            <a:xfrm>
              <a:off x="2213673" y="3361711"/>
              <a:ext cx="415200" cy="415500"/>
            </a:xfrm>
            <a:prstGeom prst="pie">
              <a:avLst>
                <a:gd fmla="val 13337132" name="adj1"/>
                <a:gd fmla="val 14812973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52"/>
            <p:cNvSpPr/>
            <p:nvPr/>
          </p:nvSpPr>
          <p:spPr>
            <a:xfrm>
              <a:off x="2213673" y="3359147"/>
              <a:ext cx="415200" cy="415500"/>
            </a:xfrm>
            <a:prstGeom prst="pie">
              <a:avLst>
                <a:gd fmla="val 9918821" name="adj1"/>
                <a:gd fmla="val 13248700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60" name="Google Shape;860;p52"/>
          <p:cNvSpPr txBox="1"/>
          <p:nvPr/>
        </p:nvSpPr>
        <p:spPr>
          <a:xfrm>
            <a:off x="1082049" y="666746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4</a:t>
            </a:r>
            <a:endParaRPr baseline="-25000" sz="1600"/>
          </a:p>
        </p:txBody>
      </p:sp>
      <p:grpSp>
        <p:nvGrpSpPr>
          <p:cNvPr id="861" name="Google Shape;861;p52"/>
          <p:cNvGrpSpPr/>
          <p:nvPr/>
        </p:nvGrpSpPr>
        <p:grpSpPr>
          <a:xfrm>
            <a:off x="818182" y="1014382"/>
            <a:ext cx="236513" cy="87769"/>
            <a:chOff x="5593400" y="2130975"/>
            <a:chExt cx="463750" cy="159900"/>
          </a:xfrm>
        </p:grpSpPr>
        <p:sp>
          <p:nvSpPr>
            <p:cNvPr id="862" name="Google Shape;862;p52"/>
            <p:cNvSpPr/>
            <p:nvPr/>
          </p:nvSpPr>
          <p:spPr>
            <a:xfrm>
              <a:off x="56174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20" y="4038"/>
                  </a:moveTo>
                  <a:cubicBezTo>
                    <a:pt x="3131" y="4038"/>
                    <a:pt x="4038" y="3130"/>
                    <a:pt x="4038" y="2019"/>
                  </a:cubicBezTo>
                  <a:cubicBezTo>
                    <a:pt x="4038" y="908"/>
                    <a:pt x="3131" y="0"/>
                    <a:pt x="2020" y="0"/>
                  </a:cubicBezTo>
                  <a:cubicBezTo>
                    <a:pt x="909" y="0"/>
                    <a:pt x="0" y="908"/>
                    <a:pt x="0" y="2019"/>
                  </a:cubicBezTo>
                  <a:cubicBezTo>
                    <a:pt x="0" y="3130"/>
                    <a:pt x="909" y="4038"/>
                    <a:pt x="2020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52"/>
            <p:cNvSpPr/>
            <p:nvPr/>
          </p:nvSpPr>
          <p:spPr>
            <a:xfrm>
              <a:off x="560627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204" y="420"/>
                  </a:moveTo>
                  <a:cubicBezTo>
                    <a:pt x="245" y="501"/>
                    <a:pt x="299" y="570"/>
                    <a:pt x="366" y="637"/>
                  </a:cubicBezTo>
                  <a:cubicBezTo>
                    <a:pt x="489" y="759"/>
                    <a:pt x="624" y="868"/>
                    <a:pt x="800" y="935"/>
                  </a:cubicBezTo>
                  <a:lnTo>
                    <a:pt x="800" y="935"/>
                  </a:lnTo>
                  <a:cubicBezTo>
                    <a:pt x="814" y="935"/>
                    <a:pt x="814" y="949"/>
                    <a:pt x="814" y="949"/>
                  </a:cubicBezTo>
                  <a:lnTo>
                    <a:pt x="841" y="949"/>
                  </a:lnTo>
                  <a:cubicBezTo>
                    <a:pt x="1044" y="1016"/>
                    <a:pt x="1206" y="1016"/>
                    <a:pt x="1396" y="962"/>
                  </a:cubicBezTo>
                  <a:cubicBezTo>
                    <a:pt x="1477" y="949"/>
                    <a:pt x="1545" y="922"/>
                    <a:pt x="1613" y="881"/>
                  </a:cubicBezTo>
                  <a:cubicBezTo>
                    <a:pt x="1667" y="841"/>
                    <a:pt x="1938" y="651"/>
                    <a:pt x="1857" y="555"/>
                  </a:cubicBezTo>
                  <a:cubicBezTo>
                    <a:pt x="1802" y="501"/>
                    <a:pt x="1586" y="637"/>
                    <a:pt x="1504" y="664"/>
                  </a:cubicBezTo>
                  <a:cubicBezTo>
                    <a:pt x="1450" y="691"/>
                    <a:pt x="1396" y="705"/>
                    <a:pt x="1342" y="718"/>
                  </a:cubicBezTo>
                  <a:cubicBezTo>
                    <a:pt x="1193" y="745"/>
                    <a:pt x="1071" y="745"/>
                    <a:pt x="935" y="691"/>
                  </a:cubicBezTo>
                  <a:lnTo>
                    <a:pt x="908" y="691"/>
                  </a:lnTo>
                  <a:lnTo>
                    <a:pt x="908" y="691"/>
                  </a:lnTo>
                  <a:cubicBezTo>
                    <a:pt x="908" y="678"/>
                    <a:pt x="908" y="678"/>
                    <a:pt x="895" y="678"/>
                  </a:cubicBezTo>
                  <a:cubicBezTo>
                    <a:pt x="760" y="624"/>
                    <a:pt x="651" y="555"/>
                    <a:pt x="543" y="447"/>
                  </a:cubicBezTo>
                  <a:cubicBezTo>
                    <a:pt x="516" y="434"/>
                    <a:pt x="407" y="312"/>
                    <a:pt x="380" y="284"/>
                  </a:cubicBezTo>
                  <a:cubicBezTo>
                    <a:pt x="339" y="217"/>
                    <a:pt x="191" y="0"/>
                    <a:pt x="95" y="41"/>
                  </a:cubicBezTo>
                  <a:cubicBezTo>
                    <a:pt x="1" y="95"/>
                    <a:pt x="163" y="366"/>
                    <a:pt x="204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52"/>
            <p:cNvSpPr/>
            <p:nvPr/>
          </p:nvSpPr>
          <p:spPr>
            <a:xfrm>
              <a:off x="5595450" y="2146550"/>
              <a:ext cx="58950" cy="19000"/>
            </a:xfrm>
            <a:custGeom>
              <a:rect b="b" l="l" r="r" t="t"/>
              <a:pathLst>
                <a:path extrusionOk="0" h="760" w="2358">
                  <a:moveTo>
                    <a:pt x="338" y="461"/>
                  </a:moveTo>
                  <a:cubicBezTo>
                    <a:pt x="420" y="543"/>
                    <a:pt x="501" y="583"/>
                    <a:pt x="609" y="637"/>
                  </a:cubicBezTo>
                  <a:cubicBezTo>
                    <a:pt x="799" y="718"/>
                    <a:pt x="976" y="760"/>
                    <a:pt x="1179" y="745"/>
                  </a:cubicBezTo>
                  <a:lnTo>
                    <a:pt x="1193" y="745"/>
                  </a:lnTo>
                  <a:lnTo>
                    <a:pt x="1193" y="745"/>
                  </a:lnTo>
                  <a:lnTo>
                    <a:pt x="1274" y="745"/>
                  </a:lnTo>
                  <a:cubicBezTo>
                    <a:pt x="1504" y="718"/>
                    <a:pt x="1680" y="651"/>
                    <a:pt x="1870" y="529"/>
                  </a:cubicBezTo>
                  <a:cubicBezTo>
                    <a:pt x="1897" y="516"/>
                    <a:pt x="2006" y="434"/>
                    <a:pt x="2046" y="420"/>
                  </a:cubicBezTo>
                  <a:cubicBezTo>
                    <a:pt x="2087" y="380"/>
                    <a:pt x="2358" y="136"/>
                    <a:pt x="2262" y="55"/>
                  </a:cubicBezTo>
                  <a:cubicBezTo>
                    <a:pt x="2195" y="1"/>
                    <a:pt x="1978" y="176"/>
                    <a:pt x="1910" y="231"/>
                  </a:cubicBezTo>
                  <a:lnTo>
                    <a:pt x="1748" y="312"/>
                  </a:lnTo>
                  <a:cubicBezTo>
                    <a:pt x="1585" y="393"/>
                    <a:pt x="1436" y="447"/>
                    <a:pt x="1247" y="474"/>
                  </a:cubicBezTo>
                  <a:lnTo>
                    <a:pt x="1179" y="474"/>
                  </a:lnTo>
                  <a:lnTo>
                    <a:pt x="1179" y="474"/>
                  </a:lnTo>
                  <a:lnTo>
                    <a:pt x="1166" y="474"/>
                  </a:lnTo>
                  <a:cubicBezTo>
                    <a:pt x="1003" y="489"/>
                    <a:pt x="867" y="461"/>
                    <a:pt x="705" y="407"/>
                  </a:cubicBezTo>
                  <a:cubicBezTo>
                    <a:pt x="624" y="366"/>
                    <a:pt x="555" y="326"/>
                    <a:pt x="474" y="272"/>
                  </a:cubicBezTo>
                  <a:cubicBezTo>
                    <a:pt x="407" y="231"/>
                    <a:pt x="176" y="28"/>
                    <a:pt x="109" y="68"/>
                  </a:cubicBezTo>
                  <a:cubicBezTo>
                    <a:pt x="0" y="149"/>
                    <a:pt x="284" y="420"/>
                    <a:pt x="338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52"/>
            <p:cNvSpPr/>
            <p:nvPr/>
          </p:nvSpPr>
          <p:spPr>
            <a:xfrm>
              <a:off x="5770900" y="2199400"/>
              <a:ext cx="108750" cy="57250"/>
            </a:xfrm>
            <a:custGeom>
              <a:rect b="b" l="l" r="r" t="t"/>
              <a:pathLst>
                <a:path extrusionOk="0" h="2290" w="4350">
                  <a:moveTo>
                    <a:pt x="1247" y="393"/>
                  </a:moveTo>
                  <a:cubicBezTo>
                    <a:pt x="1017" y="257"/>
                    <a:pt x="827" y="122"/>
                    <a:pt x="597" y="82"/>
                  </a:cubicBezTo>
                  <a:cubicBezTo>
                    <a:pt x="1" y="0"/>
                    <a:pt x="41" y="813"/>
                    <a:pt x="258" y="1193"/>
                  </a:cubicBezTo>
                  <a:cubicBezTo>
                    <a:pt x="664" y="1924"/>
                    <a:pt x="1423" y="2290"/>
                    <a:pt x="2169" y="2277"/>
                  </a:cubicBezTo>
                  <a:cubicBezTo>
                    <a:pt x="2928" y="2290"/>
                    <a:pt x="3686" y="1924"/>
                    <a:pt x="4093" y="1193"/>
                  </a:cubicBezTo>
                  <a:cubicBezTo>
                    <a:pt x="4310" y="813"/>
                    <a:pt x="4350" y="0"/>
                    <a:pt x="3753" y="82"/>
                  </a:cubicBezTo>
                  <a:cubicBezTo>
                    <a:pt x="3524" y="122"/>
                    <a:pt x="3334" y="257"/>
                    <a:pt x="3103" y="393"/>
                  </a:cubicBezTo>
                  <a:cubicBezTo>
                    <a:pt x="2805" y="555"/>
                    <a:pt x="2494" y="624"/>
                    <a:pt x="2169" y="624"/>
                  </a:cubicBezTo>
                  <a:cubicBezTo>
                    <a:pt x="1857" y="624"/>
                    <a:pt x="1545" y="555"/>
                    <a:pt x="1247" y="3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52"/>
            <p:cNvSpPr/>
            <p:nvPr/>
          </p:nvSpPr>
          <p:spPr>
            <a:xfrm>
              <a:off x="5593400" y="2146875"/>
              <a:ext cx="56275" cy="27475"/>
            </a:xfrm>
            <a:custGeom>
              <a:rect b="b" l="l" r="r" t="t"/>
              <a:pathLst>
                <a:path extrusionOk="0" h="1099" w="2251">
                  <a:moveTo>
                    <a:pt x="407" y="990"/>
                  </a:moveTo>
                  <a:cubicBezTo>
                    <a:pt x="516" y="1045"/>
                    <a:pt x="610" y="1058"/>
                    <a:pt x="733" y="1085"/>
                  </a:cubicBezTo>
                  <a:cubicBezTo>
                    <a:pt x="935" y="1099"/>
                    <a:pt x="1112" y="1085"/>
                    <a:pt x="1302" y="1018"/>
                  </a:cubicBezTo>
                  <a:lnTo>
                    <a:pt x="1315" y="1018"/>
                  </a:lnTo>
                  <a:lnTo>
                    <a:pt x="1315" y="1018"/>
                  </a:lnTo>
                  <a:cubicBezTo>
                    <a:pt x="1329" y="1003"/>
                    <a:pt x="1383" y="990"/>
                    <a:pt x="1383" y="990"/>
                  </a:cubicBezTo>
                  <a:cubicBezTo>
                    <a:pt x="1600" y="895"/>
                    <a:pt x="1748" y="774"/>
                    <a:pt x="1898" y="611"/>
                  </a:cubicBezTo>
                  <a:cubicBezTo>
                    <a:pt x="1925" y="584"/>
                    <a:pt x="2006" y="476"/>
                    <a:pt x="2033" y="448"/>
                  </a:cubicBezTo>
                  <a:cubicBezTo>
                    <a:pt x="2060" y="394"/>
                    <a:pt x="2250" y="82"/>
                    <a:pt x="2142" y="42"/>
                  </a:cubicBezTo>
                  <a:cubicBezTo>
                    <a:pt x="2060" y="1"/>
                    <a:pt x="1898" y="245"/>
                    <a:pt x="1844" y="313"/>
                  </a:cubicBezTo>
                  <a:lnTo>
                    <a:pt x="1721" y="434"/>
                  </a:lnTo>
                  <a:cubicBezTo>
                    <a:pt x="1586" y="570"/>
                    <a:pt x="1450" y="665"/>
                    <a:pt x="1275" y="732"/>
                  </a:cubicBezTo>
                  <a:cubicBezTo>
                    <a:pt x="1275" y="747"/>
                    <a:pt x="1233" y="747"/>
                    <a:pt x="1220" y="760"/>
                  </a:cubicBezTo>
                  <a:lnTo>
                    <a:pt x="1220" y="760"/>
                  </a:lnTo>
                  <a:lnTo>
                    <a:pt x="1206" y="760"/>
                  </a:lnTo>
                  <a:cubicBezTo>
                    <a:pt x="1058" y="814"/>
                    <a:pt x="922" y="841"/>
                    <a:pt x="760" y="828"/>
                  </a:cubicBezTo>
                  <a:cubicBezTo>
                    <a:pt x="651" y="814"/>
                    <a:pt x="583" y="801"/>
                    <a:pt x="489" y="774"/>
                  </a:cubicBezTo>
                  <a:cubicBezTo>
                    <a:pt x="407" y="760"/>
                    <a:pt x="122" y="624"/>
                    <a:pt x="82" y="692"/>
                  </a:cubicBezTo>
                  <a:cubicBezTo>
                    <a:pt x="1" y="801"/>
                    <a:pt x="353" y="976"/>
                    <a:pt x="407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52"/>
            <p:cNvSpPr/>
            <p:nvPr/>
          </p:nvSpPr>
          <p:spPr>
            <a:xfrm>
              <a:off x="564590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52"/>
            <p:cNvSpPr/>
            <p:nvPr/>
          </p:nvSpPr>
          <p:spPr>
            <a:xfrm>
              <a:off x="59321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19" y="4038"/>
                  </a:moveTo>
                  <a:cubicBezTo>
                    <a:pt x="3130" y="4038"/>
                    <a:pt x="4038" y="3130"/>
                    <a:pt x="4038" y="2019"/>
                  </a:cubicBezTo>
                  <a:cubicBezTo>
                    <a:pt x="4038" y="908"/>
                    <a:pt x="3130" y="0"/>
                    <a:pt x="2019" y="0"/>
                  </a:cubicBezTo>
                  <a:cubicBezTo>
                    <a:pt x="908" y="0"/>
                    <a:pt x="0" y="908"/>
                    <a:pt x="0" y="2019"/>
                  </a:cubicBezTo>
                  <a:cubicBezTo>
                    <a:pt x="0" y="3130"/>
                    <a:pt x="908" y="4038"/>
                    <a:pt x="2019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52"/>
            <p:cNvSpPr/>
            <p:nvPr/>
          </p:nvSpPr>
          <p:spPr>
            <a:xfrm>
              <a:off x="599582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1735" y="420"/>
                  </a:moveTo>
                  <a:cubicBezTo>
                    <a:pt x="1694" y="501"/>
                    <a:pt x="1640" y="570"/>
                    <a:pt x="1572" y="637"/>
                  </a:cubicBezTo>
                  <a:cubicBezTo>
                    <a:pt x="1450" y="759"/>
                    <a:pt x="1314" y="868"/>
                    <a:pt x="1139" y="935"/>
                  </a:cubicBezTo>
                  <a:lnTo>
                    <a:pt x="1139" y="935"/>
                  </a:lnTo>
                  <a:cubicBezTo>
                    <a:pt x="1125" y="935"/>
                    <a:pt x="1125" y="949"/>
                    <a:pt x="1125" y="949"/>
                  </a:cubicBezTo>
                  <a:lnTo>
                    <a:pt x="1098" y="949"/>
                  </a:lnTo>
                  <a:cubicBezTo>
                    <a:pt x="895" y="1016"/>
                    <a:pt x="732" y="1016"/>
                    <a:pt x="543" y="962"/>
                  </a:cubicBezTo>
                  <a:cubicBezTo>
                    <a:pt x="461" y="949"/>
                    <a:pt x="393" y="922"/>
                    <a:pt x="326" y="881"/>
                  </a:cubicBezTo>
                  <a:cubicBezTo>
                    <a:pt x="272" y="841"/>
                    <a:pt x="1" y="651"/>
                    <a:pt x="82" y="555"/>
                  </a:cubicBezTo>
                  <a:cubicBezTo>
                    <a:pt x="136" y="501"/>
                    <a:pt x="353" y="637"/>
                    <a:pt x="434" y="664"/>
                  </a:cubicBezTo>
                  <a:cubicBezTo>
                    <a:pt x="488" y="691"/>
                    <a:pt x="543" y="705"/>
                    <a:pt x="597" y="718"/>
                  </a:cubicBezTo>
                  <a:cubicBezTo>
                    <a:pt x="745" y="745"/>
                    <a:pt x="868" y="745"/>
                    <a:pt x="1003" y="691"/>
                  </a:cubicBezTo>
                  <a:lnTo>
                    <a:pt x="1030" y="691"/>
                  </a:lnTo>
                  <a:lnTo>
                    <a:pt x="1030" y="691"/>
                  </a:lnTo>
                  <a:lnTo>
                    <a:pt x="1043" y="678"/>
                  </a:lnTo>
                  <a:cubicBezTo>
                    <a:pt x="1179" y="624"/>
                    <a:pt x="1287" y="555"/>
                    <a:pt x="1396" y="447"/>
                  </a:cubicBezTo>
                  <a:cubicBezTo>
                    <a:pt x="1423" y="434"/>
                    <a:pt x="1531" y="312"/>
                    <a:pt x="1558" y="284"/>
                  </a:cubicBezTo>
                  <a:cubicBezTo>
                    <a:pt x="1599" y="217"/>
                    <a:pt x="1748" y="0"/>
                    <a:pt x="1843" y="41"/>
                  </a:cubicBezTo>
                  <a:cubicBezTo>
                    <a:pt x="1938" y="95"/>
                    <a:pt x="1775" y="366"/>
                    <a:pt x="1735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52"/>
            <p:cNvSpPr/>
            <p:nvPr/>
          </p:nvSpPr>
          <p:spPr>
            <a:xfrm>
              <a:off x="5996150" y="2146550"/>
              <a:ext cx="58975" cy="19000"/>
            </a:xfrm>
            <a:custGeom>
              <a:rect b="b" l="l" r="r" t="t"/>
              <a:pathLst>
                <a:path extrusionOk="0" h="760" w="2359">
                  <a:moveTo>
                    <a:pt x="2020" y="461"/>
                  </a:moveTo>
                  <a:cubicBezTo>
                    <a:pt x="1939" y="543"/>
                    <a:pt x="1857" y="583"/>
                    <a:pt x="1749" y="637"/>
                  </a:cubicBezTo>
                  <a:cubicBezTo>
                    <a:pt x="1559" y="718"/>
                    <a:pt x="1383" y="760"/>
                    <a:pt x="1180" y="745"/>
                  </a:cubicBezTo>
                  <a:lnTo>
                    <a:pt x="1166" y="745"/>
                  </a:lnTo>
                  <a:lnTo>
                    <a:pt x="1166" y="745"/>
                  </a:lnTo>
                  <a:lnTo>
                    <a:pt x="1085" y="745"/>
                  </a:lnTo>
                  <a:cubicBezTo>
                    <a:pt x="855" y="718"/>
                    <a:pt x="678" y="651"/>
                    <a:pt x="488" y="529"/>
                  </a:cubicBezTo>
                  <a:cubicBezTo>
                    <a:pt x="461" y="516"/>
                    <a:pt x="353" y="434"/>
                    <a:pt x="313" y="420"/>
                  </a:cubicBezTo>
                  <a:cubicBezTo>
                    <a:pt x="272" y="380"/>
                    <a:pt x="1" y="136"/>
                    <a:pt x="96" y="55"/>
                  </a:cubicBezTo>
                  <a:cubicBezTo>
                    <a:pt x="163" y="1"/>
                    <a:pt x="380" y="176"/>
                    <a:pt x="448" y="231"/>
                  </a:cubicBezTo>
                  <a:lnTo>
                    <a:pt x="611" y="312"/>
                  </a:lnTo>
                  <a:cubicBezTo>
                    <a:pt x="774" y="393"/>
                    <a:pt x="922" y="447"/>
                    <a:pt x="1112" y="474"/>
                  </a:cubicBezTo>
                  <a:lnTo>
                    <a:pt x="1180" y="474"/>
                  </a:lnTo>
                  <a:lnTo>
                    <a:pt x="1180" y="474"/>
                  </a:lnTo>
                  <a:lnTo>
                    <a:pt x="1193" y="474"/>
                  </a:lnTo>
                  <a:cubicBezTo>
                    <a:pt x="1356" y="489"/>
                    <a:pt x="1491" y="461"/>
                    <a:pt x="1641" y="407"/>
                  </a:cubicBezTo>
                  <a:cubicBezTo>
                    <a:pt x="1735" y="366"/>
                    <a:pt x="1803" y="326"/>
                    <a:pt x="1885" y="272"/>
                  </a:cubicBezTo>
                  <a:cubicBezTo>
                    <a:pt x="1952" y="231"/>
                    <a:pt x="2183" y="28"/>
                    <a:pt x="2250" y="68"/>
                  </a:cubicBezTo>
                  <a:cubicBezTo>
                    <a:pt x="2358" y="149"/>
                    <a:pt x="2074" y="420"/>
                    <a:pt x="2020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52"/>
            <p:cNvSpPr/>
            <p:nvPr/>
          </p:nvSpPr>
          <p:spPr>
            <a:xfrm>
              <a:off x="6000900" y="2146875"/>
              <a:ext cx="56250" cy="27475"/>
            </a:xfrm>
            <a:custGeom>
              <a:rect b="b" l="l" r="r" t="t"/>
              <a:pathLst>
                <a:path extrusionOk="0" h="1099" w="2250">
                  <a:moveTo>
                    <a:pt x="1843" y="990"/>
                  </a:moveTo>
                  <a:cubicBezTo>
                    <a:pt x="1735" y="1045"/>
                    <a:pt x="1640" y="1058"/>
                    <a:pt x="1518" y="1085"/>
                  </a:cubicBezTo>
                  <a:cubicBezTo>
                    <a:pt x="1315" y="1099"/>
                    <a:pt x="1138" y="1085"/>
                    <a:pt x="949" y="1018"/>
                  </a:cubicBezTo>
                  <a:lnTo>
                    <a:pt x="936" y="1018"/>
                  </a:lnTo>
                  <a:lnTo>
                    <a:pt x="936" y="1018"/>
                  </a:lnTo>
                  <a:cubicBezTo>
                    <a:pt x="922" y="1003"/>
                    <a:pt x="868" y="990"/>
                    <a:pt x="868" y="990"/>
                  </a:cubicBezTo>
                  <a:cubicBezTo>
                    <a:pt x="651" y="895"/>
                    <a:pt x="502" y="774"/>
                    <a:pt x="353" y="611"/>
                  </a:cubicBezTo>
                  <a:cubicBezTo>
                    <a:pt x="326" y="584"/>
                    <a:pt x="244" y="476"/>
                    <a:pt x="217" y="448"/>
                  </a:cubicBezTo>
                  <a:cubicBezTo>
                    <a:pt x="190" y="394"/>
                    <a:pt x="0" y="82"/>
                    <a:pt x="109" y="42"/>
                  </a:cubicBezTo>
                  <a:cubicBezTo>
                    <a:pt x="190" y="1"/>
                    <a:pt x="353" y="245"/>
                    <a:pt x="407" y="313"/>
                  </a:cubicBezTo>
                  <a:lnTo>
                    <a:pt x="529" y="434"/>
                  </a:lnTo>
                  <a:cubicBezTo>
                    <a:pt x="665" y="570"/>
                    <a:pt x="800" y="665"/>
                    <a:pt x="976" y="732"/>
                  </a:cubicBezTo>
                  <a:cubicBezTo>
                    <a:pt x="976" y="747"/>
                    <a:pt x="1017" y="747"/>
                    <a:pt x="1030" y="760"/>
                  </a:cubicBezTo>
                  <a:lnTo>
                    <a:pt x="1030" y="760"/>
                  </a:lnTo>
                  <a:lnTo>
                    <a:pt x="1044" y="760"/>
                  </a:lnTo>
                  <a:cubicBezTo>
                    <a:pt x="1193" y="814"/>
                    <a:pt x="1328" y="841"/>
                    <a:pt x="1491" y="828"/>
                  </a:cubicBezTo>
                  <a:cubicBezTo>
                    <a:pt x="1599" y="814"/>
                    <a:pt x="1667" y="801"/>
                    <a:pt x="1762" y="774"/>
                  </a:cubicBezTo>
                  <a:cubicBezTo>
                    <a:pt x="1843" y="760"/>
                    <a:pt x="2128" y="624"/>
                    <a:pt x="2168" y="692"/>
                  </a:cubicBezTo>
                  <a:cubicBezTo>
                    <a:pt x="2250" y="801"/>
                    <a:pt x="1897" y="976"/>
                    <a:pt x="1843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52"/>
            <p:cNvSpPr/>
            <p:nvPr/>
          </p:nvSpPr>
          <p:spPr>
            <a:xfrm>
              <a:off x="596905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52"/>
            <p:cNvSpPr/>
            <p:nvPr/>
          </p:nvSpPr>
          <p:spPr>
            <a:xfrm>
              <a:off x="5628650" y="2260375"/>
              <a:ext cx="78600" cy="30500"/>
            </a:xfrm>
            <a:custGeom>
              <a:rect b="b" l="l" r="r" t="t"/>
              <a:pathLst>
                <a:path extrusionOk="0" h="1220" w="3144">
                  <a:moveTo>
                    <a:pt x="1572" y="1220"/>
                  </a:moveTo>
                  <a:cubicBezTo>
                    <a:pt x="2439" y="1220"/>
                    <a:pt x="3144" y="949"/>
                    <a:pt x="3144" y="610"/>
                  </a:cubicBezTo>
                  <a:cubicBezTo>
                    <a:pt x="3144" y="284"/>
                    <a:pt x="2439" y="0"/>
                    <a:pt x="1572" y="0"/>
                  </a:cubicBezTo>
                  <a:cubicBezTo>
                    <a:pt x="705" y="0"/>
                    <a:pt x="0" y="284"/>
                    <a:pt x="0" y="610"/>
                  </a:cubicBezTo>
                  <a:cubicBezTo>
                    <a:pt x="0" y="949"/>
                    <a:pt x="705" y="1220"/>
                    <a:pt x="1572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52"/>
            <p:cNvSpPr/>
            <p:nvPr/>
          </p:nvSpPr>
          <p:spPr>
            <a:xfrm>
              <a:off x="5943300" y="2260375"/>
              <a:ext cx="78625" cy="30500"/>
            </a:xfrm>
            <a:custGeom>
              <a:rect b="b" l="l" r="r" t="t"/>
              <a:pathLst>
                <a:path extrusionOk="0" h="1220" w="3145">
                  <a:moveTo>
                    <a:pt x="1573" y="1220"/>
                  </a:moveTo>
                  <a:cubicBezTo>
                    <a:pt x="2440" y="1220"/>
                    <a:pt x="3144" y="949"/>
                    <a:pt x="3144" y="610"/>
                  </a:cubicBezTo>
                  <a:cubicBezTo>
                    <a:pt x="3144" y="284"/>
                    <a:pt x="2440" y="0"/>
                    <a:pt x="1573" y="0"/>
                  </a:cubicBezTo>
                  <a:cubicBezTo>
                    <a:pt x="706" y="0"/>
                    <a:pt x="1" y="284"/>
                    <a:pt x="1" y="610"/>
                  </a:cubicBezTo>
                  <a:cubicBezTo>
                    <a:pt x="1" y="949"/>
                    <a:pt x="706" y="1220"/>
                    <a:pt x="1573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75" name="Google Shape;875;p52"/>
          <p:cNvSpPr txBox="1"/>
          <p:nvPr/>
        </p:nvSpPr>
        <p:spPr>
          <a:xfrm>
            <a:off x="3737188" y="1824450"/>
            <a:ext cx="25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>
                <a:solidFill>
                  <a:srgbClr val="000000"/>
                </a:solidFill>
              </a:rPr>
              <a:t> → 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/>
              <a:t> </a:t>
            </a:r>
            <a:endParaRPr/>
          </a:p>
        </p:txBody>
      </p:sp>
      <p:sp>
        <p:nvSpPr>
          <p:cNvPr id="876" name="Google Shape;876;p52"/>
          <p:cNvSpPr txBox="1"/>
          <p:nvPr>
            <p:ph type="title"/>
          </p:nvPr>
        </p:nvSpPr>
        <p:spPr>
          <a:xfrm>
            <a:off x="254550" y="-12175"/>
            <a:ext cx="38955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Atkinson Hyperlegible"/>
                <a:ea typeface="Atkinson Hyperlegible"/>
                <a:cs typeface="Atkinson Hyperlegible"/>
                <a:sym typeface="Atkinson Hyperlegible"/>
              </a:rPr>
              <a:t>1 </a:t>
            </a:r>
            <a:r>
              <a:rPr lang="en" sz="3200">
                <a:latin typeface="Atkinson Hyperlegible"/>
                <a:ea typeface="Atkinson Hyperlegible"/>
                <a:cs typeface="Atkinson Hyperlegible"/>
                <a:sym typeface="Atkinson Hyperlegible"/>
              </a:rPr>
              <a:t>Sterile Neutrino </a:t>
            </a:r>
            <a:endParaRPr sz="32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877" name="Google Shape;877;p52"/>
          <p:cNvPicPr preferRelativeResize="0"/>
          <p:nvPr/>
        </p:nvPicPr>
        <p:blipFill rotWithShape="1">
          <a:blip r:embed="rId7">
            <a:alphaModFix/>
          </a:blip>
          <a:srcRect b="0" l="5309" r="10551" t="0"/>
          <a:stretch/>
        </p:blipFill>
        <p:spPr>
          <a:xfrm>
            <a:off x="6615917" y="272496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78" name="Google Shape;878;p52"/>
          <p:cNvSpPr txBox="1"/>
          <p:nvPr/>
        </p:nvSpPr>
        <p:spPr>
          <a:xfrm>
            <a:off x="6950278" y="256183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79" name="Google Shape;879;p52"/>
          <p:cNvSpPr txBox="1"/>
          <p:nvPr/>
        </p:nvSpPr>
        <p:spPr>
          <a:xfrm>
            <a:off x="8162323" y="1835800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4.0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880" name="Google Shape;880;p52"/>
          <p:cNvSpPr txBox="1"/>
          <p:nvPr/>
        </p:nvSpPr>
        <p:spPr>
          <a:xfrm>
            <a:off x="6572818" y="1786595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881" name="Google Shape;881;p52"/>
          <p:cNvPicPr preferRelativeResize="0"/>
          <p:nvPr/>
        </p:nvPicPr>
        <p:blipFill rotWithShape="1">
          <a:blip r:embed="rId8">
            <a:alphaModFix/>
          </a:blip>
          <a:srcRect b="2993" l="0" r="1806" t="1074"/>
          <a:stretch/>
        </p:blipFill>
        <p:spPr>
          <a:xfrm>
            <a:off x="4049240" y="264149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82" name="Google Shape;882;p52"/>
          <p:cNvSpPr txBox="1"/>
          <p:nvPr/>
        </p:nvSpPr>
        <p:spPr>
          <a:xfrm>
            <a:off x="3976928" y="1778248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883" name="Google Shape;883;p52"/>
          <p:cNvSpPr txBox="1"/>
          <p:nvPr/>
        </p:nvSpPr>
        <p:spPr>
          <a:xfrm>
            <a:off x="4274580" y="260704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84" name="Google Shape;884;p52"/>
          <p:cNvSpPr txBox="1"/>
          <p:nvPr/>
        </p:nvSpPr>
        <p:spPr>
          <a:xfrm>
            <a:off x="5499780" y="1803318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3.8 𝝈</a:t>
            </a:r>
            <a:endParaRPr sz="1800">
              <a:solidFill>
                <a:schemeClr val="lt1"/>
              </a:solidFill>
            </a:endParaRPr>
          </a:p>
        </p:txBody>
      </p:sp>
      <p:grpSp>
        <p:nvGrpSpPr>
          <p:cNvPr id="885" name="Google Shape;885;p52"/>
          <p:cNvGrpSpPr/>
          <p:nvPr/>
        </p:nvGrpSpPr>
        <p:grpSpPr>
          <a:xfrm>
            <a:off x="4274575" y="2963025"/>
            <a:ext cx="4026000" cy="461700"/>
            <a:chOff x="3717600" y="2963025"/>
            <a:chExt cx="4026000" cy="461700"/>
          </a:xfrm>
        </p:grpSpPr>
        <p:sp>
          <p:nvSpPr>
            <p:cNvPr id="886" name="Google Shape;886;p52"/>
            <p:cNvSpPr txBox="1"/>
            <p:nvPr/>
          </p:nvSpPr>
          <p:spPr>
            <a:xfrm>
              <a:off x="3717600" y="2963025"/>
              <a:ext cx="4026000" cy="461700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0D088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1"/>
                  </a:solidFill>
                </a:rPr>
                <a:t>Constraining possible values of </a:t>
              </a:r>
              <a:endParaRPr sz="1800">
                <a:solidFill>
                  <a:schemeClr val="dk1"/>
                </a:solidFill>
              </a:endParaRPr>
            </a:p>
          </p:txBody>
        </p:sp>
        <p:pic>
          <p:nvPicPr>
            <p:cNvPr id="887" name="Google Shape;887;p52"/>
            <p:cNvPicPr preferRelativeResize="0"/>
            <p:nvPr/>
          </p:nvPicPr>
          <p:blipFill rotWithShape="1">
            <a:blip r:embed="rId9">
              <a:alphaModFix/>
            </a:blip>
            <a:srcRect b="44386" l="150" r="92379" t="44786"/>
            <a:stretch/>
          </p:blipFill>
          <p:spPr>
            <a:xfrm rot="5400000">
              <a:off x="7077776" y="2932300"/>
              <a:ext cx="414500" cy="5178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888" name="Google Shape;888;p52"/>
          <p:cNvCxnSpPr/>
          <p:nvPr/>
        </p:nvCxnSpPr>
        <p:spPr>
          <a:xfrm>
            <a:off x="4029901" y="190140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9" name="Google Shape;889;p52"/>
          <p:cNvCxnSpPr/>
          <p:nvPr/>
        </p:nvCxnSpPr>
        <p:spPr>
          <a:xfrm>
            <a:off x="4610084" y="190140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893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" name="Google Shape;89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7346" y="2471950"/>
            <a:ext cx="2697757" cy="2286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5" name="Google Shape;895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6556" y="2471950"/>
            <a:ext cx="2652950" cy="2286625"/>
          </a:xfrm>
          <a:prstGeom prst="rect">
            <a:avLst/>
          </a:prstGeom>
          <a:noFill/>
          <a:ln>
            <a:noFill/>
          </a:ln>
        </p:spPr>
      </p:pic>
      <p:sp>
        <p:nvSpPr>
          <p:cNvPr id="896" name="Google Shape;896;p53"/>
          <p:cNvSpPr txBox="1"/>
          <p:nvPr/>
        </p:nvSpPr>
        <p:spPr>
          <a:xfrm>
            <a:off x="4193356" y="3592075"/>
            <a:ext cx="1059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chemeClr val="dk2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[Allowed]</a:t>
            </a:r>
            <a:endParaRPr i="1" sz="1600">
              <a:solidFill>
                <a:schemeClr val="dk2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897" name="Google Shape;897;p53"/>
          <p:cNvSpPr txBox="1"/>
          <p:nvPr/>
        </p:nvSpPr>
        <p:spPr>
          <a:xfrm>
            <a:off x="6978359" y="3171317"/>
            <a:ext cx="1059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chemeClr val="dk2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[Allowed]</a:t>
            </a:r>
            <a:endParaRPr i="1" sz="1600">
              <a:solidFill>
                <a:schemeClr val="dk2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898" name="Google Shape;898;p53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99" name="Google Shape;899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99829" y="4025761"/>
            <a:ext cx="2207424" cy="231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0" name="Google Shape;900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48411" y="3515082"/>
            <a:ext cx="2184448" cy="231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1" name="Google Shape;901;p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5400000">
            <a:off x="420835" y="3594297"/>
            <a:ext cx="1524736" cy="202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2" name="Google Shape;902;p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5400000">
            <a:off x="1054842" y="4046620"/>
            <a:ext cx="636471" cy="202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3" name="Google Shape;903;p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flipH="1" rot="-5400000">
            <a:off x="-1243584" y="2624142"/>
            <a:ext cx="3554614" cy="238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4" name="Google Shape;904;p5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-5400000">
            <a:off x="-417500" y="2551680"/>
            <a:ext cx="1376761" cy="231448"/>
          </a:xfrm>
          <a:prstGeom prst="rect">
            <a:avLst/>
          </a:prstGeom>
          <a:noFill/>
          <a:ln>
            <a:noFill/>
          </a:ln>
        </p:spPr>
      </p:pic>
      <p:sp>
        <p:nvSpPr>
          <p:cNvPr id="905" name="Google Shape;905;p53"/>
          <p:cNvSpPr txBox="1"/>
          <p:nvPr/>
        </p:nvSpPr>
        <p:spPr>
          <a:xfrm>
            <a:off x="1365973" y="732050"/>
            <a:ext cx="17961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Raleway"/>
                <a:ea typeface="Raleway"/>
                <a:cs typeface="Raleway"/>
                <a:sym typeface="Raleway"/>
              </a:rPr>
              <a:t>Introduce a 4</a:t>
            </a:r>
            <a:r>
              <a:rPr b="1" baseline="30000" lang="en" sz="1700"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b="1" lang="en" sz="1700">
                <a:latin typeface="Raleway"/>
                <a:ea typeface="Raleway"/>
                <a:cs typeface="Raleway"/>
                <a:sym typeface="Raleway"/>
              </a:rPr>
              <a:t> “sterile” neutrino</a:t>
            </a:r>
            <a:endParaRPr b="1" sz="17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06" name="Google Shape;906;p53"/>
          <p:cNvSpPr txBox="1"/>
          <p:nvPr/>
        </p:nvSpPr>
        <p:spPr>
          <a:xfrm>
            <a:off x="1474225" y="3030964"/>
            <a:ext cx="3571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3 Neutrino Paradigm</a:t>
            </a:r>
            <a:endParaRPr b="1" sz="1500" u="sng"/>
          </a:p>
        </p:txBody>
      </p:sp>
      <p:sp>
        <p:nvSpPr>
          <p:cNvPr id="907" name="Google Shape;907;p53"/>
          <p:cNvSpPr txBox="1"/>
          <p:nvPr/>
        </p:nvSpPr>
        <p:spPr>
          <a:xfrm rot="5400000">
            <a:off x="690975" y="1685938"/>
            <a:ext cx="561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000000"/>
                </a:solidFill>
              </a:rPr>
              <a:t>…</a:t>
            </a:r>
            <a:endParaRPr b="1" sz="2700">
              <a:solidFill>
                <a:srgbClr val="000000"/>
              </a:solidFill>
            </a:endParaRPr>
          </a:p>
        </p:txBody>
      </p:sp>
      <p:grpSp>
        <p:nvGrpSpPr>
          <p:cNvPr id="908" name="Google Shape;908;p53"/>
          <p:cNvGrpSpPr/>
          <p:nvPr/>
        </p:nvGrpSpPr>
        <p:grpSpPr>
          <a:xfrm>
            <a:off x="682765" y="4354775"/>
            <a:ext cx="318303" cy="318520"/>
            <a:chOff x="519700" y="3407250"/>
            <a:chExt cx="457200" cy="457513"/>
          </a:xfrm>
        </p:grpSpPr>
        <p:sp>
          <p:nvSpPr>
            <p:cNvPr id="909" name="Google Shape;909;p53"/>
            <p:cNvSpPr/>
            <p:nvPr/>
          </p:nvSpPr>
          <p:spPr>
            <a:xfrm>
              <a:off x="519700" y="3407250"/>
              <a:ext cx="457200" cy="457500"/>
            </a:xfrm>
            <a:prstGeom prst="pie">
              <a:avLst>
                <a:gd fmla="val 3869914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53"/>
            <p:cNvSpPr/>
            <p:nvPr/>
          </p:nvSpPr>
          <p:spPr>
            <a:xfrm>
              <a:off x="519700" y="3407263"/>
              <a:ext cx="457200" cy="457500"/>
            </a:xfrm>
            <a:prstGeom prst="pie">
              <a:avLst>
                <a:gd fmla="val 8556072" name="adj1"/>
                <a:gd fmla="val 16200000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53"/>
            <p:cNvSpPr/>
            <p:nvPr/>
          </p:nvSpPr>
          <p:spPr>
            <a:xfrm>
              <a:off x="519700" y="3407250"/>
              <a:ext cx="457200" cy="457500"/>
            </a:xfrm>
            <a:prstGeom prst="pie">
              <a:avLst>
                <a:gd fmla="val 12676117" name="adj1"/>
                <a:gd fmla="val 4079625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12" name="Google Shape;912;p53"/>
            <p:cNvGrpSpPr/>
            <p:nvPr/>
          </p:nvGrpSpPr>
          <p:grpSpPr>
            <a:xfrm>
              <a:off x="594786" y="3579030"/>
              <a:ext cx="307049" cy="113945"/>
              <a:chOff x="5593400" y="2130975"/>
              <a:chExt cx="463750" cy="159900"/>
            </a:xfrm>
          </p:grpSpPr>
          <p:sp>
            <p:nvSpPr>
              <p:cNvPr id="913" name="Google Shape;913;p53"/>
              <p:cNvSpPr/>
              <p:nvPr/>
            </p:nvSpPr>
            <p:spPr>
              <a:xfrm>
                <a:off x="56174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20" y="4038"/>
                    </a:moveTo>
                    <a:cubicBezTo>
                      <a:pt x="3131" y="4038"/>
                      <a:pt x="4038" y="3130"/>
                      <a:pt x="4038" y="2019"/>
                    </a:cubicBezTo>
                    <a:cubicBezTo>
                      <a:pt x="4038" y="908"/>
                      <a:pt x="3131" y="0"/>
                      <a:pt x="2020" y="0"/>
                    </a:cubicBezTo>
                    <a:cubicBezTo>
                      <a:pt x="909" y="0"/>
                      <a:pt x="0" y="908"/>
                      <a:pt x="0" y="2019"/>
                    </a:cubicBezTo>
                    <a:cubicBezTo>
                      <a:pt x="0" y="3130"/>
                      <a:pt x="909" y="4038"/>
                      <a:pt x="2020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4" name="Google Shape;914;p53"/>
              <p:cNvSpPr/>
              <p:nvPr/>
            </p:nvSpPr>
            <p:spPr>
              <a:xfrm>
                <a:off x="560627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204" y="420"/>
                    </a:moveTo>
                    <a:cubicBezTo>
                      <a:pt x="245" y="501"/>
                      <a:pt x="299" y="570"/>
                      <a:pt x="366" y="637"/>
                    </a:cubicBezTo>
                    <a:cubicBezTo>
                      <a:pt x="489" y="759"/>
                      <a:pt x="624" y="868"/>
                      <a:pt x="800" y="935"/>
                    </a:cubicBezTo>
                    <a:lnTo>
                      <a:pt x="800" y="935"/>
                    </a:lnTo>
                    <a:cubicBezTo>
                      <a:pt x="814" y="935"/>
                      <a:pt x="814" y="949"/>
                      <a:pt x="814" y="949"/>
                    </a:cubicBezTo>
                    <a:lnTo>
                      <a:pt x="841" y="949"/>
                    </a:lnTo>
                    <a:cubicBezTo>
                      <a:pt x="1044" y="1016"/>
                      <a:pt x="1206" y="1016"/>
                      <a:pt x="1396" y="962"/>
                    </a:cubicBezTo>
                    <a:cubicBezTo>
                      <a:pt x="1477" y="949"/>
                      <a:pt x="1545" y="922"/>
                      <a:pt x="1613" y="881"/>
                    </a:cubicBezTo>
                    <a:cubicBezTo>
                      <a:pt x="1667" y="841"/>
                      <a:pt x="1938" y="651"/>
                      <a:pt x="1857" y="555"/>
                    </a:cubicBezTo>
                    <a:cubicBezTo>
                      <a:pt x="1802" y="501"/>
                      <a:pt x="1586" y="637"/>
                      <a:pt x="1504" y="664"/>
                    </a:cubicBezTo>
                    <a:cubicBezTo>
                      <a:pt x="1450" y="691"/>
                      <a:pt x="1396" y="705"/>
                      <a:pt x="1342" y="718"/>
                    </a:cubicBezTo>
                    <a:cubicBezTo>
                      <a:pt x="1193" y="745"/>
                      <a:pt x="1071" y="745"/>
                      <a:pt x="935" y="691"/>
                    </a:cubicBezTo>
                    <a:lnTo>
                      <a:pt x="908" y="691"/>
                    </a:lnTo>
                    <a:lnTo>
                      <a:pt x="908" y="691"/>
                    </a:lnTo>
                    <a:cubicBezTo>
                      <a:pt x="908" y="678"/>
                      <a:pt x="908" y="678"/>
                      <a:pt x="895" y="678"/>
                    </a:cubicBezTo>
                    <a:cubicBezTo>
                      <a:pt x="760" y="624"/>
                      <a:pt x="651" y="555"/>
                      <a:pt x="543" y="447"/>
                    </a:cubicBezTo>
                    <a:cubicBezTo>
                      <a:pt x="516" y="434"/>
                      <a:pt x="407" y="312"/>
                      <a:pt x="380" y="284"/>
                    </a:cubicBezTo>
                    <a:cubicBezTo>
                      <a:pt x="339" y="217"/>
                      <a:pt x="191" y="0"/>
                      <a:pt x="95" y="41"/>
                    </a:cubicBezTo>
                    <a:cubicBezTo>
                      <a:pt x="1" y="95"/>
                      <a:pt x="163" y="366"/>
                      <a:pt x="204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5" name="Google Shape;915;p53"/>
              <p:cNvSpPr/>
              <p:nvPr/>
            </p:nvSpPr>
            <p:spPr>
              <a:xfrm>
                <a:off x="5595450" y="2146550"/>
                <a:ext cx="58950" cy="19000"/>
              </a:xfrm>
              <a:custGeom>
                <a:rect b="b" l="l" r="r" t="t"/>
                <a:pathLst>
                  <a:path extrusionOk="0" h="760" w="2358">
                    <a:moveTo>
                      <a:pt x="338" y="461"/>
                    </a:moveTo>
                    <a:cubicBezTo>
                      <a:pt x="420" y="543"/>
                      <a:pt x="501" y="583"/>
                      <a:pt x="609" y="637"/>
                    </a:cubicBezTo>
                    <a:cubicBezTo>
                      <a:pt x="799" y="718"/>
                      <a:pt x="976" y="760"/>
                      <a:pt x="1179" y="745"/>
                    </a:cubicBezTo>
                    <a:lnTo>
                      <a:pt x="1193" y="745"/>
                    </a:lnTo>
                    <a:lnTo>
                      <a:pt x="1193" y="745"/>
                    </a:lnTo>
                    <a:lnTo>
                      <a:pt x="1274" y="745"/>
                    </a:lnTo>
                    <a:cubicBezTo>
                      <a:pt x="1504" y="718"/>
                      <a:pt x="1680" y="651"/>
                      <a:pt x="1870" y="529"/>
                    </a:cubicBezTo>
                    <a:cubicBezTo>
                      <a:pt x="1897" y="516"/>
                      <a:pt x="2006" y="434"/>
                      <a:pt x="2046" y="420"/>
                    </a:cubicBezTo>
                    <a:cubicBezTo>
                      <a:pt x="2087" y="380"/>
                      <a:pt x="2358" y="136"/>
                      <a:pt x="2262" y="55"/>
                    </a:cubicBezTo>
                    <a:cubicBezTo>
                      <a:pt x="2195" y="1"/>
                      <a:pt x="1978" y="176"/>
                      <a:pt x="1910" y="231"/>
                    </a:cubicBezTo>
                    <a:lnTo>
                      <a:pt x="1748" y="312"/>
                    </a:lnTo>
                    <a:cubicBezTo>
                      <a:pt x="1585" y="393"/>
                      <a:pt x="1436" y="447"/>
                      <a:pt x="1247" y="474"/>
                    </a:cubicBezTo>
                    <a:lnTo>
                      <a:pt x="1179" y="474"/>
                    </a:lnTo>
                    <a:lnTo>
                      <a:pt x="1179" y="474"/>
                    </a:lnTo>
                    <a:lnTo>
                      <a:pt x="1166" y="474"/>
                    </a:lnTo>
                    <a:cubicBezTo>
                      <a:pt x="1003" y="489"/>
                      <a:pt x="867" y="461"/>
                      <a:pt x="705" y="407"/>
                    </a:cubicBezTo>
                    <a:cubicBezTo>
                      <a:pt x="624" y="366"/>
                      <a:pt x="555" y="326"/>
                      <a:pt x="474" y="272"/>
                    </a:cubicBezTo>
                    <a:cubicBezTo>
                      <a:pt x="407" y="231"/>
                      <a:pt x="176" y="28"/>
                      <a:pt x="109" y="68"/>
                    </a:cubicBezTo>
                    <a:cubicBezTo>
                      <a:pt x="0" y="149"/>
                      <a:pt x="284" y="420"/>
                      <a:pt x="338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6" name="Google Shape;916;p53"/>
              <p:cNvSpPr/>
              <p:nvPr/>
            </p:nvSpPr>
            <p:spPr>
              <a:xfrm>
                <a:off x="5770900" y="2199400"/>
                <a:ext cx="108750" cy="57250"/>
              </a:xfrm>
              <a:custGeom>
                <a:rect b="b" l="l" r="r" t="t"/>
                <a:pathLst>
                  <a:path extrusionOk="0" h="2290" w="4350">
                    <a:moveTo>
                      <a:pt x="1247" y="393"/>
                    </a:moveTo>
                    <a:cubicBezTo>
                      <a:pt x="1017" y="257"/>
                      <a:pt x="827" y="122"/>
                      <a:pt x="597" y="82"/>
                    </a:cubicBezTo>
                    <a:cubicBezTo>
                      <a:pt x="1" y="0"/>
                      <a:pt x="41" y="813"/>
                      <a:pt x="258" y="1193"/>
                    </a:cubicBezTo>
                    <a:cubicBezTo>
                      <a:pt x="664" y="1924"/>
                      <a:pt x="1423" y="2290"/>
                      <a:pt x="2169" y="2277"/>
                    </a:cubicBezTo>
                    <a:cubicBezTo>
                      <a:pt x="2928" y="2290"/>
                      <a:pt x="3686" y="1924"/>
                      <a:pt x="4093" y="1193"/>
                    </a:cubicBezTo>
                    <a:cubicBezTo>
                      <a:pt x="4310" y="813"/>
                      <a:pt x="4350" y="0"/>
                      <a:pt x="3753" y="82"/>
                    </a:cubicBezTo>
                    <a:cubicBezTo>
                      <a:pt x="3524" y="122"/>
                      <a:pt x="3334" y="257"/>
                      <a:pt x="3103" y="393"/>
                    </a:cubicBezTo>
                    <a:cubicBezTo>
                      <a:pt x="2805" y="555"/>
                      <a:pt x="2494" y="624"/>
                      <a:pt x="2169" y="624"/>
                    </a:cubicBezTo>
                    <a:cubicBezTo>
                      <a:pt x="1857" y="624"/>
                      <a:pt x="1545" y="555"/>
                      <a:pt x="1247" y="3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7" name="Google Shape;917;p53"/>
              <p:cNvSpPr/>
              <p:nvPr/>
            </p:nvSpPr>
            <p:spPr>
              <a:xfrm>
                <a:off x="5593400" y="2146875"/>
                <a:ext cx="56275" cy="27475"/>
              </a:xfrm>
              <a:custGeom>
                <a:rect b="b" l="l" r="r" t="t"/>
                <a:pathLst>
                  <a:path extrusionOk="0" h="1099" w="2251">
                    <a:moveTo>
                      <a:pt x="407" y="990"/>
                    </a:moveTo>
                    <a:cubicBezTo>
                      <a:pt x="516" y="1045"/>
                      <a:pt x="610" y="1058"/>
                      <a:pt x="733" y="1085"/>
                    </a:cubicBezTo>
                    <a:cubicBezTo>
                      <a:pt x="935" y="1099"/>
                      <a:pt x="1112" y="1085"/>
                      <a:pt x="1302" y="1018"/>
                    </a:cubicBezTo>
                    <a:lnTo>
                      <a:pt x="1315" y="1018"/>
                    </a:lnTo>
                    <a:lnTo>
                      <a:pt x="1315" y="1018"/>
                    </a:lnTo>
                    <a:cubicBezTo>
                      <a:pt x="1329" y="1003"/>
                      <a:pt x="1383" y="990"/>
                      <a:pt x="1383" y="990"/>
                    </a:cubicBezTo>
                    <a:cubicBezTo>
                      <a:pt x="1600" y="895"/>
                      <a:pt x="1748" y="774"/>
                      <a:pt x="1898" y="611"/>
                    </a:cubicBezTo>
                    <a:cubicBezTo>
                      <a:pt x="1925" y="584"/>
                      <a:pt x="2006" y="476"/>
                      <a:pt x="2033" y="448"/>
                    </a:cubicBezTo>
                    <a:cubicBezTo>
                      <a:pt x="2060" y="394"/>
                      <a:pt x="2250" y="82"/>
                      <a:pt x="2142" y="42"/>
                    </a:cubicBezTo>
                    <a:cubicBezTo>
                      <a:pt x="2060" y="1"/>
                      <a:pt x="1898" y="245"/>
                      <a:pt x="1844" y="313"/>
                    </a:cubicBezTo>
                    <a:lnTo>
                      <a:pt x="1721" y="434"/>
                    </a:lnTo>
                    <a:cubicBezTo>
                      <a:pt x="1586" y="570"/>
                      <a:pt x="1450" y="665"/>
                      <a:pt x="1275" y="732"/>
                    </a:cubicBezTo>
                    <a:cubicBezTo>
                      <a:pt x="1275" y="747"/>
                      <a:pt x="1233" y="747"/>
                      <a:pt x="1220" y="760"/>
                    </a:cubicBezTo>
                    <a:lnTo>
                      <a:pt x="1220" y="760"/>
                    </a:lnTo>
                    <a:lnTo>
                      <a:pt x="1206" y="760"/>
                    </a:lnTo>
                    <a:cubicBezTo>
                      <a:pt x="1058" y="814"/>
                      <a:pt x="922" y="841"/>
                      <a:pt x="760" y="828"/>
                    </a:cubicBezTo>
                    <a:cubicBezTo>
                      <a:pt x="651" y="814"/>
                      <a:pt x="583" y="801"/>
                      <a:pt x="489" y="774"/>
                    </a:cubicBezTo>
                    <a:cubicBezTo>
                      <a:pt x="407" y="760"/>
                      <a:pt x="122" y="624"/>
                      <a:pt x="82" y="692"/>
                    </a:cubicBezTo>
                    <a:cubicBezTo>
                      <a:pt x="1" y="801"/>
                      <a:pt x="353" y="976"/>
                      <a:pt x="407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8" name="Google Shape;918;p53"/>
              <p:cNvSpPr/>
              <p:nvPr/>
            </p:nvSpPr>
            <p:spPr>
              <a:xfrm>
                <a:off x="564590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9" name="Google Shape;919;p53"/>
              <p:cNvSpPr/>
              <p:nvPr/>
            </p:nvSpPr>
            <p:spPr>
              <a:xfrm>
                <a:off x="59321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19" y="4038"/>
                    </a:moveTo>
                    <a:cubicBezTo>
                      <a:pt x="3130" y="4038"/>
                      <a:pt x="4038" y="3130"/>
                      <a:pt x="4038" y="2019"/>
                    </a:cubicBezTo>
                    <a:cubicBezTo>
                      <a:pt x="4038" y="908"/>
                      <a:pt x="3130" y="0"/>
                      <a:pt x="2019" y="0"/>
                    </a:cubicBezTo>
                    <a:cubicBezTo>
                      <a:pt x="908" y="0"/>
                      <a:pt x="0" y="908"/>
                      <a:pt x="0" y="2019"/>
                    </a:cubicBezTo>
                    <a:cubicBezTo>
                      <a:pt x="0" y="3130"/>
                      <a:pt x="908" y="4038"/>
                      <a:pt x="2019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0" name="Google Shape;920;p53"/>
              <p:cNvSpPr/>
              <p:nvPr/>
            </p:nvSpPr>
            <p:spPr>
              <a:xfrm>
                <a:off x="599582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1735" y="420"/>
                    </a:moveTo>
                    <a:cubicBezTo>
                      <a:pt x="1694" y="501"/>
                      <a:pt x="1640" y="570"/>
                      <a:pt x="1572" y="637"/>
                    </a:cubicBezTo>
                    <a:cubicBezTo>
                      <a:pt x="1450" y="759"/>
                      <a:pt x="1314" y="868"/>
                      <a:pt x="1139" y="935"/>
                    </a:cubicBezTo>
                    <a:lnTo>
                      <a:pt x="1139" y="935"/>
                    </a:lnTo>
                    <a:cubicBezTo>
                      <a:pt x="1125" y="935"/>
                      <a:pt x="1125" y="949"/>
                      <a:pt x="1125" y="949"/>
                    </a:cubicBezTo>
                    <a:lnTo>
                      <a:pt x="1098" y="949"/>
                    </a:lnTo>
                    <a:cubicBezTo>
                      <a:pt x="895" y="1016"/>
                      <a:pt x="732" y="1016"/>
                      <a:pt x="543" y="962"/>
                    </a:cubicBezTo>
                    <a:cubicBezTo>
                      <a:pt x="461" y="949"/>
                      <a:pt x="393" y="922"/>
                      <a:pt x="326" y="881"/>
                    </a:cubicBezTo>
                    <a:cubicBezTo>
                      <a:pt x="272" y="841"/>
                      <a:pt x="1" y="651"/>
                      <a:pt x="82" y="555"/>
                    </a:cubicBezTo>
                    <a:cubicBezTo>
                      <a:pt x="136" y="501"/>
                      <a:pt x="353" y="637"/>
                      <a:pt x="434" y="664"/>
                    </a:cubicBezTo>
                    <a:cubicBezTo>
                      <a:pt x="488" y="691"/>
                      <a:pt x="543" y="705"/>
                      <a:pt x="597" y="718"/>
                    </a:cubicBezTo>
                    <a:cubicBezTo>
                      <a:pt x="745" y="745"/>
                      <a:pt x="868" y="745"/>
                      <a:pt x="1003" y="691"/>
                    </a:cubicBezTo>
                    <a:lnTo>
                      <a:pt x="1030" y="691"/>
                    </a:lnTo>
                    <a:lnTo>
                      <a:pt x="1030" y="691"/>
                    </a:lnTo>
                    <a:lnTo>
                      <a:pt x="1043" y="678"/>
                    </a:lnTo>
                    <a:cubicBezTo>
                      <a:pt x="1179" y="624"/>
                      <a:pt x="1287" y="555"/>
                      <a:pt x="1396" y="447"/>
                    </a:cubicBezTo>
                    <a:cubicBezTo>
                      <a:pt x="1423" y="434"/>
                      <a:pt x="1531" y="312"/>
                      <a:pt x="1558" y="284"/>
                    </a:cubicBezTo>
                    <a:cubicBezTo>
                      <a:pt x="1599" y="217"/>
                      <a:pt x="1748" y="0"/>
                      <a:pt x="1843" y="41"/>
                    </a:cubicBezTo>
                    <a:cubicBezTo>
                      <a:pt x="1938" y="95"/>
                      <a:pt x="1775" y="366"/>
                      <a:pt x="1735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1" name="Google Shape;921;p53"/>
              <p:cNvSpPr/>
              <p:nvPr/>
            </p:nvSpPr>
            <p:spPr>
              <a:xfrm>
                <a:off x="5996150" y="2146550"/>
                <a:ext cx="58975" cy="19000"/>
              </a:xfrm>
              <a:custGeom>
                <a:rect b="b" l="l" r="r" t="t"/>
                <a:pathLst>
                  <a:path extrusionOk="0" h="760" w="2359">
                    <a:moveTo>
                      <a:pt x="2020" y="461"/>
                    </a:moveTo>
                    <a:cubicBezTo>
                      <a:pt x="1939" y="543"/>
                      <a:pt x="1857" y="583"/>
                      <a:pt x="1749" y="637"/>
                    </a:cubicBezTo>
                    <a:cubicBezTo>
                      <a:pt x="1559" y="718"/>
                      <a:pt x="1383" y="760"/>
                      <a:pt x="1180" y="745"/>
                    </a:cubicBezTo>
                    <a:lnTo>
                      <a:pt x="1166" y="745"/>
                    </a:lnTo>
                    <a:lnTo>
                      <a:pt x="1166" y="745"/>
                    </a:lnTo>
                    <a:lnTo>
                      <a:pt x="1085" y="745"/>
                    </a:lnTo>
                    <a:cubicBezTo>
                      <a:pt x="855" y="718"/>
                      <a:pt x="678" y="651"/>
                      <a:pt x="488" y="529"/>
                    </a:cubicBezTo>
                    <a:cubicBezTo>
                      <a:pt x="461" y="516"/>
                      <a:pt x="353" y="434"/>
                      <a:pt x="313" y="420"/>
                    </a:cubicBezTo>
                    <a:cubicBezTo>
                      <a:pt x="272" y="380"/>
                      <a:pt x="1" y="136"/>
                      <a:pt x="96" y="55"/>
                    </a:cubicBezTo>
                    <a:cubicBezTo>
                      <a:pt x="163" y="1"/>
                      <a:pt x="380" y="176"/>
                      <a:pt x="448" y="231"/>
                    </a:cubicBezTo>
                    <a:lnTo>
                      <a:pt x="611" y="312"/>
                    </a:lnTo>
                    <a:cubicBezTo>
                      <a:pt x="774" y="393"/>
                      <a:pt x="922" y="447"/>
                      <a:pt x="1112" y="474"/>
                    </a:cubicBezTo>
                    <a:lnTo>
                      <a:pt x="1180" y="474"/>
                    </a:lnTo>
                    <a:lnTo>
                      <a:pt x="1180" y="474"/>
                    </a:lnTo>
                    <a:lnTo>
                      <a:pt x="1193" y="474"/>
                    </a:lnTo>
                    <a:cubicBezTo>
                      <a:pt x="1356" y="489"/>
                      <a:pt x="1491" y="461"/>
                      <a:pt x="1641" y="407"/>
                    </a:cubicBezTo>
                    <a:cubicBezTo>
                      <a:pt x="1735" y="366"/>
                      <a:pt x="1803" y="326"/>
                      <a:pt x="1885" y="272"/>
                    </a:cubicBezTo>
                    <a:cubicBezTo>
                      <a:pt x="1952" y="231"/>
                      <a:pt x="2183" y="28"/>
                      <a:pt x="2250" y="68"/>
                    </a:cubicBezTo>
                    <a:cubicBezTo>
                      <a:pt x="2358" y="149"/>
                      <a:pt x="2074" y="420"/>
                      <a:pt x="2020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2" name="Google Shape;922;p53"/>
              <p:cNvSpPr/>
              <p:nvPr/>
            </p:nvSpPr>
            <p:spPr>
              <a:xfrm>
                <a:off x="6000900" y="2146875"/>
                <a:ext cx="56250" cy="27475"/>
              </a:xfrm>
              <a:custGeom>
                <a:rect b="b" l="l" r="r" t="t"/>
                <a:pathLst>
                  <a:path extrusionOk="0" h="1099" w="2250">
                    <a:moveTo>
                      <a:pt x="1843" y="990"/>
                    </a:moveTo>
                    <a:cubicBezTo>
                      <a:pt x="1735" y="1045"/>
                      <a:pt x="1640" y="1058"/>
                      <a:pt x="1518" y="1085"/>
                    </a:cubicBezTo>
                    <a:cubicBezTo>
                      <a:pt x="1315" y="1099"/>
                      <a:pt x="1138" y="1085"/>
                      <a:pt x="949" y="1018"/>
                    </a:cubicBezTo>
                    <a:lnTo>
                      <a:pt x="936" y="1018"/>
                    </a:lnTo>
                    <a:lnTo>
                      <a:pt x="936" y="1018"/>
                    </a:lnTo>
                    <a:cubicBezTo>
                      <a:pt x="922" y="1003"/>
                      <a:pt x="868" y="990"/>
                      <a:pt x="868" y="990"/>
                    </a:cubicBezTo>
                    <a:cubicBezTo>
                      <a:pt x="651" y="895"/>
                      <a:pt x="502" y="774"/>
                      <a:pt x="353" y="611"/>
                    </a:cubicBezTo>
                    <a:cubicBezTo>
                      <a:pt x="326" y="584"/>
                      <a:pt x="244" y="476"/>
                      <a:pt x="217" y="448"/>
                    </a:cubicBezTo>
                    <a:cubicBezTo>
                      <a:pt x="190" y="394"/>
                      <a:pt x="0" y="82"/>
                      <a:pt x="109" y="42"/>
                    </a:cubicBezTo>
                    <a:cubicBezTo>
                      <a:pt x="190" y="1"/>
                      <a:pt x="353" y="245"/>
                      <a:pt x="407" y="313"/>
                    </a:cubicBezTo>
                    <a:lnTo>
                      <a:pt x="529" y="434"/>
                    </a:lnTo>
                    <a:cubicBezTo>
                      <a:pt x="665" y="570"/>
                      <a:pt x="800" y="665"/>
                      <a:pt x="976" y="732"/>
                    </a:cubicBezTo>
                    <a:cubicBezTo>
                      <a:pt x="976" y="747"/>
                      <a:pt x="1017" y="747"/>
                      <a:pt x="1030" y="760"/>
                    </a:cubicBezTo>
                    <a:lnTo>
                      <a:pt x="1030" y="760"/>
                    </a:lnTo>
                    <a:lnTo>
                      <a:pt x="1044" y="760"/>
                    </a:lnTo>
                    <a:cubicBezTo>
                      <a:pt x="1193" y="814"/>
                      <a:pt x="1328" y="841"/>
                      <a:pt x="1491" y="828"/>
                    </a:cubicBezTo>
                    <a:cubicBezTo>
                      <a:pt x="1599" y="814"/>
                      <a:pt x="1667" y="801"/>
                      <a:pt x="1762" y="774"/>
                    </a:cubicBezTo>
                    <a:cubicBezTo>
                      <a:pt x="1843" y="760"/>
                      <a:pt x="2128" y="624"/>
                      <a:pt x="2168" y="692"/>
                    </a:cubicBezTo>
                    <a:cubicBezTo>
                      <a:pt x="2250" y="801"/>
                      <a:pt x="1897" y="976"/>
                      <a:pt x="1843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3" name="Google Shape;923;p53"/>
              <p:cNvSpPr/>
              <p:nvPr/>
            </p:nvSpPr>
            <p:spPr>
              <a:xfrm>
                <a:off x="596905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4" name="Google Shape;924;p53"/>
              <p:cNvSpPr/>
              <p:nvPr/>
            </p:nvSpPr>
            <p:spPr>
              <a:xfrm>
                <a:off x="5628650" y="2260375"/>
                <a:ext cx="78600" cy="30500"/>
              </a:xfrm>
              <a:custGeom>
                <a:rect b="b" l="l" r="r" t="t"/>
                <a:pathLst>
                  <a:path extrusionOk="0" h="1220" w="3144">
                    <a:moveTo>
                      <a:pt x="1572" y="1220"/>
                    </a:moveTo>
                    <a:cubicBezTo>
                      <a:pt x="2439" y="1220"/>
                      <a:pt x="3144" y="949"/>
                      <a:pt x="3144" y="610"/>
                    </a:cubicBezTo>
                    <a:cubicBezTo>
                      <a:pt x="3144" y="284"/>
                      <a:pt x="2439" y="0"/>
                      <a:pt x="1572" y="0"/>
                    </a:cubicBezTo>
                    <a:cubicBezTo>
                      <a:pt x="705" y="0"/>
                      <a:pt x="0" y="284"/>
                      <a:pt x="0" y="610"/>
                    </a:cubicBezTo>
                    <a:cubicBezTo>
                      <a:pt x="0" y="949"/>
                      <a:pt x="705" y="1220"/>
                      <a:pt x="1572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5" name="Google Shape;925;p53"/>
              <p:cNvSpPr/>
              <p:nvPr/>
            </p:nvSpPr>
            <p:spPr>
              <a:xfrm>
                <a:off x="5943300" y="2260375"/>
                <a:ext cx="78625" cy="30500"/>
              </a:xfrm>
              <a:custGeom>
                <a:rect b="b" l="l" r="r" t="t"/>
                <a:pathLst>
                  <a:path extrusionOk="0" h="1220" w="3145">
                    <a:moveTo>
                      <a:pt x="1573" y="1220"/>
                    </a:moveTo>
                    <a:cubicBezTo>
                      <a:pt x="2440" y="1220"/>
                      <a:pt x="3144" y="949"/>
                      <a:pt x="3144" y="610"/>
                    </a:cubicBezTo>
                    <a:cubicBezTo>
                      <a:pt x="3144" y="284"/>
                      <a:pt x="2440" y="0"/>
                      <a:pt x="1573" y="0"/>
                    </a:cubicBezTo>
                    <a:cubicBezTo>
                      <a:pt x="706" y="0"/>
                      <a:pt x="1" y="284"/>
                      <a:pt x="1" y="610"/>
                    </a:cubicBezTo>
                    <a:cubicBezTo>
                      <a:pt x="1" y="949"/>
                      <a:pt x="706" y="1220"/>
                      <a:pt x="1573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26" name="Google Shape;926;p53"/>
          <p:cNvSpPr/>
          <p:nvPr/>
        </p:nvSpPr>
        <p:spPr>
          <a:xfrm>
            <a:off x="665819" y="3673337"/>
            <a:ext cx="352200" cy="352500"/>
          </a:xfrm>
          <a:prstGeom prst="pie">
            <a:avLst>
              <a:gd fmla="val 21569640" name="adj1"/>
              <a:gd fmla="val 16200000" name="adj2"/>
            </a:avLst>
          </a:prstGeom>
          <a:solidFill>
            <a:srgbClr val="60DB92"/>
          </a:solidFill>
          <a:ln cap="flat" cmpd="sng" w="9525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7" name="Google Shape;927;p53"/>
          <p:cNvSpPr/>
          <p:nvPr/>
        </p:nvSpPr>
        <p:spPr>
          <a:xfrm>
            <a:off x="665819" y="3673347"/>
            <a:ext cx="352200" cy="352500"/>
          </a:xfrm>
          <a:prstGeom prst="pie">
            <a:avLst>
              <a:gd fmla="val 7889850" name="adj1"/>
              <a:gd fmla="val 16200000" name="adj2"/>
            </a:avLst>
          </a:prstGeom>
          <a:solidFill>
            <a:srgbClr val="797EFC"/>
          </a:solidFill>
          <a:ln cap="flat" cmpd="sng" w="9525">
            <a:solidFill>
              <a:srgbClr val="797EF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p53"/>
          <p:cNvSpPr/>
          <p:nvPr/>
        </p:nvSpPr>
        <p:spPr>
          <a:xfrm>
            <a:off x="665819" y="3673337"/>
            <a:ext cx="352200" cy="352500"/>
          </a:xfrm>
          <a:prstGeom prst="pie">
            <a:avLst>
              <a:gd fmla="val 14110714" name="adj1"/>
              <a:gd fmla="val 21571785" name="adj2"/>
            </a:avLst>
          </a:prstGeom>
          <a:solidFill>
            <a:srgbClr val="F26489"/>
          </a:solidFill>
          <a:ln cap="flat" cmpd="sng" w="9525">
            <a:solidFill>
              <a:srgbClr val="F264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9" name="Google Shape;929;p53"/>
          <p:cNvGrpSpPr/>
          <p:nvPr/>
        </p:nvGrpSpPr>
        <p:grpSpPr>
          <a:xfrm>
            <a:off x="613473" y="2752098"/>
            <a:ext cx="415183" cy="415513"/>
            <a:chOff x="2119900" y="3483450"/>
            <a:chExt cx="457200" cy="457513"/>
          </a:xfrm>
        </p:grpSpPr>
        <p:sp>
          <p:nvSpPr>
            <p:cNvPr id="930" name="Google Shape;930;p53"/>
            <p:cNvSpPr/>
            <p:nvPr/>
          </p:nvSpPr>
          <p:spPr>
            <a:xfrm>
              <a:off x="2119900" y="3483450"/>
              <a:ext cx="457200" cy="457500"/>
            </a:xfrm>
            <a:prstGeom prst="pie">
              <a:avLst>
                <a:gd fmla="val 18224341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53"/>
            <p:cNvSpPr/>
            <p:nvPr/>
          </p:nvSpPr>
          <p:spPr>
            <a:xfrm>
              <a:off x="2119900" y="3483463"/>
              <a:ext cx="457200" cy="457500"/>
            </a:xfrm>
            <a:prstGeom prst="pie">
              <a:avLst>
                <a:gd fmla="val 6894603" name="adj1"/>
                <a:gd fmla="val 17315775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53"/>
            <p:cNvSpPr/>
            <p:nvPr/>
          </p:nvSpPr>
          <p:spPr>
            <a:xfrm>
              <a:off x="2119900" y="3483450"/>
              <a:ext cx="457200" cy="457500"/>
            </a:xfrm>
            <a:prstGeom prst="pie">
              <a:avLst>
                <a:gd fmla="val 17278849" name="adj1"/>
                <a:gd fmla="val 18338563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33" name="Google Shape;933;p53"/>
            <p:cNvGrpSpPr/>
            <p:nvPr/>
          </p:nvGrpSpPr>
          <p:grpSpPr>
            <a:xfrm>
              <a:off x="2194986" y="3655255"/>
              <a:ext cx="307049" cy="113945"/>
              <a:chOff x="5593400" y="2130975"/>
              <a:chExt cx="463750" cy="159900"/>
            </a:xfrm>
          </p:grpSpPr>
          <p:sp>
            <p:nvSpPr>
              <p:cNvPr id="934" name="Google Shape;934;p53"/>
              <p:cNvSpPr/>
              <p:nvPr/>
            </p:nvSpPr>
            <p:spPr>
              <a:xfrm>
                <a:off x="56174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20" y="4038"/>
                    </a:moveTo>
                    <a:cubicBezTo>
                      <a:pt x="3131" y="4038"/>
                      <a:pt x="4038" y="3130"/>
                      <a:pt x="4038" y="2019"/>
                    </a:cubicBezTo>
                    <a:cubicBezTo>
                      <a:pt x="4038" y="908"/>
                      <a:pt x="3131" y="0"/>
                      <a:pt x="2020" y="0"/>
                    </a:cubicBezTo>
                    <a:cubicBezTo>
                      <a:pt x="909" y="0"/>
                      <a:pt x="0" y="908"/>
                      <a:pt x="0" y="2019"/>
                    </a:cubicBezTo>
                    <a:cubicBezTo>
                      <a:pt x="0" y="3130"/>
                      <a:pt x="909" y="4038"/>
                      <a:pt x="2020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5" name="Google Shape;935;p53"/>
              <p:cNvSpPr/>
              <p:nvPr/>
            </p:nvSpPr>
            <p:spPr>
              <a:xfrm>
                <a:off x="560627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204" y="420"/>
                    </a:moveTo>
                    <a:cubicBezTo>
                      <a:pt x="245" y="501"/>
                      <a:pt x="299" y="570"/>
                      <a:pt x="366" y="637"/>
                    </a:cubicBezTo>
                    <a:cubicBezTo>
                      <a:pt x="489" y="759"/>
                      <a:pt x="624" y="868"/>
                      <a:pt x="800" y="935"/>
                    </a:cubicBezTo>
                    <a:lnTo>
                      <a:pt x="800" y="935"/>
                    </a:lnTo>
                    <a:cubicBezTo>
                      <a:pt x="814" y="935"/>
                      <a:pt x="814" y="949"/>
                      <a:pt x="814" y="949"/>
                    </a:cubicBezTo>
                    <a:lnTo>
                      <a:pt x="841" y="949"/>
                    </a:lnTo>
                    <a:cubicBezTo>
                      <a:pt x="1044" y="1016"/>
                      <a:pt x="1206" y="1016"/>
                      <a:pt x="1396" y="962"/>
                    </a:cubicBezTo>
                    <a:cubicBezTo>
                      <a:pt x="1477" y="949"/>
                      <a:pt x="1545" y="922"/>
                      <a:pt x="1613" y="881"/>
                    </a:cubicBezTo>
                    <a:cubicBezTo>
                      <a:pt x="1667" y="841"/>
                      <a:pt x="1938" y="651"/>
                      <a:pt x="1857" y="555"/>
                    </a:cubicBezTo>
                    <a:cubicBezTo>
                      <a:pt x="1802" y="501"/>
                      <a:pt x="1586" y="637"/>
                      <a:pt x="1504" y="664"/>
                    </a:cubicBezTo>
                    <a:cubicBezTo>
                      <a:pt x="1450" y="691"/>
                      <a:pt x="1396" y="705"/>
                      <a:pt x="1342" y="718"/>
                    </a:cubicBezTo>
                    <a:cubicBezTo>
                      <a:pt x="1193" y="745"/>
                      <a:pt x="1071" y="745"/>
                      <a:pt x="935" y="691"/>
                    </a:cubicBezTo>
                    <a:lnTo>
                      <a:pt x="908" y="691"/>
                    </a:lnTo>
                    <a:lnTo>
                      <a:pt x="908" y="691"/>
                    </a:lnTo>
                    <a:cubicBezTo>
                      <a:pt x="908" y="678"/>
                      <a:pt x="908" y="678"/>
                      <a:pt x="895" y="678"/>
                    </a:cubicBezTo>
                    <a:cubicBezTo>
                      <a:pt x="760" y="624"/>
                      <a:pt x="651" y="555"/>
                      <a:pt x="543" y="447"/>
                    </a:cubicBezTo>
                    <a:cubicBezTo>
                      <a:pt x="516" y="434"/>
                      <a:pt x="407" y="312"/>
                      <a:pt x="380" y="284"/>
                    </a:cubicBezTo>
                    <a:cubicBezTo>
                      <a:pt x="339" y="217"/>
                      <a:pt x="191" y="0"/>
                      <a:pt x="95" y="41"/>
                    </a:cubicBezTo>
                    <a:cubicBezTo>
                      <a:pt x="1" y="95"/>
                      <a:pt x="163" y="366"/>
                      <a:pt x="204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6" name="Google Shape;936;p53"/>
              <p:cNvSpPr/>
              <p:nvPr/>
            </p:nvSpPr>
            <p:spPr>
              <a:xfrm>
                <a:off x="5595450" y="2146550"/>
                <a:ext cx="58950" cy="19000"/>
              </a:xfrm>
              <a:custGeom>
                <a:rect b="b" l="l" r="r" t="t"/>
                <a:pathLst>
                  <a:path extrusionOk="0" h="760" w="2358">
                    <a:moveTo>
                      <a:pt x="338" y="461"/>
                    </a:moveTo>
                    <a:cubicBezTo>
                      <a:pt x="420" y="543"/>
                      <a:pt x="501" y="583"/>
                      <a:pt x="609" y="637"/>
                    </a:cubicBezTo>
                    <a:cubicBezTo>
                      <a:pt x="799" y="718"/>
                      <a:pt x="976" y="760"/>
                      <a:pt x="1179" y="745"/>
                    </a:cubicBezTo>
                    <a:lnTo>
                      <a:pt x="1193" y="745"/>
                    </a:lnTo>
                    <a:lnTo>
                      <a:pt x="1193" y="745"/>
                    </a:lnTo>
                    <a:lnTo>
                      <a:pt x="1274" y="745"/>
                    </a:lnTo>
                    <a:cubicBezTo>
                      <a:pt x="1504" y="718"/>
                      <a:pt x="1680" y="651"/>
                      <a:pt x="1870" y="529"/>
                    </a:cubicBezTo>
                    <a:cubicBezTo>
                      <a:pt x="1897" y="516"/>
                      <a:pt x="2006" y="434"/>
                      <a:pt x="2046" y="420"/>
                    </a:cubicBezTo>
                    <a:cubicBezTo>
                      <a:pt x="2087" y="380"/>
                      <a:pt x="2358" y="136"/>
                      <a:pt x="2262" y="55"/>
                    </a:cubicBezTo>
                    <a:cubicBezTo>
                      <a:pt x="2195" y="1"/>
                      <a:pt x="1978" y="176"/>
                      <a:pt x="1910" y="231"/>
                    </a:cubicBezTo>
                    <a:lnTo>
                      <a:pt x="1748" y="312"/>
                    </a:lnTo>
                    <a:cubicBezTo>
                      <a:pt x="1585" y="393"/>
                      <a:pt x="1436" y="447"/>
                      <a:pt x="1247" y="474"/>
                    </a:cubicBezTo>
                    <a:lnTo>
                      <a:pt x="1179" y="474"/>
                    </a:lnTo>
                    <a:lnTo>
                      <a:pt x="1179" y="474"/>
                    </a:lnTo>
                    <a:lnTo>
                      <a:pt x="1166" y="474"/>
                    </a:lnTo>
                    <a:cubicBezTo>
                      <a:pt x="1003" y="489"/>
                      <a:pt x="867" y="461"/>
                      <a:pt x="705" y="407"/>
                    </a:cubicBezTo>
                    <a:cubicBezTo>
                      <a:pt x="624" y="366"/>
                      <a:pt x="555" y="326"/>
                      <a:pt x="474" y="272"/>
                    </a:cubicBezTo>
                    <a:cubicBezTo>
                      <a:pt x="407" y="231"/>
                      <a:pt x="176" y="28"/>
                      <a:pt x="109" y="68"/>
                    </a:cubicBezTo>
                    <a:cubicBezTo>
                      <a:pt x="0" y="149"/>
                      <a:pt x="284" y="420"/>
                      <a:pt x="338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7" name="Google Shape;937;p53"/>
              <p:cNvSpPr/>
              <p:nvPr/>
            </p:nvSpPr>
            <p:spPr>
              <a:xfrm>
                <a:off x="5770900" y="2199400"/>
                <a:ext cx="108750" cy="57250"/>
              </a:xfrm>
              <a:custGeom>
                <a:rect b="b" l="l" r="r" t="t"/>
                <a:pathLst>
                  <a:path extrusionOk="0" h="2290" w="4350">
                    <a:moveTo>
                      <a:pt x="1247" y="393"/>
                    </a:moveTo>
                    <a:cubicBezTo>
                      <a:pt x="1017" y="257"/>
                      <a:pt x="827" y="122"/>
                      <a:pt x="597" y="82"/>
                    </a:cubicBezTo>
                    <a:cubicBezTo>
                      <a:pt x="1" y="0"/>
                      <a:pt x="41" y="813"/>
                      <a:pt x="258" y="1193"/>
                    </a:cubicBezTo>
                    <a:cubicBezTo>
                      <a:pt x="664" y="1924"/>
                      <a:pt x="1423" y="2290"/>
                      <a:pt x="2169" y="2277"/>
                    </a:cubicBezTo>
                    <a:cubicBezTo>
                      <a:pt x="2928" y="2290"/>
                      <a:pt x="3686" y="1924"/>
                      <a:pt x="4093" y="1193"/>
                    </a:cubicBezTo>
                    <a:cubicBezTo>
                      <a:pt x="4310" y="813"/>
                      <a:pt x="4350" y="0"/>
                      <a:pt x="3753" y="82"/>
                    </a:cubicBezTo>
                    <a:cubicBezTo>
                      <a:pt x="3524" y="122"/>
                      <a:pt x="3334" y="257"/>
                      <a:pt x="3103" y="393"/>
                    </a:cubicBezTo>
                    <a:cubicBezTo>
                      <a:pt x="2805" y="555"/>
                      <a:pt x="2494" y="624"/>
                      <a:pt x="2169" y="624"/>
                    </a:cubicBezTo>
                    <a:cubicBezTo>
                      <a:pt x="1857" y="624"/>
                      <a:pt x="1545" y="555"/>
                      <a:pt x="1247" y="3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8" name="Google Shape;938;p53"/>
              <p:cNvSpPr/>
              <p:nvPr/>
            </p:nvSpPr>
            <p:spPr>
              <a:xfrm>
                <a:off x="5593400" y="2146875"/>
                <a:ext cx="56275" cy="27475"/>
              </a:xfrm>
              <a:custGeom>
                <a:rect b="b" l="l" r="r" t="t"/>
                <a:pathLst>
                  <a:path extrusionOk="0" h="1099" w="2251">
                    <a:moveTo>
                      <a:pt x="407" y="990"/>
                    </a:moveTo>
                    <a:cubicBezTo>
                      <a:pt x="516" y="1045"/>
                      <a:pt x="610" y="1058"/>
                      <a:pt x="733" y="1085"/>
                    </a:cubicBezTo>
                    <a:cubicBezTo>
                      <a:pt x="935" y="1099"/>
                      <a:pt x="1112" y="1085"/>
                      <a:pt x="1302" y="1018"/>
                    </a:cubicBezTo>
                    <a:lnTo>
                      <a:pt x="1315" y="1018"/>
                    </a:lnTo>
                    <a:lnTo>
                      <a:pt x="1315" y="1018"/>
                    </a:lnTo>
                    <a:cubicBezTo>
                      <a:pt x="1329" y="1003"/>
                      <a:pt x="1383" y="990"/>
                      <a:pt x="1383" y="990"/>
                    </a:cubicBezTo>
                    <a:cubicBezTo>
                      <a:pt x="1600" y="895"/>
                      <a:pt x="1748" y="774"/>
                      <a:pt x="1898" y="611"/>
                    </a:cubicBezTo>
                    <a:cubicBezTo>
                      <a:pt x="1925" y="584"/>
                      <a:pt x="2006" y="476"/>
                      <a:pt x="2033" y="448"/>
                    </a:cubicBezTo>
                    <a:cubicBezTo>
                      <a:pt x="2060" y="394"/>
                      <a:pt x="2250" y="82"/>
                      <a:pt x="2142" y="42"/>
                    </a:cubicBezTo>
                    <a:cubicBezTo>
                      <a:pt x="2060" y="1"/>
                      <a:pt x="1898" y="245"/>
                      <a:pt x="1844" y="313"/>
                    </a:cubicBezTo>
                    <a:lnTo>
                      <a:pt x="1721" y="434"/>
                    </a:lnTo>
                    <a:cubicBezTo>
                      <a:pt x="1586" y="570"/>
                      <a:pt x="1450" y="665"/>
                      <a:pt x="1275" y="732"/>
                    </a:cubicBezTo>
                    <a:cubicBezTo>
                      <a:pt x="1275" y="747"/>
                      <a:pt x="1233" y="747"/>
                      <a:pt x="1220" y="760"/>
                    </a:cubicBezTo>
                    <a:lnTo>
                      <a:pt x="1220" y="760"/>
                    </a:lnTo>
                    <a:lnTo>
                      <a:pt x="1206" y="760"/>
                    </a:lnTo>
                    <a:cubicBezTo>
                      <a:pt x="1058" y="814"/>
                      <a:pt x="922" y="841"/>
                      <a:pt x="760" y="828"/>
                    </a:cubicBezTo>
                    <a:cubicBezTo>
                      <a:pt x="651" y="814"/>
                      <a:pt x="583" y="801"/>
                      <a:pt x="489" y="774"/>
                    </a:cubicBezTo>
                    <a:cubicBezTo>
                      <a:pt x="407" y="760"/>
                      <a:pt x="122" y="624"/>
                      <a:pt x="82" y="692"/>
                    </a:cubicBezTo>
                    <a:cubicBezTo>
                      <a:pt x="1" y="801"/>
                      <a:pt x="353" y="976"/>
                      <a:pt x="407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9" name="Google Shape;939;p53"/>
              <p:cNvSpPr/>
              <p:nvPr/>
            </p:nvSpPr>
            <p:spPr>
              <a:xfrm>
                <a:off x="564590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0" name="Google Shape;940;p53"/>
              <p:cNvSpPr/>
              <p:nvPr/>
            </p:nvSpPr>
            <p:spPr>
              <a:xfrm>
                <a:off x="59321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19" y="4038"/>
                    </a:moveTo>
                    <a:cubicBezTo>
                      <a:pt x="3130" y="4038"/>
                      <a:pt x="4038" y="3130"/>
                      <a:pt x="4038" y="2019"/>
                    </a:cubicBezTo>
                    <a:cubicBezTo>
                      <a:pt x="4038" y="908"/>
                      <a:pt x="3130" y="0"/>
                      <a:pt x="2019" y="0"/>
                    </a:cubicBezTo>
                    <a:cubicBezTo>
                      <a:pt x="908" y="0"/>
                      <a:pt x="0" y="908"/>
                      <a:pt x="0" y="2019"/>
                    </a:cubicBezTo>
                    <a:cubicBezTo>
                      <a:pt x="0" y="3130"/>
                      <a:pt x="908" y="4038"/>
                      <a:pt x="2019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1" name="Google Shape;941;p53"/>
              <p:cNvSpPr/>
              <p:nvPr/>
            </p:nvSpPr>
            <p:spPr>
              <a:xfrm>
                <a:off x="599582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1735" y="420"/>
                    </a:moveTo>
                    <a:cubicBezTo>
                      <a:pt x="1694" y="501"/>
                      <a:pt x="1640" y="570"/>
                      <a:pt x="1572" y="637"/>
                    </a:cubicBezTo>
                    <a:cubicBezTo>
                      <a:pt x="1450" y="759"/>
                      <a:pt x="1314" y="868"/>
                      <a:pt x="1139" y="935"/>
                    </a:cubicBezTo>
                    <a:lnTo>
                      <a:pt x="1139" y="935"/>
                    </a:lnTo>
                    <a:cubicBezTo>
                      <a:pt x="1125" y="935"/>
                      <a:pt x="1125" y="949"/>
                      <a:pt x="1125" y="949"/>
                    </a:cubicBezTo>
                    <a:lnTo>
                      <a:pt x="1098" y="949"/>
                    </a:lnTo>
                    <a:cubicBezTo>
                      <a:pt x="895" y="1016"/>
                      <a:pt x="732" y="1016"/>
                      <a:pt x="543" y="962"/>
                    </a:cubicBezTo>
                    <a:cubicBezTo>
                      <a:pt x="461" y="949"/>
                      <a:pt x="393" y="922"/>
                      <a:pt x="326" y="881"/>
                    </a:cubicBezTo>
                    <a:cubicBezTo>
                      <a:pt x="272" y="841"/>
                      <a:pt x="1" y="651"/>
                      <a:pt x="82" y="555"/>
                    </a:cubicBezTo>
                    <a:cubicBezTo>
                      <a:pt x="136" y="501"/>
                      <a:pt x="353" y="637"/>
                      <a:pt x="434" y="664"/>
                    </a:cubicBezTo>
                    <a:cubicBezTo>
                      <a:pt x="488" y="691"/>
                      <a:pt x="543" y="705"/>
                      <a:pt x="597" y="718"/>
                    </a:cubicBezTo>
                    <a:cubicBezTo>
                      <a:pt x="745" y="745"/>
                      <a:pt x="868" y="745"/>
                      <a:pt x="1003" y="691"/>
                    </a:cubicBezTo>
                    <a:lnTo>
                      <a:pt x="1030" y="691"/>
                    </a:lnTo>
                    <a:lnTo>
                      <a:pt x="1030" y="691"/>
                    </a:lnTo>
                    <a:lnTo>
                      <a:pt x="1043" y="678"/>
                    </a:lnTo>
                    <a:cubicBezTo>
                      <a:pt x="1179" y="624"/>
                      <a:pt x="1287" y="555"/>
                      <a:pt x="1396" y="447"/>
                    </a:cubicBezTo>
                    <a:cubicBezTo>
                      <a:pt x="1423" y="434"/>
                      <a:pt x="1531" y="312"/>
                      <a:pt x="1558" y="284"/>
                    </a:cubicBezTo>
                    <a:cubicBezTo>
                      <a:pt x="1599" y="217"/>
                      <a:pt x="1748" y="0"/>
                      <a:pt x="1843" y="41"/>
                    </a:cubicBezTo>
                    <a:cubicBezTo>
                      <a:pt x="1938" y="95"/>
                      <a:pt x="1775" y="366"/>
                      <a:pt x="1735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2" name="Google Shape;942;p53"/>
              <p:cNvSpPr/>
              <p:nvPr/>
            </p:nvSpPr>
            <p:spPr>
              <a:xfrm>
                <a:off x="5996150" y="2146550"/>
                <a:ext cx="58975" cy="19000"/>
              </a:xfrm>
              <a:custGeom>
                <a:rect b="b" l="l" r="r" t="t"/>
                <a:pathLst>
                  <a:path extrusionOk="0" h="760" w="2359">
                    <a:moveTo>
                      <a:pt x="2020" y="461"/>
                    </a:moveTo>
                    <a:cubicBezTo>
                      <a:pt x="1939" y="543"/>
                      <a:pt x="1857" y="583"/>
                      <a:pt x="1749" y="637"/>
                    </a:cubicBezTo>
                    <a:cubicBezTo>
                      <a:pt x="1559" y="718"/>
                      <a:pt x="1383" y="760"/>
                      <a:pt x="1180" y="745"/>
                    </a:cubicBezTo>
                    <a:lnTo>
                      <a:pt x="1166" y="745"/>
                    </a:lnTo>
                    <a:lnTo>
                      <a:pt x="1166" y="745"/>
                    </a:lnTo>
                    <a:lnTo>
                      <a:pt x="1085" y="745"/>
                    </a:lnTo>
                    <a:cubicBezTo>
                      <a:pt x="855" y="718"/>
                      <a:pt x="678" y="651"/>
                      <a:pt x="488" y="529"/>
                    </a:cubicBezTo>
                    <a:cubicBezTo>
                      <a:pt x="461" y="516"/>
                      <a:pt x="353" y="434"/>
                      <a:pt x="313" y="420"/>
                    </a:cubicBezTo>
                    <a:cubicBezTo>
                      <a:pt x="272" y="380"/>
                      <a:pt x="1" y="136"/>
                      <a:pt x="96" y="55"/>
                    </a:cubicBezTo>
                    <a:cubicBezTo>
                      <a:pt x="163" y="1"/>
                      <a:pt x="380" y="176"/>
                      <a:pt x="448" y="231"/>
                    </a:cubicBezTo>
                    <a:lnTo>
                      <a:pt x="611" y="312"/>
                    </a:lnTo>
                    <a:cubicBezTo>
                      <a:pt x="774" y="393"/>
                      <a:pt x="922" y="447"/>
                      <a:pt x="1112" y="474"/>
                    </a:cubicBezTo>
                    <a:lnTo>
                      <a:pt x="1180" y="474"/>
                    </a:lnTo>
                    <a:lnTo>
                      <a:pt x="1180" y="474"/>
                    </a:lnTo>
                    <a:lnTo>
                      <a:pt x="1193" y="474"/>
                    </a:lnTo>
                    <a:cubicBezTo>
                      <a:pt x="1356" y="489"/>
                      <a:pt x="1491" y="461"/>
                      <a:pt x="1641" y="407"/>
                    </a:cubicBezTo>
                    <a:cubicBezTo>
                      <a:pt x="1735" y="366"/>
                      <a:pt x="1803" y="326"/>
                      <a:pt x="1885" y="272"/>
                    </a:cubicBezTo>
                    <a:cubicBezTo>
                      <a:pt x="1952" y="231"/>
                      <a:pt x="2183" y="28"/>
                      <a:pt x="2250" y="68"/>
                    </a:cubicBezTo>
                    <a:cubicBezTo>
                      <a:pt x="2358" y="149"/>
                      <a:pt x="2074" y="420"/>
                      <a:pt x="2020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3" name="Google Shape;943;p53"/>
              <p:cNvSpPr/>
              <p:nvPr/>
            </p:nvSpPr>
            <p:spPr>
              <a:xfrm>
                <a:off x="6000900" y="2146875"/>
                <a:ext cx="56250" cy="27475"/>
              </a:xfrm>
              <a:custGeom>
                <a:rect b="b" l="l" r="r" t="t"/>
                <a:pathLst>
                  <a:path extrusionOk="0" h="1099" w="2250">
                    <a:moveTo>
                      <a:pt x="1843" y="990"/>
                    </a:moveTo>
                    <a:cubicBezTo>
                      <a:pt x="1735" y="1045"/>
                      <a:pt x="1640" y="1058"/>
                      <a:pt x="1518" y="1085"/>
                    </a:cubicBezTo>
                    <a:cubicBezTo>
                      <a:pt x="1315" y="1099"/>
                      <a:pt x="1138" y="1085"/>
                      <a:pt x="949" y="1018"/>
                    </a:cubicBezTo>
                    <a:lnTo>
                      <a:pt x="936" y="1018"/>
                    </a:lnTo>
                    <a:lnTo>
                      <a:pt x="936" y="1018"/>
                    </a:lnTo>
                    <a:cubicBezTo>
                      <a:pt x="922" y="1003"/>
                      <a:pt x="868" y="990"/>
                      <a:pt x="868" y="990"/>
                    </a:cubicBezTo>
                    <a:cubicBezTo>
                      <a:pt x="651" y="895"/>
                      <a:pt x="502" y="774"/>
                      <a:pt x="353" y="611"/>
                    </a:cubicBezTo>
                    <a:cubicBezTo>
                      <a:pt x="326" y="584"/>
                      <a:pt x="244" y="476"/>
                      <a:pt x="217" y="448"/>
                    </a:cubicBezTo>
                    <a:cubicBezTo>
                      <a:pt x="190" y="394"/>
                      <a:pt x="0" y="82"/>
                      <a:pt x="109" y="42"/>
                    </a:cubicBezTo>
                    <a:cubicBezTo>
                      <a:pt x="190" y="1"/>
                      <a:pt x="353" y="245"/>
                      <a:pt x="407" y="313"/>
                    </a:cubicBezTo>
                    <a:lnTo>
                      <a:pt x="529" y="434"/>
                    </a:lnTo>
                    <a:cubicBezTo>
                      <a:pt x="665" y="570"/>
                      <a:pt x="800" y="665"/>
                      <a:pt x="976" y="732"/>
                    </a:cubicBezTo>
                    <a:cubicBezTo>
                      <a:pt x="976" y="747"/>
                      <a:pt x="1017" y="747"/>
                      <a:pt x="1030" y="760"/>
                    </a:cubicBezTo>
                    <a:lnTo>
                      <a:pt x="1030" y="760"/>
                    </a:lnTo>
                    <a:lnTo>
                      <a:pt x="1044" y="760"/>
                    </a:lnTo>
                    <a:cubicBezTo>
                      <a:pt x="1193" y="814"/>
                      <a:pt x="1328" y="841"/>
                      <a:pt x="1491" y="828"/>
                    </a:cubicBezTo>
                    <a:cubicBezTo>
                      <a:pt x="1599" y="814"/>
                      <a:pt x="1667" y="801"/>
                      <a:pt x="1762" y="774"/>
                    </a:cubicBezTo>
                    <a:cubicBezTo>
                      <a:pt x="1843" y="760"/>
                      <a:pt x="2128" y="624"/>
                      <a:pt x="2168" y="692"/>
                    </a:cubicBezTo>
                    <a:cubicBezTo>
                      <a:pt x="2250" y="801"/>
                      <a:pt x="1897" y="976"/>
                      <a:pt x="1843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4" name="Google Shape;944;p53"/>
              <p:cNvSpPr/>
              <p:nvPr/>
            </p:nvSpPr>
            <p:spPr>
              <a:xfrm>
                <a:off x="596905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5" name="Google Shape;945;p53"/>
              <p:cNvSpPr/>
              <p:nvPr/>
            </p:nvSpPr>
            <p:spPr>
              <a:xfrm>
                <a:off x="5628650" y="2260375"/>
                <a:ext cx="78600" cy="30500"/>
              </a:xfrm>
              <a:custGeom>
                <a:rect b="b" l="l" r="r" t="t"/>
                <a:pathLst>
                  <a:path extrusionOk="0" h="1220" w="3144">
                    <a:moveTo>
                      <a:pt x="1572" y="1220"/>
                    </a:moveTo>
                    <a:cubicBezTo>
                      <a:pt x="2439" y="1220"/>
                      <a:pt x="3144" y="949"/>
                      <a:pt x="3144" y="610"/>
                    </a:cubicBezTo>
                    <a:cubicBezTo>
                      <a:pt x="3144" y="284"/>
                      <a:pt x="2439" y="0"/>
                      <a:pt x="1572" y="0"/>
                    </a:cubicBezTo>
                    <a:cubicBezTo>
                      <a:pt x="705" y="0"/>
                      <a:pt x="0" y="284"/>
                      <a:pt x="0" y="610"/>
                    </a:cubicBezTo>
                    <a:cubicBezTo>
                      <a:pt x="0" y="949"/>
                      <a:pt x="705" y="1220"/>
                      <a:pt x="1572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6" name="Google Shape;946;p53"/>
              <p:cNvSpPr/>
              <p:nvPr/>
            </p:nvSpPr>
            <p:spPr>
              <a:xfrm>
                <a:off x="5943300" y="2260375"/>
                <a:ext cx="78625" cy="30500"/>
              </a:xfrm>
              <a:custGeom>
                <a:rect b="b" l="l" r="r" t="t"/>
                <a:pathLst>
                  <a:path extrusionOk="0" h="1220" w="3145">
                    <a:moveTo>
                      <a:pt x="1573" y="1220"/>
                    </a:moveTo>
                    <a:cubicBezTo>
                      <a:pt x="2440" y="1220"/>
                      <a:pt x="3144" y="949"/>
                      <a:pt x="3144" y="610"/>
                    </a:cubicBezTo>
                    <a:cubicBezTo>
                      <a:pt x="3144" y="284"/>
                      <a:pt x="2440" y="0"/>
                      <a:pt x="1573" y="0"/>
                    </a:cubicBezTo>
                    <a:cubicBezTo>
                      <a:pt x="706" y="0"/>
                      <a:pt x="1" y="284"/>
                      <a:pt x="1" y="610"/>
                    </a:cubicBezTo>
                    <a:cubicBezTo>
                      <a:pt x="1" y="949"/>
                      <a:pt x="706" y="1220"/>
                      <a:pt x="1573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47" name="Google Shape;947;p53"/>
          <p:cNvSpPr txBox="1"/>
          <p:nvPr/>
        </p:nvSpPr>
        <p:spPr>
          <a:xfrm>
            <a:off x="868737" y="3925929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𝝂</a:t>
            </a:r>
            <a:r>
              <a:rPr baseline="-25000" lang="en" sz="1600"/>
              <a:t>1</a:t>
            </a:r>
            <a:endParaRPr baseline="-25000" sz="1600"/>
          </a:p>
        </p:txBody>
      </p:sp>
      <p:sp>
        <p:nvSpPr>
          <p:cNvPr id="948" name="Google Shape;948;p53"/>
          <p:cNvSpPr txBox="1"/>
          <p:nvPr/>
        </p:nvSpPr>
        <p:spPr>
          <a:xfrm>
            <a:off x="878140" y="3415258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2</a:t>
            </a:r>
            <a:endParaRPr baseline="-25000" sz="1600"/>
          </a:p>
        </p:txBody>
      </p:sp>
      <p:sp>
        <p:nvSpPr>
          <p:cNvPr id="949" name="Google Shape;949;p53"/>
          <p:cNvSpPr txBox="1"/>
          <p:nvPr/>
        </p:nvSpPr>
        <p:spPr>
          <a:xfrm>
            <a:off x="868724" y="2471946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3</a:t>
            </a:r>
            <a:endParaRPr baseline="-25000" sz="1600"/>
          </a:p>
        </p:txBody>
      </p:sp>
      <p:sp>
        <p:nvSpPr>
          <p:cNvPr id="950" name="Google Shape;950;p53"/>
          <p:cNvSpPr/>
          <p:nvPr/>
        </p:nvSpPr>
        <p:spPr>
          <a:xfrm rot="-1175220">
            <a:off x="613457" y="2752051"/>
            <a:ext cx="415228" cy="415611"/>
          </a:xfrm>
          <a:prstGeom prst="pie">
            <a:avLst>
              <a:gd fmla="val 17278849" name="adj1"/>
              <a:gd fmla="val 18338563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1" name="Google Shape;951;p53"/>
          <p:cNvSpPr/>
          <p:nvPr/>
        </p:nvSpPr>
        <p:spPr>
          <a:xfrm rot="-1798125">
            <a:off x="641948" y="3665184"/>
            <a:ext cx="399978" cy="400388"/>
          </a:xfrm>
          <a:prstGeom prst="pie">
            <a:avLst>
              <a:gd fmla="val 16056199" name="adj1"/>
              <a:gd fmla="val 18338563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52" name="Google Shape;952;p53"/>
          <p:cNvGrpSpPr/>
          <p:nvPr/>
        </p:nvGrpSpPr>
        <p:grpSpPr>
          <a:xfrm>
            <a:off x="723570" y="3805645"/>
            <a:ext cx="236513" cy="87769"/>
            <a:chOff x="5593400" y="2130975"/>
            <a:chExt cx="463750" cy="159900"/>
          </a:xfrm>
        </p:grpSpPr>
        <p:sp>
          <p:nvSpPr>
            <p:cNvPr id="953" name="Google Shape;953;p53"/>
            <p:cNvSpPr/>
            <p:nvPr/>
          </p:nvSpPr>
          <p:spPr>
            <a:xfrm>
              <a:off x="56174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20" y="4038"/>
                  </a:moveTo>
                  <a:cubicBezTo>
                    <a:pt x="3131" y="4038"/>
                    <a:pt x="4038" y="3130"/>
                    <a:pt x="4038" y="2019"/>
                  </a:cubicBezTo>
                  <a:cubicBezTo>
                    <a:pt x="4038" y="908"/>
                    <a:pt x="3131" y="0"/>
                    <a:pt x="2020" y="0"/>
                  </a:cubicBezTo>
                  <a:cubicBezTo>
                    <a:pt x="909" y="0"/>
                    <a:pt x="0" y="908"/>
                    <a:pt x="0" y="2019"/>
                  </a:cubicBezTo>
                  <a:cubicBezTo>
                    <a:pt x="0" y="3130"/>
                    <a:pt x="909" y="4038"/>
                    <a:pt x="2020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53"/>
            <p:cNvSpPr/>
            <p:nvPr/>
          </p:nvSpPr>
          <p:spPr>
            <a:xfrm>
              <a:off x="560627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204" y="420"/>
                  </a:moveTo>
                  <a:cubicBezTo>
                    <a:pt x="245" y="501"/>
                    <a:pt x="299" y="570"/>
                    <a:pt x="366" y="637"/>
                  </a:cubicBezTo>
                  <a:cubicBezTo>
                    <a:pt x="489" y="759"/>
                    <a:pt x="624" y="868"/>
                    <a:pt x="800" y="935"/>
                  </a:cubicBezTo>
                  <a:lnTo>
                    <a:pt x="800" y="935"/>
                  </a:lnTo>
                  <a:cubicBezTo>
                    <a:pt x="814" y="935"/>
                    <a:pt x="814" y="949"/>
                    <a:pt x="814" y="949"/>
                  </a:cubicBezTo>
                  <a:lnTo>
                    <a:pt x="841" y="949"/>
                  </a:lnTo>
                  <a:cubicBezTo>
                    <a:pt x="1044" y="1016"/>
                    <a:pt x="1206" y="1016"/>
                    <a:pt x="1396" y="962"/>
                  </a:cubicBezTo>
                  <a:cubicBezTo>
                    <a:pt x="1477" y="949"/>
                    <a:pt x="1545" y="922"/>
                    <a:pt x="1613" y="881"/>
                  </a:cubicBezTo>
                  <a:cubicBezTo>
                    <a:pt x="1667" y="841"/>
                    <a:pt x="1938" y="651"/>
                    <a:pt x="1857" y="555"/>
                  </a:cubicBezTo>
                  <a:cubicBezTo>
                    <a:pt x="1802" y="501"/>
                    <a:pt x="1586" y="637"/>
                    <a:pt x="1504" y="664"/>
                  </a:cubicBezTo>
                  <a:cubicBezTo>
                    <a:pt x="1450" y="691"/>
                    <a:pt x="1396" y="705"/>
                    <a:pt x="1342" y="718"/>
                  </a:cubicBezTo>
                  <a:cubicBezTo>
                    <a:pt x="1193" y="745"/>
                    <a:pt x="1071" y="745"/>
                    <a:pt x="935" y="691"/>
                  </a:cubicBezTo>
                  <a:lnTo>
                    <a:pt x="908" y="691"/>
                  </a:lnTo>
                  <a:lnTo>
                    <a:pt x="908" y="691"/>
                  </a:lnTo>
                  <a:cubicBezTo>
                    <a:pt x="908" y="678"/>
                    <a:pt x="908" y="678"/>
                    <a:pt x="895" y="678"/>
                  </a:cubicBezTo>
                  <a:cubicBezTo>
                    <a:pt x="760" y="624"/>
                    <a:pt x="651" y="555"/>
                    <a:pt x="543" y="447"/>
                  </a:cubicBezTo>
                  <a:cubicBezTo>
                    <a:pt x="516" y="434"/>
                    <a:pt x="407" y="312"/>
                    <a:pt x="380" y="284"/>
                  </a:cubicBezTo>
                  <a:cubicBezTo>
                    <a:pt x="339" y="217"/>
                    <a:pt x="191" y="0"/>
                    <a:pt x="95" y="41"/>
                  </a:cubicBezTo>
                  <a:cubicBezTo>
                    <a:pt x="1" y="95"/>
                    <a:pt x="163" y="366"/>
                    <a:pt x="204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53"/>
            <p:cNvSpPr/>
            <p:nvPr/>
          </p:nvSpPr>
          <p:spPr>
            <a:xfrm>
              <a:off x="5595450" y="2146550"/>
              <a:ext cx="58950" cy="19000"/>
            </a:xfrm>
            <a:custGeom>
              <a:rect b="b" l="l" r="r" t="t"/>
              <a:pathLst>
                <a:path extrusionOk="0" h="760" w="2358">
                  <a:moveTo>
                    <a:pt x="338" y="461"/>
                  </a:moveTo>
                  <a:cubicBezTo>
                    <a:pt x="420" y="543"/>
                    <a:pt x="501" y="583"/>
                    <a:pt x="609" y="637"/>
                  </a:cubicBezTo>
                  <a:cubicBezTo>
                    <a:pt x="799" y="718"/>
                    <a:pt x="976" y="760"/>
                    <a:pt x="1179" y="745"/>
                  </a:cubicBezTo>
                  <a:lnTo>
                    <a:pt x="1193" y="745"/>
                  </a:lnTo>
                  <a:lnTo>
                    <a:pt x="1193" y="745"/>
                  </a:lnTo>
                  <a:lnTo>
                    <a:pt x="1274" y="745"/>
                  </a:lnTo>
                  <a:cubicBezTo>
                    <a:pt x="1504" y="718"/>
                    <a:pt x="1680" y="651"/>
                    <a:pt x="1870" y="529"/>
                  </a:cubicBezTo>
                  <a:cubicBezTo>
                    <a:pt x="1897" y="516"/>
                    <a:pt x="2006" y="434"/>
                    <a:pt x="2046" y="420"/>
                  </a:cubicBezTo>
                  <a:cubicBezTo>
                    <a:pt x="2087" y="380"/>
                    <a:pt x="2358" y="136"/>
                    <a:pt x="2262" y="55"/>
                  </a:cubicBezTo>
                  <a:cubicBezTo>
                    <a:pt x="2195" y="1"/>
                    <a:pt x="1978" y="176"/>
                    <a:pt x="1910" y="231"/>
                  </a:cubicBezTo>
                  <a:lnTo>
                    <a:pt x="1748" y="312"/>
                  </a:lnTo>
                  <a:cubicBezTo>
                    <a:pt x="1585" y="393"/>
                    <a:pt x="1436" y="447"/>
                    <a:pt x="1247" y="474"/>
                  </a:cubicBezTo>
                  <a:lnTo>
                    <a:pt x="1179" y="474"/>
                  </a:lnTo>
                  <a:lnTo>
                    <a:pt x="1179" y="474"/>
                  </a:lnTo>
                  <a:lnTo>
                    <a:pt x="1166" y="474"/>
                  </a:lnTo>
                  <a:cubicBezTo>
                    <a:pt x="1003" y="489"/>
                    <a:pt x="867" y="461"/>
                    <a:pt x="705" y="407"/>
                  </a:cubicBezTo>
                  <a:cubicBezTo>
                    <a:pt x="624" y="366"/>
                    <a:pt x="555" y="326"/>
                    <a:pt x="474" y="272"/>
                  </a:cubicBezTo>
                  <a:cubicBezTo>
                    <a:pt x="407" y="231"/>
                    <a:pt x="176" y="28"/>
                    <a:pt x="109" y="68"/>
                  </a:cubicBezTo>
                  <a:cubicBezTo>
                    <a:pt x="0" y="149"/>
                    <a:pt x="284" y="420"/>
                    <a:pt x="338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53"/>
            <p:cNvSpPr/>
            <p:nvPr/>
          </p:nvSpPr>
          <p:spPr>
            <a:xfrm>
              <a:off x="5770900" y="2199400"/>
              <a:ext cx="108750" cy="57250"/>
            </a:xfrm>
            <a:custGeom>
              <a:rect b="b" l="l" r="r" t="t"/>
              <a:pathLst>
                <a:path extrusionOk="0" h="2290" w="4350">
                  <a:moveTo>
                    <a:pt x="1247" y="393"/>
                  </a:moveTo>
                  <a:cubicBezTo>
                    <a:pt x="1017" y="257"/>
                    <a:pt x="827" y="122"/>
                    <a:pt x="597" y="82"/>
                  </a:cubicBezTo>
                  <a:cubicBezTo>
                    <a:pt x="1" y="0"/>
                    <a:pt x="41" y="813"/>
                    <a:pt x="258" y="1193"/>
                  </a:cubicBezTo>
                  <a:cubicBezTo>
                    <a:pt x="664" y="1924"/>
                    <a:pt x="1423" y="2290"/>
                    <a:pt x="2169" y="2277"/>
                  </a:cubicBezTo>
                  <a:cubicBezTo>
                    <a:pt x="2928" y="2290"/>
                    <a:pt x="3686" y="1924"/>
                    <a:pt x="4093" y="1193"/>
                  </a:cubicBezTo>
                  <a:cubicBezTo>
                    <a:pt x="4310" y="813"/>
                    <a:pt x="4350" y="0"/>
                    <a:pt x="3753" y="82"/>
                  </a:cubicBezTo>
                  <a:cubicBezTo>
                    <a:pt x="3524" y="122"/>
                    <a:pt x="3334" y="257"/>
                    <a:pt x="3103" y="393"/>
                  </a:cubicBezTo>
                  <a:cubicBezTo>
                    <a:pt x="2805" y="555"/>
                    <a:pt x="2494" y="624"/>
                    <a:pt x="2169" y="624"/>
                  </a:cubicBezTo>
                  <a:cubicBezTo>
                    <a:pt x="1857" y="624"/>
                    <a:pt x="1545" y="555"/>
                    <a:pt x="1247" y="3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53"/>
            <p:cNvSpPr/>
            <p:nvPr/>
          </p:nvSpPr>
          <p:spPr>
            <a:xfrm>
              <a:off x="5593400" y="2146875"/>
              <a:ext cx="56275" cy="27475"/>
            </a:xfrm>
            <a:custGeom>
              <a:rect b="b" l="l" r="r" t="t"/>
              <a:pathLst>
                <a:path extrusionOk="0" h="1099" w="2251">
                  <a:moveTo>
                    <a:pt x="407" y="990"/>
                  </a:moveTo>
                  <a:cubicBezTo>
                    <a:pt x="516" y="1045"/>
                    <a:pt x="610" y="1058"/>
                    <a:pt x="733" y="1085"/>
                  </a:cubicBezTo>
                  <a:cubicBezTo>
                    <a:pt x="935" y="1099"/>
                    <a:pt x="1112" y="1085"/>
                    <a:pt x="1302" y="1018"/>
                  </a:cubicBezTo>
                  <a:lnTo>
                    <a:pt x="1315" y="1018"/>
                  </a:lnTo>
                  <a:lnTo>
                    <a:pt x="1315" y="1018"/>
                  </a:lnTo>
                  <a:cubicBezTo>
                    <a:pt x="1329" y="1003"/>
                    <a:pt x="1383" y="990"/>
                    <a:pt x="1383" y="990"/>
                  </a:cubicBezTo>
                  <a:cubicBezTo>
                    <a:pt x="1600" y="895"/>
                    <a:pt x="1748" y="774"/>
                    <a:pt x="1898" y="611"/>
                  </a:cubicBezTo>
                  <a:cubicBezTo>
                    <a:pt x="1925" y="584"/>
                    <a:pt x="2006" y="476"/>
                    <a:pt x="2033" y="448"/>
                  </a:cubicBezTo>
                  <a:cubicBezTo>
                    <a:pt x="2060" y="394"/>
                    <a:pt x="2250" y="82"/>
                    <a:pt x="2142" y="42"/>
                  </a:cubicBezTo>
                  <a:cubicBezTo>
                    <a:pt x="2060" y="1"/>
                    <a:pt x="1898" y="245"/>
                    <a:pt x="1844" y="313"/>
                  </a:cubicBezTo>
                  <a:lnTo>
                    <a:pt x="1721" y="434"/>
                  </a:lnTo>
                  <a:cubicBezTo>
                    <a:pt x="1586" y="570"/>
                    <a:pt x="1450" y="665"/>
                    <a:pt x="1275" y="732"/>
                  </a:cubicBezTo>
                  <a:cubicBezTo>
                    <a:pt x="1275" y="747"/>
                    <a:pt x="1233" y="747"/>
                    <a:pt x="1220" y="760"/>
                  </a:cubicBezTo>
                  <a:lnTo>
                    <a:pt x="1220" y="760"/>
                  </a:lnTo>
                  <a:lnTo>
                    <a:pt x="1206" y="760"/>
                  </a:lnTo>
                  <a:cubicBezTo>
                    <a:pt x="1058" y="814"/>
                    <a:pt x="922" y="841"/>
                    <a:pt x="760" y="828"/>
                  </a:cubicBezTo>
                  <a:cubicBezTo>
                    <a:pt x="651" y="814"/>
                    <a:pt x="583" y="801"/>
                    <a:pt x="489" y="774"/>
                  </a:cubicBezTo>
                  <a:cubicBezTo>
                    <a:pt x="407" y="760"/>
                    <a:pt x="122" y="624"/>
                    <a:pt x="82" y="692"/>
                  </a:cubicBezTo>
                  <a:cubicBezTo>
                    <a:pt x="1" y="801"/>
                    <a:pt x="353" y="976"/>
                    <a:pt x="407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53"/>
            <p:cNvSpPr/>
            <p:nvPr/>
          </p:nvSpPr>
          <p:spPr>
            <a:xfrm>
              <a:off x="564590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53"/>
            <p:cNvSpPr/>
            <p:nvPr/>
          </p:nvSpPr>
          <p:spPr>
            <a:xfrm>
              <a:off x="59321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19" y="4038"/>
                  </a:moveTo>
                  <a:cubicBezTo>
                    <a:pt x="3130" y="4038"/>
                    <a:pt x="4038" y="3130"/>
                    <a:pt x="4038" y="2019"/>
                  </a:cubicBezTo>
                  <a:cubicBezTo>
                    <a:pt x="4038" y="908"/>
                    <a:pt x="3130" y="0"/>
                    <a:pt x="2019" y="0"/>
                  </a:cubicBezTo>
                  <a:cubicBezTo>
                    <a:pt x="908" y="0"/>
                    <a:pt x="0" y="908"/>
                    <a:pt x="0" y="2019"/>
                  </a:cubicBezTo>
                  <a:cubicBezTo>
                    <a:pt x="0" y="3130"/>
                    <a:pt x="908" y="4038"/>
                    <a:pt x="2019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53"/>
            <p:cNvSpPr/>
            <p:nvPr/>
          </p:nvSpPr>
          <p:spPr>
            <a:xfrm>
              <a:off x="599582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1735" y="420"/>
                  </a:moveTo>
                  <a:cubicBezTo>
                    <a:pt x="1694" y="501"/>
                    <a:pt x="1640" y="570"/>
                    <a:pt x="1572" y="637"/>
                  </a:cubicBezTo>
                  <a:cubicBezTo>
                    <a:pt x="1450" y="759"/>
                    <a:pt x="1314" y="868"/>
                    <a:pt x="1139" y="935"/>
                  </a:cubicBezTo>
                  <a:lnTo>
                    <a:pt x="1139" y="935"/>
                  </a:lnTo>
                  <a:cubicBezTo>
                    <a:pt x="1125" y="935"/>
                    <a:pt x="1125" y="949"/>
                    <a:pt x="1125" y="949"/>
                  </a:cubicBezTo>
                  <a:lnTo>
                    <a:pt x="1098" y="949"/>
                  </a:lnTo>
                  <a:cubicBezTo>
                    <a:pt x="895" y="1016"/>
                    <a:pt x="732" y="1016"/>
                    <a:pt x="543" y="962"/>
                  </a:cubicBezTo>
                  <a:cubicBezTo>
                    <a:pt x="461" y="949"/>
                    <a:pt x="393" y="922"/>
                    <a:pt x="326" y="881"/>
                  </a:cubicBezTo>
                  <a:cubicBezTo>
                    <a:pt x="272" y="841"/>
                    <a:pt x="1" y="651"/>
                    <a:pt x="82" y="555"/>
                  </a:cubicBezTo>
                  <a:cubicBezTo>
                    <a:pt x="136" y="501"/>
                    <a:pt x="353" y="637"/>
                    <a:pt x="434" y="664"/>
                  </a:cubicBezTo>
                  <a:cubicBezTo>
                    <a:pt x="488" y="691"/>
                    <a:pt x="543" y="705"/>
                    <a:pt x="597" y="718"/>
                  </a:cubicBezTo>
                  <a:cubicBezTo>
                    <a:pt x="745" y="745"/>
                    <a:pt x="868" y="745"/>
                    <a:pt x="1003" y="691"/>
                  </a:cubicBezTo>
                  <a:lnTo>
                    <a:pt x="1030" y="691"/>
                  </a:lnTo>
                  <a:lnTo>
                    <a:pt x="1030" y="691"/>
                  </a:lnTo>
                  <a:lnTo>
                    <a:pt x="1043" y="678"/>
                  </a:lnTo>
                  <a:cubicBezTo>
                    <a:pt x="1179" y="624"/>
                    <a:pt x="1287" y="555"/>
                    <a:pt x="1396" y="447"/>
                  </a:cubicBezTo>
                  <a:cubicBezTo>
                    <a:pt x="1423" y="434"/>
                    <a:pt x="1531" y="312"/>
                    <a:pt x="1558" y="284"/>
                  </a:cubicBezTo>
                  <a:cubicBezTo>
                    <a:pt x="1599" y="217"/>
                    <a:pt x="1748" y="0"/>
                    <a:pt x="1843" y="41"/>
                  </a:cubicBezTo>
                  <a:cubicBezTo>
                    <a:pt x="1938" y="95"/>
                    <a:pt x="1775" y="366"/>
                    <a:pt x="1735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53"/>
            <p:cNvSpPr/>
            <p:nvPr/>
          </p:nvSpPr>
          <p:spPr>
            <a:xfrm>
              <a:off x="5996150" y="2146550"/>
              <a:ext cx="58975" cy="19000"/>
            </a:xfrm>
            <a:custGeom>
              <a:rect b="b" l="l" r="r" t="t"/>
              <a:pathLst>
                <a:path extrusionOk="0" h="760" w="2359">
                  <a:moveTo>
                    <a:pt x="2020" y="461"/>
                  </a:moveTo>
                  <a:cubicBezTo>
                    <a:pt x="1939" y="543"/>
                    <a:pt x="1857" y="583"/>
                    <a:pt x="1749" y="637"/>
                  </a:cubicBezTo>
                  <a:cubicBezTo>
                    <a:pt x="1559" y="718"/>
                    <a:pt x="1383" y="760"/>
                    <a:pt x="1180" y="745"/>
                  </a:cubicBezTo>
                  <a:lnTo>
                    <a:pt x="1166" y="745"/>
                  </a:lnTo>
                  <a:lnTo>
                    <a:pt x="1166" y="745"/>
                  </a:lnTo>
                  <a:lnTo>
                    <a:pt x="1085" y="745"/>
                  </a:lnTo>
                  <a:cubicBezTo>
                    <a:pt x="855" y="718"/>
                    <a:pt x="678" y="651"/>
                    <a:pt x="488" y="529"/>
                  </a:cubicBezTo>
                  <a:cubicBezTo>
                    <a:pt x="461" y="516"/>
                    <a:pt x="353" y="434"/>
                    <a:pt x="313" y="420"/>
                  </a:cubicBezTo>
                  <a:cubicBezTo>
                    <a:pt x="272" y="380"/>
                    <a:pt x="1" y="136"/>
                    <a:pt x="96" y="55"/>
                  </a:cubicBezTo>
                  <a:cubicBezTo>
                    <a:pt x="163" y="1"/>
                    <a:pt x="380" y="176"/>
                    <a:pt x="448" y="231"/>
                  </a:cubicBezTo>
                  <a:lnTo>
                    <a:pt x="611" y="312"/>
                  </a:lnTo>
                  <a:cubicBezTo>
                    <a:pt x="774" y="393"/>
                    <a:pt x="922" y="447"/>
                    <a:pt x="1112" y="474"/>
                  </a:cubicBezTo>
                  <a:lnTo>
                    <a:pt x="1180" y="474"/>
                  </a:lnTo>
                  <a:lnTo>
                    <a:pt x="1180" y="474"/>
                  </a:lnTo>
                  <a:lnTo>
                    <a:pt x="1193" y="474"/>
                  </a:lnTo>
                  <a:cubicBezTo>
                    <a:pt x="1356" y="489"/>
                    <a:pt x="1491" y="461"/>
                    <a:pt x="1641" y="407"/>
                  </a:cubicBezTo>
                  <a:cubicBezTo>
                    <a:pt x="1735" y="366"/>
                    <a:pt x="1803" y="326"/>
                    <a:pt x="1885" y="272"/>
                  </a:cubicBezTo>
                  <a:cubicBezTo>
                    <a:pt x="1952" y="231"/>
                    <a:pt x="2183" y="28"/>
                    <a:pt x="2250" y="68"/>
                  </a:cubicBezTo>
                  <a:cubicBezTo>
                    <a:pt x="2358" y="149"/>
                    <a:pt x="2074" y="420"/>
                    <a:pt x="2020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53"/>
            <p:cNvSpPr/>
            <p:nvPr/>
          </p:nvSpPr>
          <p:spPr>
            <a:xfrm>
              <a:off x="6000900" y="2146875"/>
              <a:ext cx="56250" cy="27475"/>
            </a:xfrm>
            <a:custGeom>
              <a:rect b="b" l="l" r="r" t="t"/>
              <a:pathLst>
                <a:path extrusionOk="0" h="1099" w="2250">
                  <a:moveTo>
                    <a:pt x="1843" y="990"/>
                  </a:moveTo>
                  <a:cubicBezTo>
                    <a:pt x="1735" y="1045"/>
                    <a:pt x="1640" y="1058"/>
                    <a:pt x="1518" y="1085"/>
                  </a:cubicBezTo>
                  <a:cubicBezTo>
                    <a:pt x="1315" y="1099"/>
                    <a:pt x="1138" y="1085"/>
                    <a:pt x="949" y="1018"/>
                  </a:cubicBezTo>
                  <a:lnTo>
                    <a:pt x="936" y="1018"/>
                  </a:lnTo>
                  <a:lnTo>
                    <a:pt x="936" y="1018"/>
                  </a:lnTo>
                  <a:cubicBezTo>
                    <a:pt x="922" y="1003"/>
                    <a:pt x="868" y="990"/>
                    <a:pt x="868" y="990"/>
                  </a:cubicBezTo>
                  <a:cubicBezTo>
                    <a:pt x="651" y="895"/>
                    <a:pt x="502" y="774"/>
                    <a:pt x="353" y="611"/>
                  </a:cubicBezTo>
                  <a:cubicBezTo>
                    <a:pt x="326" y="584"/>
                    <a:pt x="244" y="476"/>
                    <a:pt x="217" y="448"/>
                  </a:cubicBezTo>
                  <a:cubicBezTo>
                    <a:pt x="190" y="394"/>
                    <a:pt x="0" y="82"/>
                    <a:pt x="109" y="42"/>
                  </a:cubicBezTo>
                  <a:cubicBezTo>
                    <a:pt x="190" y="1"/>
                    <a:pt x="353" y="245"/>
                    <a:pt x="407" y="313"/>
                  </a:cubicBezTo>
                  <a:lnTo>
                    <a:pt x="529" y="434"/>
                  </a:lnTo>
                  <a:cubicBezTo>
                    <a:pt x="665" y="570"/>
                    <a:pt x="800" y="665"/>
                    <a:pt x="976" y="732"/>
                  </a:cubicBezTo>
                  <a:cubicBezTo>
                    <a:pt x="976" y="747"/>
                    <a:pt x="1017" y="747"/>
                    <a:pt x="1030" y="760"/>
                  </a:cubicBezTo>
                  <a:lnTo>
                    <a:pt x="1030" y="760"/>
                  </a:lnTo>
                  <a:lnTo>
                    <a:pt x="1044" y="760"/>
                  </a:lnTo>
                  <a:cubicBezTo>
                    <a:pt x="1193" y="814"/>
                    <a:pt x="1328" y="841"/>
                    <a:pt x="1491" y="828"/>
                  </a:cubicBezTo>
                  <a:cubicBezTo>
                    <a:pt x="1599" y="814"/>
                    <a:pt x="1667" y="801"/>
                    <a:pt x="1762" y="774"/>
                  </a:cubicBezTo>
                  <a:cubicBezTo>
                    <a:pt x="1843" y="760"/>
                    <a:pt x="2128" y="624"/>
                    <a:pt x="2168" y="692"/>
                  </a:cubicBezTo>
                  <a:cubicBezTo>
                    <a:pt x="2250" y="801"/>
                    <a:pt x="1897" y="976"/>
                    <a:pt x="1843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53"/>
            <p:cNvSpPr/>
            <p:nvPr/>
          </p:nvSpPr>
          <p:spPr>
            <a:xfrm>
              <a:off x="596905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53"/>
            <p:cNvSpPr/>
            <p:nvPr/>
          </p:nvSpPr>
          <p:spPr>
            <a:xfrm>
              <a:off x="5628650" y="2260375"/>
              <a:ext cx="78600" cy="30500"/>
            </a:xfrm>
            <a:custGeom>
              <a:rect b="b" l="l" r="r" t="t"/>
              <a:pathLst>
                <a:path extrusionOk="0" h="1220" w="3144">
                  <a:moveTo>
                    <a:pt x="1572" y="1220"/>
                  </a:moveTo>
                  <a:cubicBezTo>
                    <a:pt x="2439" y="1220"/>
                    <a:pt x="3144" y="949"/>
                    <a:pt x="3144" y="610"/>
                  </a:cubicBezTo>
                  <a:cubicBezTo>
                    <a:pt x="3144" y="284"/>
                    <a:pt x="2439" y="0"/>
                    <a:pt x="1572" y="0"/>
                  </a:cubicBezTo>
                  <a:cubicBezTo>
                    <a:pt x="705" y="0"/>
                    <a:pt x="0" y="284"/>
                    <a:pt x="0" y="610"/>
                  </a:cubicBezTo>
                  <a:cubicBezTo>
                    <a:pt x="0" y="949"/>
                    <a:pt x="705" y="1220"/>
                    <a:pt x="1572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53"/>
            <p:cNvSpPr/>
            <p:nvPr/>
          </p:nvSpPr>
          <p:spPr>
            <a:xfrm>
              <a:off x="5943300" y="2260375"/>
              <a:ext cx="78625" cy="30500"/>
            </a:xfrm>
            <a:custGeom>
              <a:rect b="b" l="l" r="r" t="t"/>
              <a:pathLst>
                <a:path extrusionOk="0" h="1220" w="3145">
                  <a:moveTo>
                    <a:pt x="1573" y="1220"/>
                  </a:moveTo>
                  <a:cubicBezTo>
                    <a:pt x="2440" y="1220"/>
                    <a:pt x="3144" y="949"/>
                    <a:pt x="3144" y="610"/>
                  </a:cubicBezTo>
                  <a:cubicBezTo>
                    <a:pt x="3144" y="284"/>
                    <a:pt x="2440" y="0"/>
                    <a:pt x="1573" y="0"/>
                  </a:cubicBezTo>
                  <a:cubicBezTo>
                    <a:pt x="706" y="0"/>
                    <a:pt x="1" y="284"/>
                    <a:pt x="1" y="610"/>
                  </a:cubicBezTo>
                  <a:cubicBezTo>
                    <a:pt x="1" y="949"/>
                    <a:pt x="706" y="1220"/>
                    <a:pt x="1573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6" name="Google Shape;966;p53"/>
          <p:cNvSpPr/>
          <p:nvPr/>
        </p:nvSpPr>
        <p:spPr>
          <a:xfrm rot="-4839945">
            <a:off x="684155" y="4356262"/>
            <a:ext cx="308890" cy="308890"/>
          </a:xfrm>
          <a:prstGeom prst="pie">
            <a:avLst>
              <a:gd fmla="val 17278849" name="adj1"/>
              <a:gd fmla="val 19377377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67" name="Google Shape;967;p53"/>
          <p:cNvGrpSpPr/>
          <p:nvPr/>
        </p:nvGrpSpPr>
        <p:grpSpPr>
          <a:xfrm>
            <a:off x="636298" y="758118"/>
            <a:ext cx="600275" cy="600275"/>
            <a:chOff x="2155921" y="3304106"/>
            <a:chExt cx="530700" cy="530700"/>
          </a:xfrm>
        </p:grpSpPr>
        <p:sp>
          <p:nvSpPr>
            <p:cNvPr id="968" name="Google Shape;968;p53"/>
            <p:cNvSpPr/>
            <p:nvPr/>
          </p:nvSpPr>
          <p:spPr>
            <a:xfrm rot="-1175220">
              <a:off x="2213657" y="3361651"/>
              <a:ext cx="415228" cy="415611"/>
            </a:xfrm>
            <a:prstGeom prst="pie">
              <a:avLst>
                <a:gd fmla="val 17278849" name="adj1"/>
                <a:gd fmla="val 11215668" name="adj2"/>
              </a:avLst>
            </a:prstGeom>
            <a:solidFill>
              <a:srgbClr val="FFD966"/>
            </a:solidFill>
            <a:ln cap="flat" cmpd="sng" w="9525">
              <a:solidFill>
                <a:srgbClr val="FFD9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53"/>
            <p:cNvSpPr/>
            <p:nvPr/>
          </p:nvSpPr>
          <p:spPr>
            <a:xfrm>
              <a:off x="2213673" y="3359136"/>
              <a:ext cx="415200" cy="415500"/>
            </a:xfrm>
            <a:prstGeom prst="pie">
              <a:avLst>
                <a:gd fmla="val 14939472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53"/>
            <p:cNvSpPr/>
            <p:nvPr/>
          </p:nvSpPr>
          <p:spPr>
            <a:xfrm>
              <a:off x="2213673" y="3361711"/>
              <a:ext cx="415200" cy="415500"/>
            </a:xfrm>
            <a:prstGeom prst="pie">
              <a:avLst>
                <a:gd fmla="val 13337132" name="adj1"/>
                <a:gd fmla="val 14812973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53"/>
            <p:cNvSpPr/>
            <p:nvPr/>
          </p:nvSpPr>
          <p:spPr>
            <a:xfrm>
              <a:off x="2213673" y="3359147"/>
              <a:ext cx="415200" cy="415500"/>
            </a:xfrm>
            <a:prstGeom prst="pie">
              <a:avLst>
                <a:gd fmla="val 9918821" name="adj1"/>
                <a:gd fmla="val 13248700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2" name="Google Shape;972;p53"/>
          <p:cNvSpPr txBox="1"/>
          <p:nvPr/>
        </p:nvSpPr>
        <p:spPr>
          <a:xfrm>
            <a:off x="1082049" y="666746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4</a:t>
            </a:r>
            <a:endParaRPr baseline="-25000" sz="1600"/>
          </a:p>
        </p:txBody>
      </p:sp>
      <p:grpSp>
        <p:nvGrpSpPr>
          <p:cNvPr id="973" name="Google Shape;973;p53"/>
          <p:cNvGrpSpPr/>
          <p:nvPr/>
        </p:nvGrpSpPr>
        <p:grpSpPr>
          <a:xfrm>
            <a:off x="818182" y="1014382"/>
            <a:ext cx="236513" cy="87769"/>
            <a:chOff x="5593400" y="2130975"/>
            <a:chExt cx="463750" cy="159900"/>
          </a:xfrm>
        </p:grpSpPr>
        <p:sp>
          <p:nvSpPr>
            <p:cNvPr id="974" name="Google Shape;974;p53"/>
            <p:cNvSpPr/>
            <p:nvPr/>
          </p:nvSpPr>
          <p:spPr>
            <a:xfrm>
              <a:off x="56174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20" y="4038"/>
                  </a:moveTo>
                  <a:cubicBezTo>
                    <a:pt x="3131" y="4038"/>
                    <a:pt x="4038" y="3130"/>
                    <a:pt x="4038" y="2019"/>
                  </a:cubicBezTo>
                  <a:cubicBezTo>
                    <a:pt x="4038" y="908"/>
                    <a:pt x="3131" y="0"/>
                    <a:pt x="2020" y="0"/>
                  </a:cubicBezTo>
                  <a:cubicBezTo>
                    <a:pt x="909" y="0"/>
                    <a:pt x="0" y="908"/>
                    <a:pt x="0" y="2019"/>
                  </a:cubicBezTo>
                  <a:cubicBezTo>
                    <a:pt x="0" y="3130"/>
                    <a:pt x="909" y="4038"/>
                    <a:pt x="2020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53"/>
            <p:cNvSpPr/>
            <p:nvPr/>
          </p:nvSpPr>
          <p:spPr>
            <a:xfrm>
              <a:off x="560627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204" y="420"/>
                  </a:moveTo>
                  <a:cubicBezTo>
                    <a:pt x="245" y="501"/>
                    <a:pt x="299" y="570"/>
                    <a:pt x="366" y="637"/>
                  </a:cubicBezTo>
                  <a:cubicBezTo>
                    <a:pt x="489" y="759"/>
                    <a:pt x="624" y="868"/>
                    <a:pt x="800" y="935"/>
                  </a:cubicBezTo>
                  <a:lnTo>
                    <a:pt x="800" y="935"/>
                  </a:lnTo>
                  <a:cubicBezTo>
                    <a:pt x="814" y="935"/>
                    <a:pt x="814" y="949"/>
                    <a:pt x="814" y="949"/>
                  </a:cubicBezTo>
                  <a:lnTo>
                    <a:pt x="841" y="949"/>
                  </a:lnTo>
                  <a:cubicBezTo>
                    <a:pt x="1044" y="1016"/>
                    <a:pt x="1206" y="1016"/>
                    <a:pt x="1396" y="962"/>
                  </a:cubicBezTo>
                  <a:cubicBezTo>
                    <a:pt x="1477" y="949"/>
                    <a:pt x="1545" y="922"/>
                    <a:pt x="1613" y="881"/>
                  </a:cubicBezTo>
                  <a:cubicBezTo>
                    <a:pt x="1667" y="841"/>
                    <a:pt x="1938" y="651"/>
                    <a:pt x="1857" y="555"/>
                  </a:cubicBezTo>
                  <a:cubicBezTo>
                    <a:pt x="1802" y="501"/>
                    <a:pt x="1586" y="637"/>
                    <a:pt x="1504" y="664"/>
                  </a:cubicBezTo>
                  <a:cubicBezTo>
                    <a:pt x="1450" y="691"/>
                    <a:pt x="1396" y="705"/>
                    <a:pt x="1342" y="718"/>
                  </a:cubicBezTo>
                  <a:cubicBezTo>
                    <a:pt x="1193" y="745"/>
                    <a:pt x="1071" y="745"/>
                    <a:pt x="935" y="691"/>
                  </a:cubicBezTo>
                  <a:lnTo>
                    <a:pt x="908" y="691"/>
                  </a:lnTo>
                  <a:lnTo>
                    <a:pt x="908" y="691"/>
                  </a:lnTo>
                  <a:cubicBezTo>
                    <a:pt x="908" y="678"/>
                    <a:pt x="908" y="678"/>
                    <a:pt x="895" y="678"/>
                  </a:cubicBezTo>
                  <a:cubicBezTo>
                    <a:pt x="760" y="624"/>
                    <a:pt x="651" y="555"/>
                    <a:pt x="543" y="447"/>
                  </a:cubicBezTo>
                  <a:cubicBezTo>
                    <a:pt x="516" y="434"/>
                    <a:pt x="407" y="312"/>
                    <a:pt x="380" y="284"/>
                  </a:cubicBezTo>
                  <a:cubicBezTo>
                    <a:pt x="339" y="217"/>
                    <a:pt x="191" y="0"/>
                    <a:pt x="95" y="41"/>
                  </a:cubicBezTo>
                  <a:cubicBezTo>
                    <a:pt x="1" y="95"/>
                    <a:pt x="163" y="366"/>
                    <a:pt x="204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53"/>
            <p:cNvSpPr/>
            <p:nvPr/>
          </p:nvSpPr>
          <p:spPr>
            <a:xfrm>
              <a:off x="5595450" y="2146550"/>
              <a:ext cx="58950" cy="19000"/>
            </a:xfrm>
            <a:custGeom>
              <a:rect b="b" l="l" r="r" t="t"/>
              <a:pathLst>
                <a:path extrusionOk="0" h="760" w="2358">
                  <a:moveTo>
                    <a:pt x="338" y="461"/>
                  </a:moveTo>
                  <a:cubicBezTo>
                    <a:pt x="420" y="543"/>
                    <a:pt x="501" y="583"/>
                    <a:pt x="609" y="637"/>
                  </a:cubicBezTo>
                  <a:cubicBezTo>
                    <a:pt x="799" y="718"/>
                    <a:pt x="976" y="760"/>
                    <a:pt x="1179" y="745"/>
                  </a:cubicBezTo>
                  <a:lnTo>
                    <a:pt x="1193" y="745"/>
                  </a:lnTo>
                  <a:lnTo>
                    <a:pt x="1193" y="745"/>
                  </a:lnTo>
                  <a:lnTo>
                    <a:pt x="1274" y="745"/>
                  </a:lnTo>
                  <a:cubicBezTo>
                    <a:pt x="1504" y="718"/>
                    <a:pt x="1680" y="651"/>
                    <a:pt x="1870" y="529"/>
                  </a:cubicBezTo>
                  <a:cubicBezTo>
                    <a:pt x="1897" y="516"/>
                    <a:pt x="2006" y="434"/>
                    <a:pt x="2046" y="420"/>
                  </a:cubicBezTo>
                  <a:cubicBezTo>
                    <a:pt x="2087" y="380"/>
                    <a:pt x="2358" y="136"/>
                    <a:pt x="2262" y="55"/>
                  </a:cubicBezTo>
                  <a:cubicBezTo>
                    <a:pt x="2195" y="1"/>
                    <a:pt x="1978" y="176"/>
                    <a:pt x="1910" y="231"/>
                  </a:cubicBezTo>
                  <a:lnTo>
                    <a:pt x="1748" y="312"/>
                  </a:lnTo>
                  <a:cubicBezTo>
                    <a:pt x="1585" y="393"/>
                    <a:pt x="1436" y="447"/>
                    <a:pt x="1247" y="474"/>
                  </a:cubicBezTo>
                  <a:lnTo>
                    <a:pt x="1179" y="474"/>
                  </a:lnTo>
                  <a:lnTo>
                    <a:pt x="1179" y="474"/>
                  </a:lnTo>
                  <a:lnTo>
                    <a:pt x="1166" y="474"/>
                  </a:lnTo>
                  <a:cubicBezTo>
                    <a:pt x="1003" y="489"/>
                    <a:pt x="867" y="461"/>
                    <a:pt x="705" y="407"/>
                  </a:cubicBezTo>
                  <a:cubicBezTo>
                    <a:pt x="624" y="366"/>
                    <a:pt x="555" y="326"/>
                    <a:pt x="474" y="272"/>
                  </a:cubicBezTo>
                  <a:cubicBezTo>
                    <a:pt x="407" y="231"/>
                    <a:pt x="176" y="28"/>
                    <a:pt x="109" y="68"/>
                  </a:cubicBezTo>
                  <a:cubicBezTo>
                    <a:pt x="0" y="149"/>
                    <a:pt x="284" y="420"/>
                    <a:pt x="338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53"/>
            <p:cNvSpPr/>
            <p:nvPr/>
          </p:nvSpPr>
          <p:spPr>
            <a:xfrm>
              <a:off x="5770900" y="2199400"/>
              <a:ext cx="108750" cy="57250"/>
            </a:xfrm>
            <a:custGeom>
              <a:rect b="b" l="l" r="r" t="t"/>
              <a:pathLst>
                <a:path extrusionOk="0" h="2290" w="4350">
                  <a:moveTo>
                    <a:pt x="1247" y="393"/>
                  </a:moveTo>
                  <a:cubicBezTo>
                    <a:pt x="1017" y="257"/>
                    <a:pt x="827" y="122"/>
                    <a:pt x="597" y="82"/>
                  </a:cubicBezTo>
                  <a:cubicBezTo>
                    <a:pt x="1" y="0"/>
                    <a:pt x="41" y="813"/>
                    <a:pt x="258" y="1193"/>
                  </a:cubicBezTo>
                  <a:cubicBezTo>
                    <a:pt x="664" y="1924"/>
                    <a:pt x="1423" y="2290"/>
                    <a:pt x="2169" y="2277"/>
                  </a:cubicBezTo>
                  <a:cubicBezTo>
                    <a:pt x="2928" y="2290"/>
                    <a:pt x="3686" y="1924"/>
                    <a:pt x="4093" y="1193"/>
                  </a:cubicBezTo>
                  <a:cubicBezTo>
                    <a:pt x="4310" y="813"/>
                    <a:pt x="4350" y="0"/>
                    <a:pt x="3753" y="82"/>
                  </a:cubicBezTo>
                  <a:cubicBezTo>
                    <a:pt x="3524" y="122"/>
                    <a:pt x="3334" y="257"/>
                    <a:pt x="3103" y="393"/>
                  </a:cubicBezTo>
                  <a:cubicBezTo>
                    <a:pt x="2805" y="555"/>
                    <a:pt x="2494" y="624"/>
                    <a:pt x="2169" y="624"/>
                  </a:cubicBezTo>
                  <a:cubicBezTo>
                    <a:pt x="1857" y="624"/>
                    <a:pt x="1545" y="555"/>
                    <a:pt x="1247" y="3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53"/>
            <p:cNvSpPr/>
            <p:nvPr/>
          </p:nvSpPr>
          <p:spPr>
            <a:xfrm>
              <a:off x="5593400" y="2146875"/>
              <a:ext cx="56275" cy="27475"/>
            </a:xfrm>
            <a:custGeom>
              <a:rect b="b" l="l" r="r" t="t"/>
              <a:pathLst>
                <a:path extrusionOk="0" h="1099" w="2251">
                  <a:moveTo>
                    <a:pt x="407" y="990"/>
                  </a:moveTo>
                  <a:cubicBezTo>
                    <a:pt x="516" y="1045"/>
                    <a:pt x="610" y="1058"/>
                    <a:pt x="733" y="1085"/>
                  </a:cubicBezTo>
                  <a:cubicBezTo>
                    <a:pt x="935" y="1099"/>
                    <a:pt x="1112" y="1085"/>
                    <a:pt x="1302" y="1018"/>
                  </a:cubicBezTo>
                  <a:lnTo>
                    <a:pt x="1315" y="1018"/>
                  </a:lnTo>
                  <a:lnTo>
                    <a:pt x="1315" y="1018"/>
                  </a:lnTo>
                  <a:cubicBezTo>
                    <a:pt x="1329" y="1003"/>
                    <a:pt x="1383" y="990"/>
                    <a:pt x="1383" y="990"/>
                  </a:cubicBezTo>
                  <a:cubicBezTo>
                    <a:pt x="1600" y="895"/>
                    <a:pt x="1748" y="774"/>
                    <a:pt x="1898" y="611"/>
                  </a:cubicBezTo>
                  <a:cubicBezTo>
                    <a:pt x="1925" y="584"/>
                    <a:pt x="2006" y="476"/>
                    <a:pt x="2033" y="448"/>
                  </a:cubicBezTo>
                  <a:cubicBezTo>
                    <a:pt x="2060" y="394"/>
                    <a:pt x="2250" y="82"/>
                    <a:pt x="2142" y="42"/>
                  </a:cubicBezTo>
                  <a:cubicBezTo>
                    <a:pt x="2060" y="1"/>
                    <a:pt x="1898" y="245"/>
                    <a:pt x="1844" y="313"/>
                  </a:cubicBezTo>
                  <a:lnTo>
                    <a:pt x="1721" y="434"/>
                  </a:lnTo>
                  <a:cubicBezTo>
                    <a:pt x="1586" y="570"/>
                    <a:pt x="1450" y="665"/>
                    <a:pt x="1275" y="732"/>
                  </a:cubicBezTo>
                  <a:cubicBezTo>
                    <a:pt x="1275" y="747"/>
                    <a:pt x="1233" y="747"/>
                    <a:pt x="1220" y="760"/>
                  </a:cubicBezTo>
                  <a:lnTo>
                    <a:pt x="1220" y="760"/>
                  </a:lnTo>
                  <a:lnTo>
                    <a:pt x="1206" y="760"/>
                  </a:lnTo>
                  <a:cubicBezTo>
                    <a:pt x="1058" y="814"/>
                    <a:pt x="922" y="841"/>
                    <a:pt x="760" y="828"/>
                  </a:cubicBezTo>
                  <a:cubicBezTo>
                    <a:pt x="651" y="814"/>
                    <a:pt x="583" y="801"/>
                    <a:pt x="489" y="774"/>
                  </a:cubicBezTo>
                  <a:cubicBezTo>
                    <a:pt x="407" y="760"/>
                    <a:pt x="122" y="624"/>
                    <a:pt x="82" y="692"/>
                  </a:cubicBezTo>
                  <a:cubicBezTo>
                    <a:pt x="1" y="801"/>
                    <a:pt x="353" y="976"/>
                    <a:pt x="407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53"/>
            <p:cNvSpPr/>
            <p:nvPr/>
          </p:nvSpPr>
          <p:spPr>
            <a:xfrm>
              <a:off x="564590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53"/>
            <p:cNvSpPr/>
            <p:nvPr/>
          </p:nvSpPr>
          <p:spPr>
            <a:xfrm>
              <a:off x="59321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19" y="4038"/>
                  </a:moveTo>
                  <a:cubicBezTo>
                    <a:pt x="3130" y="4038"/>
                    <a:pt x="4038" y="3130"/>
                    <a:pt x="4038" y="2019"/>
                  </a:cubicBezTo>
                  <a:cubicBezTo>
                    <a:pt x="4038" y="908"/>
                    <a:pt x="3130" y="0"/>
                    <a:pt x="2019" y="0"/>
                  </a:cubicBezTo>
                  <a:cubicBezTo>
                    <a:pt x="908" y="0"/>
                    <a:pt x="0" y="908"/>
                    <a:pt x="0" y="2019"/>
                  </a:cubicBezTo>
                  <a:cubicBezTo>
                    <a:pt x="0" y="3130"/>
                    <a:pt x="908" y="4038"/>
                    <a:pt x="2019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53"/>
            <p:cNvSpPr/>
            <p:nvPr/>
          </p:nvSpPr>
          <p:spPr>
            <a:xfrm>
              <a:off x="599582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1735" y="420"/>
                  </a:moveTo>
                  <a:cubicBezTo>
                    <a:pt x="1694" y="501"/>
                    <a:pt x="1640" y="570"/>
                    <a:pt x="1572" y="637"/>
                  </a:cubicBezTo>
                  <a:cubicBezTo>
                    <a:pt x="1450" y="759"/>
                    <a:pt x="1314" y="868"/>
                    <a:pt x="1139" y="935"/>
                  </a:cubicBezTo>
                  <a:lnTo>
                    <a:pt x="1139" y="935"/>
                  </a:lnTo>
                  <a:cubicBezTo>
                    <a:pt x="1125" y="935"/>
                    <a:pt x="1125" y="949"/>
                    <a:pt x="1125" y="949"/>
                  </a:cubicBezTo>
                  <a:lnTo>
                    <a:pt x="1098" y="949"/>
                  </a:lnTo>
                  <a:cubicBezTo>
                    <a:pt x="895" y="1016"/>
                    <a:pt x="732" y="1016"/>
                    <a:pt x="543" y="962"/>
                  </a:cubicBezTo>
                  <a:cubicBezTo>
                    <a:pt x="461" y="949"/>
                    <a:pt x="393" y="922"/>
                    <a:pt x="326" y="881"/>
                  </a:cubicBezTo>
                  <a:cubicBezTo>
                    <a:pt x="272" y="841"/>
                    <a:pt x="1" y="651"/>
                    <a:pt x="82" y="555"/>
                  </a:cubicBezTo>
                  <a:cubicBezTo>
                    <a:pt x="136" y="501"/>
                    <a:pt x="353" y="637"/>
                    <a:pt x="434" y="664"/>
                  </a:cubicBezTo>
                  <a:cubicBezTo>
                    <a:pt x="488" y="691"/>
                    <a:pt x="543" y="705"/>
                    <a:pt x="597" y="718"/>
                  </a:cubicBezTo>
                  <a:cubicBezTo>
                    <a:pt x="745" y="745"/>
                    <a:pt x="868" y="745"/>
                    <a:pt x="1003" y="691"/>
                  </a:cubicBezTo>
                  <a:lnTo>
                    <a:pt x="1030" y="691"/>
                  </a:lnTo>
                  <a:lnTo>
                    <a:pt x="1030" y="691"/>
                  </a:lnTo>
                  <a:lnTo>
                    <a:pt x="1043" y="678"/>
                  </a:lnTo>
                  <a:cubicBezTo>
                    <a:pt x="1179" y="624"/>
                    <a:pt x="1287" y="555"/>
                    <a:pt x="1396" y="447"/>
                  </a:cubicBezTo>
                  <a:cubicBezTo>
                    <a:pt x="1423" y="434"/>
                    <a:pt x="1531" y="312"/>
                    <a:pt x="1558" y="284"/>
                  </a:cubicBezTo>
                  <a:cubicBezTo>
                    <a:pt x="1599" y="217"/>
                    <a:pt x="1748" y="0"/>
                    <a:pt x="1843" y="41"/>
                  </a:cubicBezTo>
                  <a:cubicBezTo>
                    <a:pt x="1938" y="95"/>
                    <a:pt x="1775" y="366"/>
                    <a:pt x="1735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53"/>
            <p:cNvSpPr/>
            <p:nvPr/>
          </p:nvSpPr>
          <p:spPr>
            <a:xfrm>
              <a:off x="5996150" y="2146550"/>
              <a:ext cx="58975" cy="19000"/>
            </a:xfrm>
            <a:custGeom>
              <a:rect b="b" l="l" r="r" t="t"/>
              <a:pathLst>
                <a:path extrusionOk="0" h="760" w="2359">
                  <a:moveTo>
                    <a:pt x="2020" y="461"/>
                  </a:moveTo>
                  <a:cubicBezTo>
                    <a:pt x="1939" y="543"/>
                    <a:pt x="1857" y="583"/>
                    <a:pt x="1749" y="637"/>
                  </a:cubicBezTo>
                  <a:cubicBezTo>
                    <a:pt x="1559" y="718"/>
                    <a:pt x="1383" y="760"/>
                    <a:pt x="1180" y="745"/>
                  </a:cubicBezTo>
                  <a:lnTo>
                    <a:pt x="1166" y="745"/>
                  </a:lnTo>
                  <a:lnTo>
                    <a:pt x="1166" y="745"/>
                  </a:lnTo>
                  <a:lnTo>
                    <a:pt x="1085" y="745"/>
                  </a:lnTo>
                  <a:cubicBezTo>
                    <a:pt x="855" y="718"/>
                    <a:pt x="678" y="651"/>
                    <a:pt x="488" y="529"/>
                  </a:cubicBezTo>
                  <a:cubicBezTo>
                    <a:pt x="461" y="516"/>
                    <a:pt x="353" y="434"/>
                    <a:pt x="313" y="420"/>
                  </a:cubicBezTo>
                  <a:cubicBezTo>
                    <a:pt x="272" y="380"/>
                    <a:pt x="1" y="136"/>
                    <a:pt x="96" y="55"/>
                  </a:cubicBezTo>
                  <a:cubicBezTo>
                    <a:pt x="163" y="1"/>
                    <a:pt x="380" y="176"/>
                    <a:pt x="448" y="231"/>
                  </a:cubicBezTo>
                  <a:lnTo>
                    <a:pt x="611" y="312"/>
                  </a:lnTo>
                  <a:cubicBezTo>
                    <a:pt x="774" y="393"/>
                    <a:pt x="922" y="447"/>
                    <a:pt x="1112" y="474"/>
                  </a:cubicBezTo>
                  <a:lnTo>
                    <a:pt x="1180" y="474"/>
                  </a:lnTo>
                  <a:lnTo>
                    <a:pt x="1180" y="474"/>
                  </a:lnTo>
                  <a:lnTo>
                    <a:pt x="1193" y="474"/>
                  </a:lnTo>
                  <a:cubicBezTo>
                    <a:pt x="1356" y="489"/>
                    <a:pt x="1491" y="461"/>
                    <a:pt x="1641" y="407"/>
                  </a:cubicBezTo>
                  <a:cubicBezTo>
                    <a:pt x="1735" y="366"/>
                    <a:pt x="1803" y="326"/>
                    <a:pt x="1885" y="272"/>
                  </a:cubicBezTo>
                  <a:cubicBezTo>
                    <a:pt x="1952" y="231"/>
                    <a:pt x="2183" y="28"/>
                    <a:pt x="2250" y="68"/>
                  </a:cubicBezTo>
                  <a:cubicBezTo>
                    <a:pt x="2358" y="149"/>
                    <a:pt x="2074" y="420"/>
                    <a:pt x="2020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53"/>
            <p:cNvSpPr/>
            <p:nvPr/>
          </p:nvSpPr>
          <p:spPr>
            <a:xfrm>
              <a:off x="6000900" y="2146875"/>
              <a:ext cx="56250" cy="27475"/>
            </a:xfrm>
            <a:custGeom>
              <a:rect b="b" l="l" r="r" t="t"/>
              <a:pathLst>
                <a:path extrusionOk="0" h="1099" w="2250">
                  <a:moveTo>
                    <a:pt x="1843" y="990"/>
                  </a:moveTo>
                  <a:cubicBezTo>
                    <a:pt x="1735" y="1045"/>
                    <a:pt x="1640" y="1058"/>
                    <a:pt x="1518" y="1085"/>
                  </a:cubicBezTo>
                  <a:cubicBezTo>
                    <a:pt x="1315" y="1099"/>
                    <a:pt x="1138" y="1085"/>
                    <a:pt x="949" y="1018"/>
                  </a:cubicBezTo>
                  <a:lnTo>
                    <a:pt x="936" y="1018"/>
                  </a:lnTo>
                  <a:lnTo>
                    <a:pt x="936" y="1018"/>
                  </a:lnTo>
                  <a:cubicBezTo>
                    <a:pt x="922" y="1003"/>
                    <a:pt x="868" y="990"/>
                    <a:pt x="868" y="990"/>
                  </a:cubicBezTo>
                  <a:cubicBezTo>
                    <a:pt x="651" y="895"/>
                    <a:pt x="502" y="774"/>
                    <a:pt x="353" y="611"/>
                  </a:cubicBezTo>
                  <a:cubicBezTo>
                    <a:pt x="326" y="584"/>
                    <a:pt x="244" y="476"/>
                    <a:pt x="217" y="448"/>
                  </a:cubicBezTo>
                  <a:cubicBezTo>
                    <a:pt x="190" y="394"/>
                    <a:pt x="0" y="82"/>
                    <a:pt x="109" y="42"/>
                  </a:cubicBezTo>
                  <a:cubicBezTo>
                    <a:pt x="190" y="1"/>
                    <a:pt x="353" y="245"/>
                    <a:pt x="407" y="313"/>
                  </a:cubicBezTo>
                  <a:lnTo>
                    <a:pt x="529" y="434"/>
                  </a:lnTo>
                  <a:cubicBezTo>
                    <a:pt x="665" y="570"/>
                    <a:pt x="800" y="665"/>
                    <a:pt x="976" y="732"/>
                  </a:cubicBezTo>
                  <a:cubicBezTo>
                    <a:pt x="976" y="747"/>
                    <a:pt x="1017" y="747"/>
                    <a:pt x="1030" y="760"/>
                  </a:cubicBezTo>
                  <a:lnTo>
                    <a:pt x="1030" y="760"/>
                  </a:lnTo>
                  <a:lnTo>
                    <a:pt x="1044" y="760"/>
                  </a:lnTo>
                  <a:cubicBezTo>
                    <a:pt x="1193" y="814"/>
                    <a:pt x="1328" y="841"/>
                    <a:pt x="1491" y="828"/>
                  </a:cubicBezTo>
                  <a:cubicBezTo>
                    <a:pt x="1599" y="814"/>
                    <a:pt x="1667" y="801"/>
                    <a:pt x="1762" y="774"/>
                  </a:cubicBezTo>
                  <a:cubicBezTo>
                    <a:pt x="1843" y="760"/>
                    <a:pt x="2128" y="624"/>
                    <a:pt x="2168" y="692"/>
                  </a:cubicBezTo>
                  <a:cubicBezTo>
                    <a:pt x="2250" y="801"/>
                    <a:pt x="1897" y="976"/>
                    <a:pt x="1843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53"/>
            <p:cNvSpPr/>
            <p:nvPr/>
          </p:nvSpPr>
          <p:spPr>
            <a:xfrm>
              <a:off x="596905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53"/>
            <p:cNvSpPr/>
            <p:nvPr/>
          </p:nvSpPr>
          <p:spPr>
            <a:xfrm>
              <a:off x="5628650" y="2260375"/>
              <a:ext cx="78600" cy="30500"/>
            </a:xfrm>
            <a:custGeom>
              <a:rect b="b" l="l" r="r" t="t"/>
              <a:pathLst>
                <a:path extrusionOk="0" h="1220" w="3144">
                  <a:moveTo>
                    <a:pt x="1572" y="1220"/>
                  </a:moveTo>
                  <a:cubicBezTo>
                    <a:pt x="2439" y="1220"/>
                    <a:pt x="3144" y="949"/>
                    <a:pt x="3144" y="610"/>
                  </a:cubicBezTo>
                  <a:cubicBezTo>
                    <a:pt x="3144" y="284"/>
                    <a:pt x="2439" y="0"/>
                    <a:pt x="1572" y="0"/>
                  </a:cubicBezTo>
                  <a:cubicBezTo>
                    <a:pt x="705" y="0"/>
                    <a:pt x="0" y="284"/>
                    <a:pt x="0" y="610"/>
                  </a:cubicBezTo>
                  <a:cubicBezTo>
                    <a:pt x="0" y="949"/>
                    <a:pt x="705" y="1220"/>
                    <a:pt x="1572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53"/>
            <p:cNvSpPr/>
            <p:nvPr/>
          </p:nvSpPr>
          <p:spPr>
            <a:xfrm>
              <a:off x="5943300" y="2260375"/>
              <a:ext cx="78625" cy="30500"/>
            </a:xfrm>
            <a:custGeom>
              <a:rect b="b" l="l" r="r" t="t"/>
              <a:pathLst>
                <a:path extrusionOk="0" h="1220" w="3145">
                  <a:moveTo>
                    <a:pt x="1573" y="1220"/>
                  </a:moveTo>
                  <a:cubicBezTo>
                    <a:pt x="2440" y="1220"/>
                    <a:pt x="3144" y="949"/>
                    <a:pt x="3144" y="610"/>
                  </a:cubicBezTo>
                  <a:cubicBezTo>
                    <a:pt x="3144" y="284"/>
                    <a:pt x="2440" y="0"/>
                    <a:pt x="1573" y="0"/>
                  </a:cubicBezTo>
                  <a:cubicBezTo>
                    <a:pt x="706" y="0"/>
                    <a:pt x="1" y="284"/>
                    <a:pt x="1" y="610"/>
                  </a:cubicBezTo>
                  <a:cubicBezTo>
                    <a:pt x="1" y="949"/>
                    <a:pt x="706" y="1220"/>
                    <a:pt x="1573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87" name="Google Shape;987;p53"/>
          <p:cNvSpPr txBox="1"/>
          <p:nvPr/>
        </p:nvSpPr>
        <p:spPr>
          <a:xfrm>
            <a:off x="3737188" y="1824450"/>
            <a:ext cx="25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>
                <a:solidFill>
                  <a:srgbClr val="000000"/>
                </a:solidFill>
              </a:rPr>
              <a:t> → 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/>
              <a:t> </a:t>
            </a:r>
            <a:endParaRPr/>
          </a:p>
        </p:txBody>
      </p:sp>
      <p:sp>
        <p:nvSpPr>
          <p:cNvPr id="988" name="Google Shape;988;p53"/>
          <p:cNvSpPr txBox="1"/>
          <p:nvPr/>
        </p:nvSpPr>
        <p:spPr>
          <a:xfrm>
            <a:off x="5739600" y="4451675"/>
            <a:ext cx="1692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0097A7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PhysRevLett.130.011801</a:t>
            </a:r>
            <a:endParaRPr sz="1000"/>
          </a:p>
        </p:txBody>
      </p:sp>
      <p:sp>
        <p:nvSpPr>
          <p:cNvPr id="989" name="Google Shape;989;p53"/>
          <p:cNvSpPr txBox="1"/>
          <p:nvPr>
            <p:ph type="title"/>
          </p:nvPr>
        </p:nvSpPr>
        <p:spPr>
          <a:xfrm>
            <a:off x="254550" y="-12175"/>
            <a:ext cx="38955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Atkinson Hyperlegible"/>
                <a:ea typeface="Atkinson Hyperlegible"/>
                <a:cs typeface="Atkinson Hyperlegible"/>
                <a:sym typeface="Atkinson Hyperlegible"/>
              </a:rPr>
              <a:t>1 </a:t>
            </a:r>
            <a:r>
              <a:rPr lang="en" sz="3200">
                <a:latin typeface="Atkinson Hyperlegible"/>
                <a:ea typeface="Atkinson Hyperlegible"/>
                <a:cs typeface="Atkinson Hyperlegible"/>
                <a:sym typeface="Atkinson Hyperlegible"/>
              </a:rPr>
              <a:t>Sterile Neutrino </a:t>
            </a:r>
            <a:endParaRPr sz="32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990" name="Google Shape;990;p53"/>
          <p:cNvPicPr preferRelativeResize="0"/>
          <p:nvPr/>
        </p:nvPicPr>
        <p:blipFill rotWithShape="1">
          <a:blip r:embed="rId10">
            <a:alphaModFix/>
          </a:blip>
          <a:srcRect b="0" l="5309" r="10551" t="0"/>
          <a:stretch/>
        </p:blipFill>
        <p:spPr>
          <a:xfrm>
            <a:off x="6615917" y="272496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91" name="Google Shape;991;p53"/>
          <p:cNvSpPr txBox="1"/>
          <p:nvPr/>
        </p:nvSpPr>
        <p:spPr>
          <a:xfrm>
            <a:off x="6950278" y="256183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92" name="Google Shape;992;p53"/>
          <p:cNvSpPr txBox="1"/>
          <p:nvPr/>
        </p:nvSpPr>
        <p:spPr>
          <a:xfrm>
            <a:off x="8162323" y="1835800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4.0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993" name="Google Shape;993;p53"/>
          <p:cNvSpPr txBox="1"/>
          <p:nvPr/>
        </p:nvSpPr>
        <p:spPr>
          <a:xfrm>
            <a:off x="6572818" y="1786595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994" name="Google Shape;994;p53"/>
          <p:cNvPicPr preferRelativeResize="0"/>
          <p:nvPr/>
        </p:nvPicPr>
        <p:blipFill rotWithShape="1">
          <a:blip r:embed="rId11">
            <a:alphaModFix/>
          </a:blip>
          <a:srcRect b="2993" l="0" r="1806" t="1074"/>
          <a:stretch/>
        </p:blipFill>
        <p:spPr>
          <a:xfrm>
            <a:off x="4049240" y="264149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95" name="Google Shape;995;p53"/>
          <p:cNvSpPr txBox="1"/>
          <p:nvPr/>
        </p:nvSpPr>
        <p:spPr>
          <a:xfrm>
            <a:off x="3976928" y="1778248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996" name="Google Shape;996;p53"/>
          <p:cNvSpPr txBox="1"/>
          <p:nvPr/>
        </p:nvSpPr>
        <p:spPr>
          <a:xfrm>
            <a:off x="4274580" y="260704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97" name="Google Shape;997;p53"/>
          <p:cNvSpPr txBox="1"/>
          <p:nvPr/>
        </p:nvSpPr>
        <p:spPr>
          <a:xfrm>
            <a:off x="5499780" y="1803318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3.8 𝝈</a:t>
            </a:r>
            <a:endParaRPr sz="1800">
              <a:solidFill>
                <a:schemeClr val="lt1"/>
              </a:solidFill>
            </a:endParaRPr>
          </a:p>
        </p:txBody>
      </p:sp>
      <p:cxnSp>
        <p:nvCxnSpPr>
          <p:cNvPr id="998" name="Google Shape;998;p53"/>
          <p:cNvCxnSpPr/>
          <p:nvPr/>
        </p:nvCxnSpPr>
        <p:spPr>
          <a:xfrm>
            <a:off x="4029901" y="190140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9" name="Google Shape;999;p53"/>
          <p:cNvCxnSpPr/>
          <p:nvPr/>
        </p:nvCxnSpPr>
        <p:spPr>
          <a:xfrm>
            <a:off x="4610084" y="190140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0" name="Google Shape;1000;p53"/>
          <p:cNvCxnSpPr/>
          <p:nvPr/>
        </p:nvCxnSpPr>
        <p:spPr>
          <a:xfrm>
            <a:off x="2648325" y="1324150"/>
            <a:ext cx="1191300" cy="191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p54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006" name="Google Shape;1006;p54"/>
          <p:cNvGrpSpPr/>
          <p:nvPr/>
        </p:nvGrpSpPr>
        <p:grpSpPr>
          <a:xfrm>
            <a:off x="4671300" y="0"/>
            <a:ext cx="4358826" cy="4720926"/>
            <a:chOff x="4671300" y="0"/>
            <a:chExt cx="4358826" cy="4720926"/>
          </a:xfrm>
        </p:grpSpPr>
        <p:pic>
          <p:nvPicPr>
            <p:cNvPr id="1007" name="Google Shape;1007;p54"/>
            <p:cNvPicPr preferRelativeResize="0"/>
            <p:nvPr/>
          </p:nvPicPr>
          <p:blipFill rotWithShape="1">
            <a:blip r:embed="rId3">
              <a:alphaModFix/>
            </a:blip>
            <a:srcRect b="0" l="0" r="0" t="2969"/>
            <a:stretch/>
          </p:blipFill>
          <p:spPr>
            <a:xfrm>
              <a:off x="4671300" y="0"/>
              <a:ext cx="4358826" cy="47209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8" name="Google Shape;1008;p54"/>
            <p:cNvSpPr/>
            <p:nvPr/>
          </p:nvSpPr>
          <p:spPr>
            <a:xfrm>
              <a:off x="7401125" y="52425"/>
              <a:ext cx="1629000" cy="1550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54"/>
            <p:cNvSpPr/>
            <p:nvPr/>
          </p:nvSpPr>
          <p:spPr>
            <a:xfrm>
              <a:off x="4671300" y="3573550"/>
              <a:ext cx="1629000" cy="972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10" name="Google Shape;1010;p54"/>
          <p:cNvSpPr/>
          <p:nvPr/>
        </p:nvSpPr>
        <p:spPr>
          <a:xfrm>
            <a:off x="5013851" y="2509000"/>
            <a:ext cx="1629000" cy="19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1" name="Google Shape;1011;p54"/>
          <p:cNvSpPr/>
          <p:nvPr/>
        </p:nvSpPr>
        <p:spPr>
          <a:xfrm>
            <a:off x="5147250" y="3994025"/>
            <a:ext cx="1629000" cy="19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2" name="Google Shape;1012;p54"/>
          <p:cNvSpPr/>
          <p:nvPr/>
        </p:nvSpPr>
        <p:spPr>
          <a:xfrm rot="3744558">
            <a:off x="6798241" y="3930087"/>
            <a:ext cx="104933" cy="1606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3" name="Google Shape;1013;p54"/>
          <p:cNvSpPr/>
          <p:nvPr/>
        </p:nvSpPr>
        <p:spPr>
          <a:xfrm>
            <a:off x="6036200" y="931075"/>
            <a:ext cx="476400" cy="875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4" name="Google Shape;1014;p54"/>
          <p:cNvSpPr/>
          <p:nvPr/>
        </p:nvSpPr>
        <p:spPr>
          <a:xfrm>
            <a:off x="6679950" y="342275"/>
            <a:ext cx="476400" cy="1131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5" name="Google Shape;1015;p54"/>
          <p:cNvSpPr txBox="1"/>
          <p:nvPr/>
        </p:nvSpPr>
        <p:spPr>
          <a:xfrm>
            <a:off x="923145" y="968288"/>
            <a:ext cx="2955900" cy="18558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6" name="Google Shape;1016;p54"/>
          <p:cNvSpPr txBox="1"/>
          <p:nvPr/>
        </p:nvSpPr>
        <p:spPr>
          <a:xfrm>
            <a:off x="396795" y="968288"/>
            <a:ext cx="641100" cy="4002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BNB</a:t>
            </a:r>
            <a:endParaRPr/>
          </a:p>
        </p:txBody>
      </p:sp>
      <p:sp>
        <p:nvSpPr>
          <p:cNvPr id="1017" name="Google Shape;1017;p54"/>
          <p:cNvSpPr txBox="1"/>
          <p:nvPr>
            <p:ph type="title"/>
          </p:nvPr>
        </p:nvSpPr>
        <p:spPr>
          <a:xfrm>
            <a:off x="311700" y="-55380"/>
            <a:ext cx="356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Beams are Better Than One</a:t>
            </a:r>
            <a:endParaRPr/>
          </a:p>
        </p:txBody>
      </p:sp>
      <p:pic>
        <p:nvPicPr>
          <p:cNvPr id="1018" name="Google Shape;1018;p54"/>
          <p:cNvPicPr preferRelativeResize="0"/>
          <p:nvPr/>
        </p:nvPicPr>
        <p:blipFill rotWithShape="1">
          <a:blip r:embed="rId4">
            <a:alphaModFix/>
          </a:blip>
          <a:srcRect b="52173" l="0" r="0" t="0"/>
          <a:stretch/>
        </p:blipFill>
        <p:spPr>
          <a:xfrm>
            <a:off x="1049225" y="1012075"/>
            <a:ext cx="2703749" cy="1771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9" name="Google Shape;1019;p54"/>
          <p:cNvPicPr preferRelativeResize="0"/>
          <p:nvPr/>
        </p:nvPicPr>
        <p:blipFill rotWithShape="1">
          <a:blip r:embed="rId4">
            <a:alphaModFix/>
          </a:blip>
          <a:srcRect b="2313" l="0" r="0" t="90828"/>
          <a:stretch/>
        </p:blipFill>
        <p:spPr>
          <a:xfrm>
            <a:off x="1049225" y="2783759"/>
            <a:ext cx="2703749" cy="253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0" name="Google Shape;1020;p54"/>
          <p:cNvPicPr preferRelativeResize="0"/>
          <p:nvPr/>
        </p:nvPicPr>
        <p:blipFill rotWithShape="1">
          <a:blip r:embed="rId4">
            <a:alphaModFix/>
          </a:blip>
          <a:srcRect b="26822" l="0" r="91985" t="25349"/>
          <a:stretch/>
        </p:blipFill>
        <p:spPr>
          <a:xfrm>
            <a:off x="1049225" y="1266400"/>
            <a:ext cx="216674" cy="1771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55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026" name="Google Shape;1026;p55"/>
          <p:cNvGrpSpPr/>
          <p:nvPr/>
        </p:nvGrpSpPr>
        <p:grpSpPr>
          <a:xfrm>
            <a:off x="4671300" y="0"/>
            <a:ext cx="4358826" cy="4720926"/>
            <a:chOff x="4671300" y="0"/>
            <a:chExt cx="4358826" cy="4720926"/>
          </a:xfrm>
        </p:grpSpPr>
        <p:pic>
          <p:nvPicPr>
            <p:cNvPr id="1027" name="Google Shape;1027;p55"/>
            <p:cNvPicPr preferRelativeResize="0"/>
            <p:nvPr/>
          </p:nvPicPr>
          <p:blipFill rotWithShape="1">
            <a:blip r:embed="rId3">
              <a:alphaModFix/>
            </a:blip>
            <a:srcRect b="0" l="0" r="0" t="2969"/>
            <a:stretch/>
          </p:blipFill>
          <p:spPr>
            <a:xfrm>
              <a:off x="4671300" y="0"/>
              <a:ext cx="4358826" cy="47209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8" name="Google Shape;1028;p55"/>
            <p:cNvSpPr/>
            <p:nvPr/>
          </p:nvSpPr>
          <p:spPr>
            <a:xfrm>
              <a:off x="7401125" y="52425"/>
              <a:ext cx="1629000" cy="1550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55"/>
            <p:cNvSpPr/>
            <p:nvPr/>
          </p:nvSpPr>
          <p:spPr>
            <a:xfrm>
              <a:off x="4671300" y="3573550"/>
              <a:ext cx="1629000" cy="972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0" name="Google Shape;1030;p55"/>
          <p:cNvSpPr/>
          <p:nvPr/>
        </p:nvSpPr>
        <p:spPr>
          <a:xfrm>
            <a:off x="5013851" y="2509000"/>
            <a:ext cx="1629000" cy="19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1" name="Google Shape;1031;p55"/>
          <p:cNvSpPr/>
          <p:nvPr/>
        </p:nvSpPr>
        <p:spPr>
          <a:xfrm>
            <a:off x="5147250" y="3994025"/>
            <a:ext cx="1629000" cy="19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2" name="Google Shape;1032;p55"/>
          <p:cNvSpPr/>
          <p:nvPr/>
        </p:nvSpPr>
        <p:spPr>
          <a:xfrm rot="3744558">
            <a:off x="6798241" y="3930087"/>
            <a:ext cx="104933" cy="1606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3" name="Google Shape;1033;p55"/>
          <p:cNvSpPr/>
          <p:nvPr/>
        </p:nvSpPr>
        <p:spPr>
          <a:xfrm rot="-1500848">
            <a:off x="6099706" y="896056"/>
            <a:ext cx="376737" cy="986471"/>
          </a:xfrm>
          <a:prstGeom prst="rect">
            <a:avLst/>
          </a:prstGeom>
          <a:noFill/>
          <a:ln cap="flat" cmpd="sng" w="38100">
            <a:solidFill>
              <a:srgbClr val="30AE4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4" name="Google Shape;1034;p55"/>
          <p:cNvSpPr/>
          <p:nvPr/>
        </p:nvSpPr>
        <p:spPr>
          <a:xfrm>
            <a:off x="6679950" y="342275"/>
            <a:ext cx="476400" cy="1131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5" name="Google Shape;1035;p55"/>
          <p:cNvSpPr txBox="1"/>
          <p:nvPr/>
        </p:nvSpPr>
        <p:spPr>
          <a:xfrm>
            <a:off x="923150" y="2783300"/>
            <a:ext cx="2955900" cy="1932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6" name="Google Shape;1036;p55"/>
          <p:cNvSpPr txBox="1"/>
          <p:nvPr/>
        </p:nvSpPr>
        <p:spPr>
          <a:xfrm>
            <a:off x="352603" y="2860130"/>
            <a:ext cx="641100" cy="400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NuMI</a:t>
            </a:r>
            <a:endParaRPr/>
          </a:p>
        </p:txBody>
      </p:sp>
      <p:sp>
        <p:nvSpPr>
          <p:cNvPr id="1037" name="Google Shape;1037;p55"/>
          <p:cNvSpPr txBox="1"/>
          <p:nvPr>
            <p:ph type="title"/>
          </p:nvPr>
        </p:nvSpPr>
        <p:spPr>
          <a:xfrm>
            <a:off x="311700" y="-55380"/>
            <a:ext cx="356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Beams are Better Than One</a:t>
            </a:r>
            <a:endParaRPr/>
          </a:p>
        </p:txBody>
      </p:sp>
      <p:sp>
        <p:nvSpPr>
          <p:cNvPr id="1038" name="Google Shape;1038;p55"/>
          <p:cNvSpPr txBox="1"/>
          <p:nvPr/>
        </p:nvSpPr>
        <p:spPr>
          <a:xfrm>
            <a:off x="923150" y="968300"/>
            <a:ext cx="2955900" cy="18150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9" name="Google Shape;1039;p55"/>
          <p:cNvSpPr txBox="1"/>
          <p:nvPr/>
        </p:nvSpPr>
        <p:spPr>
          <a:xfrm>
            <a:off x="396795" y="968288"/>
            <a:ext cx="641100" cy="4002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BNB</a:t>
            </a:r>
            <a:endParaRPr/>
          </a:p>
        </p:txBody>
      </p:sp>
      <p:pic>
        <p:nvPicPr>
          <p:cNvPr id="1040" name="Google Shape;1040;p55"/>
          <p:cNvPicPr preferRelativeResize="0"/>
          <p:nvPr/>
        </p:nvPicPr>
        <p:blipFill rotWithShape="1">
          <a:blip r:embed="rId4">
            <a:alphaModFix/>
          </a:blip>
          <a:srcRect b="2315" l="0" r="0" t="0"/>
          <a:stretch/>
        </p:blipFill>
        <p:spPr>
          <a:xfrm>
            <a:off x="1049225" y="1012075"/>
            <a:ext cx="2703749" cy="3617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5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46" name="Google Shape;1046;p56"/>
          <p:cNvPicPr preferRelativeResize="0"/>
          <p:nvPr/>
        </p:nvPicPr>
        <p:blipFill rotWithShape="1">
          <a:blip r:embed="rId3">
            <a:alphaModFix/>
          </a:blip>
          <a:srcRect b="0" l="5309" r="10551" t="0"/>
          <a:stretch/>
        </p:blipFill>
        <p:spPr>
          <a:xfrm>
            <a:off x="5719992" y="129996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47" name="Google Shape;1047;p56"/>
          <p:cNvSpPr txBox="1"/>
          <p:nvPr/>
        </p:nvSpPr>
        <p:spPr>
          <a:xfrm>
            <a:off x="6054353" y="113683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48" name="Google Shape;1048;p56"/>
          <p:cNvSpPr txBox="1"/>
          <p:nvPr/>
        </p:nvSpPr>
        <p:spPr>
          <a:xfrm>
            <a:off x="7266398" y="1693300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4.0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49" name="Google Shape;1049;p56"/>
          <p:cNvSpPr txBox="1"/>
          <p:nvPr/>
        </p:nvSpPr>
        <p:spPr>
          <a:xfrm>
            <a:off x="5676893" y="1644095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50" name="Google Shape;1050;p56"/>
          <p:cNvSpPr txBox="1"/>
          <p:nvPr/>
        </p:nvSpPr>
        <p:spPr>
          <a:xfrm>
            <a:off x="2108413" y="1673975"/>
            <a:ext cx="25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>
                <a:solidFill>
                  <a:srgbClr val="000000"/>
                </a:solidFill>
              </a:rPr>
              <a:t> → 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/>
              <a:t> </a:t>
            </a:r>
            <a:endParaRPr/>
          </a:p>
        </p:txBody>
      </p:sp>
      <p:pic>
        <p:nvPicPr>
          <p:cNvPr id="1051" name="Google Shape;1051;p56"/>
          <p:cNvPicPr preferRelativeResize="0"/>
          <p:nvPr/>
        </p:nvPicPr>
        <p:blipFill rotWithShape="1">
          <a:blip r:embed="rId4">
            <a:alphaModFix/>
          </a:blip>
          <a:srcRect b="2993" l="0" r="1806" t="1074"/>
          <a:stretch/>
        </p:blipFill>
        <p:spPr>
          <a:xfrm>
            <a:off x="2420465" y="113674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52" name="Google Shape;1052;p56"/>
          <p:cNvSpPr txBox="1"/>
          <p:nvPr/>
        </p:nvSpPr>
        <p:spPr>
          <a:xfrm>
            <a:off x="2348153" y="1627773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53" name="Google Shape;1053;p56"/>
          <p:cNvSpPr txBox="1"/>
          <p:nvPr/>
        </p:nvSpPr>
        <p:spPr>
          <a:xfrm>
            <a:off x="2645805" y="110229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54" name="Google Shape;1054;p56"/>
          <p:cNvSpPr txBox="1"/>
          <p:nvPr/>
        </p:nvSpPr>
        <p:spPr>
          <a:xfrm>
            <a:off x="3871005" y="1652843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3.8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55" name="Google Shape;1055;p56"/>
          <p:cNvSpPr txBox="1"/>
          <p:nvPr>
            <p:ph type="title"/>
          </p:nvPr>
        </p:nvSpPr>
        <p:spPr>
          <a:xfrm>
            <a:off x="225975" y="131670"/>
            <a:ext cx="356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Beams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One Result</a:t>
            </a:r>
            <a:endParaRPr/>
          </a:p>
        </p:txBody>
      </p:sp>
      <p:pic>
        <p:nvPicPr>
          <p:cNvPr id="1056" name="Google Shape;1056;p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19760" y="2109961"/>
            <a:ext cx="3299820" cy="2584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7" name="Google Shape;1057;p56"/>
          <p:cNvCxnSpPr/>
          <p:nvPr/>
        </p:nvCxnSpPr>
        <p:spPr>
          <a:xfrm rot="10800000">
            <a:off x="1306175" y="2369075"/>
            <a:ext cx="17565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58" name="Google Shape;1058;p56"/>
          <p:cNvSpPr txBox="1"/>
          <p:nvPr/>
        </p:nvSpPr>
        <p:spPr>
          <a:xfrm>
            <a:off x="63042" y="2109950"/>
            <a:ext cx="1306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Single Beam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59" name="Google Shape;1059;p56"/>
          <p:cNvSpPr txBox="1"/>
          <p:nvPr/>
        </p:nvSpPr>
        <p:spPr>
          <a:xfrm>
            <a:off x="2215919" y="3147534"/>
            <a:ext cx="927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Allowed</a:t>
            </a: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1063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p57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65" name="Google Shape;1065;p57"/>
          <p:cNvPicPr preferRelativeResize="0"/>
          <p:nvPr/>
        </p:nvPicPr>
        <p:blipFill rotWithShape="1">
          <a:blip r:embed="rId3">
            <a:alphaModFix/>
          </a:blip>
          <a:srcRect b="0" l="5309" r="10551" t="0"/>
          <a:stretch/>
        </p:blipFill>
        <p:spPr>
          <a:xfrm>
            <a:off x="5719992" y="129996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66" name="Google Shape;1066;p57"/>
          <p:cNvSpPr txBox="1"/>
          <p:nvPr/>
        </p:nvSpPr>
        <p:spPr>
          <a:xfrm>
            <a:off x="6054353" y="113683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67" name="Google Shape;1067;p57"/>
          <p:cNvSpPr txBox="1"/>
          <p:nvPr/>
        </p:nvSpPr>
        <p:spPr>
          <a:xfrm>
            <a:off x="7266398" y="1693300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4.0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68" name="Google Shape;1068;p57"/>
          <p:cNvSpPr txBox="1"/>
          <p:nvPr/>
        </p:nvSpPr>
        <p:spPr>
          <a:xfrm>
            <a:off x="5676893" y="1644095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69" name="Google Shape;1069;p57"/>
          <p:cNvSpPr txBox="1"/>
          <p:nvPr/>
        </p:nvSpPr>
        <p:spPr>
          <a:xfrm>
            <a:off x="2108413" y="1673975"/>
            <a:ext cx="25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>
                <a:solidFill>
                  <a:srgbClr val="000000"/>
                </a:solidFill>
              </a:rPr>
              <a:t> → 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/>
              <a:t> </a:t>
            </a:r>
            <a:endParaRPr/>
          </a:p>
        </p:txBody>
      </p:sp>
      <p:pic>
        <p:nvPicPr>
          <p:cNvPr id="1070" name="Google Shape;1070;p57"/>
          <p:cNvPicPr preferRelativeResize="0"/>
          <p:nvPr/>
        </p:nvPicPr>
        <p:blipFill rotWithShape="1">
          <a:blip r:embed="rId4">
            <a:alphaModFix/>
          </a:blip>
          <a:srcRect b="2993" l="0" r="1806" t="1074"/>
          <a:stretch/>
        </p:blipFill>
        <p:spPr>
          <a:xfrm>
            <a:off x="2420465" y="113674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71" name="Google Shape;1071;p57"/>
          <p:cNvSpPr txBox="1"/>
          <p:nvPr/>
        </p:nvSpPr>
        <p:spPr>
          <a:xfrm>
            <a:off x="2348153" y="1627773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72" name="Google Shape;1072;p57"/>
          <p:cNvSpPr txBox="1"/>
          <p:nvPr/>
        </p:nvSpPr>
        <p:spPr>
          <a:xfrm>
            <a:off x="2645805" y="110229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73" name="Google Shape;1073;p57"/>
          <p:cNvSpPr txBox="1"/>
          <p:nvPr/>
        </p:nvSpPr>
        <p:spPr>
          <a:xfrm>
            <a:off x="3871005" y="1652843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3.8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74" name="Google Shape;1074;p57"/>
          <p:cNvSpPr txBox="1"/>
          <p:nvPr>
            <p:ph type="title"/>
          </p:nvPr>
        </p:nvSpPr>
        <p:spPr>
          <a:xfrm>
            <a:off x="225975" y="131670"/>
            <a:ext cx="356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Beams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One Result</a:t>
            </a:r>
            <a:endParaRPr/>
          </a:p>
        </p:txBody>
      </p:sp>
      <p:pic>
        <p:nvPicPr>
          <p:cNvPr id="1075" name="Google Shape;1075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19760" y="2109961"/>
            <a:ext cx="3299820" cy="2584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6" name="Google Shape;1076;p57"/>
          <p:cNvCxnSpPr/>
          <p:nvPr/>
        </p:nvCxnSpPr>
        <p:spPr>
          <a:xfrm rot="10800000">
            <a:off x="1306175" y="2369075"/>
            <a:ext cx="17565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77" name="Google Shape;1077;p57"/>
          <p:cNvSpPr txBox="1"/>
          <p:nvPr/>
        </p:nvSpPr>
        <p:spPr>
          <a:xfrm>
            <a:off x="63042" y="2109950"/>
            <a:ext cx="1306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Single Beam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8" name="Google Shape;1078;p57"/>
          <p:cNvSpPr txBox="1"/>
          <p:nvPr/>
        </p:nvSpPr>
        <p:spPr>
          <a:xfrm>
            <a:off x="2215919" y="3147534"/>
            <a:ext cx="927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Allowed</a:t>
            </a: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1079" name="Google Shape;1079;p57"/>
          <p:cNvCxnSpPr/>
          <p:nvPr/>
        </p:nvCxnSpPr>
        <p:spPr>
          <a:xfrm rot="10800000">
            <a:off x="1207575" y="3019138"/>
            <a:ext cx="1604100" cy="27900"/>
          </a:xfrm>
          <a:prstGeom prst="straightConnector1">
            <a:avLst/>
          </a:prstGeom>
          <a:noFill/>
          <a:ln cap="flat" cmpd="sng" w="19050">
            <a:solidFill>
              <a:srgbClr val="298281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80" name="Google Shape;1080;p57"/>
          <p:cNvSpPr txBox="1"/>
          <p:nvPr/>
        </p:nvSpPr>
        <p:spPr>
          <a:xfrm>
            <a:off x="63042" y="2790526"/>
            <a:ext cx="1306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Two</a:t>
            </a: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Beams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1084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p58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86" name="Google Shape;1086;p58"/>
          <p:cNvPicPr preferRelativeResize="0"/>
          <p:nvPr/>
        </p:nvPicPr>
        <p:blipFill rotWithShape="1">
          <a:blip r:embed="rId3">
            <a:alphaModFix/>
          </a:blip>
          <a:srcRect b="0" l="5309" r="10551" t="0"/>
          <a:stretch/>
        </p:blipFill>
        <p:spPr>
          <a:xfrm>
            <a:off x="5719992" y="129996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87" name="Google Shape;1087;p58"/>
          <p:cNvSpPr txBox="1"/>
          <p:nvPr/>
        </p:nvSpPr>
        <p:spPr>
          <a:xfrm>
            <a:off x="6054353" y="113683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88" name="Google Shape;1088;p58"/>
          <p:cNvSpPr txBox="1"/>
          <p:nvPr/>
        </p:nvSpPr>
        <p:spPr>
          <a:xfrm>
            <a:off x="7266398" y="1693300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4.0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89" name="Google Shape;1089;p58"/>
          <p:cNvSpPr txBox="1"/>
          <p:nvPr/>
        </p:nvSpPr>
        <p:spPr>
          <a:xfrm>
            <a:off x="5676893" y="1644095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90" name="Google Shape;1090;p58"/>
          <p:cNvSpPr txBox="1"/>
          <p:nvPr/>
        </p:nvSpPr>
        <p:spPr>
          <a:xfrm>
            <a:off x="2108413" y="1673975"/>
            <a:ext cx="258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>
                <a:solidFill>
                  <a:srgbClr val="000000"/>
                </a:solidFill>
              </a:rPr>
              <a:t> → 𝝂</a:t>
            </a:r>
            <a:r>
              <a:rPr baseline="-25000" lang="en">
                <a:solidFill>
                  <a:srgbClr val="000000"/>
                </a:solidFill>
              </a:rPr>
              <a:t>e</a:t>
            </a:r>
            <a:r>
              <a:rPr lang="en"/>
              <a:t> </a:t>
            </a:r>
            <a:endParaRPr/>
          </a:p>
        </p:txBody>
      </p:sp>
      <p:pic>
        <p:nvPicPr>
          <p:cNvPr id="1091" name="Google Shape;1091;p58"/>
          <p:cNvPicPr preferRelativeResize="0"/>
          <p:nvPr/>
        </p:nvPicPr>
        <p:blipFill rotWithShape="1">
          <a:blip r:embed="rId4">
            <a:alphaModFix/>
          </a:blip>
          <a:srcRect b="2993" l="0" r="1806" t="1074"/>
          <a:stretch/>
        </p:blipFill>
        <p:spPr>
          <a:xfrm>
            <a:off x="2420465" y="113674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92" name="Google Shape;1092;p58"/>
          <p:cNvSpPr txBox="1"/>
          <p:nvPr/>
        </p:nvSpPr>
        <p:spPr>
          <a:xfrm>
            <a:off x="2348153" y="1627773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93" name="Google Shape;1093;p58"/>
          <p:cNvSpPr txBox="1"/>
          <p:nvPr/>
        </p:nvSpPr>
        <p:spPr>
          <a:xfrm>
            <a:off x="2645805" y="110229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94" name="Google Shape;1094;p58"/>
          <p:cNvSpPr txBox="1"/>
          <p:nvPr/>
        </p:nvSpPr>
        <p:spPr>
          <a:xfrm>
            <a:off x="3871005" y="1652843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3.8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95" name="Google Shape;1095;p58"/>
          <p:cNvSpPr txBox="1"/>
          <p:nvPr>
            <p:ph type="title"/>
          </p:nvPr>
        </p:nvSpPr>
        <p:spPr>
          <a:xfrm>
            <a:off x="225975" y="131670"/>
            <a:ext cx="356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Beams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One Result</a:t>
            </a:r>
            <a:endParaRPr/>
          </a:p>
        </p:txBody>
      </p:sp>
      <p:pic>
        <p:nvPicPr>
          <p:cNvPr id="1096" name="Google Shape;1096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19760" y="2109961"/>
            <a:ext cx="3299820" cy="2584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7" name="Google Shape;1097;p58"/>
          <p:cNvCxnSpPr/>
          <p:nvPr/>
        </p:nvCxnSpPr>
        <p:spPr>
          <a:xfrm rot="10800000">
            <a:off x="1306175" y="2369075"/>
            <a:ext cx="17565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98" name="Google Shape;1098;p58"/>
          <p:cNvSpPr txBox="1"/>
          <p:nvPr/>
        </p:nvSpPr>
        <p:spPr>
          <a:xfrm>
            <a:off x="63042" y="2109950"/>
            <a:ext cx="1306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Single Beam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99" name="Google Shape;1099;p58"/>
          <p:cNvSpPr txBox="1"/>
          <p:nvPr/>
        </p:nvSpPr>
        <p:spPr>
          <a:xfrm>
            <a:off x="2215919" y="3147534"/>
            <a:ext cx="927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Allowed</a:t>
            </a: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1100" name="Google Shape;1100;p58"/>
          <p:cNvCxnSpPr/>
          <p:nvPr/>
        </p:nvCxnSpPr>
        <p:spPr>
          <a:xfrm rot="10800000">
            <a:off x="1207575" y="3019138"/>
            <a:ext cx="1604100" cy="27900"/>
          </a:xfrm>
          <a:prstGeom prst="straightConnector1">
            <a:avLst/>
          </a:prstGeom>
          <a:noFill/>
          <a:ln cap="flat" cmpd="sng" w="19050">
            <a:solidFill>
              <a:srgbClr val="298281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101" name="Google Shape;1101;p58"/>
          <p:cNvSpPr txBox="1"/>
          <p:nvPr/>
        </p:nvSpPr>
        <p:spPr>
          <a:xfrm>
            <a:off x="63042" y="2790526"/>
            <a:ext cx="1306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Two Beams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02" name="Google Shape;1102;p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51600" y="2114550"/>
            <a:ext cx="3293681" cy="25844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03" name="Google Shape;1103;p58"/>
          <p:cNvCxnSpPr/>
          <p:nvPr/>
        </p:nvCxnSpPr>
        <p:spPr>
          <a:xfrm flipH="1" rot="10800000">
            <a:off x="8044512" y="3747138"/>
            <a:ext cx="567000" cy="1800"/>
          </a:xfrm>
          <a:prstGeom prst="straightConnector1">
            <a:avLst/>
          </a:prstGeom>
          <a:noFill/>
          <a:ln cap="flat" cmpd="sng" w="19050">
            <a:solidFill>
              <a:srgbClr val="298281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104" name="Google Shape;1104;p58"/>
          <p:cNvCxnSpPr/>
          <p:nvPr/>
        </p:nvCxnSpPr>
        <p:spPr>
          <a:xfrm>
            <a:off x="8124348" y="3164925"/>
            <a:ext cx="451200" cy="6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105" name="Google Shape;1105;p58"/>
          <p:cNvSpPr txBox="1"/>
          <p:nvPr/>
        </p:nvSpPr>
        <p:spPr>
          <a:xfrm>
            <a:off x="8389576" y="2820837"/>
            <a:ext cx="7581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Single Beam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06" name="Google Shape;1106;p58"/>
          <p:cNvSpPr txBox="1"/>
          <p:nvPr/>
        </p:nvSpPr>
        <p:spPr>
          <a:xfrm>
            <a:off x="8362895" y="3417738"/>
            <a:ext cx="829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Two Beams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07" name="Google Shape;1107;p58"/>
          <p:cNvSpPr txBox="1"/>
          <p:nvPr/>
        </p:nvSpPr>
        <p:spPr>
          <a:xfrm>
            <a:off x="6160644" y="3217522"/>
            <a:ext cx="927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Allowed</a:t>
            </a: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59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13" name="Google Shape;1113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5400000">
            <a:off x="-1243584" y="2624142"/>
            <a:ext cx="3554614" cy="238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4" name="Google Shape;1114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-417500" y="2551680"/>
            <a:ext cx="1376761" cy="231448"/>
          </a:xfrm>
          <a:prstGeom prst="rect">
            <a:avLst/>
          </a:prstGeom>
          <a:noFill/>
          <a:ln>
            <a:noFill/>
          </a:ln>
        </p:spPr>
      </p:pic>
      <p:sp>
        <p:nvSpPr>
          <p:cNvPr id="1115" name="Google Shape;1115;p59"/>
          <p:cNvSpPr txBox="1"/>
          <p:nvPr/>
        </p:nvSpPr>
        <p:spPr>
          <a:xfrm rot="5400000">
            <a:off x="690975" y="1685938"/>
            <a:ext cx="561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000000"/>
                </a:solidFill>
              </a:rPr>
              <a:t>…</a:t>
            </a:r>
            <a:endParaRPr b="1" sz="2700">
              <a:solidFill>
                <a:srgbClr val="000000"/>
              </a:solidFill>
            </a:endParaRPr>
          </a:p>
        </p:txBody>
      </p:sp>
      <p:grpSp>
        <p:nvGrpSpPr>
          <p:cNvPr id="1116" name="Google Shape;1116;p59"/>
          <p:cNvGrpSpPr/>
          <p:nvPr/>
        </p:nvGrpSpPr>
        <p:grpSpPr>
          <a:xfrm>
            <a:off x="682765" y="4202375"/>
            <a:ext cx="318303" cy="318520"/>
            <a:chOff x="519700" y="3407250"/>
            <a:chExt cx="457200" cy="457513"/>
          </a:xfrm>
        </p:grpSpPr>
        <p:sp>
          <p:nvSpPr>
            <p:cNvPr id="1117" name="Google Shape;1117;p59"/>
            <p:cNvSpPr/>
            <p:nvPr/>
          </p:nvSpPr>
          <p:spPr>
            <a:xfrm>
              <a:off x="519700" y="3407250"/>
              <a:ext cx="457200" cy="457500"/>
            </a:xfrm>
            <a:prstGeom prst="pie">
              <a:avLst>
                <a:gd fmla="val 3869914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59"/>
            <p:cNvSpPr/>
            <p:nvPr/>
          </p:nvSpPr>
          <p:spPr>
            <a:xfrm>
              <a:off x="519700" y="3407263"/>
              <a:ext cx="457200" cy="457500"/>
            </a:xfrm>
            <a:prstGeom prst="pie">
              <a:avLst>
                <a:gd fmla="val 8556072" name="adj1"/>
                <a:gd fmla="val 16200000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9" name="Google Shape;1119;p59"/>
            <p:cNvSpPr/>
            <p:nvPr/>
          </p:nvSpPr>
          <p:spPr>
            <a:xfrm>
              <a:off x="519700" y="3407250"/>
              <a:ext cx="457200" cy="457500"/>
            </a:xfrm>
            <a:prstGeom prst="pie">
              <a:avLst>
                <a:gd fmla="val 12676117" name="adj1"/>
                <a:gd fmla="val 4079625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20" name="Google Shape;1120;p59"/>
            <p:cNvGrpSpPr/>
            <p:nvPr/>
          </p:nvGrpSpPr>
          <p:grpSpPr>
            <a:xfrm>
              <a:off x="594786" y="3579030"/>
              <a:ext cx="307049" cy="113945"/>
              <a:chOff x="5593400" y="2130975"/>
              <a:chExt cx="463750" cy="159900"/>
            </a:xfrm>
          </p:grpSpPr>
          <p:sp>
            <p:nvSpPr>
              <p:cNvPr id="1121" name="Google Shape;1121;p59"/>
              <p:cNvSpPr/>
              <p:nvPr/>
            </p:nvSpPr>
            <p:spPr>
              <a:xfrm>
                <a:off x="56174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20" y="4038"/>
                    </a:moveTo>
                    <a:cubicBezTo>
                      <a:pt x="3131" y="4038"/>
                      <a:pt x="4038" y="3130"/>
                      <a:pt x="4038" y="2019"/>
                    </a:cubicBezTo>
                    <a:cubicBezTo>
                      <a:pt x="4038" y="908"/>
                      <a:pt x="3131" y="0"/>
                      <a:pt x="2020" y="0"/>
                    </a:cubicBezTo>
                    <a:cubicBezTo>
                      <a:pt x="909" y="0"/>
                      <a:pt x="0" y="908"/>
                      <a:pt x="0" y="2019"/>
                    </a:cubicBezTo>
                    <a:cubicBezTo>
                      <a:pt x="0" y="3130"/>
                      <a:pt x="909" y="4038"/>
                      <a:pt x="2020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2" name="Google Shape;1122;p59"/>
              <p:cNvSpPr/>
              <p:nvPr/>
            </p:nvSpPr>
            <p:spPr>
              <a:xfrm>
                <a:off x="560627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204" y="420"/>
                    </a:moveTo>
                    <a:cubicBezTo>
                      <a:pt x="245" y="501"/>
                      <a:pt x="299" y="570"/>
                      <a:pt x="366" y="637"/>
                    </a:cubicBezTo>
                    <a:cubicBezTo>
                      <a:pt x="489" y="759"/>
                      <a:pt x="624" y="868"/>
                      <a:pt x="800" y="935"/>
                    </a:cubicBezTo>
                    <a:lnTo>
                      <a:pt x="800" y="935"/>
                    </a:lnTo>
                    <a:cubicBezTo>
                      <a:pt x="814" y="935"/>
                      <a:pt x="814" y="949"/>
                      <a:pt x="814" y="949"/>
                    </a:cubicBezTo>
                    <a:lnTo>
                      <a:pt x="841" y="949"/>
                    </a:lnTo>
                    <a:cubicBezTo>
                      <a:pt x="1044" y="1016"/>
                      <a:pt x="1206" y="1016"/>
                      <a:pt x="1396" y="962"/>
                    </a:cubicBezTo>
                    <a:cubicBezTo>
                      <a:pt x="1477" y="949"/>
                      <a:pt x="1545" y="922"/>
                      <a:pt x="1613" y="881"/>
                    </a:cubicBezTo>
                    <a:cubicBezTo>
                      <a:pt x="1667" y="841"/>
                      <a:pt x="1938" y="651"/>
                      <a:pt x="1857" y="555"/>
                    </a:cubicBezTo>
                    <a:cubicBezTo>
                      <a:pt x="1802" y="501"/>
                      <a:pt x="1586" y="637"/>
                      <a:pt x="1504" y="664"/>
                    </a:cubicBezTo>
                    <a:cubicBezTo>
                      <a:pt x="1450" y="691"/>
                      <a:pt x="1396" y="705"/>
                      <a:pt x="1342" y="718"/>
                    </a:cubicBezTo>
                    <a:cubicBezTo>
                      <a:pt x="1193" y="745"/>
                      <a:pt x="1071" y="745"/>
                      <a:pt x="935" y="691"/>
                    </a:cubicBezTo>
                    <a:lnTo>
                      <a:pt x="908" y="691"/>
                    </a:lnTo>
                    <a:lnTo>
                      <a:pt x="908" y="691"/>
                    </a:lnTo>
                    <a:cubicBezTo>
                      <a:pt x="908" y="678"/>
                      <a:pt x="908" y="678"/>
                      <a:pt x="895" y="678"/>
                    </a:cubicBezTo>
                    <a:cubicBezTo>
                      <a:pt x="760" y="624"/>
                      <a:pt x="651" y="555"/>
                      <a:pt x="543" y="447"/>
                    </a:cubicBezTo>
                    <a:cubicBezTo>
                      <a:pt x="516" y="434"/>
                      <a:pt x="407" y="312"/>
                      <a:pt x="380" y="284"/>
                    </a:cubicBezTo>
                    <a:cubicBezTo>
                      <a:pt x="339" y="217"/>
                      <a:pt x="191" y="0"/>
                      <a:pt x="95" y="41"/>
                    </a:cubicBezTo>
                    <a:cubicBezTo>
                      <a:pt x="1" y="95"/>
                      <a:pt x="163" y="366"/>
                      <a:pt x="204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3" name="Google Shape;1123;p59"/>
              <p:cNvSpPr/>
              <p:nvPr/>
            </p:nvSpPr>
            <p:spPr>
              <a:xfrm>
                <a:off x="5595450" y="2146550"/>
                <a:ext cx="58950" cy="19000"/>
              </a:xfrm>
              <a:custGeom>
                <a:rect b="b" l="l" r="r" t="t"/>
                <a:pathLst>
                  <a:path extrusionOk="0" h="760" w="2358">
                    <a:moveTo>
                      <a:pt x="338" y="461"/>
                    </a:moveTo>
                    <a:cubicBezTo>
                      <a:pt x="420" y="543"/>
                      <a:pt x="501" y="583"/>
                      <a:pt x="609" y="637"/>
                    </a:cubicBezTo>
                    <a:cubicBezTo>
                      <a:pt x="799" y="718"/>
                      <a:pt x="976" y="760"/>
                      <a:pt x="1179" y="745"/>
                    </a:cubicBezTo>
                    <a:lnTo>
                      <a:pt x="1193" y="745"/>
                    </a:lnTo>
                    <a:lnTo>
                      <a:pt x="1193" y="745"/>
                    </a:lnTo>
                    <a:lnTo>
                      <a:pt x="1274" y="745"/>
                    </a:lnTo>
                    <a:cubicBezTo>
                      <a:pt x="1504" y="718"/>
                      <a:pt x="1680" y="651"/>
                      <a:pt x="1870" y="529"/>
                    </a:cubicBezTo>
                    <a:cubicBezTo>
                      <a:pt x="1897" y="516"/>
                      <a:pt x="2006" y="434"/>
                      <a:pt x="2046" y="420"/>
                    </a:cubicBezTo>
                    <a:cubicBezTo>
                      <a:pt x="2087" y="380"/>
                      <a:pt x="2358" y="136"/>
                      <a:pt x="2262" y="55"/>
                    </a:cubicBezTo>
                    <a:cubicBezTo>
                      <a:pt x="2195" y="1"/>
                      <a:pt x="1978" y="176"/>
                      <a:pt x="1910" y="231"/>
                    </a:cubicBezTo>
                    <a:lnTo>
                      <a:pt x="1748" y="312"/>
                    </a:lnTo>
                    <a:cubicBezTo>
                      <a:pt x="1585" y="393"/>
                      <a:pt x="1436" y="447"/>
                      <a:pt x="1247" y="474"/>
                    </a:cubicBezTo>
                    <a:lnTo>
                      <a:pt x="1179" y="474"/>
                    </a:lnTo>
                    <a:lnTo>
                      <a:pt x="1179" y="474"/>
                    </a:lnTo>
                    <a:lnTo>
                      <a:pt x="1166" y="474"/>
                    </a:lnTo>
                    <a:cubicBezTo>
                      <a:pt x="1003" y="489"/>
                      <a:pt x="867" y="461"/>
                      <a:pt x="705" y="407"/>
                    </a:cubicBezTo>
                    <a:cubicBezTo>
                      <a:pt x="624" y="366"/>
                      <a:pt x="555" y="326"/>
                      <a:pt x="474" y="272"/>
                    </a:cubicBezTo>
                    <a:cubicBezTo>
                      <a:pt x="407" y="231"/>
                      <a:pt x="176" y="28"/>
                      <a:pt x="109" y="68"/>
                    </a:cubicBezTo>
                    <a:cubicBezTo>
                      <a:pt x="0" y="149"/>
                      <a:pt x="284" y="420"/>
                      <a:pt x="338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4" name="Google Shape;1124;p59"/>
              <p:cNvSpPr/>
              <p:nvPr/>
            </p:nvSpPr>
            <p:spPr>
              <a:xfrm>
                <a:off x="5770900" y="2199400"/>
                <a:ext cx="108750" cy="57250"/>
              </a:xfrm>
              <a:custGeom>
                <a:rect b="b" l="l" r="r" t="t"/>
                <a:pathLst>
                  <a:path extrusionOk="0" h="2290" w="4350">
                    <a:moveTo>
                      <a:pt x="1247" y="393"/>
                    </a:moveTo>
                    <a:cubicBezTo>
                      <a:pt x="1017" y="257"/>
                      <a:pt x="827" y="122"/>
                      <a:pt x="597" y="82"/>
                    </a:cubicBezTo>
                    <a:cubicBezTo>
                      <a:pt x="1" y="0"/>
                      <a:pt x="41" y="813"/>
                      <a:pt x="258" y="1193"/>
                    </a:cubicBezTo>
                    <a:cubicBezTo>
                      <a:pt x="664" y="1924"/>
                      <a:pt x="1423" y="2290"/>
                      <a:pt x="2169" y="2277"/>
                    </a:cubicBezTo>
                    <a:cubicBezTo>
                      <a:pt x="2928" y="2290"/>
                      <a:pt x="3686" y="1924"/>
                      <a:pt x="4093" y="1193"/>
                    </a:cubicBezTo>
                    <a:cubicBezTo>
                      <a:pt x="4310" y="813"/>
                      <a:pt x="4350" y="0"/>
                      <a:pt x="3753" y="82"/>
                    </a:cubicBezTo>
                    <a:cubicBezTo>
                      <a:pt x="3524" y="122"/>
                      <a:pt x="3334" y="257"/>
                      <a:pt x="3103" y="393"/>
                    </a:cubicBezTo>
                    <a:cubicBezTo>
                      <a:pt x="2805" y="555"/>
                      <a:pt x="2494" y="624"/>
                      <a:pt x="2169" y="624"/>
                    </a:cubicBezTo>
                    <a:cubicBezTo>
                      <a:pt x="1857" y="624"/>
                      <a:pt x="1545" y="555"/>
                      <a:pt x="1247" y="3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5" name="Google Shape;1125;p59"/>
              <p:cNvSpPr/>
              <p:nvPr/>
            </p:nvSpPr>
            <p:spPr>
              <a:xfrm>
                <a:off x="5593400" y="2146875"/>
                <a:ext cx="56275" cy="27475"/>
              </a:xfrm>
              <a:custGeom>
                <a:rect b="b" l="l" r="r" t="t"/>
                <a:pathLst>
                  <a:path extrusionOk="0" h="1099" w="2251">
                    <a:moveTo>
                      <a:pt x="407" y="990"/>
                    </a:moveTo>
                    <a:cubicBezTo>
                      <a:pt x="516" y="1045"/>
                      <a:pt x="610" y="1058"/>
                      <a:pt x="733" y="1085"/>
                    </a:cubicBezTo>
                    <a:cubicBezTo>
                      <a:pt x="935" y="1099"/>
                      <a:pt x="1112" y="1085"/>
                      <a:pt x="1302" y="1018"/>
                    </a:cubicBezTo>
                    <a:lnTo>
                      <a:pt x="1315" y="1018"/>
                    </a:lnTo>
                    <a:lnTo>
                      <a:pt x="1315" y="1018"/>
                    </a:lnTo>
                    <a:cubicBezTo>
                      <a:pt x="1329" y="1003"/>
                      <a:pt x="1383" y="990"/>
                      <a:pt x="1383" y="990"/>
                    </a:cubicBezTo>
                    <a:cubicBezTo>
                      <a:pt x="1600" y="895"/>
                      <a:pt x="1748" y="774"/>
                      <a:pt x="1898" y="611"/>
                    </a:cubicBezTo>
                    <a:cubicBezTo>
                      <a:pt x="1925" y="584"/>
                      <a:pt x="2006" y="476"/>
                      <a:pt x="2033" y="448"/>
                    </a:cubicBezTo>
                    <a:cubicBezTo>
                      <a:pt x="2060" y="394"/>
                      <a:pt x="2250" y="82"/>
                      <a:pt x="2142" y="42"/>
                    </a:cubicBezTo>
                    <a:cubicBezTo>
                      <a:pt x="2060" y="1"/>
                      <a:pt x="1898" y="245"/>
                      <a:pt x="1844" y="313"/>
                    </a:cubicBezTo>
                    <a:lnTo>
                      <a:pt x="1721" y="434"/>
                    </a:lnTo>
                    <a:cubicBezTo>
                      <a:pt x="1586" y="570"/>
                      <a:pt x="1450" y="665"/>
                      <a:pt x="1275" y="732"/>
                    </a:cubicBezTo>
                    <a:cubicBezTo>
                      <a:pt x="1275" y="747"/>
                      <a:pt x="1233" y="747"/>
                      <a:pt x="1220" y="760"/>
                    </a:cubicBezTo>
                    <a:lnTo>
                      <a:pt x="1220" y="760"/>
                    </a:lnTo>
                    <a:lnTo>
                      <a:pt x="1206" y="760"/>
                    </a:lnTo>
                    <a:cubicBezTo>
                      <a:pt x="1058" y="814"/>
                      <a:pt x="922" y="841"/>
                      <a:pt x="760" y="828"/>
                    </a:cubicBezTo>
                    <a:cubicBezTo>
                      <a:pt x="651" y="814"/>
                      <a:pt x="583" y="801"/>
                      <a:pt x="489" y="774"/>
                    </a:cubicBezTo>
                    <a:cubicBezTo>
                      <a:pt x="407" y="760"/>
                      <a:pt x="122" y="624"/>
                      <a:pt x="82" y="692"/>
                    </a:cubicBezTo>
                    <a:cubicBezTo>
                      <a:pt x="1" y="801"/>
                      <a:pt x="353" y="976"/>
                      <a:pt x="407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6" name="Google Shape;1126;p59"/>
              <p:cNvSpPr/>
              <p:nvPr/>
            </p:nvSpPr>
            <p:spPr>
              <a:xfrm>
                <a:off x="564590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7" name="Google Shape;1127;p59"/>
              <p:cNvSpPr/>
              <p:nvPr/>
            </p:nvSpPr>
            <p:spPr>
              <a:xfrm>
                <a:off x="59321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19" y="4038"/>
                    </a:moveTo>
                    <a:cubicBezTo>
                      <a:pt x="3130" y="4038"/>
                      <a:pt x="4038" y="3130"/>
                      <a:pt x="4038" y="2019"/>
                    </a:cubicBezTo>
                    <a:cubicBezTo>
                      <a:pt x="4038" y="908"/>
                      <a:pt x="3130" y="0"/>
                      <a:pt x="2019" y="0"/>
                    </a:cubicBezTo>
                    <a:cubicBezTo>
                      <a:pt x="908" y="0"/>
                      <a:pt x="0" y="908"/>
                      <a:pt x="0" y="2019"/>
                    </a:cubicBezTo>
                    <a:cubicBezTo>
                      <a:pt x="0" y="3130"/>
                      <a:pt x="908" y="4038"/>
                      <a:pt x="2019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8" name="Google Shape;1128;p59"/>
              <p:cNvSpPr/>
              <p:nvPr/>
            </p:nvSpPr>
            <p:spPr>
              <a:xfrm>
                <a:off x="599582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1735" y="420"/>
                    </a:moveTo>
                    <a:cubicBezTo>
                      <a:pt x="1694" y="501"/>
                      <a:pt x="1640" y="570"/>
                      <a:pt x="1572" y="637"/>
                    </a:cubicBezTo>
                    <a:cubicBezTo>
                      <a:pt x="1450" y="759"/>
                      <a:pt x="1314" y="868"/>
                      <a:pt x="1139" y="935"/>
                    </a:cubicBezTo>
                    <a:lnTo>
                      <a:pt x="1139" y="935"/>
                    </a:lnTo>
                    <a:cubicBezTo>
                      <a:pt x="1125" y="935"/>
                      <a:pt x="1125" y="949"/>
                      <a:pt x="1125" y="949"/>
                    </a:cubicBezTo>
                    <a:lnTo>
                      <a:pt x="1098" y="949"/>
                    </a:lnTo>
                    <a:cubicBezTo>
                      <a:pt x="895" y="1016"/>
                      <a:pt x="732" y="1016"/>
                      <a:pt x="543" y="962"/>
                    </a:cubicBezTo>
                    <a:cubicBezTo>
                      <a:pt x="461" y="949"/>
                      <a:pt x="393" y="922"/>
                      <a:pt x="326" y="881"/>
                    </a:cubicBezTo>
                    <a:cubicBezTo>
                      <a:pt x="272" y="841"/>
                      <a:pt x="1" y="651"/>
                      <a:pt x="82" y="555"/>
                    </a:cubicBezTo>
                    <a:cubicBezTo>
                      <a:pt x="136" y="501"/>
                      <a:pt x="353" y="637"/>
                      <a:pt x="434" y="664"/>
                    </a:cubicBezTo>
                    <a:cubicBezTo>
                      <a:pt x="488" y="691"/>
                      <a:pt x="543" y="705"/>
                      <a:pt x="597" y="718"/>
                    </a:cubicBezTo>
                    <a:cubicBezTo>
                      <a:pt x="745" y="745"/>
                      <a:pt x="868" y="745"/>
                      <a:pt x="1003" y="691"/>
                    </a:cubicBezTo>
                    <a:lnTo>
                      <a:pt x="1030" y="691"/>
                    </a:lnTo>
                    <a:lnTo>
                      <a:pt x="1030" y="691"/>
                    </a:lnTo>
                    <a:lnTo>
                      <a:pt x="1043" y="678"/>
                    </a:lnTo>
                    <a:cubicBezTo>
                      <a:pt x="1179" y="624"/>
                      <a:pt x="1287" y="555"/>
                      <a:pt x="1396" y="447"/>
                    </a:cubicBezTo>
                    <a:cubicBezTo>
                      <a:pt x="1423" y="434"/>
                      <a:pt x="1531" y="312"/>
                      <a:pt x="1558" y="284"/>
                    </a:cubicBezTo>
                    <a:cubicBezTo>
                      <a:pt x="1599" y="217"/>
                      <a:pt x="1748" y="0"/>
                      <a:pt x="1843" y="41"/>
                    </a:cubicBezTo>
                    <a:cubicBezTo>
                      <a:pt x="1938" y="95"/>
                      <a:pt x="1775" y="366"/>
                      <a:pt x="1735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9" name="Google Shape;1129;p59"/>
              <p:cNvSpPr/>
              <p:nvPr/>
            </p:nvSpPr>
            <p:spPr>
              <a:xfrm>
                <a:off x="5996150" y="2146550"/>
                <a:ext cx="58975" cy="19000"/>
              </a:xfrm>
              <a:custGeom>
                <a:rect b="b" l="l" r="r" t="t"/>
                <a:pathLst>
                  <a:path extrusionOk="0" h="760" w="2359">
                    <a:moveTo>
                      <a:pt x="2020" y="461"/>
                    </a:moveTo>
                    <a:cubicBezTo>
                      <a:pt x="1939" y="543"/>
                      <a:pt x="1857" y="583"/>
                      <a:pt x="1749" y="637"/>
                    </a:cubicBezTo>
                    <a:cubicBezTo>
                      <a:pt x="1559" y="718"/>
                      <a:pt x="1383" y="760"/>
                      <a:pt x="1180" y="745"/>
                    </a:cubicBezTo>
                    <a:lnTo>
                      <a:pt x="1166" y="745"/>
                    </a:lnTo>
                    <a:lnTo>
                      <a:pt x="1166" y="745"/>
                    </a:lnTo>
                    <a:lnTo>
                      <a:pt x="1085" y="745"/>
                    </a:lnTo>
                    <a:cubicBezTo>
                      <a:pt x="855" y="718"/>
                      <a:pt x="678" y="651"/>
                      <a:pt x="488" y="529"/>
                    </a:cubicBezTo>
                    <a:cubicBezTo>
                      <a:pt x="461" y="516"/>
                      <a:pt x="353" y="434"/>
                      <a:pt x="313" y="420"/>
                    </a:cubicBezTo>
                    <a:cubicBezTo>
                      <a:pt x="272" y="380"/>
                      <a:pt x="1" y="136"/>
                      <a:pt x="96" y="55"/>
                    </a:cubicBezTo>
                    <a:cubicBezTo>
                      <a:pt x="163" y="1"/>
                      <a:pt x="380" y="176"/>
                      <a:pt x="448" y="231"/>
                    </a:cubicBezTo>
                    <a:lnTo>
                      <a:pt x="611" y="312"/>
                    </a:lnTo>
                    <a:cubicBezTo>
                      <a:pt x="774" y="393"/>
                      <a:pt x="922" y="447"/>
                      <a:pt x="1112" y="474"/>
                    </a:cubicBezTo>
                    <a:lnTo>
                      <a:pt x="1180" y="474"/>
                    </a:lnTo>
                    <a:lnTo>
                      <a:pt x="1180" y="474"/>
                    </a:lnTo>
                    <a:lnTo>
                      <a:pt x="1193" y="474"/>
                    </a:lnTo>
                    <a:cubicBezTo>
                      <a:pt x="1356" y="489"/>
                      <a:pt x="1491" y="461"/>
                      <a:pt x="1641" y="407"/>
                    </a:cubicBezTo>
                    <a:cubicBezTo>
                      <a:pt x="1735" y="366"/>
                      <a:pt x="1803" y="326"/>
                      <a:pt x="1885" y="272"/>
                    </a:cubicBezTo>
                    <a:cubicBezTo>
                      <a:pt x="1952" y="231"/>
                      <a:pt x="2183" y="28"/>
                      <a:pt x="2250" y="68"/>
                    </a:cubicBezTo>
                    <a:cubicBezTo>
                      <a:pt x="2358" y="149"/>
                      <a:pt x="2074" y="420"/>
                      <a:pt x="2020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0" name="Google Shape;1130;p59"/>
              <p:cNvSpPr/>
              <p:nvPr/>
            </p:nvSpPr>
            <p:spPr>
              <a:xfrm>
                <a:off x="6000900" y="2146875"/>
                <a:ext cx="56250" cy="27475"/>
              </a:xfrm>
              <a:custGeom>
                <a:rect b="b" l="l" r="r" t="t"/>
                <a:pathLst>
                  <a:path extrusionOk="0" h="1099" w="2250">
                    <a:moveTo>
                      <a:pt x="1843" y="990"/>
                    </a:moveTo>
                    <a:cubicBezTo>
                      <a:pt x="1735" y="1045"/>
                      <a:pt x="1640" y="1058"/>
                      <a:pt x="1518" y="1085"/>
                    </a:cubicBezTo>
                    <a:cubicBezTo>
                      <a:pt x="1315" y="1099"/>
                      <a:pt x="1138" y="1085"/>
                      <a:pt x="949" y="1018"/>
                    </a:cubicBezTo>
                    <a:lnTo>
                      <a:pt x="936" y="1018"/>
                    </a:lnTo>
                    <a:lnTo>
                      <a:pt x="936" y="1018"/>
                    </a:lnTo>
                    <a:cubicBezTo>
                      <a:pt x="922" y="1003"/>
                      <a:pt x="868" y="990"/>
                      <a:pt x="868" y="990"/>
                    </a:cubicBezTo>
                    <a:cubicBezTo>
                      <a:pt x="651" y="895"/>
                      <a:pt x="502" y="774"/>
                      <a:pt x="353" y="611"/>
                    </a:cubicBezTo>
                    <a:cubicBezTo>
                      <a:pt x="326" y="584"/>
                      <a:pt x="244" y="476"/>
                      <a:pt x="217" y="448"/>
                    </a:cubicBezTo>
                    <a:cubicBezTo>
                      <a:pt x="190" y="394"/>
                      <a:pt x="0" y="82"/>
                      <a:pt x="109" y="42"/>
                    </a:cubicBezTo>
                    <a:cubicBezTo>
                      <a:pt x="190" y="1"/>
                      <a:pt x="353" y="245"/>
                      <a:pt x="407" y="313"/>
                    </a:cubicBezTo>
                    <a:lnTo>
                      <a:pt x="529" y="434"/>
                    </a:lnTo>
                    <a:cubicBezTo>
                      <a:pt x="665" y="570"/>
                      <a:pt x="800" y="665"/>
                      <a:pt x="976" y="732"/>
                    </a:cubicBezTo>
                    <a:cubicBezTo>
                      <a:pt x="976" y="747"/>
                      <a:pt x="1017" y="747"/>
                      <a:pt x="1030" y="760"/>
                    </a:cubicBezTo>
                    <a:lnTo>
                      <a:pt x="1030" y="760"/>
                    </a:lnTo>
                    <a:lnTo>
                      <a:pt x="1044" y="760"/>
                    </a:lnTo>
                    <a:cubicBezTo>
                      <a:pt x="1193" y="814"/>
                      <a:pt x="1328" y="841"/>
                      <a:pt x="1491" y="828"/>
                    </a:cubicBezTo>
                    <a:cubicBezTo>
                      <a:pt x="1599" y="814"/>
                      <a:pt x="1667" y="801"/>
                      <a:pt x="1762" y="774"/>
                    </a:cubicBezTo>
                    <a:cubicBezTo>
                      <a:pt x="1843" y="760"/>
                      <a:pt x="2128" y="624"/>
                      <a:pt x="2168" y="692"/>
                    </a:cubicBezTo>
                    <a:cubicBezTo>
                      <a:pt x="2250" y="801"/>
                      <a:pt x="1897" y="976"/>
                      <a:pt x="1843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1" name="Google Shape;1131;p59"/>
              <p:cNvSpPr/>
              <p:nvPr/>
            </p:nvSpPr>
            <p:spPr>
              <a:xfrm>
                <a:off x="596905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2" name="Google Shape;1132;p59"/>
              <p:cNvSpPr/>
              <p:nvPr/>
            </p:nvSpPr>
            <p:spPr>
              <a:xfrm>
                <a:off x="5628650" y="2260375"/>
                <a:ext cx="78600" cy="30500"/>
              </a:xfrm>
              <a:custGeom>
                <a:rect b="b" l="l" r="r" t="t"/>
                <a:pathLst>
                  <a:path extrusionOk="0" h="1220" w="3144">
                    <a:moveTo>
                      <a:pt x="1572" y="1220"/>
                    </a:moveTo>
                    <a:cubicBezTo>
                      <a:pt x="2439" y="1220"/>
                      <a:pt x="3144" y="949"/>
                      <a:pt x="3144" y="610"/>
                    </a:cubicBezTo>
                    <a:cubicBezTo>
                      <a:pt x="3144" y="284"/>
                      <a:pt x="2439" y="0"/>
                      <a:pt x="1572" y="0"/>
                    </a:cubicBezTo>
                    <a:cubicBezTo>
                      <a:pt x="705" y="0"/>
                      <a:pt x="0" y="284"/>
                      <a:pt x="0" y="610"/>
                    </a:cubicBezTo>
                    <a:cubicBezTo>
                      <a:pt x="0" y="949"/>
                      <a:pt x="705" y="1220"/>
                      <a:pt x="1572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3" name="Google Shape;1133;p59"/>
              <p:cNvSpPr/>
              <p:nvPr/>
            </p:nvSpPr>
            <p:spPr>
              <a:xfrm>
                <a:off x="5943300" y="2260375"/>
                <a:ext cx="78625" cy="30500"/>
              </a:xfrm>
              <a:custGeom>
                <a:rect b="b" l="l" r="r" t="t"/>
                <a:pathLst>
                  <a:path extrusionOk="0" h="1220" w="3145">
                    <a:moveTo>
                      <a:pt x="1573" y="1220"/>
                    </a:moveTo>
                    <a:cubicBezTo>
                      <a:pt x="2440" y="1220"/>
                      <a:pt x="3144" y="949"/>
                      <a:pt x="3144" y="610"/>
                    </a:cubicBezTo>
                    <a:cubicBezTo>
                      <a:pt x="3144" y="284"/>
                      <a:pt x="2440" y="0"/>
                      <a:pt x="1573" y="0"/>
                    </a:cubicBezTo>
                    <a:cubicBezTo>
                      <a:pt x="706" y="0"/>
                      <a:pt x="1" y="284"/>
                      <a:pt x="1" y="610"/>
                    </a:cubicBezTo>
                    <a:cubicBezTo>
                      <a:pt x="1" y="949"/>
                      <a:pt x="706" y="1220"/>
                      <a:pt x="1573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34" name="Google Shape;1134;p59"/>
          <p:cNvSpPr/>
          <p:nvPr/>
        </p:nvSpPr>
        <p:spPr>
          <a:xfrm>
            <a:off x="665819" y="3673337"/>
            <a:ext cx="352200" cy="352500"/>
          </a:xfrm>
          <a:prstGeom prst="pie">
            <a:avLst>
              <a:gd fmla="val 21569640" name="adj1"/>
              <a:gd fmla="val 16200000" name="adj2"/>
            </a:avLst>
          </a:prstGeom>
          <a:solidFill>
            <a:srgbClr val="60DB92"/>
          </a:solidFill>
          <a:ln cap="flat" cmpd="sng" w="9525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5" name="Google Shape;1135;p59"/>
          <p:cNvSpPr/>
          <p:nvPr/>
        </p:nvSpPr>
        <p:spPr>
          <a:xfrm>
            <a:off x="665819" y="3673347"/>
            <a:ext cx="352200" cy="352500"/>
          </a:xfrm>
          <a:prstGeom prst="pie">
            <a:avLst>
              <a:gd fmla="val 7889850" name="adj1"/>
              <a:gd fmla="val 16200000" name="adj2"/>
            </a:avLst>
          </a:prstGeom>
          <a:solidFill>
            <a:srgbClr val="797EFC"/>
          </a:solidFill>
          <a:ln cap="flat" cmpd="sng" w="9525">
            <a:solidFill>
              <a:srgbClr val="797EF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6" name="Google Shape;1136;p59"/>
          <p:cNvSpPr/>
          <p:nvPr/>
        </p:nvSpPr>
        <p:spPr>
          <a:xfrm>
            <a:off x="665819" y="3673337"/>
            <a:ext cx="352200" cy="352500"/>
          </a:xfrm>
          <a:prstGeom prst="pie">
            <a:avLst>
              <a:gd fmla="val 14110714" name="adj1"/>
              <a:gd fmla="val 21571785" name="adj2"/>
            </a:avLst>
          </a:prstGeom>
          <a:solidFill>
            <a:srgbClr val="F26489"/>
          </a:solidFill>
          <a:ln cap="flat" cmpd="sng" w="9525">
            <a:solidFill>
              <a:srgbClr val="F264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37" name="Google Shape;1137;p59"/>
          <p:cNvGrpSpPr/>
          <p:nvPr/>
        </p:nvGrpSpPr>
        <p:grpSpPr>
          <a:xfrm>
            <a:off x="613473" y="2752098"/>
            <a:ext cx="415183" cy="415513"/>
            <a:chOff x="2119900" y="3483450"/>
            <a:chExt cx="457200" cy="457513"/>
          </a:xfrm>
        </p:grpSpPr>
        <p:sp>
          <p:nvSpPr>
            <p:cNvPr id="1138" name="Google Shape;1138;p59"/>
            <p:cNvSpPr/>
            <p:nvPr/>
          </p:nvSpPr>
          <p:spPr>
            <a:xfrm>
              <a:off x="2119900" y="3483450"/>
              <a:ext cx="457200" cy="457500"/>
            </a:xfrm>
            <a:prstGeom prst="pie">
              <a:avLst>
                <a:gd fmla="val 18224341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9" name="Google Shape;1139;p59"/>
            <p:cNvSpPr/>
            <p:nvPr/>
          </p:nvSpPr>
          <p:spPr>
            <a:xfrm>
              <a:off x="2119900" y="3483463"/>
              <a:ext cx="457200" cy="457500"/>
            </a:xfrm>
            <a:prstGeom prst="pie">
              <a:avLst>
                <a:gd fmla="val 6894603" name="adj1"/>
                <a:gd fmla="val 17315775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0" name="Google Shape;1140;p59"/>
            <p:cNvSpPr/>
            <p:nvPr/>
          </p:nvSpPr>
          <p:spPr>
            <a:xfrm>
              <a:off x="2119900" y="3483450"/>
              <a:ext cx="457200" cy="457500"/>
            </a:xfrm>
            <a:prstGeom prst="pie">
              <a:avLst>
                <a:gd fmla="val 17278849" name="adj1"/>
                <a:gd fmla="val 18338563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41" name="Google Shape;1141;p59"/>
            <p:cNvGrpSpPr/>
            <p:nvPr/>
          </p:nvGrpSpPr>
          <p:grpSpPr>
            <a:xfrm>
              <a:off x="2194986" y="3655255"/>
              <a:ext cx="307049" cy="113945"/>
              <a:chOff x="5593400" y="2130975"/>
              <a:chExt cx="463750" cy="159900"/>
            </a:xfrm>
          </p:grpSpPr>
          <p:sp>
            <p:nvSpPr>
              <p:cNvPr id="1142" name="Google Shape;1142;p59"/>
              <p:cNvSpPr/>
              <p:nvPr/>
            </p:nvSpPr>
            <p:spPr>
              <a:xfrm>
                <a:off x="56174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20" y="4038"/>
                    </a:moveTo>
                    <a:cubicBezTo>
                      <a:pt x="3131" y="4038"/>
                      <a:pt x="4038" y="3130"/>
                      <a:pt x="4038" y="2019"/>
                    </a:cubicBezTo>
                    <a:cubicBezTo>
                      <a:pt x="4038" y="908"/>
                      <a:pt x="3131" y="0"/>
                      <a:pt x="2020" y="0"/>
                    </a:cubicBezTo>
                    <a:cubicBezTo>
                      <a:pt x="909" y="0"/>
                      <a:pt x="0" y="908"/>
                      <a:pt x="0" y="2019"/>
                    </a:cubicBezTo>
                    <a:cubicBezTo>
                      <a:pt x="0" y="3130"/>
                      <a:pt x="909" y="4038"/>
                      <a:pt x="2020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3" name="Google Shape;1143;p59"/>
              <p:cNvSpPr/>
              <p:nvPr/>
            </p:nvSpPr>
            <p:spPr>
              <a:xfrm>
                <a:off x="560627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204" y="420"/>
                    </a:moveTo>
                    <a:cubicBezTo>
                      <a:pt x="245" y="501"/>
                      <a:pt x="299" y="570"/>
                      <a:pt x="366" y="637"/>
                    </a:cubicBezTo>
                    <a:cubicBezTo>
                      <a:pt x="489" y="759"/>
                      <a:pt x="624" y="868"/>
                      <a:pt x="800" y="935"/>
                    </a:cubicBezTo>
                    <a:lnTo>
                      <a:pt x="800" y="935"/>
                    </a:lnTo>
                    <a:cubicBezTo>
                      <a:pt x="814" y="935"/>
                      <a:pt x="814" y="949"/>
                      <a:pt x="814" y="949"/>
                    </a:cubicBezTo>
                    <a:lnTo>
                      <a:pt x="841" y="949"/>
                    </a:lnTo>
                    <a:cubicBezTo>
                      <a:pt x="1044" y="1016"/>
                      <a:pt x="1206" y="1016"/>
                      <a:pt x="1396" y="962"/>
                    </a:cubicBezTo>
                    <a:cubicBezTo>
                      <a:pt x="1477" y="949"/>
                      <a:pt x="1545" y="922"/>
                      <a:pt x="1613" y="881"/>
                    </a:cubicBezTo>
                    <a:cubicBezTo>
                      <a:pt x="1667" y="841"/>
                      <a:pt x="1938" y="651"/>
                      <a:pt x="1857" y="555"/>
                    </a:cubicBezTo>
                    <a:cubicBezTo>
                      <a:pt x="1802" y="501"/>
                      <a:pt x="1586" y="637"/>
                      <a:pt x="1504" y="664"/>
                    </a:cubicBezTo>
                    <a:cubicBezTo>
                      <a:pt x="1450" y="691"/>
                      <a:pt x="1396" y="705"/>
                      <a:pt x="1342" y="718"/>
                    </a:cubicBezTo>
                    <a:cubicBezTo>
                      <a:pt x="1193" y="745"/>
                      <a:pt x="1071" y="745"/>
                      <a:pt x="935" y="691"/>
                    </a:cubicBezTo>
                    <a:lnTo>
                      <a:pt x="908" y="691"/>
                    </a:lnTo>
                    <a:lnTo>
                      <a:pt x="908" y="691"/>
                    </a:lnTo>
                    <a:cubicBezTo>
                      <a:pt x="908" y="678"/>
                      <a:pt x="908" y="678"/>
                      <a:pt x="895" y="678"/>
                    </a:cubicBezTo>
                    <a:cubicBezTo>
                      <a:pt x="760" y="624"/>
                      <a:pt x="651" y="555"/>
                      <a:pt x="543" y="447"/>
                    </a:cubicBezTo>
                    <a:cubicBezTo>
                      <a:pt x="516" y="434"/>
                      <a:pt x="407" y="312"/>
                      <a:pt x="380" y="284"/>
                    </a:cubicBezTo>
                    <a:cubicBezTo>
                      <a:pt x="339" y="217"/>
                      <a:pt x="191" y="0"/>
                      <a:pt x="95" y="41"/>
                    </a:cubicBezTo>
                    <a:cubicBezTo>
                      <a:pt x="1" y="95"/>
                      <a:pt x="163" y="366"/>
                      <a:pt x="204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4" name="Google Shape;1144;p59"/>
              <p:cNvSpPr/>
              <p:nvPr/>
            </p:nvSpPr>
            <p:spPr>
              <a:xfrm>
                <a:off x="5595450" y="2146550"/>
                <a:ext cx="58950" cy="19000"/>
              </a:xfrm>
              <a:custGeom>
                <a:rect b="b" l="l" r="r" t="t"/>
                <a:pathLst>
                  <a:path extrusionOk="0" h="760" w="2358">
                    <a:moveTo>
                      <a:pt x="338" y="461"/>
                    </a:moveTo>
                    <a:cubicBezTo>
                      <a:pt x="420" y="543"/>
                      <a:pt x="501" y="583"/>
                      <a:pt x="609" y="637"/>
                    </a:cubicBezTo>
                    <a:cubicBezTo>
                      <a:pt x="799" y="718"/>
                      <a:pt x="976" y="760"/>
                      <a:pt x="1179" y="745"/>
                    </a:cubicBezTo>
                    <a:lnTo>
                      <a:pt x="1193" y="745"/>
                    </a:lnTo>
                    <a:lnTo>
                      <a:pt x="1193" y="745"/>
                    </a:lnTo>
                    <a:lnTo>
                      <a:pt x="1274" y="745"/>
                    </a:lnTo>
                    <a:cubicBezTo>
                      <a:pt x="1504" y="718"/>
                      <a:pt x="1680" y="651"/>
                      <a:pt x="1870" y="529"/>
                    </a:cubicBezTo>
                    <a:cubicBezTo>
                      <a:pt x="1897" y="516"/>
                      <a:pt x="2006" y="434"/>
                      <a:pt x="2046" y="420"/>
                    </a:cubicBezTo>
                    <a:cubicBezTo>
                      <a:pt x="2087" y="380"/>
                      <a:pt x="2358" y="136"/>
                      <a:pt x="2262" y="55"/>
                    </a:cubicBezTo>
                    <a:cubicBezTo>
                      <a:pt x="2195" y="1"/>
                      <a:pt x="1978" y="176"/>
                      <a:pt x="1910" y="231"/>
                    </a:cubicBezTo>
                    <a:lnTo>
                      <a:pt x="1748" y="312"/>
                    </a:lnTo>
                    <a:cubicBezTo>
                      <a:pt x="1585" y="393"/>
                      <a:pt x="1436" y="447"/>
                      <a:pt x="1247" y="474"/>
                    </a:cubicBezTo>
                    <a:lnTo>
                      <a:pt x="1179" y="474"/>
                    </a:lnTo>
                    <a:lnTo>
                      <a:pt x="1179" y="474"/>
                    </a:lnTo>
                    <a:lnTo>
                      <a:pt x="1166" y="474"/>
                    </a:lnTo>
                    <a:cubicBezTo>
                      <a:pt x="1003" y="489"/>
                      <a:pt x="867" y="461"/>
                      <a:pt x="705" y="407"/>
                    </a:cubicBezTo>
                    <a:cubicBezTo>
                      <a:pt x="624" y="366"/>
                      <a:pt x="555" y="326"/>
                      <a:pt x="474" y="272"/>
                    </a:cubicBezTo>
                    <a:cubicBezTo>
                      <a:pt x="407" y="231"/>
                      <a:pt x="176" y="28"/>
                      <a:pt x="109" y="68"/>
                    </a:cubicBezTo>
                    <a:cubicBezTo>
                      <a:pt x="0" y="149"/>
                      <a:pt x="284" y="420"/>
                      <a:pt x="338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5" name="Google Shape;1145;p59"/>
              <p:cNvSpPr/>
              <p:nvPr/>
            </p:nvSpPr>
            <p:spPr>
              <a:xfrm>
                <a:off x="5770900" y="2199400"/>
                <a:ext cx="108750" cy="57250"/>
              </a:xfrm>
              <a:custGeom>
                <a:rect b="b" l="l" r="r" t="t"/>
                <a:pathLst>
                  <a:path extrusionOk="0" h="2290" w="4350">
                    <a:moveTo>
                      <a:pt x="1247" y="393"/>
                    </a:moveTo>
                    <a:cubicBezTo>
                      <a:pt x="1017" y="257"/>
                      <a:pt x="827" y="122"/>
                      <a:pt x="597" y="82"/>
                    </a:cubicBezTo>
                    <a:cubicBezTo>
                      <a:pt x="1" y="0"/>
                      <a:pt x="41" y="813"/>
                      <a:pt x="258" y="1193"/>
                    </a:cubicBezTo>
                    <a:cubicBezTo>
                      <a:pt x="664" y="1924"/>
                      <a:pt x="1423" y="2290"/>
                      <a:pt x="2169" y="2277"/>
                    </a:cubicBezTo>
                    <a:cubicBezTo>
                      <a:pt x="2928" y="2290"/>
                      <a:pt x="3686" y="1924"/>
                      <a:pt x="4093" y="1193"/>
                    </a:cubicBezTo>
                    <a:cubicBezTo>
                      <a:pt x="4310" y="813"/>
                      <a:pt x="4350" y="0"/>
                      <a:pt x="3753" y="82"/>
                    </a:cubicBezTo>
                    <a:cubicBezTo>
                      <a:pt x="3524" y="122"/>
                      <a:pt x="3334" y="257"/>
                      <a:pt x="3103" y="393"/>
                    </a:cubicBezTo>
                    <a:cubicBezTo>
                      <a:pt x="2805" y="555"/>
                      <a:pt x="2494" y="624"/>
                      <a:pt x="2169" y="624"/>
                    </a:cubicBezTo>
                    <a:cubicBezTo>
                      <a:pt x="1857" y="624"/>
                      <a:pt x="1545" y="555"/>
                      <a:pt x="1247" y="3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6" name="Google Shape;1146;p59"/>
              <p:cNvSpPr/>
              <p:nvPr/>
            </p:nvSpPr>
            <p:spPr>
              <a:xfrm>
                <a:off x="5593400" y="2146875"/>
                <a:ext cx="56275" cy="27475"/>
              </a:xfrm>
              <a:custGeom>
                <a:rect b="b" l="l" r="r" t="t"/>
                <a:pathLst>
                  <a:path extrusionOk="0" h="1099" w="2251">
                    <a:moveTo>
                      <a:pt x="407" y="990"/>
                    </a:moveTo>
                    <a:cubicBezTo>
                      <a:pt x="516" y="1045"/>
                      <a:pt x="610" y="1058"/>
                      <a:pt x="733" y="1085"/>
                    </a:cubicBezTo>
                    <a:cubicBezTo>
                      <a:pt x="935" y="1099"/>
                      <a:pt x="1112" y="1085"/>
                      <a:pt x="1302" y="1018"/>
                    </a:cubicBezTo>
                    <a:lnTo>
                      <a:pt x="1315" y="1018"/>
                    </a:lnTo>
                    <a:lnTo>
                      <a:pt x="1315" y="1018"/>
                    </a:lnTo>
                    <a:cubicBezTo>
                      <a:pt x="1329" y="1003"/>
                      <a:pt x="1383" y="990"/>
                      <a:pt x="1383" y="990"/>
                    </a:cubicBezTo>
                    <a:cubicBezTo>
                      <a:pt x="1600" y="895"/>
                      <a:pt x="1748" y="774"/>
                      <a:pt x="1898" y="611"/>
                    </a:cubicBezTo>
                    <a:cubicBezTo>
                      <a:pt x="1925" y="584"/>
                      <a:pt x="2006" y="476"/>
                      <a:pt x="2033" y="448"/>
                    </a:cubicBezTo>
                    <a:cubicBezTo>
                      <a:pt x="2060" y="394"/>
                      <a:pt x="2250" y="82"/>
                      <a:pt x="2142" y="42"/>
                    </a:cubicBezTo>
                    <a:cubicBezTo>
                      <a:pt x="2060" y="1"/>
                      <a:pt x="1898" y="245"/>
                      <a:pt x="1844" y="313"/>
                    </a:cubicBezTo>
                    <a:lnTo>
                      <a:pt x="1721" y="434"/>
                    </a:lnTo>
                    <a:cubicBezTo>
                      <a:pt x="1586" y="570"/>
                      <a:pt x="1450" y="665"/>
                      <a:pt x="1275" y="732"/>
                    </a:cubicBezTo>
                    <a:cubicBezTo>
                      <a:pt x="1275" y="747"/>
                      <a:pt x="1233" y="747"/>
                      <a:pt x="1220" y="760"/>
                    </a:cubicBezTo>
                    <a:lnTo>
                      <a:pt x="1220" y="760"/>
                    </a:lnTo>
                    <a:lnTo>
                      <a:pt x="1206" y="760"/>
                    </a:lnTo>
                    <a:cubicBezTo>
                      <a:pt x="1058" y="814"/>
                      <a:pt x="922" y="841"/>
                      <a:pt x="760" y="828"/>
                    </a:cubicBezTo>
                    <a:cubicBezTo>
                      <a:pt x="651" y="814"/>
                      <a:pt x="583" y="801"/>
                      <a:pt x="489" y="774"/>
                    </a:cubicBezTo>
                    <a:cubicBezTo>
                      <a:pt x="407" y="760"/>
                      <a:pt x="122" y="624"/>
                      <a:pt x="82" y="692"/>
                    </a:cubicBezTo>
                    <a:cubicBezTo>
                      <a:pt x="1" y="801"/>
                      <a:pt x="353" y="976"/>
                      <a:pt x="407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7" name="Google Shape;1147;p59"/>
              <p:cNvSpPr/>
              <p:nvPr/>
            </p:nvSpPr>
            <p:spPr>
              <a:xfrm>
                <a:off x="564590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8" name="Google Shape;1148;p59"/>
              <p:cNvSpPr/>
              <p:nvPr/>
            </p:nvSpPr>
            <p:spPr>
              <a:xfrm>
                <a:off x="5932150" y="2136400"/>
                <a:ext cx="100975" cy="100950"/>
              </a:xfrm>
              <a:custGeom>
                <a:rect b="b" l="l" r="r" t="t"/>
                <a:pathLst>
                  <a:path extrusionOk="0" h="4038" w="4039">
                    <a:moveTo>
                      <a:pt x="2019" y="4038"/>
                    </a:moveTo>
                    <a:cubicBezTo>
                      <a:pt x="3130" y="4038"/>
                      <a:pt x="4038" y="3130"/>
                      <a:pt x="4038" y="2019"/>
                    </a:cubicBezTo>
                    <a:cubicBezTo>
                      <a:pt x="4038" y="908"/>
                      <a:pt x="3130" y="0"/>
                      <a:pt x="2019" y="0"/>
                    </a:cubicBezTo>
                    <a:cubicBezTo>
                      <a:pt x="908" y="0"/>
                      <a:pt x="0" y="908"/>
                      <a:pt x="0" y="2019"/>
                    </a:cubicBezTo>
                    <a:cubicBezTo>
                      <a:pt x="0" y="3130"/>
                      <a:pt x="908" y="4038"/>
                      <a:pt x="2019" y="40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9" name="Google Shape;1149;p59"/>
              <p:cNvSpPr/>
              <p:nvPr/>
            </p:nvSpPr>
            <p:spPr>
              <a:xfrm>
                <a:off x="5995825" y="2130975"/>
                <a:ext cx="48450" cy="25425"/>
              </a:xfrm>
              <a:custGeom>
                <a:rect b="b" l="l" r="r" t="t"/>
                <a:pathLst>
                  <a:path extrusionOk="0" h="1017" w="1938">
                    <a:moveTo>
                      <a:pt x="1735" y="420"/>
                    </a:moveTo>
                    <a:cubicBezTo>
                      <a:pt x="1694" y="501"/>
                      <a:pt x="1640" y="570"/>
                      <a:pt x="1572" y="637"/>
                    </a:cubicBezTo>
                    <a:cubicBezTo>
                      <a:pt x="1450" y="759"/>
                      <a:pt x="1314" y="868"/>
                      <a:pt x="1139" y="935"/>
                    </a:cubicBezTo>
                    <a:lnTo>
                      <a:pt x="1139" y="935"/>
                    </a:lnTo>
                    <a:cubicBezTo>
                      <a:pt x="1125" y="935"/>
                      <a:pt x="1125" y="949"/>
                      <a:pt x="1125" y="949"/>
                    </a:cubicBezTo>
                    <a:lnTo>
                      <a:pt x="1098" y="949"/>
                    </a:lnTo>
                    <a:cubicBezTo>
                      <a:pt x="895" y="1016"/>
                      <a:pt x="732" y="1016"/>
                      <a:pt x="543" y="962"/>
                    </a:cubicBezTo>
                    <a:cubicBezTo>
                      <a:pt x="461" y="949"/>
                      <a:pt x="393" y="922"/>
                      <a:pt x="326" y="881"/>
                    </a:cubicBezTo>
                    <a:cubicBezTo>
                      <a:pt x="272" y="841"/>
                      <a:pt x="1" y="651"/>
                      <a:pt x="82" y="555"/>
                    </a:cubicBezTo>
                    <a:cubicBezTo>
                      <a:pt x="136" y="501"/>
                      <a:pt x="353" y="637"/>
                      <a:pt x="434" y="664"/>
                    </a:cubicBezTo>
                    <a:cubicBezTo>
                      <a:pt x="488" y="691"/>
                      <a:pt x="543" y="705"/>
                      <a:pt x="597" y="718"/>
                    </a:cubicBezTo>
                    <a:cubicBezTo>
                      <a:pt x="745" y="745"/>
                      <a:pt x="868" y="745"/>
                      <a:pt x="1003" y="691"/>
                    </a:cubicBezTo>
                    <a:lnTo>
                      <a:pt x="1030" y="691"/>
                    </a:lnTo>
                    <a:lnTo>
                      <a:pt x="1030" y="691"/>
                    </a:lnTo>
                    <a:lnTo>
                      <a:pt x="1043" y="678"/>
                    </a:lnTo>
                    <a:cubicBezTo>
                      <a:pt x="1179" y="624"/>
                      <a:pt x="1287" y="555"/>
                      <a:pt x="1396" y="447"/>
                    </a:cubicBezTo>
                    <a:cubicBezTo>
                      <a:pt x="1423" y="434"/>
                      <a:pt x="1531" y="312"/>
                      <a:pt x="1558" y="284"/>
                    </a:cubicBezTo>
                    <a:cubicBezTo>
                      <a:pt x="1599" y="217"/>
                      <a:pt x="1748" y="0"/>
                      <a:pt x="1843" y="41"/>
                    </a:cubicBezTo>
                    <a:cubicBezTo>
                      <a:pt x="1938" y="95"/>
                      <a:pt x="1775" y="366"/>
                      <a:pt x="1735" y="4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0" name="Google Shape;1150;p59"/>
              <p:cNvSpPr/>
              <p:nvPr/>
            </p:nvSpPr>
            <p:spPr>
              <a:xfrm>
                <a:off x="5996150" y="2146550"/>
                <a:ext cx="58975" cy="19000"/>
              </a:xfrm>
              <a:custGeom>
                <a:rect b="b" l="l" r="r" t="t"/>
                <a:pathLst>
                  <a:path extrusionOk="0" h="760" w="2359">
                    <a:moveTo>
                      <a:pt x="2020" y="461"/>
                    </a:moveTo>
                    <a:cubicBezTo>
                      <a:pt x="1939" y="543"/>
                      <a:pt x="1857" y="583"/>
                      <a:pt x="1749" y="637"/>
                    </a:cubicBezTo>
                    <a:cubicBezTo>
                      <a:pt x="1559" y="718"/>
                      <a:pt x="1383" y="760"/>
                      <a:pt x="1180" y="745"/>
                    </a:cubicBezTo>
                    <a:lnTo>
                      <a:pt x="1166" y="745"/>
                    </a:lnTo>
                    <a:lnTo>
                      <a:pt x="1166" y="745"/>
                    </a:lnTo>
                    <a:lnTo>
                      <a:pt x="1085" y="745"/>
                    </a:lnTo>
                    <a:cubicBezTo>
                      <a:pt x="855" y="718"/>
                      <a:pt x="678" y="651"/>
                      <a:pt x="488" y="529"/>
                    </a:cubicBezTo>
                    <a:cubicBezTo>
                      <a:pt x="461" y="516"/>
                      <a:pt x="353" y="434"/>
                      <a:pt x="313" y="420"/>
                    </a:cubicBezTo>
                    <a:cubicBezTo>
                      <a:pt x="272" y="380"/>
                      <a:pt x="1" y="136"/>
                      <a:pt x="96" y="55"/>
                    </a:cubicBezTo>
                    <a:cubicBezTo>
                      <a:pt x="163" y="1"/>
                      <a:pt x="380" y="176"/>
                      <a:pt x="448" y="231"/>
                    </a:cubicBezTo>
                    <a:lnTo>
                      <a:pt x="611" y="312"/>
                    </a:lnTo>
                    <a:cubicBezTo>
                      <a:pt x="774" y="393"/>
                      <a:pt x="922" y="447"/>
                      <a:pt x="1112" y="474"/>
                    </a:cubicBezTo>
                    <a:lnTo>
                      <a:pt x="1180" y="474"/>
                    </a:lnTo>
                    <a:lnTo>
                      <a:pt x="1180" y="474"/>
                    </a:lnTo>
                    <a:lnTo>
                      <a:pt x="1193" y="474"/>
                    </a:lnTo>
                    <a:cubicBezTo>
                      <a:pt x="1356" y="489"/>
                      <a:pt x="1491" y="461"/>
                      <a:pt x="1641" y="407"/>
                    </a:cubicBezTo>
                    <a:cubicBezTo>
                      <a:pt x="1735" y="366"/>
                      <a:pt x="1803" y="326"/>
                      <a:pt x="1885" y="272"/>
                    </a:cubicBezTo>
                    <a:cubicBezTo>
                      <a:pt x="1952" y="231"/>
                      <a:pt x="2183" y="28"/>
                      <a:pt x="2250" y="68"/>
                    </a:cubicBezTo>
                    <a:cubicBezTo>
                      <a:pt x="2358" y="149"/>
                      <a:pt x="2074" y="420"/>
                      <a:pt x="2020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1" name="Google Shape;1151;p59"/>
              <p:cNvSpPr/>
              <p:nvPr/>
            </p:nvSpPr>
            <p:spPr>
              <a:xfrm>
                <a:off x="6000900" y="2146875"/>
                <a:ext cx="56250" cy="27475"/>
              </a:xfrm>
              <a:custGeom>
                <a:rect b="b" l="l" r="r" t="t"/>
                <a:pathLst>
                  <a:path extrusionOk="0" h="1099" w="2250">
                    <a:moveTo>
                      <a:pt x="1843" y="990"/>
                    </a:moveTo>
                    <a:cubicBezTo>
                      <a:pt x="1735" y="1045"/>
                      <a:pt x="1640" y="1058"/>
                      <a:pt x="1518" y="1085"/>
                    </a:cubicBezTo>
                    <a:cubicBezTo>
                      <a:pt x="1315" y="1099"/>
                      <a:pt x="1138" y="1085"/>
                      <a:pt x="949" y="1018"/>
                    </a:cubicBezTo>
                    <a:lnTo>
                      <a:pt x="936" y="1018"/>
                    </a:lnTo>
                    <a:lnTo>
                      <a:pt x="936" y="1018"/>
                    </a:lnTo>
                    <a:cubicBezTo>
                      <a:pt x="922" y="1003"/>
                      <a:pt x="868" y="990"/>
                      <a:pt x="868" y="990"/>
                    </a:cubicBezTo>
                    <a:cubicBezTo>
                      <a:pt x="651" y="895"/>
                      <a:pt x="502" y="774"/>
                      <a:pt x="353" y="611"/>
                    </a:cubicBezTo>
                    <a:cubicBezTo>
                      <a:pt x="326" y="584"/>
                      <a:pt x="244" y="476"/>
                      <a:pt x="217" y="448"/>
                    </a:cubicBezTo>
                    <a:cubicBezTo>
                      <a:pt x="190" y="394"/>
                      <a:pt x="0" y="82"/>
                      <a:pt x="109" y="42"/>
                    </a:cubicBezTo>
                    <a:cubicBezTo>
                      <a:pt x="190" y="1"/>
                      <a:pt x="353" y="245"/>
                      <a:pt x="407" y="313"/>
                    </a:cubicBezTo>
                    <a:lnTo>
                      <a:pt x="529" y="434"/>
                    </a:lnTo>
                    <a:cubicBezTo>
                      <a:pt x="665" y="570"/>
                      <a:pt x="800" y="665"/>
                      <a:pt x="976" y="732"/>
                    </a:cubicBezTo>
                    <a:cubicBezTo>
                      <a:pt x="976" y="747"/>
                      <a:pt x="1017" y="747"/>
                      <a:pt x="1030" y="760"/>
                    </a:cubicBezTo>
                    <a:lnTo>
                      <a:pt x="1030" y="760"/>
                    </a:lnTo>
                    <a:lnTo>
                      <a:pt x="1044" y="760"/>
                    </a:lnTo>
                    <a:cubicBezTo>
                      <a:pt x="1193" y="814"/>
                      <a:pt x="1328" y="841"/>
                      <a:pt x="1491" y="828"/>
                    </a:cubicBezTo>
                    <a:cubicBezTo>
                      <a:pt x="1599" y="814"/>
                      <a:pt x="1667" y="801"/>
                      <a:pt x="1762" y="774"/>
                    </a:cubicBezTo>
                    <a:cubicBezTo>
                      <a:pt x="1843" y="760"/>
                      <a:pt x="2128" y="624"/>
                      <a:pt x="2168" y="692"/>
                    </a:cubicBezTo>
                    <a:cubicBezTo>
                      <a:pt x="2250" y="801"/>
                      <a:pt x="1897" y="976"/>
                      <a:pt x="1843" y="9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2" name="Google Shape;1152;p59"/>
              <p:cNvSpPr/>
              <p:nvPr/>
            </p:nvSpPr>
            <p:spPr>
              <a:xfrm>
                <a:off x="5969050" y="2148925"/>
                <a:ext cx="35600" cy="35925"/>
              </a:xfrm>
              <a:custGeom>
                <a:rect b="b" l="l" r="r" t="t"/>
                <a:pathLst>
                  <a:path extrusionOk="0" h="1437" w="1424">
                    <a:moveTo>
                      <a:pt x="705" y="1436"/>
                    </a:moveTo>
                    <a:cubicBezTo>
                      <a:pt x="1112" y="1436"/>
                      <a:pt x="1424" y="1111"/>
                      <a:pt x="1424" y="719"/>
                    </a:cubicBezTo>
                    <a:cubicBezTo>
                      <a:pt x="1424" y="325"/>
                      <a:pt x="1112" y="0"/>
                      <a:pt x="705" y="0"/>
                    </a:cubicBezTo>
                    <a:cubicBezTo>
                      <a:pt x="313" y="0"/>
                      <a:pt x="1" y="325"/>
                      <a:pt x="1" y="719"/>
                    </a:cubicBezTo>
                    <a:cubicBezTo>
                      <a:pt x="1" y="1111"/>
                      <a:pt x="313" y="1436"/>
                      <a:pt x="705" y="14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3" name="Google Shape;1153;p59"/>
              <p:cNvSpPr/>
              <p:nvPr/>
            </p:nvSpPr>
            <p:spPr>
              <a:xfrm>
                <a:off x="5628650" y="2260375"/>
                <a:ext cx="78600" cy="30500"/>
              </a:xfrm>
              <a:custGeom>
                <a:rect b="b" l="l" r="r" t="t"/>
                <a:pathLst>
                  <a:path extrusionOk="0" h="1220" w="3144">
                    <a:moveTo>
                      <a:pt x="1572" y="1220"/>
                    </a:moveTo>
                    <a:cubicBezTo>
                      <a:pt x="2439" y="1220"/>
                      <a:pt x="3144" y="949"/>
                      <a:pt x="3144" y="610"/>
                    </a:cubicBezTo>
                    <a:cubicBezTo>
                      <a:pt x="3144" y="284"/>
                      <a:pt x="2439" y="0"/>
                      <a:pt x="1572" y="0"/>
                    </a:cubicBezTo>
                    <a:cubicBezTo>
                      <a:pt x="705" y="0"/>
                      <a:pt x="0" y="284"/>
                      <a:pt x="0" y="610"/>
                    </a:cubicBezTo>
                    <a:cubicBezTo>
                      <a:pt x="0" y="949"/>
                      <a:pt x="705" y="1220"/>
                      <a:pt x="1572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4" name="Google Shape;1154;p59"/>
              <p:cNvSpPr/>
              <p:nvPr/>
            </p:nvSpPr>
            <p:spPr>
              <a:xfrm>
                <a:off x="5943300" y="2260375"/>
                <a:ext cx="78625" cy="30500"/>
              </a:xfrm>
              <a:custGeom>
                <a:rect b="b" l="l" r="r" t="t"/>
                <a:pathLst>
                  <a:path extrusionOk="0" h="1220" w="3145">
                    <a:moveTo>
                      <a:pt x="1573" y="1220"/>
                    </a:moveTo>
                    <a:cubicBezTo>
                      <a:pt x="2440" y="1220"/>
                      <a:pt x="3144" y="949"/>
                      <a:pt x="3144" y="610"/>
                    </a:cubicBezTo>
                    <a:cubicBezTo>
                      <a:pt x="3144" y="284"/>
                      <a:pt x="2440" y="0"/>
                      <a:pt x="1573" y="0"/>
                    </a:cubicBezTo>
                    <a:cubicBezTo>
                      <a:pt x="706" y="0"/>
                      <a:pt x="1" y="284"/>
                      <a:pt x="1" y="610"/>
                    </a:cubicBezTo>
                    <a:cubicBezTo>
                      <a:pt x="1" y="949"/>
                      <a:pt x="706" y="1220"/>
                      <a:pt x="1573" y="1220"/>
                    </a:cubicBezTo>
                    <a:close/>
                  </a:path>
                </a:pathLst>
              </a:custGeom>
              <a:solidFill>
                <a:srgbClr val="F58C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55" name="Google Shape;1155;p59"/>
          <p:cNvSpPr txBox="1"/>
          <p:nvPr/>
        </p:nvSpPr>
        <p:spPr>
          <a:xfrm>
            <a:off x="868737" y="3925929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𝝂</a:t>
            </a:r>
            <a:r>
              <a:rPr baseline="-25000" lang="en" sz="1600"/>
              <a:t>1</a:t>
            </a:r>
            <a:endParaRPr baseline="-25000" sz="1600"/>
          </a:p>
        </p:txBody>
      </p:sp>
      <p:sp>
        <p:nvSpPr>
          <p:cNvPr id="1156" name="Google Shape;1156;p59"/>
          <p:cNvSpPr txBox="1"/>
          <p:nvPr/>
        </p:nvSpPr>
        <p:spPr>
          <a:xfrm>
            <a:off x="878140" y="3415258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2</a:t>
            </a:r>
            <a:endParaRPr baseline="-25000" sz="1600"/>
          </a:p>
        </p:txBody>
      </p:sp>
      <p:sp>
        <p:nvSpPr>
          <p:cNvPr id="1157" name="Google Shape;1157;p59"/>
          <p:cNvSpPr txBox="1"/>
          <p:nvPr/>
        </p:nvSpPr>
        <p:spPr>
          <a:xfrm>
            <a:off x="868724" y="2471946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3</a:t>
            </a:r>
            <a:endParaRPr baseline="-25000" sz="1600"/>
          </a:p>
        </p:txBody>
      </p:sp>
      <p:sp>
        <p:nvSpPr>
          <p:cNvPr id="1158" name="Google Shape;1158;p59"/>
          <p:cNvSpPr/>
          <p:nvPr/>
        </p:nvSpPr>
        <p:spPr>
          <a:xfrm rot="-1175220">
            <a:off x="613457" y="2752051"/>
            <a:ext cx="415228" cy="415611"/>
          </a:xfrm>
          <a:prstGeom prst="pie">
            <a:avLst>
              <a:gd fmla="val 17278849" name="adj1"/>
              <a:gd fmla="val 18338563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9" name="Google Shape;1159;p59"/>
          <p:cNvSpPr/>
          <p:nvPr/>
        </p:nvSpPr>
        <p:spPr>
          <a:xfrm rot="-1798125">
            <a:off x="641948" y="3665184"/>
            <a:ext cx="399978" cy="400388"/>
          </a:xfrm>
          <a:prstGeom prst="pie">
            <a:avLst>
              <a:gd fmla="val 16056199" name="adj1"/>
              <a:gd fmla="val 18338563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60" name="Google Shape;1160;p59"/>
          <p:cNvGrpSpPr/>
          <p:nvPr/>
        </p:nvGrpSpPr>
        <p:grpSpPr>
          <a:xfrm>
            <a:off x="723570" y="3805645"/>
            <a:ext cx="236513" cy="87769"/>
            <a:chOff x="5593400" y="2130975"/>
            <a:chExt cx="463750" cy="159900"/>
          </a:xfrm>
        </p:grpSpPr>
        <p:sp>
          <p:nvSpPr>
            <p:cNvPr id="1161" name="Google Shape;1161;p59"/>
            <p:cNvSpPr/>
            <p:nvPr/>
          </p:nvSpPr>
          <p:spPr>
            <a:xfrm>
              <a:off x="56174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20" y="4038"/>
                  </a:moveTo>
                  <a:cubicBezTo>
                    <a:pt x="3131" y="4038"/>
                    <a:pt x="4038" y="3130"/>
                    <a:pt x="4038" y="2019"/>
                  </a:cubicBezTo>
                  <a:cubicBezTo>
                    <a:pt x="4038" y="908"/>
                    <a:pt x="3131" y="0"/>
                    <a:pt x="2020" y="0"/>
                  </a:cubicBezTo>
                  <a:cubicBezTo>
                    <a:pt x="909" y="0"/>
                    <a:pt x="0" y="908"/>
                    <a:pt x="0" y="2019"/>
                  </a:cubicBezTo>
                  <a:cubicBezTo>
                    <a:pt x="0" y="3130"/>
                    <a:pt x="909" y="4038"/>
                    <a:pt x="2020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59"/>
            <p:cNvSpPr/>
            <p:nvPr/>
          </p:nvSpPr>
          <p:spPr>
            <a:xfrm>
              <a:off x="560627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204" y="420"/>
                  </a:moveTo>
                  <a:cubicBezTo>
                    <a:pt x="245" y="501"/>
                    <a:pt x="299" y="570"/>
                    <a:pt x="366" y="637"/>
                  </a:cubicBezTo>
                  <a:cubicBezTo>
                    <a:pt x="489" y="759"/>
                    <a:pt x="624" y="868"/>
                    <a:pt x="800" y="935"/>
                  </a:cubicBezTo>
                  <a:lnTo>
                    <a:pt x="800" y="935"/>
                  </a:lnTo>
                  <a:cubicBezTo>
                    <a:pt x="814" y="935"/>
                    <a:pt x="814" y="949"/>
                    <a:pt x="814" y="949"/>
                  </a:cubicBezTo>
                  <a:lnTo>
                    <a:pt x="841" y="949"/>
                  </a:lnTo>
                  <a:cubicBezTo>
                    <a:pt x="1044" y="1016"/>
                    <a:pt x="1206" y="1016"/>
                    <a:pt x="1396" y="962"/>
                  </a:cubicBezTo>
                  <a:cubicBezTo>
                    <a:pt x="1477" y="949"/>
                    <a:pt x="1545" y="922"/>
                    <a:pt x="1613" y="881"/>
                  </a:cubicBezTo>
                  <a:cubicBezTo>
                    <a:pt x="1667" y="841"/>
                    <a:pt x="1938" y="651"/>
                    <a:pt x="1857" y="555"/>
                  </a:cubicBezTo>
                  <a:cubicBezTo>
                    <a:pt x="1802" y="501"/>
                    <a:pt x="1586" y="637"/>
                    <a:pt x="1504" y="664"/>
                  </a:cubicBezTo>
                  <a:cubicBezTo>
                    <a:pt x="1450" y="691"/>
                    <a:pt x="1396" y="705"/>
                    <a:pt x="1342" y="718"/>
                  </a:cubicBezTo>
                  <a:cubicBezTo>
                    <a:pt x="1193" y="745"/>
                    <a:pt x="1071" y="745"/>
                    <a:pt x="935" y="691"/>
                  </a:cubicBezTo>
                  <a:lnTo>
                    <a:pt x="908" y="691"/>
                  </a:lnTo>
                  <a:lnTo>
                    <a:pt x="908" y="691"/>
                  </a:lnTo>
                  <a:cubicBezTo>
                    <a:pt x="908" y="678"/>
                    <a:pt x="908" y="678"/>
                    <a:pt x="895" y="678"/>
                  </a:cubicBezTo>
                  <a:cubicBezTo>
                    <a:pt x="760" y="624"/>
                    <a:pt x="651" y="555"/>
                    <a:pt x="543" y="447"/>
                  </a:cubicBezTo>
                  <a:cubicBezTo>
                    <a:pt x="516" y="434"/>
                    <a:pt x="407" y="312"/>
                    <a:pt x="380" y="284"/>
                  </a:cubicBezTo>
                  <a:cubicBezTo>
                    <a:pt x="339" y="217"/>
                    <a:pt x="191" y="0"/>
                    <a:pt x="95" y="41"/>
                  </a:cubicBezTo>
                  <a:cubicBezTo>
                    <a:pt x="1" y="95"/>
                    <a:pt x="163" y="366"/>
                    <a:pt x="204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59"/>
            <p:cNvSpPr/>
            <p:nvPr/>
          </p:nvSpPr>
          <p:spPr>
            <a:xfrm>
              <a:off x="5595450" y="2146550"/>
              <a:ext cx="58950" cy="19000"/>
            </a:xfrm>
            <a:custGeom>
              <a:rect b="b" l="l" r="r" t="t"/>
              <a:pathLst>
                <a:path extrusionOk="0" h="760" w="2358">
                  <a:moveTo>
                    <a:pt x="338" y="461"/>
                  </a:moveTo>
                  <a:cubicBezTo>
                    <a:pt x="420" y="543"/>
                    <a:pt x="501" y="583"/>
                    <a:pt x="609" y="637"/>
                  </a:cubicBezTo>
                  <a:cubicBezTo>
                    <a:pt x="799" y="718"/>
                    <a:pt x="976" y="760"/>
                    <a:pt x="1179" y="745"/>
                  </a:cubicBezTo>
                  <a:lnTo>
                    <a:pt x="1193" y="745"/>
                  </a:lnTo>
                  <a:lnTo>
                    <a:pt x="1193" y="745"/>
                  </a:lnTo>
                  <a:lnTo>
                    <a:pt x="1274" y="745"/>
                  </a:lnTo>
                  <a:cubicBezTo>
                    <a:pt x="1504" y="718"/>
                    <a:pt x="1680" y="651"/>
                    <a:pt x="1870" y="529"/>
                  </a:cubicBezTo>
                  <a:cubicBezTo>
                    <a:pt x="1897" y="516"/>
                    <a:pt x="2006" y="434"/>
                    <a:pt x="2046" y="420"/>
                  </a:cubicBezTo>
                  <a:cubicBezTo>
                    <a:pt x="2087" y="380"/>
                    <a:pt x="2358" y="136"/>
                    <a:pt x="2262" y="55"/>
                  </a:cubicBezTo>
                  <a:cubicBezTo>
                    <a:pt x="2195" y="1"/>
                    <a:pt x="1978" y="176"/>
                    <a:pt x="1910" y="231"/>
                  </a:cubicBezTo>
                  <a:lnTo>
                    <a:pt x="1748" y="312"/>
                  </a:lnTo>
                  <a:cubicBezTo>
                    <a:pt x="1585" y="393"/>
                    <a:pt x="1436" y="447"/>
                    <a:pt x="1247" y="474"/>
                  </a:cubicBezTo>
                  <a:lnTo>
                    <a:pt x="1179" y="474"/>
                  </a:lnTo>
                  <a:lnTo>
                    <a:pt x="1179" y="474"/>
                  </a:lnTo>
                  <a:lnTo>
                    <a:pt x="1166" y="474"/>
                  </a:lnTo>
                  <a:cubicBezTo>
                    <a:pt x="1003" y="489"/>
                    <a:pt x="867" y="461"/>
                    <a:pt x="705" y="407"/>
                  </a:cubicBezTo>
                  <a:cubicBezTo>
                    <a:pt x="624" y="366"/>
                    <a:pt x="555" y="326"/>
                    <a:pt x="474" y="272"/>
                  </a:cubicBezTo>
                  <a:cubicBezTo>
                    <a:pt x="407" y="231"/>
                    <a:pt x="176" y="28"/>
                    <a:pt x="109" y="68"/>
                  </a:cubicBezTo>
                  <a:cubicBezTo>
                    <a:pt x="0" y="149"/>
                    <a:pt x="284" y="420"/>
                    <a:pt x="338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59"/>
            <p:cNvSpPr/>
            <p:nvPr/>
          </p:nvSpPr>
          <p:spPr>
            <a:xfrm>
              <a:off x="5770900" y="2199400"/>
              <a:ext cx="108750" cy="57250"/>
            </a:xfrm>
            <a:custGeom>
              <a:rect b="b" l="l" r="r" t="t"/>
              <a:pathLst>
                <a:path extrusionOk="0" h="2290" w="4350">
                  <a:moveTo>
                    <a:pt x="1247" y="393"/>
                  </a:moveTo>
                  <a:cubicBezTo>
                    <a:pt x="1017" y="257"/>
                    <a:pt x="827" y="122"/>
                    <a:pt x="597" y="82"/>
                  </a:cubicBezTo>
                  <a:cubicBezTo>
                    <a:pt x="1" y="0"/>
                    <a:pt x="41" y="813"/>
                    <a:pt x="258" y="1193"/>
                  </a:cubicBezTo>
                  <a:cubicBezTo>
                    <a:pt x="664" y="1924"/>
                    <a:pt x="1423" y="2290"/>
                    <a:pt x="2169" y="2277"/>
                  </a:cubicBezTo>
                  <a:cubicBezTo>
                    <a:pt x="2928" y="2290"/>
                    <a:pt x="3686" y="1924"/>
                    <a:pt x="4093" y="1193"/>
                  </a:cubicBezTo>
                  <a:cubicBezTo>
                    <a:pt x="4310" y="813"/>
                    <a:pt x="4350" y="0"/>
                    <a:pt x="3753" y="82"/>
                  </a:cubicBezTo>
                  <a:cubicBezTo>
                    <a:pt x="3524" y="122"/>
                    <a:pt x="3334" y="257"/>
                    <a:pt x="3103" y="393"/>
                  </a:cubicBezTo>
                  <a:cubicBezTo>
                    <a:pt x="2805" y="555"/>
                    <a:pt x="2494" y="624"/>
                    <a:pt x="2169" y="624"/>
                  </a:cubicBezTo>
                  <a:cubicBezTo>
                    <a:pt x="1857" y="624"/>
                    <a:pt x="1545" y="555"/>
                    <a:pt x="1247" y="3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59"/>
            <p:cNvSpPr/>
            <p:nvPr/>
          </p:nvSpPr>
          <p:spPr>
            <a:xfrm>
              <a:off x="5593400" y="2146875"/>
              <a:ext cx="56275" cy="27475"/>
            </a:xfrm>
            <a:custGeom>
              <a:rect b="b" l="l" r="r" t="t"/>
              <a:pathLst>
                <a:path extrusionOk="0" h="1099" w="2251">
                  <a:moveTo>
                    <a:pt x="407" y="990"/>
                  </a:moveTo>
                  <a:cubicBezTo>
                    <a:pt x="516" y="1045"/>
                    <a:pt x="610" y="1058"/>
                    <a:pt x="733" y="1085"/>
                  </a:cubicBezTo>
                  <a:cubicBezTo>
                    <a:pt x="935" y="1099"/>
                    <a:pt x="1112" y="1085"/>
                    <a:pt x="1302" y="1018"/>
                  </a:cubicBezTo>
                  <a:lnTo>
                    <a:pt x="1315" y="1018"/>
                  </a:lnTo>
                  <a:lnTo>
                    <a:pt x="1315" y="1018"/>
                  </a:lnTo>
                  <a:cubicBezTo>
                    <a:pt x="1329" y="1003"/>
                    <a:pt x="1383" y="990"/>
                    <a:pt x="1383" y="990"/>
                  </a:cubicBezTo>
                  <a:cubicBezTo>
                    <a:pt x="1600" y="895"/>
                    <a:pt x="1748" y="774"/>
                    <a:pt x="1898" y="611"/>
                  </a:cubicBezTo>
                  <a:cubicBezTo>
                    <a:pt x="1925" y="584"/>
                    <a:pt x="2006" y="476"/>
                    <a:pt x="2033" y="448"/>
                  </a:cubicBezTo>
                  <a:cubicBezTo>
                    <a:pt x="2060" y="394"/>
                    <a:pt x="2250" y="82"/>
                    <a:pt x="2142" y="42"/>
                  </a:cubicBezTo>
                  <a:cubicBezTo>
                    <a:pt x="2060" y="1"/>
                    <a:pt x="1898" y="245"/>
                    <a:pt x="1844" y="313"/>
                  </a:cubicBezTo>
                  <a:lnTo>
                    <a:pt x="1721" y="434"/>
                  </a:lnTo>
                  <a:cubicBezTo>
                    <a:pt x="1586" y="570"/>
                    <a:pt x="1450" y="665"/>
                    <a:pt x="1275" y="732"/>
                  </a:cubicBezTo>
                  <a:cubicBezTo>
                    <a:pt x="1275" y="747"/>
                    <a:pt x="1233" y="747"/>
                    <a:pt x="1220" y="760"/>
                  </a:cubicBezTo>
                  <a:lnTo>
                    <a:pt x="1220" y="760"/>
                  </a:lnTo>
                  <a:lnTo>
                    <a:pt x="1206" y="760"/>
                  </a:lnTo>
                  <a:cubicBezTo>
                    <a:pt x="1058" y="814"/>
                    <a:pt x="922" y="841"/>
                    <a:pt x="760" y="828"/>
                  </a:cubicBezTo>
                  <a:cubicBezTo>
                    <a:pt x="651" y="814"/>
                    <a:pt x="583" y="801"/>
                    <a:pt x="489" y="774"/>
                  </a:cubicBezTo>
                  <a:cubicBezTo>
                    <a:pt x="407" y="760"/>
                    <a:pt x="122" y="624"/>
                    <a:pt x="82" y="692"/>
                  </a:cubicBezTo>
                  <a:cubicBezTo>
                    <a:pt x="1" y="801"/>
                    <a:pt x="353" y="976"/>
                    <a:pt x="407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59"/>
            <p:cNvSpPr/>
            <p:nvPr/>
          </p:nvSpPr>
          <p:spPr>
            <a:xfrm>
              <a:off x="564590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59"/>
            <p:cNvSpPr/>
            <p:nvPr/>
          </p:nvSpPr>
          <p:spPr>
            <a:xfrm>
              <a:off x="59321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19" y="4038"/>
                  </a:moveTo>
                  <a:cubicBezTo>
                    <a:pt x="3130" y="4038"/>
                    <a:pt x="4038" y="3130"/>
                    <a:pt x="4038" y="2019"/>
                  </a:cubicBezTo>
                  <a:cubicBezTo>
                    <a:pt x="4038" y="908"/>
                    <a:pt x="3130" y="0"/>
                    <a:pt x="2019" y="0"/>
                  </a:cubicBezTo>
                  <a:cubicBezTo>
                    <a:pt x="908" y="0"/>
                    <a:pt x="0" y="908"/>
                    <a:pt x="0" y="2019"/>
                  </a:cubicBezTo>
                  <a:cubicBezTo>
                    <a:pt x="0" y="3130"/>
                    <a:pt x="908" y="4038"/>
                    <a:pt x="2019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59"/>
            <p:cNvSpPr/>
            <p:nvPr/>
          </p:nvSpPr>
          <p:spPr>
            <a:xfrm>
              <a:off x="599582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1735" y="420"/>
                  </a:moveTo>
                  <a:cubicBezTo>
                    <a:pt x="1694" y="501"/>
                    <a:pt x="1640" y="570"/>
                    <a:pt x="1572" y="637"/>
                  </a:cubicBezTo>
                  <a:cubicBezTo>
                    <a:pt x="1450" y="759"/>
                    <a:pt x="1314" y="868"/>
                    <a:pt x="1139" y="935"/>
                  </a:cubicBezTo>
                  <a:lnTo>
                    <a:pt x="1139" y="935"/>
                  </a:lnTo>
                  <a:cubicBezTo>
                    <a:pt x="1125" y="935"/>
                    <a:pt x="1125" y="949"/>
                    <a:pt x="1125" y="949"/>
                  </a:cubicBezTo>
                  <a:lnTo>
                    <a:pt x="1098" y="949"/>
                  </a:lnTo>
                  <a:cubicBezTo>
                    <a:pt x="895" y="1016"/>
                    <a:pt x="732" y="1016"/>
                    <a:pt x="543" y="962"/>
                  </a:cubicBezTo>
                  <a:cubicBezTo>
                    <a:pt x="461" y="949"/>
                    <a:pt x="393" y="922"/>
                    <a:pt x="326" y="881"/>
                  </a:cubicBezTo>
                  <a:cubicBezTo>
                    <a:pt x="272" y="841"/>
                    <a:pt x="1" y="651"/>
                    <a:pt x="82" y="555"/>
                  </a:cubicBezTo>
                  <a:cubicBezTo>
                    <a:pt x="136" y="501"/>
                    <a:pt x="353" y="637"/>
                    <a:pt x="434" y="664"/>
                  </a:cubicBezTo>
                  <a:cubicBezTo>
                    <a:pt x="488" y="691"/>
                    <a:pt x="543" y="705"/>
                    <a:pt x="597" y="718"/>
                  </a:cubicBezTo>
                  <a:cubicBezTo>
                    <a:pt x="745" y="745"/>
                    <a:pt x="868" y="745"/>
                    <a:pt x="1003" y="691"/>
                  </a:cubicBezTo>
                  <a:lnTo>
                    <a:pt x="1030" y="691"/>
                  </a:lnTo>
                  <a:lnTo>
                    <a:pt x="1030" y="691"/>
                  </a:lnTo>
                  <a:lnTo>
                    <a:pt x="1043" y="678"/>
                  </a:lnTo>
                  <a:cubicBezTo>
                    <a:pt x="1179" y="624"/>
                    <a:pt x="1287" y="555"/>
                    <a:pt x="1396" y="447"/>
                  </a:cubicBezTo>
                  <a:cubicBezTo>
                    <a:pt x="1423" y="434"/>
                    <a:pt x="1531" y="312"/>
                    <a:pt x="1558" y="284"/>
                  </a:cubicBezTo>
                  <a:cubicBezTo>
                    <a:pt x="1599" y="217"/>
                    <a:pt x="1748" y="0"/>
                    <a:pt x="1843" y="41"/>
                  </a:cubicBezTo>
                  <a:cubicBezTo>
                    <a:pt x="1938" y="95"/>
                    <a:pt x="1775" y="366"/>
                    <a:pt x="1735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59"/>
            <p:cNvSpPr/>
            <p:nvPr/>
          </p:nvSpPr>
          <p:spPr>
            <a:xfrm>
              <a:off x="5996150" y="2146550"/>
              <a:ext cx="58975" cy="19000"/>
            </a:xfrm>
            <a:custGeom>
              <a:rect b="b" l="l" r="r" t="t"/>
              <a:pathLst>
                <a:path extrusionOk="0" h="760" w="2359">
                  <a:moveTo>
                    <a:pt x="2020" y="461"/>
                  </a:moveTo>
                  <a:cubicBezTo>
                    <a:pt x="1939" y="543"/>
                    <a:pt x="1857" y="583"/>
                    <a:pt x="1749" y="637"/>
                  </a:cubicBezTo>
                  <a:cubicBezTo>
                    <a:pt x="1559" y="718"/>
                    <a:pt x="1383" y="760"/>
                    <a:pt x="1180" y="745"/>
                  </a:cubicBezTo>
                  <a:lnTo>
                    <a:pt x="1166" y="745"/>
                  </a:lnTo>
                  <a:lnTo>
                    <a:pt x="1166" y="745"/>
                  </a:lnTo>
                  <a:lnTo>
                    <a:pt x="1085" y="745"/>
                  </a:lnTo>
                  <a:cubicBezTo>
                    <a:pt x="855" y="718"/>
                    <a:pt x="678" y="651"/>
                    <a:pt x="488" y="529"/>
                  </a:cubicBezTo>
                  <a:cubicBezTo>
                    <a:pt x="461" y="516"/>
                    <a:pt x="353" y="434"/>
                    <a:pt x="313" y="420"/>
                  </a:cubicBezTo>
                  <a:cubicBezTo>
                    <a:pt x="272" y="380"/>
                    <a:pt x="1" y="136"/>
                    <a:pt x="96" y="55"/>
                  </a:cubicBezTo>
                  <a:cubicBezTo>
                    <a:pt x="163" y="1"/>
                    <a:pt x="380" y="176"/>
                    <a:pt x="448" y="231"/>
                  </a:cubicBezTo>
                  <a:lnTo>
                    <a:pt x="611" y="312"/>
                  </a:lnTo>
                  <a:cubicBezTo>
                    <a:pt x="774" y="393"/>
                    <a:pt x="922" y="447"/>
                    <a:pt x="1112" y="474"/>
                  </a:cubicBezTo>
                  <a:lnTo>
                    <a:pt x="1180" y="474"/>
                  </a:lnTo>
                  <a:lnTo>
                    <a:pt x="1180" y="474"/>
                  </a:lnTo>
                  <a:lnTo>
                    <a:pt x="1193" y="474"/>
                  </a:lnTo>
                  <a:cubicBezTo>
                    <a:pt x="1356" y="489"/>
                    <a:pt x="1491" y="461"/>
                    <a:pt x="1641" y="407"/>
                  </a:cubicBezTo>
                  <a:cubicBezTo>
                    <a:pt x="1735" y="366"/>
                    <a:pt x="1803" y="326"/>
                    <a:pt x="1885" y="272"/>
                  </a:cubicBezTo>
                  <a:cubicBezTo>
                    <a:pt x="1952" y="231"/>
                    <a:pt x="2183" y="28"/>
                    <a:pt x="2250" y="68"/>
                  </a:cubicBezTo>
                  <a:cubicBezTo>
                    <a:pt x="2358" y="149"/>
                    <a:pt x="2074" y="420"/>
                    <a:pt x="2020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59"/>
            <p:cNvSpPr/>
            <p:nvPr/>
          </p:nvSpPr>
          <p:spPr>
            <a:xfrm>
              <a:off x="6000900" y="2146875"/>
              <a:ext cx="56250" cy="27475"/>
            </a:xfrm>
            <a:custGeom>
              <a:rect b="b" l="l" r="r" t="t"/>
              <a:pathLst>
                <a:path extrusionOk="0" h="1099" w="2250">
                  <a:moveTo>
                    <a:pt x="1843" y="990"/>
                  </a:moveTo>
                  <a:cubicBezTo>
                    <a:pt x="1735" y="1045"/>
                    <a:pt x="1640" y="1058"/>
                    <a:pt x="1518" y="1085"/>
                  </a:cubicBezTo>
                  <a:cubicBezTo>
                    <a:pt x="1315" y="1099"/>
                    <a:pt x="1138" y="1085"/>
                    <a:pt x="949" y="1018"/>
                  </a:cubicBezTo>
                  <a:lnTo>
                    <a:pt x="936" y="1018"/>
                  </a:lnTo>
                  <a:lnTo>
                    <a:pt x="936" y="1018"/>
                  </a:lnTo>
                  <a:cubicBezTo>
                    <a:pt x="922" y="1003"/>
                    <a:pt x="868" y="990"/>
                    <a:pt x="868" y="990"/>
                  </a:cubicBezTo>
                  <a:cubicBezTo>
                    <a:pt x="651" y="895"/>
                    <a:pt x="502" y="774"/>
                    <a:pt x="353" y="611"/>
                  </a:cubicBezTo>
                  <a:cubicBezTo>
                    <a:pt x="326" y="584"/>
                    <a:pt x="244" y="476"/>
                    <a:pt x="217" y="448"/>
                  </a:cubicBezTo>
                  <a:cubicBezTo>
                    <a:pt x="190" y="394"/>
                    <a:pt x="0" y="82"/>
                    <a:pt x="109" y="42"/>
                  </a:cubicBezTo>
                  <a:cubicBezTo>
                    <a:pt x="190" y="1"/>
                    <a:pt x="353" y="245"/>
                    <a:pt x="407" y="313"/>
                  </a:cubicBezTo>
                  <a:lnTo>
                    <a:pt x="529" y="434"/>
                  </a:lnTo>
                  <a:cubicBezTo>
                    <a:pt x="665" y="570"/>
                    <a:pt x="800" y="665"/>
                    <a:pt x="976" y="732"/>
                  </a:cubicBezTo>
                  <a:cubicBezTo>
                    <a:pt x="976" y="747"/>
                    <a:pt x="1017" y="747"/>
                    <a:pt x="1030" y="760"/>
                  </a:cubicBezTo>
                  <a:lnTo>
                    <a:pt x="1030" y="760"/>
                  </a:lnTo>
                  <a:lnTo>
                    <a:pt x="1044" y="760"/>
                  </a:lnTo>
                  <a:cubicBezTo>
                    <a:pt x="1193" y="814"/>
                    <a:pt x="1328" y="841"/>
                    <a:pt x="1491" y="828"/>
                  </a:cubicBezTo>
                  <a:cubicBezTo>
                    <a:pt x="1599" y="814"/>
                    <a:pt x="1667" y="801"/>
                    <a:pt x="1762" y="774"/>
                  </a:cubicBezTo>
                  <a:cubicBezTo>
                    <a:pt x="1843" y="760"/>
                    <a:pt x="2128" y="624"/>
                    <a:pt x="2168" y="692"/>
                  </a:cubicBezTo>
                  <a:cubicBezTo>
                    <a:pt x="2250" y="801"/>
                    <a:pt x="1897" y="976"/>
                    <a:pt x="1843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59"/>
            <p:cNvSpPr/>
            <p:nvPr/>
          </p:nvSpPr>
          <p:spPr>
            <a:xfrm>
              <a:off x="596905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59"/>
            <p:cNvSpPr/>
            <p:nvPr/>
          </p:nvSpPr>
          <p:spPr>
            <a:xfrm>
              <a:off x="5628650" y="2260375"/>
              <a:ext cx="78600" cy="30500"/>
            </a:xfrm>
            <a:custGeom>
              <a:rect b="b" l="l" r="r" t="t"/>
              <a:pathLst>
                <a:path extrusionOk="0" h="1220" w="3144">
                  <a:moveTo>
                    <a:pt x="1572" y="1220"/>
                  </a:moveTo>
                  <a:cubicBezTo>
                    <a:pt x="2439" y="1220"/>
                    <a:pt x="3144" y="949"/>
                    <a:pt x="3144" y="610"/>
                  </a:cubicBezTo>
                  <a:cubicBezTo>
                    <a:pt x="3144" y="284"/>
                    <a:pt x="2439" y="0"/>
                    <a:pt x="1572" y="0"/>
                  </a:cubicBezTo>
                  <a:cubicBezTo>
                    <a:pt x="705" y="0"/>
                    <a:pt x="0" y="284"/>
                    <a:pt x="0" y="610"/>
                  </a:cubicBezTo>
                  <a:cubicBezTo>
                    <a:pt x="0" y="949"/>
                    <a:pt x="705" y="1220"/>
                    <a:pt x="1572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59"/>
            <p:cNvSpPr/>
            <p:nvPr/>
          </p:nvSpPr>
          <p:spPr>
            <a:xfrm>
              <a:off x="5943300" y="2260375"/>
              <a:ext cx="78625" cy="30500"/>
            </a:xfrm>
            <a:custGeom>
              <a:rect b="b" l="l" r="r" t="t"/>
              <a:pathLst>
                <a:path extrusionOk="0" h="1220" w="3145">
                  <a:moveTo>
                    <a:pt x="1573" y="1220"/>
                  </a:moveTo>
                  <a:cubicBezTo>
                    <a:pt x="2440" y="1220"/>
                    <a:pt x="3144" y="949"/>
                    <a:pt x="3144" y="610"/>
                  </a:cubicBezTo>
                  <a:cubicBezTo>
                    <a:pt x="3144" y="284"/>
                    <a:pt x="2440" y="0"/>
                    <a:pt x="1573" y="0"/>
                  </a:cubicBezTo>
                  <a:cubicBezTo>
                    <a:pt x="706" y="0"/>
                    <a:pt x="1" y="284"/>
                    <a:pt x="1" y="610"/>
                  </a:cubicBezTo>
                  <a:cubicBezTo>
                    <a:pt x="1" y="949"/>
                    <a:pt x="706" y="1220"/>
                    <a:pt x="1573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74" name="Google Shape;1174;p59"/>
          <p:cNvSpPr/>
          <p:nvPr/>
        </p:nvSpPr>
        <p:spPr>
          <a:xfrm rot="-4839945">
            <a:off x="684155" y="4203862"/>
            <a:ext cx="308890" cy="308890"/>
          </a:xfrm>
          <a:prstGeom prst="pie">
            <a:avLst>
              <a:gd fmla="val 17278849" name="adj1"/>
              <a:gd fmla="val 19377377" name="adj2"/>
            </a:avLst>
          </a:prstGeom>
          <a:solidFill>
            <a:srgbClr val="FFD966"/>
          </a:solidFill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75" name="Google Shape;1175;p59"/>
          <p:cNvGrpSpPr/>
          <p:nvPr/>
        </p:nvGrpSpPr>
        <p:grpSpPr>
          <a:xfrm>
            <a:off x="636298" y="758118"/>
            <a:ext cx="600275" cy="600275"/>
            <a:chOff x="2155921" y="3304106"/>
            <a:chExt cx="530700" cy="530700"/>
          </a:xfrm>
        </p:grpSpPr>
        <p:sp>
          <p:nvSpPr>
            <p:cNvPr id="1176" name="Google Shape;1176;p59"/>
            <p:cNvSpPr/>
            <p:nvPr/>
          </p:nvSpPr>
          <p:spPr>
            <a:xfrm rot="-1175220">
              <a:off x="2213657" y="3361651"/>
              <a:ext cx="415228" cy="415611"/>
            </a:xfrm>
            <a:prstGeom prst="pie">
              <a:avLst>
                <a:gd fmla="val 17278849" name="adj1"/>
                <a:gd fmla="val 11215668" name="adj2"/>
              </a:avLst>
            </a:prstGeom>
            <a:solidFill>
              <a:srgbClr val="FFD966"/>
            </a:solidFill>
            <a:ln cap="flat" cmpd="sng" w="9525">
              <a:solidFill>
                <a:srgbClr val="FFD9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59"/>
            <p:cNvSpPr/>
            <p:nvPr/>
          </p:nvSpPr>
          <p:spPr>
            <a:xfrm>
              <a:off x="2213673" y="3359136"/>
              <a:ext cx="415200" cy="415500"/>
            </a:xfrm>
            <a:prstGeom prst="pie">
              <a:avLst>
                <a:gd fmla="val 14939472" name="adj1"/>
                <a:gd fmla="val 16200000" name="adj2"/>
              </a:avLst>
            </a:prstGeom>
            <a:solidFill>
              <a:srgbClr val="60DB92"/>
            </a:solidFill>
            <a:ln cap="flat" cmpd="sng" w="9525">
              <a:solidFill>
                <a:srgbClr val="60DB9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59"/>
            <p:cNvSpPr/>
            <p:nvPr/>
          </p:nvSpPr>
          <p:spPr>
            <a:xfrm>
              <a:off x="2213673" y="3361711"/>
              <a:ext cx="415200" cy="415500"/>
            </a:xfrm>
            <a:prstGeom prst="pie">
              <a:avLst>
                <a:gd fmla="val 13337132" name="adj1"/>
                <a:gd fmla="val 14812973" name="adj2"/>
              </a:avLst>
            </a:prstGeom>
            <a:solidFill>
              <a:srgbClr val="F26489"/>
            </a:solidFill>
            <a:ln cap="flat" cmpd="sng" w="9525">
              <a:solidFill>
                <a:srgbClr val="F264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59"/>
            <p:cNvSpPr/>
            <p:nvPr/>
          </p:nvSpPr>
          <p:spPr>
            <a:xfrm>
              <a:off x="2213673" y="3359147"/>
              <a:ext cx="415200" cy="415500"/>
            </a:xfrm>
            <a:prstGeom prst="pie">
              <a:avLst>
                <a:gd fmla="val 9918821" name="adj1"/>
                <a:gd fmla="val 13248700" name="adj2"/>
              </a:avLst>
            </a:prstGeom>
            <a:solidFill>
              <a:srgbClr val="797EFC"/>
            </a:solidFill>
            <a:ln cap="flat" cmpd="sng" w="9525">
              <a:solidFill>
                <a:srgbClr val="797E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80" name="Google Shape;1180;p59"/>
          <p:cNvSpPr txBox="1"/>
          <p:nvPr/>
        </p:nvSpPr>
        <p:spPr>
          <a:xfrm>
            <a:off x="1082049" y="666746"/>
            <a:ext cx="5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𝝂</a:t>
            </a:r>
            <a:r>
              <a:rPr baseline="-25000" lang="en" sz="1600"/>
              <a:t>4</a:t>
            </a:r>
            <a:endParaRPr baseline="-25000" sz="1600"/>
          </a:p>
        </p:txBody>
      </p:sp>
      <p:grpSp>
        <p:nvGrpSpPr>
          <p:cNvPr id="1181" name="Google Shape;1181;p59"/>
          <p:cNvGrpSpPr/>
          <p:nvPr/>
        </p:nvGrpSpPr>
        <p:grpSpPr>
          <a:xfrm>
            <a:off x="818182" y="1014382"/>
            <a:ext cx="236513" cy="87769"/>
            <a:chOff x="5593400" y="2130975"/>
            <a:chExt cx="463750" cy="159900"/>
          </a:xfrm>
        </p:grpSpPr>
        <p:sp>
          <p:nvSpPr>
            <p:cNvPr id="1182" name="Google Shape;1182;p59"/>
            <p:cNvSpPr/>
            <p:nvPr/>
          </p:nvSpPr>
          <p:spPr>
            <a:xfrm>
              <a:off x="56174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20" y="4038"/>
                  </a:moveTo>
                  <a:cubicBezTo>
                    <a:pt x="3131" y="4038"/>
                    <a:pt x="4038" y="3130"/>
                    <a:pt x="4038" y="2019"/>
                  </a:cubicBezTo>
                  <a:cubicBezTo>
                    <a:pt x="4038" y="908"/>
                    <a:pt x="3131" y="0"/>
                    <a:pt x="2020" y="0"/>
                  </a:cubicBezTo>
                  <a:cubicBezTo>
                    <a:pt x="909" y="0"/>
                    <a:pt x="0" y="908"/>
                    <a:pt x="0" y="2019"/>
                  </a:cubicBezTo>
                  <a:cubicBezTo>
                    <a:pt x="0" y="3130"/>
                    <a:pt x="909" y="4038"/>
                    <a:pt x="2020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59"/>
            <p:cNvSpPr/>
            <p:nvPr/>
          </p:nvSpPr>
          <p:spPr>
            <a:xfrm>
              <a:off x="560627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204" y="420"/>
                  </a:moveTo>
                  <a:cubicBezTo>
                    <a:pt x="245" y="501"/>
                    <a:pt x="299" y="570"/>
                    <a:pt x="366" y="637"/>
                  </a:cubicBezTo>
                  <a:cubicBezTo>
                    <a:pt x="489" y="759"/>
                    <a:pt x="624" y="868"/>
                    <a:pt x="800" y="935"/>
                  </a:cubicBezTo>
                  <a:lnTo>
                    <a:pt x="800" y="935"/>
                  </a:lnTo>
                  <a:cubicBezTo>
                    <a:pt x="814" y="935"/>
                    <a:pt x="814" y="949"/>
                    <a:pt x="814" y="949"/>
                  </a:cubicBezTo>
                  <a:lnTo>
                    <a:pt x="841" y="949"/>
                  </a:lnTo>
                  <a:cubicBezTo>
                    <a:pt x="1044" y="1016"/>
                    <a:pt x="1206" y="1016"/>
                    <a:pt x="1396" y="962"/>
                  </a:cubicBezTo>
                  <a:cubicBezTo>
                    <a:pt x="1477" y="949"/>
                    <a:pt x="1545" y="922"/>
                    <a:pt x="1613" y="881"/>
                  </a:cubicBezTo>
                  <a:cubicBezTo>
                    <a:pt x="1667" y="841"/>
                    <a:pt x="1938" y="651"/>
                    <a:pt x="1857" y="555"/>
                  </a:cubicBezTo>
                  <a:cubicBezTo>
                    <a:pt x="1802" y="501"/>
                    <a:pt x="1586" y="637"/>
                    <a:pt x="1504" y="664"/>
                  </a:cubicBezTo>
                  <a:cubicBezTo>
                    <a:pt x="1450" y="691"/>
                    <a:pt x="1396" y="705"/>
                    <a:pt x="1342" y="718"/>
                  </a:cubicBezTo>
                  <a:cubicBezTo>
                    <a:pt x="1193" y="745"/>
                    <a:pt x="1071" y="745"/>
                    <a:pt x="935" y="691"/>
                  </a:cubicBezTo>
                  <a:lnTo>
                    <a:pt x="908" y="691"/>
                  </a:lnTo>
                  <a:lnTo>
                    <a:pt x="908" y="691"/>
                  </a:lnTo>
                  <a:cubicBezTo>
                    <a:pt x="908" y="678"/>
                    <a:pt x="908" y="678"/>
                    <a:pt x="895" y="678"/>
                  </a:cubicBezTo>
                  <a:cubicBezTo>
                    <a:pt x="760" y="624"/>
                    <a:pt x="651" y="555"/>
                    <a:pt x="543" y="447"/>
                  </a:cubicBezTo>
                  <a:cubicBezTo>
                    <a:pt x="516" y="434"/>
                    <a:pt x="407" y="312"/>
                    <a:pt x="380" y="284"/>
                  </a:cubicBezTo>
                  <a:cubicBezTo>
                    <a:pt x="339" y="217"/>
                    <a:pt x="191" y="0"/>
                    <a:pt x="95" y="41"/>
                  </a:cubicBezTo>
                  <a:cubicBezTo>
                    <a:pt x="1" y="95"/>
                    <a:pt x="163" y="366"/>
                    <a:pt x="204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59"/>
            <p:cNvSpPr/>
            <p:nvPr/>
          </p:nvSpPr>
          <p:spPr>
            <a:xfrm>
              <a:off x="5595450" y="2146550"/>
              <a:ext cx="58950" cy="19000"/>
            </a:xfrm>
            <a:custGeom>
              <a:rect b="b" l="l" r="r" t="t"/>
              <a:pathLst>
                <a:path extrusionOk="0" h="760" w="2358">
                  <a:moveTo>
                    <a:pt x="338" y="461"/>
                  </a:moveTo>
                  <a:cubicBezTo>
                    <a:pt x="420" y="543"/>
                    <a:pt x="501" y="583"/>
                    <a:pt x="609" y="637"/>
                  </a:cubicBezTo>
                  <a:cubicBezTo>
                    <a:pt x="799" y="718"/>
                    <a:pt x="976" y="760"/>
                    <a:pt x="1179" y="745"/>
                  </a:cubicBezTo>
                  <a:lnTo>
                    <a:pt x="1193" y="745"/>
                  </a:lnTo>
                  <a:lnTo>
                    <a:pt x="1193" y="745"/>
                  </a:lnTo>
                  <a:lnTo>
                    <a:pt x="1274" y="745"/>
                  </a:lnTo>
                  <a:cubicBezTo>
                    <a:pt x="1504" y="718"/>
                    <a:pt x="1680" y="651"/>
                    <a:pt x="1870" y="529"/>
                  </a:cubicBezTo>
                  <a:cubicBezTo>
                    <a:pt x="1897" y="516"/>
                    <a:pt x="2006" y="434"/>
                    <a:pt x="2046" y="420"/>
                  </a:cubicBezTo>
                  <a:cubicBezTo>
                    <a:pt x="2087" y="380"/>
                    <a:pt x="2358" y="136"/>
                    <a:pt x="2262" y="55"/>
                  </a:cubicBezTo>
                  <a:cubicBezTo>
                    <a:pt x="2195" y="1"/>
                    <a:pt x="1978" y="176"/>
                    <a:pt x="1910" y="231"/>
                  </a:cubicBezTo>
                  <a:lnTo>
                    <a:pt x="1748" y="312"/>
                  </a:lnTo>
                  <a:cubicBezTo>
                    <a:pt x="1585" y="393"/>
                    <a:pt x="1436" y="447"/>
                    <a:pt x="1247" y="474"/>
                  </a:cubicBezTo>
                  <a:lnTo>
                    <a:pt x="1179" y="474"/>
                  </a:lnTo>
                  <a:lnTo>
                    <a:pt x="1179" y="474"/>
                  </a:lnTo>
                  <a:lnTo>
                    <a:pt x="1166" y="474"/>
                  </a:lnTo>
                  <a:cubicBezTo>
                    <a:pt x="1003" y="489"/>
                    <a:pt x="867" y="461"/>
                    <a:pt x="705" y="407"/>
                  </a:cubicBezTo>
                  <a:cubicBezTo>
                    <a:pt x="624" y="366"/>
                    <a:pt x="555" y="326"/>
                    <a:pt x="474" y="272"/>
                  </a:cubicBezTo>
                  <a:cubicBezTo>
                    <a:pt x="407" y="231"/>
                    <a:pt x="176" y="28"/>
                    <a:pt x="109" y="68"/>
                  </a:cubicBezTo>
                  <a:cubicBezTo>
                    <a:pt x="0" y="149"/>
                    <a:pt x="284" y="420"/>
                    <a:pt x="338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59"/>
            <p:cNvSpPr/>
            <p:nvPr/>
          </p:nvSpPr>
          <p:spPr>
            <a:xfrm>
              <a:off x="5770900" y="2199400"/>
              <a:ext cx="108750" cy="57250"/>
            </a:xfrm>
            <a:custGeom>
              <a:rect b="b" l="l" r="r" t="t"/>
              <a:pathLst>
                <a:path extrusionOk="0" h="2290" w="4350">
                  <a:moveTo>
                    <a:pt x="1247" y="393"/>
                  </a:moveTo>
                  <a:cubicBezTo>
                    <a:pt x="1017" y="257"/>
                    <a:pt x="827" y="122"/>
                    <a:pt x="597" y="82"/>
                  </a:cubicBezTo>
                  <a:cubicBezTo>
                    <a:pt x="1" y="0"/>
                    <a:pt x="41" y="813"/>
                    <a:pt x="258" y="1193"/>
                  </a:cubicBezTo>
                  <a:cubicBezTo>
                    <a:pt x="664" y="1924"/>
                    <a:pt x="1423" y="2290"/>
                    <a:pt x="2169" y="2277"/>
                  </a:cubicBezTo>
                  <a:cubicBezTo>
                    <a:pt x="2928" y="2290"/>
                    <a:pt x="3686" y="1924"/>
                    <a:pt x="4093" y="1193"/>
                  </a:cubicBezTo>
                  <a:cubicBezTo>
                    <a:pt x="4310" y="813"/>
                    <a:pt x="4350" y="0"/>
                    <a:pt x="3753" y="82"/>
                  </a:cubicBezTo>
                  <a:cubicBezTo>
                    <a:pt x="3524" y="122"/>
                    <a:pt x="3334" y="257"/>
                    <a:pt x="3103" y="393"/>
                  </a:cubicBezTo>
                  <a:cubicBezTo>
                    <a:pt x="2805" y="555"/>
                    <a:pt x="2494" y="624"/>
                    <a:pt x="2169" y="624"/>
                  </a:cubicBezTo>
                  <a:cubicBezTo>
                    <a:pt x="1857" y="624"/>
                    <a:pt x="1545" y="555"/>
                    <a:pt x="1247" y="3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59"/>
            <p:cNvSpPr/>
            <p:nvPr/>
          </p:nvSpPr>
          <p:spPr>
            <a:xfrm>
              <a:off x="5593400" y="2146875"/>
              <a:ext cx="56275" cy="27475"/>
            </a:xfrm>
            <a:custGeom>
              <a:rect b="b" l="l" r="r" t="t"/>
              <a:pathLst>
                <a:path extrusionOk="0" h="1099" w="2251">
                  <a:moveTo>
                    <a:pt x="407" y="990"/>
                  </a:moveTo>
                  <a:cubicBezTo>
                    <a:pt x="516" y="1045"/>
                    <a:pt x="610" y="1058"/>
                    <a:pt x="733" y="1085"/>
                  </a:cubicBezTo>
                  <a:cubicBezTo>
                    <a:pt x="935" y="1099"/>
                    <a:pt x="1112" y="1085"/>
                    <a:pt x="1302" y="1018"/>
                  </a:cubicBezTo>
                  <a:lnTo>
                    <a:pt x="1315" y="1018"/>
                  </a:lnTo>
                  <a:lnTo>
                    <a:pt x="1315" y="1018"/>
                  </a:lnTo>
                  <a:cubicBezTo>
                    <a:pt x="1329" y="1003"/>
                    <a:pt x="1383" y="990"/>
                    <a:pt x="1383" y="990"/>
                  </a:cubicBezTo>
                  <a:cubicBezTo>
                    <a:pt x="1600" y="895"/>
                    <a:pt x="1748" y="774"/>
                    <a:pt x="1898" y="611"/>
                  </a:cubicBezTo>
                  <a:cubicBezTo>
                    <a:pt x="1925" y="584"/>
                    <a:pt x="2006" y="476"/>
                    <a:pt x="2033" y="448"/>
                  </a:cubicBezTo>
                  <a:cubicBezTo>
                    <a:pt x="2060" y="394"/>
                    <a:pt x="2250" y="82"/>
                    <a:pt x="2142" y="42"/>
                  </a:cubicBezTo>
                  <a:cubicBezTo>
                    <a:pt x="2060" y="1"/>
                    <a:pt x="1898" y="245"/>
                    <a:pt x="1844" y="313"/>
                  </a:cubicBezTo>
                  <a:lnTo>
                    <a:pt x="1721" y="434"/>
                  </a:lnTo>
                  <a:cubicBezTo>
                    <a:pt x="1586" y="570"/>
                    <a:pt x="1450" y="665"/>
                    <a:pt x="1275" y="732"/>
                  </a:cubicBezTo>
                  <a:cubicBezTo>
                    <a:pt x="1275" y="747"/>
                    <a:pt x="1233" y="747"/>
                    <a:pt x="1220" y="760"/>
                  </a:cubicBezTo>
                  <a:lnTo>
                    <a:pt x="1220" y="760"/>
                  </a:lnTo>
                  <a:lnTo>
                    <a:pt x="1206" y="760"/>
                  </a:lnTo>
                  <a:cubicBezTo>
                    <a:pt x="1058" y="814"/>
                    <a:pt x="922" y="841"/>
                    <a:pt x="760" y="828"/>
                  </a:cubicBezTo>
                  <a:cubicBezTo>
                    <a:pt x="651" y="814"/>
                    <a:pt x="583" y="801"/>
                    <a:pt x="489" y="774"/>
                  </a:cubicBezTo>
                  <a:cubicBezTo>
                    <a:pt x="407" y="760"/>
                    <a:pt x="122" y="624"/>
                    <a:pt x="82" y="692"/>
                  </a:cubicBezTo>
                  <a:cubicBezTo>
                    <a:pt x="1" y="801"/>
                    <a:pt x="353" y="976"/>
                    <a:pt x="407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59"/>
            <p:cNvSpPr/>
            <p:nvPr/>
          </p:nvSpPr>
          <p:spPr>
            <a:xfrm>
              <a:off x="564590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59"/>
            <p:cNvSpPr/>
            <p:nvPr/>
          </p:nvSpPr>
          <p:spPr>
            <a:xfrm>
              <a:off x="5932150" y="2136400"/>
              <a:ext cx="100975" cy="100950"/>
            </a:xfrm>
            <a:custGeom>
              <a:rect b="b" l="l" r="r" t="t"/>
              <a:pathLst>
                <a:path extrusionOk="0" h="4038" w="4039">
                  <a:moveTo>
                    <a:pt x="2019" y="4038"/>
                  </a:moveTo>
                  <a:cubicBezTo>
                    <a:pt x="3130" y="4038"/>
                    <a:pt x="4038" y="3130"/>
                    <a:pt x="4038" y="2019"/>
                  </a:cubicBezTo>
                  <a:cubicBezTo>
                    <a:pt x="4038" y="908"/>
                    <a:pt x="3130" y="0"/>
                    <a:pt x="2019" y="0"/>
                  </a:cubicBezTo>
                  <a:cubicBezTo>
                    <a:pt x="908" y="0"/>
                    <a:pt x="0" y="908"/>
                    <a:pt x="0" y="2019"/>
                  </a:cubicBezTo>
                  <a:cubicBezTo>
                    <a:pt x="0" y="3130"/>
                    <a:pt x="908" y="4038"/>
                    <a:pt x="2019" y="40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59"/>
            <p:cNvSpPr/>
            <p:nvPr/>
          </p:nvSpPr>
          <p:spPr>
            <a:xfrm>
              <a:off x="5995825" y="2130975"/>
              <a:ext cx="48450" cy="25425"/>
            </a:xfrm>
            <a:custGeom>
              <a:rect b="b" l="l" r="r" t="t"/>
              <a:pathLst>
                <a:path extrusionOk="0" h="1017" w="1938">
                  <a:moveTo>
                    <a:pt x="1735" y="420"/>
                  </a:moveTo>
                  <a:cubicBezTo>
                    <a:pt x="1694" y="501"/>
                    <a:pt x="1640" y="570"/>
                    <a:pt x="1572" y="637"/>
                  </a:cubicBezTo>
                  <a:cubicBezTo>
                    <a:pt x="1450" y="759"/>
                    <a:pt x="1314" y="868"/>
                    <a:pt x="1139" y="935"/>
                  </a:cubicBezTo>
                  <a:lnTo>
                    <a:pt x="1139" y="935"/>
                  </a:lnTo>
                  <a:cubicBezTo>
                    <a:pt x="1125" y="935"/>
                    <a:pt x="1125" y="949"/>
                    <a:pt x="1125" y="949"/>
                  </a:cubicBezTo>
                  <a:lnTo>
                    <a:pt x="1098" y="949"/>
                  </a:lnTo>
                  <a:cubicBezTo>
                    <a:pt x="895" y="1016"/>
                    <a:pt x="732" y="1016"/>
                    <a:pt x="543" y="962"/>
                  </a:cubicBezTo>
                  <a:cubicBezTo>
                    <a:pt x="461" y="949"/>
                    <a:pt x="393" y="922"/>
                    <a:pt x="326" y="881"/>
                  </a:cubicBezTo>
                  <a:cubicBezTo>
                    <a:pt x="272" y="841"/>
                    <a:pt x="1" y="651"/>
                    <a:pt x="82" y="555"/>
                  </a:cubicBezTo>
                  <a:cubicBezTo>
                    <a:pt x="136" y="501"/>
                    <a:pt x="353" y="637"/>
                    <a:pt x="434" y="664"/>
                  </a:cubicBezTo>
                  <a:cubicBezTo>
                    <a:pt x="488" y="691"/>
                    <a:pt x="543" y="705"/>
                    <a:pt x="597" y="718"/>
                  </a:cubicBezTo>
                  <a:cubicBezTo>
                    <a:pt x="745" y="745"/>
                    <a:pt x="868" y="745"/>
                    <a:pt x="1003" y="691"/>
                  </a:cubicBezTo>
                  <a:lnTo>
                    <a:pt x="1030" y="691"/>
                  </a:lnTo>
                  <a:lnTo>
                    <a:pt x="1030" y="691"/>
                  </a:lnTo>
                  <a:lnTo>
                    <a:pt x="1043" y="678"/>
                  </a:lnTo>
                  <a:cubicBezTo>
                    <a:pt x="1179" y="624"/>
                    <a:pt x="1287" y="555"/>
                    <a:pt x="1396" y="447"/>
                  </a:cubicBezTo>
                  <a:cubicBezTo>
                    <a:pt x="1423" y="434"/>
                    <a:pt x="1531" y="312"/>
                    <a:pt x="1558" y="284"/>
                  </a:cubicBezTo>
                  <a:cubicBezTo>
                    <a:pt x="1599" y="217"/>
                    <a:pt x="1748" y="0"/>
                    <a:pt x="1843" y="41"/>
                  </a:cubicBezTo>
                  <a:cubicBezTo>
                    <a:pt x="1938" y="95"/>
                    <a:pt x="1775" y="366"/>
                    <a:pt x="1735" y="4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59"/>
            <p:cNvSpPr/>
            <p:nvPr/>
          </p:nvSpPr>
          <p:spPr>
            <a:xfrm>
              <a:off x="5996150" y="2146550"/>
              <a:ext cx="58975" cy="19000"/>
            </a:xfrm>
            <a:custGeom>
              <a:rect b="b" l="l" r="r" t="t"/>
              <a:pathLst>
                <a:path extrusionOk="0" h="760" w="2359">
                  <a:moveTo>
                    <a:pt x="2020" y="461"/>
                  </a:moveTo>
                  <a:cubicBezTo>
                    <a:pt x="1939" y="543"/>
                    <a:pt x="1857" y="583"/>
                    <a:pt x="1749" y="637"/>
                  </a:cubicBezTo>
                  <a:cubicBezTo>
                    <a:pt x="1559" y="718"/>
                    <a:pt x="1383" y="760"/>
                    <a:pt x="1180" y="745"/>
                  </a:cubicBezTo>
                  <a:lnTo>
                    <a:pt x="1166" y="745"/>
                  </a:lnTo>
                  <a:lnTo>
                    <a:pt x="1166" y="745"/>
                  </a:lnTo>
                  <a:lnTo>
                    <a:pt x="1085" y="745"/>
                  </a:lnTo>
                  <a:cubicBezTo>
                    <a:pt x="855" y="718"/>
                    <a:pt x="678" y="651"/>
                    <a:pt x="488" y="529"/>
                  </a:cubicBezTo>
                  <a:cubicBezTo>
                    <a:pt x="461" y="516"/>
                    <a:pt x="353" y="434"/>
                    <a:pt x="313" y="420"/>
                  </a:cubicBezTo>
                  <a:cubicBezTo>
                    <a:pt x="272" y="380"/>
                    <a:pt x="1" y="136"/>
                    <a:pt x="96" y="55"/>
                  </a:cubicBezTo>
                  <a:cubicBezTo>
                    <a:pt x="163" y="1"/>
                    <a:pt x="380" y="176"/>
                    <a:pt x="448" y="231"/>
                  </a:cubicBezTo>
                  <a:lnTo>
                    <a:pt x="611" y="312"/>
                  </a:lnTo>
                  <a:cubicBezTo>
                    <a:pt x="774" y="393"/>
                    <a:pt x="922" y="447"/>
                    <a:pt x="1112" y="474"/>
                  </a:cubicBezTo>
                  <a:lnTo>
                    <a:pt x="1180" y="474"/>
                  </a:lnTo>
                  <a:lnTo>
                    <a:pt x="1180" y="474"/>
                  </a:lnTo>
                  <a:lnTo>
                    <a:pt x="1193" y="474"/>
                  </a:lnTo>
                  <a:cubicBezTo>
                    <a:pt x="1356" y="489"/>
                    <a:pt x="1491" y="461"/>
                    <a:pt x="1641" y="407"/>
                  </a:cubicBezTo>
                  <a:cubicBezTo>
                    <a:pt x="1735" y="366"/>
                    <a:pt x="1803" y="326"/>
                    <a:pt x="1885" y="272"/>
                  </a:cubicBezTo>
                  <a:cubicBezTo>
                    <a:pt x="1952" y="231"/>
                    <a:pt x="2183" y="28"/>
                    <a:pt x="2250" y="68"/>
                  </a:cubicBezTo>
                  <a:cubicBezTo>
                    <a:pt x="2358" y="149"/>
                    <a:pt x="2074" y="420"/>
                    <a:pt x="2020" y="4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59"/>
            <p:cNvSpPr/>
            <p:nvPr/>
          </p:nvSpPr>
          <p:spPr>
            <a:xfrm>
              <a:off x="6000900" y="2146875"/>
              <a:ext cx="56250" cy="27475"/>
            </a:xfrm>
            <a:custGeom>
              <a:rect b="b" l="l" r="r" t="t"/>
              <a:pathLst>
                <a:path extrusionOk="0" h="1099" w="2250">
                  <a:moveTo>
                    <a:pt x="1843" y="990"/>
                  </a:moveTo>
                  <a:cubicBezTo>
                    <a:pt x="1735" y="1045"/>
                    <a:pt x="1640" y="1058"/>
                    <a:pt x="1518" y="1085"/>
                  </a:cubicBezTo>
                  <a:cubicBezTo>
                    <a:pt x="1315" y="1099"/>
                    <a:pt x="1138" y="1085"/>
                    <a:pt x="949" y="1018"/>
                  </a:cubicBezTo>
                  <a:lnTo>
                    <a:pt x="936" y="1018"/>
                  </a:lnTo>
                  <a:lnTo>
                    <a:pt x="936" y="1018"/>
                  </a:lnTo>
                  <a:cubicBezTo>
                    <a:pt x="922" y="1003"/>
                    <a:pt x="868" y="990"/>
                    <a:pt x="868" y="990"/>
                  </a:cubicBezTo>
                  <a:cubicBezTo>
                    <a:pt x="651" y="895"/>
                    <a:pt x="502" y="774"/>
                    <a:pt x="353" y="611"/>
                  </a:cubicBezTo>
                  <a:cubicBezTo>
                    <a:pt x="326" y="584"/>
                    <a:pt x="244" y="476"/>
                    <a:pt x="217" y="448"/>
                  </a:cubicBezTo>
                  <a:cubicBezTo>
                    <a:pt x="190" y="394"/>
                    <a:pt x="0" y="82"/>
                    <a:pt x="109" y="42"/>
                  </a:cubicBezTo>
                  <a:cubicBezTo>
                    <a:pt x="190" y="1"/>
                    <a:pt x="353" y="245"/>
                    <a:pt x="407" y="313"/>
                  </a:cubicBezTo>
                  <a:lnTo>
                    <a:pt x="529" y="434"/>
                  </a:lnTo>
                  <a:cubicBezTo>
                    <a:pt x="665" y="570"/>
                    <a:pt x="800" y="665"/>
                    <a:pt x="976" y="732"/>
                  </a:cubicBezTo>
                  <a:cubicBezTo>
                    <a:pt x="976" y="747"/>
                    <a:pt x="1017" y="747"/>
                    <a:pt x="1030" y="760"/>
                  </a:cubicBezTo>
                  <a:lnTo>
                    <a:pt x="1030" y="760"/>
                  </a:lnTo>
                  <a:lnTo>
                    <a:pt x="1044" y="760"/>
                  </a:lnTo>
                  <a:cubicBezTo>
                    <a:pt x="1193" y="814"/>
                    <a:pt x="1328" y="841"/>
                    <a:pt x="1491" y="828"/>
                  </a:cubicBezTo>
                  <a:cubicBezTo>
                    <a:pt x="1599" y="814"/>
                    <a:pt x="1667" y="801"/>
                    <a:pt x="1762" y="774"/>
                  </a:cubicBezTo>
                  <a:cubicBezTo>
                    <a:pt x="1843" y="760"/>
                    <a:pt x="2128" y="624"/>
                    <a:pt x="2168" y="692"/>
                  </a:cubicBezTo>
                  <a:cubicBezTo>
                    <a:pt x="2250" y="801"/>
                    <a:pt x="1897" y="976"/>
                    <a:pt x="1843" y="9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59"/>
            <p:cNvSpPr/>
            <p:nvPr/>
          </p:nvSpPr>
          <p:spPr>
            <a:xfrm>
              <a:off x="5969050" y="2148925"/>
              <a:ext cx="35600" cy="35925"/>
            </a:xfrm>
            <a:custGeom>
              <a:rect b="b" l="l" r="r" t="t"/>
              <a:pathLst>
                <a:path extrusionOk="0" h="1437" w="1424">
                  <a:moveTo>
                    <a:pt x="705" y="1436"/>
                  </a:moveTo>
                  <a:cubicBezTo>
                    <a:pt x="1112" y="1436"/>
                    <a:pt x="1424" y="1111"/>
                    <a:pt x="1424" y="719"/>
                  </a:cubicBezTo>
                  <a:cubicBezTo>
                    <a:pt x="1424" y="325"/>
                    <a:pt x="1112" y="0"/>
                    <a:pt x="705" y="0"/>
                  </a:cubicBezTo>
                  <a:cubicBezTo>
                    <a:pt x="313" y="0"/>
                    <a:pt x="1" y="325"/>
                    <a:pt x="1" y="719"/>
                  </a:cubicBezTo>
                  <a:cubicBezTo>
                    <a:pt x="1" y="1111"/>
                    <a:pt x="313" y="1436"/>
                    <a:pt x="705" y="14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59"/>
            <p:cNvSpPr/>
            <p:nvPr/>
          </p:nvSpPr>
          <p:spPr>
            <a:xfrm>
              <a:off x="5628650" y="2260375"/>
              <a:ext cx="78600" cy="30500"/>
            </a:xfrm>
            <a:custGeom>
              <a:rect b="b" l="l" r="r" t="t"/>
              <a:pathLst>
                <a:path extrusionOk="0" h="1220" w="3144">
                  <a:moveTo>
                    <a:pt x="1572" y="1220"/>
                  </a:moveTo>
                  <a:cubicBezTo>
                    <a:pt x="2439" y="1220"/>
                    <a:pt x="3144" y="949"/>
                    <a:pt x="3144" y="610"/>
                  </a:cubicBezTo>
                  <a:cubicBezTo>
                    <a:pt x="3144" y="284"/>
                    <a:pt x="2439" y="0"/>
                    <a:pt x="1572" y="0"/>
                  </a:cubicBezTo>
                  <a:cubicBezTo>
                    <a:pt x="705" y="0"/>
                    <a:pt x="0" y="284"/>
                    <a:pt x="0" y="610"/>
                  </a:cubicBezTo>
                  <a:cubicBezTo>
                    <a:pt x="0" y="949"/>
                    <a:pt x="705" y="1220"/>
                    <a:pt x="1572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59"/>
            <p:cNvSpPr/>
            <p:nvPr/>
          </p:nvSpPr>
          <p:spPr>
            <a:xfrm>
              <a:off x="5943300" y="2260375"/>
              <a:ext cx="78625" cy="30500"/>
            </a:xfrm>
            <a:custGeom>
              <a:rect b="b" l="l" r="r" t="t"/>
              <a:pathLst>
                <a:path extrusionOk="0" h="1220" w="3145">
                  <a:moveTo>
                    <a:pt x="1573" y="1220"/>
                  </a:moveTo>
                  <a:cubicBezTo>
                    <a:pt x="2440" y="1220"/>
                    <a:pt x="3144" y="949"/>
                    <a:pt x="3144" y="610"/>
                  </a:cubicBezTo>
                  <a:cubicBezTo>
                    <a:pt x="3144" y="284"/>
                    <a:pt x="2440" y="0"/>
                    <a:pt x="1573" y="0"/>
                  </a:cubicBezTo>
                  <a:cubicBezTo>
                    <a:pt x="706" y="0"/>
                    <a:pt x="1" y="284"/>
                    <a:pt x="1" y="610"/>
                  </a:cubicBezTo>
                  <a:cubicBezTo>
                    <a:pt x="1" y="949"/>
                    <a:pt x="706" y="1220"/>
                    <a:pt x="1573" y="1220"/>
                  </a:cubicBezTo>
                  <a:close/>
                </a:path>
              </a:pathLst>
            </a:custGeom>
            <a:solidFill>
              <a:srgbClr val="F58C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5" name="Google Shape;1195;p59"/>
          <p:cNvSpPr txBox="1"/>
          <p:nvPr>
            <p:ph type="title"/>
          </p:nvPr>
        </p:nvSpPr>
        <p:spPr>
          <a:xfrm>
            <a:off x="254550" y="-12175"/>
            <a:ext cx="82695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Atkinson Hyperlegible"/>
                <a:ea typeface="Atkinson Hyperlegible"/>
                <a:cs typeface="Atkinson Hyperlegible"/>
                <a:sym typeface="Atkinson Hyperlegible"/>
              </a:rPr>
              <a:t>1 </a:t>
            </a:r>
            <a:r>
              <a:rPr lang="en" sz="3200">
                <a:latin typeface="Atkinson Hyperlegible"/>
                <a:ea typeface="Atkinson Hyperlegible"/>
                <a:cs typeface="Atkinson Hyperlegible"/>
                <a:sym typeface="Atkinson Hyperlegible"/>
              </a:rPr>
              <a:t>Sterile Neutrino: Takeaway</a:t>
            </a:r>
            <a:endParaRPr sz="32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1196" name="Google Shape;1196;p59"/>
          <p:cNvSpPr txBox="1"/>
          <p:nvPr/>
        </p:nvSpPr>
        <p:spPr>
          <a:xfrm>
            <a:off x="1533813" y="861917"/>
            <a:ext cx="7591200" cy="3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LEE e-</a:t>
            </a:r>
            <a:endParaRPr b="1"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➕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First use of full MicroBooNE data finds no e- excess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Sterile Neutrino:</a:t>
            </a:r>
            <a:endParaRPr b="1"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➕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Using 2 neutrino beams in single detector improves sensitivity 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○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Results coming soon!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➕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MicroBooNE sensitivity expects to cover single sterile region explaining LSND &amp; Gallium anomaly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➕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Searches in progress for other sterile neutrino models (3+2, etc.)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3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4" name="Google Shape;214;p33"/>
          <p:cNvPicPr preferRelativeResize="0"/>
          <p:nvPr/>
        </p:nvPicPr>
        <p:blipFill rotWithShape="1">
          <a:blip r:embed="rId3">
            <a:alphaModFix/>
          </a:blip>
          <a:srcRect b="3921" l="0" r="1710" t="2480"/>
          <a:stretch/>
        </p:blipFill>
        <p:spPr>
          <a:xfrm>
            <a:off x="307147" y="723550"/>
            <a:ext cx="2223419" cy="1936344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5" name="Google Shape;215;p33"/>
          <p:cNvPicPr preferRelativeResize="0"/>
          <p:nvPr/>
        </p:nvPicPr>
        <p:blipFill rotWithShape="1">
          <a:blip r:embed="rId4">
            <a:alphaModFix/>
          </a:blip>
          <a:srcRect b="2993" l="0" r="1806" t="1074"/>
          <a:stretch/>
        </p:blipFill>
        <p:spPr>
          <a:xfrm>
            <a:off x="3259362" y="705551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6" name="Google Shape;216;p33"/>
          <p:cNvSpPr txBox="1"/>
          <p:nvPr/>
        </p:nvSpPr>
        <p:spPr>
          <a:xfrm>
            <a:off x="3484702" y="702106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7" name="Google Shape;217;p33"/>
          <p:cNvSpPr txBox="1"/>
          <p:nvPr/>
        </p:nvSpPr>
        <p:spPr>
          <a:xfrm>
            <a:off x="553847" y="696848"/>
            <a:ext cx="1905900" cy="846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MiniBooNE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Decay-in-flight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18" name="Google Shape;218;p33"/>
          <p:cNvPicPr preferRelativeResize="0"/>
          <p:nvPr/>
        </p:nvPicPr>
        <p:blipFill rotWithShape="1">
          <a:blip r:embed="rId5">
            <a:alphaModFix/>
          </a:blip>
          <a:srcRect b="0" l="5309" r="10551" t="0"/>
          <a:stretch/>
        </p:blipFill>
        <p:spPr>
          <a:xfrm>
            <a:off x="6162899" y="679051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9" name="Google Shape;219;p33"/>
          <p:cNvSpPr txBox="1"/>
          <p:nvPr/>
        </p:nvSpPr>
        <p:spPr>
          <a:xfrm>
            <a:off x="6497260" y="662738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0" name="Google Shape;220;p33"/>
          <p:cNvSpPr txBox="1"/>
          <p:nvPr/>
        </p:nvSpPr>
        <p:spPr>
          <a:xfrm>
            <a:off x="6026700" y="4406650"/>
            <a:ext cx="311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Mark Ross-Lonergan @ APS2025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21" name="Google Shape;221;p33"/>
          <p:cNvSpPr txBox="1"/>
          <p:nvPr/>
        </p:nvSpPr>
        <p:spPr>
          <a:xfrm>
            <a:off x="3187050" y="2219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cxnSp>
        <p:nvCxnSpPr>
          <p:cNvPr id="222" name="Google Shape;222;p33"/>
          <p:cNvCxnSpPr/>
          <p:nvPr/>
        </p:nvCxnSpPr>
        <p:spPr>
          <a:xfrm>
            <a:off x="3839521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3" name="Google Shape;223;p33"/>
          <p:cNvSpPr txBox="1"/>
          <p:nvPr/>
        </p:nvSpPr>
        <p:spPr>
          <a:xfrm>
            <a:off x="6119800" y="21931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24" name="Google Shape;224;p33"/>
          <p:cNvSpPr txBox="1"/>
          <p:nvPr/>
        </p:nvSpPr>
        <p:spPr>
          <a:xfrm>
            <a:off x="283148" y="2237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cxnSp>
        <p:nvCxnSpPr>
          <p:cNvPr id="225" name="Google Shape;225;p33"/>
          <p:cNvCxnSpPr/>
          <p:nvPr/>
        </p:nvCxnSpPr>
        <p:spPr>
          <a:xfrm>
            <a:off x="3259346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6" name="Google Shape;226;p33"/>
          <p:cNvSpPr txBox="1"/>
          <p:nvPr>
            <p:ph type="title"/>
          </p:nvPr>
        </p:nvSpPr>
        <p:spPr>
          <a:xfrm>
            <a:off x="313675" y="-173250"/>
            <a:ext cx="83139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Short Baseline </a:t>
            </a:r>
            <a:r>
              <a:rPr lang="en" sz="3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Neutrino Anomaly Landscape</a:t>
            </a:r>
            <a:endParaRPr sz="3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200" name="Shape 1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Google Shape;1201;p60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Low Energy Excess: Photons</a:t>
            </a:r>
            <a:endParaRPr sz="36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2" name="Google Shape;1202;p60"/>
          <p:cNvSpPr txBox="1"/>
          <p:nvPr>
            <p:ph idx="12" type="sldNum"/>
          </p:nvPr>
        </p:nvSpPr>
        <p:spPr>
          <a:xfrm>
            <a:off x="4107045" y="2131211"/>
            <a:ext cx="453600" cy="325500"/>
          </a:xfrm>
          <a:prstGeom prst="rect">
            <a:avLst/>
          </a:prstGeom>
        </p:spPr>
        <p:txBody>
          <a:bodyPr anchorCtr="0" anchor="ctr" bIns="75575" lIns="75575" spcFirstLastPara="1" rIns="75575" wrap="square" tIns="75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26"/>
              <a:t>‹#›</a:t>
            </a:fld>
            <a:endParaRPr sz="826"/>
          </a:p>
        </p:txBody>
      </p:sp>
      <p:grpSp>
        <p:nvGrpSpPr>
          <p:cNvPr id="1203" name="Google Shape;1203;p60"/>
          <p:cNvGrpSpPr/>
          <p:nvPr/>
        </p:nvGrpSpPr>
        <p:grpSpPr>
          <a:xfrm>
            <a:off x="161350" y="2997539"/>
            <a:ext cx="2528840" cy="1630530"/>
            <a:chOff x="0" y="0"/>
            <a:chExt cx="6727428" cy="4337669"/>
          </a:xfrm>
        </p:grpSpPr>
        <p:pic>
          <p:nvPicPr>
            <p:cNvPr descr="Screenshot 2023-11-19 at 5.36.56 PM.png" id="1204" name="Google Shape;1204;p6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6726019" cy="4316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creenshot 2023-11-19 at 5.38.41 PM.png" id="1205" name="Google Shape;1205;p6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0562" y="163"/>
              <a:ext cx="2936866" cy="4195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creenshot 2023-11-19 at 5.38.41 PM.png" id="1206" name="Google Shape;1206;p6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40391">
              <a:off x="3750298" y="3884099"/>
              <a:ext cx="2973037" cy="4361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07" name="Google Shape;1207;p60"/>
            <p:cNvSpPr/>
            <p:nvPr/>
          </p:nvSpPr>
          <p:spPr>
            <a:xfrm>
              <a:off x="68792" y="2992160"/>
              <a:ext cx="1269900" cy="1269900"/>
            </a:xfrm>
            <a:prstGeom prst="rect">
              <a:avLst/>
            </a:prstGeom>
            <a:solidFill>
              <a:srgbClr val="1B329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B329C"/>
                </a:buClr>
                <a:buSzPts val="1203"/>
                <a:buFont typeface="Helvetica Neue"/>
                <a:buNone/>
              </a:pPr>
              <a:r>
                <a:t/>
              </a:r>
              <a:endParaRPr b="0" i="0" sz="1202" u="none" cap="none" strike="noStrike">
                <a:solidFill>
                  <a:srgbClr val="1B329C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208" name="Google Shape;1208;p60"/>
          <p:cNvSpPr txBox="1"/>
          <p:nvPr/>
        </p:nvSpPr>
        <p:spPr>
          <a:xfrm>
            <a:off x="1349024" y="3258090"/>
            <a:ext cx="1361700" cy="34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75" lIns="18475" spcFirstLastPara="1" rIns="18475" wrap="square" tIns="184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16"/>
              <a:buFont typeface="Helvetica Neue"/>
              <a:buNone/>
            </a:pPr>
            <a:r>
              <a:rPr b="1" lang="en" sz="2016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NC </a:t>
            </a:r>
            <a:r>
              <a:rPr b="1" i="0" lang="en" sz="2016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𝚫  </a:t>
            </a:r>
            <a:endParaRPr sz="708"/>
          </a:p>
        </p:txBody>
      </p:sp>
      <p:pic>
        <p:nvPicPr>
          <p:cNvPr descr="NoBackup (dragged).pdf" id="1209" name="Google Shape;1209;p60"/>
          <p:cNvPicPr preferRelativeResize="0"/>
          <p:nvPr/>
        </p:nvPicPr>
        <p:blipFill rotWithShape="1">
          <a:blip r:embed="rId5">
            <a:alphaModFix/>
          </a:blip>
          <a:srcRect b="11598" l="52838" r="1266" t="37552"/>
          <a:stretch/>
        </p:blipFill>
        <p:spPr>
          <a:xfrm>
            <a:off x="161456" y="1029212"/>
            <a:ext cx="2528627" cy="157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0" name="Google Shape;1210;p60"/>
          <p:cNvSpPr txBox="1"/>
          <p:nvPr/>
        </p:nvSpPr>
        <p:spPr>
          <a:xfrm>
            <a:off x="1026504" y="2162684"/>
            <a:ext cx="1515300" cy="32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100" lIns="19100" spcFirstLastPara="1" rIns="19100" wrap="square" tIns="191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79"/>
              <a:buFont typeface="Helvetica Neue"/>
              <a:buNone/>
            </a:pPr>
            <a:r>
              <a:rPr b="1" i="0" lang="en" sz="1879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NC Coherent</a:t>
            </a:r>
            <a:endParaRPr sz="526"/>
          </a:p>
        </p:txBody>
      </p:sp>
      <p:pic>
        <p:nvPicPr>
          <p:cNvPr descr="evd_uboone_R9539_S72_E3634_p2.png" id="1211" name="Google Shape;1211;p60"/>
          <p:cNvPicPr preferRelativeResize="0"/>
          <p:nvPr/>
        </p:nvPicPr>
        <p:blipFill rotWithShape="1">
          <a:blip r:embed="rId6">
            <a:alphaModFix/>
          </a:blip>
          <a:srcRect b="8607" l="24401" r="22423" t="7167"/>
          <a:stretch/>
        </p:blipFill>
        <p:spPr>
          <a:xfrm>
            <a:off x="6422900" y="810824"/>
            <a:ext cx="2528622" cy="1570333"/>
          </a:xfrm>
          <a:prstGeom prst="rect">
            <a:avLst/>
          </a:prstGeom>
          <a:noFill/>
          <a:ln>
            <a:noFill/>
          </a:ln>
        </p:spPr>
      </p:pic>
      <p:sp>
        <p:nvSpPr>
          <p:cNvPr id="1212" name="Google Shape;1212;p60"/>
          <p:cNvSpPr txBox="1"/>
          <p:nvPr/>
        </p:nvSpPr>
        <p:spPr>
          <a:xfrm>
            <a:off x="7668108" y="1807502"/>
            <a:ext cx="10494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175" lIns="19175" spcFirstLastPara="1" rIns="19175" wrap="square" tIns="191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86"/>
              <a:buFont typeface="Helvetica Neue"/>
              <a:buNone/>
            </a:pPr>
            <a:r>
              <a:rPr b="1" i="0" lang="en" sz="1886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Inclusive</a:t>
            </a:r>
            <a:endParaRPr sz="528"/>
          </a:p>
        </p:txBody>
      </p:sp>
      <p:sp>
        <p:nvSpPr>
          <p:cNvPr id="1213" name="Google Shape;1213;p60"/>
          <p:cNvSpPr txBox="1"/>
          <p:nvPr/>
        </p:nvSpPr>
        <p:spPr>
          <a:xfrm>
            <a:off x="6325975" y="4379714"/>
            <a:ext cx="2800800" cy="3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75575" lIns="75575" spcFirstLastPara="1" rIns="75575" wrap="square" tIns="75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91">
                <a:solidFill>
                  <a:schemeClr val="dk2"/>
                </a:solidFill>
              </a:rPr>
              <a:t>Source: </a:t>
            </a:r>
            <a:r>
              <a:rPr lang="en" sz="991" u="sng">
                <a:solidFill>
                  <a:schemeClr val="hlink"/>
                </a:solidFill>
                <a:hlinkClick r:id="rId7"/>
              </a:rPr>
              <a:t>Hagaman &amp; Yandel @ Fermilab 2025</a:t>
            </a:r>
            <a:endParaRPr sz="991">
              <a:solidFill>
                <a:schemeClr val="dk2"/>
              </a:solidFill>
            </a:endParaRPr>
          </a:p>
        </p:txBody>
      </p:sp>
      <p:sp>
        <p:nvSpPr>
          <p:cNvPr id="1214" name="Google Shape;1214;p60"/>
          <p:cNvSpPr/>
          <p:nvPr/>
        </p:nvSpPr>
        <p:spPr>
          <a:xfrm>
            <a:off x="2784800" y="949187"/>
            <a:ext cx="3467100" cy="3153600"/>
          </a:xfrm>
          <a:prstGeom prst="ellipse">
            <a:avLst/>
          </a:prstGeom>
          <a:solidFill>
            <a:srgbClr val="EAD1DC"/>
          </a:solidFill>
          <a:ln cap="flat" cmpd="sng" w="138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3150" lIns="33150" spcFirstLastPara="1" rIns="33150" wrap="square" tIns="33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66"/>
              <a:buFont typeface="Arial"/>
              <a:buNone/>
            </a:pPr>
            <a:r>
              <a:rPr b="0" i="0" lang="en" sz="2465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Inclusive 1𝛄</a:t>
            </a:r>
            <a:endParaRPr b="0" i="0" sz="2465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1"/>
              <a:buFont typeface="Arial"/>
              <a:buNone/>
            </a:pPr>
            <a:r>
              <a:t/>
            </a:r>
            <a:endParaRPr b="0" i="0" sz="174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1"/>
              <a:buFont typeface="Arial"/>
              <a:buNone/>
            </a:pPr>
            <a:r>
              <a:t/>
            </a:r>
            <a:endParaRPr b="0" i="0" sz="174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1"/>
              <a:buFont typeface="Arial"/>
              <a:buNone/>
            </a:pPr>
            <a:r>
              <a:t/>
            </a:r>
            <a:endParaRPr b="0" i="0" sz="174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1"/>
              <a:buFont typeface="Arial"/>
              <a:buNone/>
            </a:pPr>
            <a:r>
              <a:t/>
            </a:r>
            <a:endParaRPr b="0" i="0" sz="174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1"/>
              <a:buFont typeface="Arial"/>
              <a:buNone/>
            </a:pPr>
            <a:r>
              <a:t/>
            </a:r>
            <a:endParaRPr b="0" i="0" sz="174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1"/>
              <a:buFont typeface="Arial"/>
              <a:buNone/>
            </a:pPr>
            <a:r>
              <a:t/>
            </a:r>
            <a:endParaRPr b="0" i="0" sz="174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1"/>
              <a:buFont typeface="Arial"/>
              <a:buNone/>
            </a:pPr>
            <a:r>
              <a:t/>
            </a:r>
            <a:endParaRPr b="0" i="0" sz="174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1"/>
              <a:buFont typeface="Arial"/>
              <a:buNone/>
            </a:pPr>
            <a:r>
              <a:t/>
            </a:r>
            <a:endParaRPr b="0" i="0" sz="174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1"/>
              <a:buFont typeface="Arial"/>
              <a:buNone/>
            </a:pPr>
            <a:r>
              <a:t/>
            </a:r>
            <a:endParaRPr b="0" i="0" sz="174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5" name="Google Shape;1215;p60"/>
          <p:cNvSpPr/>
          <p:nvPr/>
        </p:nvSpPr>
        <p:spPr>
          <a:xfrm>
            <a:off x="3239881" y="2605065"/>
            <a:ext cx="1501500" cy="1242300"/>
          </a:xfrm>
          <a:prstGeom prst="ellipse">
            <a:avLst/>
          </a:prstGeom>
          <a:solidFill>
            <a:srgbClr val="FCE5CD"/>
          </a:solidFill>
          <a:ln cap="flat" cmpd="sng" w="138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3150" lIns="0" spcFirstLastPara="1" rIns="0" wrap="square" tIns="33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6"/>
              <a:buFont typeface="Arial"/>
              <a:buNone/>
            </a:pPr>
            <a:r>
              <a:rPr b="0" i="0" lang="en" sz="1595" u="none" cap="none" strike="noStrik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NC 𝜟 → N𝛄</a:t>
            </a:r>
            <a:r>
              <a:rPr b="0" i="0" lang="en" sz="1377" u="none" cap="none" strike="noStrik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377" u="none" cap="none" strike="noStrike">
              <a:solidFill>
                <a:srgbClr val="FF99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6" name="Google Shape;1216;p60"/>
          <p:cNvSpPr/>
          <p:nvPr/>
        </p:nvSpPr>
        <p:spPr>
          <a:xfrm>
            <a:off x="3975081" y="1655248"/>
            <a:ext cx="1162800" cy="916500"/>
          </a:xfrm>
          <a:prstGeom prst="ellipse">
            <a:avLst/>
          </a:prstGeom>
          <a:solidFill>
            <a:srgbClr val="F4CCCC"/>
          </a:solidFill>
          <a:ln cap="flat" cmpd="sng" w="138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3150" lIns="0" spcFirstLastPara="1" rIns="0" wrap="square" tIns="33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23"/>
              <a:buFont typeface="Arial"/>
              <a:buNone/>
            </a:pPr>
            <a:r>
              <a:rPr b="0" i="0" lang="en" sz="1523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NC Coherent 1𝛄</a:t>
            </a:r>
            <a:endParaRPr b="0" i="0" sz="1523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7" name="Google Shape;1217;p60"/>
          <p:cNvSpPr/>
          <p:nvPr/>
        </p:nvSpPr>
        <p:spPr>
          <a:xfrm>
            <a:off x="4821862" y="3477564"/>
            <a:ext cx="1361700" cy="1150500"/>
          </a:xfrm>
          <a:prstGeom prst="ellipse">
            <a:avLst/>
          </a:prstGeom>
          <a:solidFill>
            <a:srgbClr val="CFE2F3">
              <a:alpha val="49800"/>
            </a:srgbClr>
          </a:solidFill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800"/>
              <a:buFont typeface="Arial"/>
              <a:buNone/>
            </a:pPr>
            <a:r>
              <a:rPr b="0" i="0" lang="en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baseline="30000" i="0" lang="en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b="0" i="0" lang="en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baseline="30000" i="0" lang="en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0" i="0" lang="en" sz="2400" u="none" cap="none" strike="noStrik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400" u="none" cap="none" strike="noStrike">
              <a:solidFill>
                <a:srgbClr val="FF99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8" name="Google Shape;1218;p60"/>
          <p:cNvPicPr preferRelativeResize="0"/>
          <p:nvPr/>
        </p:nvPicPr>
        <p:blipFill rotWithShape="1">
          <a:blip r:embed="rId8">
            <a:alphaModFix/>
          </a:blip>
          <a:srcRect b="2937" l="4848" r="1359" t="4692"/>
          <a:stretch/>
        </p:blipFill>
        <p:spPr>
          <a:xfrm>
            <a:off x="6422900" y="2704278"/>
            <a:ext cx="2528849" cy="1433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222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61"/>
          <p:cNvSpPr txBox="1"/>
          <p:nvPr>
            <p:ph type="title"/>
          </p:nvPr>
        </p:nvSpPr>
        <p:spPr>
          <a:xfrm>
            <a:off x="311700" y="238578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NC 𝚫 → N𝛾</a:t>
            </a:r>
            <a:endParaRPr/>
          </a:p>
        </p:txBody>
      </p:sp>
      <p:sp>
        <p:nvSpPr>
          <p:cNvPr id="1224" name="Google Shape;1224;p61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25" name="Google Shape;1225;p61"/>
          <p:cNvSpPr txBox="1"/>
          <p:nvPr/>
        </p:nvSpPr>
        <p:spPr>
          <a:xfrm>
            <a:off x="6930250" y="3295425"/>
            <a:ext cx="223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grpSp>
        <p:nvGrpSpPr>
          <p:cNvPr id="1226" name="Google Shape;1226;p61"/>
          <p:cNvGrpSpPr/>
          <p:nvPr/>
        </p:nvGrpSpPr>
        <p:grpSpPr>
          <a:xfrm>
            <a:off x="6656702" y="82180"/>
            <a:ext cx="2444075" cy="1575875"/>
            <a:chOff x="0" y="0"/>
            <a:chExt cx="6727428" cy="4337669"/>
          </a:xfrm>
        </p:grpSpPr>
        <p:pic>
          <p:nvPicPr>
            <p:cNvPr descr="Screenshot 2023-11-19 at 5.36.56 PM.png" id="1227" name="Google Shape;1227;p6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6726019" cy="4316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creenshot 2023-11-19 at 5.38.41 PM.png" id="1228" name="Google Shape;1228;p6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0562" y="163"/>
              <a:ext cx="2936866" cy="4195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creenshot 2023-11-19 at 5.38.41 PM.png" id="1229" name="Google Shape;1229;p6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40391">
              <a:off x="3750298" y="3884099"/>
              <a:ext cx="2973037" cy="4361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30" name="Google Shape;1230;p61"/>
            <p:cNvSpPr/>
            <p:nvPr/>
          </p:nvSpPr>
          <p:spPr>
            <a:xfrm>
              <a:off x="68792" y="2992160"/>
              <a:ext cx="1269900" cy="1269900"/>
            </a:xfrm>
            <a:prstGeom prst="rect">
              <a:avLst/>
            </a:prstGeom>
            <a:solidFill>
              <a:srgbClr val="1B329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B329C"/>
                </a:buClr>
                <a:buSzPts val="1163"/>
                <a:buFont typeface="Helvetica Neue"/>
                <a:buNone/>
              </a:pPr>
              <a:r>
                <a:t/>
              </a:r>
              <a:endParaRPr b="0" i="0" sz="1162" u="none" cap="none" strike="noStrike">
                <a:solidFill>
                  <a:srgbClr val="1B329C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231" name="Google Shape;1231;p61"/>
          <p:cNvSpPr txBox="1"/>
          <p:nvPr/>
        </p:nvSpPr>
        <p:spPr>
          <a:xfrm>
            <a:off x="4948733" y="510266"/>
            <a:ext cx="1623600" cy="719700"/>
          </a:xfrm>
          <a:prstGeom prst="rect">
            <a:avLst/>
          </a:prstGeom>
          <a:noFill/>
          <a:ln cap="flat" cmpd="sng" w="18475">
            <a:solidFill>
              <a:srgbClr val="000000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8475" lIns="18475" spcFirstLastPara="1" rIns="18475" wrap="square" tIns="184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8"/>
              <a:buFont typeface="Helvetica Neue"/>
              <a:buNone/>
            </a:pPr>
            <a:r>
              <a:rPr b="0" i="0" lang="en" sz="1108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Expanded </a:t>
            </a:r>
            <a:r>
              <a:rPr lang="en" sz="1108">
                <a:latin typeface="Helvetica Neue"/>
                <a:ea typeface="Helvetica Neue"/>
                <a:cs typeface="Helvetica Neue"/>
                <a:sym typeface="Helvetica Neue"/>
              </a:rPr>
              <a:t>NC 𝜟</a:t>
            </a:r>
            <a:r>
              <a:rPr b="0" i="0" lang="en" sz="1108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Radiative Decay Paper: </a:t>
            </a:r>
            <a:r>
              <a:rPr lang="en" sz="1108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https://arxiv.org/abs/2502.05750</a:t>
            </a:r>
            <a:r>
              <a:rPr lang="en" sz="1108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708"/>
          </a:p>
        </p:txBody>
      </p:sp>
      <p:sp>
        <p:nvSpPr>
          <p:cNvPr id="1232" name="Google Shape;1232;p61"/>
          <p:cNvSpPr txBox="1"/>
          <p:nvPr/>
        </p:nvSpPr>
        <p:spPr>
          <a:xfrm>
            <a:off x="5622228" y="4430725"/>
            <a:ext cx="3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6"/>
              </a:rPr>
              <a:t>Hagaman &amp; Yandel @ Fermilab 2025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descr="NoBackup (dragged).pdf" id="1233" name="Google Shape;1233;p61"/>
          <p:cNvPicPr preferRelativeResize="0"/>
          <p:nvPr/>
        </p:nvPicPr>
        <p:blipFill rotWithShape="1">
          <a:blip r:embed="rId7">
            <a:alphaModFix/>
          </a:blip>
          <a:srcRect b="5713" l="0" r="0" t="0"/>
          <a:stretch/>
        </p:blipFill>
        <p:spPr>
          <a:xfrm>
            <a:off x="1183800" y="2808307"/>
            <a:ext cx="3388197" cy="17970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oBackup (dragged).pdf" id="1234" name="Google Shape;1234;p61"/>
          <p:cNvPicPr preferRelativeResize="0"/>
          <p:nvPr/>
        </p:nvPicPr>
        <p:blipFill rotWithShape="1">
          <a:blip r:embed="rId8">
            <a:alphaModFix/>
          </a:blip>
          <a:srcRect b="6594" l="0" r="0" t="0"/>
          <a:stretch/>
        </p:blipFill>
        <p:spPr>
          <a:xfrm>
            <a:off x="1183800" y="883650"/>
            <a:ext cx="3388197" cy="1780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5" name="Google Shape;1235;p61"/>
          <p:cNvSpPr txBox="1"/>
          <p:nvPr/>
        </p:nvSpPr>
        <p:spPr>
          <a:xfrm>
            <a:off x="2911638" y="3052397"/>
            <a:ext cx="2136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0"/>
              <a:buFont typeface="Helvetica Neue"/>
              <a:buNone/>
            </a:pPr>
            <a:r>
              <a:rPr b="1" lang="en"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1𝛾1p </a:t>
            </a:r>
            <a:endParaRPr b="1" i="0" sz="18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36" name="Google Shape;1236;p61"/>
          <p:cNvSpPr txBox="1"/>
          <p:nvPr/>
        </p:nvSpPr>
        <p:spPr>
          <a:xfrm>
            <a:off x="2901594" y="1156252"/>
            <a:ext cx="2156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0"/>
              <a:buFont typeface="Helvetica Neue"/>
              <a:buNone/>
            </a:pPr>
            <a:r>
              <a:rPr b="1" lang="en"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1𝛾0p</a:t>
            </a:r>
            <a:endParaRPr b="1" i="0" sz="18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37" name="Google Shape;1237;p61"/>
          <p:cNvSpPr txBox="1"/>
          <p:nvPr/>
        </p:nvSpPr>
        <p:spPr>
          <a:xfrm>
            <a:off x="4948725" y="2362000"/>
            <a:ext cx="36261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Could explain the </a:t>
            </a: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MiniBooNE LEE as a factor of 3.18 enhancement of the NC 𝜟 → N𝛄 rate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24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Google Shape;1242;p62"/>
          <p:cNvSpPr txBox="1"/>
          <p:nvPr>
            <p:ph type="title"/>
          </p:nvPr>
        </p:nvSpPr>
        <p:spPr>
          <a:xfrm>
            <a:off x="311700" y="238578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NC 𝚫 → N𝛾</a:t>
            </a:r>
            <a:endParaRPr/>
          </a:p>
        </p:txBody>
      </p:sp>
      <p:sp>
        <p:nvSpPr>
          <p:cNvPr id="1243" name="Google Shape;1243;p6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44" name="Google Shape;1244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4861" y="1841576"/>
            <a:ext cx="2796774" cy="272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5" name="Google Shape;1245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66220" y="1841575"/>
            <a:ext cx="2864356" cy="2698826"/>
          </a:xfrm>
          <a:prstGeom prst="rect">
            <a:avLst/>
          </a:prstGeom>
          <a:noFill/>
          <a:ln>
            <a:noFill/>
          </a:ln>
        </p:spPr>
      </p:pic>
      <p:sp>
        <p:nvSpPr>
          <p:cNvPr id="1246" name="Google Shape;1246;p62"/>
          <p:cNvSpPr txBox="1"/>
          <p:nvPr/>
        </p:nvSpPr>
        <p:spPr>
          <a:xfrm>
            <a:off x="6930250" y="3295425"/>
            <a:ext cx="223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grpSp>
        <p:nvGrpSpPr>
          <p:cNvPr id="1247" name="Google Shape;1247;p62"/>
          <p:cNvGrpSpPr/>
          <p:nvPr/>
        </p:nvGrpSpPr>
        <p:grpSpPr>
          <a:xfrm>
            <a:off x="6656702" y="82180"/>
            <a:ext cx="2444075" cy="1575875"/>
            <a:chOff x="0" y="0"/>
            <a:chExt cx="6727428" cy="4337669"/>
          </a:xfrm>
        </p:grpSpPr>
        <p:pic>
          <p:nvPicPr>
            <p:cNvPr descr="Screenshot 2023-11-19 at 5.36.56 PM.png" id="1248" name="Google Shape;1248;p6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0" y="0"/>
              <a:ext cx="6726019" cy="4316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creenshot 2023-11-19 at 5.38.41 PM.png" id="1249" name="Google Shape;1249;p6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790562" y="163"/>
              <a:ext cx="2936866" cy="4195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creenshot 2023-11-19 at 5.38.41 PM.png" id="1250" name="Google Shape;1250;p6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 rot="40391">
              <a:off x="3750298" y="3884099"/>
              <a:ext cx="2973037" cy="4361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51" name="Google Shape;1251;p62"/>
            <p:cNvSpPr/>
            <p:nvPr/>
          </p:nvSpPr>
          <p:spPr>
            <a:xfrm>
              <a:off x="68792" y="2992160"/>
              <a:ext cx="1269900" cy="1269900"/>
            </a:xfrm>
            <a:prstGeom prst="rect">
              <a:avLst/>
            </a:prstGeom>
            <a:solidFill>
              <a:srgbClr val="1B329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B329C"/>
                </a:buClr>
                <a:buSzPts val="1163"/>
                <a:buFont typeface="Helvetica Neue"/>
                <a:buNone/>
              </a:pPr>
              <a:r>
                <a:t/>
              </a:r>
              <a:endParaRPr b="0" i="0" sz="1162" u="none" cap="none" strike="noStrike">
                <a:solidFill>
                  <a:srgbClr val="1B329C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252" name="Google Shape;1252;p62"/>
          <p:cNvSpPr txBox="1"/>
          <p:nvPr/>
        </p:nvSpPr>
        <p:spPr>
          <a:xfrm>
            <a:off x="4948733" y="510266"/>
            <a:ext cx="1623600" cy="719700"/>
          </a:xfrm>
          <a:prstGeom prst="rect">
            <a:avLst/>
          </a:prstGeom>
          <a:noFill/>
          <a:ln cap="flat" cmpd="sng" w="18475">
            <a:solidFill>
              <a:srgbClr val="000000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8475" lIns="18475" spcFirstLastPara="1" rIns="18475" wrap="square" tIns="184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8"/>
              <a:buFont typeface="Helvetica Neue"/>
              <a:buNone/>
            </a:pPr>
            <a:r>
              <a:rPr b="0" i="0" lang="en" sz="1108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Expanded </a:t>
            </a:r>
            <a:r>
              <a:rPr lang="en" sz="1108">
                <a:latin typeface="Helvetica Neue"/>
                <a:ea typeface="Helvetica Neue"/>
                <a:cs typeface="Helvetica Neue"/>
                <a:sym typeface="Helvetica Neue"/>
              </a:rPr>
              <a:t>NC 𝜟</a:t>
            </a:r>
            <a:r>
              <a:rPr b="0" i="0" lang="en" sz="1108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Radiative Decay Paper: </a:t>
            </a:r>
            <a:r>
              <a:rPr lang="en" sz="1108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7"/>
              </a:rPr>
              <a:t>https://arxiv.org/abs/2502.05750</a:t>
            </a:r>
            <a:r>
              <a:rPr lang="en" sz="1108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708"/>
          </a:p>
        </p:txBody>
      </p:sp>
      <p:sp>
        <p:nvSpPr>
          <p:cNvPr id="1253" name="Google Shape;1253;p62"/>
          <p:cNvSpPr txBox="1"/>
          <p:nvPr/>
        </p:nvSpPr>
        <p:spPr>
          <a:xfrm>
            <a:off x="199650" y="862875"/>
            <a:ext cx="46647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Two Complementary Reconstruction Paradigms: </a:t>
            </a:r>
            <a:r>
              <a:rPr lang="en" sz="1500"/>
              <a:t>1st</a:t>
            </a:r>
            <a:r>
              <a:rPr lang="en" sz="1500"/>
              <a:t> LArTPC analysis to combine two independent 3D reconstruction techniques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254" name="Google Shape;1254;p62"/>
          <p:cNvSpPr txBox="1"/>
          <p:nvPr/>
        </p:nvSpPr>
        <p:spPr>
          <a:xfrm>
            <a:off x="199650" y="2077151"/>
            <a:ext cx="29805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Pandora: Combines 2D hits into 3D points before doing any clustering of particles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Wire-Cell: </a:t>
            </a:r>
            <a:r>
              <a:rPr lang="en" sz="1600">
                <a:solidFill>
                  <a:schemeClr val="dk1"/>
                </a:solidFill>
              </a:rPr>
              <a:t>Clusters hits in 2D for each wire plane before reconstructing particles in 3D</a:t>
            </a:r>
            <a:endParaRPr sz="1600"/>
          </a:p>
        </p:txBody>
      </p:sp>
      <p:sp>
        <p:nvSpPr>
          <p:cNvPr id="1255" name="Google Shape;1255;p62"/>
          <p:cNvSpPr txBox="1"/>
          <p:nvPr/>
        </p:nvSpPr>
        <p:spPr>
          <a:xfrm>
            <a:off x="5622228" y="4430725"/>
            <a:ext cx="3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8"/>
              </a:rPr>
              <a:t>Hagaman &amp; Yandel @ Fermilab 2025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259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p63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61" name="Google Shape;1261;p63"/>
          <p:cNvSpPr txBox="1"/>
          <p:nvPr/>
        </p:nvSpPr>
        <p:spPr>
          <a:xfrm>
            <a:off x="167700" y="1602287"/>
            <a:ext cx="33840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➕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Rule out MiniBooNE LEE as a factor of 3.18 enhancement of the NC 𝜟 → N𝛄 rate at 94.4% CL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➕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W</a:t>
            </a:r>
            <a:r>
              <a:rPr lang="en" sz="1800">
                <a:latin typeface="Lato"/>
                <a:ea typeface="Lato"/>
                <a:cs typeface="Lato"/>
                <a:sym typeface="Lato"/>
              </a:rPr>
              <a:t>hen looking at a more general space of hypotheses, cannot rule out a 1𝛾0p-like excess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262" name="Google Shape;1262;p63"/>
          <p:cNvGrpSpPr/>
          <p:nvPr/>
        </p:nvGrpSpPr>
        <p:grpSpPr>
          <a:xfrm>
            <a:off x="6656702" y="82180"/>
            <a:ext cx="2444075" cy="1575875"/>
            <a:chOff x="0" y="0"/>
            <a:chExt cx="6727428" cy="4337669"/>
          </a:xfrm>
        </p:grpSpPr>
        <p:pic>
          <p:nvPicPr>
            <p:cNvPr descr="Screenshot 2023-11-19 at 5.36.56 PM.png" id="1263" name="Google Shape;1263;p6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6726019" cy="4316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creenshot 2023-11-19 at 5.38.41 PM.png" id="1264" name="Google Shape;1264;p6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0562" y="163"/>
              <a:ext cx="2936866" cy="4195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creenshot 2023-11-19 at 5.38.41 PM.png" id="1265" name="Google Shape;1265;p6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40391">
              <a:off x="3750298" y="3884099"/>
              <a:ext cx="2973037" cy="4361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6" name="Google Shape;1266;p63"/>
            <p:cNvSpPr/>
            <p:nvPr/>
          </p:nvSpPr>
          <p:spPr>
            <a:xfrm>
              <a:off x="68792" y="2992160"/>
              <a:ext cx="1269900" cy="1269900"/>
            </a:xfrm>
            <a:prstGeom prst="rect">
              <a:avLst/>
            </a:prstGeom>
            <a:solidFill>
              <a:srgbClr val="1B329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B329C"/>
                </a:buClr>
                <a:buSzPts val="1163"/>
                <a:buFont typeface="Helvetica Neue"/>
                <a:buNone/>
              </a:pPr>
              <a:r>
                <a:t/>
              </a:r>
              <a:endParaRPr b="0" i="0" sz="1162" u="none" cap="none" strike="noStrike">
                <a:solidFill>
                  <a:srgbClr val="1B329C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267" name="Google Shape;1267;p63"/>
          <p:cNvSpPr txBox="1"/>
          <p:nvPr>
            <p:ph type="title"/>
          </p:nvPr>
        </p:nvSpPr>
        <p:spPr>
          <a:xfrm>
            <a:off x="311700" y="238575"/>
            <a:ext cx="430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NC 𝚫 → N𝛾</a:t>
            </a:r>
            <a:endParaRPr/>
          </a:p>
        </p:txBody>
      </p:sp>
      <p:sp>
        <p:nvSpPr>
          <p:cNvPr id="1268" name="Google Shape;1268;p63"/>
          <p:cNvSpPr txBox="1"/>
          <p:nvPr/>
        </p:nvSpPr>
        <p:spPr>
          <a:xfrm>
            <a:off x="4953335" y="510254"/>
            <a:ext cx="1623600" cy="719700"/>
          </a:xfrm>
          <a:prstGeom prst="rect">
            <a:avLst/>
          </a:prstGeom>
          <a:noFill/>
          <a:ln cap="flat" cmpd="sng" w="18475">
            <a:solidFill>
              <a:srgbClr val="000000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8475" lIns="18475" spcFirstLastPara="1" rIns="18475" wrap="square" tIns="184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8"/>
              <a:buFont typeface="Helvetica Neue"/>
              <a:buNone/>
            </a:pPr>
            <a:r>
              <a:rPr b="0" i="0" lang="en" sz="1108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Expanded </a:t>
            </a:r>
            <a:r>
              <a:rPr lang="en" sz="1108">
                <a:latin typeface="Helvetica Neue"/>
                <a:ea typeface="Helvetica Neue"/>
                <a:cs typeface="Helvetica Neue"/>
                <a:sym typeface="Helvetica Neue"/>
              </a:rPr>
              <a:t>NC 𝜟</a:t>
            </a:r>
            <a:r>
              <a:rPr b="0" i="0" lang="en" sz="1108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Radiative Decay Paper: </a:t>
            </a:r>
            <a:r>
              <a:rPr lang="en" sz="1108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https://arxiv.org/abs/2502.05750</a:t>
            </a:r>
            <a:r>
              <a:rPr lang="en" sz="1108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708"/>
          </a:p>
        </p:txBody>
      </p:sp>
      <p:pic>
        <p:nvPicPr>
          <p:cNvPr descr="Screenshot 2025-01-16 at 12.30.06 PM.png" id="1269" name="Google Shape;1269;p6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97100" y="1743018"/>
            <a:ext cx="3002969" cy="2914274"/>
          </a:xfrm>
          <a:prstGeom prst="rect">
            <a:avLst/>
          </a:prstGeom>
          <a:noFill/>
          <a:ln>
            <a:noFill/>
          </a:ln>
        </p:spPr>
      </p:pic>
      <p:sp>
        <p:nvSpPr>
          <p:cNvPr id="1270" name="Google Shape;1270;p63"/>
          <p:cNvSpPr txBox="1"/>
          <p:nvPr/>
        </p:nvSpPr>
        <p:spPr>
          <a:xfrm>
            <a:off x="4241001" y="2992887"/>
            <a:ext cx="5376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3325" lIns="13325" spcFirstLastPara="1" rIns="13325" wrap="square" tIns="133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9"/>
              <a:buFont typeface="Helvetica Neue"/>
              <a:buNone/>
            </a:pPr>
            <a:r>
              <a:rPr b="1" i="0" lang="en" sz="104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Allowed</a:t>
            </a:r>
            <a:endParaRPr sz="367"/>
          </a:p>
        </p:txBody>
      </p:sp>
      <p:cxnSp>
        <p:nvCxnSpPr>
          <p:cNvPr id="1271" name="Google Shape;1271;p63"/>
          <p:cNvCxnSpPr/>
          <p:nvPr/>
        </p:nvCxnSpPr>
        <p:spPr>
          <a:xfrm rot="10800000">
            <a:off x="4325484" y="2938809"/>
            <a:ext cx="368700" cy="0"/>
          </a:xfrm>
          <a:prstGeom prst="straightConnector1">
            <a:avLst/>
          </a:prstGeom>
          <a:noFill/>
          <a:ln cap="flat" cmpd="sng" w="23325">
            <a:solidFill>
              <a:srgbClr val="000000"/>
            </a:solidFill>
            <a:prstDash val="solid"/>
            <a:miter lim="400000"/>
            <a:headEnd len="sm" w="sm" type="none"/>
            <a:tailEnd len="med" w="med" type="triangle"/>
          </a:ln>
        </p:spPr>
      </p:cxnSp>
      <p:sp>
        <p:nvSpPr>
          <p:cNvPr id="1272" name="Google Shape;1272;p63"/>
          <p:cNvSpPr txBox="1"/>
          <p:nvPr/>
        </p:nvSpPr>
        <p:spPr>
          <a:xfrm>
            <a:off x="4997887" y="2992887"/>
            <a:ext cx="6171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3325" lIns="13325" spcFirstLastPara="1" rIns="13325" wrap="square" tIns="133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9"/>
              <a:buFont typeface="Helvetica Neue"/>
              <a:buNone/>
            </a:pPr>
            <a:r>
              <a:rPr b="1" i="0" lang="en" sz="104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Excluded</a:t>
            </a:r>
            <a:endParaRPr sz="367"/>
          </a:p>
        </p:txBody>
      </p:sp>
      <p:cxnSp>
        <p:nvCxnSpPr>
          <p:cNvPr id="1273" name="Google Shape;1273;p63"/>
          <p:cNvCxnSpPr/>
          <p:nvPr/>
        </p:nvCxnSpPr>
        <p:spPr>
          <a:xfrm>
            <a:off x="4889966" y="2937640"/>
            <a:ext cx="467400" cy="1500"/>
          </a:xfrm>
          <a:prstGeom prst="straightConnector1">
            <a:avLst/>
          </a:prstGeom>
          <a:noFill/>
          <a:ln cap="flat" cmpd="sng" w="23325">
            <a:solidFill>
              <a:srgbClr val="000000"/>
            </a:solidFill>
            <a:prstDash val="solid"/>
            <a:miter lim="400000"/>
            <a:headEnd len="sm" w="sm" type="none"/>
            <a:tailEnd len="med" w="med" type="triangle"/>
          </a:ln>
        </p:spPr>
      </p:cxnSp>
      <p:sp>
        <p:nvSpPr>
          <p:cNvPr id="1274" name="Google Shape;1274;p63"/>
          <p:cNvSpPr txBox="1"/>
          <p:nvPr/>
        </p:nvSpPr>
        <p:spPr>
          <a:xfrm>
            <a:off x="5655845" y="4430725"/>
            <a:ext cx="3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7"/>
              </a:rPr>
              <a:t>Hagaman &amp; Yandel @ Fermilab 2025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278" name="Shape 1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Google Shape;1279;p64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NC Coherent Scattering</a:t>
            </a:r>
            <a:endParaRPr/>
          </a:p>
        </p:txBody>
      </p:sp>
      <p:sp>
        <p:nvSpPr>
          <p:cNvPr id="1280" name="Google Shape;1280;p64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81" name="Google Shape;1281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50" y="1874682"/>
            <a:ext cx="3687801" cy="2582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2" name="Google Shape;1282;p64"/>
          <p:cNvSpPr txBox="1"/>
          <p:nvPr/>
        </p:nvSpPr>
        <p:spPr>
          <a:xfrm>
            <a:off x="4125600" y="1815400"/>
            <a:ext cx="48849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➕ </a:t>
            </a:r>
            <a:r>
              <a:rPr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Sub-</a:t>
            </a:r>
            <a:r>
              <a:rPr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dominant</a:t>
            </a:r>
            <a:r>
              <a:rPr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source of 0 protons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➕N</a:t>
            </a:r>
            <a:r>
              <a:rPr b="1"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 significant coherent excess observed  with 0 protons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➕ Sets world’s first limit on the flux-averaged cross section for coherent single photon production: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&lt; 1.49 × 10</a:t>
            </a:r>
            <a:r>
              <a:rPr baseline="30000" lang="en" sz="1600">
                <a:latin typeface="Lato"/>
                <a:ea typeface="Lato"/>
                <a:cs typeface="Lato"/>
                <a:sym typeface="Lato"/>
              </a:rPr>
              <a:t>−41</a:t>
            </a:r>
            <a:r>
              <a:rPr lang="en" sz="1600">
                <a:latin typeface="Lato"/>
                <a:ea typeface="Lato"/>
                <a:cs typeface="Lato"/>
                <a:sym typeface="Lato"/>
              </a:rPr>
              <a:t> cm2 / Ar (90% CL)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→ This is 24 times the standard model predicted rate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NoBackup (dragged).pdf" id="1283" name="Google Shape;1283;p64"/>
          <p:cNvPicPr preferRelativeResize="0"/>
          <p:nvPr/>
        </p:nvPicPr>
        <p:blipFill rotWithShape="1">
          <a:blip r:embed="rId4">
            <a:alphaModFix/>
          </a:blip>
          <a:srcRect b="11598" l="52838" r="1266" t="37552"/>
          <a:stretch/>
        </p:blipFill>
        <p:spPr>
          <a:xfrm>
            <a:off x="6492521" y="96035"/>
            <a:ext cx="2528627" cy="157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4" name="Google Shape;1284;p64"/>
          <p:cNvSpPr txBox="1"/>
          <p:nvPr/>
        </p:nvSpPr>
        <p:spPr>
          <a:xfrm>
            <a:off x="4685765" y="513755"/>
            <a:ext cx="1750500" cy="564900"/>
          </a:xfrm>
          <a:prstGeom prst="rect">
            <a:avLst/>
          </a:prstGeom>
          <a:noFill/>
          <a:ln cap="flat" cmpd="sng" w="19100">
            <a:solidFill>
              <a:srgbClr val="000000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100" lIns="19100" spcFirstLastPara="1" rIns="19100" wrap="square" tIns="191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0"/>
              <a:buFont typeface="Helvetica Neue"/>
              <a:buNone/>
            </a:pPr>
            <a:r>
              <a:rPr b="0" i="0" lang="en" sz="113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NC Coherent Paper: </a:t>
            </a:r>
            <a:r>
              <a:rPr lang="en" sz="1139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https://arxiv.org/abs/2502.06091</a:t>
            </a:r>
            <a:r>
              <a:rPr lang="en" sz="1139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726"/>
          </a:p>
        </p:txBody>
      </p:sp>
      <p:pic>
        <p:nvPicPr>
          <p:cNvPr id="1285" name="Google Shape;1285;p64" title="Screen Shot 2025-08-21 at 3.39.48 PM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1409" y="1097397"/>
            <a:ext cx="3687801" cy="55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86" name="Google Shape;1286;p64"/>
          <p:cNvSpPr txBox="1"/>
          <p:nvPr/>
        </p:nvSpPr>
        <p:spPr>
          <a:xfrm>
            <a:off x="5622228" y="4430725"/>
            <a:ext cx="3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7"/>
              </a:rPr>
              <a:t>Hagaman &amp; Yandel @ Fermilab 2025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290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Google Shape;1291;p65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92" name="Google Shape;1292;p65"/>
          <p:cNvSpPr txBox="1"/>
          <p:nvPr>
            <p:ph type="title"/>
          </p:nvPr>
        </p:nvSpPr>
        <p:spPr>
          <a:xfrm>
            <a:off x="3117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Inclusive Single 𝛄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1293" name="Google Shape;1293;p65"/>
          <p:cNvPicPr preferRelativeResize="0"/>
          <p:nvPr/>
        </p:nvPicPr>
        <p:blipFill rotWithShape="1">
          <a:blip r:embed="rId3">
            <a:alphaModFix/>
          </a:blip>
          <a:srcRect b="3366" l="7371" r="5497" t="21828"/>
          <a:stretch/>
        </p:blipFill>
        <p:spPr>
          <a:xfrm>
            <a:off x="286950" y="1781624"/>
            <a:ext cx="7101952" cy="2748124"/>
          </a:xfrm>
          <a:prstGeom prst="rect">
            <a:avLst/>
          </a:prstGeom>
          <a:noFill/>
          <a:ln>
            <a:noFill/>
          </a:ln>
        </p:spPr>
      </p:pic>
      <p:sp>
        <p:nvSpPr>
          <p:cNvPr id="1294" name="Google Shape;1294;p65"/>
          <p:cNvSpPr txBox="1"/>
          <p:nvPr/>
        </p:nvSpPr>
        <p:spPr>
          <a:xfrm>
            <a:off x="5622228" y="4430725"/>
            <a:ext cx="3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4"/>
              </a:rPr>
              <a:t>Hagaman &amp; Yandel @ Fermilab 2025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descr="evd_uboone_R9539_S72_E3634_p2.png" id="1295" name="Google Shape;1295;p65"/>
          <p:cNvPicPr preferRelativeResize="0"/>
          <p:nvPr/>
        </p:nvPicPr>
        <p:blipFill rotWithShape="1">
          <a:blip r:embed="rId5">
            <a:alphaModFix/>
          </a:blip>
          <a:srcRect b="8607" l="24401" r="22423" t="7167"/>
          <a:stretch/>
        </p:blipFill>
        <p:spPr>
          <a:xfrm>
            <a:off x="6508346" y="86454"/>
            <a:ext cx="2537547" cy="157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6" name="Google Shape;1296;p65"/>
          <p:cNvSpPr txBox="1"/>
          <p:nvPr/>
        </p:nvSpPr>
        <p:spPr>
          <a:xfrm>
            <a:off x="4714662" y="472395"/>
            <a:ext cx="1756800" cy="612600"/>
          </a:xfrm>
          <a:prstGeom prst="rect">
            <a:avLst/>
          </a:prstGeom>
          <a:noFill/>
          <a:ln cap="flat" cmpd="sng" w="19175">
            <a:solidFill>
              <a:srgbClr val="000000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175" lIns="19175" spcFirstLastPara="1" rIns="19175" wrap="square" tIns="191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3"/>
              <a:buFont typeface="Helvetica Neue"/>
              <a:buNone/>
            </a:pPr>
            <a:r>
              <a:rPr b="0" i="0" lang="en" sz="1243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Inclusive Paper: </a:t>
            </a:r>
            <a:r>
              <a:rPr lang="en" sz="1243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6"/>
              </a:rPr>
              <a:t>https://arxiv.org/abs/2502.06064</a:t>
            </a:r>
            <a:r>
              <a:rPr lang="en" sz="1243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828"/>
          </a:p>
        </p:txBody>
      </p:sp>
      <p:sp>
        <p:nvSpPr>
          <p:cNvPr id="1297" name="Google Shape;1297;p65"/>
          <p:cNvSpPr txBox="1"/>
          <p:nvPr/>
        </p:nvSpPr>
        <p:spPr>
          <a:xfrm>
            <a:off x="599949" y="953958"/>
            <a:ext cx="3660900" cy="677100"/>
          </a:xfrm>
          <a:prstGeom prst="rect">
            <a:avLst/>
          </a:prstGeom>
          <a:solidFill>
            <a:srgbClr val="FCE5CD"/>
          </a:solidFill>
          <a:ln cap="flat" cmpd="sng" w="19050">
            <a:solidFill>
              <a:srgbClr val="E691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Any event that would look like a single 𝛄 </a:t>
            </a:r>
            <a:r>
              <a:rPr b="1" lang="en" sz="1600">
                <a:latin typeface="Lato"/>
                <a:ea typeface="Lato"/>
                <a:cs typeface="Lato"/>
                <a:sym typeface="Lato"/>
              </a:rPr>
              <a:t>at MiniBooNE’s threshold </a:t>
            </a:r>
            <a:r>
              <a:rPr lang="en" sz="1600">
                <a:latin typeface="Lato"/>
                <a:ea typeface="Lato"/>
                <a:cs typeface="Lato"/>
                <a:sym typeface="Lato"/>
              </a:rPr>
              <a:t>⬇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98" name="Google Shape;1298;p65"/>
          <p:cNvSpPr txBox="1"/>
          <p:nvPr/>
        </p:nvSpPr>
        <p:spPr>
          <a:xfrm>
            <a:off x="7596225" y="2722363"/>
            <a:ext cx="1414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chemeClr val="dk2"/>
                </a:solidFill>
              </a:rPr>
              <a:t>Uses 3 of 5 runs of data</a:t>
            </a:r>
            <a:endParaRPr i="1"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302" name="Shape 1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" name="Google Shape;1303;p6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04" name="Google Shape;1304;p66"/>
          <p:cNvPicPr preferRelativeResize="0"/>
          <p:nvPr/>
        </p:nvPicPr>
        <p:blipFill rotWithShape="1">
          <a:blip r:embed="rId3">
            <a:alphaModFix/>
          </a:blip>
          <a:srcRect b="0" l="0" r="54310" t="0"/>
          <a:stretch/>
        </p:blipFill>
        <p:spPr>
          <a:xfrm>
            <a:off x="5597379" y="2034816"/>
            <a:ext cx="3048223" cy="24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5" name="Google Shape;1305;p66"/>
          <p:cNvPicPr preferRelativeResize="0"/>
          <p:nvPr/>
        </p:nvPicPr>
        <p:blipFill rotWithShape="1">
          <a:blip r:embed="rId3">
            <a:alphaModFix/>
          </a:blip>
          <a:srcRect b="0" l="56236" r="0" t="0"/>
          <a:stretch/>
        </p:blipFill>
        <p:spPr>
          <a:xfrm>
            <a:off x="422636" y="2097838"/>
            <a:ext cx="2963626" cy="2523137"/>
          </a:xfrm>
          <a:prstGeom prst="rect">
            <a:avLst/>
          </a:prstGeom>
          <a:noFill/>
          <a:ln>
            <a:noFill/>
          </a:ln>
        </p:spPr>
      </p:pic>
      <p:sp>
        <p:nvSpPr>
          <p:cNvPr id="1306" name="Google Shape;1306;p66"/>
          <p:cNvSpPr txBox="1"/>
          <p:nvPr/>
        </p:nvSpPr>
        <p:spPr>
          <a:xfrm>
            <a:off x="246525" y="1167075"/>
            <a:ext cx="4219200" cy="677100"/>
          </a:xfrm>
          <a:prstGeom prst="rect">
            <a:avLst/>
          </a:prstGeom>
          <a:solidFill>
            <a:srgbClr val="D9D2E9"/>
          </a:solidFill>
          <a:ln cap="flat" cmpd="sng" w="1905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In the zero proton subsample, a 2𝝈 data excess is seen below 600 MeV shower energy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307" name="Google Shape;1307;p66"/>
          <p:cNvCxnSpPr/>
          <p:nvPr/>
        </p:nvCxnSpPr>
        <p:spPr>
          <a:xfrm flipH="1">
            <a:off x="1864875" y="2002650"/>
            <a:ext cx="680400" cy="56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evd_uboone_R9539_S72_E3634_p2.png" id="1308" name="Google Shape;1308;p66"/>
          <p:cNvPicPr preferRelativeResize="0"/>
          <p:nvPr/>
        </p:nvPicPr>
        <p:blipFill rotWithShape="1">
          <a:blip r:embed="rId4">
            <a:alphaModFix/>
          </a:blip>
          <a:srcRect b="8607" l="24401" r="22423" t="7167"/>
          <a:stretch/>
        </p:blipFill>
        <p:spPr>
          <a:xfrm>
            <a:off x="6508346" y="86454"/>
            <a:ext cx="2537547" cy="157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9" name="Google Shape;1309;p66"/>
          <p:cNvSpPr txBox="1"/>
          <p:nvPr>
            <p:ph type="title"/>
          </p:nvPr>
        </p:nvSpPr>
        <p:spPr>
          <a:xfrm>
            <a:off x="311700" y="64025"/>
            <a:ext cx="48768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Inclusive Single 𝛄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1310" name="Google Shape;1310;p66"/>
          <p:cNvSpPr txBox="1"/>
          <p:nvPr/>
        </p:nvSpPr>
        <p:spPr>
          <a:xfrm>
            <a:off x="4714662" y="472395"/>
            <a:ext cx="1756800" cy="612600"/>
          </a:xfrm>
          <a:prstGeom prst="rect">
            <a:avLst/>
          </a:prstGeom>
          <a:noFill/>
          <a:ln cap="flat" cmpd="sng" w="19175">
            <a:solidFill>
              <a:srgbClr val="000000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9175" lIns="19175" spcFirstLastPara="1" rIns="19175" wrap="square" tIns="191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43"/>
              <a:buFont typeface="Helvetica Neue"/>
              <a:buNone/>
            </a:pPr>
            <a:r>
              <a:rPr b="0" i="0" lang="en" sz="1243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Inclusive Paper: </a:t>
            </a:r>
            <a:r>
              <a:rPr lang="en" sz="1243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https://arxiv.org/abs/2502.06064</a:t>
            </a:r>
            <a:r>
              <a:rPr lang="en" sz="1243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828"/>
          </a:p>
        </p:txBody>
      </p:sp>
      <p:sp>
        <p:nvSpPr>
          <p:cNvPr id="1311" name="Google Shape;1311;p66"/>
          <p:cNvSpPr txBox="1"/>
          <p:nvPr/>
        </p:nvSpPr>
        <p:spPr>
          <a:xfrm>
            <a:off x="5622228" y="4430725"/>
            <a:ext cx="3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6"/>
              </a:rPr>
              <a:t>Hagaman &amp; Yandel @ Fermilab 2025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312" name="Google Shape;1312;p66"/>
          <p:cNvSpPr txBox="1"/>
          <p:nvPr/>
        </p:nvSpPr>
        <p:spPr>
          <a:xfrm>
            <a:off x="3391793" y="2153666"/>
            <a:ext cx="2026500" cy="24012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But t</a:t>
            </a:r>
            <a:r>
              <a:rPr lang="en" sz="1800">
                <a:solidFill>
                  <a:schemeClr val="dk1"/>
                </a:solidFill>
              </a:rPr>
              <a:t>he observed excess of 93 events &gt; 33 event excess predicted by a MiniBooNE excess photon model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316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Google Shape;1317;p67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18" name="Google Shape;1318;p67"/>
          <p:cNvSpPr txBox="1"/>
          <p:nvPr>
            <p:ph type="title"/>
          </p:nvPr>
        </p:nvSpPr>
        <p:spPr>
          <a:xfrm>
            <a:off x="348963" y="95426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Dark Neutrino e</a:t>
            </a:r>
            <a:r>
              <a:rPr baseline="30000"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+</a:t>
            </a: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e</a:t>
            </a:r>
            <a:r>
              <a:rPr baseline="30000"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-</a:t>
            </a:r>
            <a:endParaRPr baseline="30000"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1319" name="Google Shape;1319;p67"/>
          <p:cNvSpPr txBox="1"/>
          <p:nvPr/>
        </p:nvSpPr>
        <p:spPr>
          <a:xfrm>
            <a:off x="3469825" y="4430725"/>
            <a:ext cx="3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M. Ross-Lonergan @ Fermilab 2025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320" name="Google Shape;1320;p67"/>
          <p:cNvPicPr preferRelativeResize="0"/>
          <p:nvPr/>
        </p:nvPicPr>
        <p:blipFill rotWithShape="1">
          <a:blip r:embed="rId4">
            <a:alphaModFix/>
          </a:blip>
          <a:srcRect b="3366" l="7371" r="5497" t="21828"/>
          <a:stretch/>
        </p:blipFill>
        <p:spPr>
          <a:xfrm>
            <a:off x="153150" y="1348229"/>
            <a:ext cx="5846149" cy="2262199"/>
          </a:xfrm>
          <a:prstGeom prst="rect">
            <a:avLst/>
          </a:prstGeom>
          <a:noFill/>
          <a:ln>
            <a:noFill/>
          </a:ln>
        </p:spPr>
      </p:pic>
      <p:sp>
        <p:nvSpPr>
          <p:cNvPr id="1321" name="Google Shape;1321;p67"/>
          <p:cNvSpPr/>
          <p:nvPr/>
        </p:nvSpPr>
        <p:spPr>
          <a:xfrm>
            <a:off x="4111800" y="1479954"/>
            <a:ext cx="1225200" cy="1270200"/>
          </a:xfrm>
          <a:prstGeom prst="ellipse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22" name="Google Shape;1322;p67"/>
          <p:cNvPicPr preferRelativeResize="0"/>
          <p:nvPr/>
        </p:nvPicPr>
        <p:blipFill rotWithShape="1">
          <a:blip r:embed="rId5">
            <a:alphaModFix/>
          </a:blip>
          <a:srcRect b="2937" l="4848" r="1359" t="4692"/>
          <a:stretch/>
        </p:blipFill>
        <p:spPr>
          <a:xfrm>
            <a:off x="6318950" y="179174"/>
            <a:ext cx="2583226" cy="146415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23" name="Google Shape;1323;p67"/>
          <p:cNvSpPr txBox="1"/>
          <p:nvPr/>
        </p:nvSpPr>
        <p:spPr>
          <a:xfrm>
            <a:off x="4511300" y="376050"/>
            <a:ext cx="1684200" cy="719700"/>
          </a:xfrm>
          <a:prstGeom prst="rect">
            <a:avLst/>
          </a:prstGeom>
          <a:noFill/>
          <a:ln cap="flat" cmpd="sng" w="18475">
            <a:solidFill>
              <a:srgbClr val="000000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8475" lIns="18475" spcFirstLastPara="1" rIns="18475" wrap="square" tIns="184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8"/>
              <a:buFont typeface="Helvetica Neue"/>
              <a:buNone/>
            </a:pPr>
            <a:r>
              <a:rPr lang="en" sz="1108">
                <a:latin typeface="Helvetica Neue"/>
                <a:ea typeface="Helvetica Neue"/>
                <a:cs typeface="Helvetica Neue"/>
                <a:sym typeface="Helvetica Neue"/>
              </a:rPr>
              <a:t>First Search for Dark Sector e</a:t>
            </a:r>
            <a:r>
              <a:rPr baseline="30000" lang="en" sz="1108">
                <a:latin typeface="Helvetica Neue"/>
                <a:ea typeface="Helvetica Neue"/>
                <a:cs typeface="Helvetica Neue"/>
                <a:sym typeface="Helvetica Neue"/>
              </a:rPr>
              <a:t>+</a:t>
            </a:r>
            <a:r>
              <a:rPr lang="en" sz="1108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baseline="30000" lang="en" sz="1108">
                <a:latin typeface="Helvetica Neue"/>
                <a:ea typeface="Helvetica Neue"/>
                <a:cs typeface="Helvetica Neue"/>
                <a:sym typeface="Helvetica Neue"/>
              </a:rPr>
              <a:t>−</a:t>
            </a:r>
            <a:r>
              <a:rPr lang="en" sz="1108">
                <a:latin typeface="Helvetica Neue"/>
                <a:ea typeface="Helvetica Neue"/>
                <a:cs typeface="Helvetica Neue"/>
                <a:sym typeface="Helvetica Neue"/>
              </a:rPr>
              <a:t> Explanations:</a:t>
            </a:r>
            <a:r>
              <a:rPr b="0" i="0" lang="en" sz="1108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1108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6"/>
              </a:rPr>
              <a:t>https://arxiv.org/abs/2502.10900</a:t>
            </a:r>
            <a:r>
              <a:rPr lang="en" sz="1108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708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327" name="Shape 1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Google Shape;1328;p68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9" name="Google Shape;1329;p68"/>
          <p:cNvSpPr txBox="1"/>
          <p:nvPr>
            <p:ph type="title"/>
          </p:nvPr>
        </p:nvSpPr>
        <p:spPr>
          <a:xfrm>
            <a:off x="348963" y="95426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Dark Neutrino e</a:t>
            </a:r>
            <a:r>
              <a:rPr baseline="30000"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+</a:t>
            </a: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e</a:t>
            </a:r>
            <a:r>
              <a:rPr baseline="30000"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-</a:t>
            </a:r>
            <a:endParaRPr baseline="30000"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1330" name="Google Shape;1330;p68"/>
          <p:cNvSpPr txBox="1"/>
          <p:nvPr/>
        </p:nvSpPr>
        <p:spPr>
          <a:xfrm>
            <a:off x="3469825" y="4430725"/>
            <a:ext cx="338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M. Ross-Lonergan @ Fermilab 2025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331" name="Google Shape;1331;p68"/>
          <p:cNvSpPr txBox="1"/>
          <p:nvPr/>
        </p:nvSpPr>
        <p:spPr>
          <a:xfrm>
            <a:off x="684600" y="3749062"/>
            <a:ext cx="4494900" cy="6156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More in </a:t>
            </a:r>
            <a:r>
              <a:rPr lang="en" u="sng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MicroBooNE's beyond the Standard Model physics program</a:t>
            </a: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by M. Handley [Sep 2, 2025, 2:10 PM]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332" name="Google Shape;1332;p68"/>
          <p:cNvPicPr preferRelativeResize="0"/>
          <p:nvPr/>
        </p:nvPicPr>
        <p:blipFill rotWithShape="1">
          <a:blip r:embed="rId5">
            <a:alphaModFix/>
          </a:blip>
          <a:srcRect b="2937" l="4848" r="1359" t="4692"/>
          <a:stretch/>
        </p:blipFill>
        <p:spPr>
          <a:xfrm>
            <a:off x="6318950" y="179174"/>
            <a:ext cx="2583226" cy="146415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33" name="Google Shape;1333;p68"/>
          <p:cNvSpPr txBox="1"/>
          <p:nvPr/>
        </p:nvSpPr>
        <p:spPr>
          <a:xfrm>
            <a:off x="4511300" y="376050"/>
            <a:ext cx="1684200" cy="719700"/>
          </a:xfrm>
          <a:prstGeom prst="rect">
            <a:avLst/>
          </a:prstGeom>
          <a:noFill/>
          <a:ln cap="flat" cmpd="sng" w="18475">
            <a:solidFill>
              <a:srgbClr val="000000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18475" lIns="18475" spcFirstLastPara="1" rIns="18475" wrap="square" tIns="184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8"/>
              <a:buFont typeface="Helvetica Neue"/>
              <a:buNone/>
            </a:pPr>
            <a:r>
              <a:rPr lang="en" sz="1108">
                <a:latin typeface="Helvetica Neue"/>
                <a:ea typeface="Helvetica Neue"/>
                <a:cs typeface="Helvetica Neue"/>
                <a:sym typeface="Helvetica Neue"/>
              </a:rPr>
              <a:t>First Search for Dark Sector e</a:t>
            </a:r>
            <a:r>
              <a:rPr baseline="30000" lang="en" sz="1108">
                <a:latin typeface="Helvetica Neue"/>
                <a:ea typeface="Helvetica Neue"/>
                <a:cs typeface="Helvetica Neue"/>
                <a:sym typeface="Helvetica Neue"/>
              </a:rPr>
              <a:t>+</a:t>
            </a:r>
            <a:r>
              <a:rPr lang="en" sz="1108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baseline="30000" lang="en" sz="1108">
                <a:latin typeface="Helvetica Neue"/>
                <a:ea typeface="Helvetica Neue"/>
                <a:cs typeface="Helvetica Neue"/>
                <a:sym typeface="Helvetica Neue"/>
              </a:rPr>
              <a:t>−</a:t>
            </a:r>
            <a:r>
              <a:rPr lang="en" sz="1108">
                <a:latin typeface="Helvetica Neue"/>
                <a:ea typeface="Helvetica Neue"/>
                <a:cs typeface="Helvetica Neue"/>
                <a:sym typeface="Helvetica Neue"/>
              </a:rPr>
              <a:t> Explanations:</a:t>
            </a:r>
            <a:r>
              <a:rPr b="0" i="0" lang="en" sz="1108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1108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6"/>
              </a:rPr>
              <a:t>https://arxiv.org/abs/2502.10900</a:t>
            </a:r>
            <a:r>
              <a:rPr lang="en" sz="1108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708"/>
          </a:p>
        </p:txBody>
      </p:sp>
      <p:pic>
        <p:nvPicPr>
          <p:cNvPr id="1334" name="Google Shape;1334;p68"/>
          <p:cNvPicPr preferRelativeResize="0"/>
          <p:nvPr/>
        </p:nvPicPr>
        <p:blipFill rotWithShape="1">
          <a:blip r:embed="rId7">
            <a:alphaModFix/>
          </a:blip>
          <a:srcRect b="65938" l="45060" r="0" t="0"/>
          <a:stretch/>
        </p:blipFill>
        <p:spPr>
          <a:xfrm>
            <a:off x="474881" y="1435805"/>
            <a:ext cx="4662277" cy="1853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5" name="Google Shape;1335;p68"/>
          <p:cNvPicPr preferRelativeResize="0"/>
          <p:nvPr/>
        </p:nvPicPr>
        <p:blipFill rotWithShape="1">
          <a:blip r:embed="rId7">
            <a:alphaModFix/>
          </a:blip>
          <a:srcRect b="16928" l="3335" r="55838" t="51155"/>
          <a:stretch/>
        </p:blipFill>
        <p:spPr>
          <a:xfrm>
            <a:off x="5792113" y="2625600"/>
            <a:ext cx="2458401" cy="1232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EFBC">
            <a:alpha val="34180"/>
          </a:srgbClr>
        </a:solidFill>
      </p:bgPr>
    </p:bg>
    <p:spTree>
      <p:nvGrpSpPr>
        <p:cNvPr id="1339" name="Shape 1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0" name="Google Shape;1340;p69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41" name="Google Shape;1341;p69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latin typeface="Atkinson Hyperlegible"/>
                <a:ea typeface="Atkinson Hyperlegible"/>
                <a:cs typeface="Atkinson Hyperlegible"/>
                <a:sym typeface="Atkinson Hyperlegible"/>
              </a:rPr>
              <a:t>Photon </a:t>
            </a:r>
            <a:r>
              <a:rPr lang="en" sz="3400">
                <a:latin typeface="Atkinson Hyperlegible"/>
                <a:ea typeface="Atkinson Hyperlegible"/>
                <a:cs typeface="Atkinson Hyperlegible"/>
                <a:sym typeface="Atkinson Hyperlegible"/>
              </a:rPr>
              <a:t>Low Energy Excess”: Takeaway</a:t>
            </a:r>
            <a:endParaRPr sz="34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400">
                <a:latin typeface="Atkinson Hyperlegible"/>
                <a:ea typeface="Atkinson Hyperlegible"/>
                <a:cs typeface="Atkinson Hyperlegible"/>
                <a:sym typeface="Atkinson Hyperlegible"/>
              </a:rPr>
              <a:t>				</a:t>
            </a:r>
            <a:r>
              <a:rPr i="1" lang="en" sz="2400">
                <a:latin typeface="Atkinson Hyperlegible"/>
                <a:ea typeface="Atkinson Hyperlegible"/>
                <a:cs typeface="Atkinson Hyperlegible"/>
                <a:sym typeface="Atkinson Hyperlegible"/>
              </a:rPr>
              <a:t>Some topologies excluded, others in progress</a:t>
            </a:r>
            <a:endParaRPr i="1" sz="24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1342" name="Google Shape;1342;p69"/>
          <p:cNvSpPr txBox="1"/>
          <p:nvPr/>
        </p:nvSpPr>
        <p:spPr>
          <a:xfrm>
            <a:off x="333283" y="1194688"/>
            <a:ext cx="88506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</a:rPr>
              <a:t>NC 𝚫 → 1𝛄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✓"/>
            </a:pPr>
            <a:r>
              <a:rPr lang="en" sz="1800">
                <a:solidFill>
                  <a:schemeClr val="dk1"/>
                </a:solidFill>
              </a:rPr>
              <a:t>An expanded search for NC 𝜟 confirmed no 𝜟-like excess (94.4% CL)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NC Coherent Scattering → 1𝛄</a:t>
            </a:r>
            <a:endParaRPr b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✓"/>
            </a:pPr>
            <a:r>
              <a:rPr lang="en" sz="1800"/>
              <a:t>A first-ever search for coherent single-photon events focuses on the zero-proton topology and sees no significant coherent excess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Inclusive → 1𝛄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✓"/>
            </a:pPr>
            <a:r>
              <a:rPr lang="en" sz="1800">
                <a:solidFill>
                  <a:schemeClr val="dk1"/>
                </a:solidFill>
              </a:rPr>
              <a:t>In the 0 proton subsample, a 2𝛔 data excess seen at &lt; 600 MeV shower energy 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➡ The observed excess exceeds prediction by a MiniBooNE excess photon model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4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2" name="Google Shape;232;p34"/>
          <p:cNvPicPr preferRelativeResize="0"/>
          <p:nvPr/>
        </p:nvPicPr>
        <p:blipFill rotWithShape="1">
          <a:blip r:embed="rId3">
            <a:alphaModFix/>
          </a:blip>
          <a:srcRect b="0" l="5309" r="10551" t="0"/>
          <a:stretch/>
        </p:blipFill>
        <p:spPr>
          <a:xfrm>
            <a:off x="6162899" y="679051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3" name="Google Shape;233;p34"/>
          <p:cNvSpPr txBox="1"/>
          <p:nvPr/>
        </p:nvSpPr>
        <p:spPr>
          <a:xfrm>
            <a:off x="6497260" y="662738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4" name="Google Shape;234;p34"/>
          <p:cNvSpPr txBox="1"/>
          <p:nvPr/>
        </p:nvSpPr>
        <p:spPr>
          <a:xfrm>
            <a:off x="6119800" y="21931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235" name="Google Shape;235;p34"/>
          <p:cNvPicPr preferRelativeResize="0"/>
          <p:nvPr/>
        </p:nvPicPr>
        <p:blipFill rotWithShape="1">
          <a:blip r:embed="rId4">
            <a:alphaModFix/>
          </a:blip>
          <a:srcRect b="3921" l="0" r="1710" t="2480"/>
          <a:stretch/>
        </p:blipFill>
        <p:spPr>
          <a:xfrm>
            <a:off x="307147" y="723550"/>
            <a:ext cx="2223419" cy="1936344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36" name="Google Shape;236;p34"/>
          <p:cNvPicPr preferRelativeResize="0"/>
          <p:nvPr/>
        </p:nvPicPr>
        <p:blipFill rotWithShape="1">
          <a:blip r:embed="rId5">
            <a:alphaModFix/>
          </a:blip>
          <a:srcRect b="2993" l="0" r="1806" t="1074"/>
          <a:stretch/>
        </p:blipFill>
        <p:spPr>
          <a:xfrm>
            <a:off x="3259362" y="705551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7" name="Google Shape;237;p34"/>
          <p:cNvSpPr txBox="1"/>
          <p:nvPr/>
        </p:nvSpPr>
        <p:spPr>
          <a:xfrm>
            <a:off x="3484702" y="702106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8" name="Google Shape;238;p34"/>
          <p:cNvSpPr txBox="1"/>
          <p:nvPr/>
        </p:nvSpPr>
        <p:spPr>
          <a:xfrm>
            <a:off x="553847" y="696848"/>
            <a:ext cx="1905900" cy="846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MiniBooNE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Decay-in-flight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9" name="Google Shape;239;p34"/>
          <p:cNvSpPr txBox="1"/>
          <p:nvPr/>
        </p:nvSpPr>
        <p:spPr>
          <a:xfrm>
            <a:off x="3187050" y="2219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cxnSp>
        <p:nvCxnSpPr>
          <p:cNvPr id="240" name="Google Shape;240;p34"/>
          <p:cNvCxnSpPr/>
          <p:nvPr/>
        </p:nvCxnSpPr>
        <p:spPr>
          <a:xfrm>
            <a:off x="3839521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41" name="Google Shape;241;p34"/>
          <p:cNvPicPr preferRelativeResize="0"/>
          <p:nvPr/>
        </p:nvPicPr>
        <p:blipFill rotWithShape="1">
          <a:blip r:embed="rId6">
            <a:alphaModFix/>
          </a:blip>
          <a:srcRect b="0" l="5896" r="1253" t="0"/>
          <a:stretch/>
        </p:blipFill>
        <p:spPr>
          <a:xfrm>
            <a:off x="228512" y="2681359"/>
            <a:ext cx="2544180" cy="2071782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4"/>
          <p:cNvSpPr txBox="1"/>
          <p:nvPr/>
        </p:nvSpPr>
        <p:spPr>
          <a:xfrm>
            <a:off x="1508908" y="3582871"/>
            <a:ext cx="12762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7"/>
              </a:rPr>
              <a:t>Phys. Rev. D 103, 052002 (2021)</a:t>
            </a:r>
            <a:endParaRPr sz="1100"/>
          </a:p>
        </p:txBody>
      </p:sp>
      <p:sp>
        <p:nvSpPr>
          <p:cNvPr id="243" name="Google Shape;243;p34"/>
          <p:cNvSpPr/>
          <p:nvPr/>
        </p:nvSpPr>
        <p:spPr>
          <a:xfrm>
            <a:off x="281700" y="2706225"/>
            <a:ext cx="758100" cy="10158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34"/>
          <p:cNvSpPr txBox="1"/>
          <p:nvPr/>
        </p:nvSpPr>
        <p:spPr>
          <a:xfrm>
            <a:off x="1888885" y="2282147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4.8 𝝈</a:t>
            </a:r>
            <a:endParaRPr sz="1800">
              <a:solidFill>
                <a:schemeClr val="lt1"/>
              </a:solidFill>
            </a:endParaRPr>
          </a:p>
        </p:txBody>
      </p:sp>
      <p:cxnSp>
        <p:nvCxnSpPr>
          <p:cNvPr id="245" name="Google Shape;245;p34"/>
          <p:cNvCxnSpPr/>
          <p:nvPr/>
        </p:nvCxnSpPr>
        <p:spPr>
          <a:xfrm>
            <a:off x="3259346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6" name="Google Shape;246;p34"/>
          <p:cNvSpPr txBox="1"/>
          <p:nvPr/>
        </p:nvSpPr>
        <p:spPr>
          <a:xfrm>
            <a:off x="283148" y="2237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47" name="Google Shape;247;p34"/>
          <p:cNvSpPr txBox="1"/>
          <p:nvPr/>
        </p:nvSpPr>
        <p:spPr>
          <a:xfrm>
            <a:off x="6026700" y="4406650"/>
            <a:ext cx="311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Mark Ross-Lonergan @ APS2025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48" name="Google Shape;248;p34"/>
          <p:cNvSpPr txBox="1"/>
          <p:nvPr>
            <p:ph type="title"/>
          </p:nvPr>
        </p:nvSpPr>
        <p:spPr>
          <a:xfrm>
            <a:off x="313675" y="-173250"/>
            <a:ext cx="83139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Short Baseline Neutrino Anomaly Landscape</a:t>
            </a:r>
            <a:endParaRPr sz="3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6" name="Shape 1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" name="Google Shape;1347;p70"/>
          <p:cNvSpPr txBox="1"/>
          <p:nvPr>
            <p:ph type="title"/>
          </p:nvPr>
        </p:nvSpPr>
        <p:spPr>
          <a:xfrm>
            <a:off x="311700" y="21082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1348" name="Google Shape;1348;p70"/>
          <p:cNvSpPr txBox="1"/>
          <p:nvPr>
            <p:ph idx="1" type="body"/>
          </p:nvPr>
        </p:nvSpPr>
        <p:spPr>
          <a:xfrm>
            <a:off x="356750" y="951709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➕"/>
            </a:pPr>
            <a:r>
              <a:rPr lang="en">
                <a:solidFill>
                  <a:schemeClr val="dk1"/>
                </a:solidFill>
              </a:rPr>
              <a:t>MicroBooNE uniquely optimized to test neutrino </a:t>
            </a:r>
            <a:r>
              <a:rPr lang="en">
                <a:solidFill>
                  <a:schemeClr val="dk1"/>
                </a:solidFill>
              </a:rPr>
              <a:t>anomalies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➕"/>
            </a:pPr>
            <a:r>
              <a:rPr lang="en">
                <a:solidFill>
                  <a:schemeClr val="dk1"/>
                </a:solidFill>
              </a:rPr>
              <a:t>Direct searches for MiniBooNE excess sources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Electron searches see no significant excess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Targeted photon searches see no </a:t>
            </a:r>
            <a:r>
              <a:rPr lang="en" sz="1800">
                <a:solidFill>
                  <a:schemeClr val="dk1"/>
                </a:solidFill>
              </a:rPr>
              <a:t>significant excess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Inclusive photon search shows potential hint (~2𝞂), but does not match the MiniBooNE model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➕"/>
            </a:pPr>
            <a:r>
              <a:rPr lang="en">
                <a:solidFill>
                  <a:schemeClr val="dk1"/>
                </a:solidFill>
              </a:rPr>
              <a:t>No indication yet of a single sterile neutrino 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New analysis method uses two beams to improve sensitivity to pass the LSND and Gallium anomaly regions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349" name="Google Shape;1349;p7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3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p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  <p:sp>
        <p:nvSpPr>
          <p:cNvPr id="1355" name="Google Shape;1355;p71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1359" name="Shape 1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" name="Google Shape;1360;p72"/>
          <p:cNvSpPr/>
          <p:nvPr/>
        </p:nvSpPr>
        <p:spPr>
          <a:xfrm>
            <a:off x="1616250" y="3042375"/>
            <a:ext cx="1340100" cy="1080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1" name="Google Shape;1361;p72"/>
          <p:cNvSpPr/>
          <p:nvPr/>
        </p:nvSpPr>
        <p:spPr>
          <a:xfrm>
            <a:off x="4154725" y="3023350"/>
            <a:ext cx="1340100" cy="1103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2" name="Google Shape;1362;p7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63" name="Google Shape;1363;p72"/>
          <p:cNvSpPr txBox="1"/>
          <p:nvPr>
            <p:ph type="title"/>
          </p:nvPr>
        </p:nvSpPr>
        <p:spPr>
          <a:xfrm>
            <a:off x="4641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>
                <a:latin typeface="Atkinson Hyperlegible"/>
                <a:ea typeface="Atkinson Hyperlegible"/>
                <a:cs typeface="Atkinson Hyperlegible"/>
                <a:sym typeface="Atkinson Hyperlegible"/>
              </a:rPr>
              <a:t>Possible Sources of MiniBooNE Low Energy Excess (LEE) studied with MicroBooNE</a:t>
            </a:r>
            <a:endParaRPr sz="31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1364" name="Google Shape;1364;p72"/>
          <p:cNvPicPr preferRelativeResize="0"/>
          <p:nvPr/>
        </p:nvPicPr>
        <p:blipFill rotWithShape="1">
          <a:blip r:embed="rId3">
            <a:alphaModFix/>
          </a:blip>
          <a:srcRect b="21266" l="56528" r="14821" t="0"/>
          <a:stretch/>
        </p:blipFill>
        <p:spPr>
          <a:xfrm>
            <a:off x="5838525" y="2029814"/>
            <a:ext cx="2532548" cy="2155675"/>
          </a:xfrm>
          <a:prstGeom prst="rect">
            <a:avLst/>
          </a:prstGeom>
          <a:noFill/>
          <a:ln>
            <a:noFill/>
          </a:ln>
        </p:spPr>
      </p:pic>
      <p:sp>
        <p:nvSpPr>
          <p:cNvPr id="1365" name="Google Shape;1365;p72"/>
          <p:cNvSpPr/>
          <p:nvPr/>
        </p:nvSpPr>
        <p:spPr>
          <a:xfrm>
            <a:off x="5838525" y="2083191"/>
            <a:ext cx="1252200" cy="2118300"/>
          </a:xfrm>
          <a:prstGeom prst="rect">
            <a:avLst/>
          </a:prstGeom>
          <a:noFill/>
          <a:ln cap="flat" cmpd="sng" w="76200">
            <a:solidFill>
              <a:srgbClr val="F264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6" name="Google Shape;1366;p72"/>
          <p:cNvSpPr/>
          <p:nvPr/>
        </p:nvSpPr>
        <p:spPr>
          <a:xfrm>
            <a:off x="7090725" y="2083191"/>
            <a:ext cx="1252200" cy="2118300"/>
          </a:xfrm>
          <a:prstGeom prst="rect">
            <a:avLst/>
          </a:prstGeom>
          <a:noFill/>
          <a:ln cap="flat" cmpd="sng" w="76200">
            <a:solidFill>
              <a:srgbClr val="F264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7" name="Google Shape;1367;p72"/>
          <p:cNvSpPr/>
          <p:nvPr/>
        </p:nvSpPr>
        <p:spPr>
          <a:xfrm>
            <a:off x="5838525" y="2083191"/>
            <a:ext cx="1252200" cy="921300"/>
          </a:xfrm>
          <a:prstGeom prst="rect">
            <a:avLst/>
          </a:prstGeom>
          <a:noFill/>
          <a:ln cap="flat" cmpd="sng" w="76200">
            <a:solidFill>
              <a:srgbClr val="F264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8" name="Google Shape;1368;p72"/>
          <p:cNvSpPr/>
          <p:nvPr/>
        </p:nvSpPr>
        <p:spPr>
          <a:xfrm>
            <a:off x="7090725" y="2083191"/>
            <a:ext cx="1252200" cy="921300"/>
          </a:xfrm>
          <a:prstGeom prst="rect">
            <a:avLst/>
          </a:prstGeom>
          <a:noFill/>
          <a:ln cap="flat" cmpd="sng" w="76200">
            <a:solidFill>
              <a:srgbClr val="F264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9" name="Google Shape;1369;p72"/>
          <p:cNvSpPr txBox="1"/>
          <p:nvPr/>
        </p:nvSpPr>
        <p:spPr>
          <a:xfrm>
            <a:off x="6068150" y="1600891"/>
            <a:ext cx="207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tkinson Hyperlegible"/>
                <a:ea typeface="Atkinson Hyperlegible"/>
                <a:cs typeface="Atkinson Hyperlegible"/>
                <a:sym typeface="Atkinson Hyperlegible"/>
              </a:rPr>
              <a:t>Photon Channels</a:t>
            </a:r>
            <a:endParaRPr sz="18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1370" name="Google Shape;1370;p72"/>
          <p:cNvSpPr/>
          <p:nvPr/>
        </p:nvSpPr>
        <p:spPr>
          <a:xfrm>
            <a:off x="1617100" y="2083191"/>
            <a:ext cx="1252200" cy="957300"/>
          </a:xfrm>
          <a:prstGeom prst="rect">
            <a:avLst/>
          </a:prstGeom>
          <a:noFill/>
          <a:ln cap="flat" cmpd="sng" w="7620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1" name="Google Shape;1371;p72"/>
          <p:cNvPicPr preferRelativeResize="0"/>
          <p:nvPr/>
        </p:nvPicPr>
        <p:blipFill rotWithShape="1">
          <a:blip r:embed="rId3">
            <a:alphaModFix/>
          </a:blip>
          <a:srcRect b="21635" l="1291" r="86416" t="38074"/>
          <a:stretch/>
        </p:blipFill>
        <p:spPr>
          <a:xfrm>
            <a:off x="382325" y="3026369"/>
            <a:ext cx="1164599" cy="110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2" name="Google Shape;1372;p72"/>
          <p:cNvSpPr/>
          <p:nvPr/>
        </p:nvSpPr>
        <p:spPr>
          <a:xfrm>
            <a:off x="380575" y="2083191"/>
            <a:ext cx="1252200" cy="2068800"/>
          </a:xfrm>
          <a:prstGeom prst="rect">
            <a:avLst/>
          </a:prstGeom>
          <a:noFill/>
          <a:ln cap="flat" cmpd="sng" w="76200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3" name="Google Shape;1373;p72"/>
          <p:cNvPicPr preferRelativeResize="0"/>
          <p:nvPr/>
        </p:nvPicPr>
        <p:blipFill rotWithShape="1">
          <a:blip r:embed="rId3">
            <a:alphaModFix/>
          </a:blip>
          <a:srcRect b="24109" l="27922" r="57418" t="35600"/>
          <a:stretch/>
        </p:blipFill>
        <p:spPr>
          <a:xfrm>
            <a:off x="1565275" y="2975969"/>
            <a:ext cx="1295775" cy="110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4" name="Google Shape;1374;p72"/>
          <p:cNvPicPr preferRelativeResize="0"/>
          <p:nvPr/>
        </p:nvPicPr>
        <p:blipFill rotWithShape="1">
          <a:blip r:embed="rId3">
            <a:alphaModFix/>
          </a:blip>
          <a:srcRect b="24111" l="14879" r="71945" t="33676"/>
          <a:stretch/>
        </p:blipFill>
        <p:spPr>
          <a:xfrm>
            <a:off x="2948225" y="2933625"/>
            <a:ext cx="1164599" cy="11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5" name="Google Shape;1375;p72"/>
          <p:cNvSpPr/>
          <p:nvPr/>
        </p:nvSpPr>
        <p:spPr>
          <a:xfrm>
            <a:off x="1585900" y="2090616"/>
            <a:ext cx="1295700" cy="921300"/>
          </a:xfrm>
          <a:prstGeom prst="rect">
            <a:avLst/>
          </a:prstGeom>
          <a:solidFill>
            <a:srgbClr val="FFFF00"/>
          </a:solidFill>
          <a:ln cap="flat" cmpd="sng" w="76200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1eNp0𝜋</a:t>
            </a:r>
            <a:endParaRPr b="1" sz="2400"/>
          </a:p>
        </p:txBody>
      </p:sp>
      <p:sp>
        <p:nvSpPr>
          <p:cNvPr id="1376" name="Google Shape;1376;p72"/>
          <p:cNvSpPr/>
          <p:nvPr/>
        </p:nvSpPr>
        <p:spPr>
          <a:xfrm>
            <a:off x="382000" y="2083166"/>
            <a:ext cx="1248300" cy="921300"/>
          </a:xfrm>
          <a:prstGeom prst="rect">
            <a:avLst/>
          </a:prstGeom>
          <a:solidFill>
            <a:srgbClr val="FFFF00"/>
          </a:solidFill>
          <a:ln cap="flat" cmpd="sng" w="76200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1e0p0𝜋</a:t>
            </a:r>
            <a:endParaRPr b="1" sz="2400"/>
          </a:p>
        </p:txBody>
      </p:sp>
      <p:sp>
        <p:nvSpPr>
          <p:cNvPr id="1377" name="Google Shape;1377;p72"/>
          <p:cNvSpPr/>
          <p:nvPr/>
        </p:nvSpPr>
        <p:spPr>
          <a:xfrm>
            <a:off x="4112375" y="2093425"/>
            <a:ext cx="1373400" cy="921300"/>
          </a:xfrm>
          <a:prstGeom prst="rect">
            <a:avLst/>
          </a:prstGeom>
          <a:solidFill>
            <a:srgbClr val="FFFF00"/>
          </a:solidFill>
          <a:ln cap="flat" cmpd="sng" w="76200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1eXpX𝜋</a:t>
            </a:r>
            <a:endParaRPr b="1" sz="2400"/>
          </a:p>
        </p:txBody>
      </p:sp>
      <p:sp>
        <p:nvSpPr>
          <p:cNvPr id="1378" name="Google Shape;1378;p72"/>
          <p:cNvSpPr/>
          <p:nvPr/>
        </p:nvSpPr>
        <p:spPr>
          <a:xfrm>
            <a:off x="2883100" y="2093416"/>
            <a:ext cx="1266600" cy="921300"/>
          </a:xfrm>
          <a:prstGeom prst="rect">
            <a:avLst/>
          </a:prstGeom>
          <a:solidFill>
            <a:srgbClr val="FFFF00"/>
          </a:solidFill>
          <a:ln cap="flat" cmpd="sng" w="76200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1e1p0𝜋</a:t>
            </a:r>
            <a:endParaRPr b="1" sz="2400"/>
          </a:p>
        </p:txBody>
      </p:sp>
      <p:sp>
        <p:nvSpPr>
          <p:cNvPr id="1379" name="Google Shape;1379;p72"/>
          <p:cNvSpPr txBox="1"/>
          <p:nvPr/>
        </p:nvSpPr>
        <p:spPr>
          <a:xfrm>
            <a:off x="1956600" y="1600891"/>
            <a:ext cx="207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tkinson Hyperlegible"/>
                <a:ea typeface="Atkinson Hyperlegible"/>
                <a:cs typeface="Atkinson Hyperlegible"/>
                <a:sym typeface="Atkinson Hyperlegible"/>
              </a:rPr>
              <a:t>Electron Channels</a:t>
            </a:r>
            <a:endParaRPr sz="18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1380" name="Google Shape;1380;p72"/>
          <p:cNvSpPr txBox="1"/>
          <p:nvPr/>
        </p:nvSpPr>
        <p:spPr>
          <a:xfrm>
            <a:off x="632050" y="1106214"/>
            <a:ext cx="57687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</a:rPr>
              <a:t>𝝂</a:t>
            </a:r>
            <a:r>
              <a:rPr baseline="-25000" lang="en" sz="2300">
                <a:solidFill>
                  <a:schemeClr val="dk1"/>
                </a:solidFill>
              </a:rPr>
              <a:t>e</a:t>
            </a:r>
            <a:r>
              <a:rPr lang="en" sz="2300">
                <a:solidFill>
                  <a:schemeClr val="dk1"/>
                </a:solidFill>
              </a:rPr>
              <a:t> + Ar → e + Xp + X𝜋</a:t>
            </a:r>
            <a:endParaRPr sz="1900"/>
          </a:p>
        </p:txBody>
      </p:sp>
      <p:sp>
        <p:nvSpPr>
          <p:cNvPr id="1381" name="Google Shape;1381;p72"/>
          <p:cNvSpPr txBox="1"/>
          <p:nvPr/>
        </p:nvSpPr>
        <p:spPr>
          <a:xfrm>
            <a:off x="1442200" y="4316600"/>
            <a:ext cx="2709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tkinson Hyperlegible"/>
                <a:ea typeface="Atkinson Hyperlegible"/>
                <a:cs typeface="Atkinson Hyperlegible"/>
                <a:sym typeface="Atkinson Hyperlegible"/>
              </a:rPr>
              <a:t>where N &gt; 1 and X ≥ 0</a:t>
            </a:r>
            <a:endParaRPr sz="18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1382" name="Google Shape;1382;p72"/>
          <p:cNvPicPr preferRelativeResize="0"/>
          <p:nvPr/>
        </p:nvPicPr>
        <p:blipFill rotWithShape="1">
          <a:blip r:embed="rId3">
            <a:alphaModFix/>
          </a:blip>
          <a:srcRect b="24108" l="43119" r="43705" t="36407"/>
          <a:stretch/>
        </p:blipFill>
        <p:spPr>
          <a:xfrm>
            <a:off x="4254600" y="3042375"/>
            <a:ext cx="1164599" cy="10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3" name="Google Shape;1383;p72"/>
          <p:cNvSpPr/>
          <p:nvPr/>
        </p:nvSpPr>
        <p:spPr>
          <a:xfrm>
            <a:off x="4160250" y="3005825"/>
            <a:ext cx="1316100" cy="1154100"/>
          </a:xfrm>
          <a:prstGeom prst="rect">
            <a:avLst/>
          </a:prstGeom>
          <a:noFill/>
          <a:ln cap="flat" cmpd="sng" w="76200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4" name="Google Shape;1384;p72"/>
          <p:cNvSpPr/>
          <p:nvPr/>
        </p:nvSpPr>
        <p:spPr>
          <a:xfrm>
            <a:off x="2892475" y="3005825"/>
            <a:ext cx="1266600" cy="1154100"/>
          </a:xfrm>
          <a:prstGeom prst="rect">
            <a:avLst/>
          </a:prstGeom>
          <a:noFill/>
          <a:ln cap="flat" cmpd="sng" w="76200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5" name="Google Shape;1385;p72"/>
          <p:cNvSpPr/>
          <p:nvPr/>
        </p:nvSpPr>
        <p:spPr>
          <a:xfrm>
            <a:off x="1628875" y="3010225"/>
            <a:ext cx="1248300" cy="1154100"/>
          </a:xfrm>
          <a:prstGeom prst="rect">
            <a:avLst/>
          </a:prstGeom>
          <a:noFill/>
          <a:ln cap="flat" cmpd="sng" w="76200">
            <a:solidFill>
              <a:srgbClr val="60DB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>
            <a:alpha val="52530"/>
          </a:srgbClr>
        </a:solidFill>
      </p:bgPr>
    </p:bg>
    <p:spTree>
      <p:nvGrpSpPr>
        <p:cNvPr id="1389" name="Shape 1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Google Shape;1390;p73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91" name="Google Shape;1391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175" y="1597475"/>
            <a:ext cx="2933449" cy="2527799"/>
          </a:xfrm>
          <a:prstGeom prst="rect">
            <a:avLst/>
          </a:prstGeom>
          <a:noFill/>
          <a:ln>
            <a:noFill/>
          </a:ln>
        </p:spPr>
      </p:pic>
      <p:sp>
        <p:nvSpPr>
          <p:cNvPr id="1392" name="Google Shape;1392;p73"/>
          <p:cNvSpPr txBox="1"/>
          <p:nvPr/>
        </p:nvSpPr>
        <p:spPr>
          <a:xfrm>
            <a:off x="289650" y="4222750"/>
            <a:ext cx="235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PRL 128, 241801 (2022)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93" name="Google Shape;1393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1523" y="1384300"/>
            <a:ext cx="2805824" cy="283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4" name="Google Shape;1394;p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5125" y="1645684"/>
            <a:ext cx="2878875" cy="2451166"/>
          </a:xfrm>
          <a:prstGeom prst="rect">
            <a:avLst/>
          </a:prstGeom>
          <a:noFill/>
          <a:ln>
            <a:noFill/>
          </a:ln>
        </p:spPr>
      </p:pic>
      <p:sp>
        <p:nvSpPr>
          <p:cNvPr id="1395" name="Google Shape;1395;p73"/>
          <p:cNvSpPr txBox="1"/>
          <p:nvPr/>
        </p:nvSpPr>
        <p:spPr>
          <a:xfrm>
            <a:off x="649525" y="1088375"/>
            <a:ext cx="153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Run 1-3</a:t>
            </a:r>
            <a:endParaRPr sz="180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96" name="Google Shape;1396;p73"/>
          <p:cNvSpPr txBox="1"/>
          <p:nvPr/>
        </p:nvSpPr>
        <p:spPr>
          <a:xfrm>
            <a:off x="4026438" y="922600"/>
            <a:ext cx="153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Run 1-5</a:t>
            </a:r>
            <a:endParaRPr sz="180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97" name="Google Shape;1397;p73"/>
          <p:cNvSpPr txBox="1"/>
          <p:nvPr/>
        </p:nvSpPr>
        <p:spPr>
          <a:xfrm>
            <a:off x="7040238" y="1088375"/>
            <a:ext cx="153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Run 1-5</a:t>
            </a:r>
            <a:endParaRPr sz="180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98" name="Google Shape;1398;p73"/>
          <p:cNvSpPr txBox="1"/>
          <p:nvPr>
            <p:ph type="title"/>
          </p:nvPr>
        </p:nvSpPr>
        <p:spPr>
          <a:xfrm>
            <a:off x="311700" y="640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Low Energy Excess: Electrons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1399" name="Google Shape;1399;p73"/>
          <p:cNvSpPr txBox="1"/>
          <p:nvPr/>
        </p:nvSpPr>
        <p:spPr>
          <a:xfrm>
            <a:off x="4341510" y="4334075"/>
            <a:ext cx="388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Editors Suggestion: </a:t>
            </a:r>
            <a:r>
              <a:rPr lang="en" sz="13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Phys. Rev. Lett. 135, 081802</a:t>
            </a:r>
            <a:endParaRPr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CBC">
            <a:alpha val="34180"/>
          </a:srgbClr>
        </a:solidFill>
      </p:bgPr>
    </p:bg>
    <p:spTree>
      <p:nvGrpSpPr>
        <p:cNvPr id="1403" name="Shape 1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4" name="Google Shape;1404;p74"/>
          <p:cNvSpPr txBox="1"/>
          <p:nvPr/>
        </p:nvSpPr>
        <p:spPr>
          <a:xfrm>
            <a:off x="606516" y="957347"/>
            <a:ext cx="4238100" cy="39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Inclusive 1𝛄 search shows agreement at 1.6𝛔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the zero proton subsample, a 2𝛔 data excess is seen below 600 MeV shower energy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0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observed excess of 93 events &gt; 33 event excess predicted by a MiniBooNE excess photon model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0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Studies indicate that NC 𝛑</a:t>
            </a:r>
            <a:r>
              <a:rPr b="0" baseline="30000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b="0" i="0" lang="en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1𝛄 events scaled by a factor of ~2 could fit the kinematics of the excess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5" name="Google Shape;1405;p74"/>
          <p:cNvSpPr txBox="1"/>
          <p:nvPr>
            <p:ph idx="4294967295" type="title"/>
          </p:nvPr>
        </p:nvSpPr>
        <p:spPr>
          <a:xfrm>
            <a:off x="633413" y="133350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</a:pPr>
            <a:r>
              <a:rPr lang="en" sz="4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Inclusive </a:t>
            </a:r>
            <a:r>
              <a:rPr lang="en" sz="4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Conclusions</a:t>
            </a:r>
            <a:endParaRPr b="0" i="0" sz="4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06" name="Google Shape;1406;p74"/>
          <p:cNvSpPr txBox="1"/>
          <p:nvPr>
            <p:ph idx="12" type="sldNum"/>
          </p:nvPr>
        </p:nvSpPr>
        <p:spPr>
          <a:xfrm>
            <a:off x="4484633" y="4905375"/>
            <a:ext cx="2604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07" name="Google Shape;1407;p74"/>
          <p:cNvSpPr txBox="1"/>
          <p:nvPr/>
        </p:nvSpPr>
        <p:spPr>
          <a:xfrm>
            <a:off x="1439163" y="4903062"/>
            <a:ext cx="2984100" cy="1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Erin Yandel on behalf of the MicroBooNE Collaboration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8" name="Google Shape;1408;p74"/>
          <p:cNvPicPr preferRelativeResize="0"/>
          <p:nvPr/>
        </p:nvPicPr>
        <p:blipFill rotWithShape="1">
          <a:blip r:embed="rId3">
            <a:alphaModFix/>
          </a:blip>
          <a:srcRect b="1429" l="0" r="0" t="0"/>
          <a:stretch/>
        </p:blipFill>
        <p:spPr>
          <a:xfrm>
            <a:off x="6162009" y="187013"/>
            <a:ext cx="2231634" cy="1900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9" name="Google Shape;1409;p7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05631" y="0"/>
            <a:ext cx="838369" cy="559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0" name="Google Shape;1410;p7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333291" y="0"/>
            <a:ext cx="810709" cy="559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1" name="Google Shape;1411;p7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45072" y="1673241"/>
            <a:ext cx="2444664" cy="1900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2" name="Google Shape;1412;p7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43959" y="3181678"/>
            <a:ext cx="2461718" cy="1900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1416" name="Shape 1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Google Shape;1417;p75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18" name="Google Shape;1418;p75"/>
          <p:cNvSpPr txBox="1"/>
          <p:nvPr>
            <p:ph type="title"/>
          </p:nvPr>
        </p:nvSpPr>
        <p:spPr>
          <a:xfrm>
            <a:off x="254550" y="140225"/>
            <a:ext cx="8730300" cy="62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Casting a Wide Next: Other Searches</a:t>
            </a:r>
            <a:endParaRPr sz="3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419" name="Google Shape;1419;p75"/>
          <p:cNvGraphicFramePr/>
          <p:nvPr/>
        </p:nvGraphicFramePr>
        <p:xfrm>
          <a:off x="1139550" y="10042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{E51B15BD-285A-4604-ABDD-06BAE79D71F7}</a:tableStyleId>
              </a:tblPr>
              <a:tblGrid>
                <a:gridCol w="2208775"/>
                <a:gridCol w="2208775"/>
                <a:gridCol w="2208775"/>
              </a:tblGrid>
              <a:tr h="79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Dark Sector e</a:t>
                      </a:r>
                      <a:r>
                        <a:rPr baseline="30000" lang="en" sz="15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+</a:t>
                      </a:r>
                      <a:r>
                        <a:rPr lang="en" sz="15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</a:t>
                      </a:r>
                      <a:r>
                        <a:rPr baseline="30000" lang="en" sz="15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-</a:t>
                      </a:r>
                      <a:endParaRPr baseline="30000" sz="1500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r:id="rId3"/>
                        </a:rPr>
                        <a:t>MicroBooNE Dark Sector e+e-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79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Heavy Neutral Leptons (Neutrino Portal)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u="sng">
                          <a:solidFill>
                            <a:schemeClr val="accent5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MicroBooNE </a:t>
                      </a:r>
                      <a:r>
                        <a:rPr lang="en" u="sng">
                          <a:solidFill>
                            <a:schemeClr val="accent5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PRL 2024</a:t>
                      </a:r>
                      <a:endParaRPr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r:id="rId6"/>
                        </a:rPr>
                        <a:t>IceCube 2025</a:t>
                      </a:r>
                      <a:endParaRPr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79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Higgs Scalar Portal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u="sng">
                          <a:solidFill>
                            <a:schemeClr val="accent5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MicroBooNE</a:t>
                      </a:r>
                      <a:r>
                        <a:rPr lang="en" u="sng">
                          <a:solidFill>
                            <a:schemeClr val="accent5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r:id="rId8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 arXiv 2025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.</a:t>
                      </a:r>
                      <a:endParaRPr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>
                          <a:solidFill>
                            <a:schemeClr val="accent5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r:id="rId9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ICARUS PRL 2025</a:t>
                      </a:r>
                      <a:endParaRPr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889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 Dark Trident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u="sng">
                          <a:solidFill>
                            <a:schemeClr val="hlink"/>
                          </a:solidFill>
                          <a:latin typeface="Lato"/>
                          <a:ea typeface="Lato"/>
                          <a:cs typeface="Lato"/>
                          <a:sym typeface="Lato"/>
                          <a:hlinkClick r:id="rId10"/>
                        </a:rPr>
                        <a:t>MicroBooNE PRL 2024</a:t>
                      </a:r>
                      <a:endParaRPr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420" name="Google Shape;1420;p75"/>
          <p:cNvSpPr txBox="1"/>
          <p:nvPr/>
        </p:nvSpPr>
        <p:spPr>
          <a:xfrm>
            <a:off x="3541595" y="2032995"/>
            <a:ext cx="2048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000000"/>
                </a:solidFill>
              </a:rPr>
              <a:t>N</a:t>
            </a:r>
            <a:r>
              <a:rPr b="1" baseline="-25000" lang="en" sz="1500">
                <a:solidFill>
                  <a:srgbClr val="000000"/>
                </a:solidFill>
              </a:rPr>
              <a:t>HNL</a:t>
            </a:r>
            <a:endParaRPr b="1" baseline="-25000" sz="1500">
              <a:solidFill>
                <a:srgbClr val="000000"/>
              </a:solidFill>
            </a:endParaRPr>
          </a:p>
        </p:txBody>
      </p:sp>
      <p:cxnSp>
        <p:nvCxnSpPr>
          <p:cNvPr id="1421" name="Google Shape;1421;p75"/>
          <p:cNvCxnSpPr/>
          <p:nvPr/>
        </p:nvCxnSpPr>
        <p:spPr>
          <a:xfrm>
            <a:off x="3631825" y="2405118"/>
            <a:ext cx="5871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Dot"/>
            <a:round/>
            <a:headEnd len="med" w="med" type="none"/>
            <a:tailEnd len="med" w="med" type="triangle"/>
          </a:ln>
        </p:spPr>
      </p:cxnSp>
      <p:cxnSp>
        <p:nvCxnSpPr>
          <p:cNvPr id="1422" name="Google Shape;1422;p75"/>
          <p:cNvCxnSpPr/>
          <p:nvPr/>
        </p:nvCxnSpPr>
        <p:spPr>
          <a:xfrm flipH="1" rot="10800000">
            <a:off x="4197714" y="1982851"/>
            <a:ext cx="608100" cy="426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423" name="Google Shape;1423;p75"/>
          <p:cNvSpPr txBox="1"/>
          <p:nvPr/>
        </p:nvSpPr>
        <p:spPr>
          <a:xfrm>
            <a:off x="4215474" y="1778000"/>
            <a:ext cx="43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𝛎</a:t>
            </a:r>
            <a:r>
              <a:rPr baseline="-25000" lang="en" sz="1800">
                <a:solidFill>
                  <a:srgbClr val="000000"/>
                </a:solidFill>
              </a:rPr>
              <a:t>𝜇</a:t>
            </a:r>
            <a:endParaRPr baseline="-25000" sz="1800">
              <a:solidFill>
                <a:srgbClr val="000000"/>
              </a:solidFill>
            </a:endParaRPr>
          </a:p>
        </p:txBody>
      </p:sp>
      <p:cxnSp>
        <p:nvCxnSpPr>
          <p:cNvPr id="1424" name="Google Shape;1424;p75"/>
          <p:cNvCxnSpPr/>
          <p:nvPr/>
        </p:nvCxnSpPr>
        <p:spPr>
          <a:xfrm>
            <a:off x="4201265" y="2402332"/>
            <a:ext cx="714900" cy="114000"/>
          </a:xfrm>
          <a:prstGeom prst="straightConnector1">
            <a:avLst/>
          </a:prstGeom>
          <a:noFill/>
          <a:ln cap="flat" cmpd="sng" w="19050">
            <a:solidFill>
              <a:srgbClr val="1A73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25" name="Google Shape;1425;p75"/>
          <p:cNvSpPr txBox="1"/>
          <p:nvPr/>
        </p:nvSpPr>
        <p:spPr>
          <a:xfrm>
            <a:off x="4852422" y="2255500"/>
            <a:ext cx="43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1A73E8"/>
                </a:solidFill>
              </a:rPr>
              <a:t>𝜋</a:t>
            </a:r>
            <a:r>
              <a:rPr b="1" baseline="30000" lang="en" sz="1800">
                <a:solidFill>
                  <a:srgbClr val="1A73E8"/>
                </a:solidFill>
              </a:rPr>
              <a:t>0</a:t>
            </a:r>
            <a:endParaRPr b="1" sz="1800">
              <a:solidFill>
                <a:srgbClr val="1A73E8"/>
              </a:solidFill>
            </a:endParaRPr>
          </a:p>
        </p:txBody>
      </p:sp>
      <p:cxnSp>
        <p:nvCxnSpPr>
          <p:cNvPr id="1426" name="Google Shape;1426;p75"/>
          <p:cNvCxnSpPr/>
          <p:nvPr/>
        </p:nvCxnSpPr>
        <p:spPr>
          <a:xfrm>
            <a:off x="3412995" y="3103480"/>
            <a:ext cx="629400" cy="11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Dot"/>
            <a:round/>
            <a:headEnd len="med" w="med" type="none"/>
            <a:tailEnd len="med" w="med" type="triangle"/>
          </a:ln>
        </p:spPr>
      </p:cxnSp>
      <p:sp>
        <p:nvSpPr>
          <p:cNvPr id="1427" name="Google Shape;1427;p75"/>
          <p:cNvSpPr txBox="1"/>
          <p:nvPr/>
        </p:nvSpPr>
        <p:spPr>
          <a:xfrm>
            <a:off x="3387925" y="2681650"/>
            <a:ext cx="714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Raleway"/>
                <a:ea typeface="Raleway"/>
                <a:cs typeface="Raleway"/>
                <a:sym typeface="Raleway"/>
              </a:rPr>
              <a:t>𝜙</a:t>
            </a:r>
            <a:r>
              <a:rPr b="1" baseline="-25000" lang="en" sz="1700">
                <a:latin typeface="Raleway"/>
                <a:ea typeface="Raleway"/>
                <a:cs typeface="Raleway"/>
                <a:sym typeface="Raleway"/>
              </a:rPr>
              <a:t>HSP</a:t>
            </a:r>
            <a:endParaRPr b="1" baseline="-25000" sz="17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1428" name="Google Shape;1428;p75"/>
          <p:cNvCxnSpPr/>
          <p:nvPr/>
        </p:nvCxnSpPr>
        <p:spPr>
          <a:xfrm flipH="1" rot="10800000">
            <a:off x="4051615" y="3022481"/>
            <a:ext cx="945000" cy="89100"/>
          </a:xfrm>
          <a:prstGeom prst="straightConnector1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29" name="Google Shape;1429;p75"/>
          <p:cNvCxnSpPr/>
          <p:nvPr/>
        </p:nvCxnSpPr>
        <p:spPr>
          <a:xfrm>
            <a:off x="4040741" y="3114874"/>
            <a:ext cx="1091700" cy="105600"/>
          </a:xfrm>
          <a:prstGeom prst="straightConnector1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30" name="Google Shape;1430;p75"/>
          <p:cNvSpPr txBox="1"/>
          <p:nvPr/>
        </p:nvSpPr>
        <p:spPr>
          <a:xfrm>
            <a:off x="4691771" y="2586550"/>
            <a:ext cx="438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E69138"/>
                </a:solidFill>
              </a:rPr>
              <a:t>𝜇</a:t>
            </a:r>
            <a:r>
              <a:rPr b="1" baseline="30000" lang="en" sz="1800">
                <a:solidFill>
                  <a:srgbClr val="E69138"/>
                </a:solidFill>
              </a:rPr>
              <a:t>+</a:t>
            </a:r>
            <a:endParaRPr b="1" baseline="30000" sz="1800">
              <a:solidFill>
                <a:srgbClr val="E6913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A73E8"/>
              </a:solidFill>
            </a:endParaRPr>
          </a:p>
        </p:txBody>
      </p:sp>
      <p:sp>
        <p:nvSpPr>
          <p:cNvPr id="1431" name="Google Shape;1431;p75"/>
          <p:cNvSpPr txBox="1"/>
          <p:nvPr/>
        </p:nvSpPr>
        <p:spPr>
          <a:xfrm>
            <a:off x="5056254" y="2946275"/>
            <a:ext cx="43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E69138"/>
                </a:solidFill>
              </a:rPr>
              <a:t>𝜇</a:t>
            </a:r>
            <a:r>
              <a:rPr b="1" baseline="30000" lang="en" sz="1800">
                <a:solidFill>
                  <a:srgbClr val="E69138"/>
                </a:solidFill>
              </a:rPr>
              <a:t>-</a:t>
            </a:r>
            <a:endParaRPr b="1" baseline="30000" sz="1800">
              <a:solidFill>
                <a:srgbClr val="E69138"/>
              </a:solidFill>
            </a:endParaRPr>
          </a:p>
        </p:txBody>
      </p:sp>
      <p:cxnSp>
        <p:nvCxnSpPr>
          <p:cNvPr id="1432" name="Google Shape;1432;p75"/>
          <p:cNvCxnSpPr/>
          <p:nvPr/>
        </p:nvCxnSpPr>
        <p:spPr>
          <a:xfrm flipH="1" rot="10800000">
            <a:off x="3453700" y="3807561"/>
            <a:ext cx="440400" cy="105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33" name="Google Shape;1433;p75"/>
          <p:cNvSpPr txBox="1"/>
          <p:nvPr/>
        </p:nvSpPr>
        <p:spPr>
          <a:xfrm>
            <a:off x="3434345" y="3656621"/>
            <a:ext cx="326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𝜒</a:t>
            </a:r>
            <a:endParaRPr b="1" baseline="30000" sz="1800">
              <a:solidFill>
                <a:srgbClr val="000000"/>
              </a:solidFill>
            </a:endParaRPr>
          </a:p>
        </p:txBody>
      </p:sp>
      <p:sp>
        <p:nvSpPr>
          <p:cNvPr id="1434" name="Google Shape;1434;p75"/>
          <p:cNvSpPr txBox="1"/>
          <p:nvPr/>
        </p:nvSpPr>
        <p:spPr>
          <a:xfrm>
            <a:off x="3951500" y="3834548"/>
            <a:ext cx="94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aleway"/>
                <a:ea typeface="Raleway"/>
                <a:cs typeface="Raleway"/>
                <a:sym typeface="Raleway"/>
              </a:rPr>
              <a:t>A</a:t>
            </a:r>
            <a:r>
              <a:rPr b="1" baseline="30000" lang="en">
                <a:latin typeface="Raleway"/>
                <a:ea typeface="Raleway"/>
                <a:cs typeface="Raleway"/>
                <a:sym typeface="Raleway"/>
              </a:rPr>
              <a:t>Dark</a:t>
            </a:r>
            <a:endParaRPr baseline="30000" sz="600"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1435" name="Google Shape;1435;p75"/>
          <p:cNvCxnSpPr/>
          <p:nvPr/>
        </p:nvCxnSpPr>
        <p:spPr>
          <a:xfrm>
            <a:off x="3882698" y="3811626"/>
            <a:ext cx="138300" cy="256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436" name="Google Shape;1436;p75"/>
          <p:cNvCxnSpPr/>
          <p:nvPr/>
        </p:nvCxnSpPr>
        <p:spPr>
          <a:xfrm flipH="1" rot="10800000">
            <a:off x="3875144" y="3449191"/>
            <a:ext cx="513300" cy="354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37" name="Google Shape;1437;p75"/>
          <p:cNvSpPr txBox="1"/>
          <p:nvPr/>
        </p:nvSpPr>
        <p:spPr>
          <a:xfrm>
            <a:off x="3740094" y="3341817"/>
            <a:ext cx="326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𝜒</a:t>
            </a:r>
            <a:endParaRPr b="1" baseline="30000" sz="1800">
              <a:solidFill>
                <a:srgbClr val="000000"/>
              </a:solidFill>
            </a:endParaRPr>
          </a:p>
        </p:txBody>
      </p:sp>
      <p:sp>
        <p:nvSpPr>
          <p:cNvPr id="1438" name="Google Shape;1438;p75"/>
          <p:cNvSpPr txBox="1"/>
          <p:nvPr/>
        </p:nvSpPr>
        <p:spPr>
          <a:xfrm>
            <a:off x="4069213" y="3469755"/>
            <a:ext cx="1645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A</a:t>
            </a:r>
            <a:r>
              <a:rPr b="1" baseline="30000" lang="en" sz="13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Dark</a:t>
            </a:r>
            <a:endParaRPr baseline="30000" sz="500"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1439" name="Google Shape;1439;p75"/>
          <p:cNvCxnSpPr/>
          <p:nvPr/>
        </p:nvCxnSpPr>
        <p:spPr>
          <a:xfrm>
            <a:off x="4339861" y="3819106"/>
            <a:ext cx="675600" cy="0"/>
          </a:xfrm>
          <a:prstGeom prst="straightConnector1">
            <a:avLst/>
          </a:prstGeom>
          <a:noFill/>
          <a:ln cap="flat" cmpd="sng" w="19050">
            <a:solidFill>
              <a:srgbClr val="51AE37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40" name="Google Shape;1440;p75"/>
          <p:cNvCxnSpPr/>
          <p:nvPr/>
        </p:nvCxnSpPr>
        <p:spPr>
          <a:xfrm>
            <a:off x="4332307" y="3822873"/>
            <a:ext cx="652800" cy="166200"/>
          </a:xfrm>
          <a:prstGeom prst="straightConnector1">
            <a:avLst/>
          </a:prstGeom>
          <a:noFill/>
          <a:ln cap="flat" cmpd="sng" w="19050">
            <a:solidFill>
              <a:srgbClr val="51AE37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41" name="Google Shape;1441;p75"/>
          <p:cNvSpPr txBox="1"/>
          <p:nvPr/>
        </p:nvSpPr>
        <p:spPr>
          <a:xfrm>
            <a:off x="4893703" y="3472848"/>
            <a:ext cx="43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51AE37"/>
                </a:solidFill>
              </a:rPr>
              <a:t>e</a:t>
            </a:r>
            <a:r>
              <a:rPr b="1" baseline="30000" lang="en" sz="1800">
                <a:solidFill>
                  <a:srgbClr val="51AE37"/>
                </a:solidFill>
              </a:rPr>
              <a:t>+</a:t>
            </a:r>
            <a:endParaRPr b="1" baseline="30000" sz="1800">
              <a:solidFill>
                <a:srgbClr val="51AE37"/>
              </a:solidFill>
            </a:endParaRPr>
          </a:p>
        </p:txBody>
      </p:sp>
      <p:sp>
        <p:nvSpPr>
          <p:cNvPr id="1442" name="Google Shape;1442;p75"/>
          <p:cNvSpPr txBox="1"/>
          <p:nvPr/>
        </p:nvSpPr>
        <p:spPr>
          <a:xfrm>
            <a:off x="4871680" y="3819098"/>
            <a:ext cx="44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51AE37"/>
                </a:solidFill>
              </a:rPr>
              <a:t>e</a:t>
            </a:r>
            <a:r>
              <a:rPr b="1" baseline="30000" lang="en" sz="1800">
                <a:solidFill>
                  <a:srgbClr val="51AE37"/>
                </a:solidFill>
              </a:rPr>
              <a:t>-</a:t>
            </a:r>
            <a:endParaRPr b="1" baseline="30000" sz="1800">
              <a:solidFill>
                <a:srgbClr val="51AE37"/>
              </a:solidFill>
            </a:endParaRPr>
          </a:p>
        </p:txBody>
      </p:sp>
      <p:cxnSp>
        <p:nvCxnSpPr>
          <p:cNvPr id="1443" name="Google Shape;1443;p75"/>
          <p:cNvCxnSpPr/>
          <p:nvPr/>
        </p:nvCxnSpPr>
        <p:spPr>
          <a:xfrm>
            <a:off x="4041167" y="3694659"/>
            <a:ext cx="305700" cy="139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444" name="Google Shape;1444;p75"/>
          <p:cNvSpPr txBox="1"/>
          <p:nvPr/>
        </p:nvSpPr>
        <p:spPr>
          <a:xfrm>
            <a:off x="6039975" y="23150"/>
            <a:ext cx="311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Mark Ross-Lonergan @ APS2025</a:t>
            </a:r>
            <a:endParaRPr sz="1200">
              <a:solidFill>
                <a:schemeClr val="dk2"/>
              </a:solidFill>
            </a:endParaRPr>
          </a:p>
        </p:txBody>
      </p:sp>
      <p:cxnSp>
        <p:nvCxnSpPr>
          <p:cNvPr id="1445" name="Google Shape;1445;p75"/>
          <p:cNvCxnSpPr/>
          <p:nvPr/>
        </p:nvCxnSpPr>
        <p:spPr>
          <a:xfrm>
            <a:off x="3452580" y="1354904"/>
            <a:ext cx="1170900" cy="0"/>
          </a:xfrm>
          <a:prstGeom prst="straightConnector1">
            <a:avLst/>
          </a:prstGeom>
          <a:noFill/>
          <a:ln cap="flat" cmpd="sng" w="14800">
            <a:solidFill>
              <a:srgbClr val="000000"/>
            </a:solidFill>
            <a:prstDash val="lgDash"/>
            <a:round/>
            <a:headEnd len="med" w="med" type="none"/>
            <a:tailEnd len="med" w="med" type="triangle"/>
          </a:ln>
        </p:spPr>
      </p:cxnSp>
      <p:sp>
        <p:nvSpPr>
          <p:cNvPr id="1446" name="Google Shape;1446;p75"/>
          <p:cNvSpPr txBox="1"/>
          <p:nvPr/>
        </p:nvSpPr>
        <p:spPr>
          <a:xfrm>
            <a:off x="4236450" y="1330551"/>
            <a:ext cx="1392900" cy="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71050" lIns="71050" spcFirstLastPara="1" rIns="71050" wrap="square" tIns="710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76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A</a:t>
            </a:r>
            <a:r>
              <a:rPr b="1" baseline="30000" lang="en" sz="1776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Dark</a:t>
            </a:r>
            <a:endParaRPr baseline="30000" sz="1154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47" name="Google Shape;1447;p75"/>
          <p:cNvSpPr txBox="1"/>
          <p:nvPr/>
        </p:nvSpPr>
        <p:spPr>
          <a:xfrm>
            <a:off x="3268432" y="1007993"/>
            <a:ext cx="14484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71050" lIns="71050" spcFirstLastPara="1" rIns="71050" wrap="square" tIns="710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32">
                <a:latin typeface="Raleway"/>
                <a:ea typeface="Raleway"/>
                <a:cs typeface="Raleway"/>
                <a:sym typeface="Raleway"/>
              </a:rPr>
              <a:t>  𝛄 Vector Portal</a:t>
            </a:r>
            <a:endParaRPr b="1" sz="1232"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1448" name="Google Shape;1448;p75"/>
          <p:cNvCxnSpPr/>
          <p:nvPr/>
        </p:nvCxnSpPr>
        <p:spPr>
          <a:xfrm>
            <a:off x="4629802" y="1359456"/>
            <a:ext cx="571800" cy="0"/>
          </a:xfrm>
          <a:prstGeom prst="straightConnector1">
            <a:avLst/>
          </a:prstGeom>
          <a:noFill/>
          <a:ln cap="flat" cmpd="sng" w="14800">
            <a:solidFill>
              <a:srgbClr val="51AE37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49" name="Google Shape;1449;p75"/>
          <p:cNvCxnSpPr/>
          <p:nvPr/>
        </p:nvCxnSpPr>
        <p:spPr>
          <a:xfrm>
            <a:off x="4623408" y="1363379"/>
            <a:ext cx="552600" cy="173100"/>
          </a:xfrm>
          <a:prstGeom prst="straightConnector1">
            <a:avLst/>
          </a:prstGeom>
          <a:noFill/>
          <a:ln cap="flat" cmpd="sng" w="14800">
            <a:solidFill>
              <a:srgbClr val="51AE37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50" name="Google Shape;1450;p75"/>
          <p:cNvSpPr txBox="1"/>
          <p:nvPr/>
        </p:nvSpPr>
        <p:spPr>
          <a:xfrm>
            <a:off x="5163072" y="1157575"/>
            <a:ext cx="3939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1050" lIns="71050" spcFirstLastPara="1" rIns="71050" wrap="square" tIns="710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98">
                <a:solidFill>
                  <a:srgbClr val="51AE37"/>
                </a:solidFill>
              </a:rPr>
              <a:t>e</a:t>
            </a:r>
            <a:r>
              <a:rPr b="1" baseline="30000" lang="en" sz="1698">
                <a:solidFill>
                  <a:srgbClr val="51AE37"/>
                </a:solidFill>
              </a:rPr>
              <a:t>+</a:t>
            </a:r>
            <a:endParaRPr b="1" baseline="30000" sz="1698">
              <a:solidFill>
                <a:srgbClr val="51AE37"/>
              </a:solidFill>
            </a:endParaRPr>
          </a:p>
        </p:txBody>
      </p:sp>
      <p:sp>
        <p:nvSpPr>
          <p:cNvPr id="1451" name="Google Shape;1451;p75"/>
          <p:cNvSpPr txBox="1"/>
          <p:nvPr/>
        </p:nvSpPr>
        <p:spPr>
          <a:xfrm>
            <a:off x="5144421" y="1359450"/>
            <a:ext cx="3498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1050" lIns="71050" spcFirstLastPara="1" rIns="71050" wrap="square" tIns="710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98">
                <a:solidFill>
                  <a:srgbClr val="51AE37"/>
                </a:solidFill>
              </a:rPr>
              <a:t>e</a:t>
            </a:r>
            <a:r>
              <a:rPr b="1" baseline="30000" lang="en" sz="1698">
                <a:solidFill>
                  <a:srgbClr val="51AE37"/>
                </a:solidFill>
              </a:rPr>
              <a:t>-</a:t>
            </a:r>
            <a:endParaRPr b="1" baseline="30000" sz="1698">
              <a:solidFill>
                <a:srgbClr val="51AE37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8C5F1">
            <a:alpha val="37340"/>
          </a:srgbClr>
        </a:solidFill>
      </p:bgPr>
    </p:bg>
    <p:spTree>
      <p:nvGrpSpPr>
        <p:cNvPr id="1455" name="Shape 1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6" name="Google Shape;1456;p76"/>
          <p:cNvPicPr preferRelativeResize="0"/>
          <p:nvPr/>
        </p:nvPicPr>
        <p:blipFill rotWithShape="1">
          <a:blip r:embed="rId3">
            <a:alphaModFix/>
          </a:blip>
          <a:srcRect b="7104" l="0" r="0" t="9016"/>
          <a:stretch/>
        </p:blipFill>
        <p:spPr>
          <a:xfrm>
            <a:off x="6913500" y="978847"/>
            <a:ext cx="1543774" cy="1917455"/>
          </a:xfrm>
          <a:prstGeom prst="rect">
            <a:avLst/>
          </a:prstGeom>
          <a:noFill/>
          <a:ln>
            <a:noFill/>
          </a:ln>
        </p:spPr>
      </p:pic>
      <p:sp>
        <p:nvSpPr>
          <p:cNvPr id="1457" name="Google Shape;1457;p7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8" name="Google Shape;1458;p76"/>
          <p:cNvSpPr txBox="1"/>
          <p:nvPr>
            <p:ph type="title"/>
          </p:nvPr>
        </p:nvSpPr>
        <p:spPr>
          <a:xfrm>
            <a:off x="254550" y="140225"/>
            <a:ext cx="87303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More Liquid Argon TPC @ Short Baselines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1459" name="Google Shape;1459;p76"/>
          <p:cNvPicPr preferRelativeResize="0"/>
          <p:nvPr/>
        </p:nvPicPr>
        <p:blipFill rotWithShape="1">
          <a:blip r:embed="rId4">
            <a:alphaModFix/>
          </a:blip>
          <a:srcRect b="12549" l="0" r="0" t="13327"/>
          <a:stretch/>
        </p:blipFill>
        <p:spPr>
          <a:xfrm>
            <a:off x="0" y="2848900"/>
            <a:ext cx="9144003" cy="194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0" name="Google Shape;1460;p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30850" y="1287097"/>
            <a:ext cx="1482300" cy="13203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61" name="Google Shape;1461;p76"/>
          <p:cNvCxnSpPr/>
          <p:nvPr/>
        </p:nvCxnSpPr>
        <p:spPr>
          <a:xfrm rot="10800000">
            <a:off x="3449475" y="2598059"/>
            <a:ext cx="817200" cy="15645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2" name="Google Shape;1462;p76"/>
          <p:cNvCxnSpPr/>
          <p:nvPr/>
        </p:nvCxnSpPr>
        <p:spPr>
          <a:xfrm flipH="1" rot="10800000">
            <a:off x="4511525" y="2712125"/>
            <a:ext cx="588000" cy="14571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63" name="Google Shape;1463;p76"/>
          <p:cNvSpPr txBox="1"/>
          <p:nvPr/>
        </p:nvSpPr>
        <p:spPr>
          <a:xfrm>
            <a:off x="8457275" y="44777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64" name="Google Shape;1464;p76"/>
          <p:cNvSpPr txBox="1"/>
          <p:nvPr/>
        </p:nvSpPr>
        <p:spPr>
          <a:xfrm>
            <a:off x="7847675" y="44777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65" name="Google Shape;1465;p76"/>
          <p:cNvSpPr txBox="1"/>
          <p:nvPr/>
        </p:nvSpPr>
        <p:spPr>
          <a:xfrm>
            <a:off x="8152475" y="44128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66" name="Google Shape;1466;p76"/>
          <p:cNvSpPr txBox="1"/>
          <p:nvPr/>
        </p:nvSpPr>
        <p:spPr>
          <a:xfrm>
            <a:off x="7923875" y="42029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67" name="Google Shape;1467;p76"/>
          <p:cNvSpPr txBox="1"/>
          <p:nvPr/>
        </p:nvSpPr>
        <p:spPr>
          <a:xfrm>
            <a:off x="8304875" y="41729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cxnSp>
        <p:nvCxnSpPr>
          <p:cNvPr id="1468" name="Google Shape;1468;p76"/>
          <p:cNvCxnSpPr>
            <a:stCxn id="1467" idx="0"/>
          </p:cNvCxnSpPr>
          <p:nvPr/>
        </p:nvCxnSpPr>
        <p:spPr>
          <a:xfrm flipH="1">
            <a:off x="7821875" y="4172900"/>
            <a:ext cx="693300" cy="234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oval"/>
            <a:tailEnd len="med" w="med" type="triangle"/>
          </a:ln>
        </p:spPr>
      </p:cxnSp>
      <p:sp>
        <p:nvSpPr>
          <p:cNvPr id="1469" name="Google Shape;1469;p76"/>
          <p:cNvSpPr txBox="1"/>
          <p:nvPr/>
        </p:nvSpPr>
        <p:spPr>
          <a:xfrm>
            <a:off x="7427375" y="3175275"/>
            <a:ext cx="1482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Booster Neutrino Beam (BNB)</a:t>
            </a:r>
            <a:endParaRPr>
              <a:highlight>
                <a:schemeClr val="lt1"/>
              </a:highlight>
            </a:endParaRPr>
          </a:p>
        </p:txBody>
      </p:sp>
      <p:cxnSp>
        <p:nvCxnSpPr>
          <p:cNvPr id="1470" name="Google Shape;1470;p76"/>
          <p:cNvCxnSpPr/>
          <p:nvPr/>
        </p:nvCxnSpPr>
        <p:spPr>
          <a:xfrm rot="10800000">
            <a:off x="1232175" y="2403675"/>
            <a:ext cx="1058700" cy="18972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71" name="Google Shape;1471;p76"/>
          <p:cNvCxnSpPr/>
          <p:nvPr/>
        </p:nvCxnSpPr>
        <p:spPr>
          <a:xfrm flipH="1" rot="10800000">
            <a:off x="2361100" y="2563775"/>
            <a:ext cx="163200" cy="16581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72" name="Google Shape;1472;p76"/>
          <p:cNvSpPr txBox="1"/>
          <p:nvPr/>
        </p:nvSpPr>
        <p:spPr>
          <a:xfrm>
            <a:off x="6018875" y="45539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𝝂</a:t>
            </a:r>
            <a:r>
              <a:rPr baseline="-25000" lang="en">
                <a:solidFill>
                  <a:schemeClr val="dk1"/>
                </a:solidFill>
              </a:rPr>
              <a:t>𝝁</a:t>
            </a:r>
            <a:endParaRPr baseline="-25000">
              <a:solidFill>
                <a:schemeClr val="dk1"/>
              </a:solidFill>
            </a:endParaRPr>
          </a:p>
        </p:txBody>
      </p:sp>
      <p:sp>
        <p:nvSpPr>
          <p:cNvPr id="1473" name="Google Shape;1473;p76"/>
          <p:cNvSpPr txBox="1"/>
          <p:nvPr/>
        </p:nvSpPr>
        <p:spPr>
          <a:xfrm>
            <a:off x="5409275" y="45539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74" name="Google Shape;1474;p76"/>
          <p:cNvSpPr txBox="1"/>
          <p:nvPr/>
        </p:nvSpPr>
        <p:spPr>
          <a:xfrm>
            <a:off x="5714075" y="44890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75" name="Google Shape;1475;p76"/>
          <p:cNvSpPr txBox="1"/>
          <p:nvPr/>
        </p:nvSpPr>
        <p:spPr>
          <a:xfrm>
            <a:off x="5485475" y="427915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𝝁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1476" name="Google Shape;1476;p76"/>
          <p:cNvSpPr txBox="1"/>
          <p:nvPr/>
        </p:nvSpPr>
        <p:spPr>
          <a:xfrm>
            <a:off x="5866475" y="42491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77" name="Google Shape;1477;p76"/>
          <p:cNvSpPr txBox="1"/>
          <p:nvPr>
            <p:ph idx="12" type="sldNum"/>
          </p:nvPr>
        </p:nvSpPr>
        <p:spPr>
          <a:xfrm>
            <a:off x="700058" y="42060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78" name="Google Shape;1478;p76"/>
          <p:cNvSpPr txBox="1"/>
          <p:nvPr/>
        </p:nvSpPr>
        <p:spPr>
          <a:xfrm>
            <a:off x="684875" y="394430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e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1479" name="Google Shape;1479;p76"/>
          <p:cNvSpPr txBox="1"/>
          <p:nvPr/>
        </p:nvSpPr>
        <p:spPr>
          <a:xfrm>
            <a:off x="75275" y="39443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80" name="Google Shape;1480;p76"/>
          <p:cNvSpPr txBox="1"/>
          <p:nvPr/>
        </p:nvSpPr>
        <p:spPr>
          <a:xfrm>
            <a:off x="380075" y="38794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81" name="Google Shape;1481;p76"/>
          <p:cNvSpPr txBox="1"/>
          <p:nvPr/>
        </p:nvSpPr>
        <p:spPr>
          <a:xfrm>
            <a:off x="151475" y="366955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e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1482" name="Google Shape;1482;p76"/>
          <p:cNvSpPr txBox="1"/>
          <p:nvPr/>
        </p:nvSpPr>
        <p:spPr>
          <a:xfrm>
            <a:off x="532475" y="36395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1483" name="Google Shape;1483;p76"/>
          <p:cNvSpPr txBox="1"/>
          <p:nvPr/>
        </p:nvSpPr>
        <p:spPr>
          <a:xfrm>
            <a:off x="5866475" y="42491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r>
              <a:rPr lang="en"/>
              <a:t>*</a:t>
            </a:r>
            <a:endParaRPr/>
          </a:p>
        </p:txBody>
      </p:sp>
      <p:sp>
        <p:nvSpPr>
          <p:cNvPr id="1484" name="Google Shape;1484;p76"/>
          <p:cNvSpPr txBox="1"/>
          <p:nvPr/>
        </p:nvSpPr>
        <p:spPr>
          <a:xfrm>
            <a:off x="532475" y="36395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r>
              <a:rPr lang="en"/>
              <a:t>*</a:t>
            </a:r>
            <a:endParaRPr/>
          </a:p>
        </p:txBody>
      </p:sp>
      <p:sp>
        <p:nvSpPr>
          <p:cNvPr id="1485" name="Google Shape;1485;p76"/>
          <p:cNvSpPr txBox="1"/>
          <p:nvPr/>
        </p:nvSpPr>
        <p:spPr>
          <a:xfrm>
            <a:off x="-4350" y="2838250"/>
            <a:ext cx="576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*over exaggeration </a:t>
            </a:r>
            <a:endParaRPr/>
          </a:p>
        </p:txBody>
      </p:sp>
      <p:sp>
        <p:nvSpPr>
          <p:cNvPr id="1486" name="Google Shape;1486;p76"/>
          <p:cNvSpPr txBox="1"/>
          <p:nvPr/>
        </p:nvSpPr>
        <p:spPr>
          <a:xfrm>
            <a:off x="5485475" y="427915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e</a:t>
            </a:r>
            <a:endParaRPr baseline="-25000">
              <a:solidFill>
                <a:srgbClr val="0000FF"/>
              </a:solidFill>
            </a:endParaRPr>
          </a:p>
        </p:txBody>
      </p:sp>
      <p:pic>
        <p:nvPicPr>
          <p:cNvPr id="1487" name="Google Shape;1487;p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81125" y="2948031"/>
            <a:ext cx="420600" cy="563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8" name="Google Shape;1488;p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17725" y="3144576"/>
            <a:ext cx="268200" cy="359449"/>
          </a:xfrm>
          <a:prstGeom prst="rect">
            <a:avLst/>
          </a:prstGeom>
          <a:noFill/>
          <a:ln>
            <a:noFill/>
          </a:ln>
        </p:spPr>
      </p:pic>
      <p:sp>
        <p:nvSpPr>
          <p:cNvPr id="1489" name="Google Shape;1489;p76"/>
          <p:cNvSpPr/>
          <p:nvPr/>
        </p:nvSpPr>
        <p:spPr>
          <a:xfrm>
            <a:off x="6913500" y="2959750"/>
            <a:ext cx="157200" cy="15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</a:t>
            </a:r>
            <a:endParaRPr/>
          </a:p>
        </p:txBody>
      </p:sp>
      <p:pic>
        <p:nvPicPr>
          <p:cNvPr id="1490" name="Google Shape;1490;p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96925" y="2955723"/>
            <a:ext cx="409125" cy="548315"/>
          </a:xfrm>
          <a:prstGeom prst="rect">
            <a:avLst/>
          </a:prstGeom>
          <a:noFill/>
          <a:ln>
            <a:noFill/>
          </a:ln>
        </p:spPr>
      </p:pic>
      <p:sp>
        <p:nvSpPr>
          <p:cNvPr id="1491" name="Google Shape;1491;p76"/>
          <p:cNvSpPr txBox="1"/>
          <p:nvPr/>
        </p:nvSpPr>
        <p:spPr>
          <a:xfrm>
            <a:off x="1808763" y="4344500"/>
            <a:ext cx="75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highlight>
                  <a:srgbClr val="FFFF00"/>
                </a:highlight>
              </a:rPr>
              <a:t>600 m</a:t>
            </a:r>
            <a:endParaRPr sz="1600">
              <a:highlight>
                <a:srgbClr val="FFFF00"/>
              </a:highlight>
            </a:endParaRPr>
          </a:p>
        </p:txBody>
      </p:sp>
      <p:sp>
        <p:nvSpPr>
          <p:cNvPr id="1492" name="Google Shape;1492;p76"/>
          <p:cNvSpPr txBox="1"/>
          <p:nvPr/>
        </p:nvSpPr>
        <p:spPr>
          <a:xfrm>
            <a:off x="3934863" y="4285075"/>
            <a:ext cx="75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highlight>
                  <a:srgbClr val="FFFF00"/>
                </a:highlight>
              </a:rPr>
              <a:t>470 m</a:t>
            </a:r>
            <a:endParaRPr sz="1600">
              <a:highlight>
                <a:srgbClr val="FFFF00"/>
              </a:highlight>
            </a:endParaRPr>
          </a:p>
        </p:txBody>
      </p:sp>
      <p:sp>
        <p:nvSpPr>
          <p:cNvPr id="1493" name="Google Shape;1493;p76"/>
          <p:cNvSpPr txBox="1"/>
          <p:nvPr/>
        </p:nvSpPr>
        <p:spPr>
          <a:xfrm>
            <a:off x="6918713" y="4249100"/>
            <a:ext cx="75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highlight>
                  <a:srgbClr val="FFFF00"/>
                </a:highlight>
              </a:rPr>
              <a:t>110 m</a:t>
            </a:r>
            <a:endParaRPr sz="1600">
              <a:highlight>
                <a:srgbClr val="FFFF00"/>
              </a:highlight>
            </a:endParaRPr>
          </a:p>
        </p:txBody>
      </p:sp>
      <p:pic>
        <p:nvPicPr>
          <p:cNvPr id="1494" name="Google Shape;1494;p76"/>
          <p:cNvPicPr preferRelativeResize="0"/>
          <p:nvPr/>
        </p:nvPicPr>
        <p:blipFill rotWithShape="1">
          <a:blip r:embed="rId7">
            <a:alphaModFix/>
          </a:blip>
          <a:srcRect b="0" l="0" r="8609" t="0"/>
          <a:stretch/>
        </p:blipFill>
        <p:spPr>
          <a:xfrm>
            <a:off x="498350" y="1066150"/>
            <a:ext cx="2143626" cy="156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5" name="Google Shape;1495;p76"/>
          <p:cNvSpPr txBox="1"/>
          <p:nvPr/>
        </p:nvSpPr>
        <p:spPr>
          <a:xfrm>
            <a:off x="876875" y="893850"/>
            <a:ext cx="1223700" cy="4926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ICARUS</a:t>
            </a:r>
            <a:endParaRPr sz="2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96" name="Google Shape;1496;p76"/>
          <p:cNvSpPr txBox="1"/>
          <p:nvPr/>
        </p:nvSpPr>
        <p:spPr>
          <a:xfrm>
            <a:off x="325925" y="2325450"/>
            <a:ext cx="1223700" cy="415500"/>
          </a:xfrm>
          <a:prstGeom prst="rect">
            <a:avLst/>
          </a:prstGeom>
          <a:solidFill>
            <a:srgbClr val="797EF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476 t active</a:t>
            </a:r>
            <a:endParaRPr sz="15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97" name="Google Shape;1497;p76"/>
          <p:cNvSpPr txBox="1"/>
          <p:nvPr/>
        </p:nvSpPr>
        <p:spPr>
          <a:xfrm>
            <a:off x="3239075" y="817650"/>
            <a:ext cx="1865400" cy="4926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MicroBooNE</a:t>
            </a:r>
            <a:endParaRPr sz="2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98" name="Google Shape;1498;p76"/>
          <p:cNvSpPr txBox="1"/>
          <p:nvPr/>
        </p:nvSpPr>
        <p:spPr>
          <a:xfrm>
            <a:off x="3069125" y="2477850"/>
            <a:ext cx="1117800" cy="415500"/>
          </a:xfrm>
          <a:prstGeom prst="rect">
            <a:avLst/>
          </a:prstGeom>
          <a:solidFill>
            <a:srgbClr val="797EF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89 t active</a:t>
            </a:r>
            <a:endParaRPr sz="15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99" name="Google Shape;1499;p76"/>
          <p:cNvSpPr txBox="1"/>
          <p:nvPr/>
        </p:nvSpPr>
        <p:spPr>
          <a:xfrm>
            <a:off x="6295950" y="780850"/>
            <a:ext cx="996900" cy="4926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SBND</a:t>
            </a:r>
            <a:endParaRPr sz="2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00" name="Google Shape;1500;p76"/>
          <p:cNvSpPr txBox="1"/>
          <p:nvPr/>
        </p:nvSpPr>
        <p:spPr>
          <a:xfrm>
            <a:off x="6049800" y="2364850"/>
            <a:ext cx="1223700" cy="415500"/>
          </a:xfrm>
          <a:prstGeom prst="rect">
            <a:avLst/>
          </a:prstGeom>
          <a:solidFill>
            <a:srgbClr val="797EF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112 t active</a:t>
            </a:r>
            <a:endParaRPr sz="15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501" name="Google Shape;1501;p76"/>
          <p:cNvCxnSpPr/>
          <p:nvPr/>
        </p:nvCxnSpPr>
        <p:spPr>
          <a:xfrm rot="10800000">
            <a:off x="7074575" y="2791150"/>
            <a:ext cx="280800" cy="13254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02" name="Google Shape;1502;p76"/>
          <p:cNvCxnSpPr/>
          <p:nvPr/>
        </p:nvCxnSpPr>
        <p:spPr>
          <a:xfrm flipH="1" rot="10800000">
            <a:off x="7427377" y="2848900"/>
            <a:ext cx="355200" cy="12879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03" name="Google Shape;1503;p76"/>
          <p:cNvSpPr txBox="1"/>
          <p:nvPr/>
        </p:nvSpPr>
        <p:spPr>
          <a:xfrm>
            <a:off x="2789350" y="4060950"/>
            <a:ext cx="1145400" cy="3849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[MiniBooNE]</a:t>
            </a:r>
            <a:endParaRPr sz="13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04" name="Google Shape;1504;p76"/>
          <p:cNvSpPr txBox="1"/>
          <p:nvPr/>
        </p:nvSpPr>
        <p:spPr>
          <a:xfrm>
            <a:off x="4986050" y="864625"/>
            <a:ext cx="1095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highlight>
                  <a:schemeClr val="lt2"/>
                </a:highlight>
              </a:rPr>
              <a:t>5 years of data!</a:t>
            </a:r>
            <a:endParaRPr b="1" sz="1800">
              <a:solidFill>
                <a:schemeClr val="dk1"/>
              </a:solidFill>
              <a:highlight>
                <a:schemeClr val="lt2"/>
              </a:highlight>
            </a:endParaRPr>
          </a:p>
        </p:txBody>
      </p:sp>
      <p:sp>
        <p:nvSpPr>
          <p:cNvPr id="1505" name="Google Shape;1505;p76"/>
          <p:cNvSpPr txBox="1"/>
          <p:nvPr/>
        </p:nvSpPr>
        <p:spPr>
          <a:xfrm>
            <a:off x="7967675" y="850250"/>
            <a:ext cx="1095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highlight>
                  <a:schemeClr val="lt2"/>
                </a:highlight>
              </a:rPr>
              <a:t>Data started 2024</a:t>
            </a:r>
            <a:endParaRPr b="1" sz="1800">
              <a:solidFill>
                <a:schemeClr val="dk1"/>
              </a:solidFill>
              <a:highlight>
                <a:schemeClr val="lt2"/>
              </a:highlight>
            </a:endParaRPr>
          </a:p>
        </p:txBody>
      </p:sp>
      <p:sp>
        <p:nvSpPr>
          <p:cNvPr id="1506" name="Google Shape;1506;p76"/>
          <p:cNvSpPr txBox="1"/>
          <p:nvPr/>
        </p:nvSpPr>
        <p:spPr>
          <a:xfrm>
            <a:off x="1937375" y="802375"/>
            <a:ext cx="1095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highlight>
                  <a:schemeClr val="lt2"/>
                </a:highlight>
              </a:rPr>
              <a:t>Data started 2023</a:t>
            </a:r>
            <a:endParaRPr b="1" sz="1800">
              <a:solidFill>
                <a:schemeClr val="dk1"/>
              </a:solidFill>
              <a:highlight>
                <a:schemeClr val="lt2"/>
              </a:highlight>
            </a:endParaRPr>
          </a:p>
        </p:txBody>
      </p:sp>
      <p:pic>
        <p:nvPicPr>
          <p:cNvPr id="1507" name="Google Shape;1507;p76" title="Screen Shot 2025-05-20 at 11.22.24 AM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951425" y="2857600"/>
            <a:ext cx="1145400" cy="385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35"/>
          <p:cNvPicPr preferRelativeResize="0"/>
          <p:nvPr/>
        </p:nvPicPr>
        <p:blipFill rotWithShape="1">
          <a:blip r:embed="rId3">
            <a:alphaModFix/>
          </a:blip>
          <a:srcRect b="3921" l="0" r="1710" t="2480"/>
          <a:stretch/>
        </p:blipFill>
        <p:spPr>
          <a:xfrm>
            <a:off x="307147" y="723550"/>
            <a:ext cx="2223419" cy="1936344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4" name="Google Shape;254;p35"/>
          <p:cNvPicPr preferRelativeResize="0"/>
          <p:nvPr/>
        </p:nvPicPr>
        <p:blipFill rotWithShape="1">
          <a:blip r:embed="rId4">
            <a:alphaModFix/>
          </a:blip>
          <a:srcRect b="2993" l="0" r="1806" t="1074"/>
          <a:stretch/>
        </p:blipFill>
        <p:spPr>
          <a:xfrm>
            <a:off x="3259362" y="705551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55" name="Google Shape;255;p35"/>
          <p:cNvSpPr txBox="1"/>
          <p:nvPr/>
        </p:nvSpPr>
        <p:spPr>
          <a:xfrm>
            <a:off x="553847" y="696848"/>
            <a:ext cx="1905900" cy="846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MiniBooNE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Decay-in-flight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6" name="Google Shape;256;p35"/>
          <p:cNvSpPr txBox="1"/>
          <p:nvPr/>
        </p:nvSpPr>
        <p:spPr>
          <a:xfrm>
            <a:off x="3187050" y="2219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cxnSp>
        <p:nvCxnSpPr>
          <p:cNvPr id="257" name="Google Shape;257;p35"/>
          <p:cNvCxnSpPr/>
          <p:nvPr/>
        </p:nvCxnSpPr>
        <p:spPr>
          <a:xfrm>
            <a:off x="3259338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p35"/>
          <p:cNvCxnSpPr/>
          <p:nvPr/>
        </p:nvCxnSpPr>
        <p:spPr>
          <a:xfrm>
            <a:off x="3839521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59" name="Google Shape;259;p35"/>
          <p:cNvPicPr preferRelativeResize="0"/>
          <p:nvPr/>
        </p:nvPicPr>
        <p:blipFill rotWithShape="1">
          <a:blip r:embed="rId5">
            <a:alphaModFix/>
          </a:blip>
          <a:srcRect b="0" l="5896" r="1253" t="0"/>
          <a:stretch/>
        </p:blipFill>
        <p:spPr>
          <a:xfrm>
            <a:off x="228512" y="2681359"/>
            <a:ext cx="2544180" cy="2071782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35"/>
          <p:cNvSpPr txBox="1"/>
          <p:nvPr/>
        </p:nvSpPr>
        <p:spPr>
          <a:xfrm>
            <a:off x="1508908" y="3582871"/>
            <a:ext cx="12762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6"/>
              </a:rPr>
              <a:t>Phys. Rev. D 103, 052002 (2021)</a:t>
            </a:r>
            <a:endParaRPr sz="1100"/>
          </a:p>
        </p:txBody>
      </p:sp>
      <p:sp>
        <p:nvSpPr>
          <p:cNvPr id="261" name="Google Shape;261;p35"/>
          <p:cNvSpPr/>
          <p:nvPr/>
        </p:nvSpPr>
        <p:spPr>
          <a:xfrm>
            <a:off x="281700" y="2706225"/>
            <a:ext cx="758100" cy="10158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2" name="Google Shape;262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06063" y="2700201"/>
            <a:ext cx="2110550" cy="20625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3" name="Google Shape;263;p35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4" name="Google Shape;264;p35"/>
          <p:cNvSpPr/>
          <p:nvPr/>
        </p:nvSpPr>
        <p:spPr>
          <a:xfrm>
            <a:off x="3897013" y="3364875"/>
            <a:ext cx="758100" cy="6927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5" name="Google Shape;265;p35"/>
          <p:cNvPicPr preferRelativeResize="0"/>
          <p:nvPr/>
        </p:nvPicPr>
        <p:blipFill rotWithShape="1">
          <a:blip r:embed="rId8">
            <a:alphaModFix/>
          </a:blip>
          <a:srcRect b="0" l="5309" r="10551" t="0"/>
          <a:stretch/>
        </p:blipFill>
        <p:spPr>
          <a:xfrm>
            <a:off x="6162899" y="679051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6" name="Google Shape;266;p35"/>
          <p:cNvSpPr txBox="1"/>
          <p:nvPr/>
        </p:nvSpPr>
        <p:spPr>
          <a:xfrm>
            <a:off x="6497260" y="662738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67" name="Google Shape;267;p35"/>
          <p:cNvSpPr txBox="1"/>
          <p:nvPr/>
        </p:nvSpPr>
        <p:spPr>
          <a:xfrm>
            <a:off x="1888885" y="2282147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68" name="Google Shape;268;p35"/>
          <p:cNvSpPr txBox="1"/>
          <p:nvPr/>
        </p:nvSpPr>
        <p:spPr>
          <a:xfrm>
            <a:off x="6119800" y="21931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69" name="Google Shape;269;p35"/>
          <p:cNvSpPr txBox="1"/>
          <p:nvPr/>
        </p:nvSpPr>
        <p:spPr>
          <a:xfrm>
            <a:off x="3484702" y="702106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0" name="Google Shape;270;p35"/>
          <p:cNvSpPr txBox="1"/>
          <p:nvPr/>
        </p:nvSpPr>
        <p:spPr>
          <a:xfrm>
            <a:off x="283148" y="2237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71" name="Google Shape;271;p35"/>
          <p:cNvSpPr txBox="1"/>
          <p:nvPr/>
        </p:nvSpPr>
        <p:spPr>
          <a:xfrm>
            <a:off x="4709902" y="2244721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3.8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72" name="Google Shape;272;p35"/>
          <p:cNvSpPr txBox="1"/>
          <p:nvPr/>
        </p:nvSpPr>
        <p:spPr>
          <a:xfrm>
            <a:off x="6026700" y="4406650"/>
            <a:ext cx="311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Mark Ross-Lonergan @ APS2025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73" name="Google Shape;273;p35"/>
          <p:cNvSpPr txBox="1"/>
          <p:nvPr>
            <p:ph type="title"/>
          </p:nvPr>
        </p:nvSpPr>
        <p:spPr>
          <a:xfrm>
            <a:off x="313675" y="-173250"/>
            <a:ext cx="83139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Short Baseline Neutrino Anomaly Landscape</a:t>
            </a:r>
            <a:endParaRPr sz="3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6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9" name="Google Shape;279;p36"/>
          <p:cNvPicPr preferRelativeResize="0"/>
          <p:nvPr/>
        </p:nvPicPr>
        <p:blipFill rotWithShape="1">
          <a:blip r:embed="rId3">
            <a:alphaModFix/>
          </a:blip>
          <a:srcRect b="0" l="5309" r="10551" t="0"/>
          <a:stretch/>
        </p:blipFill>
        <p:spPr>
          <a:xfrm>
            <a:off x="6162899" y="679051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80" name="Google Shape;280;p36"/>
          <p:cNvSpPr txBox="1"/>
          <p:nvPr/>
        </p:nvSpPr>
        <p:spPr>
          <a:xfrm>
            <a:off x="6497260" y="662738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7709300" y="22423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4.0 𝝈</a:t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282" name="Google Shape;282;p36"/>
          <p:cNvPicPr preferRelativeResize="0"/>
          <p:nvPr/>
        </p:nvPicPr>
        <p:blipFill rotWithShape="1">
          <a:blip r:embed="rId4">
            <a:alphaModFix/>
          </a:blip>
          <a:srcRect b="0" l="2508" r="3187" t="0"/>
          <a:stretch/>
        </p:blipFill>
        <p:spPr>
          <a:xfrm>
            <a:off x="6030188" y="2683193"/>
            <a:ext cx="2544175" cy="194940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83" name="Google Shape;283;p36"/>
          <p:cNvSpPr txBox="1"/>
          <p:nvPr/>
        </p:nvSpPr>
        <p:spPr>
          <a:xfrm>
            <a:off x="6119800" y="21931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84" name="Google Shape;284;p36"/>
          <p:cNvSpPr/>
          <p:nvPr/>
        </p:nvSpPr>
        <p:spPr>
          <a:xfrm>
            <a:off x="7393700" y="3417468"/>
            <a:ext cx="1123500" cy="573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36"/>
          <p:cNvSpPr/>
          <p:nvPr/>
        </p:nvSpPr>
        <p:spPr>
          <a:xfrm>
            <a:off x="6585800" y="3417468"/>
            <a:ext cx="409800" cy="6669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6" name="Google Shape;286;p36"/>
          <p:cNvPicPr preferRelativeResize="0"/>
          <p:nvPr/>
        </p:nvPicPr>
        <p:blipFill rotWithShape="1">
          <a:blip r:embed="rId5">
            <a:alphaModFix/>
          </a:blip>
          <a:srcRect b="3921" l="0" r="1710" t="2480"/>
          <a:stretch/>
        </p:blipFill>
        <p:spPr>
          <a:xfrm>
            <a:off x="307147" y="723550"/>
            <a:ext cx="2223419" cy="1936344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7" name="Google Shape;287;p36"/>
          <p:cNvPicPr preferRelativeResize="0"/>
          <p:nvPr/>
        </p:nvPicPr>
        <p:blipFill rotWithShape="1">
          <a:blip r:embed="rId6">
            <a:alphaModFix/>
          </a:blip>
          <a:srcRect b="2993" l="0" r="1806" t="1074"/>
          <a:stretch/>
        </p:blipFill>
        <p:spPr>
          <a:xfrm>
            <a:off x="3259362" y="705551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88" name="Google Shape;288;p36"/>
          <p:cNvSpPr txBox="1"/>
          <p:nvPr/>
        </p:nvSpPr>
        <p:spPr>
          <a:xfrm>
            <a:off x="553847" y="696848"/>
            <a:ext cx="1905900" cy="846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MiniBooNE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Decay-in-flight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9" name="Google Shape;289;p36"/>
          <p:cNvSpPr txBox="1"/>
          <p:nvPr/>
        </p:nvSpPr>
        <p:spPr>
          <a:xfrm>
            <a:off x="3187050" y="2219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cxnSp>
        <p:nvCxnSpPr>
          <p:cNvPr id="290" name="Google Shape;290;p36"/>
          <p:cNvCxnSpPr/>
          <p:nvPr/>
        </p:nvCxnSpPr>
        <p:spPr>
          <a:xfrm>
            <a:off x="3259338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1" name="Google Shape;291;p36"/>
          <p:cNvCxnSpPr/>
          <p:nvPr/>
        </p:nvCxnSpPr>
        <p:spPr>
          <a:xfrm>
            <a:off x="3839521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92" name="Google Shape;292;p36"/>
          <p:cNvPicPr preferRelativeResize="0"/>
          <p:nvPr/>
        </p:nvPicPr>
        <p:blipFill rotWithShape="1">
          <a:blip r:embed="rId7">
            <a:alphaModFix/>
          </a:blip>
          <a:srcRect b="0" l="5896" r="1253" t="0"/>
          <a:stretch/>
        </p:blipFill>
        <p:spPr>
          <a:xfrm>
            <a:off x="228512" y="2681359"/>
            <a:ext cx="2544180" cy="2071782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6"/>
          <p:cNvSpPr txBox="1"/>
          <p:nvPr/>
        </p:nvSpPr>
        <p:spPr>
          <a:xfrm>
            <a:off x="1508908" y="3582871"/>
            <a:ext cx="12762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8"/>
              </a:rPr>
              <a:t>Phys. Rev. D 103, 052002 (2021)</a:t>
            </a:r>
            <a:endParaRPr sz="1100"/>
          </a:p>
        </p:txBody>
      </p:sp>
      <p:sp>
        <p:nvSpPr>
          <p:cNvPr id="294" name="Google Shape;294;p36"/>
          <p:cNvSpPr/>
          <p:nvPr/>
        </p:nvSpPr>
        <p:spPr>
          <a:xfrm>
            <a:off x="281700" y="2706225"/>
            <a:ext cx="758100" cy="10158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5" name="Google Shape;295;p3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06063" y="2700201"/>
            <a:ext cx="2110550" cy="20625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6" name="Google Shape;296;p36"/>
          <p:cNvSpPr/>
          <p:nvPr/>
        </p:nvSpPr>
        <p:spPr>
          <a:xfrm>
            <a:off x="3897013" y="3364875"/>
            <a:ext cx="758100" cy="6927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6"/>
          <p:cNvSpPr txBox="1"/>
          <p:nvPr/>
        </p:nvSpPr>
        <p:spPr>
          <a:xfrm>
            <a:off x="1888885" y="2282147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98" name="Google Shape;298;p36"/>
          <p:cNvSpPr txBox="1"/>
          <p:nvPr/>
        </p:nvSpPr>
        <p:spPr>
          <a:xfrm>
            <a:off x="3484702" y="702106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99" name="Google Shape;299;p36"/>
          <p:cNvSpPr txBox="1"/>
          <p:nvPr/>
        </p:nvSpPr>
        <p:spPr>
          <a:xfrm>
            <a:off x="283148" y="2237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00" name="Google Shape;300;p36"/>
          <p:cNvSpPr txBox="1"/>
          <p:nvPr/>
        </p:nvSpPr>
        <p:spPr>
          <a:xfrm>
            <a:off x="4709902" y="2244721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3.8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01" name="Google Shape;301;p36"/>
          <p:cNvSpPr txBox="1"/>
          <p:nvPr/>
        </p:nvSpPr>
        <p:spPr>
          <a:xfrm>
            <a:off x="6026700" y="4505737"/>
            <a:ext cx="311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Mark Ross-Lonergan @ APS2025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302" name="Google Shape;302;p36"/>
          <p:cNvSpPr txBox="1"/>
          <p:nvPr>
            <p:ph type="title"/>
          </p:nvPr>
        </p:nvSpPr>
        <p:spPr>
          <a:xfrm>
            <a:off x="313675" y="-173250"/>
            <a:ext cx="83139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Short Baseline Neutrino Anomaly Landscape</a:t>
            </a:r>
            <a:endParaRPr sz="3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37" title="derpy2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2913" y="2888497"/>
            <a:ext cx="2052493" cy="18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7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9" name="Google Shape;309;p37"/>
          <p:cNvPicPr preferRelativeResize="0"/>
          <p:nvPr/>
        </p:nvPicPr>
        <p:blipFill rotWithShape="1">
          <a:blip r:embed="rId4">
            <a:alphaModFix/>
          </a:blip>
          <a:srcRect b="0" l="5309" r="10551" t="0"/>
          <a:stretch/>
        </p:blipFill>
        <p:spPr>
          <a:xfrm>
            <a:off x="6162899" y="679051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10" name="Google Shape;310;p37"/>
          <p:cNvSpPr txBox="1"/>
          <p:nvPr/>
        </p:nvSpPr>
        <p:spPr>
          <a:xfrm>
            <a:off x="6497260" y="662738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11" name="Google Shape;311;p37"/>
          <p:cNvSpPr txBox="1"/>
          <p:nvPr/>
        </p:nvSpPr>
        <p:spPr>
          <a:xfrm>
            <a:off x="7709300" y="22423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4.0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12" name="Google Shape;312;p37"/>
          <p:cNvSpPr txBox="1"/>
          <p:nvPr/>
        </p:nvSpPr>
        <p:spPr>
          <a:xfrm>
            <a:off x="6119800" y="21931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313" name="Google Shape;313;p37"/>
          <p:cNvPicPr preferRelativeResize="0"/>
          <p:nvPr/>
        </p:nvPicPr>
        <p:blipFill rotWithShape="1">
          <a:blip r:embed="rId5">
            <a:alphaModFix/>
          </a:blip>
          <a:srcRect b="3921" l="0" r="1710" t="2480"/>
          <a:stretch/>
        </p:blipFill>
        <p:spPr>
          <a:xfrm>
            <a:off x="307147" y="723550"/>
            <a:ext cx="2223419" cy="1936344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14" name="Google Shape;314;p37"/>
          <p:cNvPicPr preferRelativeResize="0"/>
          <p:nvPr/>
        </p:nvPicPr>
        <p:blipFill rotWithShape="1">
          <a:blip r:embed="rId6">
            <a:alphaModFix/>
          </a:blip>
          <a:srcRect b="2993" l="0" r="1806" t="1074"/>
          <a:stretch/>
        </p:blipFill>
        <p:spPr>
          <a:xfrm>
            <a:off x="3259362" y="705551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15" name="Google Shape;315;p37"/>
          <p:cNvSpPr txBox="1"/>
          <p:nvPr/>
        </p:nvSpPr>
        <p:spPr>
          <a:xfrm>
            <a:off x="553847" y="696848"/>
            <a:ext cx="1905900" cy="846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MiniBooNE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Decay-in-flight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16" name="Google Shape;316;p37"/>
          <p:cNvSpPr txBox="1"/>
          <p:nvPr/>
        </p:nvSpPr>
        <p:spPr>
          <a:xfrm>
            <a:off x="3187050" y="2219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cxnSp>
        <p:nvCxnSpPr>
          <p:cNvPr id="317" name="Google Shape;317;p37"/>
          <p:cNvCxnSpPr/>
          <p:nvPr/>
        </p:nvCxnSpPr>
        <p:spPr>
          <a:xfrm>
            <a:off x="3259338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8" name="Google Shape;318;p37"/>
          <p:cNvCxnSpPr/>
          <p:nvPr/>
        </p:nvCxnSpPr>
        <p:spPr>
          <a:xfrm>
            <a:off x="3839521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9" name="Google Shape;319;p37"/>
          <p:cNvSpPr txBox="1"/>
          <p:nvPr/>
        </p:nvSpPr>
        <p:spPr>
          <a:xfrm>
            <a:off x="1888885" y="2282147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20" name="Google Shape;320;p37"/>
          <p:cNvSpPr txBox="1"/>
          <p:nvPr/>
        </p:nvSpPr>
        <p:spPr>
          <a:xfrm>
            <a:off x="3484702" y="702106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21" name="Google Shape;321;p37"/>
          <p:cNvSpPr txBox="1"/>
          <p:nvPr/>
        </p:nvSpPr>
        <p:spPr>
          <a:xfrm>
            <a:off x="283148" y="2237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22" name="Google Shape;322;p37"/>
          <p:cNvSpPr txBox="1"/>
          <p:nvPr/>
        </p:nvSpPr>
        <p:spPr>
          <a:xfrm>
            <a:off x="4709902" y="2244721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3.8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23" name="Google Shape;323;p37"/>
          <p:cNvSpPr txBox="1"/>
          <p:nvPr>
            <p:ph type="title"/>
          </p:nvPr>
        </p:nvSpPr>
        <p:spPr>
          <a:xfrm>
            <a:off x="313675" y="-173250"/>
            <a:ext cx="83139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Neutrino Anomaly Landscape</a:t>
            </a:r>
            <a:endParaRPr sz="3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4" name="Google Shape;324;p37"/>
          <p:cNvSpPr txBox="1"/>
          <p:nvPr/>
        </p:nvSpPr>
        <p:spPr>
          <a:xfrm>
            <a:off x="2237725" y="3324500"/>
            <a:ext cx="4465800" cy="1062000"/>
          </a:xfrm>
          <a:prstGeom prst="rect">
            <a:avLst/>
          </a:prstGeom>
          <a:solidFill>
            <a:srgbClr val="141414"/>
          </a:solidFill>
          <a:ln cap="flat" cmpd="sng" w="2857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All </a:t>
            </a:r>
            <a:r>
              <a:rPr b="1" i="1" lang="en" sz="19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individually</a:t>
            </a:r>
            <a:r>
              <a:rPr lang="en" sz="19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consistent with neutrino oscillations with a mass difference </a:t>
            </a:r>
            <a:r>
              <a:rPr b="1" lang="en" sz="19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𝚫m</a:t>
            </a:r>
            <a:r>
              <a:rPr b="1" baseline="30000" lang="en" sz="19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2</a:t>
            </a:r>
            <a:r>
              <a:rPr b="1" lang="en" sz="19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~ O(1 eV</a:t>
            </a:r>
            <a:r>
              <a:rPr b="1" baseline="30000" lang="en" sz="19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2</a:t>
            </a:r>
            <a:r>
              <a:rPr b="1" lang="en" sz="19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)</a:t>
            </a:r>
            <a:endParaRPr b="1" sz="19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325" name="Google Shape;325;p37"/>
          <p:cNvPicPr preferRelativeResize="0"/>
          <p:nvPr/>
        </p:nvPicPr>
        <p:blipFill rotWithShape="1">
          <a:blip r:embed="rId7">
            <a:alphaModFix/>
          </a:blip>
          <a:srcRect b="55064" l="61763" r="22034" t="24551"/>
          <a:stretch/>
        </p:blipFill>
        <p:spPr>
          <a:xfrm>
            <a:off x="8098088" y="4026520"/>
            <a:ext cx="869824" cy="61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37"/>
          <p:cNvSpPr txBox="1"/>
          <p:nvPr/>
        </p:nvSpPr>
        <p:spPr>
          <a:xfrm>
            <a:off x="6848998" y="4317850"/>
            <a:ext cx="1429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Sterile 𝝂?!</a:t>
            </a:r>
            <a:endParaRPr b="1"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8"/>
          <p:cNvSpPr txBox="1"/>
          <p:nvPr>
            <p:ph idx="12" type="sldNum"/>
          </p:nvPr>
        </p:nvSpPr>
        <p:spPr>
          <a:xfrm>
            <a:off x="8354772" y="4775950"/>
            <a:ext cx="758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2" name="Google Shape;332;p38"/>
          <p:cNvPicPr preferRelativeResize="0"/>
          <p:nvPr/>
        </p:nvPicPr>
        <p:blipFill rotWithShape="1">
          <a:blip r:embed="rId3">
            <a:alphaModFix/>
          </a:blip>
          <a:srcRect b="0" l="5309" r="10551" t="0"/>
          <a:stretch/>
        </p:blipFill>
        <p:spPr>
          <a:xfrm>
            <a:off x="6162899" y="679051"/>
            <a:ext cx="2203968" cy="193634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33" name="Google Shape;333;p38"/>
          <p:cNvSpPr txBox="1"/>
          <p:nvPr/>
        </p:nvSpPr>
        <p:spPr>
          <a:xfrm>
            <a:off x="6497260" y="662738"/>
            <a:ext cx="1627800" cy="8157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Gallium Anomaly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Radioactive Source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34" name="Google Shape;334;p38"/>
          <p:cNvSpPr txBox="1"/>
          <p:nvPr/>
        </p:nvSpPr>
        <p:spPr>
          <a:xfrm>
            <a:off x="7709300" y="22423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4.0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35" name="Google Shape;335;p38"/>
          <p:cNvSpPr txBox="1"/>
          <p:nvPr/>
        </p:nvSpPr>
        <p:spPr>
          <a:xfrm>
            <a:off x="6119800" y="21931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336" name="Google Shape;336;p38"/>
          <p:cNvPicPr preferRelativeResize="0"/>
          <p:nvPr/>
        </p:nvPicPr>
        <p:blipFill rotWithShape="1">
          <a:blip r:embed="rId4">
            <a:alphaModFix/>
          </a:blip>
          <a:srcRect b="3921" l="0" r="1710" t="2480"/>
          <a:stretch/>
        </p:blipFill>
        <p:spPr>
          <a:xfrm>
            <a:off x="307147" y="723550"/>
            <a:ext cx="2223419" cy="1936344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37" name="Google Shape;337;p38"/>
          <p:cNvPicPr preferRelativeResize="0"/>
          <p:nvPr/>
        </p:nvPicPr>
        <p:blipFill rotWithShape="1">
          <a:blip r:embed="rId5">
            <a:alphaModFix/>
          </a:blip>
          <a:srcRect b="2993" l="0" r="1806" t="1074"/>
          <a:stretch/>
        </p:blipFill>
        <p:spPr>
          <a:xfrm>
            <a:off x="3259362" y="705551"/>
            <a:ext cx="2203965" cy="1936346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38" name="Google Shape;338;p38"/>
          <p:cNvSpPr txBox="1"/>
          <p:nvPr/>
        </p:nvSpPr>
        <p:spPr>
          <a:xfrm>
            <a:off x="553847" y="696848"/>
            <a:ext cx="1905900" cy="846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MiniBooNE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Decay-in-flight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39" name="Google Shape;339;p38"/>
          <p:cNvSpPr txBox="1"/>
          <p:nvPr/>
        </p:nvSpPr>
        <p:spPr>
          <a:xfrm>
            <a:off x="3187050" y="2219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cxnSp>
        <p:nvCxnSpPr>
          <p:cNvPr id="340" name="Google Shape;340;p38"/>
          <p:cNvCxnSpPr/>
          <p:nvPr/>
        </p:nvCxnSpPr>
        <p:spPr>
          <a:xfrm>
            <a:off x="3259338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1" name="Google Shape;341;p38"/>
          <p:cNvCxnSpPr/>
          <p:nvPr/>
        </p:nvCxnSpPr>
        <p:spPr>
          <a:xfrm>
            <a:off x="3839521" y="2377650"/>
            <a:ext cx="175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2" name="Google Shape;342;p38"/>
          <p:cNvSpPr txBox="1"/>
          <p:nvPr/>
        </p:nvSpPr>
        <p:spPr>
          <a:xfrm>
            <a:off x="1888885" y="2282147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4.8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43" name="Google Shape;343;p38"/>
          <p:cNvSpPr txBox="1"/>
          <p:nvPr/>
        </p:nvSpPr>
        <p:spPr>
          <a:xfrm>
            <a:off x="3484702" y="702106"/>
            <a:ext cx="1627800" cy="615600"/>
          </a:xfrm>
          <a:prstGeom prst="rect">
            <a:avLst/>
          </a:prstGeom>
          <a:solidFill>
            <a:srgbClr val="000000">
              <a:alpha val="63129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LSND Anomaly</a:t>
            </a:r>
            <a:endParaRPr b="1" sz="15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Decay-at-rest</a:t>
            </a:r>
            <a:endParaRPr i="1" sz="13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44" name="Google Shape;344;p38"/>
          <p:cNvSpPr txBox="1"/>
          <p:nvPr/>
        </p:nvSpPr>
        <p:spPr>
          <a:xfrm>
            <a:off x="283148" y="2237650"/>
            <a:ext cx="112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𝝂</a:t>
            </a:r>
            <a:r>
              <a:rPr baseline="-25000" lang="en" sz="1800">
                <a:solidFill>
                  <a:schemeClr val="lt1"/>
                </a:solidFill>
              </a:rPr>
              <a:t>𝝁</a:t>
            </a:r>
            <a:r>
              <a:rPr lang="en" sz="1800">
                <a:solidFill>
                  <a:schemeClr val="lt1"/>
                </a:solidFill>
              </a:rPr>
              <a:t> → 𝝂</a:t>
            </a:r>
            <a:r>
              <a:rPr baseline="-25000" lang="en" sz="1800">
                <a:solidFill>
                  <a:schemeClr val="lt1"/>
                </a:solidFill>
              </a:rPr>
              <a:t>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45" name="Google Shape;345;p38"/>
          <p:cNvSpPr txBox="1"/>
          <p:nvPr/>
        </p:nvSpPr>
        <p:spPr>
          <a:xfrm>
            <a:off x="4709902" y="2244721"/>
            <a:ext cx="75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3.8 𝝈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46" name="Google Shape;346;p38"/>
          <p:cNvSpPr/>
          <p:nvPr/>
        </p:nvSpPr>
        <p:spPr>
          <a:xfrm>
            <a:off x="47025" y="439500"/>
            <a:ext cx="2615700" cy="2770800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38"/>
          <p:cNvSpPr txBox="1"/>
          <p:nvPr/>
        </p:nvSpPr>
        <p:spPr>
          <a:xfrm>
            <a:off x="6026700" y="4505737"/>
            <a:ext cx="311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Mark Ross-Lonergan @ APS2025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348" name="Google Shape;348;p38"/>
          <p:cNvSpPr txBox="1"/>
          <p:nvPr>
            <p:ph type="title"/>
          </p:nvPr>
        </p:nvSpPr>
        <p:spPr>
          <a:xfrm>
            <a:off x="313675" y="-173250"/>
            <a:ext cx="83139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Short Baseline Neutrino Anomaly Landscape</a:t>
            </a:r>
            <a:endParaRPr sz="3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9" name="Google Shape;349;p38"/>
          <p:cNvSpPr txBox="1"/>
          <p:nvPr>
            <p:ph type="title"/>
          </p:nvPr>
        </p:nvSpPr>
        <p:spPr>
          <a:xfrm>
            <a:off x="872164" y="3226462"/>
            <a:ext cx="7532100" cy="117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→ </a:t>
            </a:r>
            <a:r>
              <a:rPr b="1" i="1" lang="en" sz="3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MicroBooNE built next to MiniBooNE to specifically explore this anomaly</a:t>
            </a:r>
            <a:endParaRPr b="1" i="1" sz="3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5F1F5">
            <a:alpha val="17090"/>
          </a:srgbClr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9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5" name="Google Shape;355;p39"/>
          <p:cNvSpPr txBox="1"/>
          <p:nvPr>
            <p:ph type="title"/>
          </p:nvPr>
        </p:nvSpPr>
        <p:spPr>
          <a:xfrm>
            <a:off x="464100" y="140225"/>
            <a:ext cx="8520600" cy="10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Atkinson Hyperlegible"/>
                <a:ea typeface="Atkinson Hyperlegible"/>
                <a:cs typeface="Atkinson Hyperlegible"/>
                <a:sym typeface="Atkinson Hyperlegible"/>
              </a:rPr>
              <a:t>MiniBooNE → MicroBooNE</a:t>
            </a:r>
            <a:endParaRPr sz="3600">
              <a:solidFill>
                <a:srgbClr val="000000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356" name="Google Shape;356;p39"/>
          <p:cNvPicPr preferRelativeResize="0"/>
          <p:nvPr/>
        </p:nvPicPr>
        <p:blipFill rotWithShape="1">
          <a:blip r:embed="rId3">
            <a:alphaModFix/>
          </a:blip>
          <a:srcRect b="12549" l="0" r="0" t="13327"/>
          <a:stretch/>
        </p:blipFill>
        <p:spPr>
          <a:xfrm>
            <a:off x="0" y="2848900"/>
            <a:ext cx="9144003" cy="194255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39"/>
          <p:cNvSpPr txBox="1"/>
          <p:nvPr/>
        </p:nvSpPr>
        <p:spPr>
          <a:xfrm>
            <a:off x="8457275" y="44777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358" name="Google Shape;358;p39"/>
          <p:cNvSpPr txBox="1"/>
          <p:nvPr/>
        </p:nvSpPr>
        <p:spPr>
          <a:xfrm>
            <a:off x="7847675" y="44777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359" name="Google Shape;359;p39"/>
          <p:cNvSpPr txBox="1"/>
          <p:nvPr/>
        </p:nvSpPr>
        <p:spPr>
          <a:xfrm>
            <a:off x="8152475" y="44128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360" name="Google Shape;360;p39"/>
          <p:cNvSpPr txBox="1"/>
          <p:nvPr/>
        </p:nvSpPr>
        <p:spPr>
          <a:xfrm>
            <a:off x="7923875" y="42029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361" name="Google Shape;361;p39"/>
          <p:cNvSpPr txBox="1"/>
          <p:nvPr/>
        </p:nvSpPr>
        <p:spPr>
          <a:xfrm>
            <a:off x="8304875" y="41729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cxnSp>
        <p:nvCxnSpPr>
          <p:cNvPr id="362" name="Google Shape;362;p39"/>
          <p:cNvCxnSpPr>
            <a:stCxn id="361" idx="0"/>
          </p:cNvCxnSpPr>
          <p:nvPr/>
        </p:nvCxnSpPr>
        <p:spPr>
          <a:xfrm flipH="1">
            <a:off x="7821875" y="4172900"/>
            <a:ext cx="693300" cy="234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oval"/>
            <a:tailEnd len="med" w="med" type="triangle"/>
          </a:ln>
        </p:spPr>
      </p:cxnSp>
      <p:sp>
        <p:nvSpPr>
          <p:cNvPr id="363" name="Google Shape;363;p39"/>
          <p:cNvSpPr txBox="1"/>
          <p:nvPr/>
        </p:nvSpPr>
        <p:spPr>
          <a:xfrm>
            <a:off x="7427375" y="3175275"/>
            <a:ext cx="1482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Booster Neutrino Beam (BNB)</a:t>
            </a:r>
            <a:endParaRPr>
              <a:highlight>
                <a:schemeClr val="lt1"/>
              </a:highlight>
            </a:endParaRPr>
          </a:p>
        </p:txBody>
      </p:sp>
      <p:pic>
        <p:nvPicPr>
          <p:cNvPr id="364" name="Google Shape;364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3950" y="1128125"/>
            <a:ext cx="1345050" cy="1614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5" name="Google Shape;365;p39"/>
          <p:cNvCxnSpPr/>
          <p:nvPr/>
        </p:nvCxnSpPr>
        <p:spPr>
          <a:xfrm rot="10800000">
            <a:off x="2603900" y="2403925"/>
            <a:ext cx="851400" cy="1922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6" name="Google Shape;366;p39"/>
          <p:cNvCxnSpPr/>
          <p:nvPr/>
        </p:nvCxnSpPr>
        <p:spPr>
          <a:xfrm flipH="1" rot="10800000">
            <a:off x="3595500" y="2563900"/>
            <a:ext cx="300300" cy="1742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7" name="Google Shape;367;p39"/>
          <p:cNvSpPr txBox="1"/>
          <p:nvPr/>
        </p:nvSpPr>
        <p:spPr>
          <a:xfrm>
            <a:off x="6018875" y="45539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𝝂</a:t>
            </a:r>
            <a:r>
              <a:rPr baseline="-25000" lang="en">
                <a:solidFill>
                  <a:schemeClr val="dk1"/>
                </a:solidFill>
              </a:rPr>
              <a:t>𝝁</a:t>
            </a:r>
            <a:endParaRPr baseline="-25000">
              <a:solidFill>
                <a:schemeClr val="dk1"/>
              </a:solidFill>
            </a:endParaRPr>
          </a:p>
        </p:txBody>
      </p:sp>
      <p:sp>
        <p:nvSpPr>
          <p:cNvPr id="368" name="Google Shape;368;p39"/>
          <p:cNvSpPr txBox="1"/>
          <p:nvPr/>
        </p:nvSpPr>
        <p:spPr>
          <a:xfrm>
            <a:off x="5409275" y="45539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369" name="Google Shape;369;p39"/>
          <p:cNvSpPr txBox="1"/>
          <p:nvPr/>
        </p:nvSpPr>
        <p:spPr>
          <a:xfrm>
            <a:off x="5714075" y="44890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370" name="Google Shape;370;p39"/>
          <p:cNvSpPr txBox="1"/>
          <p:nvPr/>
        </p:nvSpPr>
        <p:spPr>
          <a:xfrm>
            <a:off x="5485475" y="427915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𝝁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371" name="Google Shape;371;p39"/>
          <p:cNvSpPr txBox="1"/>
          <p:nvPr/>
        </p:nvSpPr>
        <p:spPr>
          <a:xfrm>
            <a:off x="5866475" y="42491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372" name="Google Shape;372;p39"/>
          <p:cNvSpPr txBox="1"/>
          <p:nvPr>
            <p:ph idx="12" type="sldNum"/>
          </p:nvPr>
        </p:nvSpPr>
        <p:spPr>
          <a:xfrm>
            <a:off x="700058" y="42060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3" name="Google Shape;373;p39"/>
          <p:cNvSpPr txBox="1"/>
          <p:nvPr/>
        </p:nvSpPr>
        <p:spPr>
          <a:xfrm>
            <a:off x="684875" y="394430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e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374" name="Google Shape;374;p39"/>
          <p:cNvSpPr txBox="1"/>
          <p:nvPr/>
        </p:nvSpPr>
        <p:spPr>
          <a:xfrm>
            <a:off x="75275" y="39443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375" name="Google Shape;375;p39"/>
          <p:cNvSpPr txBox="1"/>
          <p:nvPr/>
        </p:nvSpPr>
        <p:spPr>
          <a:xfrm>
            <a:off x="380075" y="387945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sp>
        <p:nvSpPr>
          <p:cNvPr id="376" name="Google Shape;376;p39"/>
          <p:cNvSpPr txBox="1"/>
          <p:nvPr/>
        </p:nvSpPr>
        <p:spPr>
          <a:xfrm>
            <a:off x="151475" y="366955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e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377" name="Google Shape;377;p39"/>
          <p:cNvSpPr txBox="1"/>
          <p:nvPr/>
        </p:nvSpPr>
        <p:spPr>
          <a:xfrm>
            <a:off x="532475" y="36395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endParaRPr baseline="-25000"/>
          </a:p>
        </p:txBody>
      </p:sp>
      <p:pic>
        <p:nvPicPr>
          <p:cNvPr id="378" name="Google Shape;378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0875" y="1236092"/>
            <a:ext cx="1877400" cy="155057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9"/>
          <p:cNvSpPr txBox="1"/>
          <p:nvPr/>
        </p:nvSpPr>
        <p:spPr>
          <a:xfrm>
            <a:off x="5866475" y="42491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r>
              <a:rPr lang="en"/>
              <a:t>*</a:t>
            </a:r>
            <a:endParaRPr/>
          </a:p>
        </p:txBody>
      </p:sp>
      <p:sp>
        <p:nvSpPr>
          <p:cNvPr id="380" name="Google Shape;380;p39"/>
          <p:cNvSpPr txBox="1"/>
          <p:nvPr/>
        </p:nvSpPr>
        <p:spPr>
          <a:xfrm>
            <a:off x="532475" y="3639500"/>
            <a:ext cx="4206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𝝂</a:t>
            </a:r>
            <a:r>
              <a:rPr baseline="-25000" lang="en"/>
              <a:t>𝝁</a:t>
            </a:r>
            <a:r>
              <a:rPr lang="en"/>
              <a:t>*</a:t>
            </a:r>
            <a:endParaRPr/>
          </a:p>
        </p:txBody>
      </p:sp>
      <p:sp>
        <p:nvSpPr>
          <p:cNvPr id="381" name="Google Shape;381;p39"/>
          <p:cNvSpPr txBox="1"/>
          <p:nvPr/>
        </p:nvSpPr>
        <p:spPr>
          <a:xfrm>
            <a:off x="-4350" y="2838250"/>
            <a:ext cx="576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*over exaggeration </a:t>
            </a:r>
            <a:endParaRPr/>
          </a:p>
        </p:txBody>
      </p:sp>
      <p:sp>
        <p:nvSpPr>
          <p:cNvPr id="382" name="Google Shape;382;p39"/>
          <p:cNvSpPr txBox="1"/>
          <p:nvPr/>
        </p:nvSpPr>
        <p:spPr>
          <a:xfrm>
            <a:off x="5485475" y="4279150"/>
            <a:ext cx="4206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𝝂</a:t>
            </a:r>
            <a:r>
              <a:rPr baseline="-25000" lang="en">
                <a:solidFill>
                  <a:srgbClr val="0000FF"/>
                </a:solidFill>
              </a:rPr>
              <a:t>e</a:t>
            </a:r>
            <a:endParaRPr baseline="-25000">
              <a:solidFill>
                <a:srgbClr val="0000FF"/>
              </a:solidFill>
            </a:endParaRPr>
          </a:p>
        </p:txBody>
      </p:sp>
      <p:sp>
        <p:nvSpPr>
          <p:cNvPr id="383" name="Google Shape;383;p39"/>
          <p:cNvSpPr txBox="1"/>
          <p:nvPr/>
        </p:nvSpPr>
        <p:spPr>
          <a:xfrm>
            <a:off x="410625" y="855225"/>
            <a:ext cx="187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𝝂</a:t>
            </a:r>
            <a:r>
              <a:rPr baseline="-25000" lang="en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</a:t>
            </a:r>
            <a:r>
              <a:rPr lang="en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">
                <a:latin typeface="Atkinson Hyperlegible"/>
                <a:ea typeface="Atkinson Hyperlegible"/>
                <a:cs typeface="Atkinson Hyperlegible"/>
                <a:sym typeface="Atkinson Hyperlegible"/>
              </a:rPr>
              <a:t>Cherenkov event</a:t>
            </a:r>
            <a:endParaRPr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pic>
        <p:nvPicPr>
          <p:cNvPr id="384" name="Google Shape;384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81125" y="2948031"/>
            <a:ext cx="420600" cy="563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17725" y="3144576"/>
            <a:ext cx="268200" cy="359449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39"/>
          <p:cNvSpPr/>
          <p:nvPr/>
        </p:nvSpPr>
        <p:spPr>
          <a:xfrm>
            <a:off x="6913500" y="2959750"/>
            <a:ext cx="157200" cy="15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</a:t>
            </a:r>
            <a:endParaRPr/>
          </a:p>
        </p:txBody>
      </p:sp>
      <p:pic>
        <p:nvPicPr>
          <p:cNvPr id="387" name="Google Shape;387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96925" y="2955723"/>
            <a:ext cx="409125" cy="548315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39"/>
          <p:cNvSpPr txBox="1"/>
          <p:nvPr/>
        </p:nvSpPr>
        <p:spPr>
          <a:xfrm>
            <a:off x="3180363" y="4344500"/>
            <a:ext cx="7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00"/>
                </a:highlight>
              </a:rPr>
              <a:t>540 m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389" name="Google Shape;389;p39"/>
          <p:cNvSpPr txBox="1"/>
          <p:nvPr/>
        </p:nvSpPr>
        <p:spPr>
          <a:xfrm>
            <a:off x="3934863" y="4285075"/>
            <a:ext cx="7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00"/>
                </a:highlight>
              </a:rPr>
              <a:t>470 m</a:t>
            </a:r>
            <a:endParaRPr>
              <a:highlight>
                <a:srgbClr val="FFFF00"/>
              </a:highlight>
            </a:endParaRPr>
          </a:p>
        </p:txBody>
      </p:sp>
      <p:pic>
        <p:nvPicPr>
          <p:cNvPr id="390" name="Google Shape;390;p39" title="Screen Shot 2025-05-20 at 11.22.24 AM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51425" y="2857600"/>
            <a:ext cx="1145400" cy="385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uebar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