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3"/>
  </p:notesMasterIdLst>
  <p:handoutMasterIdLst>
    <p:handoutMasterId r:id="rId44"/>
  </p:handoutMasterIdLst>
  <p:sldIdLst>
    <p:sldId id="256" r:id="rId2"/>
    <p:sldId id="330" r:id="rId3"/>
    <p:sldId id="285" r:id="rId4"/>
    <p:sldId id="314" r:id="rId5"/>
    <p:sldId id="289" r:id="rId6"/>
    <p:sldId id="288" r:id="rId7"/>
    <p:sldId id="282" r:id="rId8"/>
    <p:sldId id="294" r:id="rId9"/>
    <p:sldId id="295" r:id="rId10"/>
    <p:sldId id="296" r:id="rId11"/>
    <p:sldId id="291" r:id="rId12"/>
    <p:sldId id="293" r:id="rId13"/>
    <p:sldId id="298" r:id="rId14"/>
    <p:sldId id="312" r:id="rId15"/>
    <p:sldId id="341" r:id="rId16"/>
    <p:sldId id="313" r:id="rId17"/>
    <p:sldId id="342" r:id="rId18"/>
    <p:sldId id="343" r:id="rId19"/>
    <p:sldId id="344" r:id="rId20"/>
    <p:sldId id="350" r:id="rId21"/>
    <p:sldId id="345" r:id="rId22"/>
    <p:sldId id="346" r:id="rId23"/>
    <p:sldId id="347" r:id="rId24"/>
    <p:sldId id="348" r:id="rId25"/>
    <p:sldId id="332" r:id="rId26"/>
    <p:sldId id="337" r:id="rId27"/>
    <p:sldId id="333" r:id="rId28"/>
    <p:sldId id="334" r:id="rId29"/>
    <p:sldId id="336" r:id="rId30"/>
    <p:sldId id="338" r:id="rId31"/>
    <p:sldId id="339" r:id="rId32"/>
    <p:sldId id="303" r:id="rId33"/>
    <p:sldId id="320" r:id="rId34"/>
    <p:sldId id="321" r:id="rId35"/>
    <p:sldId id="322" r:id="rId36"/>
    <p:sldId id="349" r:id="rId37"/>
    <p:sldId id="324" r:id="rId38"/>
    <p:sldId id="326" r:id="rId39"/>
    <p:sldId id="340" r:id="rId40"/>
    <p:sldId id="331" r:id="rId41"/>
    <p:sldId id="351" r:id="rId4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CB7AC"/>
    <a:srgbClr val="EF6C00"/>
    <a:srgbClr val="009193"/>
    <a:srgbClr val="D8F1FB"/>
    <a:srgbClr val="B3D1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0"/>
    <p:restoredTop sz="96650"/>
  </p:normalViewPr>
  <p:slideViewPr>
    <p:cSldViewPr snapToGrid="0" snapToObjects="1">
      <p:cViewPr>
        <p:scale>
          <a:sx n="100" d="100"/>
          <a:sy n="100" d="100"/>
        </p:scale>
        <p:origin x="528" y="7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06" d="100"/>
          <a:sy n="106" d="100"/>
        </p:scale>
        <p:origin x="262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1A880A6-1DF1-6D43-AA0E-256D6968807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4CD9A4-C150-0C46-B8D1-82FF5FF972E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46B512-32F9-4442-8B83-AD4754FBE34A}" type="datetimeFigureOut">
              <a:rPr lang="en-US" smtClean="0"/>
              <a:t>8/29/25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F178C3-88F6-414D-A49D-5BA5F4C8E89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769911-B5B3-8541-85C8-FF5E905DB92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603D29-96F4-1C49-AFFF-25EB0DBDD1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6346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8493A0-4AE3-9D44-B77B-AC531C7D99D8}" type="datetimeFigureOut">
              <a:rPr lang="en-US" smtClean="0"/>
              <a:t>8/29/25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D86AED-695A-B445-A994-83A1A5C393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372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A3D9BB8-515A-1F4D-AD97-9EE27CF09E7A}"/>
              </a:ext>
            </a:extLst>
          </p:cNvPr>
          <p:cNvSpPr/>
          <p:nvPr userDrawn="1"/>
        </p:nvSpPr>
        <p:spPr>
          <a:xfrm>
            <a:off x="-13856" y="6594764"/>
            <a:ext cx="12205855" cy="263235"/>
          </a:xfrm>
          <a:prstGeom prst="rect">
            <a:avLst/>
          </a:prstGeom>
          <a:solidFill>
            <a:srgbClr val="4CB7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6DEB3-2E3F-8E4D-9163-4F63CB454A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1" i="0">
                <a:solidFill>
                  <a:srgbClr val="EF6C00"/>
                </a:solidFill>
                <a:latin typeface="PT Sans Narrow" panose="020B0506020203020204" pitchFamily="34" charset="77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120CA2-CA20-474C-98D5-EA4A54078C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DAA802-7BA1-004E-9287-476FDB5F2AC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50320"/>
            <a:ext cx="2743200" cy="365125"/>
          </a:xfrm>
        </p:spPr>
        <p:txBody>
          <a:bodyPr/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r>
              <a:rPr lang="en-GB"/>
              <a:t>K. Mavrokoridis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88974F-184A-2844-B119-904781334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50320"/>
            <a:ext cx="4114800" cy="365125"/>
          </a:xfrm>
        </p:spPr>
        <p:txBody>
          <a:bodyPr/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r>
              <a:rPr lang="en-GB"/>
              <a:t>LAr Technologies | NuFact25| Sep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3270E7-BF54-D44F-8C23-105C43F2B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550320"/>
            <a:ext cx="2743200" cy="365125"/>
          </a:xfrm>
        </p:spPr>
        <p:txBody>
          <a:bodyPr/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fld id="{E71D19B6-CA80-8843-AFA2-F39C08273F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22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59A04-E95B-844D-B43D-7E50D4AAF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356919-DE3D-1C49-B9E5-F835E85020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3FF29B-1946-E542-97DD-2BA1CCE263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K. Mavrokoridis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2A9D0F-3F35-6844-B630-3C28AC4692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LAr Technologies | NuFact25| Sep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E2644D-68D8-A546-A5BC-5561C4519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19B6-CA80-8843-AFA2-F39C08273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672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AF91DE3-2D4F-E246-A150-0E1C9687CD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31D3774-9EAC-0940-B65E-C51082ED2B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365FDD-72B8-464F-A8ED-D523D85FD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K. Mavrokoridis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267A9C-2EC7-C946-A12E-F527213E9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LAr Technologies | NuFact25| Sep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0D5F50-0538-EE46-BBC9-B7CF416F9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19B6-CA80-8843-AFA2-F39C08273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949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624B26-970D-B347-88C1-68AA6BB563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>
                <a:solidFill>
                  <a:srgbClr val="EF6C00"/>
                </a:solidFill>
                <a:latin typeface="PT Sans Narrow" panose="020B0506020203020204" pitchFamily="34" charset="77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A41E9C-BB1F-004D-8614-C157AEF2C3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6FCF151-41E4-9042-A7AB-8D451196A26A}"/>
              </a:ext>
            </a:extLst>
          </p:cNvPr>
          <p:cNvSpPr/>
          <p:nvPr userDrawn="1"/>
        </p:nvSpPr>
        <p:spPr>
          <a:xfrm>
            <a:off x="-13856" y="6594764"/>
            <a:ext cx="12205855" cy="263235"/>
          </a:xfrm>
          <a:prstGeom prst="rect">
            <a:avLst/>
          </a:prstGeom>
          <a:solidFill>
            <a:srgbClr val="4CB7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1E2E9897-E3A8-7D47-80ED-F6B23F246F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50320"/>
            <a:ext cx="2743200" cy="365125"/>
          </a:xfrm>
        </p:spPr>
        <p:txBody>
          <a:bodyPr/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r>
              <a:rPr lang="en-GB"/>
              <a:t>K. Mavrokoridis</a:t>
            </a:r>
            <a:endParaRPr lang="en-US" dirty="0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9D4F1EDA-DDF5-2949-9226-6AAAC41A6E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50320"/>
            <a:ext cx="4114800" cy="365125"/>
          </a:xfrm>
        </p:spPr>
        <p:txBody>
          <a:bodyPr/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r>
              <a:rPr lang="en-GB"/>
              <a:t>LAr Technologies | NuFact25| Sep 2025</a:t>
            </a:r>
            <a:endParaRPr lang="en-US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E3D8CB81-D209-7542-BEA3-02A27ECFC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550320"/>
            <a:ext cx="2743200" cy="365125"/>
          </a:xfrm>
        </p:spPr>
        <p:txBody>
          <a:bodyPr/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fld id="{E71D19B6-CA80-8843-AFA2-F39C08273F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95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2689C4-3CD7-9C42-88C9-798CE7D47B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 b="1" i="0">
                <a:solidFill>
                  <a:srgbClr val="EF6C00"/>
                </a:solidFill>
                <a:latin typeface="PT Sans Narrow" panose="020B0506020203020204" pitchFamily="34" charset="77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6665AA-947A-534F-9B2A-5D757838C4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AA777DD-E86E-E549-AEAD-474245C633AC}"/>
              </a:ext>
            </a:extLst>
          </p:cNvPr>
          <p:cNvSpPr/>
          <p:nvPr userDrawn="1"/>
        </p:nvSpPr>
        <p:spPr>
          <a:xfrm>
            <a:off x="-13856" y="6594764"/>
            <a:ext cx="12205855" cy="263235"/>
          </a:xfrm>
          <a:prstGeom prst="rect">
            <a:avLst/>
          </a:prstGeom>
          <a:solidFill>
            <a:srgbClr val="4CB7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84C23798-D281-BF48-9C15-A3BAA4B1DA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50320"/>
            <a:ext cx="2743200" cy="365125"/>
          </a:xfrm>
        </p:spPr>
        <p:txBody>
          <a:bodyPr/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r>
              <a:rPr lang="en-GB"/>
              <a:t>K. Mavrokoridis</a:t>
            </a:r>
            <a:endParaRPr lang="en-US" dirty="0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75E2A5EE-1E4A-AD49-8684-7695953FA6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50320"/>
            <a:ext cx="4114800" cy="365125"/>
          </a:xfrm>
        </p:spPr>
        <p:txBody>
          <a:bodyPr/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r>
              <a:rPr lang="en-GB"/>
              <a:t>LAr Technologies | NuFact25| Sep 2025</a:t>
            </a:r>
            <a:endParaRPr lang="en-US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53A3C20E-6850-104B-AA87-E3295B2D1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550320"/>
            <a:ext cx="2743200" cy="365125"/>
          </a:xfrm>
        </p:spPr>
        <p:txBody>
          <a:bodyPr/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fld id="{E71D19B6-CA80-8843-AFA2-F39C08273F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255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1815E6-DBA6-DE43-97B8-C533D76476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48FD3-D824-4040-B3B7-260C4160F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D1460D-A29C-EF40-9DF3-2A7A6404AB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2A795C-7083-2943-879F-8B4646338D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K. Mavrokoridis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4A20DE-EC74-8847-83CD-4E7A1E65BA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LAr Technologies | NuFact25| Sep 2025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FE5C6B-EEAE-534C-B90C-ADA9B1A00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19B6-CA80-8843-AFA2-F39C08273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059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AABD87-E452-CC48-95E2-50ACF2D05F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C292B5-6FC8-EB48-A278-4A6139D996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2835F4-CA87-7542-8158-103EAB63B1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6F78E79-088B-0C49-9D42-D02C1AFFE3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A07FBFF-D04F-BC41-9898-68E4146891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7122DAD-55A4-7544-9E10-8AED12E53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K. Mavrokoridis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83A386F-DA5C-3544-9D1E-BC596A4B94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LAr Technologies | NuFact25| Sep 2025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D40A36A-98B9-624F-A05E-0C2488FD1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19B6-CA80-8843-AFA2-F39C08273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769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B9F3C9-649F-7847-A5BA-41440D040B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EF6C00"/>
                </a:solidFill>
                <a:latin typeface="PT Sans" panose="020B0503020203020204" pitchFamily="34" charset="77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6713A3-F895-3D46-97A9-C9C6F60562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K. Mavrokoridis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D410F6-1430-9348-8130-4046FA9C2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LAr Technologies | NuFact25| Sep 2025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72780B-0D8D-3348-AE44-C4E0070674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19B6-CA80-8843-AFA2-F39C08273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7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BD1FA8C8-D743-924D-BBB2-8DC8947EF665}"/>
              </a:ext>
            </a:extLst>
          </p:cNvPr>
          <p:cNvSpPr/>
          <p:nvPr userDrawn="1"/>
        </p:nvSpPr>
        <p:spPr>
          <a:xfrm>
            <a:off x="-13856" y="6594764"/>
            <a:ext cx="12205855" cy="263235"/>
          </a:xfrm>
          <a:prstGeom prst="rect">
            <a:avLst/>
          </a:prstGeom>
          <a:solidFill>
            <a:srgbClr val="4CB7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97A3D5AA-C745-EB46-9482-25A0DE3D603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50320"/>
            <a:ext cx="2743200" cy="365125"/>
          </a:xfrm>
        </p:spPr>
        <p:txBody>
          <a:bodyPr/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r>
              <a:rPr lang="en-GB"/>
              <a:t>K. Mavrokoridis</a:t>
            </a:r>
            <a:endParaRPr lang="en-US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B763B25A-A842-7847-8BC9-2BA3EE1F24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50320"/>
            <a:ext cx="4114800" cy="365125"/>
          </a:xfrm>
        </p:spPr>
        <p:txBody>
          <a:bodyPr/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r>
              <a:rPr lang="en-GB"/>
              <a:t>LAr Technologies | NuFact25| Sep 2025</a:t>
            </a:r>
            <a:endParaRPr lang="en-US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60BFCDCC-7961-F645-BB14-14329D4DB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550320"/>
            <a:ext cx="2743200" cy="365125"/>
          </a:xfrm>
        </p:spPr>
        <p:txBody>
          <a:bodyPr/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fld id="{E71D19B6-CA80-8843-AFA2-F39C08273F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52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8EE951-C5AF-414A-A443-AE7C1F5170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75224C-9F6A-BF49-BC7D-A4410577F1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F716BF-4A37-934B-B017-A042BBC948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F90CF8-BFE2-DF4A-8A96-F01443AE9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K. Mavrokoridis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999EC8-8507-2D48-B685-6920914E3D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LAr Technologies | NuFact25| Sep 2025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1B4740-05E8-BC40-AE38-4323C0AD5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19B6-CA80-8843-AFA2-F39C08273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267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E1A1AD-B36F-9941-873A-2A4352502E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A56E51-711C-6748-984F-61C907FC95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99DD19-28A8-F94E-9678-3C5C0D3061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B711AD-6D57-A74D-82EE-B669D9283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K. Mavrokoridis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DF4DEF-033F-6C4C-8DBE-C0D3B032A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LAr Technologies | NuFact25| Sep 2025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E4FBC4-8EC0-5A41-9687-5AE63170D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19B6-CA80-8843-AFA2-F39C08273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448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6E892C2-4D0E-A848-A647-85DD8E1D7A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EE166F-455C-E549-A10B-9B3A8FC0E5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DBF068-4414-EC4A-8635-A702E1C1DE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K. Mavrokoridis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E357EE-704D-CB4B-81F3-12A64D5CAD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LAr Technologies | NuFact25| Sep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5A5A13-FEEA-9F4E-A921-F2F3B1CFD2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1D19B6-CA80-8843-AFA2-F39C08273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424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K.Mavrokoridis@liverpool.ac.uk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53.png"/><Relationship Id="rId4" Type="http://schemas.openxmlformats.org/officeDocument/2006/relationships/image" Target="../media/image6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7" Type="http://schemas.openxmlformats.org/officeDocument/2006/relationships/image" Target="../media/image180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emf"/><Relationship Id="rId5" Type="http://schemas.openxmlformats.org/officeDocument/2006/relationships/image" Target="../media/image83.png"/><Relationship Id="rId4" Type="http://schemas.openxmlformats.org/officeDocument/2006/relationships/image" Target="../media/image8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png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jpg"/><Relationship Id="rId7" Type="http://schemas.openxmlformats.org/officeDocument/2006/relationships/image" Target="../media/image100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9.jpg"/><Relationship Id="rId5" Type="http://schemas.openxmlformats.org/officeDocument/2006/relationships/image" Target="../media/image98.jpeg"/><Relationship Id="rId4" Type="http://schemas.openxmlformats.org/officeDocument/2006/relationships/image" Target="../media/image9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t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7.emf"/><Relationship Id="rId4" Type="http://schemas.openxmlformats.org/officeDocument/2006/relationships/image" Target="../media/image106.emf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4.jpg"/><Relationship Id="rId3" Type="http://schemas.openxmlformats.org/officeDocument/2006/relationships/image" Target="../media/image109.jpg"/><Relationship Id="rId7" Type="http://schemas.openxmlformats.org/officeDocument/2006/relationships/image" Target="../media/image113.jpg"/><Relationship Id="rId2" Type="http://schemas.openxmlformats.org/officeDocument/2006/relationships/image" Target="../media/image10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2.tif"/><Relationship Id="rId5" Type="http://schemas.openxmlformats.org/officeDocument/2006/relationships/image" Target="../media/image111.png"/><Relationship Id="rId4" Type="http://schemas.openxmlformats.org/officeDocument/2006/relationships/image" Target="../media/image11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0.png"/><Relationship Id="rId4" Type="http://schemas.openxmlformats.org/officeDocument/2006/relationships/image" Target="../media/image119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5.png"/><Relationship Id="rId4" Type="http://schemas.openxmlformats.org/officeDocument/2006/relationships/image" Target="../media/image12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7.png"/><Relationship Id="rId3" Type="http://schemas.openxmlformats.org/officeDocument/2006/relationships/image" Target="../media/image5.png"/><Relationship Id="rId7" Type="http://schemas.openxmlformats.org/officeDocument/2006/relationships/image" Target="../media/image126.pn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25.png"/><Relationship Id="rId10" Type="http://schemas.openxmlformats.org/officeDocument/2006/relationships/image" Target="../media/image129.png"/><Relationship Id="rId4" Type="http://schemas.openxmlformats.org/officeDocument/2006/relationships/image" Target="../media/image124.png"/><Relationship Id="rId9" Type="http://schemas.openxmlformats.org/officeDocument/2006/relationships/image" Target="../media/image128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857610/contributions/3651379/attachments/1957901/3253223/LBNC_Dec19_CTouramanis.pdf" TargetMode="External"/><Relationship Id="rId13" Type="http://schemas.openxmlformats.org/officeDocument/2006/relationships/hyperlink" Target="https://arxiv.org/pdf/1810.09955.pdf" TargetMode="External"/><Relationship Id="rId18" Type="http://schemas.openxmlformats.org/officeDocument/2006/relationships/hyperlink" Target="https://inspirehep.net/files/03e6542a060e9e668f35ac140d494387" TargetMode="External"/><Relationship Id="rId26" Type="http://schemas.openxmlformats.org/officeDocument/2006/relationships/hyperlink" Target="https://indico.global/event/652/contributions/16971/attachments/57443/110377/CaminataUCLA.pdf" TargetMode="External"/><Relationship Id="rId3" Type="http://schemas.openxmlformats.org/officeDocument/2006/relationships/hyperlink" Target="https://agenda.infn.it/event/24250/contributions/127449/attachments/79423/103217/Fava_SBN_Neutel_2021.pdf" TargetMode="External"/><Relationship Id="rId21" Type="http://schemas.openxmlformats.org/officeDocument/2006/relationships/hyperlink" Target="https://indico.cern.ch/event/1492360/attachments/3006084/5298729/CT-CERNcolloquium25.pdf" TargetMode="External"/><Relationship Id="rId7" Type="http://schemas.openxmlformats.org/officeDocument/2006/relationships/hyperlink" Target="https://indico.cern.ch/event/881818/attachments/1972807/3299895/CERN-Colloquium-Jan-20-60MB.pdf" TargetMode="External"/><Relationship Id="rId12" Type="http://schemas.openxmlformats.org/officeDocument/2006/relationships/hyperlink" Target="https://www.mdpi.com/2410-390X/4/4/35" TargetMode="External"/><Relationship Id="rId17" Type="http://schemas.openxmlformats.org/officeDocument/2006/relationships/hyperlink" Target="https://indico.cern.ch/event/868940/contributions/3814880/attachments/2080507/3494419/DS_ICHEP2020.pdf" TargetMode="External"/><Relationship Id="rId25" Type="http://schemas.openxmlformats.org/officeDocument/2006/relationships/hyperlink" Target="https://indico.phy.ornl.gov/event/510/contributions/2165/" TargetMode="External"/><Relationship Id="rId2" Type="http://schemas.openxmlformats.org/officeDocument/2006/relationships/hyperlink" Target="https://indico.in2p3.fr/event/19194/contributions/73346/attachments/54154/70767/ProtoDUNE-DP-duchesneau-250619.pdf" TargetMode="External"/><Relationship Id="rId16" Type="http://schemas.openxmlformats.org/officeDocument/2006/relationships/hyperlink" Target="https://iopscience.iop.org/article/10.1088/1748-0221/15/03/C03038/pdf" TargetMode="External"/><Relationship Id="rId20" Type="http://schemas.openxmlformats.org/officeDocument/2006/relationships/hyperlink" Target="https://indico-cdex.ep.tsinghua.edu.cn/event/175/contributions/2525/attachments/1115/1699/DUNE_TAUP_2025_MANZANILLASv3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in2p3.fr/event/19194/contributions/73545/attachments/54180/70812/CERNNP_sbordoni.pdf" TargetMode="External"/><Relationship Id="rId11" Type="http://schemas.openxmlformats.org/officeDocument/2006/relationships/hyperlink" Target="https://indico.fnal.gov/event/21535/contributions/63303/attachments/39668/48006/QpixConceptFEelect2.pdf" TargetMode="External"/><Relationship Id="rId24" Type="http://schemas.openxmlformats.org/officeDocument/2006/relationships/hyperlink" Target="https://indico.cern.ch/event/1485254/timetable/#20250211.detailed" TargetMode="External"/><Relationship Id="rId5" Type="http://schemas.openxmlformats.org/officeDocument/2006/relationships/hyperlink" Target="https://indico.fnal.gov/event/14063/contributions/23475/attachments/15115/19246/SBNDUNE.20170515.pdf" TargetMode="External"/><Relationship Id="rId15" Type="http://schemas.openxmlformats.org/officeDocument/2006/relationships/hyperlink" Target="https://indico.fnal.gov/event/19947/contributions/54727/attachments/34154/41785/DarrenPrice_DMUK_DarkSide20k.pdf" TargetMode="External"/><Relationship Id="rId23" Type="http://schemas.openxmlformats.org/officeDocument/2006/relationships/hyperlink" Target="https://indico.fnal.gov/event/67540/timetable/#20250312" TargetMode="External"/><Relationship Id="rId10" Type="http://schemas.openxmlformats.org/officeDocument/2006/relationships/hyperlink" Target="https://indico.cern.ch/event/999815/contributions/4221588/attachments/2223005/3764756/ChargeReadout_Kreslo.pdf" TargetMode="External"/><Relationship Id="rId19" Type="http://schemas.openxmlformats.org/officeDocument/2006/relationships/hyperlink" Target="https://indico-cdex.ep.tsinghua.edu.cn/event/175/contributions/2282/attachments/1116/1700/20250828_sbnd_status_twester.pdf" TargetMode="External"/><Relationship Id="rId4" Type="http://schemas.openxmlformats.org/officeDocument/2006/relationships/hyperlink" Target="https://indico.cern.ch/event/835190/contributions/3576893/attachments/1941976/3220400/Toups_NNN_2019.pdf" TargetMode="External"/><Relationship Id="rId9" Type="http://schemas.openxmlformats.org/officeDocument/2006/relationships/hyperlink" Target="https://edms.cern.ch/ui/#!master/navigator/document?P:100722921:100738064:subDocs" TargetMode="External"/><Relationship Id="rId14" Type="http://schemas.openxmlformats.org/officeDocument/2006/relationships/hyperlink" Target="https://iopscience.iop.org/article/10.1088/1748-0221/15/03/P03003" TargetMode="External"/><Relationship Id="rId22" Type="http://schemas.openxmlformats.org/officeDocument/2006/relationships/hyperlink" Target="https://indico.cern.ch/event/1390649/contributions/6061504/attachments/2916604/5118565/DUNE_APEX_PHASEII_LIDINE2024_v0.pdf" TargetMode="External"/><Relationship Id="rId27" Type="http://schemas.openxmlformats.org/officeDocument/2006/relationships/hyperlink" Target="https://indico.global/event/652/contributions/16907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EAEA87-B67C-B844-A238-0D3EA78F53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6171" y="-408354"/>
            <a:ext cx="10087629" cy="238760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EF6C00"/>
                </a:solidFill>
                <a:latin typeface="PT Sans Narrow" panose="020B0506020203020204" pitchFamily="34" charset="77"/>
                <a:cs typeface="Futura Medium" panose="020B0602020204020303" pitchFamily="34" charset="-79"/>
              </a:rPr>
              <a:t>Liquid Argon Detector Technologies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9D15E17-3C9B-EF45-B1D3-94AE1B806D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24075" y="2643984"/>
            <a:ext cx="9144000" cy="1655762"/>
          </a:xfrm>
        </p:spPr>
        <p:txBody>
          <a:bodyPr/>
          <a:lstStyle/>
          <a:p>
            <a:r>
              <a:rPr lang="en-US" b="1" dirty="0"/>
              <a:t>Kostas </a:t>
            </a:r>
            <a:r>
              <a:rPr lang="en-US" b="1" dirty="0" err="1"/>
              <a:t>Mavrokoridis</a:t>
            </a:r>
            <a:endParaRPr lang="en-US" b="1" dirty="0"/>
          </a:p>
          <a:p>
            <a:r>
              <a:rPr lang="en-US" dirty="0">
                <a:hlinkClick r:id="rId2"/>
              </a:rPr>
              <a:t>K.Mavrokoridis@liverpool.ac.uk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 descr="colour_logo_1312">
            <a:extLst>
              <a:ext uri="{FF2B5EF4-FFF2-40B4-BE49-F238E27FC236}">
                <a16:creationId xmlns:a16="http://schemas.microsoft.com/office/drawing/2014/main" id="{92AC8C82-6E65-E746-8565-5485B1CF1E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 t="27303" b="24432"/>
          <a:stretch>
            <a:fillRect/>
          </a:stretch>
        </p:blipFill>
        <p:spPr bwMode="auto">
          <a:xfrm>
            <a:off x="8836527" y="0"/>
            <a:ext cx="3463099" cy="785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50108BB-BF31-ED48-AA88-D35AB52B7761}"/>
              </a:ext>
            </a:extLst>
          </p:cNvPr>
          <p:cNvSpPr txBox="1"/>
          <p:nvPr/>
        </p:nvSpPr>
        <p:spPr>
          <a:xfrm>
            <a:off x="4061725" y="5982280"/>
            <a:ext cx="45350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Nufact25, Liverpool, September 5</a:t>
            </a:r>
            <a:r>
              <a:rPr lang="en-GB" sz="2000" baseline="30000" dirty="0"/>
              <a:t>th</a:t>
            </a:r>
            <a:r>
              <a:rPr lang="en-GB" sz="2000" dirty="0"/>
              <a:t>  2025</a:t>
            </a:r>
            <a:endParaRPr lang="en-US" sz="2000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F3417D6A-5501-9A42-965D-1CB4E8C37B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K. Mavrokoridis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059BF5EB-35DC-9443-9857-8420651C67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LAr Technologies | NuFact25| Sep 2025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84AEFFE-23ED-B947-B069-3D309ED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19B6-CA80-8843-AFA2-F39C08273F7A}" type="slidenum">
              <a:rPr lang="en-US" smtClean="0"/>
              <a:t>1</a:t>
            </a:fld>
            <a:endParaRPr lang="en-US"/>
          </a:p>
        </p:txBody>
      </p:sp>
      <p:pic>
        <p:nvPicPr>
          <p:cNvPr id="7" name="Picture 6" descr="A collage of a city&#10;&#10;AI-generated content may be incorrect.">
            <a:extLst>
              <a:ext uri="{FF2B5EF4-FFF2-40B4-BE49-F238E27FC236}">
                <a16:creationId xmlns:a16="http://schemas.microsoft.com/office/drawing/2014/main" id="{C7B799AE-D453-76F4-AD19-B3F4C999C0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7320" y="3655855"/>
            <a:ext cx="3257510" cy="2158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9858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B72091-09A2-F64C-9445-1583BDCF53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66255"/>
            <a:ext cx="10515600" cy="1325563"/>
          </a:xfrm>
        </p:spPr>
        <p:txBody>
          <a:bodyPr/>
          <a:lstStyle/>
          <a:p>
            <a:r>
              <a:rPr lang="en-US" dirty="0" err="1"/>
              <a:t>MicroBooNE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C7AFE5-62CE-7149-AF1D-5B3951968D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K. Mavrokoridis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330EE6-A5B7-A340-A5AD-4F05F53F52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LAr Technologies | NuFact25| Sep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837A80-AB64-8A4B-9D14-9E415D3A3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19B6-CA80-8843-AFA2-F39C08273F7A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CCA2592-C6F6-5145-85ED-12078960FC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46485" y="1723640"/>
            <a:ext cx="3080273" cy="43367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1AB06E34-4AD6-7148-890F-735CA5058D3B}"/>
              </a:ext>
            </a:extLst>
          </p:cNvPr>
          <p:cNvSpPr/>
          <p:nvPr/>
        </p:nvSpPr>
        <p:spPr>
          <a:xfrm>
            <a:off x="8438403" y="398077"/>
            <a:ext cx="37535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Deep Learning </a:t>
            </a:r>
          </a:p>
          <a:p>
            <a:pPr algn="ctr"/>
            <a:r>
              <a:rPr lang="en-GB" dirty="0"/>
              <a:t>Convolutional Neural Nets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1C82A64-2FF0-CF44-BA60-3DF4C8A966DF}"/>
              </a:ext>
            </a:extLst>
          </p:cNvPr>
          <p:cNvSpPr txBox="1"/>
          <p:nvPr/>
        </p:nvSpPr>
        <p:spPr>
          <a:xfrm>
            <a:off x="8610600" y="992800"/>
            <a:ext cx="35930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(Leverage advances in computer vision and AI techniques to identify neutrino interactions or label pixels)</a:t>
            </a:r>
            <a:endParaRPr lang="en-US" sz="16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68321BE-2E02-5343-9EAC-F1F49EF7AD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4330" y="1759304"/>
            <a:ext cx="3621221" cy="403400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3A64BE2-2ABC-284C-8640-8FCC0A48BE9D}"/>
              </a:ext>
            </a:extLst>
          </p:cNvPr>
          <p:cNvSpPr txBox="1"/>
          <p:nvPr/>
        </p:nvSpPr>
        <p:spPr>
          <a:xfrm>
            <a:off x="5400090" y="845221"/>
            <a:ext cx="2470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Calibration LASER </a:t>
            </a:r>
          </a:p>
          <a:p>
            <a:pPr algn="ctr"/>
            <a:r>
              <a:rPr lang="en-US" dirty="0"/>
              <a:t>(multiphoton ionization)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AA3AE86-57DE-9A41-A00F-C719BDAD0151}"/>
              </a:ext>
            </a:extLst>
          </p:cNvPr>
          <p:cNvGrpSpPr/>
          <p:nvPr/>
        </p:nvGrpSpPr>
        <p:grpSpPr>
          <a:xfrm>
            <a:off x="11139055" y="5940806"/>
            <a:ext cx="1052945" cy="526473"/>
            <a:chOff x="11139055" y="5940806"/>
            <a:chExt cx="1052945" cy="526473"/>
          </a:xfrm>
        </p:grpSpPr>
        <p:sp>
          <p:nvSpPr>
            <p:cNvPr id="17" name="Pentagon 16">
              <a:extLst>
                <a:ext uri="{FF2B5EF4-FFF2-40B4-BE49-F238E27FC236}">
                  <a16:creationId xmlns:a16="http://schemas.microsoft.com/office/drawing/2014/main" id="{43A425EA-7638-4D44-BD5C-7BA35A333048}"/>
                </a:ext>
              </a:extLst>
            </p:cNvPr>
            <p:cNvSpPr/>
            <p:nvPr/>
          </p:nvSpPr>
          <p:spPr>
            <a:xfrm rot="10800000">
              <a:off x="11139055" y="5940806"/>
              <a:ext cx="1052945" cy="526473"/>
            </a:xfrm>
            <a:prstGeom prst="homePlate">
              <a:avLst/>
            </a:prstGeom>
            <a:effectLst>
              <a:outerShdw blurRad="50800" dist="38100" dir="8100000" sx="105000" sy="105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1F52F7B-815A-2C42-9620-2AD5FD7E3DDB}"/>
                </a:ext>
              </a:extLst>
            </p:cNvPr>
            <p:cNvSpPr txBox="1"/>
            <p:nvPr/>
          </p:nvSpPr>
          <p:spPr>
            <a:xfrm>
              <a:off x="11373571" y="6003987"/>
              <a:ext cx="68961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</a:rPr>
                <a:t>[1-5]</a:t>
              </a:r>
            </a:p>
          </p:txBody>
        </p:sp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F71B75AD-844C-9C46-931D-1E65680986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25" y="2670543"/>
            <a:ext cx="4270950" cy="225214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6AA85E97-2BAC-B947-B8BD-D3CC3D347D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7750" y="4884443"/>
            <a:ext cx="1905000" cy="171450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E2D7E76B-987A-EB46-9367-0CC073563BFC}"/>
              </a:ext>
            </a:extLst>
          </p:cNvPr>
          <p:cNvSpPr txBox="1"/>
          <p:nvPr/>
        </p:nvSpPr>
        <p:spPr>
          <a:xfrm>
            <a:off x="2129904" y="5198079"/>
            <a:ext cx="29908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/>
              <a:t>MicroBooNE</a:t>
            </a:r>
            <a:r>
              <a:rPr lang="en-GB" b="1" dirty="0"/>
              <a:t> is the first experiment instrumented with cold CMOS ASICs</a:t>
            </a:r>
            <a:endParaRPr lang="en-US" b="1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F12FA4E4-0348-D84F-9766-BBAB82629E4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5620" y="732460"/>
            <a:ext cx="3460396" cy="196711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D3A9B8F-85F3-8F48-9726-4E8BC3649A78}"/>
              </a:ext>
            </a:extLst>
          </p:cNvPr>
          <p:cNvSpPr txBox="1"/>
          <p:nvPr/>
        </p:nvSpPr>
        <p:spPr>
          <a:xfrm>
            <a:off x="155078" y="2301211"/>
            <a:ext cx="2123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8256 wires/channels</a:t>
            </a:r>
          </a:p>
        </p:txBody>
      </p:sp>
    </p:spTree>
    <p:extLst>
      <p:ext uri="{BB962C8B-B14F-4D97-AF65-F5344CB8AC3E}">
        <p14:creationId xmlns:p14="http://schemas.microsoft.com/office/powerpoint/2010/main" val="19483256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B72091-09A2-F64C-9445-1583BDCF53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66255"/>
            <a:ext cx="10515600" cy="1325563"/>
          </a:xfrm>
        </p:spPr>
        <p:txBody>
          <a:bodyPr/>
          <a:lstStyle/>
          <a:p>
            <a:r>
              <a:rPr lang="en-US" dirty="0"/>
              <a:t>SBND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C7AFE5-62CE-7149-AF1D-5B3951968D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K. Mavrokoridis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330EE6-A5B7-A340-A5AD-4F05F53F52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LAr Technologies | NuFact25| Sep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837A80-AB64-8A4B-9D14-9E415D3A3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19B6-CA80-8843-AFA2-F39C08273F7A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2E548EA-F9CD-C249-84BB-AA94C12FEB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8988" y="46888"/>
            <a:ext cx="6150790" cy="197276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31708A5-4964-1E40-B3B8-89FD0938BD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3868" y="3125128"/>
            <a:ext cx="4618376" cy="215570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A0AD876-9994-FD40-A760-749795337C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775571"/>
            <a:ext cx="5678442" cy="441902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7EE9B40-97BA-F54E-A509-C34D157CD80E}"/>
              </a:ext>
            </a:extLst>
          </p:cNvPr>
          <p:cNvSpPr txBox="1"/>
          <p:nvPr/>
        </p:nvSpPr>
        <p:spPr>
          <a:xfrm>
            <a:off x="7248275" y="5310114"/>
            <a:ext cx="19522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Improved Cold electronics similar to </a:t>
            </a:r>
            <a:r>
              <a:rPr lang="en-GB" dirty="0" err="1"/>
              <a:t>ProtoDUNE</a:t>
            </a:r>
            <a:r>
              <a:rPr lang="en-GB" dirty="0"/>
              <a:t> SP</a:t>
            </a:r>
          </a:p>
          <a:p>
            <a:r>
              <a:rPr lang="en-GB" dirty="0"/>
              <a:t>(FPGA also in cold)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6BE1F28-DA59-1648-BE8D-C437490A14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03614" y="5403311"/>
            <a:ext cx="1985838" cy="120032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62359AE-ACAF-9F46-973E-C0F1384334D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25276" y="5070676"/>
            <a:ext cx="2933700" cy="14986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DE73C13-CC03-604E-8206-D2135E6D4CD9}"/>
              </a:ext>
            </a:extLst>
          </p:cNvPr>
          <p:cNvSpPr txBox="1"/>
          <p:nvPr/>
        </p:nvSpPr>
        <p:spPr>
          <a:xfrm>
            <a:off x="9247937" y="5218645"/>
            <a:ext cx="2298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11,264 wires/channels</a:t>
            </a:r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2DEE986-EE09-4048-9B0D-DD4B81B66CA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71844" y="2011669"/>
            <a:ext cx="3200400" cy="1117600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EF9C607A-B7DA-CD42-92D0-C7A57AF8BF17}"/>
              </a:ext>
            </a:extLst>
          </p:cNvPr>
          <p:cNvGrpSpPr/>
          <p:nvPr/>
        </p:nvGrpSpPr>
        <p:grpSpPr>
          <a:xfrm>
            <a:off x="11139055" y="5940806"/>
            <a:ext cx="1141051" cy="526473"/>
            <a:chOff x="11139055" y="5940806"/>
            <a:chExt cx="1141051" cy="526473"/>
          </a:xfrm>
        </p:grpSpPr>
        <p:sp>
          <p:nvSpPr>
            <p:cNvPr id="18" name="Pentagon 17">
              <a:extLst>
                <a:ext uri="{FF2B5EF4-FFF2-40B4-BE49-F238E27FC236}">
                  <a16:creationId xmlns:a16="http://schemas.microsoft.com/office/drawing/2014/main" id="{A1E46B13-5A72-CD48-9067-76906F53C9B5}"/>
                </a:ext>
              </a:extLst>
            </p:cNvPr>
            <p:cNvSpPr/>
            <p:nvPr/>
          </p:nvSpPr>
          <p:spPr>
            <a:xfrm rot="10800000">
              <a:off x="11139055" y="5940806"/>
              <a:ext cx="1052945" cy="526473"/>
            </a:xfrm>
            <a:prstGeom prst="homePlate">
              <a:avLst/>
            </a:prstGeom>
            <a:effectLst>
              <a:outerShdw blurRad="50800" dist="38100" dir="8100000" sx="105000" sy="105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991077BD-CAA5-1840-B038-D60107579499}"/>
                </a:ext>
              </a:extLst>
            </p:cNvPr>
            <p:cNvSpPr txBox="1"/>
            <p:nvPr/>
          </p:nvSpPr>
          <p:spPr>
            <a:xfrm>
              <a:off x="11265085" y="6003987"/>
              <a:ext cx="10150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</a:rPr>
                <a:t>[1-5,20]</a:t>
              </a: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503B5822-A0AE-1F5A-B238-BA91EC9148DC}"/>
              </a:ext>
            </a:extLst>
          </p:cNvPr>
          <p:cNvSpPr txBox="1"/>
          <p:nvPr/>
        </p:nvSpPr>
        <p:spPr>
          <a:xfrm>
            <a:off x="6512168" y="0"/>
            <a:ext cx="4841632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Running (first physics run completed)</a:t>
            </a:r>
          </a:p>
        </p:txBody>
      </p:sp>
    </p:spTree>
    <p:extLst>
      <p:ext uri="{BB962C8B-B14F-4D97-AF65-F5344CB8AC3E}">
        <p14:creationId xmlns:p14="http://schemas.microsoft.com/office/powerpoint/2010/main" val="36932863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76BB6EF4-B9FD-1F46-A41D-ED63743427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1557" y="4628631"/>
            <a:ext cx="1676400" cy="193068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B72091-09A2-F64C-9445-1583BDCF53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66255"/>
            <a:ext cx="10515600" cy="1325563"/>
          </a:xfrm>
        </p:spPr>
        <p:txBody>
          <a:bodyPr/>
          <a:lstStyle/>
          <a:p>
            <a:r>
              <a:rPr lang="en-US" dirty="0"/>
              <a:t>SBND –Photon Detection system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C7AFE5-62CE-7149-AF1D-5B3951968D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K. Mavrokoridis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330EE6-A5B7-A340-A5AD-4F05F53F52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LAr Technologies | NuFact25| Sep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837A80-AB64-8A4B-9D14-9E415D3A3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19B6-CA80-8843-AFA2-F39C08273F7A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23603A-D202-7A48-9AFC-8A6609EE053E}"/>
              </a:ext>
            </a:extLst>
          </p:cNvPr>
          <p:cNvSpPr txBox="1"/>
          <p:nvPr/>
        </p:nvSpPr>
        <p:spPr>
          <a:xfrm>
            <a:off x="7105295" y="4696870"/>
            <a:ext cx="473617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Wavelength-shifting reflector foils (TPB coated) mounted at the cathode  to Improve the uniformity of collected light </a:t>
            </a:r>
          </a:p>
          <a:p>
            <a:endParaRPr lang="en-GB" dirty="0"/>
          </a:p>
          <a:p>
            <a:endParaRPr lang="en-US" dirty="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01A74474-1EAE-204E-A881-33D4160393DD}"/>
              </a:ext>
            </a:extLst>
          </p:cNvPr>
          <p:cNvGrpSpPr/>
          <p:nvPr/>
        </p:nvGrpSpPr>
        <p:grpSpPr>
          <a:xfrm>
            <a:off x="5257800" y="687693"/>
            <a:ext cx="6782440" cy="3968066"/>
            <a:chOff x="5257800" y="687693"/>
            <a:chExt cx="6782440" cy="3968066"/>
          </a:xfrm>
        </p:grpSpPr>
        <p:pic>
          <p:nvPicPr>
            <p:cNvPr id="2049" name="Picture 1" descr="page8image510610064">
              <a:extLst>
                <a:ext uri="{FF2B5EF4-FFF2-40B4-BE49-F238E27FC236}">
                  <a16:creationId xmlns:a16="http://schemas.microsoft.com/office/drawing/2014/main" id="{8ECA594F-AA92-7347-9C46-4CDE5CE28E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05295" y="687693"/>
              <a:ext cx="4934945" cy="38679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3" name="Picture 5" descr="page27image40575520">
              <a:extLst>
                <a:ext uri="{FF2B5EF4-FFF2-40B4-BE49-F238E27FC236}">
                  <a16:creationId xmlns:a16="http://schemas.microsoft.com/office/drawing/2014/main" id="{7661630E-C212-FC49-B312-542CC0365E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57800" y="3017459"/>
              <a:ext cx="1676400" cy="16383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F3A90062-962D-5D4C-BD44-6BA29F4891DA}"/>
                </a:ext>
              </a:extLst>
            </p:cNvPr>
            <p:cNvCxnSpPr>
              <a:cxnSpLocks/>
              <a:endCxn id="2053" idx="0"/>
            </p:cNvCxnSpPr>
            <p:nvPr/>
          </p:nvCxnSpPr>
          <p:spPr>
            <a:xfrm flipH="1">
              <a:off x="6096000" y="2666616"/>
              <a:ext cx="1514170" cy="350843"/>
            </a:xfrm>
            <a:prstGeom prst="line">
              <a:avLst/>
            </a:prstGeom>
            <a:ln w="254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56F4A4C1-D036-D142-AA25-8B6ACD22566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92529" y="3154005"/>
              <a:ext cx="2018073" cy="686537"/>
            </a:xfrm>
            <a:prstGeom prst="line">
              <a:avLst/>
            </a:prstGeom>
            <a:ln w="254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6EB157AF-F96C-C84C-A181-D5F5D8D2B029}"/>
              </a:ext>
            </a:extLst>
          </p:cNvPr>
          <p:cNvSpPr/>
          <p:nvPr/>
        </p:nvSpPr>
        <p:spPr>
          <a:xfrm>
            <a:off x="14749" y="731962"/>
            <a:ext cx="60812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1C356B"/>
                </a:solidFill>
                <a:latin typeface="Calibri" panose="020F0502020204030204" pitchFamily="34" charset="0"/>
              </a:rPr>
              <a:t>Modular photon detection system mounted behind APAs </a:t>
            </a:r>
            <a:endParaRPr lang="en-GB" sz="2400" dirty="0">
              <a:effectLst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7613C8B-E7FB-BF43-96D8-341FFA138D62}"/>
              </a:ext>
            </a:extLst>
          </p:cNvPr>
          <p:cNvGrpSpPr/>
          <p:nvPr/>
        </p:nvGrpSpPr>
        <p:grpSpPr>
          <a:xfrm>
            <a:off x="717239" y="1354555"/>
            <a:ext cx="4358837" cy="3614340"/>
            <a:chOff x="717239" y="1354555"/>
            <a:chExt cx="4358837" cy="3614340"/>
          </a:xfrm>
        </p:grpSpPr>
        <p:pic>
          <p:nvPicPr>
            <p:cNvPr id="2050" name="Picture 2" descr="page13image509912000">
              <a:extLst>
                <a:ext uri="{FF2B5EF4-FFF2-40B4-BE49-F238E27FC236}">
                  <a16:creationId xmlns:a16="http://schemas.microsoft.com/office/drawing/2014/main" id="{58246352-1977-174F-9CBE-0E806F27E7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07989" y="1354555"/>
              <a:ext cx="2368087" cy="33479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9BE3923-E5D0-8A40-AD5A-19055F21A2D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17239" y="2740732"/>
              <a:ext cx="1047767" cy="2228163"/>
            </a:xfrm>
            <a:prstGeom prst="rect">
              <a:avLst/>
            </a:prstGeom>
          </p:spPr>
        </p:pic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A897B272-8372-3C41-8B98-9BE08827AA5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50497" y="2703503"/>
              <a:ext cx="1954302" cy="138534"/>
            </a:xfrm>
            <a:prstGeom prst="line">
              <a:avLst/>
            </a:prstGeom>
            <a:ln w="254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8C4F20C1-A104-F147-ADD5-1AA65D16FF6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48749" y="3157424"/>
              <a:ext cx="1791628" cy="976234"/>
            </a:xfrm>
            <a:prstGeom prst="line">
              <a:avLst/>
            </a:prstGeom>
            <a:ln w="254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797698C7-B211-AE4E-BA7A-2877E6879090}"/>
              </a:ext>
            </a:extLst>
          </p:cNvPr>
          <p:cNvSpPr txBox="1"/>
          <p:nvPr/>
        </p:nvSpPr>
        <p:spPr>
          <a:xfrm>
            <a:off x="605498" y="5157323"/>
            <a:ext cx="1880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X-ARAPURCA R&amp;D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3FEE9FC-88C2-8141-A00D-7EAAF94D059C}"/>
              </a:ext>
            </a:extLst>
          </p:cNvPr>
          <p:cNvSpPr txBox="1"/>
          <p:nvPr/>
        </p:nvSpPr>
        <p:spPr>
          <a:xfrm>
            <a:off x="2812395" y="4220135"/>
            <a:ext cx="1376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PMTs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71770E2-6C3A-9946-81F8-298B42CC599C}"/>
              </a:ext>
            </a:extLst>
          </p:cNvPr>
          <p:cNvSpPr/>
          <p:nvPr/>
        </p:nvSpPr>
        <p:spPr>
          <a:xfrm>
            <a:off x="526217" y="5437297"/>
            <a:ext cx="35725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</a:rPr>
              <a:t>(A device for “trapping” photons to increase the active area of </a:t>
            </a:r>
            <a:r>
              <a:rPr lang="en-GB" dirty="0" err="1">
                <a:latin typeface="Calibri" panose="020F0502020204030204" pitchFamily="34" charset="0"/>
              </a:rPr>
              <a:t>SiPM</a:t>
            </a:r>
            <a:r>
              <a:rPr lang="en-GB" dirty="0">
                <a:latin typeface="Calibri" panose="020F0502020204030204" pitchFamily="34" charset="0"/>
              </a:rPr>
              <a:t>) </a:t>
            </a:r>
            <a:endParaRPr lang="en-GB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EA5E360-9E44-CF4A-BC86-61A4CF6D7EEE}"/>
              </a:ext>
            </a:extLst>
          </p:cNvPr>
          <p:cNvGrpSpPr/>
          <p:nvPr/>
        </p:nvGrpSpPr>
        <p:grpSpPr>
          <a:xfrm>
            <a:off x="11139055" y="5940806"/>
            <a:ext cx="1141051" cy="526473"/>
            <a:chOff x="11139055" y="5940806"/>
            <a:chExt cx="1141051" cy="526473"/>
          </a:xfrm>
        </p:grpSpPr>
        <p:sp>
          <p:nvSpPr>
            <p:cNvPr id="23" name="Pentagon 22">
              <a:extLst>
                <a:ext uri="{FF2B5EF4-FFF2-40B4-BE49-F238E27FC236}">
                  <a16:creationId xmlns:a16="http://schemas.microsoft.com/office/drawing/2014/main" id="{143C187C-2DBA-4B42-AB11-9CEAF8400C14}"/>
                </a:ext>
              </a:extLst>
            </p:cNvPr>
            <p:cNvSpPr/>
            <p:nvPr/>
          </p:nvSpPr>
          <p:spPr>
            <a:xfrm rot="10800000">
              <a:off x="11139055" y="5940806"/>
              <a:ext cx="1052945" cy="526473"/>
            </a:xfrm>
            <a:prstGeom prst="homePlate">
              <a:avLst/>
            </a:prstGeom>
            <a:effectLst>
              <a:outerShdw blurRad="50800" dist="38100" dir="8100000" sx="105000" sy="105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9767507-FFDC-8D4D-871F-F6393F741449}"/>
                </a:ext>
              </a:extLst>
            </p:cNvPr>
            <p:cNvSpPr txBox="1"/>
            <p:nvPr/>
          </p:nvSpPr>
          <p:spPr>
            <a:xfrm>
              <a:off x="11265085" y="6003987"/>
              <a:ext cx="10150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</a:rPr>
                <a:t>[1-5,20]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594557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794BFB-A812-744C-85CF-EA1C004CAE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195" y="-151793"/>
            <a:ext cx="10515600" cy="1325563"/>
          </a:xfrm>
        </p:spPr>
        <p:txBody>
          <a:bodyPr/>
          <a:lstStyle/>
          <a:p>
            <a:r>
              <a:rPr lang="en-US" dirty="0"/>
              <a:t>DUNE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8181EF-7307-E943-A83C-4680757D9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K. Mavrokoridis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C3AFC4-A0D3-974B-9A85-311AF875A1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LAr Technologies | NuFact25| Sep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04E233-CC7C-2E49-BE44-ACD86FE5E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19B6-CA80-8843-AFA2-F39C08273F7A}" type="slidenum">
              <a:rPr lang="en-US" smtClean="0"/>
              <a:pPr/>
              <a:t>13</a:t>
            </a:fld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428D8F0-0C13-3741-91EB-74AD21098ECA}"/>
              </a:ext>
            </a:extLst>
          </p:cNvPr>
          <p:cNvGrpSpPr/>
          <p:nvPr/>
        </p:nvGrpSpPr>
        <p:grpSpPr>
          <a:xfrm>
            <a:off x="2209800" y="92302"/>
            <a:ext cx="8610691" cy="6458018"/>
            <a:chOff x="3581309" y="92302"/>
            <a:chExt cx="8610691" cy="6458018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CA8EEA0-1EB2-3344-A568-A67C19F0173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81309" y="92302"/>
              <a:ext cx="8610691" cy="6458018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B1B3212-847C-1545-854C-4AF9B039F541}"/>
                </a:ext>
              </a:extLst>
            </p:cNvPr>
            <p:cNvSpPr txBox="1"/>
            <p:nvPr/>
          </p:nvSpPr>
          <p:spPr>
            <a:xfrm>
              <a:off x="3581309" y="3028923"/>
              <a:ext cx="4347349" cy="584775"/>
            </a:xfrm>
            <a:prstGeom prst="rect">
              <a:avLst/>
            </a:prstGeom>
            <a:solidFill>
              <a:srgbClr val="D8F1FB"/>
            </a:solidFill>
          </p:spPr>
          <p:txBody>
            <a:bodyPr wrap="square" rtlCol="0">
              <a:spAutoFit/>
            </a:bodyPr>
            <a:lstStyle/>
            <a:p>
              <a:endParaRPr lang="en-US" sz="1600" i="1" u="sng" dirty="0"/>
            </a:p>
            <a:p>
              <a:r>
                <a:rPr lang="en-US" sz="1600" i="1" u="sng" dirty="0"/>
                <a:t>First module operational in end 2020s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8AD23F8-3648-8345-98D4-964F8047220B}"/>
              </a:ext>
            </a:extLst>
          </p:cNvPr>
          <p:cNvGrpSpPr/>
          <p:nvPr/>
        </p:nvGrpSpPr>
        <p:grpSpPr>
          <a:xfrm>
            <a:off x="11139055" y="5940806"/>
            <a:ext cx="1141051" cy="526473"/>
            <a:chOff x="11139055" y="5940806"/>
            <a:chExt cx="1141051" cy="526473"/>
          </a:xfrm>
        </p:grpSpPr>
        <p:sp>
          <p:nvSpPr>
            <p:cNvPr id="13" name="Pentagon 12">
              <a:extLst>
                <a:ext uri="{FF2B5EF4-FFF2-40B4-BE49-F238E27FC236}">
                  <a16:creationId xmlns:a16="http://schemas.microsoft.com/office/drawing/2014/main" id="{BF376EDB-5976-BC4B-A5CC-B3D6A7A068A4}"/>
                </a:ext>
              </a:extLst>
            </p:cNvPr>
            <p:cNvSpPr/>
            <p:nvPr/>
          </p:nvSpPr>
          <p:spPr>
            <a:xfrm rot="10800000">
              <a:off x="11139055" y="5940806"/>
              <a:ext cx="1052945" cy="526473"/>
            </a:xfrm>
            <a:prstGeom prst="homePlate">
              <a:avLst/>
            </a:prstGeom>
            <a:effectLst>
              <a:outerShdw blurRad="50800" dist="38100" dir="8100000" sx="105000" sy="105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2AE8D5D-FA50-724B-9403-384780EA8CE6}"/>
                </a:ext>
              </a:extLst>
            </p:cNvPr>
            <p:cNvSpPr txBox="1"/>
            <p:nvPr/>
          </p:nvSpPr>
          <p:spPr>
            <a:xfrm>
              <a:off x="11265085" y="6003987"/>
              <a:ext cx="10150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</a:rPr>
                <a:t>[6-8,21]</a:t>
              </a: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653C2BDC-05DB-E59A-49EF-9176F6784DBA}"/>
              </a:ext>
            </a:extLst>
          </p:cNvPr>
          <p:cNvSpPr txBox="1"/>
          <p:nvPr/>
        </p:nvSpPr>
        <p:spPr>
          <a:xfrm>
            <a:off x="0" y="4822520"/>
            <a:ext cx="21216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(See also slides from</a:t>
            </a:r>
          </a:p>
          <a:p>
            <a:r>
              <a:rPr lang="en-US" dirty="0"/>
              <a:t>Pierre Granger @Nufact25)</a:t>
            </a:r>
          </a:p>
        </p:txBody>
      </p:sp>
    </p:spTree>
    <p:extLst>
      <p:ext uri="{BB962C8B-B14F-4D97-AF65-F5344CB8AC3E}">
        <p14:creationId xmlns:p14="http://schemas.microsoft.com/office/powerpoint/2010/main" val="1591287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1C204784-AD2B-9B48-9C4C-22CEC74AC9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3665" y="2774833"/>
            <a:ext cx="5299735" cy="3600651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8D12AA-5554-3648-B5E4-BD9D32033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K. Mavrokoridis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38259D-0996-4D4A-82A6-DF1404BB8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LAr Technologies | NuFact25| Sep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6791BB-4601-744A-A16B-06C7915C7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19B6-CA80-8843-AFA2-F39C08273F7A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AAA05E9-D4C5-F646-8AE6-3614E937A0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6370" y="193989"/>
            <a:ext cx="3702245" cy="3430022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7509E634-B85A-3947-8D8B-C6C617B4B3AC}"/>
              </a:ext>
            </a:extLst>
          </p:cNvPr>
          <p:cNvSpPr/>
          <p:nvPr/>
        </p:nvSpPr>
        <p:spPr>
          <a:xfrm>
            <a:off x="63385" y="893765"/>
            <a:ext cx="70566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Membrane cryostat technology developed for LNG transport ships → re-engineered for LAr-TPC detectors </a:t>
            </a:r>
            <a:endParaRPr lang="en-US" sz="2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FE410A5-558B-6343-9554-34BA43AB3CFD}"/>
              </a:ext>
            </a:extLst>
          </p:cNvPr>
          <p:cNvSpPr txBox="1"/>
          <p:nvPr/>
        </p:nvSpPr>
        <p:spPr>
          <a:xfrm>
            <a:off x="63385" y="2138332"/>
            <a:ext cx="705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Used by </a:t>
            </a:r>
            <a:r>
              <a:rPr lang="en-GB" sz="2400" dirty="0" err="1"/>
              <a:t>protoDUNEs</a:t>
            </a:r>
            <a:r>
              <a:rPr lang="en-GB" sz="2400" dirty="0"/>
              <a:t>, DUNE, SBND and Darkside-20k</a:t>
            </a:r>
            <a:endParaRPr lang="en-US" sz="2400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0B92505-B035-EA44-A430-5A91D1E848C0}"/>
              </a:ext>
            </a:extLst>
          </p:cNvPr>
          <p:cNvGrpSpPr/>
          <p:nvPr/>
        </p:nvGrpSpPr>
        <p:grpSpPr>
          <a:xfrm>
            <a:off x="11139055" y="5940806"/>
            <a:ext cx="1052945" cy="526473"/>
            <a:chOff x="11139055" y="5940806"/>
            <a:chExt cx="1052945" cy="526473"/>
          </a:xfrm>
        </p:grpSpPr>
        <p:sp>
          <p:nvSpPr>
            <p:cNvPr id="14" name="Pentagon 13">
              <a:extLst>
                <a:ext uri="{FF2B5EF4-FFF2-40B4-BE49-F238E27FC236}">
                  <a16:creationId xmlns:a16="http://schemas.microsoft.com/office/drawing/2014/main" id="{229363A5-CD06-5E46-ABAC-0FC575AAFF8C}"/>
                </a:ext>
              </a:extLst>
            </p:cNvPr>
            <p:cNvSpPr/>
            <p:nvPr/>
          </p:nvSpPr>
          <p:spPr>
            <a:xfrm rot="10800000">
              <a:off x="11139055" y="5940806"/>
              <a:ext cx="1052945" cy="526473"/>
            </a:xfrm>
            <a:prstGeom prst="homePlate">
              <a:avLst/>
            </a:prstGeom>
            <a:effectLst>
              <a:outerShdw blurRad="50800" dist="38100" dir="8100000" sx="105000" sy="105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DCE085E-398C-3C47-A071-D17243734357}"/>
                </a:ext>
              </a:extLst>
            </p:cNvPr>
            <p:cNvSpPr txBox="1"/>
            <p:nvPr/>
          </p:nvSpPr>
          <p:spPr>
            <a:xfrm>
              <a:off x="11373571" y="6003987"/>
              <a:ext cx="68961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</a:rPr>
                <a:t>[6-8]</a:t>
              </a:r>
            </a:p>
          </p:txBody>
        </p:sp>
      </p:grpSp>
      <p:sp>
        <p:nvSpPr>
          <p:cNvPr id="16" name="Title 1">
            <a:extLst>
              <a:ext uri="{FF2B5EF4-FFF2-40B4-BE49-F238E27FC236}">
                <a16:creationId xmlns:a16="http://schemas.microsoft.com/office/drawing/2014/main" id="{8FC4BDDA-DF51-F24B-84B4-7A0C27C36685}"/>
              </a:ext>
            </a:extLst>
          </p:cNvPr>
          <p:cNvSpPr txBox="1">
            <a:spLocks/>
          </p:cNvSpPr>
          <p:nvPr/>
        </p:nvSpPr>
        <p:spPr>
          <a:xfrm>
            <a:off x="63385" y="-2403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rgbClr val="EF6C00"/>
                </a:solidFill>
                <a:latin typeface="PT Sans Narrow" panose="020B0506020203020204" pitchFamily="34" charset="77"/>
                <a:ea typeface="+mj-ea"/>
                <a:cs typeface="+mj-cs"/>
              </a:defRPr>
            </a:lvl1pPr>
          </a:lstStyle>
          <a:p>
            <a:r>
              <a:rPr lang="en-GB" dirty="0"/>
              <a:t>Membrane Cryostat Technology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3831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26E3F4-1E7B-2784-2B56-E08C735F5E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525CB-2691-4CD9-5DB2-988813BAC7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4" y="85672"/>
            <a:ext cx="10515600" cy="1325563"/>
          </a:xfrm>
        </p:spPr>
        <p:txBody>
          <a:bodyPr/>
          <a:lstStyle/>
          <a:p>
            <a:r>
              <a:rPr lang="en-US" dirty="0"/>
              <a:t>DUNE Far Detectors: </a:t>
            </a:r>
            <a:r>
              <a:rPr lang="en-GB" dirty="0"/>
              <a:t>two realizations: HD, VD</a:t>
            </a:r>
            <a:br>
              <a:rPr lang="en-GB" dirty="0"/>
            </a:b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294BA-7605-A44A-3179-83E2B68A88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K. Mavrokoridis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20B271-7DEC-D4E2-C9ED-230CEF623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LAr Technologies | NuFact25| Sep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7682E6-B031-BBD1-91C4-241EA74EA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19B6-CA80-8843-AFA2-F39C08273F7A}" type="slidenum">
              <a:rPr lang="en-US" smtClean="0"/>
              <a:pPr/>
              <a:t>15</a:t>
            </a:fld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99FBB45-925F-E89F-54E6-C7F45C6A3800}"/>
              </a:ext>
            </a:extLst>
          </p:cNvPr>
          <p:cNvGrpSpPr/>
          <p:nvPr/>
        </p:nvGrpSpPr>
        <p:grpSpPr>
          <a:xfrm>
            <a:off x="11139055" y="5940806"/>
            <a:ext cx="1152266" cy="526473"/>
            <a:chOff x="11139055" y="5940806"/>
            <a:chExt cx="1152266" cy="526473"/>
          </a:xfrm>
        </p:grpSpPr>
        <p:sp>
          <p:nvSpPr>
            <p:cNvPr id="12" name="Pentagon 11">
              <a:extLst>
                <a:ext uri="{FF2B5EF4-FFF2-40B4-BE49-F238E27FC236}">
                  <a16:creationId xmlns:a16="http://schemas.microsoft.com/office/drawing/2014/main" id="{23734CF1-5ECD-54FB-D2FD-200721E02875}"/>
                </a:ext>
              </a:extLst>
            </p:cNvPr>
            <p:cNvSpPr/>
            <p:nvPr/>
          </p:nvSpPr>
          <p:spPr>
            <a:xfrm rot="10800000">
              <a:off x="11139055" y="5940806"/>
              <a:ext cx="1052945" cy="526473"/>
            </a:xfrm>
            <a:prstGeom prst="homePlate">
              <a:avLst/>
            </a:prstGeom>
            <a:effectLst>
              <a:outerShdw blurRad="50800" dist="38100" dir="8100000" sx="105000" sy="105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DB2586A-03DA-E039-A66E-BE0BAB802AEF}"/>
                </a:ext>
              </a:extLst>
            </p:cNvPr>
            <p:cNvSpPr txBox="1"/>
            <p:nvPr/>
          </p:nvSpPr>
          <p:spPr>
            <a:xfrm>
              <a:off x="11218591" y="6003987"/>
              <a:ext cx="107273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</a:rPr>
                <a:t>[6-8, 22]</a:t>
              </a:r>
            </a:p>
          </p:txBody>
        </p:sp>
      </p:grpSp>
      <p:pic>
        <p:nvPicPr>
          <p:cNvPr id="8" name="Picture 7" descr="A close-up of a building&#10;&#10;AI-generated content may be incorrect.">
            <a:extLst>
              <a:ext uri="{FF2B5EF4-FFF2-40B4-BE49-F238E27FC236}">
                <a16:creationId xmlns:a16="http://schemas.microsoft.com/office/drawing/2014/main" id="{6DD9C497-BFC7-8049-95AC-EFEBE47600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1210" y="1021139"/>
            <a:ext cx="7001974" cy="2842129"/>
          </a:xfrm>
          <a:prstGeom prst="rect">
            <a:avLst/>
          </a:prstGeom>
        </p:spPr>
      </p:pic>
      <p:pic>
        <p:nvPicPr>
          <p:cNvPr id="10" name="Picture 9" descr="A close-up of a white background&#10;&#10;AI-generated content may be incorrect.">
            <a:extLst>
              <a:ext uri="{FF2B5EF4-FFF2-40B4-BE49-F238E27FC236}">
                <a16:creationId xmlns:a16="http://schemas.microsoft.com/office/drawing/2014/main" id="{1F916BE5-9FE9-9974-811B-07598C519B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524" y="1097784"/>
            <a:ext cx="4333142" cy="1960984"/>
          </a:xfrm>
          <a:prstGeom prst="rect">
            <a:avLst/>
          </a:prstGeom>
        </p:spPr>
      </p:pic>
      <p:pic>
        <p:nvPicPr>
          <p:cNvPr id="15" name="Picture 14" descr="A diagram of a red box&#10;&#10;AI-generated content may be incorrect.">
            <a:extLst>
              <a:ext uri="{FF2B5EF4-FFF2-40B4-BE49-F238E27FC236}">
                <a16:creationId xmlns:a16="http://schemas.microsoft.com/office/drawing/2014/main" id="{AF350085-8EBB-CF34-6CF6-9C612B18CD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195" y="3058768"/>
            <a:ext cx="4574340" cy="324342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C226A04-A160-7F1D-1CB2-1C4FEF4956CC}"/>
              </a:ext>
            </a:extLst>
          </p:cNvPr>
          <p:cNvSpPr txBox="1"/>
          <p:nvPr/>
        </p:nvSpPr>
        <p:spPr>
          <a:xfrm>
            <a:off x="4828165" y="3863268"/>
            <a:ext cx="36801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GB" dirty="0">
                <a:solidFill>
                  <a:srgbClr val="FB0007"/>
                </a:solidFill>
                <a:effectLst/>
                <a:latin typeface="Helvetica" pitchFamily="2" charset="0"/>
              </a:rPr>
              <a:t>HD</a:t>
            </a:r>
          </a:p>
          <a:p>
            <a:pPr>
              <a:buNone/>
            </a:pPr>
            <a:r>
              <a:rPr lang="en-GB" dirty="0">
                <a:solidFill>
                  <a:srgbClr val="FB0007"/>
                </a:solidFill>
                <a:effectLst/>
                <a:latin typeface="Helvetica" pitchFamily="2" charset="0"/>
              </a:rPr>
              <a:t>Anode Plane Assemblies</a:t>
            </a:r>
            <a:r>
              <a:rPr lang="en-GB" dirty="0">
                <a:solidFill>
                  <a:srgbClr val="01154D"/>
                </a:solidFill>
                <a:effectLst/>
                <a:latin typeface="Helvetica" pitchFamily="2" charset="0"/>
              </a:rPr>
              <a:t> : </a:t>
            </a:r>
          </a:p>
          <a:p>
            <a:pPr>
              <a:buNone/>
            </a:pPr>
            <a:r>
              <a:rPr lang="en-GB" b="1" dirty="0">
                <a:solidFill>
                  <a:srgbClr val="01154D"/>
                </a:solidFill>
                <a:effectLst/>
                <a:latin typeface="Helvetica" pitchFamily="2" charset="0"/>
              </a:rPr>
              <a:t>Wire</a:t>
            </a:r>
            <a:r>
              <a:rPr lang="en-GB" dirty="0">
                <a:solidFill>
                  <a:srgbClr val="FB0007"/>
                </a:solidFill>
                <a:latin typeface="Helvetica" pitchFamily="2" charset="0"/>
              </a:rPr>
              <a:t> </a:t>
            </a:r>
            <a:r>
              <a:rPr lang="en-GB" dirty="0">
                <a:solidFill>
                  <a:srgbClr val="01154D"/>
                </a:solidFill>
                <a:effectLst/>
                <a:latin typeface="Helvetica" pitchFamily="2" charset="0"/>
              </a:rPr>
              <a:t>chamber technology</a:t>
            </a:r>
          </a:p>
          <a:p>
            <a:pPr>
              <a:buNone/>
            </a:pPr>
            <a:r>
              <a:rPr lang="en-GB" dirty="0">
                <a:solidFill>
                  <a:srgbClr val="01154D"/>
                </a:solidFill>
                <a:effectLst/>
                <a:latin typeface="Helvetica" pitchFamily="2" charset="0"/>
              </a:rPr>
              <a:t>Drift length 350 cm -&gt; ~ </a:t>
            </a:r>
            <a:r>
              <a:rPr lang="en-GB" dirty="0">
                <a:solidFill>
                  <a:srgbClr val="FB0007"/>
                </a:solidFill>
                <a:effectLst/>
                <a:latin typeface="Helvetica" pitchFamily="2" charset="0"/>
              </a:rPr>
              <a:t>180 KV</a:t>
            </a:r>
            <a:endParaRPr lang="en-GB" dirty="0">
              <a:solidFill>
                <a:srgbClr val="01154D"/>
              </a:solidFill>
              <a:effectLst/>
              <a:latin typeface="Helvetica" pitchFamily="2" charset="0"/>
            </a:endParaRPr>
          </a:p>
          <a:p>
            <a:pPr>
              <a:buNone/>
            </a:pPr>
            <a:r>
              <a:rPr lang="en-GB" dirty="0">
                <a:solidFill>
                  <a:srgbClr val="053885"/>
                </a:solidFill>
                <a:effectLst/>
                <a:latin typeface="Helvetica" pitchFamily="2" charset="0"/>
              </a:rPr>
              <a:t>9800 m3 = </a:t>
            </a:r>
            <a:r>
              <a:rPr lang="en-GB" dirty="0">
                <a:solidFill>
                  <a:srgbClr val="FB0007"/>
                </a:solidFill>
                <a:effectLst/>
                <a:latin typeface="Helvetica" pitchFamily="2" charset="0"/>
              </a:rPr>
              <a:t>13.2 </a:t>
            </a:r>
            <a:r>
              <a:rPr lang="en-GB" dirty="0" err="1">
                <a:solidFill>
                  <a:srgbClr val="FB0007"/>
                </a:solidFill>
                <a:effectLst/>
                <a:latin typeface="Helvetica" pitchFamily="2" charset="0"/>
              </a:rPr>
              <a:t>ktons</a:t>
            </a:r>
            <a:r>
              <a:rPr lang="en-GB" dirty="0">
                <a:solidFill>
                  <a:srgbClr val="FB0007"/>
                </a:solidFill>
                <a:effectLst/>
                <a:latin typeface="Helvetica" pitchFamily="2" charset="0"/>
              </a:rPr>
              <a:t> active LAr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7BB6B8D-F7C4-24C7-4659-D10BF113F2FE}"/>
              </a:ext>
            </a:extLst>
          </p:cNvPr>
          <p:cNvSpPr txBox="1"/>
          <p:nvPr/>
        </p:nvSpPr>
        <p:spPr>
          <a:xfrm>
            <a:off x="8383707" y="3780127"/>
            <a:ext cx="382186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GB" dirty="0">
                <a:solidFill>
                  <a:srgbClr val="FB0007"/>
                </a:solidFill>
                <a:effectLst/>
                <a:latin typeface="Helvetica" pitchFamily="2" charset="0"/>
              </a:rPr>
              <a:t>VD</a:t>
            </a:r>
          </a:p>
          <a:p>
            <a:pPr>
              <a:buNone/>
            </a:pPr>
            <a:r>
              <a:rPr lang="en-GB" dirty="0">
                <a:solidFill>
                  <a:srgbClr val="FB0007"/>
                </a:solidFill>
                <a:effectLst/>
                <a:latin typeface="Helvetica" pitchFamily="2" charset="0"/>
              </a:rPr>
              <a:t>Charge Readout Planes</a:t>
            </a:r>
            <a:r>
              <a:rPr lang="en-GB" dirty="0">
                <a:solidFill>
                  <a:srgbClr val="01154D"/>
                </a:solidFill>
                <a:effectLst/>
                <a:latin typeface="Helvetica" pitchFamily="2" charset="0"/>
              </a:rPr>
              <a:t> :</a:t>
            </a:r>
            <a:endParaRPr lang="en-GB" dirty="0">
              <a:solidFill>
                <a:srgbClr val="FB0007"/>
              </a:solidFill>
              <a:effectLst/>
              <a:latin typeface="Helvetica" pitchFamily="2" charset="0"/>
            </a:endParaRPr>
          </a:p>
          <a:p>
            <a:pPr>
              <a:buNone/>
            </a:pPr>
            <a:r>
              <a:rPr lang="en-GB" b="1" dirty="0">
                <a:solidFill>
                  <a:srgbClr val="01154D"/>
                </a:solidFill>
                <a:effectLst/>
                <a:latin typeface="Helvetica" pitchFamily="2" charset="0"/>
              </a:rPr>
              <a:t>perforated PCB</a:t>
            </a:r>
            <a:r>
              <a:rPr lang="en-GB" dirty="0">
                <a:solidFill>
                  <a:srgbClr val="01154D"/>
                </a:solidFill>
                <a:effectLst/>
                <a:latin typeface="Helvetica" pitchFamily="2" charset="0"/>
              </a:rPr>
              <a:t> technology</a:t>
            </a:r>
          </a:p>
          <a:p>
            <a:pPr>
              <a:buNone/>
            </a:pPr>
            <a:r>
              <a:rPr lang="en-GB" dirty="0">
                <a:solidFill>
                  <a:srgbClr val="01154D"/>
                </a:solidFill>
                <a:effectLst/>
                <a:latin typeface="Helvetica" pitchFamily="2" charset="0"/>
              </a:rPr>
              <a:t>Drift length ~ 640 cm -&gt; ~ </a:t>
            </a:r>
            <a:r>
              <a:rPr lang="en-GB" dirty="0">
                <a:solidFill>
                  <a:srgbClr val="FB0007"/>
                </a:solidFill>
                <a:effectLst/>
                <a:latin typeface="Helvetica" pitchFamily="2" charset="0"/>
              </a:rPr>
              <a:t>300 KV</a:t>
            </a:r>
            <a:endParaRPr lang="en-GB" dirty="0">
              <a:solidFill>
                <a:srgbClr val="01154D"/>
              </a:solidFill>
              <a:effectLst/>
              <a:latin typeface="Helvetica" pitchFamily="2" charset="0"/>
            </a:endParaRPr>
          </a:p>
          <a:p>
            <a:pPr>
              <a:buNone/>
            </a:pPr>
            <a:r>
              <a:rPr lang="en-GB" dirty="0">
                <a:solidFill>
                  <a:srgbClr val="053885"/>
                </a:solidFill>
                <a:effectLst/>
                <a:latin typeface="Helvetica" pitchFamily="2" charset="0"/>
              </a:rPr>
              <a:t>10180 m3 = </a:t>
            </a:r>
            <a:r>
              <a:rPr lang="en-GB" dirty="0">
                <a:solidFill>
                  <a:srgbClr val="FB0007"/>
                </a:solidFill>
                <a:effectLst/>
                <a:latin typeface="Helvetica" pitchFamily="2" charset="0"/>
              </a:rPr>
              <a:t>14.2 </a:t>
            </a:r>
            <a:r>
              <a:rPr lang="en-GB" dirty="0" err="1">
                <a:solidFill>
                  <a:srgbClr val="FB0007"/>
                </a:solidFill>
                <a:effectLst/>
                <a:latin typeface="Helvetica" pitchFamily="2" charset="0"/>
              </a:rPr>
              <a:t>ktons</a:t>
            </a:r>
            <a:r>
              <a:rPr lang="en-GB" dirty="0">
                <a:solidFill>
                  <a:srgbClr val="FB0007"/>
                </a:solidFill>
                <a:effectLst/>
                <a:latin typeface="Helvetica" pitchFamily="2" charset="0"/>
              </a:rPr>
              <a:t> active LAr</a:t>
            </a:r>
          </a:p>
          <a:p>
            <a:pPr>
              <a:buNone/>
            </a:pPr>
            <a:r>
              <a:rPr lang="en-GB" dirty="0">
                <a:solidFill>
                  <a:srgbClr val="002060"/>
                </a:solidFill>
                <a:effectLst/>
                <a:latin typeface="Helvetica" pitchFamily="2" charset="0"/>
              </a:rPr>
              <a:t>Photon detectors on the cathode at</a:t>
            </a:r>
          </a:p>
          <a:p>
            <a:pPr>
              <a:buNone/>
            </a:pPr>
            <a:r>
              <a:rPr lang="en-GB" dirty="0">
                <a:solidFill>
                  <a:srgbClr val="002060"/>
                </a:solidFill>
                <a:effectLst/>
                <a:latin typeface="Helvetica" pitchFamily="2" charset="0"/>
              </a:rPr>
              <a:t>300 KV</a:t>
            </a:r>
          </a:p>
        </p:txBody>
      </p:sp>
      <p:pic>
        <p:nvPicPr>
          <p:cNvPr id="21" name="Picture 20" descr="A close-up of a glass door&#10;&#10;AI-generated content may be incorrect.">
            <a:extLst>
              <a:ext uri="{FF2B5EF4-FFF2-40B4-BE49-F238E27FC236}">
                <a16:creationId xmlns:a16="http://schemas.microsoft.com/office/drawing/2014/main" id="{78A3EE9C-7C8D-3060-3E6F-207B6DE2F4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47494" y="5322474"/>
            <a:ext cx="620721" cy="1186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0705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73BCBB-80B4-8F4A-A0F0-69653D56A2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37332"/>
            <a:ext cx="10515600" cy="1325563"/>
          </a:xfrm>
        </p:spPr>
        <p:txBody>
          <a:bodyPr/>
          <a:lstStyle/>
          <a:p>
            <a:r>
              <a:rPr lang="en-US" dirty="0"/>
              <a:t>DUNE APA Factories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BC7D1B9F-FA20-C248-8E21-A405A6FB37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37972" y="2970401"/>
            <a:ext cx="5877849" cy="3175616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0F23F0-F99B-F944-B3CD-3724C2CAAE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K. Mavrokoridis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137AE3-CE8D-8D48-8537-AFF145056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LAr Technologies | NuFact25| Sep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50DC25-8C50-504A-8FAD-928C38813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19B6-CA80-8843-AFA2-F39C08273F7A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BF77C13-EE88-9947-B070-B3263BC5FD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9713" y="819098"/>
            <a:ext cx="4756596" cy="19885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4FFD350-D39C-494B-87AB-C0FE368029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5687" y="726831"/>
            <a:ext cx="5504729" cy="246421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2A379C9-BAE7-8346-9583-97AC7D99E8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41213" y="1199518"/>
            <a:ext cx="1968500" cy="14732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9C66DC4-8904-BB46-A251-44D9D07DBDE8}"/>
              </a:ext>
            </a:extLst>
          </p:cNvPr>
          <p:cNvSpPr txBox="1"/>
          <p:nvPr/>
        </p:nvSpPr>
        <p:spPr>
          <a:xfrm>
            <a:off x="5305158" y="2648835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Wiring head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0049533-A5A8-3D41-A1B2-1AF2B244DFD9}"/>
              </a:ext>
            </a:extLst>
          </p:cNvPr>
          <p:cNvGrpSpPr/>
          <p:nvPr/>
        </p:nvGrpSpPr>
        <p:grpSpPr>
          <a:xfrm>
            <a:off x="10724826" y="5940805"/>
            <a:ext cx="1469479" cy="526473"/>
            <a:chOff x="10724826" y="5940805"/>
            <a:chExt cx="1469479" cy="526473"/>
          </a:xfrm>
        </p:grpSpPr>
        <p:sp>
          <p:nvSpPr>
            <p:cNvPr id="19" name="Pentagon 18">
              <a:extLst>
                <a:ext uri="{FF2B5EF4-FFF2-40B4-BE49-F238E27FC236}">
                  <a16:creationId xmlns:a16="http://schemas.microsoft.com/office/drawing/2014/main" id="{51CCB841-9193-4F48-992A-E941E35DAC41}"/>
                </a:ext>
              </a:extLst>
            </p:cNvPr>
            <p:cNvSpPr/>
            <p:nvPr/>
          </p:nvSpPr>
          <p:spPr>
            <a:xfrm rot="10800000">
              <a:off x="10724826" y="5940805"/>
              <a:ext cx="1467173" cy="526473"/>
            </a:xfrm>
            <a:prstGeom prst="homePlate">
              <a:avLst/>
            </a:prstGeom>
            <a:effectLst>
              <a:outerShdw blurRad="50800" dist="38100" dir="8100000" sx="105000" sy="105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24E6670-7A89-F642-9183-BAC4F26420C3}"/>
                </a:ext>
              </a:extLst>
            </p:cNvPr>
            <p:cNvSpPr txBox="1"/>
            <p:nvPr/>
          </p:nvSpPr>
          <p:spPr>
            <a:xfrm>
              <a:off x="10853873" y="6003986"/>
              <a:ext cx="134043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</a:rPr>
                <a:t>[6-8,21,22]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4D2CF336-9689-26F2-2B91-3098AEF66D5D}"/>
              </a:ext>
            </a:extLst>
          </p:cNvPr>
          <p:cNvSpPr txBox="1"/>
          <p:nvPr/>
        </p:nvSpPr>
        <p:spPr>
          <a:xfrm>
            <a:off x="9594530" y="449766"/>
            <a:ext cx="15445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Daresbury, UK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168470D-C408-3555-ED1A-82784C5F0382}"/>
              </a:ext>
            </a:extLst>
          </p:cNvPr>
          <p:cNvSpPr txBox="1"/>
          <p:nvPr/>
        </p:nvSpPr>
        <p:spPr>
          <a:xfrm>
            <a:off x="1944138" y="3150611"/>
            <a:ext cx="1430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Chicago, USA</a:t>
            </a:r>
          </a:p>
        </p:txBody>
      </p:sp>
      <p:pic>
        <p:nvPicPr>
          <p:cNvPr id="11" name="Picture 10" descr="A large metal frame in a factory&#10;&#10;AI-generated content may be incorrect.">
            <a:extLst>
              <a:ext uri="{FF2B5EF4-FFF2-40B4-BE49-F238E27FC236}">
                <a16:creationId xmlns:a16="http://schemas.microsoft.com/office/drawing/2014/main" id="{76D8EC10-6EC5-C8B6-C540-B0AC8582DB0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1742" y="3463058"/>
            <a:ext cx="4114800" cy="308726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EA20289-2AA8-2E3E-1114-2C6E5FD2B29C}"/>
              </a:ext>
            </a:extLst>
          </p:cNvPr>
          <p:cNvSpPr txBox="1"/>
          <p:nvPr/>
        </p:nvSpPr>
        <p:spPr>
          <a:xfrm>
            <a:off x="5469042" y="336749"/>
            <a:ext cx="3652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Aiming to produce 150 APAs in total  </a:t>
            </a:r>
          </a:p>
        </p:txBody>
      </p:sp>
    </p:spTree>
    <p:extLst>
      <p:ext uri="{BB962C8B-B14F-4D97-AF65-F5344CB8AC3E}">
        <p14:creationId xmlns:p14="http://schemas.microsoft.com/office/powerpoint/2010/main" val="27870321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538976-65E5-5C66-9899-356920664C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 diagram of a diagram of a wire&#10;&#10;AI-generated content may be incorrect.">
            <a:extLst>
              <a:ext uri="{FF2B5EF4-FFF2-40B4-BE49-F238E27FC236}">
                <a16:creationId xmlns:a16="http://schemas.microsoft.com/office/drawing/2014/main" id="{6F4F5AC6-A30E-A69A-2F29-92AD7F3E0A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4266" y="3080723"/>
            <a:ext cx="4881261" cy="3006287"/>
          </a:xfrm>
          <a:prstGeom prst="rect">
            <a:avLst/>
          </a:prstGeom>
        </p:spPr>
      </p:pic>
      <p:pic>
        <p:nvPicPr>
          <p:cNvPr id="10" name="Picture 9" descr="A diagram of a building&#10;&#10;AI-generated content may be incorrect.">
            <a:extLst>
              <a:ext uri="{FF2B5EF4-FFF2-40B4-BE49-F238E27FC236}">
                <a16:creationId xmlns:a16="http://schemas.microsoft.com/office/drawing/2014/main" id="{739B7181-142F-EB53-F73C-2DE0A9D107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299" y="805370"/>
            <a:ext cx="6104646" cy="5406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84D0E74-0F7B-5E68-21D8-F47AFB134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324" y="-113197"/>
            <a:ext cx="10515600" cy="1325563"/>
          </a:xfrm>
        </p:spPr>
        <p:txBody>
          <a:bodyPr/>
          <a:lstStyle/>
          <a:p>
            <a:r>
              <a:rPr lang="en-US" dirty="0"/>
              <a:t>Vertical Drift Single Phase LAr TPC with PCBs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4C1B67-4820-BA33-4F29-E51A15DA1B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K. Mavrokoridis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DE897F-64E9-7351-D605-ECFE2483D3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LAr Technologies | NuFact25| Sep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4286B1-4023-3F2F-4469-4148520E5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19B6-CA80-8843-AFA2-F39C08273F7A}" type="slidenum">
              <a:rPr lang="en-US" smtClean="0"/>
              <a:pPr/>
              <a:t>17</a:t>
            </a:fld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FCED193-3E3B-CCE6-BA5C-86388BA13D9B}"/>
              </a:ext>
            </a:extLst>
          </p:cNvPr>
          <p:cNvGrpSpPr/>
          <p:nvPr/>
        </p:nvGrpSpPr>
        <p:grpSpPr>
          <a:xfrm>
            <a:off x="11139055" y="5940806"/>
            <a:ext cx="1052945" cy="526473"/>
            <a:chOff x="11139055" y="5940806"/>
            <a:chExt cx="1052945" cy="526473"/>
          </a:xfrm>
        </p:grpSpPr>
        <p:sp>
          <p:nvSpPr>
            <p:cNvPr id="12" name="Pentagon 11">
              <a:extLst>
                <a:ext uri="{FF2B5EF4-FFF2-40B4-BE49-F238E27FC236}">
                  <a16:creationId xmlns:a16="http://schemas.microsoft.com/office/drawing/2014/main" id="{D9F95815-A453-CDA2-59CB-48117C5D60AB}"/>
                </a:ext>
              </a:extLst>
            </p:cNvPr>
            <p:cNvSpPr/>
            <p:nvPr/>
          </p:nvSpPr>
          <p:spPr>
            <a:xfrm rot="10800000">
              <a:off x="11139055" y="5940806"/>
              <a:ext cx="1052945" cy="526473"/>
            </a:xfrm>
            <a:prstGeom prst="homePlate">
              <a:avLst/>
            </a:prstGeom>
            <a:effectLst>
              <a:outerShdw blurRad="50800" dist="38100" dir="8100000" sx="105000" sy="105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0D6A160-F047-DAB8-94F3-71788877C592}"/>
                </a:ext>
              </a:extLst>
            </p:cNvPr>
            <p:cNvSpPr txBox="1"/>
            <p:nvPr/>
          </p:nvSpPr>
          <p:spPr>
            <a:xfrm>
              <a:off x="11317774" y="6012287"/>
              <a:ext cx="86433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</a:rPr>
                <a:t>[9, 22]</a:t>
              </a:r>
            </a:p>
          </p:txBody>
        </p:sp>
      </p:grpSp>
      <p:pic>
        <p:nvPicPr>
          <p:cNvPr id="20" name="Picture 19" descr="A blue text on a white background&#10;&#10;AI-generated content may be incorrect.">
            <a:extLst>
              <a:ext uri="{FF2B5EF4-FFF2-40B4-BE49-F238E27FC236}">
                <a16:creationId xmlns:a16="http://schemas.microsoft.com/office/drawing/2014/main" id="{72E3E36A-92C2-9FA8-7866-039E51FE98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8014" y="1623253"/>
            <a:ext cx="5853764" cy="1325563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303B96C0-D26F-E8E5-60FC-F87C5C5450E7}"/>
              </a:ext>
            </a:extLst>
          </p:cNvPr>
          <p:cNvSpPr txBox="1"/>
          <p:nvPr/>
        </p:nvSpPr>
        <p:spPr>
          <a:xfrm>
            <a:off x="129324" y="805370"/>
            <a:ext cx="3054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Evolution from </a:t>
            </a:r>
            <a:r>
              <a:rPr lang="en-US" dirty="0" err="1"/>
              <a:t>ProtoDUNE</a:t>
            </a:r>
            <a:r>
              <a:rPr lang="en-US" dirty="0"/>
              <a:t> DP 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6B8C7F4D-B0FB-20EE-C9C6-2B4E0A64A8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42495" y="452006"/>
            <a:ext cx="2680808" cy="1145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0345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602E62-2266-DE94-F96A-CA9A9A5BAB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collage of a factory&#10;&#10;AI-generated content may be incorrect.">
            <a:extLst>
              <a:ext uri="{FF2B5EF4-FFF2-40B4-BE49-F238E27FC236}">
                <a16:creationId xmlns:a16="http://schemas.microsoft.com/office/drawing/2014/main" id="{8B6C8C81-D2EF-0080-10A9-6670CF90A0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49" y="177616"/>
            <a:ext cx="12081102" cy="6234781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25756A-94C6-EBA5-296E-1C8D20E6B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K. Mavrokoridis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DA451F-7F6B-9B99-EA02-FBF922FB8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LAr Technologies | NuFact25| Sep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58DBBB-4D37-D19D-7CE1-8508104D4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19B6-CA80-8843-AFA2-F39C08273F7A}" type="slidenum">
              <a:rPr lang="en-US" smtClean="0"/>
              <a:pPr/>
              <a:t>18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07F61BA-62A8-B81B-4A3E-2FC4963BEFF6}"/>
              </a:ext>
            </a:extLst>
          </p:cNvPr>
          <p:cNvGrpSpPr/>
          <p:nvPr/>
        </p:nvGrpSpPr>
        <p:grpSpPr>
          <a:xfrm>
            <a:off x="11139055" y="5940806"/>
            <a:ext cx="1121270" cy="526473"/>
            <a:chOff x="11139055" y="5940806"/>
            <a:chExt cx="1121270" cy="526473"/>
          </a:xfrm>
        </p:grpSpPr>
        <p:sp>
          <p:nvSpPr>
            <p:cNvPr id="14" name="Pentagon 13">
              <a:extLst>
                <a:ext uri="{FF2B5EF4-FFF2-40B4-BE49-F238E27FC236}">
                  <a16:creationId xmlns:a16="http://schemas.microsoft.com/office/drawing/2014/main" id="{2B8B6282-567A-501E-C591-A4E54C01F61A}"/>
                </a:ext>
              </a:extLst>
            </p:cNvPr>
            <p:cNvSpPr/>
            <p:nvPr/>
          </p:nvSpPr>
          <p:spPr>
            <a:xfrm rot="10800000">
              <a:off x="11139055" y="5940806"/>
              <a:ext cx="1052945" cy="526473"/>
            </a:xfrm>
            <a:prstGeom prst="homePlate">
              <a:avLst/>
            </a:prstGeom>
            <a:effectLst>
              <a:outerShdw blurRad="50800" dist="38100" dir="8100000" sx="105000" sy="105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65A53DF-9AEB-E9D8-F951-98C8EEB011D6}"/>
                </a:ext>
              </a:extLst>
            </p:cNvPr>
            <p:cNvSpPr txBox="1"/>
            <p:nvPr/>
          </p:nvSpPr>
          <p:spPr>
            <a:xfrm>
              <a:off x="11187595" y="6003987"/>
              <a:ext cx="107273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</a:rPr>
                <a:t>[6-8, 22]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822461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8B89C9-F6B6-4690-3458-E4192591E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77490"/>
            <a:ext cx="5939238" cy="1325563"/>
          </a:xfrm>
        </p:spPr>
        <p:txBody>
          <a:bodyPr/>
          <a:lstStyle/>
          <a:p>
            <a:r>
              <a:rPr lang="en-US" dirty="0" err="1"/>
              <a:t>ProtoDUNE</a:t>
            </a:r>
            <a:r>
              <a:rPr lang="en-US" dirty="0"/>
              <a:t>  SP/HD (Wires)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FA6B94-3472-DDD0-7B4B-A45476246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K. Mavrokoridis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42E777-41C5-A52F-C341-69CF83C4C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LAr Technologies | NuFact25| Sep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C48611-5FA5-23B0-C2DD-B97761911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19B6-CA80-8843-AFA2-F39C08273F7A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10" name="Picture 9" descr="Several pictures of workers in a factory&#10;&#10;AI-generated content may be incorrect.">
            <a:extLst>
              <a:ext uri="{FF2B5EF4-FFF2-40B4-BE49-F238E27FC236}">
                <a16:creationId xmlns:a16="http://schemas.microsoft.com/office/drawing/2014/main" id="{350166CE-7AAD-EBEF-7C8E-DA74BBF2861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1429"/>
          <a:stretch>
            <a:fillRect/>
          </a:stretch>
        </p:blipFill>
        <p:spPr>
          <a:xfrm>
            <a:off x="0" y="3072692"/>
            <a:ext cx="3672321" cy="3260304"/>
          </a:xfrm>
          <a:prstGeom prst="rect">
            <a:avLst/>
          </a:prstGeom>
        </p:spPr>
      </p:pic>
      <p:pic>
        <p:nvPicPr>
          <p:cNvPr id="16" name="Picture 15" descr="A metal panel with a light shining through&#10;&#10;AI-generated content may be incorrect.">
            <a:extLst>
              <a:ext uri="{FF2B5EF4-FFF2-40B4-BE49-F238E27FC236}">
                <a16:creationId xmlns:a16="http://schemas.microsoft.com/office/drawing/2014/main" id="{1B4566AA-BDDD-773D-3677-E1CBAF66C8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9078" y="2994927"/>
            <a:ext cx="3072912" cy="3472463"/>
          </a:xfrm>
          <a:prstGeom prst="rect">
            <a:avLst/>
          </a:prstGeom>
        </p:spPr>
      </p:pic>
      <p:pic>
        <p:nvPicPr>
          <p:cNvPr id="24" name="Picture 23" descr="A diagram of a building&#10;&#10;AI-generated content may be incorrect.">
            <a:extLst>
              <a:ext uri="{FF2B5EF4-FFF2-40B4-BE49-F238E27FC236}">
                <a16:creationId xmlns:a16="http://schemas.microsoft.com/office/drawing/2014/main" id="{161A95E1-3E32-D5E8-F26D-E7DF5A02C92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-1" b="838"/>
          <a:stretch>
            <a:fillRect/>
          </a:stretch>
        </p:blipFill>
        <p:spPr>
          <a:xfrm>
            <a:off x="6096000" y="140556"/>
            <a:ext cx="2411398" cy="2752390"/>
          </a:xfrm>
          <a:prstGeom prst="rect">
            <a:avLst/>
          </a:prstGeom>
        </p:spPr>
      </p:pic>
      <p:pic>
        <p:nvPicPr>
          <p:cNvPr id="26" name="Picture 25" descr="A diagram of a structure&#10;&#10;AI-generated content may be incorrect.">
            <a:extLst>
              <a:ext uri="{FF2B5EF4-FFF2-40B4-BE49-F238E27FC236}">
                <a16:creationId xmlns:a16="http://schemas.microsoft.com/office/drawing/2014/main" id="{91B52ECD-EC51-DC30-91A5-B4EB8F96EA0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b="974"/>
          <a:stretch>
            <a:fillRect/>
          </a:stretch>
        </p:blipFill>
        <p:spPr>
          <a:xfrm>
            <a:off x="9053828" y="65399"/>
            <a:ext cx="2484541" cy="2827547"/>
          </a:xfrm>
          <a:prstGeom prst="rect">
            <a:avLst/>
          </a:prstGeom>
        </p:spPr>
      </p:pic>
      <p:pic>
        <p:nvPicPr>
          <p:cNvPr id="28" name="Picture 27" descr="A screen shot of a diagram&#10;&#10;AI-generated content may be incorrect.">
            <a:extLst>
              <a:ext uri="{FF2B5EF4-FFF2-40B4-BE49-F238E27FC236}">
                <a16:creationId xmlns:a16="http://schemas.microsoft.com/office/drawing/2014/main" id="{B0DB4FEE-9372-F4D9-2E6A-7A186D0ACB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01699" y="3167556"/>
            <a:ext cx="4846657" cy="267861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5602EA45-B785-7FBF-A3C6-F232C0CE2F3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390" t="2649" r="51996" b="4633"/>
          <a:stretch/>
        </p:blipFill>
        <p:spPr>
          <a:xfrm>
            <a:off x="76200" y="1032835"/>
            <a:ext cx="3315440" cy="1705971"/>
          </a:xfrm>
          <a:prstGeom prst="rect">
            <a:avLst/>
          </a:pr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B2C48EB9-7EF3-4CED-6B74-2092469BA018}"/>
              </a:ext>
            </a:extLst>
          </p:cNvPr>
          <p:cNvGrpSpPr/>
          <p:nvPr/>
        </p:nvGrpSpPr>
        <p:grpSpPr>
          <a:xfrm>
            <a:off x="10771322" y="5992388"/>
            <a:ext cx="1803199" cy="474890"/>
            <a:chOff x="10771322" y="5992388"/>
            <a:chExt cx="1803199" cy="474890"/>
          </a:xfrm>
        </p:grpSpPr>
        <p:sp>
          <p:nvSpPr>
            <p:cNvPr id="31" name="Pentagon 30">
              <a:extLst>
                <a:ext uri="{FF2B5EF4-FFF2-40B4-BE49-F238E27FC236}">
                  <a16:creationId xmlns:a16="http://schemas.microsoft.com/office/drawing/2014/main" id="{55528496-9924-C445-6100-E00CAC0A9B9E}"/>
                </a:ext>
              </a:extLst>
            </p:cNvPr>
            <p:cNvSpPr/>
            <p:nvPr/>
          </p:nvSpPr>
          <p:spPr>
            <a:xfrm rot="10800000">
              <a:off x="10771322" y="5992388"/>
              <a:ext cx="1420678" cy="474890"/>
            </a:xfrm>
            <a:prstGeom prst="homePlate">
              <a:avLst/>
            </a:prstGeom>
            <a:effectLst>
              <a:outerShdw blurRad="50800" dist="38100" dir="8100000" sx="105000" sy="105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99BD86C-D38A-C957-21D4-40D9540F5798}"/>
                </a:ext>
              </a:extLst>
            </p:cNvPr>
            <p:cNvSpPr txBox="1"/>
            <p:nvPr/>
          </p:nvSpPr>
          <p:spPr>
            <a:xfrm>
              <a:off x="10879811" y="6034983"/>
              <a:ext cx="169471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</a:rPr>
                <a:t>[6-8,21,22]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99662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4B754E-B647-62D6-1AEC-8B5DF7FD29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5B42C4-3890-19CB-45F7-BBB202C168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6115" y="-89500"/>
            <a:ext cx="10515600" cy="1325563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FED295-146F-C090-906A-0B1959B652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K. Mavrokoridis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9F9D62-91EC-6E1A-2E74-1602B3D4E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LAr Technologies | NuFact25| Sep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5D90E8-0DEC-CD25-EEB4-0AC787186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19B6-CA80-8843-AFA2-F39C08273F7A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8" name="Picture 7" descr="colour_logo_1312">
            <a:extLst>
              <a:ext uri="{FF2B5EF4-FFF2-40B4-BE49-F238E27FC236}">
                <a16:creationId xmlns:a16="http://schemas.microsoft.com/office/drawing/2014/main" id="{50A844C0-A8E5-1593-637B-885B25E86B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 t="27303" b="24432"/>
          <a:stretch>
            <a:fillRect/>
          </a:stretch>
        </p:blipFill>
        <p:spPr bwMode="auto">
          <a:xfrm>
            <a:off x="9061606" y="-1"/>
            <a:ext cx="3238020" cy="734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A77F988D-62DB-E72A-2AF3-7278F0213FAA}"/>
              </a:ext>
            </a:extLst>
          </p:cNvPr>
          <p:cNvSpPr/>
          <p:nvPr/>
        </p:nvSpPr>
        <p:spPr>
          <a:xfrm>
            <a:off x="472856" y="2396830"/>
            <a:ext cx="4005347" cy="2798620"/>
          </a:xfrm>
          <a:prstGeom prst="roundRect">
            <a:avLst/>
          </a:prstGeom>
          <a:noFill/>
          <a:ln w="38100">
            <a:solidFill>
              <a:srgbClr val="EF6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5E796E87-B524-3EA3-12CB-FF3DC895A1C9}"/>
              </a:ext>
            </a:extLst>
          </p:cNvPr>
          <p:cNvSpPr/>
          <p:nvPr/>
        </p:nvSpPr>
        <p:spPr>
          <a:xfrm>
            <a:off x="5320145" y="3107164"/>
            <a:ext cx="2685982" cy="1717964"/>
          </a:xfrm>
          <a:prstGeom prst="roundRect">
            <a:avLst/>
          </a:prstGeom>
          <a:noFill/>
          <a:ln w="38100">
            <a:solidFill>
              <a:srgbClr val="EF6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AB33E18-6518-FA16-06D8-D8C84FF42DF3}"/>
              </a:ext>
            </a:extLst>
          </p:cNvPr>
          <p:cNvGrpSpPr/>
          <p:nvPr/>
        </p:nvGrpSpPr>
        <p:grpSpPr>
          <a:xfrm>
            <a:off x="353289" y="1281586"/>
            <a:ext cx="4966856" cy="758149"/>
            <a:chOff x="353289" y="1586391"/>
            <a:chExt cx="4520342" cy="758149"/>
          </a:xfrm>
        </p:grpSpPr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4FF8767E-E533-42D6-8E65-FE8A04575401}"/>
                </a:ext>
              </a:extLst>
            </p:cNvPr>
            <p:cNvSpPr/>
            <p:nvPr/>
          </p:nvSpPr>
          <p:spPr>
            <a:xfrm>
              <a:off x="353289" y="1586391"/>
              <a:ext cx="4180864" cy="450373"/>
            </a:xfrm>
            <a:prstGeom prst="roundRect">
              <a:avLst/>
            </a:prstGeom>
            <a:noFill/>
            <a:ln w="38100">
              <a:solidFill>
                <a:srgbClr val="EF6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D9CEC97-776A-79E7-21A9-C64216BCC389}"/>
                </a:ext>
              </a:extLst>
            </p:cNvPr>
            <p:cNvSpPr txBox="1"/>
            <p:nvPr/>
          </p:nvSpPr>
          <p:spPr>
            <a:xfrm>
              <a:off x="472858" y="1636654"/>
              <a:ext cx="440077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/>
                <a:t>Single Phase LAr Neutrino TPCs and R&amp;D 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0CBA56F-03DC-826E-A372-A2C67CA18EF2}"/>
              </a:ext>
            </a:extLst>
          </p:cNvPr>
          <p:cNvGrpSpPr/>
          <p:nvPr/>
        </p:nvGrpSpPr>
        <p:grpSpPr>
          <a:xfrm>
            <a:off x="6095057" y="1200861"/>
            <a:ext cx="4744254" cy="765122"/>
            <a:chOff x="5853545" y="1522273"/>
            <a:chExt cx="3834510" cy="765122"/>
          </a:xfrm>
        </p:grpSpPr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A6758CC9-BCA9-DA15-FB90-D35B47F7C334}"/>
                </a:ext>
              </a:extLst>
            </p:cNvPr>
            <p:cNvSpPr/>
            <p:nvPr/>
          </p:nvSpPr>
          <p:spPr>
            <a:xfrm>
              <a:off x="5853545" y="1522273"/>
              <a:ext cx="3834510" cy="464228"/>
            </a:xfrm>
            <a:prstGeom prst="roundRect">
              <a:avLst/>
            </a:prstGeom>
            <a:noFill/>
            <a:ln w="38100">
              <a:solidFill>
                <a:srgbClr val="EF6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101AC1D-2295-6F14-1C1C-76BD4218F4FD}"/>
                </a:ext>
              </a:extLst>
            </p:cNvPr>
            <p:cNvSpPr txBox="1"/>
            <p:nvPr/>
          </p:nvSpPr>
          <p:spPr>
            <a:xfrm>
              <a:off x="6541304" y="1579509"/>
              <a:ext cx="314675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/>
                <a:t>Dual Phase LAr TPCs and R&amp;D</a:t>
              </a: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B161B903-75E4-4FE7-6C4D-DBB8104259C4}"/>
              </a:ext>
            </a:extLst>
          </p:cNvPr>
          <p:cNvSpPr txBox="1"/>
          <p:nvPr/>
        </p:nvSpPr>
        <p:spPr>
          <a:xfrm>
            <a:off x="782780" y="2558241"/>
            <a:ext cx="34705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Wire Technology</a:t>
            </a:r>
          </a:p>
          <a:p>
            <a:pPr lvl="1"/>
            <a:r>
              <a:rPr lang="en-US" dirty="0"/>
              <a:t>(ICARUS T600, </a:t>
            </a:r>
            <a:r>
              <a:rPr lang="en-US" dirty="0" err="1"/>
              <a:t>MicroBooNE</a:t>
            </a:r>
            <a:r>
              <a:rPr lang="en-US" dirty="0"/>
              <a:t>, SBND, Proto/DUNE HD/VD)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8875F14-FF65-406C-6418-B117FF53F1EA}"/>
              </a:ext>
            </a:extLst>
          </p:cNvPr>
          <p:cNvSpPr txBox="1"/>
          <p:nvPr/>
        </p:nvSpPr>
        <p:spPr>
          <a:xfrm>
            <a:off x="756725" y="4269732"/>
            <a:ext cx="4005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Pixelated Charge</a:t>
            </a:r>
          </a:p>
          <a:p>
            <a:pPr lvl="1"/>
            <a:r>
              <a:rPr lang="en-US" dirty="0"/>
              <a:t>(DUNE ND/</a:t>
            </a:r>
            <a:r>
              <a:rPr lang="en-US" dirty="0" err="1"/>
              <a:t>LArPix</a:t>
            </a:r>
            <a:r>
              <a:rPr lang="en-US" dirty="0"/>
              <a:t>/</a:t>
            </a:r>
            <a:r>
              <a:rPr lang="en-US" dirty="0" err="1"/>
              <a:t>QPiX</a:t>
            </a:r>
            <a:r>
              <a:rPr lang="en-US" dirty="0"/>
              <a:t>/</a:t>
            </a:r>
            <a:r>
              <a:rPr lang="en-US" dirty="0" err="1"/>
              <a:t>SoLAr</a:t>
            </a:r>
            <a:r>
              <a:rPr lang="en-US" dirty="0"/>
              <a:t>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269176E-312D-4FA0-2664-31926BE42D21}"/>
              </a:ext>
            </a:extLst>
          </p:cNvPr>
          <p:cNvSpPr txBox="1"/>
          <p:nvPr/>
        </p:nvSpPr>
        <p:spPr>
          <a:xfrm>
            <a:off x="756725" y="3541072"/>
            <a:ext cx="25687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Perforated PCB anode</a:t>
            </a:r>
          </a:p>
          <a:p>
            <a:pPr lvl="1"/>
            <a:r>
              <a:rPr lang="en-US" dirty="0"/>
              <a:t>(Vertical Drift)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E125E88-B9D9-4A2E-AC29-2EF577AD293A}"/>
              </a:ext>
            </a:extLst>
          </p:cNvPr>
          <p:cNvSpPr txBox="1"/>
          <p:nvPr/>
        </p:nvSpPr>
        <p:spPr>
          <a:xfrm>
            <a:off x="5440910" y="3642981"/>
            <a:ext cx="22429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S2 Optical readout</a:t>
            </a:r>
          </a:p>
          <a:p>
            <a:pPr lvl="1"/>
            <a:r>
              <a:rPr lang="en-US" dirty="0"/>
              <a:t>(ARIADNE)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A344A98-0BED-2C55-C053-FA5D05646E5F}"/>
              </a:ext>
            </a:extLst>
          </p:cNvPr>
          <p:cNvGrpSpPr/>
          <p:nvPr/>
        </p:nvGrpSpPr>
        <p:grpSpPr>
          <a:xfrm>
            <a:off x="5737868" y="2289262"/>
            <a:ext cx="1631374" cy="371948"/>
            <a:chOff x="6532418" y="2574560"/>
            <a:chExt cx="1631374" cy="371948"/>
          </a:xfrm>
        </p:grpSpPr>
        <p:sp>
          <p:nvSpPr>
            <p:cNvPr id="24" name="Rounded Rectangle 23">
              <a:extLst>
                <a:ext uri="{FF2B5EF4-FFF2-40B4-BE49-F238E27FC236}">
                  <a16:creationId xmlns:a16="http://schemas.microsoft.com/office/drawing/2014/main" id="{73CE79BB-151A-1EA7-8685-2D31F2C05650}"/>
                </a:ext>
              </a:extLst>
            </p:cNvPr>
            <p:cNvSpPr/>
            <p:nvPr/>
          </p:nvSpPr>
          <p:spPr>
            <a:xfrm>
              <a:off x="6532418" y="2574560"/>
              <a:ext cx="1631374" cy="338378"/>
            </a:xfrm>
            <a:prstGeom prst="roundRect">
              <a:avLst/>
            </a:prstGeom>
            <a:noFill/>
            <a:ln w="38100">
              <a:solidFill>
                <a:srgbClr val="EF6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1C9E837-B333-63F3-765B-898930E50C48}"/>
                </a:ext>
              </a:extLst>
            </p:cNvPr>
            <p:cNvSpPr txBox="1"/>
            <p:nvPr/>
          </p:nvSpPr>
          <p:spPr>
            <a:xfrm>
              <a:off x="6790901" y="2577176"/>
              <a:ext cx="11320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Neutrinos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2DBD85B-5D79-4978-A422-E2B38D2EBCA7}"/>
              </a:ext>
            </a:extLst>
          </p:cNvPr>
          <p:cNvGrpSpPr/>
          <p:nvPr/>
        </p:nvGrpSpPr>
        <p:grpSpPr>
          <a:xfrm>
            <a:off x="9007188" y="2288399"/>
            <a:ext cx="1631374" cy="369332"/>
            <a:chOff x="8614062" y="2562017"/>
            <a:chExt cx="1631374" cy="369332"/>
          </a:xfrm>
        </p:grpSpPr>
        <p:sp>
          <p:nvSpPr>
            <p:cNvPr id="28" name="Rounded Rectangle 27">
              <a:extLst>
                <a:ext uri="{FF2B5EF4-FFF2-40B4-BE49-F238E27FC236}">
                  <a16:creationId xmlns:a16="http://schemas.microsoft.com/office/drawing/2014/main" id="{B92A06DC-CAD4-FEA3-024E-624CFC18FDDD}"/>
                </a:ext>
              </a:extLst>
            </p:cNvPr>
            <p:cNvSpPr/>
            <p:nvPr/>
          </p:nvSpPr>
          <p:spPr>
            <a:xfrm>
              <a:off x="8614062" y="2562017"/>
              <a:ext cx="1631374" cy="338378"/>
            </a:xfrm>
            <a:prstGeom prst="roundRect">
              <a:avLst/>
            </a:prstGeom>
            <a:noFill/>
            <a:ln w="38100">
              <a:solidFill>
                <a:srgbClr val="EF6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15E688A-0322-11D8-612B-7627F1DBC8D8}"/>
                </a:ext>
              </a:extLst>
            </p:cNvPr>
            <p:cNvSpPr txBox="1"/>
            <p:nvPr/>
          </p:nvSpPr>
          <p:spPr>
            <a:xfrm>
              <a:off x="8767484" y="2562017"/>
              <a:ext cx="13552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Dark Matter</a:t>
              </a:r>
            </a:p>
          </p:txBody>
        </p:sp>
      </p:grp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FCAC8DCC-873E-8619-C846-795B618527A3}"/>
              </a:ext>
            </a:extLst>
          </p:cNvPr>
          <p:cNvSpPr/>
          <p:nvPr/>
        </p:nvSpPr>
        <p:spPr>
          <a:xfrm>
            <a:off x="8479884" y="3124195"/>
            <a:ext cx="2743200" cy="1717964"/>
          </a:xfrm>
          <a:prstGeom prst="roundRect">
            <a:avLst/>
          </a:prstGeom>
          <a:noFill/>
          <a:ln w="38100">
            <a:solidFill>
              <a:srgbClr val="EF6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CDAF1F3-08B1-177E-E933-D511ABC72B18}"/>
              </a:ext>
            </a:extLst>
          </p:cNvPr>
          <p:cNvSpPr txBox="1"/>
          <p:nvPr/>
        </p:nvSpPr>
        <p:spPr>
          <a:xfrm>
            <a:off x="8479884" y="3632417"/>
            <a:ext cx="27680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S1 and S2 Light Readout</a:t>
            </a:r>
          </a:p>
          <a:p>
            <a:pPr lvl="1"/>
            <a:r>
              <a:rPr lang="en-US" dirty="0"/>
              <a:t>(Darkside-20k)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A63F58BB-FE24-44AE-EDE4-29599BF564CF}"/>
              </a:ext>
            </a:extLst>
          </p:cNvPr>
          <p:cNvSpPr/>
          <p:nvPr/>
        </p:nvSpPr>
        <p:spPr>
          <a:xfrm>
            <a:off x="2260881" y="5345689"/>
            <a:ext cx="7732598" cy="500777"/>
          </a:xfrm>
          <a:prstGeom prst="roundRect">
            <a:avLst/>
          </a:prstGeom>
          <a:noFill/>
          <a:ln w="38100">
            <a:solidFill>
              <a:srgbClr val="EF6C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37AFA2A-DFD9-02D6-1D68-97FA36A44A36}"/>
              </a:ext>
            </a:extLst>
          </p:cNvPr>
          <p:cNvSpPr txBox="1"/>
          <p:nvPr/>
        </p:nvSpPr>
        <p:spPr>
          <a:xfrm>
            <a:off x="2303354" y="5428018"/>
            <a:ext cx="7657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Knowledge exchange &amp; S1 Light collection optimization efforts (</a:t>
            </a:r>
            <a:r>
              <a:rPr lang="en-US" dirty="0" err="1"/>
              <a:t>ie</a:t>
            </a:r>
            <a:r>
              <a:rPr lang="en-US" dirty="0"/>
              <a:t> APEX, </a:t>
            </a:r>
            <a:r>
              <a:rPr lang="en-US" dirty="0" err="1"/>
              <a:t>PoWER</a:t>
            </a:r>
            <a:r>
              <a:rPr lang="en-US" dirty="0"/>
              <a:t>)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B62CE767-00E0-E66B-16FE-3FA172302BCD}"/>
              </a:ext>
            </a:extLst>
          </p:cNvPr>
          <p:cNvCxnSpPr>
            <a:cxnSpLocks/>
          </p:cNvCxnSpPr>
          <p:nvPr/>
        </p:nvCxnSpPr>
        <p:spPr>
          <a:xfrm>
            <a:off x="2209800" y="1754263"/>
            <a:ext cx="0" cy="642567"/>
          </a:xfrm>
          <a:prstGeom prst="line">
            <a:avLst/>
          </a:prstGeom>
          <a:ln w="34925">
            <a:solidFill>
              <a:srgbClr val="EF6C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9BF01362-C0E9-10EE-04E1-69874985AF55}"/>
              </a:ext>
            </a:extLst>
          </p:cNvPr>
          <p:cNvCxnSpPr>
            <a:cxnSpLocks/>
          </p:cNvCxnSpPr>
          <p:nvPr/>
        </p:nvCxnSpPr>
        <p:spPr>
          <a:xfrm>
            <a:off x="6553555" y="2620034"/>
            <a:ext cx="0" cy="500985"/>
          </a:xfrm>
          <a:prstGeom prst="line">
            <a:avLst/>
          </a:prstGeom>
          <a:ln w="34925">
            <a:solidFill>
              <a:srgbClr val="EF6C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50087F80-3CC5-5731-B66D-9D134A09022E}"/>
              </a:ext>
            </a:extLst>
          </p:cNvPr>
          <p:cNvCxnSpPr>
            <a:cxnSpLocks/>
            <a:endCxn id="28" idx="0"/>
          </p:cNvCxnSpPr>
          <p:nvPr/>
        </p:nvCxnSpPr>
        <p:spPr>
          <a:xfrm>
            <a:off x="8001561" y="1662957"/>
            <a:ext cx="1821314" cy="625442"/>
          </a:xfrm>
          <a:prstGeom prst="line">
            <a:avLst/>
          </a:prstGeom>
          <a:ln w="34925">
            <a:solidFill>
              <a:srgbClr val="EF6C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B4A8F829-0B19-13FA-4C25-0DF29538508F}"/>
              </a:ext>
            </a:extLst>
          </p:cNvPr>
          <p:cNvCxnSpPr>
            <a:cxnSpLocks/>
            <a:endCxn id="26" idx="0"/>
          </p:cNvCxnSpPr>
          <p:nvPr/>
        </p:nvCxnSpPr>
        <p:spPr>
          <a:xfrm flipH="1">
            <a:off x="6562372" y="1676812"/>
            <a:ext cx="1439189" cy="615066"/>
          </a:xfrm>
          <a:prstGeom prst="line">
            <a:avLst/>
          </a:prstGeom>
          <a:ln w="34925">
            <a:solidFill>
              <a:srgbClr val="EF6C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BBBB95DD-3ED6-81B6-7360-CED6ADA22106}"/>
              </a:ext>
            </a:extLst>
          </p:cNvPr>
          <p:cNvCxnSpPr>
            <a:cxnSpLocks/>
            <a:stCxn id="29" idx="2"/>
            <a:endCxn id="34" idx="0"/>
          </p:cNvCxnSpPr>
          <p:nvPr/>
        </p:nvCxnSpPr>
        <p:spPr>
          <a:xfrm>
            <a:off x="9838232" y="2657731"/>
            <a:ext cx="13252" cy="466464"/>
          </a:xfrm>
          <a:prstGeom prst="line">
            <a:avLst/>
          </a:prstGeom>
          <a:ln w="34925">
            <a:solidFill>
              <a:srgbClr val="EF6C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8D8F8127-115B-341B-D4F9-81B204A575FA}"/>
              </a:ext>
            </a:extLst>
          </p:cNvPr>
          <p:cNvSpPr txBox="1"/>
          <p:nvPr/>
        </p:nvSpPr>
        <p:spPr>
          <a:xfrm>
            <a:off x="139235" y="6192677"/>
            <a:ext cx="9884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Note: Material presented is the work of many people/collaborations, public links provided where possible</a:t>
            </a:r>
          </a:p>
        </p:txBody>
      </p:sp>
    </p:spTree>
    <p:extLst>
      <p:ext uri="{BB962C8B-B14F-4D97-AF65-F5344CB8AC3E}">
        <p14:creationId xmlns:p14="http://schemas.microsoft.com/office/powerpoint/2010/main" val="24514026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1D006B-4C64-72ED-426C-3B645E3A66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355103"/>
            <a:ext cx="10515600" cy="1325563"/>
          </a:xfrm>
        </p:spPr>
        <p:txBody>
          <a:bodyPr/>
          <a:lstStyle/>
          <a:p>
            <a:r>
              <a:rPr lang="en-US" dirty="0"/>
              <a:t>Argon purification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0C00C3-530F-CB0E-5632-B6D842FB6B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K. Mavrokoridis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57CB15-9030-AC05-BC4E-CBA949494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LAr Technologies | NuFact25| Sep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D65835-B6D4-3C20-F205-2AEC3F397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19B6-CA80-8843-AFA2-F39C08273F7A}" type="slidenum">
              <a:rPr lang="en-US" smtClean="0"/>
              <a:pPr/>
              <a:t>20</a:t>
            </a:fld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B2D1CA9-1F4C-0843-D2E0-1D3948B9C481}"/>
              </a:ext>
            </a:extLst>
          </p:cNvPr>
          <p:cNvGrpSpPr/>
          <p:nvPr/>
        </p:nvGrpSpPr>
        <p:grpSpPr>
          <a:xfrm>
            <a:off x="92988" y="610365"/>
            <a:ext cx="11587494" cy="5978225"/>
            <a:chOff x="92988" y="610365"/>
            <a:chExt cx="11587494" cy="5978225"/>
          </a:xfrm>
        </p:grpSpPr>
        <p:pic>
          <p:nvPicPr>
            <p:cNvPr id="8" name="Picture 7" descr="A screenshot of a graph&#10;&#10;AI-generated content may be incorrect.">
              <a:extLst>
                <a:ext uri="{FF2B5EF4-FFF2-40B4-BE49-F238E27FC236}">
                  <a16:creationId xmlns:a16="http://schemas.microsoft.com/office/drawing/2014/main" id="{F2184558-877C-E692-8D2C-2BC80004EB6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b="1959"/>
            <a:stretch>
              <a:fillRect/>
            </a:stretch>
          </p:blipFill>
          <p:spPr>
            <a:xfrm>
              <a:off x="92988" y="610365"/>
              <a:ext cx="11587494" cy="5978225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0F17D73-6DD0-7D77-3EEA-D3E5F6DA67BC}"/>
                </a:ext>
              </a:extLst>
            </p:cNvPr>
            <p:cNvSpPr txBox="1"/>
            <p:nvPr/>
          </p:nvSpPr>
          <p:spPr>
            <a:xfrm>
              <a:off x="170481" y="780376"/>
              <a:ext cx="3631874" cy="89255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NP04 run in 2024</a:t>
              </a:r>
            </a:p>
            <a:p>
              <a:endParaRPr lang="en-US" sz="2400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9DF91B2-A5F8-850D-B7D6-D78A0A49EF84}"/>
                </a:ext>
              </a:extLst>
            </p:cNvPr>
            <p:cNvSpPr txBox="1"/>
            <p:nvPr/>
          </p:nvSpPr>
          <p:spPr>
            <a:xfrm>
              <a:off x="5257800" y="5226881"/>
              <a:ext cx="5891940" cy="132343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chemeClr val="bg1"/>
                  </a:solidFill>
                </a:rPr>
                <a:t>NP04 run in 2024</a:t>
              </a:r>
            </a:p>
            <a:p>
              <a:endParaRPr lang="en-US" sz="2800" b="1" dirty="0">
                <a:solidFill>
                  <a:schemeClr val="bg1"/>
                </a:solidFill>
              </a:endParaRPr>
            </a:p>
            <a:p>
              <a:endParaRPr lang="en-US" sz="2400" dirty="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F3A5E9B-434D-DF66-7659-8F2C8F4CDCCD}"/>
              </a:ext>
            </a:extLst>
          </p:cNvPr>
          <p:cNvGrpSpPr/>
          <p:nvPr/>
        </p:nvGrpSpPr>
        <p:grpSpPr>
          <a:xfrm>
            <a:off x="11139055" y="5940806"/>
            <a:ext cx="1121270" cy="526473"/>
            <a:chOff x="11139055" y="5940806"/>
            <a:chExt cx="1121270" cy="526473"/>
          </a:xfrm>
        </p:grpSpPr>
        <p:sp>
          <p:nvSpPr>
            <p:cNvPr id="13" name="Pentagon 12">
              <a:extLst>
                <a:ext uri="{FF2B5EF4-FFF2-40B4-BE49-F238E27FC236}">
                  <a16:creationId xmlns:a16="http://schemas.microsoft.com/office/drawing/2014/main" id="{EA623D47-0B2E-4334-3261-F4EF7949E5C7}"/>
                </a:ext>
              </a:extLst>
            </p:cNvPr>
            <p:cNvSpPr/>
            <p:nvPr/>
          </p:nvSpPr>
          <p:spPr>
            <a:xfrm rot="10800000">
              <a:off x="11139055" y="5940806"/>
              <a:ext cx="1052945" cy="526473"/>
            </a:xfrm>
            <a:prstGeom prst="homePlate">
              <a:avLst/>
            </a:prstGeom>
            <a:effectLst>
              <a:outerShdw blurRad="50800" dist="38100" dir="8100000" sx="105000" sy="105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C208D7D-E470-1930-57D7-392F20841178}"/>
                </a:ext>
              </a:extLst>
            </p:cNvPr>
            <p:cNvSpPr txBox="1"/>
            <p:nvPr/>
          </p:nvSpPr>
          <p:spPr>
            <a:xfrm>
              <a:off x="11187595" y="6003987"/>
              <a:ext cx="107273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</a:rPr>
                <a:t>[6-8, 22]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611607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25FD31-3D05-19E8-88AC-26C21202A4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A71EFD-29FA-C763-0814-E8F84B9B2A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8600" y="31186"/>
            <a:ext cx="5003992" cy="1325563"/>
          </a:xfrm>
        </p:spPr>
        <p:txBody>
          <a:bodyPr/>
          <a:lstStyle/>
          <a:p>
            <a:r>
              <a:rPr lang="en-US" dirty="0" err="1"/>
              <a:t>ProtoDUNE</a:t>
            </a:r>
            <a:r>
              <a:rPr lang="en-US" dirty="0"/>
              <a:t> VD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96E5E-D104-92AB-274A-62973A37D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K. Mavrokoridis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47B812-A6A5-5ACF-7B05-214CA88B4E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LAr Technologies | NuFact25| Sep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26BA57-E6DD-A2EB-6DD4-0A7632648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19B6-CA80-8843-AFA2-F39C08273F7A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8" name="Picture 7" descr="A blue and yellow chart&#10;&#10;AI-generated content may be incorrect.">
            <a:extLst>
              <a:ext uri="{FF2B5EF4-FFF2-40B4-BE49-F238E27FC236}">
                <a16:creationId xmlns:a16="http://schemas.microsoft.com/office/drawing/2014/main" id="{234C330B-631A-1537-CB10-0EA59B7D1D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2634" y="3036204"/>
            <a:ext cx="3440235" cy="2719323"/>
          </a:xfrm>
          <a:prstGeom prst="rect">
            <a:avLst/>
          </a:prstGeom>
        </p:spPr>
      </p:pic>
      <p:pic>
        <p:nvPicPr>
          <p:cNvPr id="20" name="Picture 19" descr="A diagram of a machine&#10;&#10;AI-generated content may be incorrect.">
            <a:extLst>
              <a:ext uri="{FF2B5EF4-FFF2-40B4-BE49-F238E27FC236}">
                <a16:creationId xmlns:a16="http://schemas.microsoft.com/office/drawing/2014/main" id="{1297353E-89C3-203D-75AF-30CB9C493D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45" y="14607"/>
            <a:ext cx="2855371" cy="3108556"/>
          </a:xfrm>
          <a:prstGeom prst="rect">
            <a:avLst/>
          </a:prstGeom>
        </p:spPr>
      </p:pic>
      <p:pic>
        <p:nvPicPr>
          <p:cNvPr id="22" name="Picture 21" descr="A comparison of a room with a few different levels of volume&#10;&#10;AI-generated content may be incorrect.">
            <a:extLst>
              <a:ext uri="{FF2B5EF4-FFF2-40B4-BE49-F238E27FC236}">
                <a16:creationId xmlns:a16="http://schemas.microsoft.com/office/drawing/2014/main" id="{4783BC16-6BE6-FAD5-1946-76773AA548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3747" y="2873252"/>
            <a:ext cx="5738889" cy="3672889"/>
          </a:xfrm>
          <a:prstGeom prst="rect">
            <a:avLst/>
          </a:prstGeom>
        </p:spPr>
      </p:pic>
      <p:pic>
        <p:nvPicPr>
          <p:cNvPr id="3" name="Picture 2" descr="Several pictures of workers in a factory&#10;&#10;AI-generated content may be incorrect.">
            <a:extLst>
              <a:ext uri="{FF2B5EF4-FFF2-40B4-BE49-F238E27FC236}">
                <a16:creationId xmlns:a16="http://schemas.microsoft.com/office/drawing/2014/main" id="{27BE2C0C-25A8-1B52-DF63-25FB08D8634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61375"/>
          <a:stretch>
            <a:fillRect/>
          </a:stretch>
        </p:blipFill>
        <p:spPr>
          <a:xfrm>
            <a:off x="302113" y="3002035"/>
            <a:ext cx="2536852" cy="341532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28A20FC-C7CC-8D52-C169-E4A7BF707D3C}"/>
              </a:ext>
            </a:extLst>
          </p:cNvPr>
          <p:cNvSpPr txBox="1"/>
          <p:nvPr/>
        </p:nvSpPr>
        <p:spPr>
          <a:xfrm>
            <a:off x="9099165" y="702363"/>
            <a:ext cx="24852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/>
              <a:t>Cosmics</a:t>
            </a:r>
            <a:r>
              <a:rPr lang="en-US" sz="2000" dirty="0"/>
              <a:t> sample event</a:t>
            </a:r>
          </a:p>
        </p:txBody>
      </p:sp>
      <p:pic>
        <p:nvPicPr>
          <p:cNvPr id="12" name="Picture 11" descr="A red splattered paint on a white surface&#10;&#10;AI-generated content may be incorrect.">
            <a:extLst>
              <a:ext uri="{FF2B5EF4-FFF2-40B4-BE49-F238E27FC236}">
                <a16:creationId xmlns:a16="http://schemas.microsoft.com/office/drawing/2014/main" id="{17814ACF-9B0F-BD9F-22AC-0A8C7F0A86D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09196" y="1102473"/>
            <a:ext cx="3682804" cy="1862953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9704132C-74F8-BAD9-7763-23F737AE6AF0}"/>
              </a:ext>
            </a:extLst>
          </p:cNvPr>
          <p:cNvGrpSpPr/>
          <p:nvPr/>
        </p:nvGrpSpPr>
        <p:grpSpPr>
          <a:xfrm>
            <a:off x="10771322" y="5992388"/>
            <a:ext cx="1803199" cy="474890"/>
            <a:chOff x="10771322" y="5992388"/>
            <a:chExt cx="1803199" cy="474890"/>
          </a:xfrm>
        </p:grpSpPr>
        <p:sp>
          <p:nvSpPr>
            <p:cNvPr id="11" name="Pentagon 10">
              <a:extLst>
                <a:ext uri="{FF2B5EF4-FFF2-40B4-BE49-F238E27FC236}">
                  <a16:creationId xmlns:a16="http://schemas.microsoft.com/office/drawing/2014/main" id="{7A0D0166-5DBA-09D4-5575-771F96855153}"/>
                </a:ext>
              </a:extLst>
            </p:cNvPr>
            <p:cNvSpPr/>
            <p:nvPr/>
          </p:nvSpPr>
          <p:spPr>
            <a:xfrm rot="10800000">
              <a:off x="10771322" y="5992388"/>
              <a:ext cx="1420678" cy="474890"/>
            </a:xfrm>
            <a:prstGeom prst="homePlate">
              <a:avLst/>
            </a:prstGeom>
            <a:effectLst>
              <a:outerShdw blurRad="50800" dist="38100" dir="8100000" sx="105000" sy="105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FF00883-36BD-4B69-7C25-243F17D1494F}"/>
                </a:ext>
              </a:extLst>
            </p:cNvPr>
            <p:cNvSpPr txBox="1"/>
            <p:nvPr/>
          </p:nvSpPr>
          <p:spPr>
            <a:xfrm>
              <a:off x="10879811" y="6034983"/>
              <a:ext cx="169471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</a:rPr>
                <a:t>[6-8,21,22]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249988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0C4948-7D08-7897-3CEB-C7BCCA1695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69494"/>
            <a:ext cx="10515600" cy="1325563"/>
          </a:xfrm>
        </p:spPr>
        <p:txBody>
          <a:bodyPr/>
          <a:lstStyle/>
          <a:p>
            <a:r>
              <a:rPr lang="en-GB" dirty="0"/>
              <a:t>DUNE Photon Detection System: X-ARAPUCA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09F8D8-7948-0A62-CC12-5C11BBB53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K. Mavrokoridis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C64EEF-7FDD-411E-86AF-7F56AAB76B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LAr Technologies | NuFact25| Sep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D8FE51-4BB6-6C94-114D-2A6C689FBB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19B6-CA80-8843-AFA2-F39C08273F7A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10" name="Picture 9" descr="A diagram of a power supply system&#10;&#10;AI-generated content may be incorrect.">
            <a:extLst>
              <a:ext uri="{FF2B5EF4-FFF2-40B4-BE49-F238E27FC236}">
                <a16:creationId xmlns:a16="http://schemas.microsoft.com/office/drawing/2014/main" id="{A8A64D05-0CD1-69B2-5752-43904D2701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1194"/>
            <a:ext cx="10753124" cy="5029126"/>
          </a:xfrm>
          <a:prstGeom prst="rect">
            <a:avLst/>
          </a:prstGeom>
        </p:spPr>
      </p:pic>
      <p:pic>
        <p:nvPicPr>
          <p:cNvPr id="8" name="Picture 7" descr="Diagram of a diagram of a line graph&#10;&#10;AI-generated content may be incorrect.">
            <a:extLst>
              <a:ext uri="{FF2B5EF4-FFF2-40B4-BE49-F238E27FC236}">
                <a16:creationId xmlns:a16="http://schemas.microsoft.com/office/drawing/2014/main" id="{0CA45EC4-8928-C9C0-59C1-57F49ACF9D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67390" y="204035"/>
            <a:ext cx="2624610" cy="160129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EE1AB75-8DCE-77D7-A333-55B01FEB7DD5}"/>
              </a:ext>
            </a:extLst>
          </p:cNvPr>
          <p:cNvSpPr txBox="1"/>
          <p:nvPr/>
        </p:nvSpPr>
        <p:spPr>
          <a:xfrm>
            <a:off x="5257800" y="709913"/>
            <a:ext cx="44196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b="1" i="1" dirty="0">
                <a:solidFill>
                  <a:srgbClr val="BA0C18"/>
                </a:solidFill>
                <a:effectLst/>
                <a:latin typeface="Arial" panose="020B0604020202020204" pitchFamily="34" charset="0"/>
              </a:rPr>
              <a:t>Photon trapping through:</a:t>
            </a:r>
            <a:endParaRPr lang="en-GB" dirty="0">
              <a:solidFill>
                <a:srgbClr val="BA0C18"/>
              </a:solidFill>
              <a:effectLst/>
              <a:latin typeface="Arial" panose="020B0604020202020204" pitchFamily="34" charset="0"/>
            </a:endParaRPr>
          </a:p>
          <a:p>
            <a:pPr>
              <a:buNone/>
            </a:pPr>
            <a:r>
              <a:rPr lang="en-GB" dirty="0">
                <a:solidFill>
                  <a:srgbClr val="000000"/>
                </a:solidFill>
                <a:effectLst/>
                <a:latin typeface="Wingdings" pitchFamily="2" charset="2"/>
              </a:rPr>
              <a:t>✓ </a:t>
            </a:r>
            <a:r>
              <a:rPr lang="en-GB" b="1" i="1" dirty="0">
                <a:solidFill>
                  <a:srgbClr val="BA0C18"/>
                </a:solidFill>
                <a:effectLst/>
                <a:latin typeface="Arial" panose="020B0604020202020204" pitchFamily="34" charset="0"/>
              </a:rPr>
              <a:t>Total internal reflection in the WLS</a:t>
            </a:r>
            <a:endParaRPr lang="en-GB" dirty="0">
              <a:solidFill>
                <a:srgbClr val="BA0C18"/>
              </a:solidFill>
              <a:effectLst/>
              <a:latin typeface="Arial" panose="020B0604020202020204" pitchFamily="34" charset="0"/>
            </a:endParaRPr>
          </a:p>
          <a:p>
            <a:pPr>
              <a:buNone/>
            </a:pPr>
            <a:r>
              <a:rPr lang="en-GB" dirty="0">
                <a:solidFill>
                  <a:srgbClr val="000000"/>
                </a:solidFill>
                <a:effectLst/>
                <a:latin typeface="Wingdings" pitchFamily="2" charset="2"/>
              </a:rPr>
              <a:t>✓ </a:t>
            </a:r>
            <a:r>
              <a:rPr lang="en-GB" b="1" i="1" dirty="0">
                <a:solidFill>
                  <a:srgbClr val="BA0C18"/>
                </a:solidFill>
                <a:effectLst/>
                <a:latin typeface="Arial" panose="020B0604020202020204" pitchFamily="34" charset="0"/>
              </a:rPr>
              <a:t>Trapping through dichroic filter</a:t>
            </a:r>
            <a:endParaRPr lang="en-GB" dirty="0">
              <a:solidFill>
                <a:srgbClr val="BA0C18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93623FE-E6C7-6F89-6EFB-11D6A8DDCE72}"/>
              </a:ext>
            </a:extLst>
          </p:cNvPr>
          <p:cNvGrpSpPr/>
          <p:nvPr/>
        </p:nvGrpSpPr>
        <p:grpSpPr>
          <a:xfrm>
            <a:off x="11139055" y="5940806"/>
            <a:ext cx="1121270" cy="526473"/>
            <a:chOff x="11139055" y="5940806"/>
            <a:chExt cx="1121270" cy="526473"/>
          </a:xfrm>
        </p:grpSpPr>
        <p:sp>
          <p:nvSpPr>
            <p:cNvPr id="18" name="Pentagon 17">
              <a:extLst>
                <a:ext uri="{FF2B5EF4-FFF2-40B4-BE49-F238E27FC236}">
                  <a16:creationId xmlns:a16="http://schemas.microsoft.com/office/drawing/2014/main" id="{C3D7337C-0C6E-1160-4873-C6F218AA5569}"/>
                </a:ext>
              </a:extLst>
            </p:cNvPr>
            <p:cNvSpPr/>
            <p:nvPr/>
          </p:nvSpPr>
          <p:spPr>
            <a:xfrm rot="10800000">
              <a:off x="11139055" y="5940806"/>
              <a:ext cx="1052945" cy="526473"/>
            </a:xfrm>
            <a:prstGeom prst="homePlate">
              <a:avLst/>
            </a:prstGeom>
            <a:effectLst>
              <a:outerShdw blurRad="50800" dist="38100" dir="8100000" sx="105000" sy="105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0FFB4FD-6A99-5BB4-CD5F-2F17680D2F3F}"/>
                </a:ext>
              </a:extLst>
            </p:cNvPr>
            <p:cNvSpPr txBox="1"/>
            <p:nvPr/>
          </p:nvSpPr>
          <p:spPr>
            <a:xfrm>
              <a:off x="11187595" y="6003987"/>
              <a:ext cx="107273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</a:rPr>
                <a:t>[6-8, 22]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25AAAE48-5628-6DBB-ED2D-FE3C94D8E09F}"/>
              </a:ext>
            </a:extLst>
          </p:cNvPr>
          <p:cNvSpPr txBox="1"/>
          <p:nvPr/>
        </p:nvSpPr>
        <p:spPr>
          <a:xfrm>
            <a:off x="0" y="1031106"/>
            <a:ext cx="4780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(See also talk by </a:t>
            </a:r>
            <a:r>
              <a:rPr lang="en-GB" b="1" dirty="0"/>
              <a:t>Carmen Palomares @Nufact25)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090324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59231B-6BD0-FAE6-293D-DB286FE3C8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5A5A9E-752F-5E8E-47C8-A6DB0BC0D7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18368"/>
            <a:ext cx="11900848" cy="1325563"/>
          </a:xfrm>
        </p:spPr>
        <p:txBody>
          <a:bodyPr/>
          <a:lstStyle/>
          <a:p>
            <a:r>
              <a:rPr lang="en-GB" dirty="0"/>
              <a:t>Optimising further S1 photon detection efficiency – APEX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8D300B-C49C-F06D-5DC1-02F2929B15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K. Mavrokoridis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931E95-6393-C38A-D9F4-37B92F6B9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LAr Technologies | NuFact25| Sep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234990-5F9D-57A6-805A-1063E8C77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19B6-CA80-8843-AFA2-F39C08273F7A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ED22949-0460-EEEA-AB54-F4C21A814AB3}"/>
              </a:ext>
            </a:extLst>
          </p:cNvPr>
          <p:cNvSpPr txBox="1"/>
          <p:nvPr/>
        </p:nvSpPr>
        <p:spPr>
          <a:xfrm>
            <a:off x="0" y="928252"/>
            <a:ext cx="2609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R&amp;D for phase II of DUNE</a:t>
            </a:r>
          </a:p>
        </p:txBody>
      </p:sp>
      <p:pic>
        <p:nvPicPr>
          <p:cNvPr id="14" name="Picture 13" descr="A long green fence with a blue sky&#10;&#10;AI-generated content may be incorrect.">
            <a:extLst>
              <a:ext uri="{FF2B5EF4-FFF2-40B4-BE49-F238E27FC236}">
                <a16:creationId xmlns:a16="http://schemas.microsoft.com/office/drawing/2014/main" id="{CCD89386-8D71-C6B4-2A2B-5254C49A80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" y="1297584"/>
            <a:ext cx="5379019" cy="302011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BB27EC2-8353-7D2D-F14B-86106C604C62}"/>
              </a:ext>
            </a:extLst>
          </p:cNvPr>
          <p:cNvSpPr txBox="1"/>
          <p:nvPr/>
        </p:nvSpPr>
        <p:spPr>
          <a:xfrm>
            <a:off x="2935784" y="766421"/>
            <a:ext cx="70464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APEX: </a:t>
            </a:r>
            <a:r>
              <a:rPr lang="en-GB" sz="2400" b="1" dirty="0" err="1"/>
              <a:t>Aluminum</a:t>
            </a:r>
            <a:r>
              <a:rPr lang="en-GB" sz="2400" b="1" dirty="0"/>
              <a:t> profiles with embedded X-ARAPUCA</a:t>
            </a:r>
            <a:endParaRPr lang="en-US" sz="2400" b="1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A2EF7999-7FFC-EB77-A4AC-48B6D4C494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90986" y="3474570"/>
            <a:ext cx="2720014" cy="307575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64C412FF-6E9F-A01C-BF79-E44BB97CD9C0}"/>
              </a:ext>
            </a:extLst>
          </p:cNvPr>
          <p:cNvSpPr txBox="1"/>
          <p:nvPr/>
        </p:nvSpPr>
        <p:spPr>
          <a:xfrm>
            <a:off x="9090986" y="5846517"/>
            <a:ext cx="20000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2ton prototype @CERN</a:t>
            </a:r>
          </a:p>
        </p:txBody>
      </p:sp>
      <p:pic>
        <p:nvPicPr>
          <p:cNvPr id="11" name="Picture 10" descr="Several different types of panels&#10;&#10;AI-generated content may be incorrect.">
            <a:extLst>
              <a:ext uri="{FF2B5EF4-FFF2-40B4-BE49-F238E27FC236}">
                <a16:creationId xmlns:a16="http://schemas.microsoft.com/office/drawing/2014/main" id="{7497C8C8-16C4-F668-18A9-4DFAAFE09D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07619" y="1124592"/>
            <a:ext cx="6221131" cy="306453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8615221-AC53-0E75-FE3F-9D9CD3DA43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05369" y="4270600"/>
            <a:ext cx="3499265" cy="1970804"/>
          </a:xfrm>
          <a:prstGeom prst="rect">
            <a:avLst/>
          </a:prstGeom>
        </p:spPr>
      </p:pic>
      <p:pic>
        <p:nvPicPr>
          <p:cNvPr id="16" name="Picture 15" descr="A close-up of a text&#10;&#10;AI-generated content may be incorrect.">
            <a:extLst>
              <a:ext uri="{FF2B5EF4-FFF2-40B4-BE49-F238E27FC236}">
                <a16:creationId xmlns:a16="http://schemas.microsoft.com/office/drawing/2014/main" id="{8BF60A5A-5823-3475-F3BD-9307B1C391A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650" y="4449411"/>
            <a:ext cx="5527544" cy="1490762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1BFEC78F-49B2-F426-FBC4-E5C935406EEE}"/>
              </a:ext>
            </a:extLst>
          </p:cNvPr>
          <p:cNvGrpSpPr/>
          <p:nvPr/>
        </p:nvGrpSpPr>
        <p:grpSpPr>
          <a:xfrm>
            <a:off x="11139055" y="6012629"/>
            <a:ext cx="1052945" cy="526473"/>
            <a:chOff x="11139055" y="5940806"/>
            <a:chExt cx="1052945" cy="526473"/>
          </a:xfrm>
        </p:grpSpPr>
        <p:sp>
          <p:nvSpPr>
            <p:cNvPr id="25" name="Pentagon 24">
              <a:extLst>
                <a:ext uri="{FF2B5EF4-FFF2-40B4-BE49-F238E27FC236}">
                  <a16:creationId xmlns:a16="http://schemas.microsoft.com/office/drawing/2014/main" id="{0527BBC4-C02F-71A9-860A-5A9BDF2967BC}"/>
                </a:ext>
              </a:extLst>
            </p:cNvPr>
            <p:cNvSpPr/>
            <p:nvPr/>
          </p:nvSpPr>
          <p:spPr>
            <a:xfrm rot="10800000">
              <a:off x="11139055" y="5940806"/>
              <a:ext cx="1052945" cy="526473"/>
            </a:xfrm>
            <a:prstGeom prst="homePlate">
              <a:avLst/>
            </a:prstGeom>
            <a:effectLst>
              <a:outerShdw blurRad="50800" dist="38100" dir="8100000" sx="105000" sy="105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772CFFE-716A-74FE-3728-6BA532E6EC2B}"/>
                </a:ext>
              </a:extLst>
            </p:cNvPr>
            <p:cNvSpPr txBox="1"/>
            <p:nvPr/>
          </p:nvSpPr>
          <p:spPr>
            <a:xfrm>
              <a:off x="11513053" y="6003987"/>
              <a:ext cx="61106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</a:rPr>
                <a:t>[23]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748217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613FB1-EFDF-79A6-116F-74387DABA6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4982EE-160F-2980-8C00-7BBE416A7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0"/>
            <a:ext cx="11900849" cy="1325563"/>
          </a:xfrm>
        </p:spPr>
        <p:txBody>
          <a:bodyPr/>
          <a:lstStyle/>
          <a:p>
            <a:r>
              <a:rPr lang="en-GB" dirty="0"/>
              <a:t>Optimising further S1 photon detection efficiency -</a:t>
            </a:r>
            <a:r>
              <a:rPr lang="en-GB" dirty="0" err="1"/>
              <a:t>PoWER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AED571-3C86-409A-E613-D0B5643CC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K. Mavrokoridis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C6CEE8-2130-478E-0780-13EAE894E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LAr Technologies | NuFact25| Sep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2E54BB-DC0A-8725-D699-05BE4DE0A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19B6-CA80-8843-AFA2-F39C08273F7A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78E091-F1BA-5154-BA89-EA0C4FDB5C65}"/>
              </a:ext>
            </a:extLst>
          </p:cNvPr>
          <p:cNvSpPr txBox="1"/>
          <p:nvPr/>
        </p:nvSpPr>
        <p:spPr>
          <a:xfrm>
            <a:off x="7355006" y="5725798"/>
            <a:ext cx="4722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See slides from </a:t>
            </a:r>
            <a:r>
              <a:rPr lang="en-GB" sz="2000" b="1" dirty="0"/>
              <a:t>André </a:t>
            </a:r>
            <a:r>
              <a:rPr lang="en-GB" sz="2000" b="1" dirty="0" err="1"/>
              <a:t>Steklain</a:t>
            </a:r>
            <a:r>
              <a:rPr lang="en-GB" sz="2000" b="1" dirty="0"/>
              <a:t> @</a:t>
            </a:r>
            <a:r>
              <a:rPr lang="en-GB" sz="2000" b="1" dirty="0" err="1"/>
              <a:t>Nufact</a:t>
            </a:r>
            <a:r>
              <a:rPr lang="en-GB" sz="2000" b="1" dirty="0"/>
              <a:t> 25</a:t>
            </a:r>
            <a:endParaRPr lang="en-US" sz="2000" b="1" dirty="0"/>
          </a:p>
        </p:txBody>
      </p:sp>
      <p:pic>
        <p:nvPicPr>
          <p:cNvPr id="13" name="Picture 12" descr="A white paper with black text&#10;&#10;AI-generated content may be incorrect.">
            <a:extLst>
              <a:ext uri="{FF2B5EF4-FFF2-40B4-BE49-F238E27FC236}">
                <a16:creationId xmlns:a16="http://schemas.microsoft.com/office/drawing/2014/main" id="{75D01F13-E9A7-9554-803A-8413BE0D87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762" y="1636868"/>
            <a:ext cx="5004898" cy="3637223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BC2DBD16-55C6-D81E-2FF5-602A44937363}"/>
              </a:ext>
            </a:extLst>
          </p:cNvPr>
          <p:cNvGrpSpPr/>
          <p:nvPr/>
        </p:nvGrpSpPr>
        <p:grpSpPr>
          <a:xfrm>
            <a:off x="5950423" y="1325563"/>
            <a:ext cx="5637793" cy="3948528"/>
            <a:chOff x="5950423" y="1325563"/>
            <a:chExt cx="5637793" cy="3948528"/>
          </a:xfrm>
        </p:grpSpPr>
        <p:pic>
          <p:nvPicPr>
            <p:cNvPr id="11" name="Picture 10" descr="A diagram of a scientific experiment&#10;&#10;AI-generated content may be incorrect.">
              <a:extLst>
                <a:ext uri="{FF2B5EF4-FFF2-40B4-BE49-F238E27FC236}">
                  <a16:creationId xmlns:a16="http://schemas.microsoft.com/office/drawing/2014/main" id="{B707F09D-81A3-D9F7-2936-D89204AAD37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50423" y="1325563"/>
              <a:ext cx="5637793" cy="3948528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E5A908C-0937-8583-CAA0-20407794C984}"/>
                </a:ext>
              </a:extLst>
            </p:cNvPr>
            <p:cNvSpPr txBox="1"/>
            <p:nvPr/>
          </p:nvSpPr>
          <p:spPr>
            <a:xfrm>
              <a:off x="7404073" y="1410663"/>
              <a:ext cx="564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70C0"/>
                  </a:solidFill>
                </a:rPr>
                <a:t>PEN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9AC1DF4-F0F2-629F-27C7-43C3BEA412CD}"/>
                </a:ext>
              </a:extLst>
            </p:cNvPr>
            <p:cNvSpPr txBox="1"/>
            <p:nvPr/>
          </p:nvSpPr>
          <p:spPr>
            <a:xfrm>
              <a:off x="8098808" y="1325563"/>
              <a:ext cx="83251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>
                      <a:lumMod val="50000"/>
                    </a:schemeClr>
                  </a:solidFill>
                </a:rPr>
                <a:t>Field Cage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967C332-B9D8-E27B-100F-8AF4DF70B6EC}"/>
                </a:ext>
              </a:extLst>
            </p:cNvPr>
            <p:cNvSpPr txBox="1"/>
            <p:nvPr/>
          </p:nvSpPr>
          <p:spPr>
            <a:xfrm>
              <a:off x="8839481" y="1327293"/>
              <a:ext cx="6623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LDUs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C6075A2-FBF7-A951-A8F1-13AA338B4444}"/>
                </a:ext>
              </a:extLst>
            </p:cNvPr>
            <p:cNvSpPr txBox="1"/>
            <p:nvPr/>
          </p:nvSpPr>
          <p:spPr>
            <a:xfrm flipH="1">
              <a:off x="6416934" y="4049497"/>
              <a:ext cx="61892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chemeClr val="accent5">
                      <a:lumMod val="75000"/>
                    </a:schemeClr>
                  </a:solidFill>
                </a:rPr>
                <a:t>S1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906295D-AE92-FD1A-7244-782AE292AF12}"/>
                </a:ext>
              </a:extLst>
            </p:cNvPr>
            <p:cNvSpPr txBox="1"/>
            <p:nvPr/>
          </p:nvSpPr>
          <p:spPr>
            <a:xfrm>
              <a:off x="9458676" y="1339455"/>
              <a:ext cx="5254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6">
                      <a:lumMod val="75000"/>
                    </a:schemeClr>
                  </a:solidFill>
                </a:rPr>
                <a:t>ESR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E55D413-51C1-313B-FFAC-FE3B4AC5B415}"/>
                </a:ext>
              </a:extLst>
            </p:cNvPr>
            <p:cNvSpPr txBox="1"/>
            <p:nvPr/>
          </p:nvSpPr>
          <p:spPr>
            <a:xfrm rot="2065860">
              <a:off x="6941987" y="3574625"/>
              <a:ext cx="5950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7030A0"/>
                  </a:solidFill>
                </a:rPr>
                <a:t>VUV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8849193-4BF6-0031-6D3D-DBF4FE33439A}"/>
                </a:ext>
              </a:extLst>
            </p:cNvPr>
            <p:cNvSpPr txBox="1"/>
            <p:nvPr/>
          </p:nvSpPr>
          <p:spPr>
            <a:xfrm rot="1614934">
              <a:off x="7145830" y="2571400"/>
              <a:ext cx="5164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5">
                      <a:lumMod val="50000"/>
                    </a:schemeClr>
                  </a:solidFill>
                </a:rPr>
                <a:t>Vis.</a:t>
              </a: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801E9F4F-3DCB-7C5A-6894-4A8131D4D09D}"/>
              </a:ext>
            </a:extLst>
          </p:cNvPr>
          <p:cNvSpPr txBox="1"/>
          <p:nvPr/>
        </p:nvSpPr>
        <p:spPr>
          <a:xfrm>
            <a:off x="109182" y="1140897"/>
            <a:ext cx="2609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R&amp;D for phase II of DUNE</a:t>
            </a:r>
          </a:p>
        </p:txBody>
      </p:sp>
    </p:spTree>
    <p:extLst>
      <p:ext uri="{BB962C8B-B14F-4D97-AF65-F5344CB8AC3E}">
        <p14:creationId xmlns:p14="http://schemas.microsoft.com/office/powerpoint/2010/main" val="18820439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849A7-CB28-C14E-353A-0A7CF7DEF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815" y="0"/>
            <a:ext cx="10515600" cy="1325563"/>
          </a:xfrm>
        </p:spPr>
        <p:txBody>
          <a:bodyPr/>
          <a:lstStyle/>
          <a:p>
            <a:r>
              <a:rPr lang="en-US" dirty="0" err="1"/>
              <a:t>LArTPC</a:t>
            </a:r>
            <a:r>
              <a:rPr lang="en-US" dirty="0"/>
              <a:t> single phase </a:t>
            </a:r>
            <a:r>
              <a:rPr lang="en-US" sz="4800" dirty="0"/>
              <a:t>Pixel Technologies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E8AF91-A2FD-B038-893D-0D61A48802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K. Mavrokoridis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6C8DBF-D313-9881-DC32-06924E2AD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LAr Technologies | NuFact25| Sep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80DCBF-A979-63C1-B98E-8EB41C3CC6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19B6-CA80-8843-AFA2-F39C08273F7A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8" name="Picture 7" descr="A comparison of a grid and a grid&#10;&#10;AI-generated content may be incorrect.">
            <a:extLst>
              <a:ext uri="{FF2B5EF4-FFF2-40B4-BE49-F238E27FC236}">
                <a16:creationId xmlns:a16="http://schemas.microsoft.com/office/drawing/2014/main" id="{26E78267-9E01-1550-4715-6B0B0E3454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383869"/>
            <a:ext cx="7772400" cy="4192058"/>
          </a:xfrm>
          <a:prstGeom prst="rect">
            <a:avLst/>
          </a:prstGeom>
        </p:spPr>
      </p:pic>
      <p:pic>
        <p:nvPicPr>
          <p:cNvPr id="13" name="Content Placeholder 12" descr="A graph of a line&#10;&#10;AI-generated content may be incorrect.">
            <a:extLst>
              <a:ext uri="{FF2B5EF4-FFF2-40B4-BE49-F238E27FC236}">
                <a16:creationId xmlns:a16="http://schemas.microsoft.com/office/drawing/2014/main" id="{DACB0539-5BC7-8EA4-1011-12BC04A920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884773" y="1801283"/>
            <a:ext cx="4194853" cy="3774644"/>
          </a:xfr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6CA16FF-1C0C-AD26-D52F-654D939E1189}"/>
              </a:ext>
            </a:extLst>
          </p:cNvPr>
          <p:cNvSpPr txBox="1"/>
          <p:nvPr/>
        </p:nvSpPr>
        <p:spPr>
          <a:xfrm>
            <a:off x="219500" y="5774052"/>
            <a:ext cx="7933900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900" b="1" dirty="0"/>
              <a:t>Motivation: </a:t>
            </a:r>
            <a:r>
              <a:rPr lang="en-GB" sz="1900" dirty="0"/>
              <a:t>The anode is made of a grid of pixels, which can directly detect the ionization charge at a specific (X, Y) position without needing projections.</a:t>
            </a:r>
            <a:endParaRPr lang="en-US" sz="1900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EC9DD47-38B4-0A41-9005-87CA1DC44F26}"/>
              </a:ext>
            </a:extLst>
          </p:cNvPr>
          <p:cNvGrpSpPr/>
          <p:nvPr/>
        </p:nvGrpSpPr>
        <p:grpSpPr>
          <a:xfrm>
            <a:off x="10839707" y="5993341"/>
            <a:ext cx="1352293" cy="526473"/>
            <a:chOff x="10930114" y="5940805"/>
            <a:chExt cx="1352293" cy="526473"/>
          </a:xfrm>
        </p:grpSpPr>
        <p:sp>
          <p:nvSpPr>
            <p:cNvPr id="19" name="Pentagon 18">
              <a:extLst>
                <a:ext uri="{FF2B5EF4-FFF2-40B4-BE49-F238E27FC236}">
                  <a16:creationId xmlns:a16="http://schemas.microsoft.com/office/drawing/2014/main" id="{94050272-3CA2-CBBC-C014-A4233BED9C90}"/>
                </a:ext>
              </a:extLst>
            </p:cNvPr>
            <p:cNvSpPr/>
            <p:nvPr/>
          </p:nvSpPr>
          <p:spPr>
            <a:xfrm rot="10800000">
              <a:off x="10930114" y="5940805"/>
              <a:ext cx="1261885" cy="526473"/>
            </a:xfrm>
            <a:prstGeom prst="homePlate">
              <a:avLst/>
            </a:prstGeom>
            <a:effectLst>
              <a:outerShdw blurRad="50800" dist="38100" dir="8100000" sx="105000" sy="105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9E13B67-4AD7-AD4A-721D-59F4A6B67C70}"/>
                </a:ext>
              </a:extLst>
            </p:cNvPr>
            <p:cNvSpPr txBox="1"/>
            <p:nvPr/>
          </p:nvSpPr>
          <p:spPr>
            <a:xfrm>
              <a:off x="11020523" y="6021807"/>
              <a:ext cx="126188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</a:rPr>
                <a:t>[10,11,25]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445897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17AE59-AD21-B914-968C-8A523DF4E8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4A388-6F65-9565-E6D1-521A726AE4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891" y="-61992"/>
            <a:ext cx="11488838" cy="1325563"/>
          </a:xfrm>
        </p:spPr>
        <p:txBody>
          <a:bodyPr/>
          <a:lstStyle/>
          <a:p>
            <a:r>
              <a:rPr lang="en-US" dirty="0" err="1"/>
              <a:t>LArPiX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579B99-9ACC-E5DC-FA3F-A4936CE3D2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K. Mavrokoridis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910D3B-8DA9-CBD8-61C8-48CFBE00E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LAr Technologies | NuFact25| Sep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F36CCE-07FE-EEF4-0BE2-64D66C079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19B6-CA80-8843-AFA2-F39C08273F7A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3661D47-2233-5B8B-B6BF-E9CF575527E0}"/>
              </a:ext>
            </a:extLst>
          </p:cNvPr>
          <p:cNvSpPr/>
          <p:nvPr/>
        </p:nvSpPr>
        <p:spPr>
          <a:xfrm>
            <a:off x="230498" y="974142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Multi-channel charge processing ASICS: </a:t>
            </a:r>
            <a:r>
              <a:rPr lang="en-GB" b="1" dirty="0" err="1"/>
              <a:t>LArPix</a:t>
            </a:r>
            <a:r>
              <a:rPr lang="en-GB" dirty="0"/>
              <a:t> new generation, speed up, more channels, lower power.</a:t>
            </a:r>
            <a:endParaRPr lang="en-US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B2826E7E-B48A-15C4-C799-EBE14B26685F}"/>
              </a:ext>
            </a:extLst>
          </p:cNvPr>
          <p:cNvGrpSpPr/>
          <p:nvPr/>
        </p:nvGrpSpPr>
        <p:grpSpPr>
          <a:xfrm>
            <a:off x="10917148" y="1114265"/>
            <a:ext cx="1352293" cy="526473"/>
            <a:chOff x="10930114" y="5940805"/>
            <a:chExt cx="1352293" cy="526473"/>
          </a:xfrm>
        </p:grpSpPr>
        <p:sp>
          <p:nvSpPr>
            <p:cNvPr id="29" name="Pentagon 28">
              <a:extLst>
                <a:ext uri="{FF2B5EF4-FFF2-40B4-BE49-F238E27FC236}">
                  <a16:creationId xmlns:a16="http://schemas.microsoft.com/office/drawing/2014/main" id="{6A4DAF77-DB76-CB6A-C9AC-E3E97709E1B9}"/>
                </a:ext>
              </a:extLst>
            </p:cNvPr>
            <p:cNvSpPr/>
            <p:nvPr/>
          </p:nvSpPr>
          <p:spPr>
            <a:xfrm rot="10800000">
              <a:off x="10930114" y="5940805"/>
              <a:ext cx="1261885" cy="526473"/>
            </a:xfrm>
            <a:prstGeom prst="homePlate">
              <a:avLst/>
            </a:prstGeom>
            <a:effectLst>
              <a:outerShdw blurRad="50800" dist="38100" dir="8100000" sx="105000" sy="105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EC2DDF2F-AE6F-3D5D-2EFD-83DCD33BA856}"/>
                </a:ext>
              </a:extLst>
            </p:cNvPr>
            <p:cNvSpPr txBox="1"/>
            <p:nvPr/>
          </p:nvSpPr>
          <p:spPr>
            <a:xfrm>
              <a:off x="11020523" y="6021807"/>
              <a:ext cx="126188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</a:rPr>
                <a:t>[10,11,25]</a:t>
              </a: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FCF81BE9-1228-16FD-FCD3-10AFD7895260}"/>
              </a:ext>
            </a:extLst>
          </p:cNvPr>
          <p:cNvSpPr txBox="1"/>
          <p:nvPr/>
        </p:nvSpPr>
        <p:spPr>
          <a:xfrm>
            <a:off x="183099" y="1618419"/>
            <a:ext cx="38109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Continuous readout</a:t>
            </a:r>
            <a:r>
              <a:rPr lang="en-GB" dirty="0"/>
              <a:t>, ~100% uptime</a:t>
            </a:r>
          </a:p>
          <a:p>
            <a:endParaRPr lang="en-US" dirty="0"/>
          </a:p>
        </p:txBody>
      </p:sp>
      <p:pic>
        <p:nvPicPr>
          <p:cNvPr id="10" name="Picture 9" descr="A diagram of a computer component&#10;&#10;AI-generated content may be incorrect.">
            <a:extLst>
              <a:ext uri="{FF2B5EF4-FFF2-40B4-BE49-F238E27FC236}">
                <a16:creationId xmlns:a16="http://schemas.microsoft.com/office/drawing/2014/main" id="{62E932BB-5AB4-C023-9C0C-5413A16CED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8107" y="2344207"/>
            <a:ext cx="6096001" cy="364516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861CE0A-324B-5482-A791-135265C499AA}"/>
              </a:ext>
            </a:extLst>
          </p:cNvPr>
          <p:cNvSpPr txBox="1"/>
          <p:nvPr/>
        </p:nvSpPr>
        <p:spPr>
          <a:xfrm>
            <a:off x="144555" y="2181426"/>
            <a:ext cx="5951445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b="1" dirty="0" err="1">
                <a:solidFill>
                  <a:srgbClr val="053885"/>
                </a:solidFill>
                <a:effectLst/>
                <a:latin typeface="Helvetica" pitchFamily="2" charset="0"/>
              </a:rPr>
              <a:t>LArPix</a:t>
            </a:r>
            <a:r>
              <a:rPr lang="en-GB" b="1" dirty="0">
                <a:solidFill>
                  <a:srgbClr val="053885"/>
                </a:solidFill>
                <a:effectLst/>
                <a:latin typeface="Helvetica" pitchFamily="2" charset="0"/>
              </a:rPr>
              <a:t>: Design Concept</a:t>
            </a:r>
            <a:endParaRPr lang="en-GB" dirty="0">
              <a:solidFill>
                <a:srgbClr val="053885"/>
              </a:solidFill>
              <a:effectLst/>
              <a:latin typeface="Helvetica" pitchFamily="2" charset="0"/>
            </a:endParaRPr>
          </a:p>
          <a:p>
            <a:pPr>
              <a:buNone/>
            </a:pPr>
            <a:r>
              <a:rPr lang="en-GB" dirty="0">
                <a:solidFill>
                  <a:srgbClr val="19376A"/>
                </a:solidFill>
                <a:effectLst/>
                <a:latin typeface="Helvetica" pitchFamily="2" charset="0"/>
              </a:rPr>
              <a:t>Each pixel operates as an independent detector</a:t>
            </a:r>
          </a:p>
          <a:p>
            <a:pPr>
              <a:buNone/>
            </a:pPr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- LAr data is inherently sparse</a:t>
            </a:r>
          </a:p>
          <a:p>
            <a:pPr>
              <a:buNone/>
            </a:pPr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- Self-triggering and digitization for each pixel [O(100) keV threshold]</a:t>
            </a:r>
          </a:p>
          <a:p>
            <a:pPr>
              <a:buNone/>
            </a:pPr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- Only digitize and readout pixels with signals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DA8DDA8-A932-5681-A8F6-5836E6778ADE}"/>
              </a:ext>
            </a:extLst>
          </p:cNvPr>
          <p:cNvSpPr/>
          <p:nvPr/>
        </p:nvSpPr>
        <p:spPr>
          <a:xfrm>
            <a:off x="144555" y="451278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Pixelated anode based on </a:t>
            </a:r>
            <a:r>
              <a:rPr lang="en-GB" dirty="0" err="1"/>
              <a:t>LArPix</a:t>
            </a:r>
            <a:r>
              <a:rPr lang="en-GB" dirty="0"/>
              <a:t> V2 ASIC (LBNL) Pixel tile: 30x30 cm, 100 ASICs, 4900 pixels</a:t>
            </a:r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F36B80C-6113-14F4-161B-B4CA3152A880}"/>
              </a:ext>
            </a:extLst>
          </p:cNvPr>
          <p:cNvSpPr/>
          <p:nvPr/>
        </p:nvSpPr>
        <p:spPr>
          <a:xfrm>
            <a:off x="183099" y="5787537"/>
            <a:ext cx="46714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P = 64 </a:t>
            </a:r>
            <a:r>
              <a:rPr lang="en-GB" dirty="0" err="1"/>
              <a:t>uW</a:t>
            </a:r>
            <a:r>
              <a:rPr lang="en-GB" dirty="0"/>
              <a:t>/</a:t>
            </a:r>
            <a:r>
              <a:rPr lang="en-GB" dirty="0" err="1"/>
              <a:t>ch</a:t>
            </a:r>
            <a:r>
              <a:rPr lang="en-GB" dirty="0"/>
              <a:t>, Total power 0.3 W/tile or 3W/m</a:t>
            </a:r>
            <a:r>
              <a:rPr lang="en-GB" baseline="30000" dirty="0"/>
              <a:t>2</a:t>
            </a:r>
            <a:endParaRPr lang="en-US" baseline="300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5218A94-F14D-D4FF-5923-F4B20DCCA88E}"/>
              </a:ext>
            </a:extLst>
          </p:cNvPr>
          <p:cNvSpPr txBox="1"/>
          <p:nvPr/>
        </p:nvSpPr>
        <p:spPr>
          <a:xfrm>
            <a:off x="183099" y="5139836"/>
            <a:ext cx="4117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Pixel rate 0.4 Hz/pixel, Tile rate 2 kHz </a:t>
            </a:r>
          </a:p>
          <a:p>
            <a:r>
              <a:rPr lang="en-GB" dirty="0"/>
              <a:t>Data rate - 32 kB/s per tile or ~1 MB/s/m</a:t>
            </a:r>
            <a:r>
              <a:rPr lang="en-GB" baseline="30000" dirty="0"/>
              <a:t>3</a:t>
            </a:r>
            <a:endParaRPr lang="en-US" baseline="300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7AAAAB1-5C81-4C68-2700-EFE4806E1719}"/>
              </a:ext>
            </a:extLst>
          </p:cNvPr>
          <p:cNvSpPr txBox="1"/>
          <p:nvPr/>
        </p:nvSpPr>
        <p:spPr>
          <a:xfrm>
            <a:off x="10650872" y="2011013"/>
            <a:ext cx="694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ASICs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927DC6-4528-8194-2521-886AF9366FF8}"/>
              </a:ext>
            </a:extLst>
          </p:cNvPr>
          <p:cNvSpPr txBox="1"/>
          <p:nvPr/>
        </p:nvSpPr>
        <p:spPr>
          <a:xfrm>
            <a:off x="10745941" y="5362318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Tiles</a:t>
            </a:r>
          </a:p>
        </p:txBody>
      </p:sp>
    </p:spTree>
    <p:extLst>
      <p:ext uri="{BB962C8B-B14F-4D97-AF65-F5344CB8AC3E}">
        <p14:creationId xmlns:p14="http://schemas.microsoft.com/office/powerpoint/2010/main" val="34800082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AB99C1-7875-B051-36B1-36626DA5D9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K. Mavrokoridis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DF796B-EF74-90E6-7476-E1BB6A3A0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LAr Technologies | NuFact25| Sep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F970A2-7DE8-A1F5-A3FE-C5C21C3BB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19B6-CA80-8843-AFA2-F39C08273F7A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12" name="Content Placeholder 11" descr="Diagram of a diagram of a liquid argon near detector&#10;&#10;AI-generated content may be incorrect.">
            <a:extLst>
              <a:ext uri="{FF2B5EF4-FFF2-40B4-BE49-F238E27FC236}">
                <a16:creationId xmlns:a16="http://schemas.microsoft.com/office/drawing/2014/main" id="{27E92713-D74A-756D-A11A-E04B5B3064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559558"/>
            <a:ext cx="11597211" cy="5990762"/>
          </a:xfr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82B991CF-8E4E-C399-0956-4BAD957AFBE7}"/>
              </a:ext>
            </a:extLst>
          </p:cNvPr>
          <p:cNvSpPr/>
          <p:nvPr/>
        </p:nvSpPr>
        <p:spPr>
          <a:xfrm>
            <a:off x="409433" y="559558"/>
            <a:ext cx="8898340" cy="5604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1C88302-883F-6979-AB03-97B84095D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7216" y="-128954"/>
            <a:ext cx="10515600" cy="1325563"/>
          </a:xfrm>
        </p:spPr>
        <p:txBody>
          <a:bodyPr/>
          <a:lstStyle/>
          <a:p>
            <a:r>
              <a:rPr lang="en-GB" dirty="0" err="1"/>
              <a:t>LArPix</a:t>
            </a:r>
            <a:r>
              <a:rPr lang="en-GB" dirty="0"/>
              <a:t> and DUNE ND-LAr</a:t>
            </a:r>
            <a:endParaRPr lang="en-US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6450266-5E5C-87EC-6D5D-50B687B457F9}"/>
              </a:ext>
            </a:extLst>
          </p:cNvPr>
          <p:cNvGrpSpPr/>
          <p:nvPr/>
        </p:nvGrpSpPr>
        <p:grpSpPr>
          <a:xfrm>
            <a:off x="10874191" y="270590"/>
            <a:ext cx="1352293" cy="526473"/>
            <a:chOff x="10930114" y="5940805"/>
            <a:chExt cx="1352293" cy="526473"/>
          </a:xfrm>
        </p:grpSpPr>
        <p:sp>
          <p:nvSpPr>
            <p:cNvPr id="18" name="Pentagon 17">
              <a:extLst>
                <a:ext uri="{FF2B5EF4-FFF2-40B4-BE49-F238E27FC236}">
                  <a16:creationId xmlns:a16="http://schemas.microsoft.com/office/drawing/2014/main" id="{07643E14-8AED-C9DF-7EBE-24723C3DF16A}"/>
                </a:ext>
              </a:extLst>
            </p:cNvPr>
            <p:cNvSpPr/>
            <p:nvPr/>
          </p:nvSpPr>
          <p:spPr>
            <a:xfrm rot="10800000">
              <a:off x="10930114" y="5940805"/>
              <a:ext cx="1261885" cy="526473"/>
            </a:xfrm>
            <a:prstGeom prst="homePlate">
              <a:avLst/>
            </a:prstGeom>
            <a:effectLst>
              <a:outerShdw blurRad="50800" dist="38100" dir="8100000" sx="105000" sy="105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5734467-728B-A53D-D08D-9B4B170871C4}"/>
                </a:ext>
              </a:extLst>
            </p:cNvPr>
            <p:cNvSpPr txBox="1"/>
            <p:nvPr/>
          </p:nvSpPr>
          <p:spPr>
            <a:xfrm>
              <a:off x="11020523" y="6021807"/>
              <a:ext cx="126188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</a:rPr>
                <a:t>[10,11,25]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8596089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1396B5-7BC2-B366-9F8A-9E39A73985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646" y="0"/>
            <a:ext cx="10515600" cy="1325563"/>
          </a:xfrm>
        </p:spPr>
        <p:txBody>
          <a:bodyPr/>
          <a:lstStyle/>
          <a:p>
            <a:r>
              <a:rPr lang="en-GB" dirty="0" err="1"/>
              <a:t>LArPix</a:t>
            </a:r>
            <a:r>
              <a:rPr lang="en-GB" dirty="0"/>
              <a:t> and DUNE ND-LAr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085151-3AE2-942D-93C4-272C135A11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K. Mavrokoridis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46F5D8-681D-7BB3-85A1-1FAC558BA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LAr Technologies | NuFact25| Sep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71B8B9-A9F2-8062-A0F1-CA1F0FDF04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19B6-CA80-8843-AFA2-F39C08273F7A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8" name="Picture 7" descr="A close-up of a machine&#10;&#10;AI-generated content may be incorrect.">
            <a:extLst>
              <a:ext uri="{FF2B5EF4-FFF2-40B4-BE49-F238E27FC236}">
                <a16:creationId xmlns:a16="http://schemas.microsoft.com/office/drawing/2014/main" id="{056F8B96-9B42-A72F-8A79-E44A7F83E9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69482"/>
            <a:ext cx="4852599" cy="442651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455229F-8555-2F8C-AF43-0E72B893EC5D}"/>
              </a:ext>
            </a:extLst>
          </p:cNvPr>
          <p:cNvSpPr txBox="1"/>
          <p:nvPr/>
        </p:nvSpPr>
        <p:spPr>
          <a:xfrm>
            <a:off x="1406770" y="1239509"/>
            <a:ext cx="28955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b="1" dirty="0">
                <a:solidFill>
                  <a:srgbClr val="053885"/>
                </a:solidFill>
                <a:effectLst/>
                <a:latin typeface="Helvetica" pitchFamily="2" charset="0"/>
              </a:rPr>
              <a:t>FSD Anode Assembly</a:t>
            </a:r>
            <a:endParaRPr lang="en-GB" dirty="0">
              <a:solidFill>
                <a:srgbClr val="053885"/>
              </a:solidFill>
              <a:effectLst/>
              <a:latin typeface="Helvetica" pitchFamily="2" charset="0"/>
            </a:endParaRPr>
          </a:p>
        </p:txBody>
      </p:sp>
      <p:pic>
        <p:nvPicPr>
          <p:cNvPr id="12" name="Picture 11" descr="A person standing next to a machine&#10;&#10;AI-generated content may be incorrect.">
            <a:extLst>
              <a:ext uri="{FF2B5EF4-FFF2-40B4-BE49-F238E27FC236}">
                <a16:creationId xmlns:a16="http://schemas.microsoft.com/office/drawing/2014/main" id="{2C0CE5AE-2FAD-EF52-826B-8ABFF89D76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2599" y="1467057"/>
            <a:ext cx="3536736" cy="4658780"/>
          </a:xfrm>
          <a:prstGeom prst="rect">
            <a:avLst/>
          </a:prstGeom>
        </p:spPr>
      </p:pic>
      <p:pic>
        <p:nvPicPr>
          <p:cNvPr id="14" name="Picture 13" descr="A graph showing a line drawn on a glass surface&#10;&#10;AI-generated content may be incorrect.">
            <a:extLst>
              <a:ext uri="{FF2B5EF4-FFF2-40B4-BE49-F238E27FC236}">
                <a16:creationId xmlns:a16="http://schemas.microsoft.com/office/drawing/2014/main" id="{63E03F62-B790-E051-CBB1-BCCACB2C38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54688" y="1202188"/>
            <a:ext cx="2699112" cy="518851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8AE1948-32A9-0E22-64FF-C7E78861D1F9}"/>
              </a:ext>
            </a:extLst>
          </p:cNvPr>
          <p:cNvSpPr txBox="1"/>
          <p:nvPr/>
        </p:nvSpPr>
        <p:spPr>
          <a:xfrm>
            <a:off x="6154615" y="593039"/>
            <a:ext cx="6172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dirty="0">
                <a:solidFill>
                  <a:srgbClr val="19376A"/>
                </a:solidFill>
                <a:effectLst/>
                <a:latin typeface="Helvetica" pitchFamily="2" charset="0"/>
              </a:rPr>
              <a:t>FSD Operation @ Univ. of Bern, 21 Oct – 15 Nov, 2024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5E1072C-7E09-6BF3-88FD-DC4AA03E7D5E}"/>
              </a:ext>
            </a:extLst>
          </p:cNvPr>
          <p:cNvGrpSpPr/>
          <p:nvPr/>
        </p:nvGrpSpPr>
        <p:grpSpPr>
          <a:xfrm>
            <a:off x="10905376" y="5944040"/>
            <a:ext cx="1352293" cy="526473"/>
            <a:chOff x="10930114" y="5940805"/>
            <a:chExt cx="1352293" cy="526473"/>
          </a:xfrm>
        </p:grpSpPr>
        <p:sp>
          <p:nvSpPr>
            <p:cNvPr id="20" name="Pentagon 19">
              <a:extLst>
                <a:ext uri="{FF2B5EF4-FFF2-40B4-BE49-F238E27FC236}">
                  <a16:creationId xmlns:a16="http://schemas.microsoft.com/office/drawing/2014/main" id="{525ACE34-2011-5A0C-6D55-D87C2496F8CF}"/>
                </a:ext>
              </a:extLst>
            </p:cNvPr>
            <p:cNvSpPr/>
            <p:nvPr/>
          </p:nvSpPr>
          <p:spPr>
            <a:xfrm rot="10800000">
              <a:off x="10930114" y="5940805"/>
              <a:ext cx="1261885" cy="526473"/>
            </a:xfrm>
            <a:prstGeom prst="homePlate">
              <a:avLst/>
            </a:prstGeom>
            <a:effectLst>
              <a:outerShdw blurRad="50800" dist="38100" dir="8100000" sx="105000" sy="105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6FB28E1-26BD-DCE8-314F-EECFC33F9545}"/>
                </a:ext>
              </a:extLst>
            </p:cNvPr>
            <p:cNvSpPr txBox="1"/>
            <p:nvPr/>
          </p:nvSpPr>
          <p:spPr>
            <a:xfrm>
              <a:off x="11020523" y="6021807"/>
              <a:ext cx="126188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</a:rPr>
                <a:t>[10,11,25]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9353834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6F21FA-4FD2-C0A6-5781-37D1F46FD6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A6D201-24BC-1E20-8155-812D66ABD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891" y="0"/>
            <a:ext cx="11488838" cy="1325563"/>
          </a:xfrm>
        </p:spPr>
        <p:txBody>
          <a:bodyPr/>
          <a:lstStyle/>
          <a:p>
            <a:r>
              <a:rPr lang="en-US" dirty="0"/>
              <a:t>QPIX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DB8951-5886-6F3E-ED37-3321677443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K. Mavrokoridis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4900CE-3424-CFD3-CD4F-5C8795B540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LAr Technologies | NuFact25| Sep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995C04-DDE6-2824-1D7E-968C74BD04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19B6-CA80-8843-AFA2-F39C08273F7A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718D3EE-47BB-E8BA-8D8A-85F7ED1E79FC}"/>
              </a:ext>
            </a:extLst>
          </p:cNvPr>
          <p:cNvSpPr/>
          <p:nvPr/>
        </p:nvSpPr>
        <p:spPr>
          <a:xfrm>
            <a:off x="3224212" y="825899"/>
            <a:ext cx="55361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D. Nygren's </a:t>
            </a:r>
            <a:r>
              <a:rPr lang="en-GB" sz="2000" b="1" dirty="0" err="1"/>
              <a:t>Qpix</a:t>
            </a:r>
            <a:r>
              <a:rPr lang="en-GB" sz="2000" dirty="0"/>
              <a:t> ASIC (time-to-charge approach)</a:t>
            </a:r>
            <a:endParaRPr lang="en-US" sz="20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DCBE441-DE6F-D2B9-6EAF-67EBC7BCCC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646" y="1842192"/>
            <a:ext cx="4243881" cy="223778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40FD46C-EC66-BAA1-D387-0F1066C34104}"/>
              </a:ext>
            </a:extLst>
          </p:cNvPr>
          <p:cNvSpPr txBox="1"/>
          <p:nvPr/>
        </p:nvSpPr>
        <p:spPr>
          <a:xfrm>
            <a:off x="508646" y="4064868"/>
            <a:ext cx="316900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>
                <a:latin typeface="Helvetica" pitchFamily="2" charset="0"/>
              </a:rPr>
              <a:t>Q-Pix summary:</a:t>
            </a:r>
            <a:br>
              <a:rPr lang="en-US" sz="1600" dirty="0">
                <a:latin typeface="Helvetica" pitchFamily="2" charset="0"/>
              </a:rPr>
            </a:br>
            <a:endParaRPr lang="en-US" sz="1600" dirty="0">
              <a:latin typeface="Helvetica" pitchFamily="2" charset="0"/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600" dirty="0">
                <a:latin typeface="Helvetica" pitchFamily="2" charset="0"/>
              </a:rPr>
              <a:t>Measures the time to integrate a pre-defined integrated charge (∆Q).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600" dirty="0">
                <a:latin typeface="Helvetica" pitchFamily="2" charset="0"/>
              </a:rPr>
              <a:t>Average detector current is encoded in the reset rate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latin typeface="Helvetica" pitchFamily="2" charset="0"/>
              </a:rPr>
              <a:t>Self-triggered, per pixel</a:t>
            </a:r>
          </a:p>
          <a:p>
            <a:pPr algn="l"/>
            <a:endParaRPr lang="en-US" sz="1600" dirty="0">
              <a:latin typeface="Helvetica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ECB74A9-C4E8-C8A0-D686-C0994A0B0E19}"/>
              </a:ext>
            </a:extLst>
          </p:cNvPr>
          <p:cNvSpPr txBox="1"/>
          <p:nvPr/>
        </p:nvSpPr>
        <p:spPr>
          <a:xfrm>
            <a:off x="7384353" y="5996322"/>
            <a:ext cx="39694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64-channel Q-</a:t>
            </a:r>
            <a:r>
              <a:rPr lang="en-GB" dirty="0" err="1"/>
              <a:t>Pix</a:t>
            </a:r>
            <a:r>
              <a:rPr lang="en-GB" dirty="0"/>
              <a:t> prototype (</a:t>
            </a:r>
            <a:r>
              <a:rPr lang="en-GB" dirty="0" err="1"/>
              <a:t>QPixLAr</a:t>
            </a:r>
            <a:r>
              <a:rPr lang="en-GB" dirty="0"/>
              <a:t>)</a:t>
            </a:r>
          </a:p>
        </p:txBody>
      </p:sp>
      <p:pic>
        <p:nvPicPr>
          <p:cNvPr id="16" name="Google Shape;416;p40">
            <a:extLst>
              <a:ext uri="{FF2B5EF4-FFF2-40B4-BE49-F238E27FC236}">
                <a16:creationId xmlns:a16="http://schemas.microsoft.com/office/drawing/2014/main" id="{B20C2D85-9F8A-0970-9446-3C957B2C399E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89983" y="2081129"/>
            <a:ext cx="2289173" cy="379492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7" name="Google Shape;413;p40">
            <a:extLst>
              <a:ext uri="{FF2B5EF4-FFF2-40B4-BE49-F238E27FC236}">
                <a16:creationId xmlns:a16="http://schemas.microsoft.com/office/drawing/2014/main" id="{53FE9A74-F1F7-0F80-BEB9-E8001980E250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23147" t="57273" r="25380" b="4024"/>
          <a:stretch/>
        </p:blipFill>
        <p:spPr>
          <a:xfrm>
            <a:off x="6563755" y="2284950"/>
            <a:ext cx="1473530" cy="147770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414;p40">
            <a:extLst>
              <a:ext uri="{FF2B5EF4-FFF2-40B4-BE49-F238E27FC236}">
                <a16:creationId xmlns:a16="http://schemas.microsoft.com/office/drawing/2014/main" id="{03AF3B74-F0AA-2A4F-5088-CFC8D512F0A8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26194" t="5514" r="22333" b="55783"/>
          <a:stretch/>
        </p:blipFill>
        <p:spPr>
          <a:xfrm>
            <a:off x="8149582" y="2307980"/>
            <a:ext cx="1528104" cy="14434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418;p40">
            <a:extLst>
              <a:ext uri="{FF2B5EF4-FFF2-40B4-BE49-F238E27FC236}">
                <a16:creationId xmlns:a16="http://schemas.microsoft.com/office/drawing/2014/main" id="{34DEB8B7-26A4-7446-69F1-9BE5E1E0BBA3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529441" y="3936052"/>
            <a:ext cx="3240281" cy="1197744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1C756C96-C904-5C7D-9134-44E982F93D3D}"/>
              </a:ext>
            </a:extLst>
          </p:cNvPr>
          <p:cNvSpPr txBox="1"/>
          <p:nvPr/>
        </p:nvSpPr>
        <p:spPr>
          <a:xfrm>
            <a:off x="508646" y="1526565"/>
            <a:ext cx="34091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Charge integrate/replenishment circuit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0942F0E-FDD8-7B7B-4514-A032AF03CEE4}"/>
              </a:ext>
            </a:extLst>
          </p:cNvPr>
          <p:cNvGrpSpPr/>
          <p:nvPr/>
        </p:nvGrpSpPr>
        <p:grpSpPr>
          <a:xfrm>
            <a:off x="3535541" y="4637586"/>
            <a:ext cx="2937751" cy="1602003"/>
            <a:chOff x="342209" y="4109298"/>
            <a:chExt cx="3033592" cy="1508429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6372C5EB-915A-75E9-8D9D-73674FB9989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41147" y="4762018"/>
              <a:ext cx="1057751" cy="213800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BD393B7-B149-EF92-0C5F-3F27CB6BE5D1}"/>
                </a:ext>
              </a:extLst>
            </p:cNvPr>
            <p:cNvSpPr txBox="1"/>
            <p:nvPr/>
          </p:nvSpPr>
          <p:spPr>
            <a:xfrm>
              <a:off x="342209" y="5310983"/>
              <a:ext cx="3033592" cy="306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replenishment time difference (RTD)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25B93C26-A7F5-74A9-76B0-103096202E22}"/>
                    </a:ext>
                  </a:extLst>
                </p:cNvPr>
                <p:cNvSpPr txBox="1"/>
                <p:nvPr/>
              </p:nvSpPr>
              <p:spPr>
                <a:xfrm>
                  <a:off x="342209" y="4109298"/>
                  <a:ext cx="2817917" cy="645882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𝐼</m:t>
                            </m:r>
                            <m:d>
                              <m:dPr>
                                <m:ctrlP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d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𝑑𝑡</m:t>
                            </m:r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𝑎𝑣𝑔</m:t>
                                </m:r>
                              </m:sub>
                            </m:sSub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∙∆</m:t>
                            </m:r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</m:nary>
                      </m:oMath>
                    </m:oMathPara>
                  </a14:m>
                  <a:endParaRPr lang="en-US" sz="16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26301C2A-3268-6B23-7BD4-DE988A6A156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2209" y="4109298"/>
                  <a:ext cx="2817917" cy="645882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C077001D-994D-E3C4-8850-C9DC141CA477}"/>
              </a:ext>
            </a:extLst>
          </p:cNvPr>
          <p:cNvGrpSpPr/>
          <p:nvPr/>
        </p:nvGrpSpPr>
        <p:grpSpPr>
          <a:xfrm>
            <a:off x="10917148" y="1114265"/>
            <a:ext cx="1261885" cy="526473"/>
            <a:chOff x="10930114" y="5940805"/>
            <a:chExt cx="1261885" cy="526473"/>
          </a:xfrm>
        </p:grpSpPr>
        <p:sp>
          <p:nvSpPr>
            <p:cNvPr id="8" name="Pentagon 7">
              <a:extLst>
                <a:ext uri="{FF2B5EF4-FFF2-40B4-BE49-F238E27FC236}">
                  <a16:creationId xmlns:a16="http://schemas.microsoft.com/office/drawing/2014/main" id="{E8B13C9C-4F09-33A7-F0E5-8A76B1EA8199}"/>
                </a:ext>
              </a:extLst>
            </p:cNvPr>
            <p:cNvSpPr/>
            <p:nvPr/>
          </p:nvSpPr>
          <p:spPr>
            <a:xfrm rot="10800000">
              <a:off x="10930114" y="5940805"/>
              <a:ext cx="1261885" cy="526473"/>
            </a:xfrm>
            <a:prstGeom prst="homePlate">
              <a:avLst/>
            </a:prstGeom>
            <a:effectLst>
              <a:outerShdw blurRad="50800" dist="38100" dir="8100000" sx="105000" sy="105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EA03FF0-89CD-E6C7-BF60-1C131912C507}"/>
                </a:ext>
              </a:extLst>
            </p:cNvPr>
            <p:cNvSpPr txBox="1"/>
            <p:nvPr/>
          </p:nvSpPr>
          <p:spPr>
            <a:xfrm>
              <a:off x="11153475" y="6023702"/>
              <a:ext cx="99418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</a:rPr>
                <a:t>[25, 26]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02992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276579-5FD8-0F47-B319-1ECCC3B41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481" y="-16470"/>
            <a:ext cx="10515600" cy="1325563"/>
          </a:xfrm>
        </p:spPr>
        <p:txBody>
          <a:bodyPr/>
          <a:lstStyle/>
          <a:p>
            <a:r>
              <a:rPr lang="en-US" dirty="0"/>
              <a:t>Why Liquid Argon?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F5CD4B-938B-CB4E-9CD7-F483861801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K. Mavrokoridis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D90083-9A3B-E042-B010-EB206315B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LAr Technologies | NuFact25| Sep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F7200C-6082-2E47-808A-612586EE3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19B6-CA80-8843-AFA2-F39C08273F7A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7747B5D-8187-0082-B41E-9EAD1530FA27}"/>
              </a:ext>
            </a:extLst>
          </p:cNvPr>
          <p:cNvGrpSpPr/>
          <p:nvPr/>
        </p:nvGrpSpPr>
        <p:grpSpPr>
          <a:xfrm>
            <a:off x="586154" y="1465385"/>
            <a:ext cx="10527323" cy="3587261"/>
            <a:chOff x="586154" y="1465385"/>
            <a:chExt cx="10527323" cy="3587261"/>
          </a:xfrm>
        </p:grpSpPr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42844817-24EA-ED64-7E64-D25CBE40594E}"/>
                </a:ext>
              </a:extLst>
            </p:cNvPr>
            <p:cNvSpPr/>
            <p:nvPr/>
          </p:nvSpPr>
          <p:spPr>
            <a:xfrm>
              <a:off x="586154" y="1465385"/>
              <a:ext cx="10527323" cy="3587261"/>
            </a:xfrm>
            <a:prstGeom prst="roundRect">
              <a:avLst/>
            </a:prstGeom>
            <a:solidFill>
              <a:srgbClr val="4CB7AC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B9A6F37-5A6C-224F-810E-3D2D48FD5247}"/>
                </a:ext>
              </a:extLst>
            </p:cNvPr>
            <p:cNvSpPr txBox="1"/>
            <p:nvPr/>
          </p:nvSpPr>
          <p:spPr>
            <a:xfrm>
              <a:off x="838200" y="1683628"/>
              <a:ext cx="10003779" cy="3108543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itchFamily="2" charset="2"/>
                <a:buChar char="ü"/>
              </a:pPr>
              <a:r>
                <a:rPr lang="en-US" sz="2800" dirty="0">
                  <a:solidFill>
                    <a:schemeClr val="bg1"/>
                  </a:solidFill>
                </a:rPr>
                <a:t> </a:t>
              </a:r>
              <a:r>
                <a:rPr lang="en-US" sz="2800" b="1" dirty="0">
                  <a:solidFill>
                    <a:schemeClr val="bg1"/>
                  </a:solidFill>
                </a:rPr>
                <a:t>Dense</a:t>
              </a:r>
              <a:r>
                <a:rPr lang="en-US" sz="2800" dirty="0">
                  <a:solidFill>
                    <a:schemeClr val="bg1"/>
                  </a:solidFill>
                </a:rPr>
                <a:t>: 40% denser than water</a:t>
              </a:r>
            </a:p>
            <a:p>
              <a:pPr marL="285750" indent="-285750">
                <a:buFont typeface="Wingdings" pitchFamily="2" charset="2"/>
                <a:buChar char="ü"/>
              </a:pPr>
              <a:r>
                <a:rPr lang="en-US" sz="2800" dirty="0">
                  <a:solidFill>
                    <a:schemeClr val="bg1"/>
                  </a:solidFill>
                </a:rPr>
                <a:t> </a:t>
              </a:r>
              <a:r>
                <a:rPr lang="en-US" sz="2800" b="1" dirty="0">
                  <a:solidFill>
                    <a:schemeClr val="bg1"/>
                  </a:solidFill>
                </a:rPr>
                <a:t>Easy ionization</a:t>
              </a:r>
              <a:r>
                <a:rPr lang="en-US" sz="2800" dirty="0">
                  <a:solidFill>
                    <a:schemeClr val="bg1"/>
                  </a:solidFill>
                </a:rPr>
                <a:t>: 55 000 e</a:t>
              </a:r>
              <a:r>
                <a:rPr lang="en-US" sz="2800" baseline="30000" dirty="0">
                  <a:solidFill>
                    <a:schemeClr val="bg1"/>
                  </a:solidFill>
                </a:rPr>
                <a:t>-</a:t>
              </a:r>
              <a:r>
                <a:rPr lang="en-US" sz="2800" dirty="0">
                  <a:solidFill>
                    <a:schemeClr val="bg1"/>
                  </a:solidFill>
                </a:rPr>
                <a:t>/cm for MIPs</a:t>
              </a:r>
            </a:p>
            <a:p>
              <a:pPr marL="285750" indent="-285750">
                <a:buFont typeface="Wingdings" pitchFamily="2" charset="2"/>
                <a:buChar char="ü"/>
              </a:pPr>
              <a:r>
                <a:rPr lang="en-US" sz="2800" b="1" dirty="0">
                  <a:solidFill>
                    <a:schemeClr val="bg1"/>
                  </a:solidFill>
                </a:rPr>
                <a:t> High electron lifetime </a:t>
              </a:r>
              <a:r>
                <a:rPr lang="en-US" sz="2800" dirty="0">
                  <a:solidFill>
                    <a:schemeClr val="bg1"/>
                  </a:solidFill>
                </a:rPr>
                <a:t>if purified </a:t>
              </a:r>
              <a:r>
                <a:rPr lang="en-US" sz="2800" dirty="0">
                  <a:solidFill>
                    <a:schemeClr val="bg1"/>
                  </a:solidFill>
                  <a:sym typeface="Wingdings" pitchFamily="2" charset="2"/>
                </a:rPr>
                <a:t> long drifts</a:t>
              </a:r>
            </a:p>
            <a:p>
              <a:pPr marL="285750" indent="-285750">
                <a:buFont typeface="Wingdings" pitchFamily="2" charset="2"/>
                <a:buChar char="ü"/>
              </a:pPr>
              <a:r>
                <a:rPr lang="en-US" sz="2800" dirty="0">
                  <a:solidFill>
                    <a:schemeClr val="bg1"/>
                  </a:solidFill>
                  <a:sym typeface="Wingdings" pitchFamily="2" charset="2"/>
                </a:rPr>
                <a:t> </a:t>
              </a:r>
              <a:r>
                <a:rPr lang="en-US" sz="2800" b="1" dirty="0">
                  <a:solidFill>
                    <a:schemeClr val="bg1"/>
                  </a:solidFill>
                  <a:sym typeface="Wingdings" pitchFamily="2" charset="2"/>
                </a:rPr>
                <a:t>High scintillation light yield</a:t>
              </a:r>
              <a:r>
                <a:rPr lang="en-US" sz="2800" dirty="0">
                  <a:solidFill>
                    <a:schemeClr val="bg1"/>
                  </a:solidFill>
                  <a:sym typeface="Wingdings" pitchFamily="2" charset="2"/>
                </a:rPr>
                <a:t>: 40k </a:t>
              </a:r>
              <a:r>
                <a:rPr lang="el-GR" sz="2800" dirty="0">
                  <a:solidFill>
                    <a:schemeClr val="bg1"/>
                  </a:solidFill>
                  <a:sym typeface="Wingdings" pitchFamily="2" charset="2"/>
                </a:rPr>
                <a:t>γ</a:t>
              </a:r>
              <a:r>
                <a:rPr lang="en-US" sz="2800" dirty="0">
                  <a:solidFill>
                    <a:schemeClr val="bg1"/>
                  </a:solidFill>
                  <a:sym typeface="Wingdings" pitchFamily="2" charset="2"/>
                </a:rPr>
                <a:t>/MeV</a:t>
              </a:r>
            </a:p>
            <a:p>
              <a:pPr marL="285750" indent="-285750">
                <a:buFont typeface="Wingdings" pitchFamily="2" charset="2"/>
                <a:buChar char="ü"/>
              </a:pPr>
              <a:r>
                <a:rPr lang="en-US" sz="2800" b="1" dirty="0">
                  <a:solidFill>
                    <a:schemeClr val="bg1"/>
                  </a:solidFill>
                  <a:sym typeface="Wingdings" pitchFamily="2" charset="2"/>
                </a:rPr>
                <a:t> Pulse shape discrimination ability: </a:t>
              </a:r>
              <a:r>
                <a:rPr lang="en-US" sz="2800" dirty="0">
                  <a:solidFill>
                    <a:schemeClr val="bg1"/>
                  </a:solidFill>
                  <a:sym typeface="Wingdings" pitchFamily="2" charset="2"/>
                </a:rPr>
                <a:t>(S1:fast 6ns/slow 1.6 </a:t>
              </a:r>
              <a:r>
                <a:rPr lang="el-GR" sz="2800" dirty="0">
                  <a:solidFill>
                    <a:schemeClr val="bg1"/>
                  </a:solidFill>
                  <a:sym typeface="Wingdings" pitchFamily="2" charset="2"/>
                </a:rPr>
                <a:t>μ</a:t>
              </a:r>
              <a:r>
                <a:rPr lang="en-US" sz="2800" dirty="0">
                  <a:solidFill>
                    <a:schemeClr val="bg1"/>
                  </a:solidFill>
                  <a:sym typeface="Wingdings" pitchFamily="2" charset="2"/>
                </a:rPr>
                <a:t>s) </a:t>
              </a:r>
            </a:p>
            <a:p>
              <a:pPr marL="285750" indent="-285750">
                <a:buFont typeface="Wingdings" pitchFamily="2" charset="2"/>
                <a:buChar char="ü"/>
              </a:pPr>
              <a:r>
                <a:rPr lang="en-US" sz="2800" dirty="0">
                  <a:solidFill>
                    <a:schemeClr val="bg1"/>
                  </a:solidFill>
                  <a:sym typeface="Wingdings" pitchFamily="2" charset="2"/>
                </a:rPr>
                <a:t> </a:t>
              </a:r>
              <a:r>
                <a:rPr lang="en-US" sz="2800" b="1" dirty="0">
                  <a:solidFill>
                    <a:schemeClr val="bg1"/>
                  </a:solidFill>
                  <a:sym typeface="Wingdings" pitchFamily="2" charset="2"/>
                </a:rPr>
                <a:t>Abundant:</a:t>
              </a:r>
              <a:r>
                <a:rPr lang="en-US" sz="2800" dirty="0">
                  <a:solidFill>
                    <a:schemeClr val="bg1"/>
                  </a:solidFill>
                  <a:sym typeface="Wingdings" pitchFamily="2" charset="2"/>
                </a:rPr>
                <a:t> ~1% of the atmosphere (needs </a:t>
              </a:r>
              <a:r>
                <a:rPr lang="en-US" sz="2800" baseline="30000" dirty="0">
                  <a:solidFill>
                    <a:schemeClr val="bg1"/>
                  </a:solidFill>
                  <a:sym typeface="Wingdings" pitchFamily="2" charset="2"/>
                </a:rPr>
                <a:t>39</a:t>
              </a:r>
              <a:r>
                <a:rPr lang="en-US" sz="2800" dirty="0">
                  <a:solidFill>
                    <a:schemeClr val="bg1"/>
                  </a:solidFill>
                  <a:sym typeface="Wingdings" pitchFamily="2" charset="2"/>
                </a:rPr>
                <a:t>Ar depletion for DM)</a:t>
              </a:r>
            </a:p>
            <a:p>
              <a:pPr marL="285750" indent="-285750">
                <a:buFont typeface="Wingdings" pitchFamily="2" charset="2"/>
                <a:buChar char="ü"/>
              </a:pPr>
              <a:r>
                <a:rPr lang="en-US" sz="2800" dirty="0">
                  <a:solidFill>
                    <a:schemeClr val="bg1"/>
                  </a:solidFill>
                  <a:sym typeface="Wingdings" pitchFamily="2" charset="2"/>
                </a:rPr>
                <a:t> </a:t>
              </a:r>
              <a:r>
                <a:rPr lang="en-US" sz="2800" b="1" dirty="0">
                  <a:solidFill>
                    <a:schemeClr val="bg1"/>
                  </a:solidFill>
                  <a:sym typeface="Wingdings" pitchFamily="2" charset="2"/>
                </a:rPr>
                <a:t>Cheap</a:t>
              </a:r>
              <a:r>
                <a:rPr lang="en-US" sz="2800" dirty="0">
                  <a:solidFill>
                    <a:schemeClr val="bg1"/>
                  </a:solidFill>
                  <a:sym typeface="Wingdings" pitchFamily="2" charset="2"/>
                </a:rPr>
                <a:t>: </a:t>
              </a:r>
              <a:r>
                <a:rPr lang="en-GB" sz="2800" dirty="0">
                  <a:solidFill>
                    <a:schemeClr val="bg1"/>
                  </a:solidFill>
                  <a:sym typeface="Wingdings" pitchFamily="2" charset="2"/>
                </a:rPr>
                <a:t>$</a:t>
              </a:r>
              <a:r>
                <a:rPr lang="en-GB" sz="2800" dirty="0">
                  <a:solidFill>
                    <a:schemeClr val="bg1"/>
                  </a:solidFill>
                </a:rPr>
                <a:t>2/L ($3000/L for </a:t>
              </a:r>
              <a:r>
                <a:rPr lang="en-GB" sz="2800" dirty="0" err="1">
                  <a:solidFill>
                    <a:schemeClr val="bg1"/>
                  </a:solidFill>
                </a:rPr>
                <a:t>Xe</a:t>
              </a:r>
              <a:r>
                <a:rPr lang="en-GB" sz="2800" dirty="0">
                  <a:solidFill>
                    <a:schemeClr val="bg1"/>
                  </a:solidFill>
                </a:rPr>
                <a:t>, $500/L for Ne)</a:t>
              </a:r>
              <a:endParaRPr lang="en-US" sz="28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7208358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B99DF4-5260-9651-A80C-2523D56DFD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K. Mavrokoridis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A73D51-F07C-3FC3-A41C-E7011B9F4B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LAr Technologies | NuFact25| Sep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74644E-BF55-39D4-DD84-7F72B49A8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19B6-CA80-8843-AFA2-F39C08273F7A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041EAF74-819C-679C-1B2D-3E6238D1459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308631"/>
            <a:ext cx="12449907" cy="24191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Multimodal pixel readout –</a:t>
            </a:r>
            <a:r>
              <a:rPr lang="en-GB" dirty="0" err="1"/>
              <a:t>SoLAr</a:t>
            </a:r>
            <a:br>
              <a:rPr lang="en-GB" dirty="0"/>
            </a:br>
            <a:br>
              <a:rPr lang="en-GB" dirty="0"/>
            </a:br>
            <a:br>
              <a:rPr lang="en-GB" dirty="0"/>
            </a:br>
            <a:endParaRPr lang="en-US" sz="3600" dirty="0">
              <a:solidFill>
                <a:srgbClr val="EF6C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D8E09AA-9094-519D-03B5-B27C8161EF97}"/>
              </a:ext>
            </a:extLst>
          </p:cNvPr>
          <p:cNvSpPr txBox="1"/>
          <p:nvPr/>
        </p:nvSpPr>
        <p:spPr>
          <a:xfrm>
            <a:off x="90852" y="1400962"/>
            <a:ext cx="874834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b="1" dirty="0">
                <a:solidFill>
                  <a:srgbClr val="000000"/>
                </a:solidFill>
                <a:effectLst/>
                <a:latin typeface="Helvetica" pitchFamily="2" charset="0"/>
              </a:rPr>
              <a:t>A pixel plane which is sensitive to</a:t>
            </a:r>
          </a:p>
          <a:p>
            <a:pPr>
              <a:buNone/>
            </a:pPr>
            <a:r>
              <a:rPr lang="en-GB" b="1" dirty="0">
                <a:solidFill>
                  <a:srgbClr val="000000"/>
                </a:solidFill>
                <a:effectLst/>
                <a:latin typeface="Helvetica" pitchFamily="2" charset="0"/>
              </a:rPr>
              <a:t>(UV-VIS) photons (L) and </a:t>
            </a:r>
            <a:r>
              <a:rPr lang="en-GB" b="1" dirty="0" err="1">
                <a:solidFill>
                  <a:srgbClr val="000000"/>
                </a:solidFill>
                <a:effectLst/>
                <a:latin typeface="Helvetica" pitchFamily="2" charset="0"/>
              </a:rPr>
              <a:t>ionizationcharge</a:t>
            </a:r>
            <a:r>
              <a:rPr lang="en-GB" b="1" dirty="0">
                <a:solidFill>
                  <a:srgbClr val="000000"/>
                </a:solidFill>
                <a:effectLst/>
                <a:latin typeface="Helvetica" pitchFamily="2" charset="0"/>
              </a:rPr>
              <a:t> (Q) simultaneously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9330335-A3B4-BA64-DAC9-B23A4E29AD35}"/>
              </a:ext>
            </a:extLst>
          </p:cNvPr>
          <p:cNvSpPr txBox="1"/>
          <p:nvPr/>
        </p:nvSpPr>
        <p:spPr>
          <a:xfrm>
            <a:off x="1181458" y="2045668"/>
            <a:ext cx="63480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Multiple ways to achieve this concept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AD6A90B-2B5B-1434-85C2-2455E530A311}"/>
              </a:ext>
            </a:extLst>
          </p:cNvPr>
          <p:cNvSpPr txBox="1"/>
          <p:nvPr/>
        </p:nvSpPr>
        <p:spPr>
          <a:xfrm>
            <a:off x="22470" y="2383899"/>
            <a:ext cx="4264629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/>
              <a:t>SoLAr</a:t>
            </a:r>
            <a:r>
              <a:rPr lang="en-US" dirty="0"/>
              <a:t>: </a:t>
            </a:r>
            <a:r>
              <a:rPr lang="en-GB" dirty="0"/>
              <a:t>Integration of conventional light</a:t>
            </a:r>
          </a:p>
          <a:p>
            <a:r>
              <a:rPr lang="en-GB" dirty="0"/>
              <a:t>detectors (e.g. VUV </a:t>
            </a:r>
            <a:r>
              <a:rPr lang="en-GB" dirty="0" err="1"/>
              <a:t>SiPM’s</a:t>
            </a:r>
            <a:r>
              <a:rPr lang="en-GB" dirty="0"/>
              <a:t>) into the pixel</a:t>
            </a:r>
          </a:p>
          <a:p>
            <a:r>
              <a:rPr lang="en-GB" dirty="0"/>
              <a:t>plane</a:t>
            </a:r>
          </a:p>
          <a:p>
            <a:endParaRPr lang="en-US" dirty="0"/>
          </a:p>
        </p:txBody>
      </p:sp>
      <p:pic>
        <p:nvPicPr>
          <p:cNvPr id="16" name="Picture 15" descr="A close-up of a yellow box&#10;&#10;AI-generated content may be incorrect.">
            <a:extLst>
              <a:ext uri="{FF2B5EF4-FFF2-40B4-BE49-F238E27FC236}">
                <a16:creationId xmlns:a16="http://schemas.microsoft.com/office/drawing/2014/main" id="{40441E47-5357-3A7A-F823-E6F21D0D2B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4151" y="1058211"/>
            <a:ext cx="2498498" cy="4387362"/>
          </a:xfrm>
          <a:prstGeom prst="rect">
            <a:avLst/>
          </a:prstGeom>
        </p:spPr>
      </p:pic>
      <p:pic>
        <p:nvPicPr>
          <p:cNvPr id="18" name="Picture 17" descr="A machine with wires and wires&#10;&#10;AI-generated content may be incorrect.">
            <a:extLst>
              <a:ext uri="{FF2B5EF4-FFF2-40B4-BE49-F238E27FC236}">
                <a16:creationId xmlns:a16="http://schemas.microsoft.com/office/drawing/2014/main" id="{06E63ED8-62A8-BB33-12AF-BDD6A52913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64527" y="1273904"/>
            <a:ext cx="2350236" cy="4171669"/>
          </a:xfrm>
          <a:prstGeom prst="rect">
            <a:avLst/>
          </a:prstGeom>
        </p:spPr>
      </p:pic>
      <p:pic>
        <p:nvPicPr>
          <p:cNvPr id="20" name="Picture 19" descr="A close-up of a computer chip&#10;&#10;AI-generated content may be incorrect.">
            <a:extLst>
              <a:ext uri="{FF2B5EF4-FFF2-40B4-BE49-F238E27FC236}">
                <a16:creationId xmlns:a16="http://schemas.microsoft.com/office/drawing/2014/main" id="{EDCB2926-16A0-435D-8406-45658F98A8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92542" y="2650222"/>
            <a:ext cx="1992435" cy="2053876"/>
          </a:xfrm>
          <a:prstGeom prst="rect">
            <a:avLst/>
          </a:prstGeom>
        </p:spPr>
      </p:pic>
      <p:pic>
        <p:nvPicPr>
          <p:cNvPr id="22" name="Picture 21" descr="A white background with black text&#10;&#10;AI-generated content may be incorrect.">
            <a:extLst>
              <a:ext uri="{FF2B5EF4-FFF2-40B4-BE49-F238E27FC236}">
                <a16:creationId xmlns:a16="http://schemas.microsoft.com/office/drawing/2014/main" id="{93014994-D806-EC76-697A-13B934703C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8445" y="3570682"/>
            <a:ext cx="3924360" cy="1594967"/>
          </a:xfrm>
          <a:prstGeom prst="rect">
            <a:avLst/>
          </a:prstGeom>
        </p:spPr>
      </p:pic>
      <p:pic>
        <p:nvPicPr>
          <p:cNvPr id="24" name="Picture 23" descr="A graph of a cube with different colored squares&#10;&#10;AI-generated content may be incorrect.">
            <a:extLst>
              <a:ext uri="{FF2B5EF4-FFF2-40B4-BE49-F238E27FC236}">
                <a16:creationId xmlns:a16="http://schemas.microsoft.com/office/drawing/2014/main" id="{57160BE7-1A83-9B9F-7641-228AB097092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89489" y="4939320"/>
            <a:ext cx="3483723" cy="1584148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7AECE996-7AF9-7360-C9FD-0EAC09D08AE6}"/>
              </a:ext>
            </a:extLst>
          </p:cNvPr>
          <p:cNvGrpSpPr/>
          <p:nvPr/>
        </p:nvGrpSpPr>
        <p:grpSpPr>
          <a:xfrm>
            <a:off x="11060213" y="5999212"/>
            <a:ext cx="1051250" cy="526473"/>
            <a:chOff x="11140748" y="5940804"/>
            <a:chExt cx="1051250" cy="526473"/>
          </a:xfrm>
        </p:grpSpPr>
        <p:sp>
          <p:nvSpPr>
            <p:cNvPr id="26" name="Pentagon 25">
              <a:extLst>
                <a:ext uri="{FF2B5EF4-FFF2-40B4-BE49-F238E27FC236}">
                  <a16:creationId xmlns:a16="http://schemas.microsoft.com/office/drawing/2014/main" id="{5EF5CEF7-29EA-064E-9E7A-B3EB8D1FFCDF}"/>
                </a:ext>
              </a:extLst>
            </p:cNvPr>
            <p:cNvSpPr/>
            <p:nvPr/>
          </p:nvSpPr>
          <p:spPr>
            <a:xfrm rot="10800000">
              <a:off x="11140748" y="5940804"/>
              <a:ext cx="1051250" cy="526473"/>
            </a:xfrm>
            <a:prstGeom prst="homePlate">
              <a:avLst/>
            </a:prstGeom>
            <a:effectLst>
              <a:outerShdw blurRad="50800" dist="38100" dir="8100000" sx="105000" sy="105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5F90EEB-CDF4-8D9F-D5CE-E855C5B79C4A}"/>
                </a:ext>
              </a:extLst>
            </p:cNvPr>
            <p:cNvSpPr txBox="1"/>
            <p:nvPr/>
          </p:nvSpPr>
          <p:spPr>
            <a:xfrm>
              <a:off x="11528340" y="6026003"/>
              <a:ext cx="61106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</a:rPr>
                <a:t>[25]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0882331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91B3D1-05AB-9E3C-1CF7-FB9AE736DD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B88CCF-EFD3-27AA-BBC5-A0F71C7C78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K. Mavrokoridis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DD7891-BD3F-960F-235B-A69570C1F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LAr Technologies | NuFact25| Sep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435326-0877-9A99-C5A3-31A2C7D56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19B6-CA80-8843-AFA2-F39C08273F7A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E9DE4A3F-F037-BB31-81E8-D14B5E4EADA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308631"/>
            <a:ext cx="12449907" cy="24191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Multimodal pixel readout –</a:t>
            </a:r>
            <a:r>
              <a:rPr lang="en-GB" dirty="0" err="1"/>
              <a:t>aSe</a:t>
            </a:r>
            <a:r>
              <a:rPr lang="en-GB" dirty="0"/>
              <a:t> photoconductor</a:t>
            </a:r>
            <a:br>
              <a:rPr lang="en-GB" dirty="0"/>
            </a:br>
            <a:br>
              <a:rPr lang="en-GB" dirty="0"/>
            </a:br>
            <a:br>
              <a:rPr lang="en-GB" dirty="0"/>
            </a:br>
            <a:endParaRPr lang="en-US" sz="3600" dirty="0">
              <a:solidFill>
                <a:srgbClr val="EF6C00"/>
              </a:solidFill>
            </a:endParaRPr>
          </a:p>
        </p:txBody>
      </p:sp>
      <p:pic>
        <p:nvPicPr>
          <p:cNvPr id="2" name="Google Shape;485;p46">
            <a:extLst>
              <a:ext uri="{FF2B5EF4-FFF2-40B4-BE49-F238E27FC236}">
                <a16:creationId xmlns:a16="http://schemas.microsoft.com/office/drawing/2014/main" id="{4E1EFDAB-CE08-5047-1957-6F016999F620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99504" y="1619059"/>
            <a:ext cx="5312271" cy="345298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8899556-4E5C-9EB0-700F-803787FA7E6D}"/>
              </a:ext>
            </a:extLst>
          </p:cNvPr>
          <p:cNvSpPr txBox="1"/>
          <p:nvPr/>
        </p:nvSpPr>
        <p:spPr>
          <a:xfrm>
            <a:off x="5843954" y="1120198"/>
            <a:ext cx="634804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/>
              <a:t>Amorphous selenium (</a:t>
            </a:r>
            <a:r>
              <a:rPr lang="en-US" sz="1800" dirty="0" err="1"/>
              <a:t>aSe</a:t>
            </a:r>
            <a:r>
              <a:rPr lang="en-US" sz="1800" dirty="0"/>
              <a:t>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/>
              <a:t>Direct sensitivity to VUV light with low detection threshold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/>
              <a:t>large area coverage &amp; avalanche gain possible  Demonstrated at both room and LAr temperature</a:t>
            </a:r>
          </a:p>
        </p:txBody>
      </p:sp>
      <p:pic>
        <p:nvPicPr>
          <p:cNvPr id="13" name="Picture 12" descr="A close-up of a device&#10;&#10;AI-generated content may be incorrect.">
            <a:extLst>
              <a:ext uri="{FF2B5EF4-FFF2-40B4-BE49-F238E27FC236}">
                <a16:creationId xmlns:a16="http://schemas.microsoft.com/office/drawing/2014/main" id="{1E2F7279-F545-2574-5372-A705B0A42A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5021" y="2225858"/>
            <a:ext cx="3199279" cy="3748720"/>
          </a:xfrm>
          <a:prstGeom prst="rect">
            <a:avLst/>
          </a:prstGeom>
        </p:spPr>
      </p:pic>
      <p:pic>
        <p:nvPicPr>
          <p:cNvPr id="17" name="Picture 16" descr="A close-up of a machine&#10;&#10;AI-generated content may be incorrect.">
            <a:extLst>
              <a:ext uri="{FF2B5EF4-FFF2-40B4-BE49-F238E27FC236}">
                <a16:creationId xmlns:a16="http://schemas.microsoft.com/office/drawing/2014/main" id="{C43F3EF6-6B02-B330-9264-83F05558CF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2285914"/>
            <a:ext cx="1991114" cy="405507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D2F02943-E28B-ABC9-2446-CF3B0E468B61}"/>
              </a:ext>
            </a:extLst>
          </p:cNvPr>
          <p:cNvSpPr txBox="1"/>
          <p:nvPr/>
        </p:nvSpPr>
        <p:spPr>
          <a:xfrm>
            <a:off x="9812215" y="788966"/>
            <a:ext cx="2367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(Elena </a:t>
            </a:r>
            <a:r>
              <a:rPr lang="en-US" b="1" dirty="0" err="1"/>
              <a:t>Gramellini</a:t>
            </a:r>
            <a:r>
              <a:rPr lang="en-US" b="1" dirty="0"/>
              <a:t> </a:t>
            </a:r>
            <a:r>
              <a:rPr lang="en-US" b="1" i="1" dirty="0"/>
              <a:t>et al)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F0DAD77-E2B5-2F7C-DBAC-21A6982778BF}"/>
              </a:ext>
            </a:extLst>
          </p:cNvPr>
          <p:cNvGrpSpPr/>
          <p:nvPr/>
        </p:nvGrpSpPr>
        <p:grpSpPr>
          <a:xfrm>
            <a:off x="11060213" y="5999212"/>
            <a:ext cx="1051250" cy="526473"/>
            <a:chOff x="11140748" y="5940804"/>
            <a:chExt cx="1051250" cy="526473"/>
          </a:xfrm>
        </p:grpSpPr>
        <p:sp>
          <p:nvSpPr>
            <p:cNvPr id="25" name="Pentagon 24">
              <a:extLst>
                <a:ext uri="{FF2B5EF4-FFF2-40B4-BE49-F238E27FC236}">
                  <a16:creationId xmlns:a16="http://schemas.microsoft.com/office/drawing/2014/main" id="{42452894-C55A-5DB3-5D83-D68DF344C940}"/>
                </a:ext>
              </a:extLst>
            </p:cNvPr>
            <p:cNvSpPr/>
            <p:nvPr/>
          </p:nvSpPr>
          <p:spPr>
            <a:xfrm rot="10800000">
              <a:off x="11140748" y="5940804"/>
              <a:ext cx="1051250" cy="526473"/>
            </a:xfrm>
            <a:prstGeom prst="homePlate">
              <a:avLst/>
            </a:prstGeom>
            <a:effectLst>
              <a:outerShdw blurRad="50800" dist="38100" dir="8100000" sx="105000" sy="105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E699D479-FAF8-09C3-343D-C7A546A155B7}"/>
                </a:ext>
              </a:extLst>
            </p:cNvPr>
            <p:cNvSpPr txBox="1"/>
            <p:nvPr/>
          </p:nvSpPr>
          <p:spPr>
            <a:xfrm>
              <a:off x="11528340" y="6026003"/>
              <a:ext cx="61106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</a:rPr>
                <a:t>[25]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852422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0851DA-834D-FB44-BB03-94850CF31A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144" y="0"/>
            <a:ext cx="10515600" cy="1325563"/>
          </a:xfrm>
        </p:spPr>
        <p:txBody>
          <a:bodyPr/>
          <a:lstStyle/>
          <a:p>
            <a:r>
              <a:rPr lang="en-US" dirty="0"/>
              <a:t>Dual Phase LAr Detector Operation Principles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A93FBB-A717-AA48-83CB-C03F538B1E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K. Mavrokoridis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A6C82E-F9E1-9645-BB96-7F5863D67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LAr Technologies | NuFact25| Sep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8DDE8C-D001-6B4B-B1C9-30CF92EBE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19B6-CA80-8843-AFA2-F39C08273F7A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6AB63FF-7198-0A4E-9CCE-9FFE6410BB6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9250" y="2265842"/>
            <a:ext cx="3794599" cy="380331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20D1A61-4A73-4340-BEFC-83C402ADBB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9124" y="2184732"/>
            <a:ext cx="4389970" cy="381509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A9DDB32-D3C2-EB42-8321-DC79A7E04D60}"/>
              </a:ext>
            </a:extLst>
          </p:cNvPr>
          <p:cNvSpPr txBox="1"/>
          <p:nvPr/>
        </p:nvSpPr>
        <p:spPr>
          <a:xfrm>
            <a:off x="977454" y="1301411"/>
            <a:ext cx="1595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ProtoDUNE</a:t>
            </a:r>
            <a:r>
              <a:rPr lang="en-US" b="1" dirty="0"/>
              <a:t> DP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408699F-E303-FA44-BAB4-9D82CAD8FE43}"/>
              </a:ext>
            </a:extLst>
          </p:cNvPr>
          <p:cNvSpPr txBox="1"/>
          <p:nvPr/>
        </p:nvSpPr>
        <p:spPr>
          <a:xfrm>
            <a:off x="4857586" y="1233230"/>
            <a:ext cx="1064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ARIADNE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B0A8A8A-4A58-D246-98BE-1BE870620CCA}"/>
              </a:ext>
            </a:extLst>
          </p:cNvPr>
          <p:cNvSpPr txBox="1"/>
          <p:nvPr/>
        </p:nvSpPr>
        <p:spPr>
          <a:xfrm>
            <a:off x="9322291" y="1068303"/>
            <a:ext cx="1021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Darkside</a:t>
            </a:r>
            <a:endParaRPr lang="en-US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70F27AA-62E6-EB46-B829-C12D8244FA4D}"/>
              </a:ext>
            </a:extLst>
          </p:cNvPr>
          <p:cNvSpPr txBox="1"/>
          <p:nvPr/>
        </p:nvSpPr>
        <p:spPr>
          <a:xfrm>
            <a:off x="694481" y="1759219"/>
            <a:ext cx="2335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Charge amplification and readout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8800DDE-AE9E-7342-B788-4817870DF01C}"/>
              </a:ext>
            </a:extLst>
          </p:cNvPr>
          <p:cNvSpPr txBox="1"/>
          <p:nvPr/>
        </p:nvSpPr>
        <p:spPr>
          <a:xfrm>
            <a:off x="4198700" y="1538401"/>
            <a:ext cx="29909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Charge amplification and light readout with fast cameras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30DC59-1622-C24A-AE4E-E1604477FFC5}"/>
              </a:ext>
            </a:extLst>
          </p:cNvPr>
          <p:cNvSpPr txBox="1"/>
          <p:nvPr/>
        </p:nvSpPr>
        <p:spPr>
          <a:xfrm>
            <a:off x="8738468" y="1437635"/>
            <a:ext cx="29409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Electroluminescence light (no e</a:t>
            </a:r>
            <a:r>
              <a:rPr lang="en-US" baseline="30000" dirty="0"/>
              <a:t>-</a:t>
            </a:r>
            <a:r>
              <a:rPr lang="en-US" dirty="0"/>
              <a:t> avalanche) readout with radiopure </a:t>
            </a:r>
            <a:r>
              <a:rPr lang="en-US" dirty="0" err="1"/>
              <a:t>SiPM</a:t>
            </a:r>
            <a:r>
              <a:rPr lang="en-US" dirty="0"/>
              <a:t> array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CDEC915-E514-154B-A42F-9D0EC57AC6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25" y="2395564"/>
            <a:ext cx="4014225" cy="3604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75794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649ABD-8669-C345-BC5B-2CE977176E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93214"/>
            <a:ext cx="10515600" cy="1325563"/>
          </a:xfrm>
        </p:spPr>
        <p:txBody>
          <a:bodyPr/>
          <a:lstStyle/>
          <a:p>
            <a:r>
              <a:rPr lang="en-US" dirty="0"/>
              <a:t>ARIADNE (1ton): Optical </a:t>
            </a:r>
            <a:r>
              <a:rPr lang="en-US" dirty="0" err="1"/>
              <a:t>LArTPC</a:t>
            </a:r>
            <a:r>
              <a:rPr lang="en-US" dirty="0"/>
              <a:t> with TPX3Cam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9CA915-3706-4F4F-A9C0-4593A9BD15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K. Mavrokoridis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CAD0A2-3AB3-2146-9F23-AFA3ACEA5F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LAr Technologies | NuFact25| Sep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2DAED6-274B-1546-B381-D5E4D1C90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19B6-CA80-8843-AFA2-F39C08273F7A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D0EB52B-7026-0147-B073-AD548CDD81E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8312" y="1050924"/>
            <a:ext cx="4547794" cy="455824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EBF99AD-6521-FE4B-AD20-02F87DE2C1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563" y="1072271"/>
            <a:ext cx="2901547" cy="547804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EA1D970-A164-9248-B493-E3D04C32739D}"/>
              </a:ext>
            </a:extLst>
          </p:cNvPr>
          <p:cNvSpPr txBox="1"/>
          <p:nvPr/>
        </p:nvSpPr>
        <p:spPr>
          <a:xfrm>
            <a:off x="7647488" y="858077"/>
            <a:ext cx="359586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Instead of reading out the charge from the THGEM, fast TPX3 Cameras photograph the S2 light generated in the THGEM holes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A72422D-820F-034F-85F5-59FD1A6FF3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06385" y="2532562"/>
            <a:ext cx="2142958" cy="218180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11" name="Group">
            <a:extLst>
              <a:ext uri="{FF2B5EF4-FFF2-40B4-BE49-F238E27FC236}">
                <a16:creationId xmlns:a16="http://schemas.microsoft.com/office/drawing/2014/main" id="{EFBABAA8-5867-8742-BEC9-2D1823A08506}"/>
              </a:ext>
            </a:extLst>
          </p:cNvPr>
          <p:cNvGrpSpPr/>
          <p:nvPr/>
        </p:nvGrpSpPr>
        <p:grpSpPr>
          <a:xfrm>
            <a:off x="9893308" y="2418621"/>
            <a:ext cx="2142958" cy="1462041"/>
            <a:chOff x="715809" y="-197847"/>
            <a:chExt cx="5224035" cy="377021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2" name="Image" descr="Image">
              <a:extLst>
                <a:ext uri="{FF2B5EF4-FFF2-40B4-BE49-F238E27FC236}">
                  <a16:creationId xmlns:a16="http://schemas.microsoft.com/office/drawing/2014/main" id="{92DF9C2E-227B-D049-BC42-4C6358D93BF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3473" t="3700" r="971" b="3246"/>
            <a:stretch/>
          </p:blipFill>
          <p:spPr>
            <a:xfrm>
              <a:off x="715809" y="-1"/>
              <a:ext cx="5224035" cy="3572373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blurRad="127000" dist="63500" dir="5400000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3" name="500µm">
              <a:extLst>
                <a:ext uri="{FF2B5EF4-FFF2-40B4-BE49-F238E27FC236}">
                  <a16:creationId xmlns:a16="http://schemas.microsoft.com/office/drawing/2014/main" id="{9C282D55-D8EC-AA4B-9E9C-097E1E6801F4}"/>
                </a:ext>
              </a:extLst>
            </p:cNvPr>
            <p:cNvSpPr txBox="1"/>
            <p:nvPr/>
          </p:nvSpPr>
          <p:spPr>
            <a:xfrm>
              <a:off x="3687315" y="-197847"/>
              <a:ext cx="1719412" cy="859815"/>
            </a:xfrm>
            <a:prstGeom prst="rect">
              <a:avLst/>
            </a:prstGeom>
            <a:solidFill>
              <a:schemeClr val="accent4">
                <a:hueOff val="-461056"/>
                <a:satOff val="4338"/>
                <a:lumOff val="-10225"/>
              </a:scheme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lvl1pPr>
            </a:lstStyle>
            <a:p>
              <a:r>
                <a:rPr sz="1500" dirty="0"/>
                <a:t>500µm</a:t>
              </a:r>
            </a:p>
          </p:txBody>
        </p:sp>
        <p:sp>
          <p:nvSpPr>
            <p:cNvPr id="14" name="Line">
              <a:extLst>
                <a:ext uri="{FF2B5EF4-FFF2-40B4-BE49-F238E27FC236}">
                  <a16:creationId xmlns:a16="http://schemas.microsoft.com/office/drawing/2014/main" id="{90EFD516-8ECF-BF41-A458-F58B11F51DA1}"/>
                </a:ext>
              </a:extLst>
            </p:cNvPr>
            <p:cNvSpPr/>
            <p:nvPr/>
          </p:nvSpPr>
          <p:spPr>
            <a:xfrm>
              <a:off x="3294272" y="821670"/>
              <a:ext cx="1034406" cy="1"/>
            </a:xfrm>
            <a:prstGeom prst="line">
              <a:avLst/>
            </a:prstGeom>
            <a:noFill/>
            <a:ln w="38100" cap="flat">
              <a:solidFill>
                <a:schemeClr val="accent4">
                  <a:hueOff val="-461056"/>
                  <a:satOff val="4338"/>
                  <a:lumOff val="-10225"/>
                </a:schemeClr>
              </a:solidFill>
              <a:prstDash val="solid"/>
              <a:miter lim="400000"/>
              <a:headEnd type="arrow" w="med" len="med"/>
              <a:tail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C84CA5B-F0AA-CC40-AA11-C9299720C555}"/>
              </a:ext>
            </a:extLst>
          </p:cNvPr>
          <p:cNvGrpSpPr/>
          <p:nvPr/>
        </p:nvGrpSpPr>
        <p:grpSpPr>
          <a:xfrm>
            <a:off x="9847720" y="4798640"/>
            <a:ext cx="2319439" cy="1739580"/>
            <a:chOff x="9444941" y="4964450"/>
            <a:chExt cx="2319439" cy="1739580"/>
          </a:xfrm>
        </p:grpSpPr>
        <p:pic>
          <p:nvPicPr>
            <p:cNvPr id="15" name="Picture 14" descr="A picture containing indoor, kitchenware, strainer&#10;&#10;Description automatically generated">
              <a:extLst>
                <a:ext uri="{FF2B5EF4-FFF2-40B4-BE49-F238E27FC236}">
                  <a16:creationId xmlns:a16="http://schemas.microsoft.com/office/drawing/2014/main" id="{968E3E7D-DE93-AE41-93C7-8934EF1ADCA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44941" y="4964450"/>
              <a:ext cx="2319439" cy="1739580"/>
            </a:xfrm>
            <a:prstGeom prst="rect">
              <a:avLst/>
            </a:prstGeom>
          </p:spPr>
        </p:pic>
        <p:pic>
          <p:nvPicPr>
            <p:cNvPr id="16" name="Picture 15" descr="A picture containing text, indoor, old, gear&#10;&#10;Description automatically generated">
              <a:extLst>
                <a:ext uri="{FF2B5EF4-FFF2-40B4-BE49-F238E27FC236}">
                  <a16:creationId xmlns:a16="http://schemas.microsoft.com/office/drawing/2014/main" id="{71EB01F5-9915-0644-ACC6-56200A78734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83683" y="4964450"/>
              <a:ext cx="1080697" cy="810530"/>
            </a:xfrm>
            <a:prstGeom prst="rect">
              <a:avLst/>
            </a:prstGeom>
          </p:spPr>
        </p:pic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BB1A732F-1E66-0B4C-8305-DC1AA8EBFF43}"/>
              </a:ext>
            </a:extLst>
          </p:cNvPr>
          <p:cNvSpPr txBox="1"/>
          <p:nvPr/>
        </p:nvSpPr>
        <p:spPr>
          <a:xfrm>
            <a:off x="7700385" y="2474732"/>
            <a:ext cx="1297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FR4 THGEM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1289181-CAE2-494D-85FC-A0621D4C3174}"/>
              </a:ext>
            </a:extLst>
          </p:cNvPr>
          <p:cNvSpPr txBox="1"/>
          <p:nvPr/>
        </p:nvSpPr>
        <p:spPr>
          <a:xfrm>
            <a:off x="4811423" y="5673157"/>
            <a:ext cx="4977722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700" dirty="0"/>
              <a:t>New Manufacturing glass THGEM technique (patent pending) allows use of large scale radiopure glass opening application also to Dark Matter</a:t>
            </a:r>
          </a:p>
        </p:txBody>
      </p:sp>
      <p:sp>
        <p:nvSpPr>
          <p:cNvPr id="20" name="Bent-Up Arrow 19">
            <a:extLst>
              <a:ext uri="{FF2B5EF4-FFF2-40B4-BE49-F238E27FC236}">
                <a16:creationId xmlns:a16="http://schemas.microsoft.com/office/drawing/2014/main" id="{2A3C2008-B0A9-0547-A78C-E2BE93BE6280}"/>
              </a:ext>
            </a:extLst>
          </p:cNvPr>
          <p:cNvSpPr/>
          <p:nvPr/>
        </p:nvSpPr>
        <p:spPr>
          <a:xfrm rot="5400000">
            <a:off x="8962591" y="4609806"/>
            <a:ext cx="695446" cy="957660"/>
          </a:xfrm>
          <a:prstGeom prst="bentUpArrow">
            <a:avLst/>
          </a:prstGeom>
          <a:solidFill>
            <a:srgbClr val="00919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5059C6B-A937-954B-81B8-93F757A3AAE6}"/>
              </a:ext>
            </a:extLst>
          </p:cNvPr>
          <p:cNvSpPr txBox="1"/>
          <p:nvPr/>
        </p:nvSpPr>
        <p:spPr>
          <a:xfrm>
            <a:off x="9914640" y="4518124"/>
            <a:ext cx="19195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New Glass THGEM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F275EEB-9501-D946-A144-DD68B70A22BB}"/>
              </a:ext>
            </a:extLst>
          </p:cNvPr>
          <p:cNvGrpSpPr/>
          <p:nvPr/>
        </p:nvGrpSpPr>
        <p:grpSpPr>
          <a:xfrm>
            <a:off x="11086462" y="836431"/>
            <a:ext cx="1078735" cy="526473"/>
            <a:chOff x="11139055" y="5940806"/>
            <a:chExt cx="1078735" cy="526473"/>
          </a:xfrm>
        </p:grpSpPr>
        <p:sp>
          <p:nvSpPr>
            <p:cNvPr id="23" name="Pentagon 22">
              <a:extLst>
                <a:ext uri="{FF2B5EF4-FFF2-40B4-BE49-F238E27FC236}">
                  <a16:creationId xmlns:a16="http://schemas.microsoft.com/office/drawing/2014/main" id="{CA315595-796D-9149-9930-08B7861CD11D}"/>
                </a:ext>
              </a:extLst>
            </p:cNvPr>
            <p:cNvSpPr/>
            <p:nvPr/>
          </p:nvSpPr>
          <p:spPr>
            <a:xfrm rot="10800000">
              <a:off x="11139055" y="5940806"/>
              <a:ext cx="1052945" cy="526473"/>
            </a:xfrm>
            <a:prstGeom prst="homePlate">
              <a:avLst/>
            </a:prstGeom>
            <a:effectLst>
              <a:outerShdw blurRad="50800" dist="38100" dir="8100000" sx="105000" sy="105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6A6C437-482E-6A41-A8B3-F39EB110D388}"/>
                </a:ext>
              </a:extLst>
            </p:cNvPr>
            <p:cNvSpPr txBox="1"/>
            <p:nvPr/>
          </p:nvSpPr>
          <p:spPr>
            <a:xfrm>
              <a:off x="11268491" y="6021807"/>
              <a:ext cx="94929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</a:rPr>
                <a:t>[13-15]</a:t>
              </a: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95021F37-C013-C54A-888B-2F77E6E54BA5}"/>
              </a:ext>
            </a:extLst>
          </p:cNvPr>
          <p:cNvSpPr txBox="1"/>
          <p:nvPr/>
        </p:nvSpPr>
        <p:spPr>
          <a:xfrm>
            <a:off x="446466" y="6202335"/>
            <a:ext cx="2722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1-ton Detector at Liverpool</a:t>
            </a:r>
          </a:p>
        </p:txBody>
      </p:sp>
    </p:spTree>
    <p:extLst>
      <p:ext uri="{BB962C8B-B14F-4D97-AF65-F5344CB8AC3E}">
        <p14:creationId xmlns:p14="http://schemas.microsoft.com/office/powerpoint/2010/main" val="337409400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BD3E8489-79EF-9E47-BC70-60408A2AA4AF}"/>
              </a:ext>
            </a:extLst>
          </p:cNvPr>
          <p:cNvSpPr/>
          <p:nvPr/>
        </p:nvSpPr>
        <p:spPr>
          <a:xfrm>
            <a:off x="91632" y="2627451"/>
            <a:ext cx="4850757" cy="925975"/>
          </a:xfrm>
          <a:prstGeom prst="roundRect">
            <a:avLst/>
          </a:prstGeom>
          <a:solidFill>
            <a:srgbClr val="4CB7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E6BF13-B960-B24D-A877-3B251CE110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K. Mavrokoridis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CF9A0F-6B80-8644-9EA6-4ED0135BA5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LAr Technologies | NuFact25| Sep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113F46-294A-9E4F-B011-F39B4811A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19B6-CA80-8843-AFA2-F39C08273F7A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82FC27B-FCD0-BF4F-AB74-770449CC6F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00" y="1047683"/>
            <a:ext cx="5925274" cy="359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0" indent="0" defTabSz="461518">
              <a:lnSpc>
                <a:spcPct val="120000"/>
              </a:lnSpc>
              <a:spcBef>
                <a:spcPts val="1200"/>
              </a:spcBef>
              <a:buNone/>
              <a:defRPr sz="2528"/>
            </a:pPr>
            <a:r>
              <a:rPr lang="en-GB" sz="1850" kern="0" dirty="0">
                <a:solidFill>
                  <a:srgbClr val="000000"/>
                </a:solidFill>
                <a:sym typeface="Myriad Pro"/>
              </a:rPr>
              <a:t>Silicon pixel readout chip developed by the </a:t>
            </a:r>
            <a:r>
              <a:rPr lang="en-GB" sz="1850" kern="0" dirty="0" err="1">
                <a:solidFill>
                  <a:srgbClr val="000000"/>
                </a:solidFill>
                <a:sym typeface="Myriad Pro"/>
              </a:rPr>
              <a:t>Medipix</a:t>
            </a:r>
            <a:r>
              <a:rPr lang="en-GB" sz="1850" kern="0" dirty="0">
                <a:solidFill>
                  <a:srgbClr val="000000"/>
                </a:solidFill>
                <a:sym typeface="Myriad Pro"/>
              </a:rPr>
              <a:t> collaboration. </a:t>
            </a:r>
            <a:r>
              <a:rPr lang="en-GB" sz="1850" b="1" kern="0" dirty="0">
                <a:solidFill>
                  <a:srgbClr val="000000"/>
                </a:solidFill>
                <a:sym typeface="Myriad Pro"/>
              </a:rPr>
              <a:t>Very well established </a:t>
            </a:r>
            <a:r>
              <a:rPr lang="en-GB" sz="1850" kern="0" dirty="0">
                <a:solidFill>
                  <a:srgbClr val="000000"/>
                </a:solidFill>
                <a:sym typeface="Myriad Pro"/>
              </a:rPr>
              <a:t>technology at CERN.</a:t>
            </a:r>
          </a:p>
          <a:p>
            <a:pPr marL="0" lvl="0" indent="0" defTabSz="461518">
              <a:lnSpc>
                <a:spcPct val="100000"/>
              </a:lnSpc>
              <a:spcBef>
                <a:spcPts val="1200"/>
              </a:spcBef>
              <a:buNone/>
              <a:defRPr sz="2528"/>
            </a:pPr>
            <a:r>
              <a:rPr lang="en-GB" sz="1850" kern="0" dirty="0">
                <a:solidFill>
                  <a:srgbClr val="000000"/>
                </a:solidFill>
                <a:sym typeface="Myriad Pro"/>
              </a:rPr>
              <a:t>Simultaneous 10 bit Time over Threshold (</a:t>
            </a:r>
            <a:r>
              <a:rPr lang="en-GB" sz="1850" kern="0" dirty="0" err="1">
                <a:solidFill>
                  <a:srgbClr val="000000"/>
                </a:solidFill>
                <a:sym typeface="Myriad Pro"/>
              </a:rPr>
              <a:t>ToT</a:t>
            </a:r>
            <a:r>
              <a:rPr lang="en-GB" sz="1850" kern="0" dirty="0">
                <a:solidFill>
                  <a:srgbClr val="000000"/>
                </a:solidFill>
                <a:sym typeface="Myriad Pro"/>
              </a:rPr>
              <a:t>) and 18 bit Time Of Arrival (TOA).</a:t>
            </a:r>
          </a:p>
          <a:p>
            <a:pPr marL="0" lvl="0" indent="0" defTabSz="461518">
              <a:lnSpc>
                <a:spcPct val="120000"/>
              </a:lnSpc>
              <a:spcBef>
                <a:spcPts val="1200"/>
              </a:spcBef>
              <a:buNone/>
              <a:defRPr sz="2528"/>
            </a:pPr>
            <a:r>
              <a:rPr lang="en-GB" sz="1850" kern="0" dirty="0" err="1">
                <a:solidFill>
                  <a:srgbClr val="000000"/>
                </a:solidFill>
                <a:sym typeface="Myriad Pro"/>
              </a:rPr>
              <a:t>ToT</a:t>
            </a:r>
            <a:r>
              <a:rPr lang="en-GB" sz="1850" kern="0" dirty="0">
                <a:solidFill>
                  <a:srgbClr val="000000"/>
                </a:solidFill>
                <a:sym typeface="Myriad Pro"/>
              </a:rPr>
              <a:t> allows accurate calorimetry measurements.</a:t>
            </a:r>
          </a:p>
          <a:p>
            <a:pPr marL="0" lvl="0" indent="0" defTabSz="461518">
              <a:lnSpc>
                <a:spcPct val="100000"/>
              </a:lnSpc>
              <a:spcBef>
                <a:spcPts val="1200"/>
              </a:spcBef>
              <a:buNone/>
              <a:defRPr sz="2528"/>
            </a:pPr>
            <a:r>
              <a:rPr lang="en-GB" sz="1850" kern="0" dirty="0">
                <a:solidFill>
                  <a:srgbClr val="000000"/>
                </a:solidFill>
                <a:sym typeface="Myriad Pro"/>
              </a:rPr>
              <a:t>TOA accurate timing and 3D reconstruction.</a:t>
            </a:r>
          </a:p>
          <a:p>
            <a:pPr marL="0" lvl="0" indent="0" defTabSz="461518">
              <a:lnSpc>
                <a:spcPct val="100000"/>
              </a:lnSpc>
              <a:spcBef>
                <a:spcPts val="1200"/>
              </a:spcBef>
              <a:buNone/>
              <a:defRPr sz="2528"/>
            </a:pPr>
            <a:r>
              <a:rPr lang="en-GB" sz="1850" kern="0" dirty="0">
                <a:solidFill>
                  <a:srgbClr val="000000"/>
                </a:solidFill>
                <a:sym typeface="Myriad Pro"/>
              </a:rPr>
              <a:t>“Data driven readout”: pixels read out asynchronously, allows very efficient sparse readout.</a:t>
            </a:r>
          </a:p>
          <a:p>
            <a:pPr marL="0" lvl="0" indent="0" defTabSz="461518">
              <a:lnSpc>
                <a:spcPct val="100000"/>
              </a:lnSpc>
              <a:spcBef>
                <a:spcPts val="1200"/>
              </a:spcBef>
              <a:buNone/>
              <a:defRPr sz="2528"/>
            </a:pPr>
            <a:r>
              <a:rPr lang="en-GB" sz="1850" b="1" kern="0" dirty="0">
                <a:solidFill>
                  <a:srgbClr val="000000"/>
                </a:solidFill>
                <a:sym typeface="Myriad Pro"/>
              </a:rPr>
              <a:t>Possible to have continuous trigger-free readout.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A33EFD86-0714-3B4F-8A49-978880C19A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93214"/>
            <a:ext cx="10515600" cy="1325563"/>
          </a:xfrm>
        </p:spPr>
        <p:txBody>
          <a:bodyPr/>
          <a:lstStyle/>
          <a:p>
            <a:r>
              <a:rPr lang="en-US" dirty="0"/>
              <a:t>ARIADNE: Optical </a:t>
            </a:r>
            <a:r>
              <a:rPr lang="en-US" dirty="0" err="1"/>
              <a:t>LArTPC</a:t>
            </a:r>
            <a:r>
              <a:rPr lang="en-US" dirty="0"/>
              <a:t> with TPX3Cam</a:t>
            </a:r>
          </a:p>
        </p:txBody>
      </p:sp>
      <p:pic>
        <p:nvPicPr>
          <p:cNvPr id="11" name="Image" descr="Image">
            <a:extLst>
              <a:ext uri="{FF2B5EF4-FFF2-40B4-BE49-F238E27FC236}">
                <a16:creationId xmlns:a16="http://schemas.microsoft.com/office/drawing/2014/main" id="{733FF203-CA5F-034F-BDD2-9FAFA5890F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1970" y="4590035"/>
            <a:ext cx="2367321" cy="1886140"/>
          </a:xfrm>
          <a:prstGeom prst="rect">
            <a:avLst/>
          </a:prstGeom>
          <a:ln w="12700">
            <a:miter lim="400000"/>
          </a:ln>
          <a:effectLst>
            <a:outerShdw blurRad="127000" dist="63500" dir="5400000" rotWithShape="0">
              <a:srgbClr val="000000">
                <a:alpha val="70000"/>
              </a:srgbClr>
            </a:outerShdw>
          </a:effec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EF481A86-3664-9242-9F8C-D676B440316A}"/>
              </a:ext>
            </a:extLst>
          </p:cNvPr>
          <p:cNvSpPr/>
          <p:nvPr/>
        </p:nvSpPr>
        <p:spPr>
          <a:xfrm>
            <a:off x="85845" y="863017"/>
            <a:ext cx="170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/>
              <a:t>Full 3D Readout</a:t>
            </a:r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85933A8-13EA-6947-94B4-37B115FAAC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7863" y="4147748"/>
            <a:ext cx="4979277" cy="2284072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EDD37883-CBFD-4A4E-ADAB-3142256DA938}"/>
              </a:ext>
            </a:extLst>
          </p:cNvPr>
          <p:cNvSpPr txBox="1"/>
          <p:nvPr/>
        </p:nvSpPr>
        <p:spPr>
          <a:xfrm>
            <a:off x="10515600" y="4555815"/>
            <a:ext cx="481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ASI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B882CC4-ECB1-7C4C-A3A3-C7F351049440}"/>
              </a:ext>
            </a:extLst>
          </p:cNvPr>
          <p:cNvGrpSpPr/>
          <p:nvPr/>
        </p:nvGrpSpPr>
        <p:grpSpPr>
          <a:xfrm>
            <a:off x="6115500" y="755278"/>
            <a:ext cx="5881163" cy="3398312"/>
            <a:chOff x="6115500" y="755278"/>
            <a:chExt cx="5881163" cy="3398312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5C0CEA5C-9EDE-684B-927A-A5DCD0D9566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13696"/>
            <a:stretch/>
          </p:blipFill>
          <p:spPr>
            <a:xfrm>
              <a:off x="6348724" y="755278"/>
              <a:ext cx="5647939" cy="2982694"/>
            </a:xfrm>
            <a:prstGeom prst="rect">
              <a:avLst/>
            </a:prstGeom>
          </p:spPr>
        </p:pic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C60B8FCC-14A4-C44C-8D74-97DA52682F92}"/>
                </a:ext>
              </a:extLst>
            </p:cNvPr>
            <p:cNvSpPr/>
            <p:nvPr/>
          </p:nvSpPr>
          <p:spPr>
            <a:xfrm>
              <a:off x="6115500" y="3019530"/>
              <a:ext cx="2191655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All pixels read out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No timing data within event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9CA4F8B-4F32-A14D-ADF4-D8B42E046A66}"/>
                </a:ext>
              </a:extLst>
            </p:cNvPr>
            <p:cNvSpPr/>
            <p:nvPr/>
          </p:nvSpPr>
          <p:spPr>
            <a:xfrm>
              <a:off x="8413281" y="2953261"/>
              <a:ext cx="2583541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dirty="0"/>
                <a:t>Only active pixels read out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dirty="0"/>
                <a:t>Per pixel timing information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A1A58A5-C9E6-1947-AEE9-D44E1D3A867B}"/>
              </a:ext>
            </a:extLst>
          </p:cNvPr>
          <p:cNvGrpSpPr/>
          <p:nvPr/>
        </p:nvGrpSpPr>
        <p:grpSpPr>
          <a:xfrm>
            <a:off x="11113265" y="5964597"/>
            <a:ext cx="1078735" cy="526473"/>
            <a:chOff x="11139055" y="5940806"/>
            <a:chExt cx="1078735" cy="526473"/>
          </a:xfrm>
        </p:grpSpPr>
        <p:sp>
          <p:nvSpPr>
            <p:cNvPr id="29" name="Pentagon 28">
              <a:extLst>
                <a:ext uri="{FF2B5EF4-FFF2-40B4-BE49-F238E27FC236}">
                  <a16:creationId xmlns:a16="http://schemas.microsoft.com/office/drawing/2014/main" id="{18D3BA1D-A3BC-C147-984D-B46F4EE011EF}"/>
                </a:ext>
              </a:extLst>
            </p:cNvPr>
            <p:cNvSpPr/>
            <p:nvPr/>
          </p:nvSpPr>
          <p:spPr>
            <a:xfrm rot="10800000">
              <a:off x="11139055" y="5940806"/>
              <a:ext cx="1052945" cy="526473"/>
            </a:xfrm>
            <a:prstGeom prst="homePlate">
              <a:avLst/>
            </a:prstGeom>
            <a:effectLst>
              <a:outerShdw blurRad="50800" dist="38100" dir="8100000" sx="105000" sy="105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10989BD8-BC8A-AC42-BF28-EE4316EDC82C}"/>
                </a:ext>
              </a:extLst>
            </p:cNvPr>
            <p:cNvSpPr txBox="1"/>
            <p:nvPr/>
          </p:nvSpPr>
          <p:spPr>
            <a:xfrm>
              <a:off x="11268491" y="6021807"/>
              <a:ext cx="94929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</a:rPr>
                <a:t>[13-15]</a:t>
              </a:r>
            </a:p>
          </p:txBody>
        </p:sp>
      </p:grpSp>
      <p:graphicFrame>
        <p:nvGraphicFramePr>
          <p:cNvPr id="31" name="Table">
            <a:extLst>
              <a:ext uri="{FF2B5EF4-FFF2-40B4-BE49-F238E27FC236}">
                <a16:creationId xmlns:a16="http://schemas.microsoft.com/office/drawing/2014/main" id="{5FD4D9D5-7A54-8341-9CBF-994BF341172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19446593"/>
              </p:ext>
            </p:extLst>
          </p:nvPr>
        </p:nvGraphicFramePr>
        <p:xfrm>
          <a:off x="159975" y="4701657"/>
          <a:ext cx="3421425" cy="1731160"/>
        </p:xfrm>
        <a:graphic>
          <a:graphicData uri="http://schemas.openxmlformats.org/drawingml/2006/table">
            <a:tbl>
              <a:tblPr/>
              <a:tblGrid>
                <a:gridCol w="16393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21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14932"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1500" dirty="0">
                          <a:latin typeface="Myriad Pro"/>
                          <a:ea typeface="Myriad Pro"/>
                          <a:cs typeface="Myriad Pro"/>
                          <a:sym typeface="Myriad Pro"/>
                        </a:rPr>
                        <a:t>Sensor resolution</a:t>
                      </a:r>
                    </a:p>
                  </a:txBody>
                  <a:tcPr marL="44018" marR="44018" marT="44018" marB="44018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T w="12700">
                      <a:solidFill>
                        <a:srgbClr val="000000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1500">
                          <a:latin typeface="Myriad Pro"/>
                          <a:ea typeface="Myriad Pro"/>
                          <a:cs typeface="Myriad Pro"/>
                          <a:sym typeface="Myriad Pro"/>
                        </a:rPr>
                        <a:t>256x256 pixels</a:t>
                      </a:r>
                    </a:p>
                  </a:txBody>
                  <a:tcPr marL="44018" marR="44018" marT="44018" marB="44018" anchor="ctr" horzOverflow="overflow"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0648"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1500" dirty="0">
                          <a:latin typeface="Myriad Pro"/>
                          <a:ea typeface="Myriad Pro"/>
                          <a:cs typeface="Myriad Pro"/>
                          <a:sym typeface="Myriad Pro"/>
                        </a:rPr>
                        <a:t>Pixel size</a:t>
                      </a:r>
                    </a:p>
                  </a:txBody>
                  <a:tcPr marL="44018" marR="44018" marT="44018" marB="44018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1500">
                          <a:latin typeface="Myriad Pro"/>
                          <a:ea typeface="Myriad Pro"/>
                          <a:cs typeface="Myriad Pro"/>
                          <a:sym typeface="Myriad Pro"/>
                        </a:rPr>
                        <a:t>55µm x 55µm</a:t>
                      </a:r>
                    </a:p>
                  </a:txBody>
                  <a:tcPr marL="44018" marR="44018" marT="44018" marB="44018" anchor="ctr" horzOverflow="overflow">
                    <a:lnR w="12700">
                      <a:solidFill>
                        <a:srgbClr val="000000"/>
                      </a:solidFill>
                      <a:miter lim="400000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4932"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1500" dirty="0">
                          <a:latin typeface="Myriad Pro"/>
                          <a:ea typeface="Myriad Pro"/>
                          <a:cs typeface="Myriad Pro"/>
                          <a:sym typeface="Myriad Pro"/>
                        </a:rPr>
                        <a:t>Max readout rate</a:t>
                      </a:r>
                    </a:p>
                  </a:txBody>
                  <a:tcPr marL="44018" marR="44018" marT="44018" marB="44018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4200"/>
                        </a:spcBef>
                        <a:defRPr sz="2200">
                          <a:latin typeface="Myriad Pro"/>
                          <a:ea typeface="Myriad Pro"/>
                          <a:cs typeface="Myriad Pro"/>
                          <a:sym typeface="Myriad Pro"/>
                        </a:defRPr>
                      </a:pPr>
                      <a:r>
                        <a:rPr sz="1500"/>
                        <a:t>40Mhits•cm</a:t>
                      </a:r>
                      <a:r>
                        <a:rPr sz="1500" baseline="31999"/>
                        <a:t>-2</a:t>
                      </a:r>
                      <a:r>
                        <a:rPr sz="1500"/>
                        <a:t> •sec</a:t>
                      </a:r>
                      <a:r>
                        <a:rPr sz="1500" baseline="31999"/>
                        <a:t>-1</a:t>
                      </a:r>
                    </a:p>
                  </a:txBody>
                  <a:tcPr marL="44018" marR="44018" marT="44018" marB="44018" anchor="ctr" horzOverflow="overflow">
                    <a:lnR w="12700">
                      <a:solidFill>
                        <a:srgbClr val="000000"/>
                      </a:solidFill>
                      <a:miter lim="400000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064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500" dirty="0">
                          <a:latin typeface="Myriad Pro"/>
                          <a:ea typeface="Myriad Pro"/>
                          <a:cs typeface="Myriad Pro"/>
                          <a:sym typeface="Myriad Pro"/>
                        </a:rPr>
                        <a:t>Time resolution</a:t>
                      </a:r>
                    </a:p>
                  </a:txBody>
                  <a:tcPr marL="44018" marR="44018" marT="44018" marB="44018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lang="en-US" sz="1500" dirty="0">
                          <a:latin typeface="Myriad Pro"/>
                          <a:ea typeface="Myriad Pro"/>
                          <a:cs typeface="Myriad Pro"/>
                          <a:sym typeface="Myriad Pro"/>
                        </a:rPr>
                        <a:t>1.6 ns</a:t>
                      </a:r>
                      <a:endParaRPr sz="1500" dirty="0">
                        <a:latin typeface="Myriad Pro"/>
                        <a:ea typeface="Myriad Pro"/>
                        <a:cs typeface="Myriad Pro"/>
                        <a:sym typeface="Myriad Pro"/>
                      </a:endParaRPr>
                    </a:p>
                  </a:txBody>
                  <a:tcPr marL="44018" marR="44018" marT="44018" marB="44018" anchor="ctr" horzOverflow="overflow">
                    <a:lnR w="12700">
                      <a:solidFill>
                        <a:srgbClr val="000000"/>
                      </a:solidFill>
                      <a:miter lim="400000"/>
                    </a:lnR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680390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E6BF13-B960-B24D-A877-3B251CE110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K. Mavrokoridis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CF9A0F-6B80-8644-9EA6-4ED0135BA5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LAr Technologies | NuFact25| Sep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113F46-294A-9E4F-B011-F39B4811A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19B6-CA80-8843-AFA2-F39C08273F7A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A33EFD86-0714-3B4F-8A49-978880C19A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52256"/>
            <a:ext cx="10515600" cy="1325563"/>
          </a:xfrm>
        </p:spPr>
        <p:txBody>
          <a:bodyPr/>
          <a:lstStyle/>
          <a:p>
            <a:r>
              <a:rPr lang="en-US" dirty="0"/>
              <a:t>ARIADNE: LAr </a:t>
            </a:r>
            <a:r>
              <a:rPr lang="en-US" dirty="0" err="1"/>
              <a:t>Cosmics</a:t>
            </a:r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6D0245F-F0A6-8544-ABD3-71D260AE789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413"/>
          <a:stretch/>
        </p:blipFill>
        <p:spPr>
          <a:xfrm>
            <a:off x="5686359" y="449767"/>
            <a:ext cx="6160266" cy="258458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14B4395-FF90-5545-80CF-D3E4047280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35" y="896420"/>
            <a:ext cx="4562291" cy="386153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4CF5B10-E5CA-F646-A7A7-2FC1BC242839}"/>
              </a:ext>
            </a:extLst>
          </p:cNvPr>
          <p:cNvSpPr txBox="1"/>
          <p:nvPr/>
        </p:nvSpPr>
        <p:spPr>
          <a:xfrm>
            <a:off x="43279" y="4875300"/>
            <a:ext cx="468774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1.75 sec streaming (</a:t>
            </a:r>
            <a:r>
              <a:rPr lang="en-US" sz="2000" dirty="0" err="1"/>
              <a:t>ie</a:t>
            </a:r>
            <a:r>
              <a:rPr lang="en-US" sz="2000" dirty="0"/>
              <a:t> equivalent to 3km e</a:t>
            </a:r>
            <a:r>
              <a:rPr lang="en-US" sz="2000" baseline="30000" dirty="0"/>
              <a:t>-</a:t>
            </a:r>
            <a:r>
              <a:rPr lang="en-US" sz="2000" dirty="0"/>
              <a:t> drift)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~1mm/pixel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Raw 3D only </a:t>
            </a:r>
            <a:r>
              <a:rPr lang="en-US" sz="2000" dirty="0" err="1"/>
              <a:t>ToT</a:t>
            </a:r>
            <a:r>
              <a:rPr lang="en-US" sz="2000" dirty="0"/>
              <a:t> cut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Camera can cover 1mx1m at 4mm/pix</a:t>
            </a:r>
          </a:p>
          <a:p>
            <a:endParaRPr lang="en-US" sz="2000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3FD8C58-2834-4140-B002-2E71F14FA1E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0214" r="15960" b="18926"/>
          <a:stretch/>
        </p:blipFill>
        <p:spPr>
          <a:xfrm>
            <a:off x="9158293" y="2910616"/>
            <a:ext cx="3137882" cy="321574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7501ED3-BF09-0443-905F-1EDB0843C8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89070" y="3034603"/>
            <a:ext cx="4687747" cy="339836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ED46C52-CA5E-F348-A723-567B565291BE}"/>
              </a:ext>
            </a:extLst>
          </p:cNvPr>
          <p:cNvSpPr txBox="1"/>
          <p:nvPr/>
        </p:nvSpPr>
        <p:spPr>
          <a:xfrm>
            <a:off x="4697924" y="6267678"/>
            <a:ext cx="54954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TPXCam</a:t>
            </a:r>
            <a:r>
              <a:rPr lang="en-US" sz="1600" dirty="0"/>
              <a:t> sensitive to electroluminescence regime (no e</a:t>
            </a:r>
            <a:r>
              <a:rPr lang="en-US" sz="1600" baseline="30000" dirty="0"/>
              <a:t>-</a:t>
            </a:r>
            <a:r>
              <a:rPr lang="en-US" sz="1600" dirty="0"/>
              <a:t> gain)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EEC432C-1D75-C142-8F84-CED18288838D}"/>
              </a:ext>
            </a:extLst>
          </p:cNvPr>
          <p:cNvGrpSpPr/>
          <p:nvPr/>
        </p:nvGrpSpPr>
        <p:grpSpPr>
          <a:xfrm>
            <a:off x="11113265" y="5965172"/>
            <a:ext cx="1078735" cy="526473"/>
            <a:chOff x="11139055" y="5940806"/>
            <a:chExt cx="1078735" cy="526473"/>
          </a:xfrm>
        </p:grpSpPr>
        <p:sp>
          <p:nvSpPr>
            <p:cNvPr id="21" name="Pentagon 20">
              <a:extLst>
                <a:ext uri="{FF2B5EF4-FFF2-40B4-BE49-F238E27FC236}">
                  <a16:creationId xmlns:a16="http://schemas.microsoft.com/office/drawing/2014/main" id="{EF11AEEB-5EF8-9147-8F0F-63E7DDDDF5D2}"/>
                </a:ext>
              </a:extLst>
            </p:cNvPr>
            <p:cNvSpPr/>
            <p:nvPr/>
          </p:nvSpPr>
          <p:spPr>
            <a:xfrm rot="10800000">
              <a:off x="11139055" y="5940806"/>
              <a:ext cx="1052945" cy="526473"/>
            </a:xfrm>
            <a:prstGeom prst="homePlate">
              <a:avLst/>
            </a:prstGeom>
            <a:effectLst>
              <a:outerShdw blurRad="50800" dist="38100" dir="8100000" sx="105000" sy="105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F5392550-1443-E747-B3FE-233E69500A38}"/>
                </a:ext>
              </a:extLst>
            </p:cNvPr>
            <p:cNvSpPr txBox="1"/>
            <p:nvPr/>
          </p:nvSpPr>
          <p:spPr>
            <a:xfrm>
              <a:off x="11268491" y="6021807"/>
              <a:ext cx="94929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</a:rPr>
                <a:t>[13-15]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4904749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62521E-D14B-2204-2E19-80E8DFF97C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K. Mavrokoridis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5A8D68-619E-7119-D6AA-E0D1E19D6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LAr Technologies | NuFact25| Sep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4927A-C1A2-0E9C-6C40-3D9092665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19B6-CA80-8843-AFA2-F39C08273F7A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7" name="Content Placeholder 4" descr="A picture containing indoor&#10;&#10;Description automatically generated">
            <a:extLst>
              <a:ext uri="{FF2B5EF4-FFF2-40B4-BE49-F238E27FC236}">
                <a16:creationId xmlns:a16="http://schemas.microsoft.com/office/drawing/2014/main" id="{CE61336F-94E4-2222-E454-FCF421F528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1521" y="804877"/>
            <a:ext cx="3964106" cy="3964106"/>
          </a:xfrm>
        </p:spPr>
      </p:pic>
      <p:pic>
        <p:nvPicPr>
          <p:cNvPr id="8" name="Picture 7" descr="A picture containing indoor, electronics&#10;&#10;Description automatically generated">
            <a:extLst>
              <a:ext uri="{FF2B5EF4-FFF2-40B4-BE49-F238E27FC236}">
                <a16:creationId xmlns:a16="http://schemas.microsoft.com/office/drawing/2014/main" id="{5C982C29-FAE4-F59E-9DE5-C72D5B261FE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5501"/>
          <a:stretch/>
        </p:blipFill>
        <p:spPr>
          <a:xfrm>
            <a:off x="9198126" y="618730"/>
            <a:ext cx="2981173" cy="415025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C323D68-9DBB-444F-B471-1FBC3E774F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62" y="584625"/>
            <a:ext cx="4894260" cy="338318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AFDE498-9A26-4D4E-0BE7-3F9E0990597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8359"/>
          <a:stretch/>
        </p:blipFill>
        <p:spPr>
          <a:xfrm>
            <a:off x="2319414" y="4060811"/>
            <a:ext cx="2981173" cy="2604741"/>
          </a:xfrm>
          <a:prstGeom prst="rect">
            <a:avLst/>
          </a:prstGeom>
        </p:spPr>
      </p:pic>
      <p:pic>
        <p:nvPicPr>
          <p:cNvPr id="11" name="Image" descr="Image">
            <a:extLst>
              <a:ext uri="{FF2B5EF4-FFF2-40B4-BE49-F238E27FC236}">
                <a16:creationId xmlns:a16="http://schemas.microsoft.com/office/drawing/2014/main" id="{F535D103-056A-C44D-5496-CABADBD2ABD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04484" y="4509305"/>
            <a:ext cx="2310829" cy="1990136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Picture 11" descr="A picture containing calendar&#10;&#10;Description automatically generated">
            <a:extLst>
              <a:ext uri="{FF2B5EF4-FFF2-40B4-BE49-F238E27FC236}">
                <a16:creationId xmlns:a16="http://schemas.microsoft.com/office/drawing/2014/main" id="{34EA1B37-9418-B4F6-F7D9-D449D375D31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497" b="22130"/>
          <a:stretch/>
        </p:blipFill>
        <p:spPr>
          <a:xfrm>
            <a:off x="62062" y="4236644"/>
            <a:ext cx="2595955" cy="2262797"/>
          </a:xfrm>
          <a:prstGeom prst="rect">
            <a:avLst/>
          </a:prstGeom>
        </p:spPr>
      </p:pic>
      <p:pic>
        <p:nvPicPr>
          <p:cNvPr id="13" name="Picture 12" descr="A graph of a number of data&#10;&#10;AI-generated content may be incorrect.">
            <a:extLst>
              <a:ext uri="{FF2B5EF4-FFF2-40B4-BE49-F238E27FC236}">
                <a16:creationId xmlns:a16="http://schemas.microsoft.com/office/drawing/2014/main" id="{CFD138A2-3A79-B986-12EC-3A4FD30DD616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48413" t="16657" r="1113" b="13188"/>
          <a:stretch/>
        </p:blipFill>
        <p:spPr>
          <a:xfrm>
            <a:off x="7173114" y="4560185"/>
            <a:ext cx="2025086" cy="199013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86AE409-C91C-391A-B100-7C49184A7AF1}"/>
              </a:ext>
            </a:extLst>
          </p:cNvPr>
          <p:cNvSpPr txBox="1"/>
          <p:nvPr/>
        </p:nvSpPr>
        <p:spPr>
          <a:xfrm>
            <a:off x="8259740" y="5290319"/>
            <a:ext cx="729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dE</a:t>
            </a:r>
            <a:r>
              <a:rPr lang="en-US" dirty="0"/>
              <a:t>/dx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44CAE89-95B3-E8D9-965B-18CEF81D7627}"/>
              </a:ext>
            </a:extLst>
          </p:cNvPr>
          <p:cNvSpPr txBox="1"/>
          <p:nvPr/>
        </p:nvSpPr>
        <p:spPr>
          <a:xfrm>
            <a:off x="0" y="3861349"/>
            <a:ext cx="62225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Sixteen 50cm x 50cm glass THGEMs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37F364-C063-6A15-232C-98D3A15481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85979"/>
            <a:ext cx="10515600" cy="1325563"/>
          </a:xfrm>
        </p:spPr>
        <p:txBody>
          <a:bodyPr/>
          <a:lstStyle/>
          <a:p>
            <a:r>
              <a:rPr lang="en-US" dirty="0"/>
              <a:t>ARIADNE</a:t>
            </a:r>
            <a:r>
              <a:rPr lang="en-US" baseline="30000" dirty="0"/>
              <a:t>+ </a:t>
            </a:r>
            <a:r>
              <a:rPr lang="en-US" dirty="0"/>
              <a:t>15 ton Demonstration @CERN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9C147E5-E35F-3A51-688B-EBB92988E7DA}"/>
              </a:ext>
            </a:extLst>
          </p:cNvPr>
          <p:cNvSpPr txBox="1"/>
          <p:nvPr/>
        </p:nvSpPr>
        <p:spPr>
          <a:xfrm>
            <a:off x="6222568" y="4894118"/>
            <a:ext cx="827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cosmic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B5C287C-95FF-D495-DCB1-F3BED3883BEC}"/>
              </a:ext>
            </a:extLst>
          </p:cNvPr>
          <p:cNvSpPr txBox="1"/>
          <p:nvPr/>
        </p:nvSpPr>
        <p:spPr>
          <a:xfrm>
            <a:off x="5871768" y="3937351"/>
            <a:ext cx="2683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2mx2m glass THGEM array</a:t>
            </a:r>
          </a:p>
        </p:txBody>
      </p:sp>
    </p:spTree>
    <p:extLst>
      <p:ext uri="{BB962C8B-B14F-4D97-AF65-F5344CB8AC3E}">
        <p14:creationId xmlns:p14="http://schemas.microsoft.com/office/powerpoint/2010/main" val="350621833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D1924-4D78-0A46-A311-A2CE3ECA9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90" y="-138994"/>
            <a:ext cx="10515600" cy="1325563"/>
          </a:xfrm>
        </p:spPr>
        <p:txBody>
          <a:bodyPr/>
          <a:lstStyle/>
          <a:p>
            <a:r>
              <a:rPr lang="en-US" dirty="0"/>
              <a:t>DarkSide-20k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EB71BC-4BA5-9048-B239-F2B7B86A4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K. Mavrokoridis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AC1C7E-0FBF-174E-8334-F1AFB1BC7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LAr Technologies | NuFact25| Sep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4895D4-AEF8-3A4C-A1A5-6162EA967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19B6-CA80-8843-AFA2-F39C08273F7A}" type="slidenum">
              <a:rPr lang="en-US" smtClean="0"/>
              <a:pPr/>
              <a:t>37</a:t>
            </a:fld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B90A83D-5DAE-FD48-8207-7EC595320B79}"/>
              </a:ext>
            </a:extLst>
          </p:cNvPr>
          <p:cNvGrpSpPr/>
          <p:nvPr/>
        </p:nvGrpSpPr>
        <p:grpSpPr>
          <a:xfrm>
            <a:off x="10566090" y="5916809"/>
            <a:ext cx="1709133" cy="526473"/>
            <a:chOff x="10591880" y="5940805"/>
            <a:chExt cx="1709133" cy="526473"/>
          </a:xfrm>
        </p:grpSpPr>
        <p:sp>
          <p:nvSpPr>
            <p:cNvPr id="14" name="Pentagon 13">
              <a:extLst>
                <a:ext uri="{FF2B5EF4-FFF2-40B4-BE49-F238E27FC236}">
                  <a16:creationId xmlns:a16="http://schemas.microsoft.com/office/drawing/2014/main" id="{13DADB6B-51E5-084C-969F-8BAD5A79DA8C}"/>
                </a:ext>
              </a:extLst>
            </p:cNvPr>
            <p:cNvSpPr/>
            <p:nvPr/>
          </p:nvSpPr>
          <p:spPr>
            <a:xfrm rot="10800000">
              <a:off x="10591880" y="5940805"/>
              <a:ext cx="1600119" cy="526473"/>
            </a:xfrm>
            <a:prstGeom prst="homePlate">
              <a:avLst/>
            </a:prstGeom>
            <a:effectLst>
              <a:outerShdw blurRad="50800" dist="38100" dir="8100000" sx="105000" sy="105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06B90C5-917A-7C4B-A1BF-5F12BCA3DBC4}"/>
                </a:ext>
              </a:extLst>
            </p:cNvPr>
            <p:cNvSpPr txBox="1"/>
            <p:nvPr/>
          </p:nvSpPr>
          <p:spPr>
            <a:xfrm>
              <a:off x="10700895" y="5999658"/>
              <a:ext cx="160011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</a:rPr>
                <a:t>[16-18,27,28]</a:t>
              </a:r>
            </a:p>
          </p:txBody>
        </p:sp>
      </p:grpSp>
      <p:pic>
        <p:nvPicPr>
          <p:cNvPr id="9" name="Picture 8" descr="A black screen with white text&#10;&#10;AI-generated content may be incorrect.">
            <a:extLst>
              <a:ext uri="{FF2B5EF4-FFF2-40B4-BE49-F238E27FC236}">
                <a16:creationId xmlns:a16="http://schemas.microsoft.com/office/drawing/2014/main" id="{49B499A2-4A20-6726-18B5-57C408BCEC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84000" y="31771"/>
            <a:ext cx="2982210" cy="92888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937DE64-43E6-AC4B-A05E-0325A131CF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8694" y="872884"/>
            <a:ext cx="11037277" cy="5328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71590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D1924-4D78-0A46-A311-A2CE3ECA9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341" y="-152836"/>
            <a:ext cx="12265548" cy="1325563"/>
          </a:xfrm>
        </p:spPr>
        <p:txBody>
          <a:bodyPr/>
          <a:lstStyle/>
          <a:p>
            <a:r>
              <a:rPr lang="en-US" dirty="0"/>
              <a:t>DarkSide-20k</a:t>
            </a:r>
            <a:r>
              <a:rPr lang="en-GB" dirty="0"/>
              <a:t> </a:t>
            </a:r>
            <a:r>
              <a:rPr lang="en-GB" baseline="30000" dirty="0"/>
              <a:t>39</a:t>
            </a:r>
            <a:r>
              <a:rPr lang="en-GB" dirty="0"/>
              <a:t>Ar depletion &amp; Large Area </a:t>
            </a:r>
            <a:r>
              <a:rPr lang="en-GB" dirty="0" err="1"/>
              <a:t>SiPM</a:t>
            </a:r>
            <a:r>
              <a:rPr lang="en-GB" dirty="0"/>
              <a:t> Readout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EB71BC-4BA5-9048-B239-F2B7B86A4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K. Mavrokoridis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AC1C7E-0FBF-174E-8334-F1AFB1BC7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LAr Technologies | NuFact25| Sep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4895D4-AEF8-3A4C-A1A5-6162EA967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19B6-CA80-8843-AFA2-F39C08273F7A}" type="slidenum">
              <a:rPr lang="en-US" smtClean="0"/>
              <a:pPr/>
              <a:t>38</a:t>
            </a:fld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7555940-BE10-8A46-9A98-F59DF57785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3430" y="5663414"/>
            <a:ext cx="3486859" cy="52789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89E82E5-8AA4-3742-AD7B-2C3A77ACE9BD}"/>
              </a:ext>
            </a:extLst>
          </p:cNvPr>
          <p:cNvSpPr/>
          <p:nvPr/>
        </p:nvSpPr>
        <p:spPr>
          <a:xfrm>
            <a:off x="0" y="4916203"/>
            <a:ext cx="387390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ARIA project (</a:t>
            </a:r>
            <a:r>
              <a:rPr lang="en-US" sz="2000" dirty="0" err="1"/>
              <a:t>Darkside</a:t>
            </a:r>
            <a:r>
              <a:rPr lang="en-US" sz="2000" dirty="0"/>
              <a:t> Collab.), </a:t>
            </a:r>
            <a:r>
              <a:rPr lang="en-GB" sz="2000" dirty="0"/>
              <a:t>production of depleted argon, </a:t>
            </a:r>
            <a:r>
              <a:rPr lang="en-US" sz="2000" dirty="0"/>
              <a:t>below the </a:t>
            </a:r>
            <a:r>
              <a:rPr lang="en-US" sz="2000" dirty="0" err="1"/>
              <a:t>UAr</a:t>
            </a:r>
            <a:r>
              <a:rPr lang="en-US" sz="2000" dirty="0"/>
              <a:t> levels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2C76D48-C626-5D47-AAE4-4F471F6BFA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3828" y="1132307"/>
            <a:ext cx="2134768" cy="3158701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B9ED5719-3939-D844-AC83-BD7E78496D3E}"/>
              </a:ext>
            </a:extLst>
          </p:cNvPr>
          <p:cNvSpPr/>
          <p:nvPr/>
        </p:nvSpPr>
        <p:spPr>
          <a:xfrm>
            <a:off x="1857528" y="4215801"/>
            <a:ext cx="25408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/>
              <a:t>ARIA -distillation column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DD937DD-F1A2-7041-A3B2-E6D382D61A26}"/>
              </a:ext>
            </a:extLst>
          </p:cNvPr>
          <p:cNvCxnSpPr/>
          <p:nvPr/>
        </p:nvCxnSpPr>
        <p:spPr>
          <a:xfrm>
            <a:off x="4297467" y="995422"/>
            <a:ext cx="0" cy="5462300"/>
          </a:xfrm>
          <a:prstGeom prst="line">
            <a:avLst/>
          </a:prstGeom>
          <a:ln w="22225">
            <a:solidFill>
              <a:srgbClr val="EF6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70AD9CFD-8B3F-4640-A531-EF184CDC4A88}"/>
              </a:ext>
            </a:extLst>
          </p:cNvPr>
          <p:cNvSpPr txBox="1"/>
          <p:nvPr/>
        </p:nvSpPr>
        <p:spPr>
          <a:xfrm>
            <a:off x="5159497" y="856878"/>
            <a:ext cx="3141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Silicon is intrinsically radiopure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D7FE45FA-9211-8847-B0B8-A7A1E025647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758" b="27922"/>
          <a:stretch/>
        </p:blipFill>
        <p:spPr>
          <a:xfrm>
            <a:off x="65084" y="1100125"/>
            <a:ext cx="1883613" cy="3761772"/>
          </a:xfrm>
          <a:prstGeom prst="rect">
            <a:avLst/>
          </a:prstGeom>
        </p:spPr>
      </p:pic>
      <p:pic>
        <p:nvPicPr>
          <p:cNvPr id="14" name="Picture 13" descr="A close-up of a solar panel&#10;&#10;AI-generated content may be incorrect.">
            <a:extLst>
              <a:ext uri="{FF2B5EF4-FFF2-40B4-BE49-F238E27FC236}">
                <a16:creationId xmlns:a16="http://schemas.microsoft.com/office/drawing/2014/main" id="{8146C3EA-B450-B3A0-FFA3-F99AA2FA88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98416" y="1459004"/>
            <a:ext cx="7772400" cy="3593586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E88140D1-D972-2F96-2F09-690A7C714629}"/>
              </a:ext>
            </a:extLst>
          </p:cNvPr>
          <p:cNvGrpSpPr/>
          <p:nvPr/>
        </p:nvGrpSpPr>
        <p:grpSpPr>
          <a:xfrm>
            <a:off x="10566090" y="5916809"/>
            <a:ext cx="1709133" cy="526473"/>
            <a:chOff x="10591880" y="5940805"/>
            <a:chExt cx="1709133" cy="526473"/>
          </a:xfrm>
        </p:grpSpPr>
        <p:sp>
          <p:nvSpPr>
            <p:cNvPr id="22" name="Pentagon 21">
              <a:extLst>
                <a:ext uri="{FF2B5EF4-FFF2-40B4-BE49-F238E27FC236}">
                  <a16:creationId xmlns:a16="http://schemas.microsoft.com/office/drawing/2014/main" id="{DD91C841-E871-C40C-8217-39AE1FA7E632}"/>
                </a:ext>
              </a:extLst>
            </p:cNvPr>
            <p:cNvSpPr/>
            <p:nvPr/>
          </p:nvSpPr>
          <p:spPr>
            <a:xfrm rot="10800000">
              <a:off x="10591880" y="5940805"/>
              <a:ext cx="1600119" cy="526473"/>
            </a:xfrm>
            <a:prstGeom prst="homePlate">
              <a:avLst/>
            </a:prstGeom>
            <a:effectLst>
              <a:outerShdw blurRad="50800" dist="38100" dir="8100000" sx="105000" sy="105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B5EA41F-63B7-1AB6-8B88-539234BE387E}"/>
                </a:ext>
              </a:extLst>
            </p:cNvPr>
            <p:cNvSpPr txBox="1"/>
            <p:nvPr/>
          </p:nvSpPr>
          <p:spPr>
            <a:xfrm>
              <a:off x="10700895" y="5999658"/>
              <a:ext cx="160011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</a:rPr>
                <a:t>[16-18,27,28]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9780722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57919C-482C-20A6-EF71-771AF6CABB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D7F568-0DA4-809B-56FF-868610BDF9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145" y="-21026"/>
            <a:ext cx="10515600" cy="1325563"/>
          </a:xfrm>
        </p:spPr>
        <p:txBody>
          <a:bodyPr/>
          <a:lstStyle/>
          <a:p>
            <a:r>
              <a:rPr lang="en-US" dirty="0"/>
              <a:t>DarkSide-20k inner detector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6D82CE-6619-28E4-82AF-309187B14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K. Mavrokoridis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F35181-1276-D621-2DF3-97822254F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LAr Technologies | NuFact25| Sep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8214C8-5A37-EA95-9416-E1E8BE7B6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19B6-CA80-8843-AFA2-F39C08273F7A}" type="slidenum">
              <a:rPr lang="en-US" smtClean="0"/>
              <a:pPr/>
              <a:t>39</a:t>
            </a:fld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677F5D8-07D0-2764-7672-EEE5CD0005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114" y="1191923"/>
            <a:ext cx="2650843" cy="2303708"/>
          </a:xfrm>
          <a:prstGeom prst="rect">
            <a:avLst/>
          </a:prstGeom>
        </p:spPr>
      </p:pic>
      <p:pic>
        <p:nvPicPr>
          <p:cNvPr id="12" name="Picture 11" descr="A diagram of a machine&#10;&#10;AI-generated content may be incorrect.">
            <a:extLst>
              <a:ext uri="{FF2B5EF4-FFF2-40B4-BE49-F238E27FC236}">
                <a16:creationId xmlns:a16="http://schemas.microsoft.com/office/drawing/2014/main" id="{C8EBA566-2D50-1793-7A31-BAF40E2A71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2957" y="1177769"/>
            <a:ext cx="9142343" cy="4415968"/>
          </a:xfrm>
          <a:prstGeom prst="rect">
            <a:avLst/>
          </a:prstGeom>
        </p:spPr>
      </p:pic>
      <p:pic>
        <p:nvPicPr>
          <p:cNvPr id="23" name="Picture 22" descr="A solar panel on a machine&#10;&#10;AI-generated content may be incorrect.">
            <a:extLst>
              <a:ext uri="{FF2B5EF4-FFF2-40B4-BE49-F238E27FC236}">
                <a16:creationId xmlns:a16="http://schemas.microsoft.com/office/drawing/2014/main" id="{9AF7D6BF-FD65-BE30-51C1-6B4579C2F6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080" y="3658617"/>
            <a:ext cx="1956912" cy="1646049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F769E6D0-61AC-7EE4-BDA3-4BE83D96CBFF}"/>
              </a:ext>
            </a:extLst>
          </p:cNvPr>
          <p:cNvGrpSpPr/>
          <p:nvPr/>
        </p:nvGrpSpPr>
        <p:grpSpPr>
          <a:xfrm>
            <a:off x="10566090" y="5916809"/>
            <a:ext cx="1709133" cy="526473"/>
            <a:chOff x="10591880" y="5940805"/>
            <a:chExt cx="1709133" cy="526473"/>
          </a:xfrm>
        </p:grpSpPr>
        <p:sp>
          <p:nvSpPr>
            <p:cNvPr id="25" name="Pentagon 24">
              <a:extLst>
                <a:ext uri="{FF2B5EF4-FFF2-40B4-BE49-F238E27FC236}">
                  <a16:creationId xmlns:a16="http://schemas.microsoft.com/office/drawing/2014/main" id="{C1A104ED-262D-DF10-E91B-678CF2151E81}"/>
                </a:ext>
              </a:extLst>
            </p:cNvPr>
            <p:cNvSpPr/>
            <p:nvPr/>
          </p:nvSpPr>
          <p:spPr>
            <a:xfrm rot="10800000">
              <a:off x="10591880" y="5940805"/>
              <a:ext cx="1600119" cy="526473"/>
            </a:xfrm>
            <a:prstGeom prst="homePlate">
              <a:avLst/>
            </a:prstGeom>
            <a:effectLst>
              <a:outerShdw blurRad="50800" dist="38100" dir="8100000" sx="105000" sy="105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CFE6F23-EBEB-ABE6-2D28-272371771B3F}"/>
                </a:ext>
              </a:extLst>
            </p:cNvPr>
            <p:cNvSpPr txBox="1"/>
            <p:nvPr/>
          </p:nvSpPr>
          <p:spPr>
            <a:xfrm>
              <a:off x="10700895" y="5999658"/>
              <a:ext cx="160011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</a:rPr>
                <a:t>[16-18,27,28]</a:t>
              </a: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A364F57F-9353-8BD3-706C-8B0311B95C0B}"/>
              </a:ext>
            </a:extLst>
          </p:cNvPr>
          <p:cNvSpPr txBox="1"/>
          <p:nvPr/>
        </p:nvSpPr>
        <p:spPr>
          <a:xfrm>
            <a:off x="277602" y="5891917"/>
            <a:ext cx="7809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Outer detector PDUs similar with the inner. Production in UK close to completion. </a:t>
            </a:r>
          </a:p>
        </p:txBody>
      </p:sp>
      <p:pic>
        <p:nvPicPr>
          <p:cNvPr id="29" name="Picture 28" descr="A black screen with white text&#10;&#10;AI-generated content may be incorrect.">
            <a:extLst>
              <a:ext uri="{FF2B5EF4-FFF2-40B4-BE49-F238E27FC236}">
                <a16:creationId xmlns:a16="http://schemas.microsoft.com/office/drawing/2014/main" id="{444E4A91-FF51-9B5F-DC4E-29ED5BD062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84000" y="31771"/>
            <a:ext cx="2982210" cy="928885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38103AD2-6160-1CB5-F829-FD59345F8D3F}"/>
              </a:ext>
            </a:extLst>
          </p:cNvPr>
          <p:cNvSpPr txBox="1"/>
          <p:nvPr/>
        </p:nvSpPr>
        <p:spPr>
          <a:xfrm>
            <a:off x="479080" y="4935334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PDU</a:t>
            </a:r>
          </a:p>
        </p:txBody>
      </p:sp>
    </p:spTree>
    <p:extLst>
      <p:ext uri="{BB962C8B-B14F-4D97-AF65-F5344CB8AC3E}">
        <p14:creationId xmlns:p14="http://schemas.microsoft.com/office/powerpoint/2010/main" val="31680974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04DE3A0F-21A5-F7B7-9709-F52FDB55CC85}"/>
              </a:ext>
            </a:extLst>
          </p:cNvPr>
          <p:cNvSpPr/>
          <p:nvPr/>
        </p:nvSpPr>
        <p:spPr>
          <a:xfrm rot="5400000">
            <a:off x="5193808" y="3226691"/>
            <a:ext cx="940905" cy="1310740"/>
          </a:xfrm>
          <a:prstGeom prst="roundRect">
            <a:avLst/>
          </a:prstGeom>
          <a:solidFill>
            <a:srgbClr val="19949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675202A-4C0D-A66D-789F-EEC33C939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142" y="21265"/>
            <a:ext cx="9156915" cy="1325563"/>
          </a:xfrm>
        </p:spPr>
        <p:txBody>
          <a:bodyPr>
            <a:noAutofit/>
          </a:bodyPr>
          <a:lstStyle/>
          <a:p>
            <a:r>
              <a:rPr lang="en-US" sz="3600" dirty="0"/>
              <a:t>Major R&amp;D challenges toward  </a:t>
            </a:r>
            <a:r>
              <a:rPr lang="en-US" sz="3600" dirty="0" err="1"/>
              <a:t>kton</a:t>
            </a:r>
            <a:r>
              <a:rPr lang="en-US" sz="3600" dirty="0"/>
              <a:t> scale LAr TPCs</a:t>
            </a:r>
            <a:br>
              <a:rPr lang="el-GR" sz="3600" dirty="0">
                <a:latin typeface="Times New Roman" charset="0"/>
              </a:rPr>
            </a:br>
            <a:endParaRPr lang="en-US" sz="36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E57028-DF71-F89E-349A-0A41F3BBF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LAr Technologies | NuFact25| Sep 2025</a:t>
            </a:r>
          </a:p>
        </p:txBody>
      </p:sp>
      <p:sp>
        <p:nvSpPr>
          <p:cNvPr id="8" name="Text Box 10">
            <a:extLst>
              <a:ext uri="{FF2B5EF4-FFF2-40B4-BE49-F238E27FC236}">
                <a16:creationId xmlns:a16="http://schemas.microsoft.com/office/drawing/2014/main" id="{3040798D-7ED6-A8AA-286A-85F4B831DF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0400" y="3832353"/>
            <a:ext cx="25193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>
            <a:defPPr>
              <a:defRPr lang="el-G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286000" algn="l" defTabSz="4572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743200" algn="l" defTabSz="4572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00400" algn="l" defTabSz="4572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657600" algn="l" defTabSz="4572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6" name="TextBox 17">
            <a:extLst>
              <a:ext uri="{FF2B5EF4-FFF2-40B4-BE49-F238E27FC236}">
                <a16:creationId xmlns:a16="http://schemas.microsoft.com/office/drawing/2014/main" id="{182673A9-480E-7058-8E9E-9EBF14336B7A}"/>
              </a:ext>
            </a:extLst>
          </p:cNvPr>
          <p:cNvSpPr txBox="1"/>
          <p:nvPr/>
        </p:nvSpPr>
        <p:spPr>
          <a:xfrm>
            <a:off x="5058410" y="3518166"/>
            <a:ext cx="13131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l-G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286000" algn="l" defTabSz="4572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743200" algn="l" defTabSz="4572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00400" algn="l" defTabSz="4572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657600" algn="l" defTabSz="4572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GB" dirty="0" err="1"/>
              <a:t>kton</a:t>
            </a:r>
            <a:r>
              <a:rPr lang="en-GB" dirty="0"/>
              <a:t> scale</a:t>
            </a:r>
          </a:p>
          <a:p>
            <a:r>
              <a:rPr lang="en-GB" dirty="0"/>
              <a:t>L</a:t>
            </a:r>
            <a:r>
              <a:rPr lang="en-US" dirty="0" err="1"/>
              <a:t>Ar</a:t>
            </a:r>
            <a:r>
              <a:rPr lang="en-US" dirty="0"/>
              <a:t> TPCs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3A42D05-4834-D8B0-0187-D9098176DC58}"/>
              </a:ext>
            </a:extLst>
          </p:cNvPr>
          <p:cNvGrpSpPr/>
          <p:nvPr/>
        </p:nvGrpSpPr>
        <p:grpSpPr>
          <a:xfrm>
            <a:off x="4724400" y="956646"/>
            <a:ext cx="2286000" cy="2166852"/>
            <a:chOff x="3200400" y="756908"/>
            <a:chExt cx="2286000" cy="2166852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91AE2C0-49EB-A65D-5A27-327FB937DF6E}"/>
                </a:ext>
              </a:extLst>
            </p:cNvPr>
            <p:cNvCxnSpPr/>
            <p:nvPr/>
          </p:nvCxnSpPr>
          <p:spPr bwMode="auto">
            <a:xfrm rot="5400000" flipH="1" flipV="1">
              <a:off x="3649284" y="2370516"/>
              <a:ext cx="1104900" cy="158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BF6FC36-4040-F43A-6C49-71508E5CD7B8}"/>
                </a:ext>
              </a:extLst>
            </p:cNvPr>
            <p:cNvSpPr/>
            <p:nvPr/>
          </p:nvSpPr>
          <p:spPr>
            <a:xfrm>
              <a:off x="3200400" y="756908"/>
              <a:ext cx="2286000" cy="923330"/>
            </a:xfrm>
            <a:prstGeom prst="rect">
              <a:avLst/>
            </a:prstGeom>
            <a:ln w="28575" cmpd="sng">
              <a:noFill/>
              <a:prstDash val="dash"/>
            </a:ln>
          </p:spPr>
          <p:txBody>
            <a:bodyPr wrap="square">
              <a:spAutoFit/>
            </a:bodyPr>
            <a:lstStyle>
              <a:defPPr>
                <a:defRPr lang="el-G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286000" algn="l" defTabSz="457200" rtl="0" eaLnBrk="1" latinLnBrk="0" hangingPunct="1">
                <a:defRPr b="1" kern="12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743200" algn="l" defTabSz="457200" rtl="0" eaLnBrk="1" latinLnBrk="0" hangingPunct="1">
                <a:defRPr b="1" kern="12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200400" algn="l" defTabSz="457200" rtl="0" eaLnBrk="1" latinLnBrk="0" hangingPunct="1">
                <a:defRPr b="1" kern="12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657600" algn="l" defTabSz="457200" rtl="0" eaLnBrk="1" latinLnBrk="0" hangingPunct="1">
                <a:defRPr b="1" kern="12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r>
                <a:rPr lang="en-US" b="0" dirty="0"/>
                <a:t>Ultra-high purity</a:t>
              </a:r>
            </a:p>
            <a:p>
              <a:r>
                <a:rPr lang="en-US" b="0" dirty="0"/>
                <a:t>liquid argon in non</a:t>
              </a:r>
            </a:p>
            <a:p>
              <a:r>
                <a:rPr lang="en-US" b="0" dirty="0"/>
                <a:t>evacuated vessels</a:t>
              </a:r>
              <a:endParaRPr lang="en-GB" b="0" dirty="0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39B04AB7-E5AB-4931-B59E-46EE7A3C8B5F}"/>
              </a:ext>
            </a:extLst>
          </p:cNvPr>
          <p:cNvSpPr/>
          <p:nvPr/>
        </p:nvSpPr>
        <p:spPr>
          <a:xfrm>
            <a:off x="1229116" y="2167647"/>
            <a:ext cx="2166810" cy="1477328"/>
          </a:xfrm>
          <a:prstGeom prst="rect">
            <a:avLst/>
          </a:prstGeom>
          <a:ln w="28575" cap="flat" cmpd="sng">
            <a:noFill/>
            <a:prstDash val="dash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981200"/>
                      <a:gd name="connsiteY0" fmla="*/ 0 h 2031325"/>
                      <a:gd name="connsiteX1" fmla="*/ 640588 w 1981200"/>
                      <a:gd name="connsiteY1" fmla="*/ 0 h 2031325"/>
                      <a:gd name="connsiteX2" fmla="*/ 1300988 w 1981200"/>
                      <a:gd name="connsiteY2" fmla="*/ 0 h 2031325"/>
                      <a:gd name="connsiteX3" fmla="*/ 1981200 w 1981200"/>
                      <a:gd name="connsiteY3" fmla="*/ 0 h 2031325"/>
                      <a:gd name="connsiteX4" fmla="*/ 1981200 w 1981200"/>
                      <a:gd name="connsiteY4" fmla="*/ 697422 h 2031325"/>
                      <a:gd name="connsiteX5" fmla="*/ 1981200 w 1981200"/>
                      <a:gd name="connsiteY5" fmla="*/ 1313590 h 2031325"/>
                      <a:gd name="connsiteX6" fmla="*/ 1981200 w 1981200"/>
                      <a:gd name="connsiteY6" fmla="*/ 2031325 h 2031325"/>
                      <a:gd name="connsiteX7" fmla="*/ 1281176 w 1981200"/>
                      <a:gd name="connsiteY7" fmla="*/ 2031325 h 2031325"/>
                      <a:gd name="connsiteX8" fmla="*/ 581152 w 1981200"/>
                      <a:gd name="connsiteY8" fmla="*/ 2031325 h 2031325"/>
                      <a:gd name="connsiteX9" fmla="*/ 0 w 1981200"/>
                      <a:gd name="connsiteY9" fmla="*/ 2031325 h 2031325"/>
                      <a:gd name="connsiteX10" fmla="*/ 0 w 1981200"/>
                      <a:gd name="connsiteY10" fmla="*/ 1374530 h 2031325"/>
                      <a:gd name="connsiteX11" fmla="*/ 0 w 1981200"/>
                      <a:gd name="connsiteY11" fmla="*/ 697422 h 2031325"/>
                      <a:gd name="connsiteX12" fmla="*/ 0 w 1981200"/>
                      <a:gd name="connsiteY12" fmla="*/ 0 h 2031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981200" h="2031325" fill="none" extrusionOk="0">
                        <a:moveTo>
                          <a:pt x="0" y="0"/>
                        </a:moveTo>
                        <a:cubicBezTo>
                          <a:pt x="240903" y="23708"/>
                          <a:pt x="497377" y="28194"/>
                          <a:pt x="640588" y="0"/>
                        </a:cubicBezTo>
                        <a:cubicBezTo>
                          <a:pt x="783799" y="-28194"/>
                          <a:pt x="986181" y="9219"/>
                          <a:pt x="1300988" y="0"/>
                        </a:cubicBezTo>
                        <a:cubicBezTo>
                          <a:pt x="1615795" y="-9219"/>
                          <a:pt x="1714877" y="2567"/>
                          <a:pt x="1981200" y="0"/>
                        </a:cubicBezTo>
                        <a:cubicBezTo>
                          <a:pt x="2007464" y="281908"/>
                          <a:pt x="1975158" y="425280"/>
                          <a:pt x="1981200" y="697422"/>
                        </a:cubicBezTo>
                        <a:cubicBezTo>
                          <a:pt x="1987242" y="969564"/>
                          <a:pt x="1970163" y="1043956"/>
                          <a:pt x="1981200" y="1313590"/>
                        </a:cubicBezTo>
                        <a:cubicBezTo>
                          <a:pt x="1992237" y="1583224"/>
                          <a:pt x="1967163" y="1854007"/>
                          <a:pt x="1981200" y="2031325"/>
                        </a:cubicBezTo>
                        <a:cubicBezTo>
                          <a:pt x="1717557" y="2009840"/>
                          <a:pt x="1563500" y="2045530"/>
                          <a:pt x="1281176" y="2031325"/>
                        </a:cubicBezTo>
                        <a:cubicBezTo>
                          <a:pt x="998852" y="2017120"/>
                          <a:pt x="878832" y="2006562"/>
                          <a:pt x="581152" y="2031325"/>
                        </a:cubicBezTo>
                        <a:cubicBezTo>
                          <a:pt x="283472" y="2056088"/>
                          <a:pt x="191403" y="2054206"/>
                          <a:pt x="0" y="2031325"/>
                        </a:cubicBezTo>
                        <a:cubicBezTo>
                          <a:pt x="-9187" y="1756115"/>
                          <a:pt x="-20377" y="1665204"/>
                          <a:pt x="0" y="1374530"/>
                        </a:cubicBezTo>
                        <a:cubicBezTo>
                          <a:pt x="20377" y="1083856"/>
                          <a:pt x="-21976" y="988497"/>
                          <a:pt x="0" y="697422"/>
                        </a:cubicBezTo>
                        <a:cubicBezTo>
                          <a:pt x="21976" y="406347"/>
                          <a:pt x="-8456" y="277641"/>
                          <a:pt x="0" y="0"/>
                        </a:cubicBezTo>
                        <a:close/>
                      </a:path>
                      <a:path w="1981200" h="2031325" stroke="0" extrusionOk="0">
                        <a:moveTo>
                          <a:pt x="0" y="0"/>
                        </a:moveTo>
                        <a:cubicBezTo>
                          <a:pt x="261082" y="-24299"/>
                          <a:pt x="340421" y="9575"/>
                          <a:pt x="640588" y="0"/>
                        </a:cubicBezTo>
                        <a:cubicBezTo>
                          <a:pt x="940755" y="-9575"/>
                          <a:pt x="1112692" y="13482"/>
                          <a:pt x="1241552" y="0"/>
                        </a:cubicBezTo>
                        <a:cubicBezTo>
                          <a:pt x="1370412" y="-13482"/>
                          <a:pt x="1692307" y="13083"/>
                          <a:pt x="1981200" y="0"/>
                        </a:cubicBezTo>
                        <a:cubicBezTo>
                          <a:pt x="1964306" y="184563"/>
                          <a:pt x="1952745" y="355437"/>
                          <a:pt x="1981200" y="656795"/>
                        </a:cubicBezTo>
                        <a:cubicBezTo>
                          <a:pt x="2009655" y="958153"/>
                          <a:pt x="1961356" y="994922"/>
                          <a:pt x="1981200" y="1293277"/>
                        </a:cubicBezTo>
                        <a:cubicBezTo>
                          <a:pt x="2001044" y="1591632"/>
                          <a:pt x="2014500" y="1717178"/>
                          <a:pt x="1981200" y="2031325"/>
                        </a:cubicBezTo>
                        <a:cubicBezTo>
                          <a:pt x="1812430" y="2059536"/>
                          <a:pt x="1619517" y="2035450"/>
                          <a:pt x="1320800" y="2031325"/>
                        </a:cubicBezTo>
                        <a:cubicBezTo>
                          <a:pt x="1022083" y="2027200"/>
                          <a:pt x="884719" y="2023890"/>
                          <a:pt x="620776" y="2031325"/>
                        </a:cubicBezTo>
                        <a:cubicBezTo>
                          <a:pt x="356833" y="2038760"/>
                          <a:pt x="284156" y="2053901"/>
                          <a:pt x="0" y="2031325"/>
                        </a:cubicBezTo>
                        <a:cubicBezTo>
                          <a:pt x="-13399" y="1882642"/>
                          <a:pt x="22399" y="1584934"/>
                          <a:pt x="0" y="1354217"/>
                        </a:cubicBezTo>
                        <a:cubicBezTo>
                          <a:pt x="-22399" y="1123500"/>
                          <a:pt x="8654" y="954649"/>
                          <a:pt x="0" y="697422"/>
                        </a:cubicBezTo>
                        <a:cubicBezTo>
                          <a:pt x="-8654" y="440196"/>
                          <a:pt x="33279" y="348573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>
            <a:defPPr>
              <a:defRPr lang="el-G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286000" algn="l" defTabSz="4572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743200" algn="l" defTabSz="4572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00400" algn="l" defTabSz="4572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657600" algn="l" defTabSz="4572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b="0" dirty="0"/>
              <a:t>Scalable charge readout methods –high granularity tracking &amp; good energy threshold</a:t>
            </a:r>
            <a:endParaRPr lang="en-GB" b="0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11A1AED-7DE0-3323-EFC2-37EFE774A655}"/>
              </a:ext>
            </a:extLst>
          </p:cNvPr>
          <p:cNvCxnSpPr/>
          <p:nvPr/>
        </p:nvCxnSpPr>
        <p:spPr bwMode="auto">
          <a:xfrm rot="10800000">
            <a:off x="3767009" y="3070353"/>
            <a:ext cx="1333421" cy="685800"/>
          </a:xfrm>
          <a:prstGeom prst="lin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D4E38FE7-FD8F-FEA2-35C2-9BDDEDD4827D}"/>
              </a:ext>
            </a:extLst>
          </p:cNvPr>
          <p:cNvSpPr/>
          <p:nvPr/>
        </p:nvSpPr>
        <p:spPr>
          <a:xfrm>
            <a:off x="8181114" y="2016619"/>
            <a:ext cx="2105886" cy="1477328"/>
          </a:xfrm>
          <a:prstGeom prst="rect">
            <a:avLst/>
          </a:prstGeom>
          <a:ln w="28575" cmpd="sng">
            <a:noFill/>
            <a:prstDash val="dash"/>
          </a:ln>
        </p:spPr>
        <p:txBody>
          <a:bodyPr wrap="square">
            <a:spAutoFit/>
          </a:bodyPr>
          <a:lstStyle>
            <a:defPPr>
              <a:defRPr lang="el-G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286000" algn="l" defTabSz="4572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743200" algn="l" defTabSz="4572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00400" algn="l" defTabSz="4572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657600" algn="l" defTabSz="4572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b="0" dirty="0"/>
              <a:t>Very long e</a:t>
            </a:r>
            <a:r>
              <a:rPr lang="en-US" b="0" baseline="30000" dirty="0"/>
              <a:t>-</a:t>
            </a:r>
            <a:r>
              <a:rPr lang="en-US" b="0" dirty="0"/>
              <a:t> drift length  requires very high voltage</a:t>
            </a:r>
          </a:p>
          <a:p>
            <a:r>
              <a:rPr lang="en-US" b="0" dirty="0"/>
              <a:t>Systems 100kV -600 kV</a:t>
            </a:r>
            <a:endParaRPr lang="en-GB" b="0" dirty="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F54C551-76A4-B187-40AA-253909DE7D3E}"/>
              </a:ext>
            </a:extLst>
          </p:cNvPr>
          <p:cNvCxnSpPr/>
          <p:nvPr/>
        </p:nvCxnSpPr>
        <p:spPr bwMode="auto">
          <a:xfrm flipV="1">
            <a:off x="6634210" y="2955080"/>
            <a:ext cx="1245326" cy="8382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FDD53FB6-9BC0-A673-B9A8-D26B373A7EFD}"/>
              </a:ext>
            </a:extLst>
          </p:cNvPr>
          <p:cNvSpPr/>
          <p:nvPr/>
        </p:nvSpPr>
        <p:spPr>
          <a:xfrm>
            <a:off x="7924803" y="4657239"/>
            <a:ext cx="2362197" cy="1477328"/>
          </a:xfrm>
          <a:prstGeom prst="rect">
            <a:avLst/>
          </a:prstGeom>
          <a:ln w="28575" cmpd="sng">
            <a:noFill/>
            <a:prstDash val="dash"/>
          </a:ln>
        </p:spPr>
        <p:txBody>
          <a:bodyPr wrap="square">
            <a:spAutoFit/>
          </a:bodyPr>
          <a:lstStyle>
            <a:defPPr>
              <a:defRPr lang="el-G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286000" algn="l" defTabSz="4572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743200" algn="l" defTabSz="4572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00400" algn="l" defTabSz="4572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657600" algn="l" defTabSz="4572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b="0" dirty="0"/>
              <a:t>Scalable light readout methods –high granularity tracking &amp; good energy threshold</a:t>
            </a:r>
            <a:endParaRPr lang="en-GB" b="0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6F35F3E-1546-AA09-D56C-F8A6FFD2CA09}"/>
              </a:ext>
            </a:extLst>
          </p:cNvPr>
          <p:cNvCxnSpPr/>
          <p:nvPr/>
        </p:nvCxnSpPr>
        <p:spPr bwMode="auto">
          <a:xfrm>
            <a:off x="6634026" y="4334553"/>
            <a:ext cx="1066800" cy="762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345CD602-C008-98A8-93F2-205A65A51448}"/>
              </a:ext>
            </a:extLst>
          </p:cNvPr>
          <p:cNvSpPr/>
          <p:nvPr/>
        </p:nvSpPr>
        <p:spPr>
          <a:xfrm>
            <a:off x="1828800" y="5203953"/>
            <a:ext cx="1981200" cy="923330"/>
          </a:xfrm>
          <a:prstGeom prst="rect">
            <a:avLst/>
          </a:prstGeom>
          <a:ln w="28575" cmpd="sng">
            <a:noFill/>
            <a:prstDash val="dash"/>
          </a:ln>
        </p:spPr>
        <p:txBody>
          <a:bodyPr wrap="square">
            <a:spAutoFit/>
          </a:bodyPr>
          <a:lstStyle>
            <a:defPPr>
              <a:defRPr lang="el-G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286000" algn="l" defTabSz="4572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743200" algn="l" defTabSz="4572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00400" algn="l" defTabSz="4572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657600" algn="l" defTabSz="4572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b="0" dirty="0"/>
              <a:t>multichannel  DAQ system &amp; Cold electronics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FD4C1E6-F8E3-CC11-6127-23F146E03225}"/>
              </a:ext>
            </a:extLst>
          </p:cNvPr>
          <p:cNvCxnSpPr>
            <a:cxnSpLocks/>
          </p:cNvCxnSpPr>
          <p:nvPr/>
        </p:nvCxnSpPr>
        <p:spPr bwMode="auto">
          <a:xfrm flipV="1">
            <a:off x="3917821" y="4352514"/>
            <a:ext cx="1030029" cy="71741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54506536-C47C-9CFE-F05D-900A27B858FE}"/>
              </a:ext>
            </a:extLst>
          </p:cNvPr>
          <p:cNvGrpSpPr/>
          <p:nvPr/>
        </p:nvGrpSpPr>
        <p:grpSpPr>
          <a:xfrm>
            <a:off x="4947850" y="4593658"/>
            <a:ext cx="1981200" cy="1772825"/>
            <a:chOff x="852100" y="3961705"/>
            <a:chExt cx="1981200" cy="1772825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E50614DC-CB82-6EC5-1B25-EE7A5095BD3D}"/>
                </a:ext>
              </a:extLst>
            </p:cNvPr>
            <p:cNvSpPr/>
            <p:nvPr/>
          </p:nvSpPr>
          <p:spPr>
            <a:xfrm>
              <a:off x="852100" y="5088199"/>
              <a:ext cx="1981200" cy="646331"/>
            </a:xfrm>
            <a:prstGeom prst="rect">
              <a:avLst/>
            </a:prstGeom>
            <a:ln w="28575" cmpd="sng">
              <a:noFill/>
              <a:prstDash val="dash"/>
            </a:ln>
          </p:spPr>
          <p:txBody>
            <a:bodyPr wrap="square">
              <a:spAutoFit/>
            </a:bodyPr>
            <a:lstStyle>
              <a:defPPr>
                <a:defRPr lang="el-G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286000" algn="l" defTabSz="457200" rtl="0" eaLnBrk="1" latinLnBrk="0" hangingPunct="1">
                <a:defRPr b="1" kern="12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743200" algn="l" defTabSz="457200" rtl="0" eaLnBrk="1" latinLnBrk="0" hangingPunct="1">
                <a:defRPr b="1" kern="12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200400" algn="l" defTabSz="457200" rtl="0" eaLnBrk="1" latinLnBrk="0" hangingPunct="1">
                <a:defRPr b="1" kern="12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657600" algn="l" defTabSz="457200" rtl="0" eaLnBrk="1" latinLnBrk="0" hangingPunct="1">
                <a:defRPr b="1" kern="12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r>
                <a:rPr lang="en-US" b="0" dirty="0"/>
                <a:t>Cryostats &amp; cryogenics</a:t>
              </a: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90C3C528-F75E-6042-1181-594F45EFA17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609311" y="3961705"/>
              <a:ext cx="0" cy="96594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9F93BBB9-8840-4ABD-C370-843E8C2219B6}"/>
              </a:ext>
            </a:extLst>
          </p:cNvPr>
          <p:cNvSpPr/>
          <p:nvPr/>
        </p:nvSpPr>
        <p:spPr>
          <a:xfrm rot="5400000">
            <a:off x="1463874" y="1718119"/>
            <a:ext cx="1538707" cy="2325396"/>
          </a:xfrm>
          <a:prstGeom prst="roundRect">
            <a:avLst/>
          </a:prstGeom>
          <a:noFill/>
          <a:ln w="38100">
            <a:solidFill>
              <a:srgbClr val="1994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7DB5739E-2364-B259-8FAE-6608F1B6FD52}"/>
              </a:ext>
            </a:extLst>
          </p:cNvPr>
          <p:cNvCxnSpPr>
            <a:cxnSpLocks/>
          </p:cNvCxnSpPr>
          <p:nvPr/>
        </p:nvCxnSpPr>
        <p:spPr bwMode="auto">
          <a:xfrm>
            <a:off x="3541644" y="2913202"/>
            <a:ext cx="1327021" cy="667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A200EC96-F4D3-5490-71F2-4774303FB5DF}"/>
              </a:ext>
            </a:extLst>
          </p:cNvPr>
          <p:cNvSpPr/>
          <p:nvPr/>
        </p:nvSpPr>
        <p:spPr>
          <a:xfrm rot="5400000">
            <a:off x="5236468" y="59590"/>
            <a:ext cx="976942" cy="2671487"/>
          </a:xfrm>
          <a:prstGeom prst="roundRect">
            <a:avLst/>
          </a:prstGeom>
          <a:noFill/>
          <a:ln w="38100">
            <a:solidFill>
              <a:srgbClr val="1994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85E05814-3A75-D1A4-5D73-7461D9B93815}"/>
              </a:ext>
            </a:extLst>
          </p:cNvPr>
          <p:cNvSpPr/>
          <p:nvPr/>
        </p:nvSpPr>
        <p:spPr>
          <a:xfrm rot="5400000">
            <a:off x="2032095" y="4506292"/>
            <a:ext cx="1362216" cy="2325396"/>
          </a:xfrm>
          <a:prstGeom prst="roundRect">
            <a:avLst/>
          </a:prstGeom>
          <a:noFill/>
          <a:ln w="38100">
            <a:solidFill>
              <a:srgbClr val="1994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A0104DBB-6AB7-FDB5-BBC8-A1675311A61D}"/>
              </a:ext>
            </a:extLst>
          </p:cNvPr>
          <p:cNvSpPr/>
          <p:nvPr/>
        </p:nvSpPr>
        <p:spPr>
          <a:xfrm rot="5400000">
            <a:off x="8207790" y="4205013"/>
            <a:ext cx="1770806" cy="2519364"/>
          </a:xfrm>
          <a:prstGeom prst="roundRect">
            <a:avLst/>
          </a:prstGeom>
          <a:noFill/>
          <a:ln w="38100">
            <a:solidFill>
              <a:srgbClr val="1994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9B4D3AAC-D0AE-3894-7A55-536BEA18E60A}"/>
              </a:ext>
            </a:extLst>
          </p:cNvPr>
          <p:cNvSpPr/>
          <p:nvPr/>
        </p:nvSpPr>
        <p:spPr>
          <a:xfrm rot="5400000">
            <a:off x="8364740" y="1590566"/>
            <a:ext cx="1688622" cy="2362197"/>
          </a:xfrm>
          <a:prstGeom prst="roundRect">
            <a:avLst/>
          </a:prstGeom>
          <a:noFill/>
          <a:ln w="38100">
            <a:solidFill>
              <a:srgbClr val="1994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89CF0906-D4D0-4E91-667F-9A7BE5EF9E56}"/>
              </a:ext>
            </a:extLst>
          </p:cNvPr>
          <p:cNvSpPr/>
          <p:nvPr/>
        </p:nvSpPr>
        <p:spPr>
          <a:xfrm rot="5400000">
            <a:off x="5274012" y="5160889"/>
            <a:ext cx="764749" cy="1752050"/>
          </a:xfrm>
          <a:prstGeom prst="roundRect">
            <a:avLst/>
          </a:prstGeom>
          <a:noFill/>
          <a:ln w="38100">
            <a:solidFill>
              <a:srgbClr val="1994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2DAFB43-EA27-680D-38E4-EDF980C1CC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4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12F3CC-6578-F2C0-BFF2-A521AA17D0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K. Mavrokoridis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926783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53E7C-DF82-9145-B58E-18895BA831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0" y="-235298"/>
            <a:ext cx="7118002" cy="1325563"/>
          </a:xfrm>
        </p:spPr>
        <p:txBody>
          <a:bodyPr>
            <a:normAutofit/>
          </a:bodyPr>
          <a:lstStyle/>
          <a:p>
            <a:r>
              <a:rPr lang="en-US" sz="3600" dirty="0"/>
              <a:t>A very Exciting Era for LAr Detectors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0BDD9C-7D5C-1449-9399-CD52A0DC59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LAr Technologies | NuFact25| Sep 2025</a:t>
            </a:r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BA3E444-705B-844B-B17B-B3FB15A65A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4639" y="926759"/>
            <a:ext cx="5461000" cy="5588000"/>
          </a:xfrm>
          <a:prstGeom prst="rect">
            <a:avLst/>
          </a:prstGeom>
        </p:spPr>
      </p:pic>
      <p:pic>
        <p:nvPicPr>
          <p:cNvPr id="11" name="Content Placeholder 7">
            <a:extLst>
              <a:ext uri="{FF2B5EF4-FFF2-40B4-BE49-F238E27FC236}">
                <a16:creationId xmlns:a16="http://schemas.microsoft.com/office/drawing/2014/main" id="{0BD88D13-E458-6F4F-896C-87099068FF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709844" y="4082876"/>
            <a:ext cx="1466216" cy="1017290"/>
          </a:xfr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1CBED93-2FD4-7345-8437-692DFAC522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9007" y="947216"/>
            <a:ext cx="2354576" cy="157829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88042FF-C9A5-2047-AF69-CDEF395C890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3874" t="8095" r="1360"/>
          <a:stretch/>
        </p:blipFill>
        <p:spPr>
          <a:xfrm>
            <a:off x="6959090" y="1531454"/>
            <a:ext cx="1934338" cy="1842831"/>
          </a:xfrm>
          <a:prstGeom prst="rect">
            <a:avLst/>
          </a:prstGeom>
        </p:spPr>
      </p:pic>
      <p:pic>
        <p:nvPicPr>
          <p:cNvPr id="15" name="Content Placeholder 9">
            <a:extLst>
              <a:ext uri="{FF2B5EF4-FFF2-40B4-BE49-F238E27FC236}">
                <a16:creationId xmlns:a16="http://schemas.microsoft.com/office/drawing/2014/main" id="{DCAE2F2C-3270-F346-985C-D8833B03FE5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80862" y="5185979"/>
            <a:ext cx="1183664" cy="107605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E18A53C-95B7-CB43-BF3A-FE92F77F37A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97677" y="4162388"/>
            <a:ext cx="952500" cy="10668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9FFCC4D-E32F-DE4D-A1CF-52166F15091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34938" y="3028924"/>
            <a:ext cx="1563636" cy="154717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8918288-F320-11CB-5BE7-026A3A4239B5}"/>
              </a:ext>
            </a:extLst>
          </p:cNvPr>
          <p:cNvSpPr txBox="1"/>
          <p:nvPr/>
        </p:nvSpPr>
        <p:spPr>
          <a:xfrm>
            <a:off x="7039103" y="6193223"/>
            <a:ext cx="1363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MicroBooNe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CC24EA-2534-C5E4-5186-19FF79882CD9}"/>
              </a:ext>
            </a:extLst>
          </p:cNvPr>
          <p:cNvSpPr txBox="1"/>
          <p:nvPr/>
        </p:nvSpPr>
        <p:spPr>
          <a:xfrm>
            <a:off x="6742280" y="3780217"/>
            <a:ext cx="1393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ICARUS T600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60D04A5-26E8-32B6-2BA3-182FF45B57BC}"/>
              </a:ext>
            </a:extLst>
          </p:cNvPr>
          <p:cNvSpPr txBox="1"/>
          <p:nvPr/>
        </p:nvSpPr>
        <p:spPr>
          <a:xfrm>
            <a:off x="8231687" y="3780626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SBND -112t</a:t>
            </a:r>
          </a:p>
        </p:txBody>
      </p:sp>
      <p:pic>
        <p:nvPicPr>
          <p:cNvPr id="18" name="Picture 17" descr="A drawing of a building&#10;&#10;Description automatically generated">
            <a:extLst>
              <a:ext uri="{FF2B5EF4-FFF2-40B4-BE49-F238E27FC236}">
                <a16:creationId xmlns:a16="http://schemas.microsoft.com/office/drawing/2014/main" id="{0DA1D224-9404-A86C-ED18-AF38A9F19FA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2925" y="1115784"/>
            <a:ext cx="638879" cy="73439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E9C63A8-4DC6-8E7F-66DB-B901BFDD52CE}"/>
              </a:ext>
            </a:extLst>
          </p:cNvPr>
          <p:cNvSpPr txBox="1"/>
          <p:nvPr/>
        </p:nvSpPr>
        <p:spPr>
          <a:xfrm>
            <a:off x="195577" y="1847650"/>
            <a:ext cx="1512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DUNE- ND LAr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47D027E-CD5B-4672-9CA9-E73300E03967}"/>
              </a:ext>
            </a:extLst>
          </p:cNvPr>
          <p:cNvSpPr txBox="1"/>
          <p:nvPr/>
        </p:nvSpPr>
        <p:spPr>
          <a:xfrm>
            <a:off x="1593721" y="2371565"/>
            <a:ext cx="1504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DUNE FD 10kt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B468421-A890-8540-2736-DCA031A94601}"/>
              </a:ext>
            </a:extLst>
          </p:cNvPr>
          <p:cNvSpPr txBox="1"/>
          <p:nvPr/>
        </p:nvSpPr>
        <p:spPr>
          <a:xfrm>
            <a:off x="1321476" y="4593668"/>
            <a:ext cx="17766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ProtoDUNEs</a:t>
            </a:r>
            <a:r>
              <a:rPr lang="en-US" dirty="0"/>
              <a:t> 750t @CERN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204DBA1-467F-C634-9FCB-80B9FF6358AD}"/>
              </a:ext>
            </a:extLst>
          </p:cNvPr>
          <p:cNvSpPr txBox="1"/>
          <p:nvPr/>
        </p:nvSpPr>
        <p:spPr>
          <a:xfrm>
            <a:off x="8271173" y="1531454"/>
            <a:ext cx="1426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DarkSide-20k</a:t>
            </a:r>
          </a:p>
        </p:txBody>
      </p:sp>
      <p:pic>
        <p:nvPicPr>
          <p:cNvPr id="26" name="Picture 25" descr="A large metal cylinder with pipes&#10;&#10;Description automatically generated with medium confidence">
            <a:extLst>
              <a:ext uri="{FF2B5EF4-FFF2-40B4-BE49-F238E27FC236}">
                <a16:creationId xmlns:a16="http://schemas.microsoft.com/office/drawing/2014/main" id="{A797EE7E-1FBA-4F32-555F-1614300B460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439582" y="5301128"/>
            <a:ext cx="673306" cy="1122177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675FBE15-E968-AAA8-29ED-983078A6A14D}"/>
              </a:ext>
            </a:extLst>
          </p:cNvPr>
          <p:cNvSpPr txBox="1"/>
          <p:nvPr/>
        </p:nvSpPr>
        <p:spPr>
          <a:xfrm>
            <a:off x="9035557" y="5814372"/>
            <a:ext cx="17649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1-ton prototypes</a:t>
            </a:r>
          </a:p>
          <a:p>
            <a:r>
              <a:rPr lang="en-US" dirty="0"/>
              <a:t>ARIADNE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4C3FF42-FB45-D7FD-539C-976DE0E59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40</a:t>
            </a:fld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3F9ACE6-7E1A-550F-FDCC-311FDE194253}"/>
              </a:ext>
            </a:extLst>
          </p:cNvPr>
          <p:cNvSpPr txBox="1">
            <a:spLocks/>
          </p:cNvSpPr>
          <p:nvPr/>
        </p:nvSpPr>
        <p:spPr>
          <a:xfrm>
            <a:off x="9112888" y="2577374"/>
            <a:ext cx="308754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rgbClr val="EF6C00"/>
                </a:solidFill>
                <a:latin typeface="PT Sans Narrow" panose="020B0506020203020204" pitchFamily="34" charset="77"/>
                <a:ea typeface="+mj-ea"/>
                <a:cs typeface="+mj-cs"/>
              </a:defRPr>
            </a:lvl1pPr>
          </a:lstStyle>
          <a:p>
            <a:r>
              <a:rPr lang="en-US" sz="4800" dirty="0"/>
              <a:t>Thank You!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2D8D864-3DAE-8AAB-0FDC-998BB4F7E3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K. Mavrokoridis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932433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29554-CEAF-BA5A-6C48-C0E4726FEB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134" y="-192814"/>
            <a:ext cx="10515600" cy="1325563"/>
          </a:xfrm>
        </p:spPr>
        <p:txBody>
          <a:bodyPr/>
          <a:lstStyle/>
          <a:p>
            <a:r>
              <a:rPr lang="en-US" dirty="0"/>
              <a:t>Citations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86BADA-D6DD-EE98-9CB0-9EAB8B3096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K. Mavrokoridis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09C33B-B40A-F37A-D9CC-B0AC4A8D0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LAr Technologies | NuFact25| Sep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641D60-367C-B0FE-98D7-577F39214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19B6-CA80-8843-AFA2-F39C08273F7A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F14141B-377B-AFB6-9BDF-26A31EFF8891}"/>
              </a:ext>
            </a:extLst>
          </p:cNvPr>
          <p:cNvSpPr txBox="1"/>
          <p:nvPr/>
        </p:nvSpPr>
        <p:spPr>
          <a:xfrm>
            <a:off x="714590" y="856454"/>
            <a:ext cx="10031144" cy="56938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1300" dirty="0">
                <a:hlinkClick r:id="rId2"/>
              </a:rPr>
              <a:t>https://indico.cern.ch/event/768000/contributions/3275101/attachments/1817037/2970272/NeutrinoTelescopes2019Varanini.pdf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300" dirty="0">
                <a:hlinkClick r:id="rId3"/>
              </a:rPr>
              <a:t>https://agenda.infn.it/event/24250/contributions/127449/attachments/79423/103217/Fava_SBN_Neutel_2021.pdf</a:t>
            </a:r>
            <a:endParaRPr lang="en-US" sz="1300" dirty="0"/>
          </a:p>
          <a:p>
            <a:pPr marL="514350" indent="-514350">
              <a:buFont typeface="+mj-lt"/>
              <a:buAutoNum type="arabicPeriod"/>
            </a:pPr>
            <a:r>
              <a:rPr lang="en-GB" sz="1300" dirty="0"/>
              <a:t>JINST 13 (2018) P12007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300" dirty="0">
                <a:hlinkClick r:id="rId4"/>
              </a:rPr>
              <a:t>https://indico.cern.ch/event/835190/contributions/3576893/attachments/1941976/3220400/Toups_NNN_2019.pdf</a:t>
            </a:r>
            <a:endParaRPr lang="en-US" sz="1300" dirty="0"/>
          </a:p>
          <a:p>
            <a:pPr marL="514350" indent="-514350">
              <a:buFont typeface="+mj-lt"/>
              <a:buAutoNum type="arabicPeriod"/>
            </a:pPr>
            <a:r>
              <a:rPr lang="en-US" sz="1300" dirty="0">
                <a:hlinkClick r:id="rId5"/>
              </a:rPr>
              <a:t>https://indico.fnal.gov/event/14063/contributions/23475/attachments/15115/19246/SBNDUNE.20170515.pdf</a:t>
            </a:r>
            <a:endParaRPr lang="en-US" sz="1300" dirty="0"/>
          </a:p>
          <a:p>
            <a:pPr marL="514350" indent="-514350">
              <a:buFont typeface="+mj-lt"/>
              <a:buAutoNum type="arabicPeriod"/>
            </a:pPr>
            <a:r>
              <a:rPr lang="en-US" sz="1300" dirty="0">
                <a:hlinkClick r:id="rId6"/>
              </a:rPr>
              <a:t>https://indico.in2p3.fr/event/19194/contributions/73545/attachments/54180/70812/CERNNP_sbordoni.pdf</a:t>
            </a:r>
            <a:endParaRPr lang="en-US" sz="1300" dirty="0"/>
          </a:p>
          <a:p>
            <a:pPr marL="514350" indent="-514350">
              <a:buFont typeface="+mj-lt"/>
              <a:buAutoNum type="arabicPeriod"/>
            </a:pPr>
            <a:r>
              <a:rPr lang="en-US" sz="1300" dirty="0">
                <a:hlinkClick r:id="rId7"/>
              </a:rPr>
              <a:t>https://indico.cern.ch/event/881818/attachments/1972807/3299895/CERN-Colloquium-Jan-20-60MB.pdf</a:t>
            </a:r>
            <a:endParaRPr lang="en-US" sz="1300" dirty="0"/>
          </a:p>
          <a:p>
            <a:pPr marL="514350" indent="-514350">
              <a:buFont typeface="+mj-lt"/>
              <a:buAutoNum type="arabicPeriod"/>
            </a:pPr>
            <a:r>
              <a:rPr lang="en-US" sz="1300" dirty="0">
                <a:hlinkClick r:id="rId8"/>
              </a:rPr>
              <a:t>https://indico.cern.ch/event/857610/contributions/3651379/attachments/1957901/3253223/LBNC_Dec19_CTouramanis.pdf</a:t>
            </a:r>
            <a:endParaRPr lang="en-US" sz="1300" dirty="0"/>
          </a:p>
          <a:p>
            <a:pPr marL="514350" indent="-514350">
              <a:buFont typeface="+mj-lt"/>
              <a:buAutoNum type="arabicPeriod"/>
            </a:pPr>
            <a:r>
              <a:rPr lang="en-US" sz="1300" dirty="0">
                <a:hlinkClick r:id="rId9"/>
              </a:rPr>
              <a:t>https://edms.cern.ch/ui/#!master/navigator/document?P:100722921:100738064:subDocs</a:t>
            </a:r>
            <a:endParaRPr lang="en-US" sz="1300" dirty="0"/>
          </a:p>
          <a:p>
            <a:pPr marL="514350" indent="-514350">
              <a:buFont typeface="+mj-lt"/>
              <a:buAutoNum type="arabicPeriod"/>
            </a:pPr>
            <a:r>
              <a:rPr lang="en-US" sz="1300" dirty="0">
                <a:hlinkClick r:id="rId10"/>
              </a:rPr>
              <a:t>https://indico.cern.ch/event/999815/contributions/4221588/attachments/2223005/3764756/ChargeReadout_Kreslo.pdf</a:t>
            </a:r>
            <a:endParaRPr lang="en-US" sz="1300" dirty="0"/>
          </a:p>
          <a:p>
            <a:pPr marL="514350" indent="-514350">
              <a:buFont typeface="+mj-lt"/>
              <a:buAutoNum type="arabicPeriod"/>
            </a:pPr>
            <a:r>
              <a:rPr lang="en-US" sz="1300" dirty="0">
                <a:hlinkClick r:id="rId11"/>
              </a:rPr>
              <a:t>https://indico.fnal.gov/event/21535/contributions/63303/attachments/39668/48006/QpixConceptFEelect2.pdf</a:t>
            </a:r>
            <a:endParaRPr lang="en-US" sz="1300" dirty="0"/>
          </a:p>
          <a:p>
            <a:pPr marL="514350" indent="-514350">
              <a:buFont typeface="+mj-lt"/>
              <a:buAutoNum type="arabicPeriod"/>
            </a:pPr>
            <a:r>
              <a:rPr lang="en-US" sz="1300" dirty="0">
                <a:hlinkClick r:id="rId2"/>
              </a:rPr>
              <a:t>https://indico.in2p3.fr/event/19194/contributions/73346/attachments/54154/70767/ProtoDUNE-DP-duchesneau-250619.pdf</a:t>
            </a:r>
            <a:endParaRPr lang="en-US" sz="1300" dirty="0"/>
          </a:p>
          <a:p>
            <a:pPr marL="514350" indent="-514350">
              <a:buFont typeface="+mj-lt"/>
              <a:buAutoNum type="arabicPeriod"/>
            </a:pPr>
            <a:r>
              <a:rPr lang="en-US" sz="1300" dirty="0">
                <a:hlinkClick r:id="rId12"/>
              </a:rPr>
              <a:t>https://www.mdpi.com/2410-390X/4/4/35</a:t>
            </a:r>
            <a:endParaRPr lang="en-US" sz="1300" dirty="0"/>
          </a:p>
          <a:p>
            <a:pPr marL="514350" indent="-514350">
              <a:buFont typeface="+mj-lt"/>
              <a:buAutoNum type="arabicPeriod"/>
            </a:pPr>
            <a:r>
              <a:rPr lang="en-US" sz="1300" dirty="0">
                <a:hlinkClick r:id="rId13"/>
              </a:rPr>
              <a:t>https://arxiv.org/pdf/1810.09955.pdf</a:t>
            </a:r>
            <a:endParaRPr lang="en-US" sz="1300" dirty="0"/>
          </a:p>
          <a:p>
            <a:pPr marL="514350" indent="-514350">
              <a:buFont typeface="+mj-lt"/>
              <a:buAutoNum type="arabicPeriod"/>
            </a:pPr>
            <a:r>
              <a:rPr lang="en-US" sz="1300" dirty="0">
                <a:hlinkClick r:id="rId14"/>
              </a:rPr>
              <a:t>https://iopscience.iop.org/article/10.1088/1748-0221/15/03/P03003</a:t>
            </a:r>
            <a:endParaRPr lang="en-US" sz="1300" dirty="0"/>
          </a:p>
          <a:p>
            <a:pPr marL="514350" indent="-514350">
              <a:buFont typeface="+mj-lt"/>
              <a:buAutoNum type="arabicPeriod"/>
            </a:pPr>
            <a:r>
              <a:rPr lang="en-US" sz="1300" dirty="0">
                <a:hlinkClick r:id="rId15"/>
              </a:rPr>
              <a:t>https://indico.fnal.gov/event/19947/contributions/54727/attachments/34154/41785/DarrenPrice_DMUK_DarkSide20k.pdf</a:t>
            </a:r>
            <a:endParaRPr lang="en-US" sz="1300" dirty="0"/>
          </a:p>
          <a:p>
            <a:pPr marL="514350" indent="-514350">
              <a:buFont typeface="+mj-lt"/>
              <a:buAutoNum type="arabicPeriod"/>
            </a:pPr>
            <a:r>
              <a:rPr lang="en-US" sz="1300" dirty="0">
                <a:hlinkClick r:id="rId16"/>
              </a:rPr>
              <a:t>https://iopscience.iop.org/article/10.1088/1748-0221/15/03/C03038/pdf</a:t>
            </a:r>
            <a:endParaRPr lang="en-US" sz="1300" dirty="0"/>
          </a:p>
          <a:p>
            <a:pPr marL="514350" indent="-514350">
              <a:buFont typeface="+mj-lt"/>
              <a:buAutoNum type="arabicPeriod"/>
            </a:pPr>
            <a:r>
              <a:rPr lang="en-US" sz="1300" dirty="0">
                <a:hlinkClick r:id="rId17"/>
              </a:rPr>
              <a:t>https://indico.cern.ch/event/868940/contributions/3814880/attachments/2080507/3494419/DS_ICHEP2020.pdf</a:t>
            </a:r>
            <a:endParaRPr lang="en-US" sz="1300" dirty="0"/>
          </a:p>
          <a:p>
            <a:pPr marL="514350" indent="-514350">
              <a:buFont typeface="+mj-lt"/>
              <a:buAutoNum type="arabicPeriod"/>
            </a:pPr>
            <a:r>
              <a:rPr lang="en-US" sz="1300" dirty="0">
                <a:hlinkClick r:id="rId18"/>
              </a:rPr>
              <a:t>https://inspirehep.net/files/03e6542a060e9e668f35ac140d494387</a:t>
            </a:r>
            <a:endParaRPr lang="en-US" sz="1300" dirty="0"/>
          </a:p>
          <a:p>
            <a:pPr marL="514350" indent="-514350">
              <a:buFont typeface="+mj-lt"/>
              <a:buAutoNum type="arabicPeriod"/>
            </a:pPr>
            <a:r>
              <a:rPr lang="en-US" sz="1300" dirty="0">
                <a:hlinkClick r:id="rId19"/>
              </a:rPr>
              <a:t>https://indico-cdex.ep.tsinghua.edu.cn/event/175/contributions/2282/attachments/1116/1700/20250828_sbnd_status_twester.pdf</a:t>
            </a:r>
            <a:endParaRPr lang="en-US" sz="1300" dirty="0"/>
          </a:p>
          <a:p>
            <a:pPr marL="514350" indent="-514350">
              <a:buFont typeface="+mj-lt"/>
              <a:buAutoNum type="arabicPeriod"/>
            </a:pPr>
            <a:r>
              <a:rPr lang="en-US" sz="1300" dirty="0">
                <a:hlinkClick r:id="rId20"/>
              </a:rPr>
              <a:t>https://indico-cdex.ep.tsinghua.edu.cn/event/175/contributions/2525/attachments/1115/1699/DUNE_TAUP_2025_MANZANILLASv3.pdf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300" dirty="0">
                <a:hlinkClick r:id="rId21"/>
              </a:rPr>
              <a:t>https://indico.cern.ch/event/1492360/attachments/3006084/5298729/CT-CERNcolloquium25.pdf</a:t>
            </a:r>
            <a:endParaRPr lang="en-US" sz="1300" dirty="0"/>
          </a:p>
          <a:p>
            <a:pPr marL="514350" indent="-514350">
              <a:buFont typeface="+mj-lt"/>
              <a:buAutoNum type="arabicPeriod"/>
            </a:pPr>
            <a:r>
              <a:rPr lang="en-US" sz="1300" dirty="0">
                <a:hlinkClick r:id="rId22"/>
              </a:rPr>
              <a:t>https://indico.cern.ch/event/1390649/contributions/6061504/attachments/2916604/5118565/DUNE_APEX_PHASEII_LIDINE2024_v0.pdf</a:t>
            </a:r>
            <a:endParaRPr lang="en-US" sz="1300" dirty="0"/>
          </a:p>
          <a:p>
            <a:pPr marL="514350" indent="-514350">
              <a:buFont typeface="+mj-lt"/>
              <a:buAutoNum type="arabicPeriod"/>
            </a:pPr>
            <a:r>
              <a:rPr lang="en-US" sz="1300" dirty="0">
                <a:hlinkClick r:id="rId23"/>
              </a:rPr>
              <a:t>https://indico.fnal.gov/event/67540/timetable/#20250312</a:t>
            </a:r>
            <a:endParaRPr lang="en-US" sz="1300" dirty="0"/>
          </a:p>
          <a:p>
            <a:pPr marL="514350" indent="-514350">
              <a:buFont typeface="+mj-lt"/>
              <a:buAutoNum type="arabicPeriod"/>
            </a:pPr>
            <a:r>
              <a:rPr lang="en-US" sz="1300" dirty="0">
                <a:hlinkClick r:id="rId24"/>
              </a:rPr>
              <a:t>https://indico.cern.ch/event/1485254/timetable/#20250211.detailed</a:t>
            </a:r>
            <a:endParaRPr lang="en-US" sz="1300" dirty="0"/>
          </a:p>
          <a:p>
            <a:pPr marL="514350" indent="-514350">
              <a:buFont typeface="+mj-lt"/>
              <a:buAutoNum type="arabicPeriod"/>
            </a:pPr>
            <a:r>
              <a:rPr lang="en-US" sz="1300" dirty="0" err="1"/>
              <a:t>Qpix</a:t>
            </a:r>
            <a:r>
              <a:rPr lang="en-US" sz="1300" dirty="0"/>
              <a:t>: </a:t>
            </a:r>
            <a:r>
              <a:rPr lang="en-US" sz="1300" dirty="0">
                <a:hlinkClick r:id="rId25"/>
              </a:rPr>
              <a:t>https://indico.phy.ornl.gov/event/510/contributions/2165/</a:t>
            </a:r>
            <a:endParaRPr lang="en-US" sz="1300" dirty="0"/>
          </a:p>
          <a:p>
            <a:pPr marL="514350" indent="-514350">
              <a:buFont typeface="+mj-lt"/>
              <a:buAutoNum type="arabicPeriod"/>
            </a:pPr>
            <a:r>
              <a:rPr lang="en-US" sz="1300" dirty="0">
                <a:hlinkClick r:id="rId26"/>
              </a:rPr>
              <a:t>https://indico.global/event/652/contributions/16971/attachments/57443/110377/CaminataUCLA.pdf</a:t>
            </a:r>
            <a:endParaRPr lang="en-US" sz="1300" dirty="0"/>
          </a:p>
          <a:p>
            <a:pPr marL="514350" indent="-514350">
              <a:buFont typeface="+mj-lt"/>
              <a:buAutoNum type="arabicPeriod"/>
            </a:pPr>
            <a:r>
              <a:rPr lang="en-US" sz="1300" dirty="0">
                <a:hlinkClick r:id="rId27"/>
              </a:rPr>
              <a:t>https://indico.global/event/652/contributions/16907/</a:t>
            </a:r>
            <a:endParaRPr lang="en-US" sz="1300" dirty="0"/>
          </a:p>
        </p:txBody>
      </p:sp>
    </p:spTree>
    <p:extLst>
      <p:ext uri="{BB962C8B-B14F-4D97-AF65-F5344CB8AC3E}">
        <p14:creationId xmlns:p14="http://schemas.microsoft.com/office/powerpoint/2010/main" val="3584769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276579-5FD8-0F47-B319-1ECCC3B41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481" y="-16470"/>
            <a:ext cx="10515600" cy="1325563"/>
          </a:xfrm>
        </p:spPr>
        <p:txBody>
          <a:bodyPr/>
          <a:lstStyle/>
          <a:p>
            <a:r>
              <a:rPr lang="en-US" dirty="0"/>
              <a:t>LAr Single Phase Wire Technologies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F5CD4B-938B-CB4E-9CD7-F483861801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K. Mavrokoridis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D90083-9A3B-E042-B010-EB206315B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LAr Technologies | NuFact25| Sep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F7200C-6082-2E47-808A-612586EE3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19B6-CA80-8843-AFA2-F39C08273F7A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8" name="Picture 5">
            <a:extLst>
              <a:ext uri="{FF2B5EF4-FFF2-40B4-BE49-F238E27FC236}">
                <a16:creationId xmlns:a16="http://schemas.microsoft.com/office/drawing/2014/main" id="{74CE86AC-2AF7-6243-8CB8-2FCEFA9FDE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74" y="1309093"/>
            <a:ext cx="9643094" cy="5137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FDE9193-845D-AA48-AC10-E9EADAFDC0EC}"/>
              </a:ext>
            </a:extLst>
          </p:cNvPr>
          <p:cNvSpPr txBox="1"/>
          <p:nvPr/>
        </p:nvSpPr>
        <p:spPr>
          <a:xfrm>
            <a:off x="6664105" y="939761"/>
            <a:ext cx="19464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Ionisation</a:t>
            </a:r>
            <a:r>
              <a:rPr lang="en-US" b="1" dirty="0"/>
              <a:t> readout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B9E8A0C-5411-B94F-8747-425D4F059343}"/>
              </a:ext>
            </a:extLst>
          </p:cNvPr>
          <p:cNvSpPr txBox="1"/>
          <p:nvPr/>
        </p:nvSpPr>
        <p:spPr>
          <a:xfrm>
            <a:off x="1479407" y="1136017"/>
            <a:ext cx="1460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Light readout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97A61D3-D8E6-C44A-A643-B9C7A495C868}"/>
              </a:ext>
            </a:extLst>
          </p:cNvPr>
          <p:cNvSpPr/>
          <p:nvPr/>
        </p:nvSpPr>
        <p:spPr>
          <a:xfrm>
            <a:off x="9801650" y="1505349"/>
            <a:ext cx="23624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latin typeface="Helvetica" pitchFamily="2" charset="0"/>
              </a:rPr>
              <a:t>3D image reconstruction by combining coordinates on different wire planes at the same drift time </a:t>
            </a:r>
            <a:endParaRPr lang="en-GB" sz="2400" dirty="0">
              <a:effectLst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F6D76D4-E2BA-224A-873D-4D68FFCCF6CC}"/>
              </a:ext>
            </a:extLst>
          </p:cNvPr>
          <p:cNvSpPr txBox="1"/>
          <p:nvPr/>
        </p:nvSpPr>
        <p:spPr>
          <a:xfrm>
            <a:off x="9801650" y="4577661"/>
            <a:ext cx="20920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Helvetica" pitchFamily="2" charset="0"/>
              </a:rPr>
              <a:t>No electron gain from the wires</a:t>
            </a:r>
          </a:p>
        </p:txBody>
      </p:sp>
    </p:spTree>
    <p:extLst>
      <p:ext uri="{BB962C8B-B14F-4D97-AF65-F5344CB8AC3E}">
        <p14:creationId xmlns:p14="http://schemas.microsoft.com/office/powerpoint/2010/main" val="22527946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7C1CCE-A7A1-7E47-949F-526018DA8D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40881" y="-210063"/>
            <a:ext cx="10515600" cy="1325563"/>
          </a:xfrm>
        </p:spPr>
        <p:txBody>
          <a:bodyPr/>
          <a:lstStyle/>
          <a:p>
            <a:r>
              <a:rPr lang="en-GB" dirty="0" err="1"/>
              <a:t>LAr</a:t>
            </a:r>
            <a:r>
              <a:rPr lang="en-GB" dirty="0"/>
              <a:t> Single Phase Experiments in the SBN Program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2AA705-0C45-FB4B-9486-A114BBB309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K. Mavrokoridis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6CCBC8-793C-CA4E-ABE3-8E29B1680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LAr Technologies | NuFact25| Sep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73A624-FC55-1E4D-A938-A86E5691CA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19B6-CA80-8843-AFA2-F39C08273F7A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15921A9E-E816-9B44-805B-65116EA2E6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3192" y="1737620"/>
            <a:ext cx="11610200" cy="4854265"/>
          </a:xfr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289A05E-1D6E-884D-9EEC-F4AD03222D8E}"/>
              </a:ext>
            </a:extLst>
          </p:cNvPr>
          <p:cNvSpPr txBox="1"/>
          <p:nvPr/>
        </p:nvSpPr>
        <p:spPr>
          <a:xfrm>
            <a:off x="-53581" y="882354"/>
            <a:ext cx="84512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sz="2400" dirty="0"/>
              <a:t>Program aims at solving the “sterile neutrino puzzle” by exploiting the well characterized FNAL Booster </a:t>
            </a:r>
            <a:r>
              <a:rPr lang="el-GR" sz="2400" dirty="0"/>
              <a:t>ν</a:t>
            </a:r>
            <a:r>
              <a:rPr lang="en-GB" sz="2400" dirty="0"/>
              <a:t> beamline</a:t>
            </a:r>
            <a:endParaRPr lang="en-US" sz="240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305A0DB-77E4-FC48-91E2-C423BFAF3476}"/>
              </a:ext>
            </a:extLst>
          </p:cNvPr>
          <p:cNvGrpSpPr/>
          <p:nvPr/>
        </p:nvGrpSpPr>
        <p:grpSpPr>
          <a:xfrm>
            <a:off x="11139055" y="5940806"/>
            <a:ext cx="1052945" cy="526473"/>
            <a:chOff x="11139055" y="5940806"/>
            <a:chExt cx="1052945" cy="526473"/>
          </a:xfrm>
        </p:grpSpPr>
        <p:sp>
          <p:nvSpPr>
            <p:cNvPr id="15" name="Pentagon 14">
              <a:extLst>
                <a:ext uri="{FF2B5EF4-FFF2-40B4-BE49-F238E27FC236}">
                  <a16:creationId xmlns:a16="http://schemas.microsoft.com/office/drawing/2014/main" id="{9E02F104-DA83-A54C-ADDD-41D9DFC378EF}"/>
                </a:ext>
              </a:extLst>
            </p:cNvPr>
            <p:cNvSpPr/>
            <p:nvPr/>
          </p:nvSpPr>
          <p:spPr>
            <a:xfrm rot="10800000">
              <a:off x="11139055" y="5940806"/>
              <a:ext cx="1052945" cy="526473"/>
            </a:xfrm>
            <a:prstGeom prst="homePlate">
              <a:avLst/>
            </a:prstGeom>
            <a:effectLst>
              <a:outerShdw blurRad="50800" dist="38100" dir="8100000" sx="105000" sy="105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D7F3DE6-4871-E84D-932C-D14B395859E3}"/>
                </a:ext>
              </a:extLst>
            </p:cNvPr>
            <p:cNvSpPr txBox="1"/>
            <p:nvPr/>
          </p:nvSpPr>
          <p:spPr>
            <a:xfrm>
              <a:off x="11373571" y="6003987"/>
              <a:ext cx="68961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</a:rPr>
                <a:t>[1-4]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724455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B72091-09A2-F64C-9445-1583BDCF53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66255"/>
            <a:ext cx="10515600" cy="1325563"/>
          </a:xfrm>
        </p:spPr>
        <p:txBody>
          <a:bodyPr/>
          <a:lstStyle/>
          <a:p>
            <a:r>
              <a:rPr lang="en-US" dirty="0"/>
              <a:t>ICARUS T600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6B5B70C0-BFA5-C44F-9496-E52B143D8C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88173" y="242900"/>
            <a:ext cx="3200400" cy="2220502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C7AFE5-62CE-7149-AF1D-5B3951968D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K. Mavrokoridis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330EE6-A5B7-A340-A5AD-4F05F53F52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LAr Technologies | NuFact25| Sep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837A80-AB64-8A4B-9D14-9E415D3A3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19B6-CA80-8843-AFA2-F39C08273F7A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78EC12D-94AD-014D-89E7-F6E8FFD529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3856" y="193427"/>
            <a:ext cx="5727227" cy="180106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F0B0342-E866-9346-A462-FF81CAAB0F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96" y="1447028"/>
            <a:ext cx="3445504" cy="5121852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8A39423-A810-204B-95C4-8F9EB8BA99C5}"/>
              </a:ext>
            </a:extLst>
          </p:cNvPr>
          <p:cNvSpPr txBox="1"/>
          <p:nvPr/>
        </p:nvSpPr>
        <p:spPr>
          <a:xfrm>
            <a:off x="178273" y="779965"/>
            <a:ext cx="2819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dirty="0"/>
              <a:t>1977 - the </a:t>
            </a:r>
            <a:r>
              <a:rPr lang="en-GB" sz="2000" i="1" dirty="0" err="1"/>
              <a:t>LArTPC</a:t>
            </a:r>
            <a:r>
              <a:rPr lang="en-GB" sz="2000" i="1" dirty="0"/>
              <a:t> Concept by C. Rubbia</a:t>
            </a:r>
            <a:endParaRPr lang="en-US" sz="2000" i="1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D9B139FA-4364-2C4C-888E-E37BF2E4BA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71103" y="2463401"/>
            <a:ext cx="2480033" cy="360114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B0B6B76D-0D66-F445-BEEE-A6C49716C19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09881" y="2621685"/>
            <a:ext cx="5557383" cy="3696540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7D66C17B-2420-1643-8165-C93A36FB9E6A}"/>
              </a:ext>
            </a:extLst>
          </p:cNvPr>
          <p:cNvGrpSpPr/>
          <p:nvPr/>
        </p:nvGrpSpPr>
        <p:grpSpPr>
          <a:xfrm>
            <a:off x="11123557" y="5940806"/>
            <a:ext cx="1156549" cy="526473"/>
            <a:chOff x="11216545" y="5940806"/>
            <a:chExt cx="1156549" cy="526473"/>
          </a:xfrm>
        </p:grpSpPr>
        <p:sp>
          <p:nvSpPr>
            <p:cNvPr id="24" name="Pentagon 23">
              <a:extLst>
                <a:ext uri="{FF2B5EF4-FFF2-40B4-BE49-F238E27FC236}">
                  <a16:creationId xmlns:a16="http://schemas.microsoft.com/office/drawing/2014/main" id="{20FDE8BB-2D94-3544-B72D-40EF58341201}"/>
                </a:ext>
              </a:extLst>
            </p:cNvPr>
            <p:cNvSpPr/>
            <p:nvPr/>
          </p:nvSpPr>
          <p:spPr>
            <a:xfrm rot="10800000">
              <a:off x="11216545" y="5940806"/>
              <a:ext cx="1052945" cy="526473"/>
            </a:xfrm>
            <a:prstGeom prst="homePlate">
              <a:avLst/>
            </a:prstGeom>
            <a:effectLst>
              <a:outerShdw blurRad="50800" dist="38100" dir="8100000" sx="105000" sy="105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F19BA932-B138-154F-AA76-8BEFB51BC30D}"/>
                </a:ext>
              </a:extLst>
            </p:cNvPr>
            <p:cNvSpPr txBox="1"/>
            <p:nvPr/>
          </p:nvSpPr>
          <p:spPr>
            <a:xfrm>
              <a:off x="11358073" y="6003987"/>
              <a:ext cx="10150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</a:rPr>
                <a:t>[1-4,19]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39DB884B-DD6B-3316-CC26-0964909FD1FA}"/>
              </a:ext>
            </a:extLst>
          </p:cNvPr>
          <p:cNvSpPr txBox="1"/>
          <p:nvPr/>
        </p:nvSpPr>
        <p:spPr>
          <a:xfrm>
            <a:off x="8153400" y="15274"/>
            <a:ext cx="1946031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Running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ABE4D0-162E-2AE6-04E8-150E66B307CD}"/>
              </a:ext>
            </a:extLst>
          </p:cNvPr>
          <p:cNvSpPr txBox="1"/>
          <p:nvPr/>
        </p:nvSpPr>
        <p:spPr>
          <a:xfrm>
            <a:off x="6443856" y="2124738"/>
            <a:ext cx="53596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First physics result, Phys. Rev. Lett. 134, 151801 (2025)</a:t>
            </a:r>
          </a:p>
          <a:p>
            <a:endParaRPr lang="en-US" b="1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54394F5-5DDE-6C36-9673-D65D89AC147F}"/>
              </a:ext>
            </a:extLst>
          </p:cNvPr>
          <p:cNvSpPr/>
          <p:nvPr/>
        </p:nvSpPr>
        <p:spPr>
          <a:xfrm>
            <a:off x="1571469" y="4593071"/>
            <a:ext cx="1642104" cy="144029"/>
          </a:xfrm>
          <a:prstGeom prst="rect">
            <a:avLst/>
          </a:prstGeom>
          <a:solidFill>
            <a:srgbClr val="FFFF00">
              <a:alpha val="4897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3536CDC-17C2-9228-8996-3303ECF3EFDB}"/>
              </a:ext>
            </a:extLst>
          </p:cNvPr>
          <p:cNvSpPr/>
          <p:nvPr/>
        </p:nvSpPr>
        <p:spPr>
          <a:xfrm>
            <a:off x="191617" y="4737100"/>
            <a:ext cx="821052" cy="144029"/>
          </a:xfrm>
          <a:prstGeom prst="rect">
            <a:avLst/>
          </a:prstGeom>
          <a:solidFill>
            <a:srgbClr val="FFFF00">
              <a:alpha val="4897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8986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B72091-09A2-F64C-9445-1583BDCF53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48143"/>
            <a:ext cx="10515600" cy="1325563"/>
          </a:xfrm>
        </p:spPr>
        <p:txBody>
          <a:bodyPr/>
          <a:lstStyle/>
          <a:p>
            <a:r>
              <a:rPr lang="en-US" dirty="0"/>
              <a:t>ICARUS T600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C7AFE5-62CE-7149-AF1D-5B3951968D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K. Mavrokoridis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330EE6-A5B7-A340-A5AD-4F05F53F52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LAr Technologies | NuFact25| Sep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837A80-AB64-8A4B-9D14-9E415D3A3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19B6-CA80-8843-AFA2-F39C08273F7A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923D45A-626B-0C43-9759-0F85772217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37" y="651678"/>
            <a:ext cx="4114800" cy="306570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4C2F4EA-B8DD-6445-AAE6-E9AC808F68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624" y="3931531"/>
            <a:ext cx="7094662" cy="259374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1DA58EE8-7AA1-F444-B03D-CB7CBA0172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99518" y="2499469"/>
            <a:ext cx="2116764" cy="1531869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0D582C70-6D1D-BD48-A3B4-DBEC8B2E11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45360" y="368384"/>
            <a:ext cx="2313378" cy="2074063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0E736056-0B38-9D46-92A5-CAC53D020153}"/>
              </a:ext>
            </a:extLst>
          </p:cNvPr>
          <p:cNvSpPr/>
          <p:nvPr/>
        </p:nvSpPr>
        <p:spPr>
          <a:xfrm>
            <a:off x="7223518" y="413787"/>
            <a:ext cx="480058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“warm” low-noise front-end amplifier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Compact layout: both </a:t>
            </a:r>
            <a:r>
              <a:rPr lang="en-GB" sz="2000" dirty="0" err="1"/>
              <a:t>analog+digital</a:t>
            </a:r>
            <a:r>
              <a:rPr lang="en-GB" sz="2000" dirty="0"/>
              <a:t> electronics hosted on a single flange </a:t>
            </a:r>
            <a:endParaRPr lang="en-US" sz="20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047080E-01A5-AE4A-BB9C-4D978B1666A1}"/>
              </a:ext>
            </a:extLst>
          </p:cNvPr>
          <p:cNvSpPr txBox="1"/>
          <p:nvPr/>
        </p:nvSpPr>
        <p:spPr>
          <a:xfrm>
            <a:off x="140292" y="657376"/>
            <a:ext cx="1903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Icarus @</a:t>
            </a:r>
            <a:r>
              <a:rPr lang="en-US" b="1" dirty="0" err="1"/>
              <a:t>Fermillab</a:t>
            </a:r>
            <a:endParaRPr lang="en-US" b="1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338886F6-DF68-EA45-A1C3-5F3947297B0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70477" y="1355362"/>
            <a:ext cx="2946400" cy="18415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1B3CE4D4-5DFC-CF4A-A152-9EE9E14B253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22474" y="3238382"/>
            <a:ext cx="2962345" cy="3311938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442A2333-EA63-AC44-B476-9D51A2777452}"/>
              </a:ext>
            </a:extLst>
          </p:cNvPr>
          <p:cNvSpPr txBox="1"/>
          <p:nvPr/>
        </p:nvSpPr>
        <p:spPr>
          <a:xfrm>
            <a:off x="10515600" y="3384941"/>
            <a:ext cx="17857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ICARUS PMTs behind the wire planes (90 per TPC)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BA8E9B9-6D17-A448-8754-589D8C6B09FF}"/>
              </a:ext>
            </a:extLst>
          </p:cNvPr>
          <p:cNvSpPr txBox="1"/>
          <p:nvPr/>
        </p:nvSpPr>
        <p:spPr>
          <a:xfrm>
            <a:off x="10501498" y="4648452"/>
            <a:ext cx="20321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Provide </a:t>
            </a:r>
            <a:r>
              <a:rPr lang="en-GB" b="1" dirty="0"/>
              <a:t>t</a:t>
            </a:r>
            <a:r>
              <a:rPr lang="en-GB" b="1" baseline="-25000" dirty="0"/>
              <a:t>0</a:t>
            </a:r>
            <a:r>
              <a:rPr lang="en-GB" b="1" dirty="0"/>
              <a:t> </a:t>
            </a:r>
            <a:r>
              <a:rPr lang="en-GB" dirty="0"/>
              <a:t>of any ionizing event in the TPC </a:t>
            </a:r>
            <a:endParaRPr lang="en-US" dirty="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13A1C3A-61FB-C543-AE91-B618E2253B32}"/>
              </a:ext>
            </a:extLst>
          </p:cNvPr>
          <p:cNvGrpSpPr/>
          <p:nvPr/>
        </p:nvGrpSpPr>
        <p:grpSpPr>
          <a:xfrm>
            <a:off x="11139055" y="5940806"/>
            <a:ext cx="1052945" cy="526473"/>
            <a:chOff x="11139055" y="5940806"/>
            <a:chExt cx="1052945" cy="526473"/>
          </a:xfrm>
        </p:grpSpPr>
        <p:sp>
          <p:nvSpPr>
            <p:cNvPr id="32" name="Pentagon 31">
              <a:extLst>
                <a:ext uri="{FF2B5EF4-FFF2-40B4-BE49-F238E27FC236}">
                  <a16:creationId xmlns:a16="http://schemas.microsoft.com/office/drawing/2014/main" id="{CDB0E5B5-EB1E-3443-8E82-CF65F1402EF0}"/>
                </a:ext>
              </a:extLst>
            </p:cNvPr>
            <p:cNvSpPr/>
            <p:nvPr/>
          </p:nvSpPr>
          <p:spPr>
            <a:xfrm rot="10800000">
              <a:off x="11139055" y="5940806"/>
              <a:ext cx="1052945" cy="526473"/>
            </a:xfrm>
            <a:prstGeom prst="homePlate">
              <a:avLst/>
            </a:prstGeom>
            <a:effectLst>
              <a:outerShdw blurRad="50800" dist="38100" dir="8100000" sx="105000" sy="105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981FDDE3-B403-F54B-93CF-A14E99ECCFD2}"/>
                </a:ext>
              </a:extLst>
            </p:cNvPr>
            <p:cNvSpPr txBox="1"/>
            <p:nvPr/>
          </p:nvSpPr>
          <p:spPr>
            <a:xfrm>
              <a:off x="11373571" y="6003987"/>
              <a:ext cx="68961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</a:rPr>
                <a:t>[1-4]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107196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B72091-09A2-F64C-9445-1583BDCF53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66255"/>
            <a:ext cx="10515600" cy="1325563"/>
          </a:xfrm>
        </p:spPr>
        <p:txBody>
          <a:bodyPr/>
          <a:lstStyle/>
          <a:p>
            <a:r>
              <a:rPr lang="en-US" dirty="0" err="1"/>
              <a:t>MicroBooNE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C7AFE5-62CE-7149-AF1D-5B3951968D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K. Mavrokoridis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330EE6-A5B7-A340-A5AD-4F05F53F52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LAr Technologies | NuFact25| Sep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837A80-AB64-8A4B-9D14-9E415D3A3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19B6-CA80-8843-AFA2-F39C08273F7A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953C7F91-984A-5D4C-A530-DCED7512EF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1614" y="772659"/>
            <a:ext cx="2743200" cy="2493818"/>
          </a:xfr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5B2EAB1-D329-D448-B912-6D47C06110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7800" y="522135"/>
            <a:ext cx="6340186" cy="194464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C635DB2-039E-CC47-879F-0D744462D3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614" y="3266478"/>
            <a:ext cx="5361148" cy="290949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CE19F59-42F9-1E43-96B9-66F3A57809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3613576"/>
            <a:ext cx="5478404" cy="2357794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E11308C0-B9FF-E14A-8B83-34F9DF772DB6}"/>
              </a:ext>
            </a:extLst>
          </p:cNvPr>
          <p:cNvSpPr txBox="1"/>
          <p:nvPr/>
        </p:nvSpPr>
        <p:spPr>
          <a:xfrm>
            <a:off x="4337108" y="2472084"/>
            <a:ext cx="297434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UV calibration LASER 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94DDA90-BF57-E846-97A5-58B507E90071}"/>
              </a:ext>
            </a:extLst>
          </p:cNvPr>
          <p:cNvGrpSpPr/>
          <p:nvPr/>
        </p:nvGrpSpPr>
        <p:grpSpPr>
          <a:xfrm>
            <a:off x="11139055" y="5940806"/>
            <a:ext cx="1052945" cy="526473"/>
            <a:chOff x="11139055" y="5940806"/>
            <a:chExt cx="1052945" cy="526473"/>
          </a:xfrm>
        </p:grpSpPr>
        <p:sp>
          <p:nvSpPr>
            <p:cNvPr id="23" name="Pentagon 22">
              <a:extLst>
                <a:ext uri="{FF2B5EF4-FFF2-40B4-BE49-F238E27FC236}">
                  <a16:creationId xmlns:a16="http://schemas.microsoft.com/office/drawing/2014/main" id="{C2FE7D51-447F-E345-804E-89360BA7E959}"/>
                </a:ext>
              </a:extLst>
            </p:cNvPr>
            <p:cNvSpPr/>
            <p:nvPr/>
          </p:nvSpPr>
          <p:spPr>
            <a:xfrm rot="10800000">
              <a:off x="11139055" y="5940806"/>
              <a:ext cx="1052945" cy="526473"/>
            </a:xfrm>
            <a:prstGeom prst="homePlate">
              <a:avLst/>
            </a:prstGeom>
            <a:effectLst>
              <a:outerShdw blurRad="50800" dist="38100" dir="8100000" sx="105000" sy="105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71A11C0-997B-3A4A-9B11-AE399D747F8E}"/>
                </a:ext>
              </a:extLst>
            </p:cNvPr>
            <p:cNvSpPr txBox="1"/>
            <p:nvPr/>
          </p:nvSpPr>
          <p:spPr>
            <a:xfrm>
              <a:off x="11373571" y="6003987"/>
              <a:ext cx="68961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</a:rPr>
                <a:t>[1-4]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131621C1-6D9B-2A2D-393A-25C07B2F69D0}"/>
              </a:ext>
            </a:extLst>
          </p:cNvPr>
          <p:cNvSpPr txBox="1"/>
          <p:nvPr/>
        </p:nvSpPr>
        <p:spPr>
          <a:xfrm>
            <a:off x="7862260" y="2579805"/>
            <a:ext cx="43106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(See slides also from </a:t>
            </a:r>
            <a:r>
              <a:rPr lang="en-GB" b="1" dirty="0"/>
              <a:t>Magnus Handley and  </a:t>
            </a:r>
          </a:p>
          <a:p>
            <a:pPr fontAlgn="t"/>
            <a:r>
              <a:rPr lang="en-GB" b="1" dirty="0"/>
              <a:t>Afroditi Papadopoulou</a:t>
            </a:r>
            <a:r>
              <a:rPr lang="en-US" b="1" dirty="0"/>
              <a:t> @</a:t>
            </a:r>
            <a:r>
              <a:rPr lang="en-US" b="1" dirty="0" err="1"/>
              <a:t>Nufact</a:t>
            </a:r>
            <a:r>
              <a:rPr lang="en-US" b="1" dirty="0"/>
              <a:t> 25)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5632413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37896</TotalTime>
  <Words>2666</Words>
  <Application>Microsoft Macintosh PowerPoint</Application>
  <PresentationFormat>Widescreen</PresentationFormat>
  <Paragraphs>424</Paragraphs>
  <Slides>41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53" baseType="lpstr">
      <vt:lpstr>Arial</vt:lpstr>
      <vt:lpstr>Calibri</vt:lpstr>
      <vt:lpstr>Calibri Light</vt:lpstr>
      <vt:lpstr>Cambria Math</vt:lpstr>
      <vt:lpstr>Courier New</vt:lpstr>
      <vt:lpstr>Helvetica</vt:lpstr>
      <vt:lpstr>Myriad Pro</vt:lpstr>
      <vt:lpstr>PT Sans</vt:lpstr>
      <vt:lpstr>PT Sans Narrow</vt:lpstr>
      <vt:lpstr>Times New Roman</vt:lpstr>
      <vt:lpstr>Wingdings</vt:lpstr>
      <vt:lpstr>Office Theme</vt:lpstr>
      <vt:lpstr>Liquid Argon Detector Technologies</vt:lpstr>
      <vt:lpstr>Outline</vt:lpstr>
      <vt:lpstr>Why Liquid Argon?</vt:lpstr>
      <vt:lpstr>Major R&amp;D challenges toward  kton scale LAr TPCs </vt:lpstr>
      <vt:lpstr>LAr Single Phase Wire Technologies </vt:lpstr>
      <vt:lpstr>LAr Single Phase Experiments in the SBN Program</vt:lpstr>
      <vt:lpstr>ICARUS T600</vt:lpstr>
      <vt:lpstr>ICARUS T600</vt:lpstr>
      <vt:lpstr>MicroBooNE</vt:lpstr>
      <vt:lpstr>MicroBooNE</vt:lpstr>
      <vt:lpstr>SBND</vt:lpstr>
      <vt:lpstr>SBND –Photon Detection system</vt:lpstr>
      <vt:lpstr>DUNE</vt:lpstr>
      <vt:lpstr>PowerPoint Presentation</vt:lpstr>
      <vt:lpstr>DUNE Far Detectors: two realizations: HD, VD </vt:lpstr>
      <vt:lpstr>DUNE APA Factories</vt:lpstr>
      <vt:lpstr>Vertical Drift Single Phase LAr TPC with PCBs</vt:lpstr>
      <vt:lpstr>PowerPoint Presentation</vt:lpstr>
      <vt:lpstr>ProtoDUNE  SP/HD (Wires)</vt:lpstr>
      <vt:lpstr>Argon purification</vt:lpstr>
      <vt:lpstr>ProtoDUNE VD</vt:lpstr>
      <vt:lpstr>DUNE Photon Detection System: X-ARAPUCA</vt:lpstr>
      <vt:lpstr>Optimising further S1 photon detection efficiency – APEX</vt:lpstr>
      <vt:lpstr>Optimising further S1 photon detection efficiency -PoWER</vt:lpstr>
      <vt:lpstr>LArTPC single phase Pixel Technologies</vt:lpstr>
      <vt:lpstr>LArPiX</vt:lpstr>
      <vt:lpstr>LArPix and DUNE ND-LAr</vt:lpstr>
      <vt:lpstr>LArPix and DUNE ND-LAr</vt:lpstr>
      <vt:lpstr>QPIX</vt:lpstr>
      <vt:lpstr>Multimodal pixel readout –SoLAr   </vt:lpstr>
      <vt:lpstr>Multimodal pixel readout –aSe photoconductor   </vt:lpstr>
      <vt:lpstr>Dual Phase LAr Detector Operation Principles</vt:lpstr>
      <vt:lpstr>ARIADNE (1ton): Optical LArTPC with TPX3Cam</vt:lpstr>
      <vt:lpstr>ARIADNE: Optical LArTPC with TPX3Cam</vt:lpstr>
      <vt:lpstr>ARIADNE: LAr Cosmics</vt:lpstr>
      <vt:lpstr>ARIADNE+ 15 ton Demonstration @CERN</vt:lpstr>
      <vt:lpstr>DarkSide-20k</vt:lpstr>
      <vt:lpstr>DarkSide-20k 39Ar depletion &amp; Large Area SiPM Readout</vt:lpstr>
      <vt:lpstr>DarkSide-20k inner detector</vt:lpstr>
      <vt:lpstr>A very Exciting Era for LAr Detectors</vt:lpstr>
      <vt:lpstr>Citations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Noble Liquids Properties</dc:title>
  <dc:creator>Mavrokoridis, Konstantinos</dc:creator>
  <cp:lastModifiedBy>Mavrokoridis, Konstantinos</cp:lastModifiedBy>
  <cp:revision>217</cp:revision>
  <cp:lastPrinted>2021-04-15T08:48:25Z</cp:lastPrinted>
  <dcterms:created xsi:type="dcterms:W3CDTF">2021-03-25T10:09:20Z</dcterms:created>
  <dcterms:modified xsi:type="dcterms:W3CDTF">2025-09-04T22:53:31Z</dcterms:modified>
</cp:coreProperties>
</file>