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22"/>
  </p:notesMasterIdLst>
  <p:sldIdLst>
    <p:sldId id="5650" r:id="rId3"/>
    <p:sldId id="5692" r:id="rId4"/>
    <p:sldId id="433" r:id="rId5"/>
    <p:sldId id="4001" r:id="rId6"/>
    <p:sldId id="5691" r:id="rId7"/>
    <p:sldId id="6105" r:id="rId8"/>
    <p:sldId id="5695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49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2"/>
    <p:restoredTop sz="93525"/>
  </p:normalViewPr>
  <p:slideViewPr>
    <p:cSldViewPr snapToGrid="0" snapToObjects="1">
      <p:cViewPr varScale="1">
        <p:scale>
          <a:sx n="69" d="100"/>
          <a:sy n="69" d="100"/>
        </p:scale>
        <p:origin x="8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654DA-5C0D-0A4A-AF38-534F22783007}" type="datetimeFigureOut">
              <a:rPr lang="en-US" smtClean="0"/>
              <a:t>9/2/25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A6253-C694-2045-A1CF-E8FC5190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5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BF1341-3AFE-B447-A831-9671D6A7009B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9318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8276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BF1341-3AFE-B447-A831-9671D6A700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8276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061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BF1341-3AFE-B447-A831-9671D6A7009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541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DF9A8-A8E8-41EA-B260-D01AD0AE4F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963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t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NuFact 2025</a:t>
            </a:r>
          </a:p>
        </p:txBody>
      </p:sp>
    </p:spTree>
    <p:extLst>
      <p:ext uri="{BB962C8B-B14F-4D97-AF65-F5344CB8AC3E}">
        <p14:creationId xmlns:p14="http://schemas.microsoft.com/office/powerpoint/2010/main" val="1504836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159346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xfrm>
            <a:off x="2416071" y="25417"/>
            <a:ext cx="7359859" cy="2020853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163507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2416071" y="2089547"/>
            <a:ext cx="7359859" cy="2678906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97435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2416071" y="5179219"/>
            <a:ext cx="7359859" cy="1196578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045572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xfrm>
            <a:off x="2416071" y="5179219"/>
            <a:ext cx="7359859" cy="1196578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633746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1969477" y="0"/>
            <a:ext cx="4126523" cy="3312914"/>
          </a:xfrm>
          <a:prstGeom prst="rect">
            <a:avLst/>
          </a:prstGeom>
        </p:spPr>
        <p:txBody>
          <a:bodyPr anchor="b"/>
          <a:lstStyle>
            <a:lvl1pPr>
              <a:defRPr sz="4922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69477" y="3366492"/>
            <a:ext cx="4126523" cy="3491508"/>
          </a:xfrm>
          <a:prstGeom prst="rect">
            <a:avLst/>
          </a:prstGeom>
        </p:spPr>
        <p:txBody>
          <a:bodyPr numCol="1" spcCol="38100"/>
          <a:lstStyle>
            <a:lvl1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893702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1969477" y="0"/>
            <a:ext cx="4126523" cy="3312914"/>
          </a:xfrm>
          <a:prstGeom prst="rect">
            <a:avLst/>
          </a:prstGeom>
        </p:spPr>
        <p:txBody>
          <a:bodyPr anchor="b"/>
          <a:lstStyle>
            <a:lvl1pPr>
              <a:defRPr sz="4922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969477" y="3366492"/>
            <a:ext cx="4126523" cy="3491508"/>
          </a:xfrm>
          <a:prstGeom prst="rect">
            <a:avLst/>
          </a:prstGeom>
        </p:spPr>
        <p:txBody>
          <a:bodyPr numCol="1" spcCol="38100"/>
          <a:lstStyle>
            <a:lvl1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2391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765940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2416071" y="169356"/>
            <a:ext cx="7359859" cy="1732975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9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16070" y="1902331"/>
            <a:ext cx="3545952" cy="4107042"/>
          </a:xfrm>
          <a:prstGeom prst="rect">
            <a:avLst/>
          </a:prstGeom>
        </p:spPr>
        <p:txBody>
          <a:bodyPr numCol="1" spcCol="38100" anchor="ctr"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>
              <a:defRPr>
                <a:latin typeface="Gill Sans"/>
                <a:ea typeface="Gill Sans"/>
                <a:cs typeface="Gill Sans"/>
                <a:sym typeface="Gill Sans"/>
              </a:defRPr>
            </a:lvl2pPr>
            <a:lvl3pPr>
              <a:defRPr>
                <a:latin typeface="Gill Sans"/>
                <a:ea typeface="Gill Sans"/>
                <a:cs typeface="Gill Sans"/>
                <a:sym typeface="Gill Sans"/>
              </a:defRPr>
            </a:lvl3pPr>
            <a:lvl4pPr>
              <a:defRPr>
                <a:latin typeface="Gill Sans"/>
                <a:ea typeface="Gill Sans"/>
                <a:cs typeface="Gill Sans"/>
                <a:sym typeface="Gill Sans"/>
              </a:defRPr>
            </a:lvl4pPr>
            <a:lvl5pPr>
              <a:defRPr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59189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5091" y="640436"/>
            <a:ext cx="12181818" cy="5976821"/>
          </a:xfrm>
          <a:prstGeom prst="rect">
            <a:avLst/>
          </a:prstGeom>
          <a:blipFill>
            <a:blip r:embed="rId2"/>
          </a:blip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04" name="Rectangle"/>
          <p:cNvSpPr/>
          <p:nvPr/>
        </p:nvSpPr>
        <p:spPr>
          <a:xfrm>
            <a:off x="5146" y="6625829"/>
            <a:ext cx="12181708" cy="240566"/>
          </a:xfrm>
          <a:prstGeom prst="rect">
            <a:avLst/>
          </a:prstGeom>
          <a:solidFill>
            <a:srgbClr val="0061FF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05" name="Rounded Rectangle"/>
          <p:cNvSpPr/>
          <p:nvPr/>
        </p:nvSpPr>
        <p:spPr>
          <a:xfrm>
            <a:off x="1522884" y="-1571625"/>
            <a:ext cx="9181960" cy="366117"/>
          </a:xfrm>
          <a:prstGeom prst="roundRect">
            <a:avLst>
              <a:gd name="adj" fmla="val 36585"/>
            </a:avLst>
          </a:prstGeom>
          <a:solidFill>
            <a:srgbClr val="0042A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06" name="Rectangle"/>
          <p:cNvSpPr/>
          <p:nvPr/>
        </p:nvSpPr>
        <p:spPr>
          <a:xfrm>
            <a:off x="-12404" y="-8930"/>
            <a:ext cx="12216808" cy="133945"/>
          </a:xfrm>
          <a:prstGeom prst="rect">
            <a:avLst/>
          </a:prstGeom>
          <a:solidFill>
            <a:srgbClr val="001E57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07" name="Rectangle"/>
          <p:cNvSpPr/>
          <p:nvPr/>
        </p:nvSpPr>
        <p:spPr>
          <a:xfrm>
            <a:off x="-3472" y="86616"/>
            <a:ext cx="12198944" cy="100908"/>
          </a:xfrm>
          <a:prstGeom prst="rect">
            <a:avLst/>
          </a:prstGeom>
          <a:solidFill>
            <a:srgbClr val="002E7A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08" name="Rectangle"/>
          <p:cNvSpPr/>
          <p:nvPr/>
        </p:nvSpPr>
        <p:spPr>
          <a:xfrm>
            <a:off x="5460" y="173591"/>
            <a:ext cx="12181081" cy="102871"/>
          </a:xfrm>
          <a:prstGeom prst="rect">
            <a:avLst/>
          </a:prstGeom>
          <a:solidFill>
            <a:srgbClr val="0042AA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09" name="Rectangle"/>
          <p:cNvSpPr/>
          <p:nvPr/>
        </p:nvSpPr>
        <p:spPr>
          <a:xfrm>
            <a:off x="5460" y="263246"/>
            <a:ext cx="12174137" cy="104835"/>
          </a:xfrm>
          <a:prstGeom prst="rect">
            <a:avLst/>
          </a:prstGeom>
          <a:solidFill>
            <a:srgbClr val="0061FF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10" name="Rectangle"/>
          <p:cNvSpPr/>
          <p:nvPr/>
        </p:nvSpPr>
        <p:spPr>
          <a:xfrm>
            <a:off x="5460" y="350221"/>
            <a:ext cx="12174137" cy="109658"/>
          </a:xfrm>
          <a:prstGeom prst="rect">
            <a:avLst/>
          </a:prstGeom>
          <a:solidFill>
            <a:srgbClr val="3A88FE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11" name="Rectangle"/>
          <p:cNvSpPr/>
          <p:nvPr/>
        </p:nvSpPr>
        <p:spPr>
          <a:xfrm>
            <a:off x="12404" y="443804"/>
            <a:ext cx="12174137" cy="100908"/>
          </a:xfrm>
          <a:prstGeom prst="rect">
            <a:avLst/>
          </a:prstGeom>
          <a:solidFill>
            <a:srgbClr val="74A7FE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12" name="Rectangle"/>
          <p:cNvSpPr/>
          <p:nvPr/>
        </p:nvSpPr>
        <p:spPr>
          <a:xfrm>
            <a:off x="5460" y="535602"/>
            <a:ext cx="12174137" cy="100908"/>
          </a:xfrm>
          <a:prstGeom prst="rect">
            <a:avLst/>
          </a:prstGeom>
          <a:solidFill>
            <a:srgbClr val="A8C6FE"/>
          </a:solidFill>
          <a:ln w="254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 b="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12"/>
          </a:p>
        </p:txBody>
      </p:sp>
      <p:sp>
        <p:nvSpPr>
          <p:cNvPr id="113" name="M.Battaglieri - INFN"/>
          <p:cNvSpPr txBox="1"/>
          <p:nvPr/>
        </p:nvSpPr>
        <p:spPr>
          <a:xfrm>
            <a:off x="10933423" y="6631962"/>
            <a:ext cx="1206857" cy="202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200" b="0">
                <a:solidFill>
                  <a:srgbClr val="F8FAD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sz="844">
                <a:solidFill>
                  <a:srgbClr val="F8FADB"/>
                </a:solidFill>
              </a:rPr>
              <a:t>M.Battaglieri - INFN</a:t>
            </a:r>
          </a:p>
        </p:txBody>
      </p:sp>
      <p:sp>
        <p:nvSpPr>
          <p:cNvPr id="114" name="Secondary mu-nu beam @ Hall-B BDX facility"/>
          <p:cNvSpPr txBox="1"/>
          <p:nvPr/>
        </p:nvSpPr>
        <p:spPr>
          <a:xfrm>
            <a:off x="4045478" y="6626577"/>
            <a:ext cx="4101045" cy="21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457200">
              <a:defRPr sz="1300"/>
            </a:lvl1pPr>
          </a:lstStyle>
          <a:p>
            <a:pPr>
              <a:defRPr b="0"/>
            </a:pPr>
            <a:r>
              <a:rPr sz="914" b="1"/>
              <a:t>Secondary mu-nu beam @ Hall-B BDX facility</a:t>
            </a:r>
          </a:p>
        </p:txBody>
      </p:sp>
      <p:pic>
        <p:nvPicPr>
          <p:cNvPr id="115" name="bar1.png" descr="bar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49" y="6634758"/>
            <a:ext cx="372980" cy="22324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8" name="Group"/>
          <p:cNvGrpSpPr/>
          <p:nvPr/>
        </p:nvGrpSpPr>
        <p:grpSpPr>
          <a:xfrm>
            <a:off x="340748" y="6626095"/>
            <a:ext cx="552990" cy="258427"/>
            <a:chOff x="0" y="0"/>
            <a:chExt cx="786281" cy="367538"/>
          </a:xfrm>
        </p:grpSpPr>
        <p:sp>
          <p:nvSpPr>
            <p:cNvPr id="116" name="Rectangle"/>
            <p:cNvSpPr/>
            <p:nvPr/>
          </p:nvSpPr>
          <p:spPr>
            <a:xfrm>
              <a:off x="32084" y="9341"/>
              <a:ext cx="725125" cy="3232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 b="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12"/>
            </a:p>
          </p:txBody>
        </p:sp>
        <p:pic>
          <p:nvPicPr>
            <p:cNvPr id="117" name="image1.tif" descr="image1.ti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786282" cy="3675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84418" y="6657082"/>
            <a:ext cx="212395" cy="151805"/>
          </a:xfrm>
          <a:prstGeom prst="rect">
            <a:avLst/>
          </a:prstGeom>
        </p:spPr>
        <p:txBody>
          <a:bodyPr/>
          <a:lstStyle>
            <a:lvl1pPr>
              <a:defRPr sz="984">
                <a:solidFill>
                  <a:srgbClr val="FFFFF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661696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midd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1894A-23D8-DD48-BEBC-5D1CBF39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84" y="331759"/>
            <a:ext cx="11338560" cy="6234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0931573-8B22-D446-9D77-6F56FCB358BA}"/>
              </a:ext>
            </a:extLst>
          </p:cNvPr>
          <p:cNvCxnSpPr>
            <a:cxnSpLocks/>
          </p:cNvCxnSpPr>
          <p:nvPr userDrawn="1"/>
        </p:nvCxnSpPr>
        <p:spPr>
          <a:xfrm>
            <a:off x="336884" y="1102833"/>
            <a:ext cx="1133856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9DAC3EB-D54A-C44E-BF90-38EC2E5B976D}"/>
              </a:ext>
            </a:extLst>
          </p:cNvPr>
          <p:cNvCxnSpPr>
            <a:cxnSpLocks/>
          </p:cNvCxnSpPr>
          <p:nvPr userDrawn="1"/>
        </p:nvCxnSpPr>
        <p:spPr>
          <a:xfrm>
            <a:off x="336884" y="6164241"/>
            <a:ext cx="1133856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ACB901A-D5AD-43AC-8F5B-B17155A19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66014" y="6311900"/>
            <a:ext cx="6368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chemeClr val="tx1">
                    <a:lumMod val="75000"/>
                  </a:schemeClr>
                </a:solidFill>
                <a:latin typeface="Avenir" panose="020B0503020203020204" pitchFamily="34" charset="0"/>
              </a:defRPr>
            </a:lvl1pPr>
          </a:lstStyle>
          <a:p>
            <a:fld id="{B2E69C32-F40A-4944-821E-46A56DF064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EDB187-E22D-448D-97A0-129BDDB6B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11899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1">
                <a:solidFill>
                  <a:schemeClr val="tx1">
                    <a:lumMod val="75000"/>
                  </a:schemeClr>
                </a:solidFill>
                <a:latin typeface="Avenir" panose="020B0503020203020204" pitchFamily="34" charset="0"/>
              </a:defRPr>
            </a:lvl1pPr>
          </a:lstStyle>
          <a:p>
            <a:r>
              <a:rPr lang="en-US"/>
              <a:t>NuFact 2025</a:t>
            </a:r>
          </a:p>
        </p:txBody>
      </p:sp>
    </p:spTree>
    <p:extLst>
      <p:ext uri="{BB962C8B-B14F-4D97-AF65-F5344CB8AC3E}">
        <p14:creationId xmlns:p14="http://schemas.microsoft.com/office/powerpoint/2010/main" val="262624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5321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US" sz="387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lang="en-US"/>
              <a:t>NuFact 2025</a:t>
            </a:r>
            <a:endParaRPr/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C9A3735-BB80-44D6-8D8B-F74A96566A50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142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1894A-23D8-DD48-BEBC-5D1CBF39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34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C42A2-A5E5-7D44-B052-7421E678CB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1289786"/>
            <a:ext cx="10515599" cy="46655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0931573-8B22-D446-9D77-6F56FCB358BA}"/>
              </a:ext>
            </a:extLst>
          </p:cNvPr>
          <p:cNvCxnSpPr>
            <a:cxnSpLocks/>
          </p:cNvCxnSpPr>
          <p:nvPr userDrawn="1"/>
        </p:nvCxnSpPr>
        <p:spPr>
          <a:xfrm>
            <a:off x="838198" y="1160585"/>
            <a:ext cx="10515599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9DAC3EB-D54A-C44E-BF90-38EC2E5B976D}"/>
              </a:ext>
            </a:extLst>
          </p:cNvPr>
          <p:cNvCxnSpPr>
            <a:cxnSpLocks/>
          </p:cNvCxnSpPr>
          <p:nvPr userDrawn="1"/>
        </p:nvCxnSpPr>
        <p:spPr>
          <a:xfrm>
            <a:off x="838198" y="6154616"/>
            <a:ext cx="10515599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32E43F-2E0F-434F-85D2-D292A17E3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11899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</a:schemeClr>
                </a:solidFill>
                <a:latin typeface="Avenir" panose="020B0503020203020204" pitchFamily="34" charset="0"/>
              </a:defRPr>
            </a:lvl1pPr>
          </a:lstStyle>
          <a:p>
            <a:r>
              <a:rPr lang="en-US"/>
              <a:t>NuFact 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8D335B-C7B4-4CC4-BE7C-26FD2B7C0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66014" y="6311900"/>
            <a:ext cx="6368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</a:schemeClr>
                </a:solidFill>
                <a:latin typeface="Avenir" panose="020B0503020203020204" pitchFamily="34" charset="0"/>
              </a:defRPr>
            </a:lvl1pPr>
          </a:lstStyle>
          <a:p>
            <a:fld id="{B2E69C32-F40A-4944-821E-46A56DF064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013EED3B-361D-AFAC-A702-6E8EC07878B7}"/>
              </a:ext>
            </a:extLst>
          </p:cNvPr>
          <p:cNvSpPr txBox="1"/>
          <p:nvPr userDrawn="1"/>
        </p:nvSpPr>
        <p:spPr>
          <a:xfrm>
            <a:off x="-1" y="6568965"/>
            <a:ext cx="359453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solidFill>
                  <a:schemeClr val="accent4"/>
                </a:solidFill>
              </a:rPr>
              <a:t>Patrick Achenbach</a:t>
            </a:r>
          </a:p>
        </p:txBody>
      </p:sp>
    </p:spTree>
    <p:extLst>
      <p:ext uri="{BB962C8B-B14F-4D97-AF65-F5344CB8AC3E}">
        <p14:creationId xmlns:p14="http://schemas.microsoft.com/office/powerpoint/2010/main" val="264693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3C417-927B-7B45-B9F8-94A89CA36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CCD896-147F-3B40-9D54-36A0ED5E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D32F-47C5-E943-A226-1539E0413E61}" type="datetimeFigureOut">
              <a:rPr lang="en-US" smtClean="0"/>
              <a:t>9/2/25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C0D9CB-86CE-B340-8610-B960CB32F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DE5638-FE3B-074A-96BD-F29BD6C5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FF01C-65B9-9342-810B-6192EA87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77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2416071" y="169356"/>
            <a:ext cx="7359859" cy="1732975"/>
          </a:xfrm>
          <a:prstGeom prst="rect">
            <a:avLst/>
          </a:prstGeom>
        </p:spPr>
        <p:txBody>
          <a:bodyPr/>
          <a:lstStyle>
            <a:lvl1pPr>
              <a:defRPr b="1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416071" y="1902331"/>
            <a:ext cx="7359859" cy="4107042"/>
          </a:xfrm>
          <a:prstGeom prst="rect">
            <a:avLst/>
          </a:prstGeom>
        </p:spPr>
        <p:txBody>
          <a:bodyPr numCol="1" spcCol="38100" anchor="ctr"/>
          <a:lstStyle>
            <a:lvl1pPr marL="625056" indent="-401822">
              <a:spcBef>
                <a:spcPts val="1687"/>
              </a:spcBef>
              <a:defRPr sz="2531"/>
            </a:lvl1pPr>
            <a:lvl2pPr marL="401822" indent="-401822">
              <a:spcBef>
                <a:spcPts val="1687"/>
              </a:spcBef>
              <a:defRPr sz="2531"/>
            </a:lvl2pPr>
            <a:lvl3pPr marL="1250112" indent="-401822">
              <a:spcBef>
                <a:spcPts val="1687"/>
              </a:spcBef>
              <a:defRPr sz="2531"/>
            </a:lvl3pPr>
            <a:lvl4pPr marL="1562640" indent="-401822">
              <a:spcBef>
                <a:spcPts val="1687"/>
              </a:spcBef>
              <a:defRPr sz="2531"/>
            </a:lvl4pPr>
            <a:lvl5pPr marL="1875168" indent="-401822">
              <a:spcBef>
                <a:spcPts val="1687"/>
              </a:spcBef>
              <a:defRPr sz="253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30066" y="6295430"/>
            <a:ext cx="241160" cy="18752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71707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152391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ody Level One…"/>
          <p:cNvSpPr txBox="1">
            <a:spLocks noGrp="1"/>
          </p:cNvSpPr>
          <p:nvPr>
            <p:ph type="body" idx="1"/>
          </p:nvPr>
        </p:nvSpPr>
        <p:spPr>
          <a:xfrm>
            <a:off x="2416071" y="892969"/>
            <a:ext cx="7359859" cy="5072063"/>
          </a:xfrm>
          <a:prstGeom prst="rect">
            <a:avLst/>
          </a:prstGeom>
        </p:spPr>
        <p:txBody>
          <a:bodyPr numCol="1" spcCol="38100" anchor="ctr"/>
          <a:lstStyle>
            <a:lvl1pPr marL="625056" indent="-401822">
              <a:spcBef>
                <a:spcPts val="3375"/>
              </a:spcBef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11288" indent="-11288">
              <a:spcBef>
                <a:spcPts val="3375"/>
              </a:spcBef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3375"/>
              </a:spcBef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3375"/>
              </a:spcBef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3375"/>
              </a:spcBef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31110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NuFact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1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79" r:id="rId5"/>
    <p:sldLayoutId id="2147483680" r:id="rId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2416071" y="125016"/>
            <a:ext cx="7359859" cy="1821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2416071" y="1946672"/>
            <a:ext cx="7359859" cy="4911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2" spcCol="52324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0954" y="6509742"/>
            <a:ext cx="241160" cy="18752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>
            <a:lvl1pPr>
              <a:defRPr b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78933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ransition spd="med"/>
  <p:hf sldNum="0" hdr="0" dt="0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1pPr>
      <a:lvl2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2pPr>
      <a:lvl3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3pPr>
      <a:lvl4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4pPr>
      <a:lvl5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5pPr>
      <a:lvl6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6pPr>
      <a:lvl7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7pPr>
      <a:lvl8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8pPr>
      <a:lvl9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6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9pPr>
    </p:titleStyle>
    <p:bodyStyle>
      <a:lvl1pPr marL="571002" marR="0" indent="-347767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1pPr>
      <a:lvl2pPr marL="347767" marR="0" indent="-347767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01000"/>
        <a:buFontTx/>
        <a:buChar char="✴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2pPr>
      <a:lvl3pPr marL="1196057" marR="0" indent="-347767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3pPr>
      <a:lvl4pPr marL="1508585" marR="0" indent="-347767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4pPr>
      <a:lvl5pPr marL="1821113" marR="0" indent="-347767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5pPr>
      <a:lvl6pPr marL="2080543" marR="0" indent="-357175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6pPr>
      <a:lvl7pPr marL="2330566" marR="0" indent="-357175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7pPr>
      <a:lvl8pPr marL="2580588" marR="0" indent="-357175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8pPr>
      <a:lvl9pPr marL="2830610" marR="0" indent="-357175" algn="l" defTabSz="410751" rtl="0" latinLnBrk="0">
        <a:lnSpc>
          <a:spcPct val="100000"/>
        </a:lnSpc>
        <a:spcBef>
          <a:spcPts val="2672"/>
        </a:spcBef>
        <a:spcAft>
          <a:spcPts val="0"/>
        </a:spcAft>
        <a:buClrTx/>
        <a:buSzPct val="171000"/>
        <a:buFontTx/>
        <a:buChar char="•"/>
        <a:tabLst/>
        <a:defRPr sz="2250" b="0" i="0" u="none" strike="noStrike" cap="none" spc="0" baseline="0">
          <a:solidFill>
            <a:srgbClr val="000000"/>
          </a:solidFill>
          <a:uFillTx/>
          <a:latin typeface="Tahoma"/>
          <a:ea typeface="Tahoma"/>
          <a:cs typeface="Tahoma"/>
          <a:sym typeface="Tahoma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spirehep.net/literature/1981751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if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tif"/><Relationship Id="rId11" Type="http://schemas.openxmlformats.org/officeDocument/2006/relationships/image" Target="../media/image40.tif"/><Relationship Id="rId5" Type="http://schemas.openxmlformats.org/officeDocument/2006/relationships/image" Target="../media/image34.png"/><Relationship Id="rId10" Type="http://schemas.openxmlformats.org/officeDocument/2006/relationships/image" Target="../media/image39.tif"/><Relationship Id="rId4" Type="http://schemas.openxmlformats.org/officeDocument/2006/relationships/image" Target="../media/image33.tif"/><Relationship Id="rId9" Type="http://schemas.openxmlformats.org/officeDocument/2006/relationships/image" Target="../media/image3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9E3B1-946C-4020-8A43-2512202DD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7DD32B1-FA18-42E7-B208-A86BB00C77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6584" cy="6858000"/>
          </a:xfrm>
          <a:solidFill>
            <a:srgbClr val="C00000"/>
          </a:solidFill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2672E0B-5D32-4A85-AE6F-31F3FB3CC3BD}"/>
              </a:ext>
            </a:extLst>
          </p:cNvPr>
          <p:cNvSpPr/>
          <p:nvPr/>
        </p:nvSpPr>
        <p:spPr>
          <a:xfrm>
            <a:off x="7334250" y="1"/>
            <a:ext cx="4117756" cy="121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" panose="020B0503020203020204"/>
                <a:ea typeface="Gadugi" panose="020B0502040204020203" pitchFamily="34" charset="0"/>
                <a:cs typeface="Arial" panose="020B0604020202020204" pitchFamily="34" charset="0"/>
              </a:rPr>
              <a:t>Secondary Beams at Jefferson Lab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 panose="020B0503020203020204"/>
              <a:ea typeface="Gadugi" panose="020B0502040204020203" pitchFamily="34" charset="0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96A62F-DA97-45F5-88E0-F44BC7462F55}"/>
              </a:ext>
            </a:extLst>
          </p:cNvPr>
          <p:cNvSpPr txBox="1"/>
          <p:nvPr/>
        </p:nvSpPr>
        <p:spPr>
          <a:xfrm>
            <a:off x="313079" y="4913694"/>
            <a:ext cx="11593171" cy="18466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"/>
                <a:ea typeface="+mn-ea"/>
                <a:cs typeface="Arial"/>
              </a:rPr>
              <a:t>Cynthia Keppel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"/>
                <a:ea typeface="+mn-ea"/>
                <a:cs typeface="Arial"/>
              </a:rPr>
              <a:t>Thomas Jefferson National Accelerator Facility</a:t>
            </a:r>
          </a:p>
          <a:p>
            <a:r>
              <a:rPr lang="en-US" sz="2400" dirty="0">
                <a:solidFill>
                  <a:srgbClr val="C00000"/>
                </a:solidFill>
                <a:latin typeface="Avenir"/>
                <a:cs typeface="Arial"/>
              </a:rPr>
              <a:t>The 26</a:t>
            </a:r>
            <a:r>
              <a:rPr lang="en-US" sz="2400" baseline="30000" dirty="0">
                <a:solidFill>
                  <a:srgbClr val="C00000"/>
                </a:solidFill>
                <a:latin typeface="Avenir"/>
                <a:cs typeface="Arial"/>
              </a:rPr>
              <a:t>th</a:t>
            </a:r>
            <a:r>
              <a:rPr lang="en-US" sz="2400" dirty="0">
                <a:solidFill>
                  <a:srgbClr val="C00000"/>
                </a:solidFill>
                <a:latin typeface="Avenir"/>
                <a:cs typeface="Arial"/>
              </a:rPr>
              <a:t> International Workshop on Neutrinos from Accelerators (</a:t>
            </a:r>
            <a:r>
              <a:rPr lang="en-US" sz="2400" dirty="0" err="1">
                <a:solidFill>
                  <a:srgbClr val="C00000"/>
                </a:solidFill>
                <a:latin typeface="Avenir"/>
                <a:cs typeface="Arial"/>
              </a:rPr>
              <a:t>NuFact</a:t>
            </a:r>
            <a:r>
              <a:rPr lang="en-US" sz="2400" dirty="0">
                <a:solidFill>
                  <a:srgbClr val="C00000"/>
                </a:solidFill>
                <a:latin typeface="Avenir"/>
                <a:cs typeface="Arial"/>
              </a:rPr>
              <a:t> 2025)</a:t>
            </a:r>
            <a:endParaRPr lang="en-US" dirty="0">
              <a:solidFill>
                <a:srgbClr val="C00000"/>
              </a:solidFill>
              <a:latin typeface="Avenir"/>
              <a:cs typeface="Arial"/>
            </a:endParaRPr>
          </a:p>
          <a:p>
            <a:pPr lvl="0"/>
            <a:r>
              <a:rPr lang="en-US" sz="2400" dirty="0">
                <a:solidFill>
                  <a:schemeClr val="accent1"/>
                </a:solidFill>
                <a:latin typeface="Avenir Roman" panose="02000503020000020003" pitchFamily="2" charset="0"/>
              </a:rPr>
              <a:t>Liverpool, UK 1-6 September 2025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venir Roman" panose="02000503020000020003" pitchFamily="2" charset="0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178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Muon beam"/>
          <p:cNvSpPr txBox="1"/>
          <p:nvPr/>
        </p:nvSpPr>
        <p:spPr>
          <a:xfrm>
            <a:off x="138532" y="598823"/>
            <a:ext cx="2694577" cy="491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algn="l" defTabSz="866986">
              <a:defRPr sz="3400">
                <a:solidFill>
                  <a:srgbClr val="96D35F"/>
                </a:solidFill>
              </a:defRPr>
            </a:lvl1pPr>
          </a:lstStyle>
          <a:p>
            <a:pPr defTabSz="609578" hangingPunct="0"/>
            <a:r>
              <a:rPr sz="2391" b="1" kern="0">
                <a:latin typeface="Gill Sans"/>
                <a:cs typeface="Gill Sans"/>
                <a:sym typeface="Gill Sans"/>
              </a:rPr>
              <a:t>Muon beam</a:t>
            </a:r>
          </a:p>
        </p:txBody>
      </p:sp>
      <p:sp>
        <p:nvSpPr>
          <p:cNvPr id="171" name="Muon flux estimated using FLUKA for 11 GeV and 22 GeV primary e- beam on Hall-A BD…"/>
          <p:cNvSpPr txBox="1"/>
          <p:nvPr/>
        </p:nvSpPr>
        <p:spPr>
          <a:xfrm>
            <a:off x="195900" y="1331435"/>
            <a:ext cx="5555167" cy="1408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Muon flux estimated using FLUKA for 11 GeV and 22 GeV primary e- beam on Hall-A BD</a:t>
            </a:r>
            <a:endParaRPr sz="914" kern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High-energy muon produced via two processes:</a:t>
            </a:r>
            <a:endParaRPr sz="914" kern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Photo-production of π and k  and decay</a:t>
            </a:r>
            <a:endParaRPr sz="914" kern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Pair-production: γN -&gt; μμN</a:t>
            </a:r>
          </a:p>
        </p:txBody>
      </p:sp>
      <p:pic>
        <p:nvPicPr>
          <p:cNvPr id="17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981" y="3215213"/>
            <a:ext cx="3533098" cy="331429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Muon flux sampled on-axis…"/>
          <p:cNvSpPr txBox="1"/>
          <p:nvPr/>
        </p:nvSpPr>
        <p:spPr>
          <a:xfrm>
            <a:off x="1043720" y="3386044"/>
            <a:ext cx="2377254" cy="54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sz="2200" b="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547" kern="0">
                <a:solidFill>
                  <a:srgbClr val="000000"/>
                </a:solidFill>
                <a:latin typeface="Gill Sans SemiBold"/>
                <a:cs typeface="Gill Sans SemiBold"/>
                <a:sym typeface="Gill Sans SemiBold"/>
              </a:rPr>
              <a:t>Muon flux sampled on-axis</a:t>
            </a:r>
          </a:p>
          <a:p>
            <a:pPr algn="ctr" defTabSz="410751" hangingPunct="0">
              <a:defRPr sz="2200" b="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547" kern="0">
                <a:solidFill>
                  <a:srgbClr val="000000"/>
                </a:solidFill>
                <a:latin typeface="Gill Sans SemiBold"/>
                <a:cs typeface="Gill Sans SemiBold"/>
                <a:sym typeface="Gill Sans SemiBold"/>
              </a:rPr>
              <a:t>11 GeV beam</a:t>
            </a:r>
          </a:p>
        </p:txBody>
      </p:sp>
      <p:pic>
        <p:nvPicPr>
          <p:cNvPr id="17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21992" y="3215213"/>
            <a:ext cx="2894865" cy="2715583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ignificant advantage at 22 GeV (higher muon flux and higher energy"/>
          <p:cNvSpPr txBox="1"/>
          <p:nvPr/>
        </p:nvSpPr>
        <p:spPr>
          <a:xfrm>
            <a:off x="6564772" y="3268707"/>
            <a:ext cx="3976118" cy="54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2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54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Significant advantage at 22 GeV (higher muon flux and higher energy</a:t>
            </a:r>
          </a:p>
        </p:txBody>
      </p:sp>
      <p:pic>
        <p:nvPicPr>
          <p:cNvPr id="176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46458" y="101547"/>
            <a:ext cx="5730926" cy="30084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Google Shape;119;p16" descr="Google Shape;119;p1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67071" y="4013906"/>
            <a:ext cx="3017486" cy="2444480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Bremsstrahlung-like energy spectrum"/>
          <p:cNvSpPr txBox="1"/>
          <p:nvPr/>
        </p:nvSpPr>
        <p:spPr>
          <a:xfrm>
            <a:off x="9740209" y="5903234"/>
            <a:ext cx="1968844" cy="548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2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54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Bremsstrahlung-like energy spectrum</a:t>
            </a:r>
          </a:p>
        </p:txBody>
      </p:sp>
      <p:sp>
        <p:nvSpPr>
          <p:cNvPr id="179" name="11 GeV e- beam…"/>
          <p:cNvSpPr txBox="1"/>
          <p:nvPr/>
        </p:nvSpPr>
        <p:spPr>
          <a:xfrm>
            <a:off x="8576092" y="4165595"/>
            <a:ext cx="1632655" cy="461729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bevel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>
                <a:solidFill>
                  <a:srgbClr val="000000"/>
                </a:solidFill>
              </a:defRPr>
            </a:pPr>
            <a:r>
              <a:rPr sz="1266" b="1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11 GeV e- beam</a:t>
            </a:r>
          </a:p>
          <a:p>
            <a:pPr algn="ctr" defTabSz="410751" hangingPunct="0">
              <a:defRPr>
                <a:solidFill>
                  <a:srgbClr val="000000"/>
                </a:solidFill>
              </a:defRPr>
            </a:pPr>
            <a:r>
              <a:rPr sz="1266" b="1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9 10</a:t>
            </a:r>
            <a:r>
              <a:rPr sz="1266" b="1" kern="0" baseline="31999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-7</a:t>
            </a:r>
            <a:r>
              <a:rPr sz="1266" b="1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 μ/EOT</a:t>
            </a:r>
          </a:p>
        </p:txBody>
      </p:sp>
    </p:spTree>
    <p:extLst>
      <p:ext uri="{BB962C8B-B14F-4D97-AF65-F5344CB8AC3E}">
        <p14:creationId xmlns:p14="http://schemas.microsoft.com/office/powerpoint/2010/main" val="17565175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ectangle"/>
          <p:cNvSpPr/>
          <p:nvPr/>
        </p:nvSpPr>
        <p:spPr>
          <a:xfrm>
            <a:off x="6423156" y="712053"/>
            <a:ext cx="5733923" cy="5869486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sp>
        <p:nvSpPr>
          <p:cNvPr id="183" name="The muon beam"/>
          <p:cNvSpPr txBox="1"/>
          <p:nvPr/>
        </p:nvSpPr>
        <p:spPr>
          <a:xfrm>
            <a:off x="138532" y="598823"/>
            <a:ext cx="2694577" cy="491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algn="l" defTabSz="866986">
              <a:defRPr sz="3400">
                <a:solidFill>
                  <a:srgbClr val="96D35F"/>
                </a:solidFill>
              </a:defRPr>
            </a:lvl1pPr>
          </a:lstStyle>
          <a:p>
            <a:pPr defTabSz="609578" hangingPunct="0"/>
            <a:r>
              <a:rPr sz="2391" b="1" kern="0">
                <a:latin typeface="Gill Sans"/>
                <a:cs typeface="Gill Sans"/>
                <a:sym typeface="Gill Sans"/>
              </a:rPr>
              <a:t>The muon beam</a:t>
            </a:r>
          </a:p>
        </p:txBody>
      </p:sp>
      <p:sp>
        <p:nvSpPr>
          <p:cNvPr id="184" name="The flux increases with the energy of primary beam:…"/>
          <p:cNvSpPr txBox="1"/>
          <p:nvPr/>
        </p:nvSpPr>
        <p:spPr>
          <a:xfrm>
            <a:off x="304781" y="729531"/>
            <a:ext cx="6050893" cy="2652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410751" hangingPunct="0">
              <a:spcBef>
                <a:spcPts val="141"/>
              </a:spcBef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sz="914" kern="0" dirty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The flux increases with the energy of primary beam:</a:t>
            </a:r>
            <a:endParaRPr sz="914" kern="0" dirty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4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Muon flux (11 GeV e- beam): 9 10</a:t>
            </a:r>
            <a:r>
              <a:rPr sz="1687" kern="0" baseline="31999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-7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/EOT</a:t>
            </a:r>
            <a:endParaRPr sz="914" kern="0" dirty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2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Rate ~ 3 10</a:t>
            </a:r>
            <a:r>
              <a:rPr sz="1687" kern="0" baseline="31999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8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/s</a:t>
            </a:r>
            <a:endParaRPr sz="914" kern="0" dirty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Muon (22 GeV e- beam): 5.3 10</a:t>
            </a:r>
            <a:r>
              <a:rPr sz="1687" kern="0" baseline="31999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-6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/EOT</a:t>
            </a:r>
            <a:r>
              <a:rPr sz="914" kern="0" dirty="0">
                <a:solidFill>
                  <a:srgbClr val="595959"/>
                </a:solidFill>
                <a:latin typeface="Gill Sans SemiBold"/>
                <a:cs typeface="Gill Sans SemiBold"/>
                <a:sym typeface="Gill Sans SemiBold"/>
              </a:rPr>
              <a:t>\</a:t>
            </a:r>
          </a:p>
          <a:p>
            <a:pPr marL="410751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Rate ~ 2 10</a:t>
            </a:r>
            <a:r>
              <a:rPr sz="1687" kern="0" baseline="31999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9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/s</a:t>
            </a:r>
            <a:endParaRPr sz="914" kern="0" dirty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CERN’s M2 beamline (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E</a:t>
            </a:r>
            <a:r>
              <a:rPr sz="1687" kern="0" baseline="-5999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&gt;100GeV - Rate ~2 10</a:t>
            </a:r>
            <a:r>
              <a:rPr sz="1687" kern="0" baseline="31999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7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)</a:t>
            </a:r>
            <a:endParaRPr sz="914" kern="0" dirty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Muon flux profile: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σ</a:t>
            </a:r>
            <a:r>
              <a:rPr sz="1687" kern="0" baseline="-5999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x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and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σ</a:t>
            </a:r>
            <a:r>
              <a:rPr sz="1687" kern="0" baseline="-5999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y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~ 20 cm</a:t>
            </a:r>
            <a:endParaRPr lang="en-US" sz="1687" kern="0" dirty="0">
              <a:solidFill>
                <a:srgbClr val="FFFFFF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14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lang="en-US" sz="1690" b="1" dirty="0">
                <a:ea typeface="Gill Sans SemiBold"/>
                <a:cs typeface="Gill Sans SemiBold"/>
                <a:sym typeface="Gill Sans SemiBold"/>
              </a:rPr>
              <a:t>Muon fluxes are worldwide among the highest</a:t>
            </a:r>
            <a:r>
              <a:rPr lang="en-US" sz="1690" dirty="0">
                <a:ea typeface="Gill Sans SemiBold"/>
                <a:cs typeface="Gill Sans SemiBold"/>
                <a:sym typeface="Gill Sans SemiBold"/>
              </a:rPr>
              <a:t> </a:t>
            </a:r>
            <a:r>
              <a:rPr lang="en-US" sz="1690" dirty="0" err="1">
                <a:ea typeface="Gill Sans SemiBold"/>
                <a:cs typeface="Gill Sans SemiBold"/>
                <a:sym typeface="Gill Sans SemiBold"/>
              </a:rPr>
              <a:t>wrt</a:t>
            </a:r>
            <a:r>
              <a:rPr lang="en-US" sz="1690" dirty="0">
                <a:ea typeface="Gill Sans SemiBold"/>
                <a:cs typeface="Gill Sans SemiBold"/>
                <a:sym typeface="Gill Sans SemiBold"/>
              </a:rPr>
              <a:t>. dedicated facilities</a:t>
            </a:r>
          </a:p>
        </p:txBody>
      </p:sp>
      <p:pic>
        <p:nvPicPr>
          <p:cNvPr id="185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2358" y="854569"/>
            <a:ext cx="5375520" cy="43627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5499" y="5388887"/>
            <a:ext cx="5609239" cy="1087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0553" y="3466531"/>
            <a:ext cx="6175010" cy="312393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6142292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4494" t="2384"/>
          <a:stretch>
            <a:fillRect/>
          </a:stretch>
        </p:blipFill>
        <p:spPr>
          <a:xfrm>
            <a:off x="6430157" y="1990413"/>
            <a:ext cx="3326006" cy="185427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Fixed-target, missing-momentum experiment to probe invisibly decaying particles…"/>
          <p:cNvSpPr txBox="1"/>
          <p:nvPr/>
        </p:nvSpPr>
        <p:spPr>
          <a:xfrm>
            <a:off x="9810599" y="1907963"/>
            <a:ext cx="2257299" cy="2019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Fixed-target, missing-momentum experiment to probe invisibly decaying particles</a:t>
            </a:r>
          </a:p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Scalar or vector mediator of a new force</a:t>
            </a:r>
          </a:p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This experiment is similar to M</a:t>
            </a:r>
            <a:r>
              <a:rPr sz="1406" kern="0" baseline="31999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3</a:t>
            </a: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 experiment proposed at FERMILAB</a:t>
            </a:r>
          </a:p>
        </p:txBody>
      </p:sp>
      <p:sp>
        <p:nvSpPr>
          <p:cNvPr id="192" name="Probing muon-philic forces with secondary muon beam"/>
          <p:cNvSpPr txBox="1"/>
          <p:nvPr/>
        </p:nvSpPr>
        <p:spPr>
          <a:xfrm>
            <a:off x="7672799" y="622806"/>
            <a:ext cx="3887254" cy="678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 defTabSz="457200">
              <a:defRPr sz="2800">
                <a:solidFill>
                  <a:srgbClr val="96D35F"/>
                </a:solidFill>
              </a:defRPr>
            </a:lvl1pPr>
          </a:lstStyle>
          <a:p>
            <a:pPr defTabSz="321457" hangingPunct="0"/>
            <a:r>
              <a:rPr sz="1969" b="1" kern="0">
                <a:latin typeface="Gill Sans"/>
                <a:cs typeface="Gill Sans"/>
                <a:sym typeface="Gill Sans"/>
              </a:rPr>
              <a:t>Probing muon-philic forces with secondary muon beam</a:t>
            </a:r>
          </a:p>
        </p:txBody>
      </p:sp>
      <p:sp>
        <p:nvSpPr>
          <p:cNvPr id="193" name="μ3BDX @ JLab"/>
          <p:cNvSpPr txBox="1"/>
          <p:nvPr/>
        </p:nvSpPr>
        <p:spPr>
          <a:xfrm>
            <a:off x="7151030" y="1537415"/>
            <a:ext cx="1753686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410751" hangingPunct="0">
              <a:defRPr sz="2600">
                <a:solidFill>
                  <a:srgbClr val="96D35F"/>
                </a:solidFill>
              </a:defRPr>
            </a:pPr>
            <a:r>
              <a:rPr sz="1828" b="1" kern="0">
                <a:solidFill>
                  <a:srgbClr val="96D35F"/>
                </a:solidFill>
                <a:latin typeface="Gill Sans"/>
                <a:cs typeface="Gill Sans"/>
                <a:sym typeface="Gill Sans"/>
              </a:rPr>
              <a:t>μ</a:t>
            </a:r>
            <a:r>
              <a:rPr sz="1828" b="1" kern="0" baseline="31999">
                <a:solidFill>
                  <a:srgbClr val="96D35F"/>
                </a:solidFill>
                <a:latin typeface="Gill Sans"/>
                <a:cs typeface="Gill Sans"/>
                <a:sym typeface="Gill Sans"/>
              </a:rPr>
              <a:t>3</a:t>
            </a:r>
            <a:r>
              <a:rPr sz="1828" b="1" kern="0">
                <a:solidFill>
                  <a:srgbClr val="96D35F"/>
                </a:solidFill>
                <a:latin typeface="Gill Sans"/>
                <a:cs typeface="Gill Sans"/>
                <a:sym typeface="Gill Sans"/>
              </a:rPr>
              <a:t>BDX @ JLab</a:t>
            </a:r>
          </a:p>
        </p:txBody>
      </p:sp>
      <p:sp>
        <p:nvSpPr>
          <p:cNvPr id="194" name="μBDX @ JLab"/>
          <p:cNvSpPr txBox="1"/>
          <p:nvPr/>
        </p:nvSpPr>
        <p:spPr>
          <a:xfrm>
            <a:off x="7103057" y="4189811"/>
            <a:ext cx="2451388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600">
                <a:solidFill>
                  <a:srgbClr val="96D35F"/>
                </a:solidFill>
              </a:defRPr>
            </a:lvl1pPr>
          </a:lstStyle>
          <a:p>
            <a:pPr algn="ctr" defTabSz="410751" hangingPunct="0"/>
            <a:r>
              <a:rPr sz="1828" b="1" kern="0">
                <a:latin typeface="Gill Sans"/>
                <a:cs typeface="Gill Sans"/>
                <a:sym typeface="Gill Sans"/>
              </a:rPr>
              <a:t>μBDX @ JLab</a:t>
            </a:r>
          </a:p>
        </p:txBody>
      </p:sp>
      <p:sp>
        <p:nvSpPr>
          <p:cNvPr id="195" name="Muon beam dump experiment to probe the visible decay into e+e-(γγ)…"/>
          <p:cNvSpPr txBox="1"/>
          <p:nvPr/>
        </p:nvSpPr>
        <p:spPr>
          <a:xfrm>
            <a:off x="9739797" y="5013413"/>
            <a:ext cx="2398903" cy="1383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321457" indent="-160729" defTabSz="321457" hangingPunct="0">
              <a:spcBef>
                <a:spcPts val="141"/>
              </a:spcBef>
              <a:buClr>
                <a:srgbClr val="FEF8EB"/>
              </a:buClr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Muon beam dump experiment to probe the visible decay into e+e-(γγ)</a:t>
            </a:r>
          </a:p>
          <a:p>
            <a:pPr marL="321457" indent="-160729" defTabSz="321457" hangingPunct="0">
              <a:spcBef>
                <a:spcPts val="141"/>
              </a:spcBef>
              <a:buClr>
                <a:srgbClr val="FEF8EB"/>
              </a:buClr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Same infrastructure requested by BDX</a:t>
            </a:r>
          </a:p>
        </p:txBody>
      </p:sp>
      <p:pic>
        <p:nvPicPr>
          <p:cNvPr id="196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5516" t="1858" r="1099" b="6854"/>
          <a:stretch>
            <a:fillRect/>
          </a:stretch>
        </p:blipFill>
        <p:spPr>
          <a:xfrm>
            <a:off x="6474572" y="4468889"/>
            <a:ext cx="3383218" cy="20670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8115" y="1530174"/>
            <a:ext cx="6008238" cy="305615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Proton radius"/>
          <p:cNvSpPr txBox="1"/>
          <p:nvPr/>
        </p:nvSpPr>
        <p:spPr>
          <a:xfrm>
            <a:off x="2313796" y="790301"/>
            <a:ext cx="3887254" cy="418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 defTabSz="457200">
              <a:defRPr sz="3200">
                <a:solidFill>
                  <a:srgbClr val="96D35F"/>
                </a:solidFill>
              </a:defRPr>
            </a:lvl1pPr>
          </a:lstStyle>
          <a:p>
            <a:pPr defTabSz="321457" hangingPunct="0"/>
            <a:r>
              <a:rPr sz="2250" b="1" kern="0">
                <a:latin typeface="Gill Sans"/>
                <a:cs typeface="Gill Sans"/>
                <a:sym typeface="Gill Sans"/>
              </a:rPr>
              <a:t>Proton radius</a:t>
            </a:r>
          </a:p>
        </p:txBody>
      </p:sp>
      <p:sp>
        <p:nvSpPr>
          <p:cNvPr id="199" name="Smaller Bohr radius / closer probing…"/>
          <p:cNvSpPr txBox="1"/>
          <p:nvPr/>
        </p:nvSpPr>
        <p:spPr>
          <a:xfrm>
            <a:off x="241545" y="4782873"/>
            <a:ext cx="5022261" cy="1153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Smaller Bohr radius / closer probing</a:t>
            </a:r>
            <a:endParaRPr sz="1406" kern="0">
              <a:solidFill>
                <a:srgbClr val="FEF8EB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Reduced radiative effects</a:t>
            </a:r>
            <a:endParaRPr sz="1406" kern="0">
              <a:solidFill>
                <a:srgbClr val="FEF8EB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Higher momentum transfer at same energy</a:t>
            </a:r>
            <a:endParaRPr sz="1406" kern="0">
              <a:solidFill>
                <a:srgbClr val="FEF8EB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 SemiBold"/>
                <a:cs typeface="Gill Sans SemiBold"/>
                <a:sym typeface="Gill Sans SemiBold"/>
              </a:rPr>
              <a:t>Independent cross-check</a:t>
            </a:r>
            <a:endParaRPr sz="1406" kern="0">
              <a:solidFill>
                <a:srgbClr val="FEF8EB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160729" indent="-160729" algn="just" defTabSz="321457" hangingPunct="0">
              <a:buSzPct val="100000"/>
              <a:buFontTx/>
              <a:buChar char="•"/>
              <a:defRPr sz="2000" b="0">
                <a:solidFill>
                  <a:srgbClr val="FEF8EB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406" kern="0">
                <a:solidFill>
                  <a:srgbClr val="FEF8EB"/>
                </a:solidFill>
                <a:latin typeface="Gill Sans"/>
                <a:ea typeface="Gill Sans"/>
                <a:cs typeface="Gill Sans"/>
                <a:sym typeface="Gill Sans"/>
              </a:rPr>
              <a:t>AMBER @ CERN (M2 beam line)</a:t>
            </a:r>
          </a:p>
        </p:txBody>
      </p:sp>
    </p:spTree>
    <p:extLst>
      <p:ext uri="{BB962C8B-B14F-4D97-AF65-F5344CB8AC3E}">
        <p14:creationId xmlns:p14="http://schemas.microsoft.com/office/powerpoint/2010/main" val="346735424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"/>
          <p:cNvSpPr/>
          <p:nvPr/>
        </p:nvSpPr>
        <p:spPr>
          <a:xfrm>
            <a:off x="7049684" y="661689"/>
            <a:ext cx="5114839" cy="595681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sp>
        <p:nvSpPr>
          <p:cNvPr id="203" name="Neutrino beam"/>
          <p:cNvSpPr txBox="1"/>
          <p:nvPr/>
        </p:nvSpPr>
        <p:spPr>
          <a:xfrm>
            <a:off x="138532" y="676155"/>
            <a:ext cx="2694577" cy="491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algn="l" defTabSz="866986">
              <a:defRPr sz="3400">
                <a:solidFill>
                  <a:srgbClr val="96D35F"/>
                </a:solidFill>
              </a:defRPr>
            </a:lvl1pPr>
          </a:lstStyle>
          <a:p>
            <a:pPr defTabSz="609578" hangingPunct="0"/>
            <a:r>
              <a:rPr sz="2391" b="1" kern="0">
                <a:latin typeface="Gill Sans"/>
                <a:cs typeface="Gill Sans"/>
                <a:sym typeface="Gill Sans"/>
              </a:rPr>
              <a:t>Neutrino beam</a:t>
            </a:r>
          </a:p>
        </p:txBody>
      </p:sp>
      <p:sp>
        <p:nvSpPr>
          <p:cNvPr id="204" name="Neutrino flux estimated using FLUKA for 11 GeV and 22 GeV primary e- beam on Hall-A BD…"/>
          <p:cNvSpPr txBox="1"/>
          <p:nvPr/>
        </p:nvSpPr>
        <p:spPr>
          <a:xfrm>
            <a:off x="278094" y="1165640"/>
            <a:ext cx="5555167" cy="204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42870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Neutrino flux estimated using FLUKA for 11 GeV and 22 GeV primary e- beam on Hall-A BD</a:t>
            </a:r>
            <a:endParaRPr sz="914" kern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Low energy νs due pion and muon decay at rest</a:t>
            </a:r>
            <a:endParaRPr sz="914" kern="0">
              <a:solidFill>
                <a:srgbClr val="434343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π decay produces a prompt 28.5 MeV v</a:t>
            </a:r>
            <a:r>
              <a:rPr sz="1687" kern="0" baseline="-1629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  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along with a μ which subsequently decays producing a v</a:t>
            </a:r>
            <a:r>
              <a:rPr sz="1687" kern="0" baseline="-1629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e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and a  v</a:t>
            </a:r>
            <a:r>
              <a:rPr sz="1687" kern="0" baseline="-1629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μ </a:t>
            </a:r>
            <a:endParaRPr sz="914" kern="0" baseline="-25000">
              <a:solidFill>
                <a:srgbClr val="434343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Weak angular dependence</a:t>
            </a:r>
            <a:endParaRPr sz="914" kern="0">
              <a:solidFill>
                <a:srgbClr val="434343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High-energy v from in-flight pion and muon decay</a:t>
            </a:r>
          </a:p>
        </p:txBody>
      </p:sp>
      <p:pic>
        <p:nvPicPr>
          <p:cNvPr id="205" name="Google Shape;167;p18" descr="Google Shape;167;p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080" y="3821019"/>
            <a:ext cx="6717709" cy="26380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Google Shape;164;p18" descr="Google Shape;164;p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87275" y="658667"/>
            <a:ext cx="4361882" cy="2955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41098" y="3645406"/>
            <a:ext cx="4100044" cy="2955846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Line"/>
          <p:cNvSpPr/>
          <p:nvPr/>
        </p:nvSpPr>
        <p:spPr>
          <a:xfrm>
            <a:off x="7683633" y="3335133"/>
            <a:ext cx="885867" cy="2888064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2145" tIns="32145" rIns="32145" bIns="32145"/>
          <a:lstStyle/>
          <a:p>
            <a:pPr defTabSz="321457" hangingPunct="0">
              <a:defRPr sz="12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sym typeface="Helvetica"/>
            </a:endParaRPr>
          </a:p>
        </p:txBody>
      </p:sp>
      <p:sp>
        <p:nvSpPr>
          <p:cNvPr id="209" name="Line"/>
          <p:cNvSpPr/>
          <p:nvPr/>
        </p:nvSpPr>
        <p:spPr>
          <a:xfrm>
            <a:off x="9491279" y="3369488"/>
            <a:ext cx="2556570" cy="2848712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2145" tIns="32145" rIns="32145" bIns="32145"/>
          <a:lstStyle/>
          <a:p>
            <a:pPr defTabSz="321457" hangingPunct="0">
              <a:defRPr sz="12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sym typeface="Helvetica"/>
            </a:endParaRPr>
          </a:p>
        </p:txBody>
      </p:sp>
      <p:pic>
        <p:nvPicPr>
          <p:cNvPr id="210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793402" y="3373239"/>
            <a:ext cx="4201195" cy="66821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2115337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ctangle"/>
          <p:cNvSpPr/>
          <p:nvPr/>
        </p:nvSpPr>
        <p:spPr>
          <a:xfrm>
            <a:off x="5096041" y="1286185"/>
            <a:ext cx="7025446" cy="4240981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sp>
        <p:nvSpPr>
          <p:cNvPr id="214" name="Neutrino beam"/>
          <p:cNvSpPr txBox="1"/>
          <p:nvPr/>
        </p:nvSpPr>
        <p:spPr>
          <a:xfrm>
            <a:off x="138532" y="676155"/>
            <a:ext cx="2694577" cy="491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algn="l" defTabSz="866986">
              <a:defRPr sz="3400">
                <a:solidFill>
                  <a:srgbClr val="96D35F"/>
                </a:solidFill>
              </a:defRPr>
            </a:lvl1pPr>
          </a:lstStyle>
          <a:p>
            <a:pPr defTabSz="609578" hangingPunct="0"/>
            <a:r>
              <a:rPr sz="2391" b="1" kern="0">
                <a:latin typeface="Gill Sans"/>
                <a:cs typeface="Gill Sans"/>
                <a:sym typeface="Gill Sans"/>
              </a:rPr>
              <a:t>Neutrino beam</a:t>
            </a:r>
          </a:p>
        </p:txBody>
      </p:sp>
      <p:sp>
        <p:nvSpPr>
          <p:cNvPr id="215" name="Neutrino flux estimated using FLUKA for 11 GeV and 22 GeV primary e- beam on Hall-A BD…"/>
          <p:cNvSpPr txBox="1"/>
          <p:nvPr/>
        </p:nvSpPr>
        <p:spPr>
          <a:xfrm>
            <a:off x="343332" y="1215007"/>
            <a:ext cx="4570574" cy="2822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42870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Neutrino flux estimated using FLUKA for 11 GeV and 22 GeV primary e- beam on Hall-A BD</a:t>
            </a:r>
            <a:endParaRPr sz="914" kern="0">
              <a:solidFill>
                <a:srgbClr val="595959"/>
              </a:solidFill>
              <a:latin typeface="Gill Sans SemiBold"/>
              <a:cs typeface="Gill Sans SemiBold"/>
              <a:sym typeface="Gill Sans SemiBold"/>
            </a:endParaRPr>
          </a:p>
          <a:p>
            <a:pPr marL="142870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Flux scored on a plane  downstream Hall-A beam dump: </a:t>
            </a:r>
            <a:endParaRPr sz="914" kern="0">
              <a:solidFill>
                <a:srgbClr val="434343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11 GeV e- beam: 3 10</a:t>
            </a:r>
            <a:r>
              <a:rPr sz="1687" kern="0" baseline="31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17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v/m</a:t>
            </a:r>
            <a:r>
              <a:rPr sz="1687" kern="0" baseline="31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/year (1 year corresponding to 10</a:t>
            </a:r>
            <a:r>
              <a:rPr sz="1687" kern="0" baseline="31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22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EOT)</a:t>
            </a:r>
            <a:endParaRPr sz="914" kern="0">
              <a:solidFill>
                <a:srgbClr val="434343"/>
              </a:solidFill>
              <a:latin typeface="Gill Sans SemiBold"/>
              <a:cs typeface="Gill Sans SemiBold"/>
              <a:sym typeface="Gill Sans SemiBold"/>
            </a:endParaRPr>
          </a:p>
          <a:p>
            <a:pPr marL="410751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22 GeV e- beam: 9 10</a:t>
            </a:r>
            <a:r>
              <a:rPr sz="1687" kern="0" baseline="31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17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v/m</a:t>
            </a:r>
            <a:r>
              <a:rPr sz="1687" kern="0" baseline="31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/year (1 year corresponding to 10</a:t>
            </a:r>
            <a:r>
              <a:rPr sz="1687" kern="0" baseline="31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22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EOT)</a:t>
            </a:r>
          </a:p>
          <a:p>
            <a:pPr marL="142870" lvl="1" indent="-142870" algn="just" defTabSz="410751" hangingPunct="0">
              <a:spcBef>
                <a:spcPts val="281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Decay-At-Rest (DAR) energy spectrum</a:t>
            </a:r>
          </a:p>
        </p:txBody>
      </p:sp>
      <p:pic>
        <p:nvPicPr>
          <p:cNvPr id="216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rcRect t="3533" r="1336"/>
          <a:stretch>
            <a:fillRect/>
          </a:stretch>
        </p:blipFill>
        <p:spPr>
          <a:xfrm>
            <a:off x="5144586" y="1433525"/>
            <a:ext cx="6928301" cy="3141580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Off-axis"/>
          <p:cNvSpPr txBox="1"/>
          <p:nvPr/>
        </p:nvSpPr>
        <p:spPr>
          <a:xfrm>
            <a:off x="7660209" y="1510656"/>
            <a:ext cx="745398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 b="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algn="ctr" defTabSz="410751" hangingPunct="0"/>
            <a:r>
              <a:rPr sz="1547" kern="0"/>
              <a:t>Off-axis</a:t>
            </a:r>
          </a:p>
        </p:txBody>
      </p:sp>
      <p:sp>
        <p:nvSpPr>
          <p:cNvPr id="218" name="On-axis"/>
          <p:cNvSpPr txBox="1"/>
          <p:nvPr/>
        </p:nvSpPr>
        <p:spPr>
          <a:xfrm>
            <a:off x="11219669" y="1510656"/>
            <a:ext cx="743794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 b="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algn="ctr" defTabSz="410751" hangingPunct="0"/>
            <a:r>
              <a:rPr sz="1547" kern="0"/>
              <a:t>On-axis</a:t>
            </a:r>
          </a:p>
        </p:txBody>
      </p:sp>
      <p:pic>
        <p:nvPicPr>
          <p:cNvPr id="21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rcRect t="8915" b="8915"/>
          <a:stretch>
            <a:fillRect/>
          </a:stretch>
        </p:blipFill>
        <p:spPr>
          <a:xfrm>
            <a:off x="5727246" y="4626843"/>
            <a:ext cx="6060010" cy="835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382" y="4181212"/>
            <a:ext cx="4424764" cy="23227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0660802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tangle"/>
          <p:cNvSpPr/>
          <p:nvPr/>
        </p:nvSpPr>
        <p:spPr>
          <a:xfrm>
            <a:off x="6815522" y="684418"/>
            <a:ext cx="5249924" cy="5893502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sp>
        <p:nvSpPr>
          <p:cNvPr id="224" name="νBDX @ JLab"/>
          <p:cNvSpPr txBox="1"/>
          <p:nvPr/>
        </p:nvSpPr>
        <p:spPr>
          <a:xfrm>
            <a:off x="-228160" y="677833"/>
            <a:ext cx="2451388" cy="385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96D35F"/>
                </a:solidFill>
              </a:defRPr>
            </a:lvl1pPr>
          </a:lstStyle>
          <a:p>
            <a:pPr algn="ctr" defTabSz="410751" hangingPunct="0"/>
            <a:r>
              <a:rPr sz="2039" b="1" kern="0" dirty="0" err="1">
                <a:latin typeface="Gill Sans"/>
                <a:cs typeface="Gill Sans"/>
                <a:sym typeface="Gill Sans"/>
              </a:rPr>
              <a:t>νBDX</a:t>
            </a:r>
            <a:r>
              <a:rPr sz="2039" b="1" kern="0" dirty="0">
                <a:latin typeface="Gill Sans"/>
                <a:cs typeface="Gill Sans"/>
                <a:sym typeface="Gill Sans"/>
              </a:rPr>
              <a:t> @ </a:t>
            </a:r>
            <a:r>
              <a:rPr sz="2039" b="1" kern="0" dirty="0" err="1">
                <a:latin typeface="Gill Sans"/>
                <a:cs typeface="Gill Sans"/>
                <a:sym typeface="Gill Sans"/>
              </a:rPr>
              <a:t>JLab</a:t>
            </a:r>
            <a:endParaRPr sz="2039" b="1" kern="0" dirty="0">
              <a:latin typeface="Gill Sans"/>
              <a:cs typeface="Gill Sans"/>
              <a:sym typeface="Gill Sans"/>
            </a:endParaRPr>
          </a:p>
        </p:txBody>
      </p:sp>
      <p:sp>
        <p:nvSpPr>
          <p:cNvPr id="225" name="Detecting CEvNS at JLab"/>
          <p:cNvSpPr txBox="1"/>
          <p:nvPr/>
        </p:nvSpPr>
        <p:spPr>
          <a:xfrm>
            <a:off x="96663" y="1021245"/>
            <a:ext cx="3009188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 defTabSz="457200">
              <a:defRPr sz="2800" b="0">
                <a:solidFill>
                  <a:srgbClr val="96D35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defTabSz="321457" hangingPunct="0"/>
            <a:r>
              <a:rPr sz="1969" kern="0" dirty="0"/>
              <a:t>Detecting </a:t>
            </a:r>
            <a:r>
              <a:rPr sz="1969" kern="0" dirty="0" err="1"/>
              <a:t>CEvNS</a:t>
            </a:r>
            <a:r>
              <a:rPr sz="1969" kern="0" dirty="0"/>
              <a:t> at </a:t>
            </a:r>
            <a:r>
              <a:rPr sz="1969" kern="0" dirty="0" err="1"/>
              <a:t>JLab</a:t>
            </a:r>
            <a:endParaRPr sz="1969" kern="0" dirty="0"/>
          </a:p>
        </p:txBody>
      </p:sp>
      <p:sp>
        <p:nvSpPr>
          <p:cNvPr id="226" name="CEvNS (Coherent Elastic nu-Nucleus Scattering)…"/>
          <p:cNvSpPr txBox="1"/>
          <p:nvPr/>
        </p:nvSpPr>
        <p:spPr>
          <a:xfrm>
            <a:off x="134209" y="1443507"/>
            <a:ext cx="6221076" cy="1651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CEvNS (Coherent Elastic nu-Nucleus Scattering)</a:t>
            </a:r>
          </a:p>
          <a:p>
            <a:pPr marL="125010" indent="-125010" defTabSz="410751" hangingPunct="0">
              <a:buSzPct val="100000"/>
              <a:buFontTx/>
              <a:buChar char="•"/>
              <a:defRPr sz="2400" b="0"/>
            </a:pP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Low-energy neutrinos (&lt;100 MeV) coherent scatter on nucleus</a:t>
            </a:r>
          </a:p>
          <a:p>
            <a:pPr marL="125010" indent="-125010" defTabSz="410751" hangingPunct="0">
              <a:buSzPct val="100000"/>
              <a:buFontTx/>
              <a:buChar char="•"/>
              <a:defRPr sz="2400" b="0"/>
            </a:pP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Cross-section scales as N</a:t>
            </a:r>
            <a:r>
              <a:rPr sz="1687" kern="0" baseline="3199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</a:t>
            </a: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</a:t>
            </a:r>
          </a:p>
          <a:p>
            <a:pPr marL="125010" indent="-125010" defTabSz="410751" hangingPunct="0">
              <a:buSzPct val="100000"/>
              <a:buFontTx/>
              <a:buChar char="•"/>
              <a:defRPr sz="2400" b="0"/>
            </a:pP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The largest xsec for E</a:t>
            </a:r>
            <a:r>
              <a:rPr sz="1687" kern="0" baseline="-599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ν</a:t>
            </a: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&lt; 100 MeV </a:t>
            </a:r>
          </a:p>
          <a:p>
            <a:pPr marL="125010" indent="-125010" defTabSz="410751" hangingPunct="0">
              <a:buSzPct val="100000"/>
              <a:buFontTx/>
              <a:buChar char="•"/>
              <a:defRPr sz="2400" b="0"/>
            </a:pP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First detected in 2017 on CsI by COHERENT (~134 events)</a:t>
            </a:r>
          </a:p>
          <a:p>
            <a:pPr marL="125010" indent="-125010" defTabSz="410751" hangingPunct="0">
              <a:buSzPct val="100000"/>
              <a:buFontTx/>
              <a:buChar char="•"/>
              <a:defRPr sz="2400" b="0"/>
            </a:pPr>
            <a:r>
              <a:rPr sz="168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Low recoil energy due to kinematics O(10 keV)</a:t>
            </a:r>
          </a:p>
        </p:txBody>
      </p:sp>
      <p:pic>
        <p:nvPicPr>
          <p:cNvPr id="22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833"/>
          <a:stretch>
            <a:fillRect/>
          </a:stretch>
        </p:blipFill>
        <p:spPr>
          <a:xfrm>
            <a:off x="7222433" y="3451145"/>
            <a:ext cx="4436241" cy="3031467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Why interesting?…"/>
          <p:cNvSpPr txBox="1"/>
          <p:nvPr/>
        </p:nvSpPr>
        <p:spPr>
          <a:xfrm>
            <a:off x="339694" y="3227355"/>
            <a:ext cx="6221076" cy="1651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Why interesting?</a:t>
            </a:r>
            <a:endParaRPr sz="1828" kern="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weak parameters -&gt; mixing angle</a:t>
            </a:r>
            <a:endParaRPr sz="1687" b="1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nuclear properties -&gt; neutron distribution radius</a:t>
            </a:r>
            <a:endParaRPr sz="1687" b="1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sterile neutrino</a:t>
            </a:r>
            <a:endParaRPr sz="1687" b="1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neutrino magnetic moment</a:t>
            </a:r>
            <a:endParaRPr sz="1687" b="1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non standard interaction mediated by exotic particles</a:t>
            </a:r>
          </a:p>
        </p:txBody>
      </p:sp>
      <p:sp>
        <p:nvSpPr>
          <p:cNvPr id="229" name="Requirements…"/>
          <p:cNvSpPr txBox="1"/>
          <p:nvPr/>
        </p:nvSpPr>
        <p:spPr>
          <a:xfrm>
            <a:off x="489138" y="5029339"/>
            <a:ext cx="6221076" cy="1391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Requirements</a:t>
            </a:r>
            <a:endParaRPr sz="1828" kern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High-intense v-flux</a:t>
            </a:r>
            <a:endParaRPr sz="914" b="1" kern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v-flux energy range: few MeV - few 100 MeV</a:t>
            </a:r>
            <a:endParaRPr sz="914" b="1" kern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detector sensitive to small energy deposition</a:t>
            </a:r>
            <a:endParaRPr sz="914" b="1" kern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46469" indent="-178587" algn="just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small background</a:t>
            </a:r>
          </a:p>
        </p:txBody>
      </p:sp>
      <p:pic>
        <p:nvPicPr>
          <p:cNvPr id="230" name="Google Shape;210;p21" descr="Google Shape;210;p21"/>
          <p:cNvPicPr>
            <a:picLocks noChangeAspect="1"/>
          </p:cNvPicPr>
          <p:nvPr/>
        </p:nvPicPr>
        <p:blipFill>
          <a:blip r:embed="rId3">
            <a:extLst/>
          </a:blip>
          <a:srcRect l="5837"/>
          <a:stretch>
            <a:fillRect/>
          </a:stretch>
        </p:blipFill>
        <p:spPr>
          <a:xfrm>
            <a:off x="7640995" y="854570"/>
            <a:ext cx="4360409" cy="2801713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CEvNS XSec"/>
          <p:cNvSpPr txBox="1"/>
          <p:nvPr/>
        </p:nvSpPr>
        <p:spPr>
          <a:xfrm>
            <a:off x="7156929" y="732057"/>
            <a:ext cx="1316022" cy="310214"/>
          </a:xfrm>
          <a:prstGeom prst="rect">
            <a:avLst/>
          </a:prstGeom>
          <a:solidFill>
            <a:srgbClr val="FFFFFF"/>
          </a:solidFill>
          <a:ln w="38100">
            <a:solidFill>
              <a:srgbClr val="FF2600"/>
            </a:solidFill>
            <a:beve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457200">
              <a:defRPr sz="2200" b="0"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algn="ctr" defTabSz="321457" hangingPunct="0"/>
            <a:r>
              <a:rPr sz="1547" kern="0"/>
              <a:t>CEvNS XSec</a:t>
            </a:r>
          </a:p>
        </p:txBody>
      </p:sp>
      <p:pic>
        <p:nvPicPr>
          <p:cNvPr id="232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rcRect r="2804" b="15544"/>
          <a:stretch>
            <a:fillRect/>
          </a:stretch>
        </p:blipFill>
        <p:spPr>
          <a:xfrm>
            <a:off x="7165327" y="3745171"/>
            <a:ext cx="2713464" cy="2800870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Line"/>
          <p:cNvSpPr/>
          <p:nvPr/>
        </p:nvSpPr>
        <p:spPr>
          <a:xfrm flipV="1">
            <a:off x="9100715" y="4196258"/>
            <a:ext cx="850094" cy="11608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2145" tIns="32145" rIns="32145" bIns="32145"/>
          <a:lstStyle/>
          <a:p>
            <a:pPr defTabSz="321457" hangingPunct="0">
              <a:defRPr sz="12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4948467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Rectangle"/>
          <p:cNvSpPr/>
          <p:nvPr/>
        </p:nvSpPr>
        <p:spPr>
          <a:xfrm>
            <a:off x="5115597" y="692503"/>
            <a:ext cx="7047666" cy="587268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sp>
        <p:nvSpPr>
          <p:cNvPr id="237" name="νBDX @ JLab"/>
          <p:cNvSpPr txBox="1"/>
          <p:nvPr/>
        </p:nvSpPr>
        <p:spPr>
          <a:xfrm>
            <a:off x="-146060" y="715504"/>
            <a:ext cx="2451388" cy="385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96D35F"/>
                </a:solidFill>
              </a:defRPr>
            </a:lvl1pPr>
          </a:lstStyle>
          <a:p>
            <a:pPr algn="ctr" defTabSz="410751" hangingPunct="0"/>
            <a:r>
              <a:rPr sz="2039" b="1" kern="0" dirty="0" err="1">
                <a:latin typeface="Gill Sans"/>
                <a:cs typeface="Gill Sans"/>
                <a:sym typeface="Gill Sans"/>
              </a:rPr>
              <a:t>νBDX</a:t>
            </a:r>
            <a:r>
              <a:rPr sz="2039" b="1" kern="0" dirty="0">
                <a:latin typeface="Gill Sans"/>
                <a:cs typeface="Gill Sans"/>
                <a:sym typeface="Gill Sans"/>
              </a:rPr>
              <a:t> @ </a:t>
            </a:r>
            <a:r>
              <a:rPr sz="2039" b="1" kern="0" dirty="0" err="1">
                <a:latin typeface="Gill Sans"/>
                <a:cs typeface="Gill Sans"/>
                <a:sym typeface="Gill Sans"/>
              </a:rPr>
              <a:t>JLab</a:t>
            </a:r>
            <a:endParaRPr sz="2039" b="1" kern="0" dirty="0">
              <a:latin typeface="Gill Sans"/>
              <a:cs typeface="Gill Sans"/>
              <a:sym typeface="Gill Sans"/>
            </a:endParaRPr>
          </a:p>
        </p:txBody>
      </p:sp>
      <p:sp>
        <p:nvSpPr>
          <p:cNvPr id="238" name="Detecting CEvNS at JLab"/>
          <p:cNvSpPr txBox="1"/>
          <p:nvPr/>
        </p:nvSpPr>
        <p:spPr>
          <a:xfrm>
            <a:off x="161440" y="1078936"/>
            <a:ext cx="4287775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 defTabSz="457200">
              <a:defRPr sz="2800" b="0">
                <a:solidFill>
                  <a:srgbClr val="96D35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defTabSz="321457" hangingPunct="0"/>
            <a:r>
              <a:rPr sz="1969" kern="0" dirty="0"/>
              <a:t>Detecting </a:t>
            </a:r>
            <a:r>
              <a:rPr sz="1969" kern="0" dirty="0" err="1"/>
              <a:t>CEvNS</a:t>
            </a:r>
            <a:r>
              <a:rPr sz="1969" kern="0" dirty="0"/>
              <a:t> at </a:t>
            </a:r>
            <a:r>
              <a:rPr sz="1969" kern="0" dirty="0" err="1"/>
              <a:t>JLab</a:t>
            </a:r>
            <a:endParaRPr sz="1969" kern="0" dirty="0"/>
          </a:p>
        </p:txBody>
      </p:sp>
      <p:sp>
        <p:nvSpPr>
          <p:cNvPr id="239" name="Neutrino beam…"/>
          <p:cNvSpPr txBox="1"/>
          <p:nvPr/>
        </p:nvSpPr>
        <p:spPr>
          <a:xfrm>
            <a:off x="143817" y="1327759"/>
            <a:ext cx="4398952" cy="199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Neutrino beam</a:t>
            </a: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Produced by the interaction between e- beam and Hall A dump</a:t>
            </a:r>
            <a:endParaRPr sz="1547" kern="0" dirty="0">
              <a:solidFill>
                <a:srgbClr val="666666"/>
              </a:solidFill>
              <a:latin typeface="Gill Sans"/>
              <a:cs typeface="Gill Sans"/>
              <a:sym typeface="Gill Sans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DAR energy spectrum: 10MeV - 300 MeV</a:t>
            </a:r>
            <a:endParaRPr sz="844" kern="0" dirty="0">
              <a:solidFill>
                <a:srgbClr val="434343"/>
              </a:solidFill>
              <a:latin typeface="Gill Sans"/>
              <a:cs typeface="Gill Sans"/>
              <a:sym typeface="Gill Sans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11 GeV  e- beam : ~10</a:t>
            </a:r>
            <a:r>
              <a:rPr sz="1547" kern="0" baseline="30909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18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v/m</a:t>
            </a:r>
            <a:r>
              <a:rPr sz="1547" kern="0" baseline="30909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at ~8 m above the dump for 10</a:t>
            </a:r>
            <a:r>
              <a:rPr sz="1547" kern="0" baseline="30909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22 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EOT</a:t>
            </a:r>
            <a:endParaRPr sz="844" kern="0" dirty="0">
              <a:solidFill>
                <a:srgbClr val="434343"/>
              </a:solidFill>
              <a:latin typeface="Gill Sans"/>
              <a:cs typeface="Gill Sans"/>
              <a:sym typeface="Gill Sans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22 GeV  e- beam:  ~2 10</a:t>
            </a:r>
            <a:r>
              <a:rPr sz="1547" kern="0" baseline="30909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18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v/m</a:t>
            </a:r>
            <a:r>
              <a:rPr sz="1547" kern="0" baseline="30909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at ~8 m above the dump for 10</a:t>
            </a:r>
            <a:r>
              <a:rPr sz="1547" kern="0" baseline="30909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22 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EOT</a:t>
            </a:r>
          </a:p>
        </p:txBody>
      </p:sp>
      <p:sp>
        <p:nvSpPr>
          <p:cNvPr id="240" name="The detector…"/>
          <p:cNvSpPr txBox="1"/>
          <p:nvPr/>
        </p:nvSpPr>
        <p:spPr>
          <a:xfrm>
            <a:off x="116642" y="3285162"/>
            <a:ext cx="4763184" cy="176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just" defTabSz="321457" hangingPunct="0"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The detector</a:t>
            </a: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8m above the dump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Two detection technologies under study:</a:t>
            </a:r>
          </a:p>
          <a:p>
            <a:pPr marL="428610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CsI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28610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LAr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-TPC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Veto system: active (plastic …) and passive (lead, water, borate silicone and/or cadmium sheet layers…)</a:t>
            </a:r>
          </a:p>
        </p:txBody>
      </p:sp>
      <p:sp>
        <p:nvSpPr>
          <p:cNvPr id="241" name="The detector…"/>
          <p:cNvSpPr txBox="1"/>
          <p:nvPr/>
        </p:nvSpPr>
        <p:spPr>
          <a:xfrm>
            <a:off x="116642" y="5030759"/>
            <a:ext cx="4535552" cy="1522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The detector</a:t>
            </a: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The beam-related background: neutron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beam-unrelated background: cosmic, radioactive detector contamination, environmental radioactivity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Background studies ongoing using MC simulation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28610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In situ </a:t>
            </a:r>
            <a:r>
              <a:rPr sz="1547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bg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assessment to validate MC framework</a:t>
            </a:r>
          </a:p>
        </p:txBody>
      </p:sp>
      <p:pic>
        <p:nvPicPr>
          <p:cNvPr id="24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8349" y="4911103"/>
            <a:ext cx="3220456" cy="16072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5" name="Group"/>
          <p:cNvGrpSpPr/>
          <p:nvPr/>
        </p:nvGrpSpPr>
        <p:grpSpPr>
          <a:xfrm>
            <a:off x="5340667" y="939425"/>
            <a:ext cx="6775819" cy="2076153"/>
            <a:chOff x="0" y="0"/>
            <a:chExt cx="9636719" cy="2952750"/>
          </a:xfrm>
        </p:grpSpPr>
        <p:pic>
          <p:nvPicPr>
            <p:cNvPr id="243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349" r="2349"/>
            <a:stretch>
              <a:fillRect/>
            </a:stretch>
          </p:blipFill>
          <p:spPr>
            <a:xfrm>
              <a:off x="4507235" y="3651"/>
              <a:ext cx="5129485" cy="2949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4" name="pasted-movie.png" descr="pasted-movi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509711" cy="29490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46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25648" y="3087127"/>
            <a:ext cx="3371980" cy="18325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740317" y="3087127"/>
            <a:ext cx="3371979" cy="183259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7109605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Rectangle"/>
          <p:cNvSpPr/>
          <p:nvPr/>
        </p:nvSpPr>
        <p:spPr>
          <a:xfrm>
            <a:off x="5115597" y="685263"/>
            <a:ext cx="7047666" cy="5831266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sp>
        <p:nvSpPr>
          <p:cNvPr id="251" name="νBDX @ JLab"/>
          <p:cNvSpPr txBox="1"/>
          <p:nvPr/>
        </p:nvSpPr>
        <p:spPr>
          <a:xfrm>
            <a:off x="-171010" y="735933"/>
            <a:ext cx="2451388" cy="385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2900">
                <a:solidFill>
                  <a:srgbClr val="96D35F"/>
                </a:solidFill>
              </a:defRPr>
            </a:lvl1pPr>
          </a:lstStyle>
          <a:p>
            <a:pPr algn="ctr" defTabSz="410751" hangingPunct="0"/>
            <a:r>
              <a:rPr sz="2039" b="1" kern="0" dirty="0" err="1">
                <a:latin typeface="Gill Sans"/>
                <a:cs typeface="Gill Sans"/>
                <a:sym typeface="Gill Sans"/>
              </a:rPr>
              <a:t>νBDX</a:t>
            </a:r>
            <a:r>
              <a:rPr sz="2039" b="1" kern="0" dirty="0">
                <a:latin typeface="Gill Sans"/>
                <a:cs typeface="Gill Sans"/>
                <a:sym typeface="Gill Sans"/>
              </a:rPr>
              <a:t> @ </a:t>
            </a:r>
            <a:r>
              <a:rPr sz="2039" b="1" kern="0" dirty="0" err="1">
                <a:latin typeface="Gill Sans"/>
                <a:cs typeface="Gill Sans"/>
                <a:sym typeface="Gill Sans"/>
              </a:rPr>
              <a:t>JLab</a:t>
            </a:r>
            <a:endParaRPr sz="2039" b="1" kern="0" dirty="0">
              <a:latin typeface="Gill Sans"/>
              <a:cs typeface="Gill Sans"/>
              <a:sym typeface="Gill Sans"/>
            </a:endParaRPr>
          </a:p>
        </p:txBody>
      </p:sp>
      <p:sp>
        <p:nvSpPr>
          <p:cNvPr id="252" name="Detecting CEvNS at JLab"/>
          <p:cNvSpPr txBox="1"/>
          <p:nvPr/>
        </p:nvSpPr>
        <p:spPr>
          <a:xfrm>
            <a:off x="143734" y="1082609"/>
            <a:ext cx="4287775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 defTabSz="457200">
              <a:defRPr sz="2800" b="0">
                <a:solidFill>
                  <a:srgbClr val="96D35F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defTabSz="321457" hangingPunct="0"/>
            <a:r>
              <a:rPr sz="1969" kern="0" dirty="0"/>
              <a:t>Detecting </a:t>
            </a:r>
            <a:r>
              <a:rPr sz="1969" kern="0" dirty="0" err="1"/>
              <a:t>CEvNS</a:t>
            </a:r>
            <a:r>
              <a:rPr sz="1969" kern="0" dirty="0"/>
              <a:t> at </a:t>
            </a:r>
            <a:r>
              <a:rPr sz="1969" kern="0" dirty="0" err="1"/>
              <a:t>JLab</a:t>
            </a:r>
            <a:endParaRPr sz="1969" kern="0" dirty="0"/>
          </a:p>
        </p:txBody>
      </p:sp>
      <p:sp>
        <p:nvSpPr>
          <p:cNvPr id="253" name="Neutrino beam…"/>
          <p:cNvSpPr txBox="1"/>
          <p:nvPr/>
        </p:nvSpPr>
        <p:spPr>
          <a:xfrm>
            <a:off x="143817" y="1327759"/>
            <a:ext cx="4398952" cy="1998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Neutrino beam</a:t>
            </a: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Produced by the interaction between e- beam and Hall A dump</a:t>
            </a:r>
            <a:endParaRPr sz="1547" kern="0">
              <a:solidFill>
                <a:srgbClr val="666666"/>
              </a:solidFill>
              <a:latin typeface="Gill Sans"/>
              <a:cs typeface="Gill Sans"/>
              <a:sym typeface="Gill Sans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DAR energy spectrum: 10MeV - 300 MeV</a:t>
            </a:r>
            <a:endParaRPr sz="844" kern="0">
              <a:solidFill>
                <a:srgbClr val="434343"/>
              </a:solidFill>
              <a:latin typeface="Gill Sans"/>
              <a:cs typeface="Gill Sans"/>
              <a:sym typeface="Gill Sans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11 GeV  e- beam : ~10</a:t>
            </a:r>
            <a:r>
              <a:rPr sz="1547" kern="0" baseline="3090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18</a:t>
            </a: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v/m</a:t>
            </a:r>
            <a:r>
              <a:rPr sz="1547" kern="0" baseline="3090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</a:t>
            </a: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at ~10 m above the dump for 10</a:t>
            </a:r>
            <a:r>
              <a:rPr sz="1547" kern="0" baseline="3090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22 </a:t>
            </a: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EOT</a:t>
            </a:r>
            <a:endParaRPr sz="844" kern="0">
              <a:solidFill>
                <a:srgbClr val="434343"/>
              </a:solidFill>
              <a:latin typeface="Gill Sans"/>
              <a:cs typeface="Gill Sans"/>
              <a:sym typeface="Gill Sans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22 GeV  e- beam:  ~2 10</a:t>
            </a:r>
            <a:r>
              <a:rPr sz="1547" kern="0" baseline="3090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18</a:t>
            </a: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v/m</a:t>
            </a:r>
            <a:r>
              <a:rPr sz="1547" kern="0" baseline="3090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</a:t>
            </a: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at ~10 m above the dump for 10</a:t>
            </a:r>
            <a:r>
              <a:rPr sz="1547" kern="0" baseline="30909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22 </a:t>
            </a:r>
            <a:r>
              <a:rPr sz="1547" kern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EOT</a:t>
            </a:r>
          </a:p>
        </p:txBody>
      </p:sp>
      <p:sp>
        <p:nvSpPr>
          <p:cNvPr id="254" name="The detector…"/>
          <p:cNvSpPr txBox="1"/>
          <p:nvPr/>
        </p:nvSpPr>
        <p:spPr>
          <a:xfrm>
            <a:off x="75516" y="3328081"/>
            <a:ext cx="4839384" cy="176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just" defTabSz="321457" hangingPunct="0"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The detector</a:t>
            </a: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10m above the dump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Two detection technologies under study:</a:t>
            </a:r>
          </a:p>
          <a:p>
            <a:pPr marL="428610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CsI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28610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LAr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-TPC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Veto system: active (plastic …) and passive (lead, water, borate silicone and/or cadmium sheet layers…)</a:t>
            </a:r>
          </a:p>
        </p:txBody>
      </p:sp>
      <p:sp>
        <p:nvSpPr>
          <p:cNvPr id="255" name="The detector…"/>
          <p:cNvSpPr txBox="1"/>
          <p:nvPr/>
        </p:nvSpPr>
        <p:spPr>
          <a:xfrm>
            <a:off x="75517" y="4994381"/>
            <a:ext cx="4535552" cy="1522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just" defTabSz="321457" hangingPunct="0"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The detector</a:t>
            </a: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The beam-related background: neutron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beam-unrelated background: cosmic, radioactive detector contamination, environmental radioactivity 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60729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Background studies ongoing using MC simulation</a:t>
            </a:r>
            <a:endParaRPr sz="844" kern="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28610" indent="-160729" defTabSz="321457" hangingPunct="0">
              <a:buSzPct val="100000"/>
              <a:buFontTx/>
              <a:buChar char="•"/>
              <a:defRPr sz="2200" b="0"/>
            </a:pP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In situ </a:t>
            </a:r>
            <a:r>
              <a:rPr sz="1547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bg</a:t>
            </a:r>
            <a:r>
              <a:rPr sz="1547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 assessment to validate MC framework</a:t>
            </a:r>
          </a:p>
        </p:txBody>
      </p:sp>
      <p:sp>
        <p:nvSpPr>
          <p:cNvPr id="256" name="Neutron background (beam-related and cosmics) included in νBDX reach"/>
          <p:cNvSpPr txBox="1"/>
          <p:nvPr/>
        </p:nvSpPr>
        <p:spPr>
          <a:xfrm>
            <a:off x="7669690" y="968859"/>
            <a:ext cx="4287774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marL="177799" indent="-177799" algn="just">
              <a:buSzPct val="100000"/>
              <a:buChar char="•"/>
              <a:defRPr sz="2000" b="0">
                <a:solidFill>
                  <a:srgbClr val="000000"/>
                </a:solidFill>
              </a:defRPr>
            </a:lvl1pPr>
          </a:lstStyle>
          <a:p>
            <a:pPr marL="125010" indent="-125010" defTabSz="410751" hangingPunct="0"/>
            <a:r>
              <a:rPr sz="1406" kern="0">
                <a:latin typeface="Gill Sans"/>
                <a:cs typeface="Gill Sans"/>
                <a:sym typeface="Gill Sans"/>
              </a:rPr>
              <a:t>Neutron background (beam-related and cosmics) included in νBDX reach</a:t>
            </a:r>
          </a:p>
        </p:txBody>
      </p:sp>
      <p:pic>
        <p:nvPicPr>
          <p:cNvPr id="25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b="6046"/>
          <a:stretch>
            <a:fillRect/>
          </a:stretch>
        </p:blipFill>
        <p:spPr>
          <a:xfrm>
            <a:off x="7572504" y="1975963"/>
            <a:ext cx="4535654" cy="44192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2280" t="5049" r="7572"/>
          <a:stretch>
            <a:fillRect/>
          </a:stretch>
        </p:blipFill>
        <p:spPr>
          <a:xfrm>
            <a:off x="5184564" y="705538"/>
            <a:ext cx="2451440" cy="2442033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Projected νBDX sensitivity to θW…"/>
          <p:cNvSpPr txBox="1"/>
          <p:nvPr/>
        </p:nvSpPr>
        <p:spPr>
          <a:xfrm>
            <a:off x="5208923" y="5648225"/>
            <a:ext cx="3046814" cy="569836"/>
          </a:xfrm>
          <a:prstGeom prst="rect">
            <a:avLst/>
          </a:prstGeom>
          <a:solidFill>
            <a:srgbClr val="FFFFFF"/>
          </a:solidFill>
          <a:ln w="38100">
            <a:solidFill>
              <a:srgbClr val="FF2600"/>
            </a:solidFill>
            <a:beve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321457" hangingPunct="0">
              <a:defRPr sz="2200" b="0"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547" kern="0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Projected νBDX sensitivity to θ</a:t>
            </a:r>
            <a:r>
              <a:rPr sz="1477" kern="0" baseline="-5999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W</a:t>
            </a:r>
          </a:p>
          <a:p>
            <a:pPr algn="ctr" defTabSz="321457" hangingPunct="0">
              <a:defRPr sz="2200" b="0"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sin</a:t>
            </a:r>
            <a:r>
              <a:rPr sz="1547" kern="0" baseline="31999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2</a:t>
            </a:r>
            <a:r>
              <a:rPr sz="1687" kern="0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θ</a:t>
            </a:r>
            <a:r>
              <a:rPr sz="1547" kern="0" baseline="-5999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W</a:t>
            </a:r>
            <a:r>
              <a:rPr sz="1687" kern="0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=0.209</a:t>
            </a:r>
            <a:r>
              <a:rPr sz="1547" kern="0" baseline="31999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+0.072</a:t>
            </a:r>
            <a:r>
              <a:rPr sz="1547" kern="0" baseline="-5999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−0.069</a:t>
            </a:r>
          </a:p>
        </p:txBody>
      </p:sp>
    </p:spTree>
    <p:extLst>
      <p:ext uri="{BB962C8B-B14F-4D97-AF65-F5344CB8AC3E}">
        <p14:creationId xmlns:p14="http://schemas.microsoft.com/office/powerpoint/2010/main" val="271687215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onclusions"/>
          <p:cNvSpPr txBox="1"/>
          <p:nvPr/>
        </p:nvSpPr>
        <p:spPr>
          <a:xfrm>
            <a:off x="4850693" y="642580"/>
            <a:ext cx="1830630" cy="504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457200">
              <a:defRPr sz="4000">
                <a:solidFill>
                  <a:srgbClr val="96D35F"/>
                </a:solidFill>
              </a:defRPr>
            </a:lvl1pPr>
          </a:lstStyle>
          <a:p>
            <a:pPr algn="ctr" defTabSz="321457" hangingPunct="0"/>
            <a:r>
              <a:rPr lang="en-US" sz="2812" b="1" kern="0" dirty="0">
                <a:latin typeface="Gill Sans"/>
                <a:cs typeface="Gill Sans"/>
                <a:sym typeface="Gill Sans"/>
              </a:rPr>
              <a:t>Summary</a:t>
            </a:r>
            <a:endParaRPr sz="2812" b="1" kern="0" dirty="0">
              <a:latin typeface="Gill Sans"/>
              <a:cs typeface="Gill Sans"/>
              <a:sym typeface="Gill Sans"/>
            </a:endParaRPr>
          </a:p>
        </p:txBody>
      </p:sp>
      <p:sp>
        <p:nvSpPr>
          <p:cNvPr id="263" name="High-intensity electron beams are a precious source of secondary beams:…"/>
          <p:cNvSpPr txBox="1"/>
          <p:nvPr/>
        </p:nvSpPr>
        <p:spPr>
          <a:xfrm>
            <a:off x="206360" y="1028372"/>
            <a:ext cx="11814999" cy="5377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78587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✴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High-intensity electron beams are a precious</a:t>
            </a:r>
            <a:r>
              <a:rPr lang="en-US"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– and untapped -</a:t>
            </a: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source of secondary beams:</a:t>
            </a:r>
            <a:endParaRPr sz="1898" kern="0" dirty="0">
              <a:solidFill>
                <a:srgbClr val="595959"/>
              </a:solidFill>
              <a:uFill>
                <a:solidFill>
                  <a:srgbClr val="FFFFFF"/>
                </a:solidFill>
              </a:uFill>
              <a:latin typeface="Roboto"/>
              <a:ea typeface="Roboto"/>
              <a:cs typeface="Roboto"/>
              <a:sym typeface="Roboto"/>
            </a:endParaRPr>
          </a:p>
          <a:p>
            <a:pPr marL="178587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✴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The high intensity (~100uA), medium energy (~10 GeV) CEBAF electron beam at Jefferson lab is ideal for producing secondary beams</a:t>
            </a: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Light Dark Matter (if it exists)</a:t>
            </a:r>
            <a:endParaRPr sz="1898" kern="0" dirty="0">
              <a:solidFill>
                <a:srgbClr val="595959"/>
              </a:solidFill>
              <a:uFill>
                <a:solidFill>
                  <a:srgbClr val="FFFFFF"/>
                </a:solidFill>
              </a:uFill>
              <a:latin typeface="Roboto"/>
              <a:ea typeface="Roboto"/>
              <a:cs typeface="Roboto"/>
              <a:sym typeface="Roboto"/>
            </a:endParaRP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Neutrinos</a:t>
            </a:r>
            <a:endParaRPr sz="1898" kern="0" dirty="0">
              <a:solidFill>
                <a:srgbClr val="595959"/>
              </a:solidFill>
              <a:uFill>
                <a:solidFill>
                  <a:srgbClr val="FFFFFF"/>
                </a:solidFill>
              </a:uFill>
              <a:latin typeface="Roboto"/>
              <a:ea typeface="Roboto"/>
              <a:cs typeface="Roboto"/>
              <a:sym typeface="Roboto"/>
            </a:endParaRP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Muons</a:t>
            </a:r>
            <a:endParaRPr lang="en-US" sz="1898" kern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ill Sans"/>
              <a:cs typeface="Gill Sans"/>
              <a:sym typeface="Gill Sans"/>
            </a:endParaRP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lang="en-US"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Neutrons</a:t>
            </a:r>
            <a:endParaRPr sz="1898" kern="0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Gill Sans"/>
              <a:cs typeface="Gill Sans"/>
              <a:sym typeface="Gill Sans"/>
            </a:endParaRP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(positrons)</a:t>
            </a:r>
          </a:p>
          <a:p>
            <a:pPr marL="178587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✴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Realistic simulations performed with FLUKA and GEANT4 </a:t>
            </a: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Muon beam: Bremsstrahlung-like energy </a:t>
            </a: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spectrum, (100 MeV - 5 GeV),  ~10</a:t>
            </a:r>
            <a:r>
              <a:rPr sz="1900" kern="0" baseline="31999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-6</a:t>
            </a: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 </a:t>
            </a:r>
            <a:r>
              <a:rPr sz="1900" kern="0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μ</a:t>
            </a: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/EOT  </a:t>
            </a:r>
            <a:r>
              <a:rPr lang="en-US"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= </a:t>
            </a:r>
            <a:r>
              <a:rPr lang="en-US" sz="1900" dirty="0"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</a:rPr>
              <a:t>10</a:t>
            </a:r>
            <a:r>
              <a:rPr lang="en-US" sz="1900" baseline="30000" dirty="0"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</a:rPr>
              <a:t>8</a:t>
            </a:r>
            <a:r>
              <a:rPr lang="en-US" sz="1900" dirty="0"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</a:rPr>
              <a:t> </a:t>
            </a:r>
            <a:r>
              <a:rPr lang="en-US" sz="1900" dirty="0" err="1"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</a:rPr>
              <a:t>μ</a:t>
            </a:r>
            <a:r>
              <a:rPr lang="en-US" sz="1900" dirty="0"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</a:rPr>
              <a:t>/s for an electron current of 50 µA </a:t>
            </a:r>
            <a:endParaRPr sz="1900" kern="0" dirty="0">
              <a:solidFill>
                <a:srgbClr val="595959"/>
              </a:solidFill>
              <a:uFill>
                <a:solidFill>
                  <a:srgbClr val="FFFFFF"/>
                </a:solidFill>
              </a:uFill>
              <a:latin typeface="Gill Sans MT" panose="020B0502020104020203" pitchFamily="34" charset="77"/>
              <a:ea typeface="Roboto"/>
              <a:cs typeface="Roboto"/>
              <a:sym typeface="Roboto"/>
            </a:endParaRP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900" kern="0" dirty="0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ea typeface="Roboto"/>
                <a:cs typeface="Roboto"/>
                <a:sym typeface="Roboto"/>
              </a:rPr>
              <a:t> </a:t>
            </a: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Neutrino beam: DAR energy spectrum , (0 - 50 MeV),  3 10</a:t>
            </a:r>
            <a:r>
              <a:rPr sz="1900" kern="0" baseline="31999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17</a:t>
            </a: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 v/m</a:t>
            </a:r>
            <a:r>
              <a:rPr sz="1900" kern="0" baseline="31999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2</a:t>
            </a: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/year</a:t>
            </a:r>
          </a:p>
          <a:p>
            <a:pPr marL="535762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•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900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 MT" panose="020B0502020104020203" pitchFamily="34" charset="77"/>
                <a:cs typeface="Gill Sans"/>
                <a:sym typeface="Gill Sans"/>
              </a:rPr>
              <a:t> LDM: best beam around the world for a beam-d</a:t>
            </a: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ump experiment</a:t>
            </a:r>
          </a:p>
          <a:p>
            <a:pPr marL="178587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✴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The 22 GeV upgrade of CEBAF will provide even better secondary beams (in particular muons)</a:t>
            </a:r>
          </a:p>
          <a:p>
            <a:pPr marL="178587" indent="-178587" algn="just" defTabSz="321457" hangingPunct="0">
              <a:spcBef>
                <a:spcPts val="633"/>
              </a:spcBef>
              <a:buClr>
                <a:srgbClr val="FFFFFF"/>
              </a:buClr>
              <a:buSzPct val="100000"/>
              <a:buFont typeface="Zapf Dingbats"/>
              <a:buChar char="✴"/>
              <a:defRPr sz="2700" b="0">
                <a:uFill>
                  <a:solidFill>
                    <a:srgbClr val="FFFFFF"/>
                  </a:solidFill>
                </a:uFill>
              </a:defRPr>
            </a:pPr>
            <a:r>
              <a:rPr sz="189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cs typeface="Gill Sans"/>
                <a:sym typeface="Gill Sans"/>
              </a:rPr>
              <a:t> Secondary beams offer new opportunities to complement hadron physics at lepton-beam facilities fully parasitically</a:t>
            </a:r>
          </a:p>
        </p:txBody>
      </p:sp>
    </p:spTree>
    <p:extLst>
      <p:ext uri="{BB962C8B-B14F-4D97-AF65-F5344CB8AC3E}">
        <p14:creationId xmlns:p14="http://schemas.microsoft.com/office/powerpoint/2010/main" val="313846003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952500" y="110843"/>
            <a:ext cx="12701971" cy="1084070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>
                <a:latin typeface="Avenir" panose="020B0503020203020204"/>
              </a:rPr>
              <a:t>We’re very interested in collaboration!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C6E1B0-44BB-C9E7-5ED7-FC58179E9856}"/>
              </a:ext>
            </a:extLst>
          </p:cNvPr>
          <p:cNvSpPr txBox="1"/>
          <p:nvPr/>
        </p:nvSpPr>
        <p:spPr>
          <a:xfrm>
            <a:off x="7162800" y="1409700"/>
            <a:ext cx="4865524" cy="4401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Jefferson Lab beam dump facility can provide access to low-cost, opportunistic, high-intensity secondary particle beams of muons, neutrinos, and neutrons </a:t>
            </a:r>
          </a:p>
          <a:p>
            <a:pPr algn="ctr"/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Avenir" panose="020B0503020203020204"/>
              </a:rPr>
              <a:t>Design?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Avenir" panose="020B0503020203020204"/>
              </a:rPr>
              <a:t>Beamline?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Avenir" panose="020B0503020203020204"/>
              </a:rPr>
              <a:t>Detectors?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accent1"/>
                </a:solidFill>
                <a:latin typeface="Avenir" panose="020B0503020203020204"/>
              </a:rPr>
              <a:t>Science?</a:t>
            </a:r>
          </a:p>
          <a:p>
            <a:pPr marL="285750" indent="-285750">
              <a:buFont typeface="Arial"/>
              <a:buChar char="•"/>
            </a:pPr>
            <a:endParaRPr lang="en-US" sz="2000" b="1" i="1" dirty="0">
              <a:solidFill>
                <a:schemeClr val="accent1"/>
              </a:solidFill>
              <a:latin typeface="Avenir" panose="020B0503020203020204"/>
            </a:endParaRPr>
          </a:p>
          <a:p>
            <a:r>
              <a:rPr lang="en-US" sz="2000" b="1" i="1" dirty="0">
                <a:solidFill>
                  <a:schemeClr val="accent1"/>
                </a:solidFill>
                <a:latin typeface="Avenir" panose="020B0503020203020204"/>
              </a:rPr>
              <a:t>There’s time to realize your best ideas!</a:t>
            </a:r>
          </a:p>
          <a:p>
            <a:endParaRPr lang="en-US" sz="2000" b="1" i="1" dirty="0">
              <a:solidFill>
                <a:schemeClr val="accent1"/>
              </a:solidFill>
              <a:latin typeface="Avenir" panose="020B0503020203020204"/>
            </a:endParaRPr>
          </a:p>
          <a:p>
            <a:r>
              <a:rPr lang="en-US" sz="2000" b="1" i="1" dirty="0">
                <a:solidFill>
                  <a:schemeClr val="accent1"/>
                </a:solidFill>
                <a:latin typeface="Avenir" panose="020B0503020203020204"/>
              </a:rPr>
              <a:t>Contact me (</a:t>
            </a:r>
            <a:r>
              <a:rPr lang="en-US" sz="2000" b="1" i="1" dirty="0" err="1">
                <a:solidFill>
                  <a:schemeClr val="accent1"/>
                </a:solidFill>
                <a:latin typeface="Avenir" panose="020B0503020203020204"/>
              </a:rPr>
              <a:t>JLab</a:t>
            </a:r>
            <a:r>
              <a:rPr lang="en-US" sz="2000" b="1" i="1" dirty="0">
                <a:solidFill>
                  <a:schemeClr val="accent1"/>
                </a:solidFill>
                <a:latin typeface="Avenir" panose="020B0503020203020204"/>
              </a:rPr>
              <a:t>), Marco </a:t>
            </a:r>
            <a:r>
              <a:rPr lang="en-US" sz="2000" b="1" i="1" dirty="0" err="1">
                <a:solidFill>
                  <a:schemeClr val="accent1"/>
                </a:solidFill>
                <a:latin typeface="Avenir" panose="020B0503020203020204"/>
              </a:rPr>
              <a:t>Battaglieri</a:t>
            </a:r>
            <a:r>
              <a:rPr lang="en-US" sz="2000" b="1" i="1" dirty="0">
                <a:solidFill>
                  <a:schemeClr val="accent1"/>
                </a:solidFill>
                <a:latin typeface="Avenir" panose="020B0503020203020204"/>
              </a:rPr>
              <a:t> (INFN), Patrick Achenbach (Mainz)</a:t>
            </a:r>
            <a:endParaRPr lang="en-US" sz="2400" b="1" i="1" dirty="0">
              <a:solidFill>
                <a:schemeClr val="accent1"/>
              </a:solidFill>
              <a:latin typeface="Avenir" panose="020B0503020203020204"/>
            </a:endParaRP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4E51BB0-E672-446A-A521-E01E55F87FC5}"/>
              </a:ext>
            </a:extLst>
          </p:cNvPr>
          <p:cNvSpPr txBox="1">
            <a:spLocks/>
          </p:cNvSpPr>
          <p:nvPr/>
        </p:nvSpPr>
        <p:spPr>
          <a:xfrm>
            <a:off x="5818414" y="6464300"/>
            <a:ext cx="63681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E69C32-F40A-4944-821E-46A56DF0648B}" type="slidenum">
              <a:rPr lang="en-US" sz="1000" smtClean="0">
                <a:latin typeface="Avenir" panose="020B0503020203020204"/>
              </a:rPr>
              <a:pPr/>
              <a:t>19</a:t>
            </a:fld>
            <a:endParaRPr lang="en-US" sz="1000" dirty="0">
              <a:latin typeface="Avenir" panose="020B0503020203020204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848338-8128-60DC-09CF-D65D7F867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venir" panose="020B0503020203020204"/>
              </a:rPr>
              <a:t>NuFact 2025</a:t>
            </a:r>
          </a:p>
        </p:txBody>
      </p:sp>
      <p:pic>
        <p:nvPicPr>
          <p:cNvPr id="10" name="Picture 9" descr="A diagram of a beam&#10;&#10;Description automatically generated">
            <a:extLst>
              <a:ext uri="{FF2B5EF4-FFF2-40B4-BE49-F238E27FC236}">
                <a16:creationId xmlns:a16="http://schemas.microsoft.com/office/drawing/2014/main" id="{346A0695-03AD-3141-B75E-4FC4A8A10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241" y="1582272"/>
            <a:ext cx="6492730" cy="3637428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26318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F1C13436-E373-476B-8958-107E804E9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51" y="6311900"/>
            <a:ext cx="2402198" cy="323372"/>
          </a:xfrm>
          <a:noFill/>
        </p:spPr>
        <p:txBody>
          <a:bodyPr/>
          <a:lstStyle/>
          <a:p>
            <a:r>
              <a:rPr lang="en-US" i="0">
                <a:latin typeface="Avenir"/>
                <a:cs typeface="Arial"/>
              </a:rPr>
              <a:t>NuFact 2025</a:t>
            </a:r>
            <a:endParaRPr lang="en-US" i="0" dirty="0">
              <a:latin typeface="Avenir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rgbClr val="C00000"/>
                </a:solidFill>
                <a:latin typeface="Avenir"/>
              </a:rPr>
              <a:t>Jefferson Lab At A Glance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00390E-B4F2-4AF5-BBCF-955FBF36B9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016" y="3363951"/>
            <a:ext cx="2371344" cy="1767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9A8275-4DEE-4429-8090-BE7F05025B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31" t="1" r="17918" b="-9979"/>
          <a:stretch/>
        </p:blipFill>
        <p:spPr>
          <a:xfrm>
            <a:off x="1873190" y="5377076"/>
            <a:ext cx="7706824" cy="787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DC0A2F0-FD2F-4150-BCEE-6347C2695FD8}"/>
              </a:ext>
            </a:extLst>
          </p:cNvPr>
          <p:cNvSpPr txBox="1"/>
          <p:nvPr/>
        </p:nvSpPr>
        <p:spPr>
          <a:xfrm>
            <a:off x="3549815" y="5412931"/>
            <a:ext cx="5312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B0503020203020204" pitchFamily="34" charset="0"/>
                <a:ea typeface="+mn-ea"/>
                <a:cs typeface="Arial" panose="020B0604020202020204" pitchFamily="34" charset="0"/>
              </a:rPr>
              <a:t>S&amp;T thrusts are synergistic and mutually supportive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749E34-F3EB-4887-86B7-78253B6EE516}"/>
              </a:ext>
            </a:extLst>
          </p:cNvPr>
          <p:cNvSpPr txBox="1"/>
          <p:nvPr/>
        </p:nvSpPr>
        <p:spPr>
          <a:xfrm>
            <a:off x="267245" y="3147868"/>
            <a:ext cx="2654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Physics at  CEBAF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7FD14F-FEF9-46CF-A003-69D6C6DF5BCD}"/>
              </a:ext>
            </a:extLst>
          </p:cNvPr>
          <p:cNvSpPr txBox="1"/>
          <p:nvPr/>
        </p:nvSpPr>
        <p:spPr>
          <a:xfrm>
            <a:off x="3127683" y="3143586"/>
            <a:ext cx="2295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Collider R&amp;D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64ECCD5-6AD6-4046-962A-84A3381A2D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944" y="3376143"/>
            <a:ext cx="2371344" cy="17678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762A740-046C-4833-9919-55902E8A71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208" y="3370047"/>
            <a:ext cx="2371344" cy="17678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053E851-D27A-45E5-8075-D7F23A844A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160" y="3370047"/>
            <a:ext cx="2371344" cy="17678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EC8A871-6D64-4D16-8EB9-F376284DBEC0}"/>
              </a:ext>
            </a:extLst>
          </p:cNvPr>
          <p:cNvSpPr txBox="1"/>
          <p:nvPr/>
        </p:nvSpPr>
        <p:spPr>
          <a:xfrm>
            <a:off x="9200635" y="3129465"/>
            <a:ext cx="2937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Applied Research </a:t>
            </a:r>
            <a:r>
              <a:rPr lang="en-US" sz="1400" b="1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&amp;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 Technology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A0082D-C1E2-4144-92FA-66BDA8B2FBB0}"/>
              </a:ext>
            </a:extLst>
          </p:cNvPr>
          <p:cNvSpPr txBox="1"/>
          <p:nvPr/>
        </p:nvSpPr>
        <p:spPr>
          <a:xfrm>
            <a:off x="6170487" y="3129464"/>
            <a:ext cx="2718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Computational &amp; Data Science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B92485-1F88-477E-8504-80DCE5AD5FF2}"/>
              </a:ext>
            </a:extLst>
          </p:cNvPr>
          <p:cNvSpPr txBox="1"/>
          <p:nvPr/>
        </p:nvSpPr>
        <p:spPr>
          <a:xfrm>
            <a:off x="267246" y="3495957"/>
            <a:ext cx="2654247" cy="2255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Vibrant nuclear physics research program at Continuous Electron Beam Accelerator Facility (CEBAF) with optimal 32 weeks/</a:t>
            </a:r>
            <a:r>
              <a:rPr kumimoji="0" lang="en-US" sz="125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yr</a:t>
            </a: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lvl="0">
              <a:lnSpc>
                <a:spcPts val="1200"/>
              </a:lnSpc>
              <a:defRPr/>
            </a:pPr>
            <a:r>
              <a:rPr lang="en-US" sz="1250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High precision pictures of the quarks and gluons inside hadrons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50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BSM Physics – BDX, MOLLER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50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Developing CEBAF upgrade paths including positrons and energy doubling</a:t>
            </a: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6E8D55-D8BC-46D5-B85E-9B3C7FA2D753}"/>
              </a:ext>
            </a:extLst>
          </p:cNvPr>
          <p:cNvSpPr txBox="1"/>
          <p:nvPr/>
        </p:nvSpPr>
        <p:spPr>
          <a:xfrm>
            <a:off x="6175915" y="3495957"/>
            <a:ext cx="2872356" cy="1947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Among the leaders in Lattice QCD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defRPr/>
            </a:pPr>
            <a:r>
              <a:rPr lang="en-US" sz="1250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Pioneers in multi-facility streaming data and fast data transfer and analysis</a:t>
            </a:r>
          </a:p>
          <a:p>
            <a:pPr>
              <a:lnSpc>
                <a:spcPts val="1200"/>
              </a:lnSpc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Will be home to first-of-its-kind Data specific scientific computing facility: High Performance Data Facility (HPDF)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0EF8F0-1ADF-42A9-B8C7-EC7BF4CC6654}"/>
              </a:ext>
            </a:extLst>
          </p:cNvPr>
          <p:cNvSpPr txBox="1"/>
          <p:nvPr/>
        </p:nvSpPr>
        <p:spPr>
          <a:xfrm>
            <a:off x="9195211" y="3495957"/>
            <a:ext cx="2568711" cy="194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R&amp;D in accelerator, detectors and applications in nuclear imaging and medicine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50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C</a:t>
            </a:r>
            <a:r>
              <a:rPr kumimoji="0" lang="en-US" sz="12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ompact</a:t>
            </a: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 accelerator technology for industrial applications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Industrial partnerships on lithographic technology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Advanced detector development (MPGD)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C42B97-C3CD-44FC-9FB2-2B1417E882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88" y="1261872"/>
            <a:ext cx="11362944" cy="17739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E8D1F5A-BE2A-4332-B6B1-488AA1FCD381}"/>
              </a:ext>
            </a:extLst>
          </p:cNvPr>
          <p:cNvSpPr txBox="1"/>
          <p:nvPr/>
        </p:nvSpPr>
        <p:spPr>
          <a:xfrm>
            <a:off x="2683010" y="5736511"/>
            <a:ext cx="6815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B0503020203020204" pitchFamily="34" charset="0"/>
                <a:ea typeface="+mn-ea"/>
                <a:cs typeface="Arial" panose="020B0604020202020204" pitchFamily="34" charset="0"/>
              </a:rPr>
              <a:t>Build on </a:t>
            </a:r>
            <a:r>
              <a:rPr lang="en-US" sz="1600" b="1" i="1" dirty="0">
                <a:solidFill>
                  <a:srgbClr val="000000"/>
                </a:solidFill>
                <a:latin typeface="Avenir" panose="020B0503020203020204" pitchFamily="34" charset="0"/>
                <a:cs typeface="Arial" panose="020B0604020202020204" pitchFamily="34" charset="0"/>
              </a:rPr>
              <a:t>our core capabilities to pursue a diverse scientific portfolio </a:t>
            </a:r>
            <a:endParaRPr kumimoji="0" lang="en-US" sz="16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 panose="020B0503020203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5D523A-2754-D293-FB69-EB661D1A017B}"/>
              </a:ext>
            </a:extLst>
          </p:cNvPr>
          <p:cNvSpPr txBox="1"/>
          <p:nvPr/>
        </p:nvSpPr>
        <p:spPr>
          <a:xfrm>
            <a:off x="3127683" y="3489388"/>
            <a:ext cx="2927670" cy="1947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Partnering with BNL in the management, design, and construction of the Electron-Ion Collider Project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/>
                <a:ea typeface="+mn-ea"/>
                <a:cs typeface="Times New Roman" panose="02020603050405020304" pitchFamily="18" charset="0"/>
              </a:rPr>
              <a:t>Leadership in the design and construction of SRF accelerator capability for the Office of Science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50" dirty="0">
              <a:solidFill>
                <a:srgbClr val="000000"/>
              </a:solidFill>
              <a:latin typeface="Avenir"/>
              <a:cs typeface="Times New Roman" panose="02020603050405020304" pitchFamily="18" charset="0"/>
            </a:endParaRPr>
          </a:p>
          <a:p>
            <a:pPr lvl="0">
              <a:lnSpc>
                <a:spcPts val="1200"/>
              </a:lnSpc>
              <a:defRPr/>
            </a:pPr>
            <a:r>
              <a:rPr lang="en-US" sz="1250" dirty="0">
                <a:solidFill>
                  <a:srgbClr val="000000"/>
                </a:solidFill>
                <a:latin typeface="Avenir"/>
                <a:cs typeface="Times New Roman" panose="02020603050405020304" pitchFamily="18" charset="0"/>
              </a:rPr>
              <a:t>Leadership in energy recovery, polarized e- beams, emerging expertise in polarized e+ and FFA</a:t>
            </a:r>
            <a:endParaRPr kumimoji="0" lang="en-US" sz="12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03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1E9F9CC-0487-9FE2-2B9C-C91445AB0D92}"/>
              </a:ext>
            </a:extLst>
          </p:cNvPr>
          <p:cNvSpPr/>
          <p:nvPr/>
        </p:nvSpPr>
        <p:spPr>
          <a:xfrm>
            <a:off x="2117558" y="1174282"/>
            <a:ext cx="9384630" cy="49058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" panose="020B0503020203020204"/>
            </a:endParaRPr>
          </a:p>
        </p:txBody>
      </p:sp>
      <p:pic>
        <p:nvPicPr>
          <p:cNvPr id="1026" name="Picture 2" descr="C:\Users\stewartm\Desktop\20160708-2D4A959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9709" y="1279722"/>
            <a:ext cx="4046621" cy="47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C00000"/>
                </a:solidFill>
                <a:latin typeface="Avenir" panose="020B0503020203020204"/>
              </a:rPr>
              <a:t>User Facility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: CEBAF, a 12-GeV </a:t>
            </a:r>
            <a:r>
              <a:rPr lang="en-US" sz="3600" dirty="0">
                <a:solidFill>
                  <a:srgbClr val="C00000"/>
                </a:solidFill>
                <a:latin typeface="Avenir" panose="020B0503020203020204"/>
              </a:rPr>
              <a:t>CW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 </a:t>
            </a:r>
            <a:r>
              <a:rPr lang="en-US" sz="3600" dirty="0">
                <a:solidFill>
                  <a:srgbClr val="C00000"/>
                </a:solidFill>
                <a:latin typeface="Avenir" panose="020B0503020203020204"/>
              </a:rPr>
              <a:t>E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lectron </a:t>
            </a:r>
            <a:r>
              <a:rPr lang="en-US" sz="3600" dirty="0">
                <a:solidFill>
                  <a:srgbClr val="C00000"/>
                </a:solidFill>
                <a:latin typeface="Avenir" panose="020B0503020203020204"/>
              </a:rPr>
              <a:t>B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eam </a:t>
            </a:r>
            <a:br>
              <a:rPr lang="en-US" sz="3600" dirty="0">
                <a:solidFill>
                  <a:srgbClr val="C00000"/>
                </a:solidFill>
                <a:latin typeface="Avenir" panose="020B0503020203020204"/>
              </a:rPr>
            </a:br>
            <a:r>
              <a:rPr lang="en-US" sz="3600" dirty="0">
                <a:solidFill>
                  <a:srgbClr val="C00000"/>
                </a:solidFill>
                <a:latin typeface="Avenir" panose="020B0503020203020204"/>
              </a:rPr>
              <a:t>D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elivered </a:t>
            </a:r>
            <a:r>
              <a:rPr lang="en-US" sz="3600" i="1" dirty="0">
                <a:solidFill>
                  <a:srgbClr val="C00000"/>
                </a:solidFill>
                <a:latin typeface="Avenir" panose="020B0503020203020204"/>
              </a:rPr>
              <a:t>S</a:t>
            </a:r>
            <a:r>
              <a:rPr lang="en-US" sz="3600" i="1" cap="none" dirty="0">
                <a:solidFill>
                  <a:srgbClr val="C00000"/>
                </a:solidFill>
                <a:latin typeface="Avenir" panose="020B0503020203020204"/>
              </a:rPr>
              <a:t>imultaneously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 to 4 </a:t>
            </a:r>
            <a:r>
              <a:rPr lang="en-US" sz="3600" dirty="0">
                <a:solidFill>
                  <a:srgbClr val="C00000"/>
                </a:solidFill>
                <a:latin typeface="Avenir" panose="020B0503020203020204"/>
              </a:rPr>
              <a:t>T</a:t>
            </a:r>
            <a:r>
              <a:rPr lang="en-US" sz="3600" cap="none" dirty="0">
                <a:solidFill>
                  <a:srgbClr val="C00000"/>
                </a:solidFill>
                <a:latin typeface="Avenir" panose="020B0503020203020204"/>
              </a:rPr>
              <a:t>arget Halls</a:t>
            </a:r>
          </a:p>
        </p:txBody>
      </p:sp>
      <p:sp>
        <p:nvSpPr>
          <p:cNvPr id="14" name="Text Box 35"/>
          <p:cNvSpPr txBox="1">
            <a:spLocks noChangeArrowheads="1"/>
          </p:cNvSpPr>
          <p:nvPr/>
        </p:nvSpPr>
        <p:spPr bwMode="auto">
          <a:xfrm>
            <a:off x="6323866" y="5627537"/>
            <a:ext cx="2590801" cy="3733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" panose="020B0503020203020204"/>
                <a:cs typeface="Arial"/>
              </a:rPr>
              <a:t>An aerial view of the recirculating linear accelerator and 4 experimental halls.</a:t>
            </a:r>
            <a:endParaRPr lang="en-US" sz="900" b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" panose="020B0503020203020204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944" y="1385047"/>
            <a:ext cx="1931542" cy="477053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 panose="020B0503020203020204"/>
                <a:cs typeface="Arial"/>
              </a:rPr>
              <a:t>12 GeV CW electron beam, 90% polarization, </a:t>
            </a:r>
            <a:r>
              <a:rPr kumimoji="0" lang="en-US" sz="1600" dirty="0">
                <a:latin typeface="Avenir" panose="020B0503020203020204"/>
                <a:cs typeface="Arial"/>
              </a:rPr>
              <a:t>h</a:t>
            </a:r>
            <a:r>
              <a:rPr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venir" panose="020B0503020203020204"/>
                <a:cs typeface="Arial"/>
              </a:rPr>
              <a:t>igh</a:t>
            </a:r>
            <a:r>
              <a:rPr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" panose="020B0503020203020204"/>
                <a:cs typeface="Arial"/>
              </a:rPr>
              <a:t> </a:t>
            </a:r>
            <a:r>
              <a:rPr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 Roman" panose="02000503020000020003" pitchFamily="2" charset="0"/>
                <a:cs typeface="Arial"/>
              </a:rPr>
              <a:t>beam power (~1 MW)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Avenir Roman" panose="02000503020000020003" pitchFamily="2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venir Roman" panose="02000503020000020003" pitchFamily="2" charset="0"/>
                <a:cs typeface="Arial"/>
              </a:rPr>
              <a:t>Over a decade of approved science program ”on the books”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Avenir Roman" panose="02000503020000020003" pitchFamily="2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venir Roman" panose="02000503020000020003" pitchFamily="2" charset="0"/>
              </a:rPr>
              <a:t>1,778 scientist users from 324 institutions in 39 countries </a:t>
            </a:r>
            <a:endParaRPr 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 Roman" panose="02000503020000020003" pitchFamily="2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latin typeface="Avenir Roman" panose="02000503020000020003" pitchFamily="2" charset="0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" panose="020B0503020203020204"/>
              <a:cs typeface="Arial" panose="020B0604020202020204" pitchFamily="34" charset="0"/>
            </a:endParaRPr>
          </a:p>
        </p:txBody>
      </p:sp>
      <p:pic>
        <p:nvPicPr>
          <p:cNvPr id="19" name="Picture 20" descr="0103181306b.jpg">
            <a:extLst>
              <a:ext uri="{FF2B5EF4-FFF2-40B4-BE49-F238E27FC236}">
                <a16:creationId xmlns:a16="http://schemas.microsoft.com/office/drawing/2014/main" id="{F1EAFA51-28E3-C48D-E459-BB5945EB14C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703" y="4413726"/>
            <a:ext cx="2498558" cy="1406693"/>
          </a:xfrm>
          <a:prstGeom prst="rect">
            <a:avLst/>
          </a:prstGeom>
        </p:spPr>
      </p:pic>
      <p:pic>
        <p:nvPicPr>
          <p:cNvPr id="40" name="Picture 40" descr="JLab Employee DEI49_resize.jpg">
            <a:extLst>
              <a:ext uri="{FF2B5EF4-FFF2-40B4-BE49-F238E27FC236}">
                <a16:creationId xmlns:a16="http://schemas.microsoft.com/office/drawing/2014/main" id="{A0D3BE8A-2E94-91DB-5332-636077EA75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798" y="4128874"/>
            <a:ext cx="2366212" cy="1648375"/>
          </a:xfrm>
          <a:prstGeom prst="rect">
            <a:avLst/>
          </a:prstGeom>
        </p:spPr>
      </p:pic>
      <p:sp>
        <p:nvSpPr>
          <p:cNvPr id="41" name="Text Box 17">
            <a:extLst>
              <a:ext uri="{FF2B5EF4-FFF2-40B4-BE49-F238E27FC236}">
                <a16:creationId xmlns:a16="http://schemas.microsoft.com/office/drawing/2014/main" id="{18E749A1-736B-47A5-0246-B9F0B0CFF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9449" y="5803596"/>
            <a:ext cx="2590799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rgbClr val="000000"/>
                </a:solidFill>
                <a:latin typeface="Avenir" panose="020B0503020203020204"/>
                <a:cs typeface="Arial"/>
              </a:rPr>
              <a:t>Hall C</a:t>
            </a:r>
            <a:endParaRPr lang="en-US" sz="1000">
              <a:latin typeface="Avenir" panose="020B0503020203020204"/>
            </a:endParaRPr>
          </a:p>
        </p:txBody>
      </p:sp>
      <p:sp>
        <p:nvSpPr>
          <p:cNvPr id="42" name="Text Box 17">
            <a:extLst>
              <a:ext uri="{FF2B5EF4-FFF2-40B4-BE49-F238E27FC236}">
                <a16:creationId xmlns:a16="http://schemas.microsoft.com/office/drawing/2014/main" id="{240D7F33-0A94-99C7-1E27-2A9C9D476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1360" y="5780248"/>
            <a:ext cx="2590799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latin typeface="Avenir" panose="020B0503020203020204"/>
                <a:cs typeface="Arial"/>
              </a:rPr>
              <a:t>Machine Control Center (MCC)</a:t>
            </a:r>
          </a:p>
        </p:txBody>
      </p:sp>
      <p:pic>
        <p:nvPicPr>
          <p:cNvPr id="43" name="Picture 43" descr="JLB_5979.jpg">
            <a:extLst>
              <a:ext uri="{FF2B5EF4-FFF2-40B4-BE49-F238E27FC236}">
                <a16:creationId xmlns:a16="http://schemas.microsoft.com/office/drawing/2014/main" id="{323D200F-70FA-55B1-2EBE-82988EE452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433" y="1439853"/>
            <a:ext cx="2366211" cy="1568116"/>
          </a:xfrm>
          <a:prstGeom prst="rect">
            <a:avLst/>
          </a:prstGeom>
        </p:spPr>
      </p:pic>
      <p:sp>
        <p:nvSpPr>
          <p:cNvPr id="44" name="Text Box 17">
            <a:extLst>
              <a:ext uri="{FF2B5EF4-FFF2-40B4-BE49-F238E27FC236}">
                <a16:creationId xmlns:a16="http://schemas.microsoft.com/office/drawing/2014/main" id="{06597A71-EB1F-20EC-B2EB-3521EEE82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1360" y="3060525"/>
            <a:ext cx="778042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latin typeface="Avenir" panose="020B0503020203020204"/>
                <a:cs typeface="Arial"/>
              </a:rPr>
              <a:t>Hall D</a:t>
            </a:r>
            <a:endParaRPr lang="en-US" sz="1000" dirty="0">
              <a:latin typeface="Avenir" panose="020B0503020203020204"/>
              <a:cs typeface="Calibri"/>
            </a:endParaRPr>
          </a:p>
        </p:txBody>
      </p:sp>
      <p:sp>
        <p:nvSpPr>
          <p:cNvPr id="45" name="Text Box 17">
            <a:extLst>
              <a:ext uri="{FF2B5EF4-FFF2-40B4-BE49-F238E27FC236}">
                <a16:creationId xmlns:a16="http://schemas.microsoft.com/office/drawing/2014/main" id="{F7862E5E-7695-52BC-35DD-D5EFC368D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6877" y="3770316"/>
            <a:ext cx="25907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rgbClr val="000000"/>
                </a:solidFill>
                <a:latin typeface="Avenir" panose="020B0503020203020204"/>
                <a:cs typeface="Arial"/>
              </a:rPr>
              <a:t>Superconducting Radiofrequency (SRF) cavities</a:t>
            </a:r>
            <a:endParaRPr lang="en-US" sz="1000">
              <a:latin typeface="Avenir" panose="020B0503020203020204"/>
              <a:cs typeface="Calibri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AC390E9-80E0-3FF8-0D6A-C7C95DC6DA79}"/>
              </a:ext>
            </a:extLst>
          </p:cNvPr>
          <p:cNvCxnSpPr>
            <a:cxnSpLocks/>
          </p:cNvCxnSpPr>
          <p:nvPr/>
        </p:nvCxnSpPr>
        <p:spPr>
          <a:xfrm flipV="1">
            <a:off x="4548752" y="3486157"/>
            <a:ext cx="1319650" cy="684269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242F603-34CF-9DEE-DE06-29F8B888EF5C}"/>
              </a:ext>
            </a:extLst>
          </p:cNvPr>
          <p:cNvCxnSpPr/>
          <p:nvPr/>
        </p:nvCxnSpPr>
        <p:spPr>
          <a:xfrm>
            <a:off x="4180973" y="1726536"/>
            <a:ext cx="1499937" cy="8022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6" descr="Cavity Tuning1_resize.jpg">
            <a:extLst>
              <a:ext uri="{FF2B5EF4-FFF2-40B4-BE49-F238E27FC236}">
                <a16:creationId xmlns:a16="http://schemas.microsoft.com/office/drawing/2014/main" id="{528306F3-87B7-C49E-FE5C-24485455C0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9449" y="2069059"/>
            <a:ext cx="2470485" cy="1681749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231DB39-5D7D-5EAD-8F59-14BD5A483999}"/>
              </a:ext>
            </a:extLst>
          </p:cNvPr>
          <p:cNvCxnSpPr/>
          <p:nvPr/>
        </p:nvCxnSpPr>
        <p:spPr>
          <a:xfrm flipH="1" flipV="1">
            <a:off x="7825039" y="4660738"/>
            <a:ext cx="1423735" cy="16041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50" descr="jLAB004_tunnel 5.jpg">
            <a:extLst>
              <a:ext uri="{FF2B5EF4-FFF2-40B4-BE49-F238E27FC236}">
                <a16:creationId xmlns:a16="http://schemas.microsoft.com/office/drawing/2014/main" id="{BEF15AA5-22A7-82BF-DD3F-7A5EE294D2A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261" y="1416165"/>
            <a:ext cx="1905001" cy="1255297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E1CE7B2-0D52-8A1E-E66B-A75E198A723F}"/>
              </a:ext>
            </a:extLst>
          </p:cNvPr>
          <p:cNvCxnSpPr>
            <a:cxnSpLocks/>
          </p:cNvCxnSpPr>
          <p:nvPr/>
        </p:nvCxnSpPr>
        <p:spPr>
          <a:xfrm flipH="1">
            <a:off x="7025440" y="1968672"/>
            <a:ext cx="934653" cy="941972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8C0EBC8-26F2-0D63-F6DD-714BDB3CD91B}"/>
              </a:ext>
            </a:extLst>
          </p:cNvPr>
          <p:cNvCxnSpPr/>
          <p:nvPr/>
        </p:nvCxnSpPr>
        <p:spPr>
          <a:xfrm flipH="1" flipV="1">
            <a:off x="9035727" y="2140946"/>
            <a:ext cx="709863" cy="549442"/>
          </a:xfrm>
          <a:prstGeom prst="straightConnector1">
            <a:avLst/>
          </a:prstGeom>
          <a:ln w="222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 Box 17">
            <a:extLst>
              <a:ext uri="{FF2B5EF4-FFF2-40B4-BE49-F238E27FC236}">
                <a16:creationId xmlns:a16="http://schemas.microsoft.com/office/drawing/2014/main" id="{28655EA7-8F3B-EB34-F119-A0898538A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3767" y="1416165"/>
            <a:ext cx="2049378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rgbClr val="000000"/>
                </a:solidFill>
                <a:latin typeface="Avenir" panose="020B0503020203020204"/>
                <a:cs typeface="Arial"/>
              </a:rPr>
              <a:t>Cryomodule </a:t>
            </a:r>
            <a:endParaRPr lang="en-US" sz="1000" b="1">
              <a:latin typeface="Avenir" panose="020B0503020203020204"/>
              <a:cs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B4DC1C7-5DEA-61CE-47F0-F91F1EE324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51" y="6311900"/>
            <a:ext cx="2402198" cy="323372"/>
          </a:xfrm>
        </p:spPr>
        <p:txBody>
          <a:bodyPr/>
          <a:lstStyle/>
          <a:p>
            <a:r>
              <a:rPr lang="en-US" i="0">
                <a:latin typeface="Avenir" panose="020B0503020203020204"/>
                <a:cs typeface="Arial"/>
              </a:rPr>
              <a:t>NuFact 2025</a:t>
            </a:r>
            <a:endParaRPr lang="en-US" i="0" dirty="0">
              <a:latin typeface="Avenir" panose="020B0503020203020204"/>
              <a:cs typeface="Arial"/>
            </a:endParaRP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036B979-47B3-41E5-7D40-7A0EDE1D0294}"/>
              </a:ext>
            </a:extLst>
          </p:cNvPr>
          <p:cNvSpPr txBox="1">
            <a:spLocks/>
          </p:cNvSpPr>
          <p:nvPr/>
        </p:nvSpPr>
        <p:spPr>
          <a:xfrm>
            <a:off x="5707358" y="6343678"/>
            <a:ext cx="63681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E69C32-F40A-4944-821E-46A56DF0648B}" type="slidenum">
              <a:rPr lang="en-US" sz="1000" smtClean="0">
                <a:latin typeface="Avenir" panose="020B0503020203020204"/>
              </a:rPr>
              <a:pPr/>
              <a:t>3</a:t>
            </a:fld>
            <a:endParaRPr lang="en-US" sz="1000" dirty="0">
              <a:latin typeface="Avenir" panose="020B0503020203020204"/>
            </a:endParaRPr>
          </a:p>
        </p:txBody>
      </p:sp>
    </p:spTree>
    <p:extLst>
      <p:ext uri="{BB962C8B-B14F-4D97-AF65-F5344CB8AC3E}">
        <p14:creationId xmlns:p14="http://schemas.microsoft.com/office/powerpoint/2010/main" val="149585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F860-ABE0-75E3-D323-BD44FA6BB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83" y="221950"/>
            <a:ext cx="11871909" cy="773274"/>
          </a:xfrm>
        </p:spPr>
        <p:txBody>
          <a:bodyPr>
            <a:noAutofit/>
          </a:bodyPr>
          <a:lstStyle/>
          <a:p>
            <a:r>
              <a:rPr lang="en-US" sz="2400" dirty="0" err="1">
                <a:solidFill>
                  <a:srgbClr val="C00000"/>
                </a:solidFill>
                <a:latin typeface="Avenir Roman" panose="02000503020000020003" pitchFamily="2" charset="0"/>
              </a:rPr>
              <a:t>JLab</a:t>
            </a:r>
            <a:r>
              <a:rPr lang="en-US" sz="2400" dirty="0">
                <a:solidFill>
                  <a:srgbClr val="C00000"/>
                </a:solidFill>
                <a:latin typeface="Avenir Roman" panose="02000503020000020003" pitchFamily="2" charset="0"/>
              </a:rPr>
              <a:t> 12 to 22 GeV: </a:t>
            </a:r>
            <a:br>
              <a:rPr lang="en-US" sz="2400" dirty="0">
                <a:solidFill>
                  <a:srgbClr val="C00000"/>
                </a:solidFill>
                <a:latin typeface="Avenir Roman" panose="02000503020000020003" pitchFamily="2" charset="0"/>
              </a:rPr>
            </a:br>
            <a:r>
              <a:rPr lang="en-US" sz="2400" dirty="0">
                <a:solidFill>
                  <a:srgbClr val="C00000"/>
                </a:solidFill>
                <a:latin typeface="Avenir Roman" panose="02000503020000020003" pitchFamily="2" charset="0"/>
              </a:rPr>
              <a:t>Probing Nucleon Valence Structure at </a:t>
            </a:r>
            <a:r>
              <a:rPr lang="en-US" sz="2400" u="sng" dirty="0">
                <a:solidFill>
                  <a:srgbClr val="C00000"/>
                </a:solidFill>
                <a:latin typeface="Avenir Roman" panose="02000503020000020003" pitchFamily="2" charset="0"/>
              </a:rPr>
              <a:t>Unparalleled Luminosity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6450B2-9938-DD33-915B-1E1FFA2C9317}"/>
              </a:ext>
            </a:extLst>
          </p:cNvPr>
          <p:cNvSpPr txBox="1"/>
          <p:nvPr/>
        </p:nvSpPr>
        <p:spPr>
          <a:xfrm>
            <a:off x="6097193" y="4304441"/>
            <a:ext cx="9476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000000"/>
                </a:solidFill>
                <a:latin typeface="Avenir"/>
              </a:rPr>
              <a:t>2030s-2040s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33F76B-C105-F933-10EC-C82E230795CD}"/>
              </a:ext>
            </a:extLst>
          </p:cNvPr>
          <p:cNvSpPr/>
          <p:nvPr/>
        </p:nvSpPr>
        <p:spPr>
          <a:xfrm>
            <a:off x="7547013" y="4987163"/>
            <a:ext cx="184731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 sz="900" b="1" dirty="0">
              <a:solidFill>
                <a:srgbClr val="A5A5A5">
                  <a:lumMod val="75000"/>
                </a:srgbClr>
              </a:solidFill>
              <a:latin typeface="Avenir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66D873-1A05-BD81-C7BA-2860360F68A1}"/>
              </a:ext>
            </a:extLst>
          </p:cNvPr>
          <p:cNvSpPr/>
          <p:nvPr/>
        </p:nvSpPr>
        <p:spPr>
          <a:xfrm>
            <a:off x="5414401" y="1837682"/>
            <a:ext cx="369326" cy="1576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350" dirty="0">
                <a:solidFill>
                  <a:srgbClr val="FFFFFF"/>
                </a:solidFill>
                <a:latin typeface="Avenir"/>
              </a:rPr>
              <a:t> Probability Distribution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E5219E-8C68-1073-07CC-5E3390E74B64}"/>
              </a:ext>
            </a:extLst>
          </p:cNvPr>
          <p:cNvSpPr/>
          <p:nvPr/>
        </p:nvSpPr>
        <p:spPr>
          <a:xfrm rot="16200000">
            <a:off x="4830592" y="2611076"/>
            <a:ext cx="1571264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solidFill>
                  <a:srgbClr val="A5A5A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Probability Distribution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F5C3CD-049E-65F8-65D0-6F12DCDFCD87}"/>
              </a:ext>
            </a:extLst>
          </p:cNvPr>
          <p:cNvSpPr/>
          <p:nvPr/>
        </p:nvSpPr>
        <p:spPr>
          <a:xfrm>
            <a:off x="5582491" y="3674853"/>
            <a:ext cx="131789" cy="990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srgbClr val="FFFFFF"/>
              </a:solidFill>
              <a:latin typeface="Avenir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3CCAF7-9739-61B0-F28E-DAFAA8F9EBAC}"/>
              </a:ext>
            </a:extLst>
          </p:cNvPr>
          <p:cNvSpPr/>
          <p:nvPr/>
        </p:nvSpPr>
        <p:spPr>
          <a:xfrm rot="16200000">
            <a:off x="4895534" y="4006018"/>
            <a:ext cx="1441380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b="1" dirty="0">
                <a:solidFill>
                  <a:srgbClr val="A5A5A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Luminosity (cm</a:t>
            </a:r>
            <a:r>
              <a:rPr lang="en-US" sz="1050" b="1" baseline="30000" dirty="0">
                <a:solidFill>
                  <a:srgbClr val="A5A5A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1050" b="1" dirty="0">
                <a:solidFill>
                  <a:srgbClr val="A5A5A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050" b="1" baseline="30000" dirty="0">
                <a:solidFill>
                  <a:srgbClr val="A5A5A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050" b="1" dirty="0">
                <a:solidFill>
                  <a:srgbClr val="A5A5A5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0521B19-B52B-BA43-AECB-684D6023537B}"/>
              </a:ext>
            </a:extLst>
          </p:cNvPr>
          <p:cNvSpPr/>
          <p:nvPr/>
        </p:nvSpPr>
        <p:spPr>
          <a:xfrm>
            <a:off x="3839217" y="3107085"/>
            <a:ext cx="469492" cy="1018573"/>
          </a:xfrm>
          <a:prstGeom prst="roundRect">
            <a:avLst/>
          </a:prstGeom>
          <a:solidFill>
            <a:srgbClr val="E2C5F4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defRPr/>
            </a:pP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19E76D-62CC-D440-9409-E44798A0E419}"/>
              </a:ext>
            </a:extLst>
          </p:cNvPr>
          <p:cNvSpPr txBox="1"/>
          <p:nvPr/>
        </p:nvSpPr>
        <p:spPr>
          <a:xfrm rot="20626127">
            <a:off x="3242187" y="3344747"/>
            <a:ext cx="126821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 err="1">
                <a:solidFill>
                  <a:prstClr val="black"/>
                </a:solidFill>
                <a:latin typeface="Arial"/>
              </a:rPr>
              <a:t>JLab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 22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03CC260-E363-A54B-9F7F-9043717C8656}"/>
              </a:ext>
            </a:extLst>
          </p:cNvPr>
          <p:cNvSpPr/>
          <p:nvPr/>
        </p:nvSpPr>
        <p:spPr>
          <a:xfrm>
            <a:off x="1889326" y="6510528"/>
            <a:ext cx="1317171" cy="2194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DB9C05-2C6D-1442-B86D-7879CFEFCDFC}"/>
              </a:ext>
            </a:extLst>
          </p:cNvPr>
          <p:cNvCxnSpPr/>
          <p:nvPr/>
        </p:nvCxnSpPr>
        <p:spPr>
          <a:xfrm>
            <a:off x="4206240" y="3674852"/>
            <a:ext cx="1890952" cy="0"/>
          </a:xfrm>
          <a:prstGeom prst="straightConnector1">
            <a:avLst/>
          </a:prstGeom>
          <a:ln w="38100">
            <a:solidFill>
              <a:srgbClr val="C468F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167388-948C-E740-8373-88D5868931C8}"/>
              </a:ext>
            </a:extLst>
          </p:cNvPr>
          <p:cNvGrpSpPr/>
          <p:nvPr/>
        </p:nvGrpSpPr>
        <p:grpSpPr>
          <a:xfrm>
            <a:off x="377687" y="1037958"/>
            <a:ext cx="6710103" cy="5260485"/>
            <a:chOff x="1568661" y="1037959"/>
            <a:chExt cx="5519129" cy="435050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D11FE86-3BB3-E945-9200-BC910B01D270}"/>
                </a:ext>
              </a:extLst>
            </p:cNvPr>
            <p:cNvGrpSpPr/>
            <p:nvPr/>
          </p:nvGrpSpPr>
          <p:grpSpPr>
            <a:xfrm>
              <a:off x="1568661" y="1037959"/>
              <a:ext cx="5519129" cy="4350502"/>
              <a:chOff x="5316804" y="1307241"/>
              <a:chExt cx="6248315" cy="465259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95941A9-B0C2-DB11-9121-8F3E5CFFA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16804" y="1307241"/>
                <a:ext cx="6248315" cy="4652591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A16D10F-CAE8-0228-4693-2FDAC08FE8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4487" y="2599088"/>
                <a:ext cx="726271" cy="695529"/>
              </a:xfrm>
              <a:prstGeom prst="ellipse">
                <a:avLst/>
              </a:prstGeom>
              <a:ln w="190500" cap="rnd">
                <a:noFill/>
                <a:prstDash val="solid"/>
              </a:ln>
              <a:effectLst/>
              <a:scene3d>
                <a:camera prst="perspectiveFront" fov="5400000"/>
                <a:lightRig rig="threePt" dir="t">
                  <a:rot lat="0" lon="0" rev="19200000"/>
                </a:lightRig>
              </a:scene3d>
              <a:sp3d extrusionH="25400">
                <a:extrusionClr>
                  <a:srgbClr val="000000"/>
                </a:extrusionClr>
              </a:sp3d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4817EF7-F2F8-071F-CA9F-ABC127778A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59717" y="2971176"/>
                <a:ext cx="778804" cy="686896"/>
              </a:xfrm>
              <a:prstGeom prst="ellipse">
                <a:avLst/>
              </a:prstGeom>
              <a:ln w="190500" cap="rnd">
                <a:noFill/>
                <a:prstDash val="solid"/>
              </a:ln>
              <a:effectLst/>
              <a:scene3d>
                <a:camera prst="perspectiveFront" fov="5400000"/>
                <a:lightRig rig="threePt" dir="t">
                  <a:rot lat="0" lon="0" rev="19200000"/>
                </a:lightRig>
              </a:scene3d>
              <a:sp3d extrusionH="25400">
                <a:extrusionClr>
                  <a:srgbClr val="000000"/>
                </a:extrusionClr>
              </a:sp3d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E78D65E-41AE-7844-EBAF-96FA66CBA7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3870" y="1770778"/>
                <a:ext cx="778804" cy="686895"/>
              </a:xfrm>
              <a:prstGeom prst="ellipse">
                <a:avLst/>
              </a:prstGeom>
              <a:ln w="190500" cap="rnd">
                <a:noFill/>
                <a:prstDash val="solid"/>
              </a:ln>
              <a:effectLst/>
              <a:scene3d>
                <a:camera prst="perspectiveFront" fov="5400000"/>
                <a:lightRig rig="threePt" dir="t">
                  <a:rot lat="0" lon="0" rev="19200000"/>
                </a:lightRig>
              </a:scene3d>
              <a:sp3d extrusionH="25400">
                <a:extrusionClr>
                  <a:srgbClr val="000000"/>
                </a:extrusionClr>
              </a:sp3d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FF2D1DB-142B-0F92-0870-D8FFE08F5EDA}"/>
                  </a:ext>
                </a:extLst>
              </p:cNvPr>
              <p:cNvSpPr txBox="1"/>
              <p:nvPr/>
            </p:nvSpPr>
            <p:spPr>
              <a:xfrm>
                <a:off x="7080084" y="5671712"/>
                <a:ext cx="2261594" cy="271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1050" b="1" dirty="0">
                    <a:solidFill>
                      <a:srgbClr val="A5A5A5">
                        <a:lumMod val="75000"/>
                      </a:srgb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Fraction of nucleon momentum</a:t>
                </a: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5DB0AE0-1F25-2646-ABA1-DA88D07982CA}"/>
                </a:ext>
              </a:extLst>
            </p:cNvPr>
            <p:cNvSpPr/>
            <p:nvPr/>
          </p:nvSpPr>
          <p:spPr>
            <a:xfrm>
              <a:off x="3377184" y="4682979"/>
              <a:ext cx="1314706" cy="534795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46E4A48-503C-6F46-BB22-37835E465521}"/>
                </a:ext>
              </a:extLst>
            </p:cNvPr>
            <p:cNvSpPr/>
            <p:nvPr/>
          </p:nvSpPr>
          <p:spPr>
            <a:xfrm>
              <a:off x="1686441" y="3019097"/>
              <a:ext cx="651749" cy="1106560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71610A0-3739-0E4E-AF2A-B1BDACA24F0F}"/>
              </a:ext>
            </a:extLst>
          </p:cNvPr>
          <p:cNvSpPr txBox="1"/>
          <p:nvPr/>
        </p:nvSpPr>
        <p:spPr>
          <a:xfrm>
            <a:off x="1247581" y="6345407"/>
            <a:ext cx="656284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prstClr val="black"/>
                </a:solidFill>
                <a:latin typeface="Arial"/>
                <a:hlinkClick r:id="rId6"/>
              </a:rPr>
              <a:t>Physics with CEBAF at 12 GeV and Future Opportunities</a:t>
            </a:r>
            <a:endParaRPr lang="en-US" sz="1400" dirty="0">
              <a:solidFill>
                <a:prstClr val="black"/>
              </a:solidFill>
              <a:latin typeface="Arial"/>
            </a:endParaRPr>
          </a:p>
          <a:p>
            <a:r>
              <a:rPr lang="en-US" sz="1600" i="1" dirty="0"/>
              <a:t>Prog. Part. </a:t>
            </a:r>
            <a:r>
              <a:rPr lang="en-US" sz="1600" i="1" dirty="0" err="1"/>
              <a:t>Nucl</a:t>
            </a:r>
            <a:r>
              <a:rPr lang="en-US" sz="1600" i="1" dirty="0"/>
              <a:t>. Phys.</a:t>
            </a:r>
            <a:r>
              <a:rPr lang="en-US" sz="1600" dirty="0"/>
              <a:t> 127 (2022) 103985</a:t>
            </a:r>
          </a:p>
          <a:p>
            <a:pPr>
              <a:defRPr/>
            </a:pPr>
            <a:endParaRPr lang="en-US" sz="1350" dirty="0">
              <a:solidFill>
                <a:prstClr val="black"/>
              </a:solidFill>
              <a:latin typeface="Arial"/>
            </a:endParaRPr>
          </a:p>
          <a:p>
            <a:pPr>
              <a:defRPr/>
            </a:pPr>
            <a:endParaRPr lang="en-US" sz="13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66315B-2880-E64B-BE56-560A5754D603}"/>
              </a:ext>
            </a:extLst>
          </p:cNvPr>
          <p:cNvSpPr txBox="1"/>
          <p:nvPr/>
        </p:nvSpPr>
        <p:spPr>
          <a:xfrm>
            <a:off x="6787716" y="1097673"/>
            <a:ext cx="48290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D36B6"/>
                </a:solidFill>
                <a:latin typeface="+mj-lt"/>
              </a:rPr>
              <a:t>Partonic structure in the valence region </a:t>
            </a:r>
            <a:r>
              <a:rPr lang="en-US" sz="2000" b="1" i="1" u="sng" dirty="0">
                <a:solidFill>
                  <a:srgbClr val="0D36B6"/>
                </a:solidFill>
                <a:latin typeface="+mj-lt"/>
              </a:rPr>
              <a:t>defines</a:t>
            </a:r>
            <a:r>
              <a:rPr lang="en-US" sz="2000" b="1" dirty="0">
                <a:solidFill>
                  <a:srgbClr val="0D36B6"/>
                </a:solidFill>
                <a:latin typeface="+mj-lt"/>
              </a:rPr>
              <a:t> the hadron  </a:t>
            </a:r>
          </a:p>
          <a:p>
            <a:pPr>
              <a:buFont typeface=".AppleSystemUIFont" charset="-120"/>
              <a:buChar char="-"/>
            </a:pPr>
            <a:r>
              <a:rPr lang="en-US" sz="2000" dirty="0">
                <a:latin typeface="+mj-lt"/>
              </a:rPr>
              <a:t> Baryon number, charge, flavor   content, total spin, …</a:t>
            </a:r>
          </a:p>
          <a:p>
            <a:pPr>
              <a:buFont typeface=".AppleSystemUIFont" charset="-120"/>
              <a:buChar char="-"/>
            </a:pPr>
            <a:endParaRPr lang="en-US" sz="2000" dirty="0">
              <a:solidFill>
                <a:srgbClr val="002060"/>
              </a:solidFill>
              <a:latin typeface="+mj-lt"/>
            </a:endParaRPr>
          </a:p>
          <a:p>
            <a:r>
              <a:rPr lang="en-US" sz="2000" b="1" dirty="0">
                <a:solidFill>
                  <a:srgbClr val="0044CD"/>
                </a:solidFill>
                <a:latin typeface="+mj-lt"/>
              </a:rPr>
              <a:t>But, how does this happen? What is the mechanism? Are there thresholds?  - </a:t>
            </a:r>
          </a:p>
          <a:p>
            <a:pPr marL="342900" indent="-342900">
              <a:buFont typeface="System Font Regular"/>
              <a:buChar char="-"/>
            </a:pPr>
            <a:r>
              <a:rPr lang="en-US" sz="2000" dirty="0">
                <a:latin typeface="+mj-lt"/>
              </a:rPr>
              <a:t>Nucleon structure in the non-perturbative regime</a:t>
            </a:r>
          </a:p>
          <a:p>
            <a:pPr>
              <a:buFont typeface=".AppleSystemUIFont" charset="-120"/>
              <a:buChar char="-"/>
            </a:pPr>
            <a:endParaRPr lang="en-US" sz="2000" dirty="0">
              <a:latin typeface="+mj-lt"/>
            </a:endParaRPr>
          </a:p>
          <a:p>
            <a:pPr>
              <a:buFont typeface=".AppleSystemUIFont" charset="-120"/>
              <a:buChar char="-"/>
            </a:pPr>
            <a:r>
              <a:rPr lang="en-US" sz="2000" dirty="0">
                <a:latin typeface="+mj-lt"/>
              </a:rPr>
              <a:t> Large x, low Q</a:t>
            </a:r>
            <a:r>
              <a:rPr lang="en-US" sz="2000" baseline="30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 evolves to low x, high Q</a:t>
            </a:r>
            <a:r>
              <a:rPr lang="en-US" sz="2000" baseline="30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 via </a:t>
            </a:r>
            <a:r>
              <a:rPr lang="en-US" sz="2000" dirty="0" err="1">
                <a:latin typeface="+mj-lt"/>
              </a:rPr>
              <a:t>pQCD</a:t>
            </a:r>
            <a:r>
              <a:rPr lang="en-US" sz="2000" dirty="0">
                <a:latin typeface="+mj-lt"/>
              </a:rPr>
              <a:t>, extract PDF shape and strength </a:t>
            </a:r>
            <a:r>
              <a:rPr lang="en-US" sz="2000" b="1" i="1" u="sng" dirty="0">
                <a:latin typeface="+mj-lt"/>
              </a:rPr>
              <a:t>from data</a:t>
            </a:r>
          </a:p>
          <a:p>
            <a:pPr>
              <a:defRPr/>
            </a:pPr>
            <a:endParaRPr lang="en-US" sz="2000" dirty="0">
              <a:solidFill>
                <a:prstClr val="black"/>
              </a:solidFill>
              <a:latin typeface="+mj-lt"/>
            </a:endParaRPr>
          </a:p>
          <a:p>
            <a:pPr lvl="0"/>
            <a:r>
              <a:rPr lang="en-US" sz="2000" dirty="0">
                <a:solidFill>
                  <a:srgbClr val="152BF4"/>
                </a:solidFill>
                <a:latin typeface="+mj-lt"/>
              </a:rPr>
              <a:t>Precision measurements (2D,3D) in the valence regime require high luminosity</a:t>
            </a:r>
            <a:r>
              <a:rPr lang="en-US" sz="2000">
                <a:solidFill>
                  <a:srgbClr val="152BF4"/>
                </a:solidFill>
                <a:latin typeface="+mj-lt"/>
              </a:rPr>
              <a:t>, and are </a:t>
            </a:r>
            <a:r>
              <a:rPr lang="en-US" sz="2000" dirty="0">
                <a:solidFill>
                  <a:srgbClr val="152BF4"/>
                </a:solidFill>
                <a:latin typeface="+mj-lt"/>
              </a:rPr>
              <a:t>the unique purview of </a:t>
            </a:r>
            <a:r>
              <a:rPr lang="en-US" sz="2000" dirty="0" err="1">
                <a:solidFill>
                  <a:srgbClr val="152BF4"/>
                </a:solidFill>
                <a:latin typeface="+mj-lt"/>
              </a:rPr>
              <a:t>JLab</a:t>
            </a:r>
            <a:r>
              <a:rPr lang="en-US" sz="2000" dirty="0">
                <a:solidFill>
                  <a:srgbClr val="152BF4"/>
                </a:solidFill>
                <a:latin typeface="+mj-lt"/>
              </a:rPr>
              <a:t>, providing overlap with EIC into the low x region</a:t>
            </a:r>
          </a:p>
        </p:txBody>
      </p:sp>
    </p:spTree>
    <p:extLst>
      <p:ext uri="{BB962C8B-B14F-4D97-AF65-F5344CB8AC3E}">
        <p14:creationId xmlns:p14="http://schemas.microsoft.com/office/powerpoint/2010/main" val="2280509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166096" y="252643"/>
            <a:ext cx="11722342" cy="7066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r>
              <a:rPr lang="en-US" sz="2400" b="1" spc="-1" dirty="0">
                <a:solidFill>
                  <a:srgbClr val="CE181E"/>
                </a:solidFill>
                <a:latin typeface="AnjaliOldLipi"/>
              </a:rPr>
              <a:t>Electron data provides input for </a:t>
            </a:r>
            <a:r>
              <a:rPr lang="en-US" sz="2400" b="1" spc="-1" dirty="0">
                <a:solidFill>
                  <a:srgbClr val="CE181E"/>
                </a:solidFill>
                <a:latin typeface="Standard Symbols"/>
              </a:rPr>
              <a:t>neutrino </a:t>
            </a:r>
            <a:r>
              <a:rPr lang="en-US" sz="2400" b="1" spc="-1" dirty="0">
                <a:solidFill>
                  <a:srgbClr val="CE181E"/>
                </a:solidFill>
                <a:latin typeface="AnjaliOldLipi"/>
              </a:rPr>
              <a:t>oscillation experiments</a:t>
            </a:r>
          </a:p>
          <a:p>
            <a:pPr>
              <a:lnSpc>
                <a:spcPct val="93000"/>
              </a:lnSpc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  <a:p>
            <a:pPr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r>
              <a:rPr lang="en-US" sz="1693" spc="-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endParaRPr lang="en-US" sz="1693" spc="-1" dirty="0">
              <a:solidFill>
                <a:srgbClr val="000000"/>
              </a:solidFill>
              <a:latin typeface="Arial"/>
            </a:endParaRPr>
          </a:p>
          <a:p>
            <a:pPr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endParaRPr lang="en-US" sz="1935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5396" y="829411"/>
            <a:ext cx="5610352" cy="1812513"/>
          </a:xfrm>
          <a:prstGeom prst="rect">
            <a:avLst/>
          </a:prstGeom>
          <a:noFill/>
          <a:ln w="0">
            <a:noFill/>
          </a:ln>
        </p:spPr>
        <p:txBody>
          <a:bodyPr lIns="108847" tIns="54423" rIns="108847" bIns="54423" anchor="t">
            <a:noAutofit/>
          </a:bodyPr>
          <a:lstStyle/>
          <a:p>
            <a:r>
              <a:rPr lang="en-US" sz="1572" b="1" spc="-1" dirty="0">
                <a:solidFill>
                  <a:srgbClr val="000000"/>
                </a:solidFill>
                <a:latin typeface="Arial"/>
              </a:rPr>
              <a:t>Electron scattering data provides:</a:t>
            </a:r>
            <a:endParaRPr lang="en-US" sz="1572" spc="-1" dirty="0">
              <a:solidFill>
                <a:srgbClr val="000000"/>
              </a:solidFill>
              <a:latin typeface="Arial"/>
            </a:endParaRPr>
          </a:p>
          <a:p>
            <a:pPr marL="261230" indent="-261230">
              <a:buClr>
                <a:srgbClr val="000000"/>
              </a:buClr>
              <a:buSzPct val="80000"/>
              <a:buFont typeface="Wingdings" charset="2"/>
              <a:buChar char=""/>
            </a:pPr>
            <a:r>
              <a:rPr lang="en-US" sz="1451" spc="-1" dirty="0">
                <a:solidFill>
                  <a:srgbClr val="000000"/>
                </a:solidFill>
                <a:latin typeface="Arial"/>
              </a:rPr>
              <a:t>precision input of vector form factors and structure functions</a:t>
            </a:r>
          </a:p>
          <a:p>
            <a:pPr marL="261230" indent="-261230">
              <a:buClr>
                <a:srgbClr val="000000"/>
              </a:buClr>
              <a:buSzPct val="80000"/>
              <a:buFont typeface="Wingdings" charset="2"/>
              <a:buChar char=""/>
            </a:pPr>
            <a:r>
              <a:rPr lang="en-US" sz="1451" spc="-1" dirty="0">
                <a:solidFill>
                  <a:srgbClr val="000000"/>
                </a:solidFill>
                <a:latin typeface="Arial"/>
              </a:rPr>
              <a:t>testing ground for event generators w/ monochromatic beam</a:t>
            </a:r>
          </a:p>
          <a:p>
            <a:pPr marL="261230" indent="-261230">
              <a:buClr>
                <a:srgbClr val="000000"/>
              </a:buClr>
              <a:buSzPct val="80000"/>
              <a:buFont typeface="Wingdings" charset="2"/>
              <a:buChar char=""/>
            </a:pPr>
            <a:r>
              <a:rPr lang="en-US" sz="1451" spc="-1" dirty="0">
                <a:solidFill>
                  <a:srgbClr val="000000"/>
                </a:solidFill>
                <a:latin typeface="Arial"/>
              </a:rPr>
              <a:t>provide initial state nucleon momentum distributions </a:t>
            </a:r>
            <a:r>
              <a:rPr lang="en-US" sz="1451" spc="-1" dirty="0" err="1">
                <a:solidFill>
                  <a:srgbClr val="000000"/>
                </a:solidFill>
                <a:latin typeface="Arial"/>
              </a:rPr>
              <a:t>eg.</a:t>
            </a:r>
            <a:r>
              <a:rPr lang="en-US" sz="1451" spc="-1" dirty="0">
                <a:solidFill>
                  <a:srgbClr val="000000"/>
                </a:solidFill>
                <a:latin typeface="Arial"/>
              </a:rPr>
              <a:t> Argon           spectral function for DUNE </a:t>
            </a:r>
            <a:r>
              <a:rPr lang="en-US" sz="1451" spc="-1" dirty="0" err="1">
                <a:solidFill>
                  <a:srgbClr val="000000"/>
                </a:solidFill>
                <a:latin typeface="Arial"/>
              </a:rPr>
              <a:t>LarTPC</a:t>
            </a:r>
            <a:endParaRPr lang="en-US" sz="1451" spc="-1" dirty="0">
              <a:solidFill>
                <a:srgbClr val="000000"/>
              </a:solidFill>
              <a:latin typeface="Arial"/>
            </a:endParaRPr>
          </a:p>
          <a:p>
            <a:pPr marL="261230" indent="-261230">
              <a:buClr>
                <a:srgbClr val="000000"/>
              </a:buClr>
              <a:buSzPct val="80000"/>
              <a:buFont typeface="Wingdings" charset="2"/>
              <a:buChar char=""/>
            </a:pPr>
            <a:r>
              <a:rPr lang="en-US" sz="1451" spc="-1" dirty="0">
                <a:solidFill>
                  <a:srgbClr val="000000"/>
                </a:solidFill>
                <a:latin typeface="Arial"/>
              </a:rPr>
              <a:t>provide observables on hadron transport through nuclei and final state interactions</a:t>
            </a:r>
          </a:p>
          <a:p>
            <a:endParaRPr lang="en-US" sz="1451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" name="Picture 42"/>
          <p:cNvPicPr/>
          <p:nvPr/>
        </p:nvPicPr>
        <p:blipFill>
          <a:blip r:embed="rId2"/>
          <a:stretch/>
        </p:blipFill>
        <p:spPr>
          <a:xfrm>
            <a:off x="166096" y="2965513"/>
            <a:ext cx="5240748" cy="3284675"/>
          </a:xfrm>
          <a:prstGeom prst="rect">
            <a:avLst/>
          </a:prstGeom>
          <a:ln w="0">
            <a:noFill/>
          </a:ln>
        </p:spPr>
      </p:pic>
      <p:grpSp>
        <p:nvGrpSpPr>
          <p:cNvPr id="44" name="Group 43"/>
          <p:cNvGrpSpPr/>
          <p:nvPr/>
        </p:nvGrpSpPr>
        <p:grpSpPr>
          <a:xfrm>
            <a:off x="428286" y="2427120"/>
            <a:ext cx="5594714" cy="581155"/>
            <a:chOff x="353952" y="2006870"/>
            <a:chExt cx="4626000" cy="480529"/>
          </a:xfrm>
        </p:grpSpPr>
        <p:pic>
          <p:nvPicPr>
            <p:cNvPr id="45" name="Picture 44"/>
            <p:cNvPicPr/>
            <p:nvPr/>
          </p:nvPicPr>
          <p:blipFill>
            <a:blip r:embed="rId3"/>
            <a:stretch/>
          </p:blipFill>
          <p:spPr>
            <a:xfrm>
              <a:off x="2492162" y="2006870"/>
              <a:ext cx="621720" cy="420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6" name="Rectangle 45"/>
            <p:cNvSpPr/>
            <p:nvPr/>
          </p:nvSpPr>
          <p:spPr>
            <a:xfrm>
              <a:off x="353952" y="2087079"/>
              <a:ext cx="4626000" cy="400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8847" tIns="54423" rIns="108847" bIns="54423" anchor="t">
              <a:noAutofit/>
            </a:bodyPr>
            <a:lstStyle/>
            <a:p>
              <a:pPr>
                <a:tabLst>
                  <a:tab pos="0" algn="l"/>
                  <a:tab pos="552938" algn="l"/>
                  <a:tab pos="1105875" algn="l"/>
                  <a:tab pos="1658813" algn="l"/>
                  <a:tab pos="2211751" algn="l"/>
                  <a:tab pos="2764688" algn="l"/>
                  <a:tab pos="3317626" algn="l"/>
                  <a:tab pos="3870564" algn="l"/>
                  <a:tab pos="4423501" algn="l"/>
                  <a:tab pos="4976439" algn="l"/>
                  <a:tab pos="5529377" algn="l"/>
                  <a:tab pos="6082314" algn="l"/>
                  <a:tab pos="6635252" algn="l"/>
                  <a:tab pos="7188190" algn="l"/>
                  <a:tab pos="7741128" algn="l"/>
                  <a:tab pos="8294065" algn="l"/>
                  <a:tab pos="8847003" algn="l"/>
                  <a:tab pos="9399941" algn="l"/>
                  <a:tab pos="9952878" algn="l"/>
                  <a:tab pos="10505816" algn="l"/>
                  <a:tab pos="11058754" algn="l"/>
                  <a:tab pos="11611691" algn="l"/>
                  <a:tab pos="12164629" algn="l"/>
                  <a:tab pos="12717567" algn="l"/>
                </a:tabLst>
              </a:pPr>
              <a:r>
                <a:rPr lang="en-US" sz="1935" b="1" spc="-1" dirty="0">
                  <a:solidFill>
                    <a:srgbClr val="000000"/>
                  </a:solidFill>
                  <a:latin typeface="Arial"/>
                </a:rPr>
                <a:t>Hall B data mining by          collaboration </a:t>
              </a:r>
            </a:p>
          </p:txBody>
        </p:sp>
      </p:grpSp>
      <p:sp>
        <p:nvSpPr>
          <p:cNvPr id="47" name="Rectangle 46"/>
          <p:cNvSpPr/>
          <p:nvPr/>
        </p:nvSpPr>
        <p:spPr>
          <a:xfrm>
            <a:off x="6451904" y="1285145"/>
            <a:ext cx="5483256" cy="6657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 anchor="t">
            <a:noAutofit/>
          </a:bodyPr>
          <a:lstStyle/>
          <a:p>
            <a:pPr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r>
              <a:rPr lang="en-US" sz="1814" b="1" spc="-1" dirty="0">
                <a:solidFill>
                  <a:srgbClr val="000000"/>
                </a:solidFill>
                <a:latin typeface="Arial"/>
              </a:rPr>
              <a:t>Hall C: nucleon spectral function in Argon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0998" y="6237409"/>
            <a:ext cx="6044033" cy="778471"/>
          </a:xfrm>
          <a:prstGeom prst="rect">
            <a:avLst/>
          </a:prstGeom>
          <a:noFill/>
          <a:ln w="0">
            <a:noFill/>
          </a:ln>
        </p:spPr>
        <p:txBody>
          <a:bodyPr lIns="108847" tIns="54423" rIns="108847" bIns="54423" anchor="t">
            <a:noAutofit/>
          </a:bodyPr>
          <a:lstStyle/>
          <a:p>
            <a:r>
              <a:rPr lang="en-US" sz="1600" spc="-1" dirty="0">
                <a:solidFill>
                  <a:srgbClr val="002060"/>
                </a:solidFill>
                <a:latin typeface="Arial"/>
              </a:rPr>
              <a:t>→  study systematics due to beam</a:t>
            </a:r>
            <a:r>
              <a:rPr lang="en-US" sz="1600" spc="-1" baseline="-33000" dirty="0">
                <a:solidFill>
                  <a:srgbClr val="002060"/>
                </a:solidFill>
                <a:latin typeface="Arial"/>
              </a:rPr>
              <a:t> </a:t>
            </a:r>
            <a:r>
              <a:rPr lang="en-US" sz="1600" spc="-1" dirty="0">
                <a:solidFill>
                  <a:srgbClr val="002060"/>
                </a:solidFill>
                <a:latin typeface="Arial"/>
              </a:rPr>
              <a:t>reconstruction techniques.</a:t>
            </a:r>
          </a:p>
        </p:txBody>
      </p:sp>
      <p:pic>
        <p:nvPicPr>
          <p:cNvPr id="49" name="Picture 48"/>
          <p:cNvPicPr/>
          <p:nvPr/>
        </p:nvPicPr>
        <p:blipFill>
          <a:blip r:embed="rId4"/>
          <a:stretch/>
        </p:blipFill>
        <p:spPr>
          <a:xfrm>
            <a:off x="5835748" y="1679720"/>
            <a:ext cx="5194160" cy="3337672"/>
          </a:xfrm>
          <a:prstGeom prst="rect">
            <a:avLst/>
          </a:prstGeom>
          <a:ln w="0">
            <a:noFill/>
          </a:ln>
        </p:spPr>
      </p:pic>
      <p:sp>
        <p:nvSpPr>
          <p:cNvPr id="50" name="Rectangle 49"/>
          <p:cNvSpPr/>
          <p:nvPr/>
        </p:nvSpPr>
        <p:spPr>
          <a:xfrm>
            <a:off x="8778827" y="1473070"/>
            <a:ext cx="3109611" cy="71011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r>
              <a:rPr lang="en-US" sz="1600" b="1" spc="-1" dirty="0">
                <a:solidFill>
                  <a:srgbClr val="339933"/>
                </a:solidFill>
                <a:latin typeface="Arial"/>
                <a:ea typeface="Microsoft YaHei"/>
              </a:rPr>
              <a:t>Phys. Rev. D 105, 112002, (2022)</a:t>
            </a:r>
            <a:endParaRPr lang="en-US" sz="1600" b="1" spc="-1" dirty="0">
              <a:solidFill>
                <a:srgbClr val="339933"/>
              </a:solidFill>
              <a:latin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998102" y="574982"/>
            <a:ext cx="7649736" cy="1347088"/>
          </a:xfrm>
          <a:prstGeom prst="rect">
            <a:avLst/>
          </a:prstGeom>
          <a:noFill/>
          <a:ln w="0">
            <a:noFill/>
          </a:ln>
        </p:spPr>
        <p:txBody>
          <a:bodyPr lIns="108847" tIns="54423" rIns="108847" bIns="54423" anchor="t">
            <a:noAutofit/>
          </a:bodyPr>
          <a:lstStyle/>
          <a:p>
            <a:endParaRPr lang="en-US" sz="1451" spc="-1" dirty="0">
              <a:solidFill>
                <a:srgbClr val="000000"/>
              </a:solidFill>
              <a:latin typeface="Arial"/>
            </a:endParaRPr>
          </a:p>
          <a:p>
            <a:pPr>
              <a:buClr>
                <a:srgbClr val="000000"/>
              </a:buClr>
              <a:buSzPct val="80000"/>
            </a:pPr>
            <a:r>
              <a:rPr lang="en-US" b="1" spc="-1" dirty="0">
                <a:solidFill>
                  <a:srgbClr val="7030A0"/>
                </a:solidFill>
                <a:latin typeface="Arial"/>
              </a:rPr>
              <a:t>Collaborations have significant participation by HEP community</a:t>
            </a:r>
          </a:p>
          <a:p>
            <a:endParaRPr lang="en-US" sz="1572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03817" y="5902750"/>
            <a:ext cx="2487798" cy="3474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847" tIns="54423" rIns="108847" bIns="54423" anchor="t">
            <a:noAutofit/>
          </a:bodyPr>
          <a:lstStyle/>
          <a:p>
            <a:pPr>
              <a:tabLst>
                <a:tab pos="0" algn="l"/>
                <a:tab pos="552938" algn="l"/>
                <a:tab pos="1105875" algn="l"/>
                <a:tab pos="1658813" algn="l"/>
                <a:tab pos="2211751" algn="l"/>
                <a:tab pos="2764688" algn="l"/>
                <a:tab pos="3317626" algn="l"/>
                <a:tab pos="3870564" algn="l"/>
                <a:tab pos="4423501" algn="l"/>
                <a:tab pos="4976439" algn="l"/>
                <a:tab pos="5529377" algn="l"/>
                <a:tab pos="6082314" algn="l"/>
                <a:tab pos="6635252" algn="l"/>
                <a:tab pos="7188190" algn="l"/>
                <a:tab pos="7741128" algn="l"/>
                <a:tab pos="8294065" algn="l"/>
                <a:tab pos="8847003" algn="l"/>
                <a:tab pos="9399941" algn="l"/>
                <a:tab pos="9952878" algn="l"/>
                <a:tab pos="10505816" algn="l"/>
                <a:tab pos="11058754" algn="l"/>
                <a:tab pos="11611691" algn="l"/>
                <a:tab pos="12164629" algn="l"/>
                <a:tab pos="12717567" algn="l"/>
              </a:tabLst>
            </a:pPr>
            <a:r>
              <a:rPr lang="en-US" sz="1600" b="1" spc="-1" dirty="0">
                <a:solidFill>
                  <a:srgbClr val="339933"/>
                </a:solidFill>
                <a:latin typeface="Arial"/>
              </a:rPr>
              <a:t>Nature 599, 565-570, 2023</a:t>
            </a:r>
            <a:endParaRPr lang="en-US" sz="1600" spc="-1" dirty="0">
              <a:solidFill>
                <a:srgbClr val="339933"/>
              </a:solidFill>
              <a:latin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64E538-3E1D-0047-8C47-7D5327999021}"/>
              </a:ext>
            </a:extLst>
          </p:cNvPr>
          <p:cNvSpPr>
            <a:spLocks noGrp="1"/>
          </p:cNvSpPr>
          <p:nvPr>
            <p:ph type="ftr" idx="2"/>
          </p:nvPr>
        </p:nvSpPr>
        <p:spPr>
          <a:xfrm>
            <a:off x="225396" y="6420042"/>
            <a:ext cx="3505200" cy="365125"/>
          </a:xfrm>
        </p:spPr>
        <p:txBody>
          <a:bodyPr/>
          <a:lstStyle/>
          <a:p>
            <a:r>
              <a:rPr lang="en-US"/>
              <a:t>NuFact 2025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F2DA6D-6C9A-3A47-B7DA-70F62E43652B}"/>
              </a:ext>
            </a:extLst>
          </p:cNvPr>
          <p:cNvSpPr/>
          <p:nvPr/>
        </p:nvSpPr>
        <p:spPr>
          <a:xfrm>
            <a:off x="6023000" y="485681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80000"/>
            </a:pPr>
            <a:r>
              <a:rPr lang="en-US" b="1" spc="-1" dirty="0">
                <a:solidFill>
                  <a:srgbClr val="7030A0"/>
                </a:solidFill>
                <a:latin typeface="Arial"/>
              </a:rPr>
              <a:t>Guidance for event generators requires engagement of nuclear theory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29E005-F4D7-D145-B0EA-5DA198322850}"/>
              </a:ext>
            </a:extLst>
          </p:cNvPr>
          <p:cNvSpPr txBox="1"/>
          <p:nvPr/>
        </p:nvSpPr>
        <p:spPr>
          <a:xfrm>
            <a:off x="6592230" y="5694758"/>
            <a:ext cx="4761570" cy="923330"/>
          </a:xfrm>
          <a:prstGeom prst="rect">
            <a:avLst/>
          </a:prstGeom>
          <a:noFill/>
          <a:ln w="28575">
            <a:solidFill>
              <a:srgbClr val="339933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HEP/</a:t>
            </a:r>
            <a:r>
              <a:rPr lang="en-US" b="1" dirty="0" err="1"/>
              <a:t>JLab</a:t>
            </a:r>
            <a:r>
              <a:rPr lang="en-US" b="1" dirty="0"/>
              <a:t> Experiment/Theory Collaboration to ensure successful neutrino oscillation program in development </a:t>
            </a:r>
          </a:p>
        </p:txBody>
      </p:sp>
    </p:spTree>
    <p:extLst>
      <p:ext uri="{BB962C8B-B14F-4D97-AF65-F5344CB8AC3E}">
        <p14:creationId xmlns:p14="http://schemas.microsoft.com/office/powerpoint/2010/main" val="543229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E1C93C-5050-FC42-8F10-D22D4F119D13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A6F1217-9C69-AD4E-81C7-864747CB5A11}"/>
              </a:ext>
            </a:extLst>
          </p:cNvPr>
          <p:cNvSpPr txBox="1">
            <a:spLocks/>
          </p:cNvSpPr>
          <p:nvPr/>
        </p:nvSpPr>
        <p:spPr>
          <a:xfrm>
            <a:off x="5750807" y="6467336"/>
            <a:ext cx="536158" cy="3033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E1C93C-5050-FC42-8F10-D22D4F119D13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C06112-FD58-98C9-483A-2ABB8BCB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7310" y="0"/>
            <a:ext cx="12319310" cy="814648"/>
          </a:xfrm>
        </p:spPr>
        <p:txBody>
          <a:bodyPr>
            <a:noAutofit/>
          </a:bodyPr>
          <a:lstStyle/>
          <a:p>
            <a:pPr algn="ctr"/>
            <a:r>
              <a:rPr lang="en-US" sz="3600" b="0" dirty="0">
                <a:solidFill>
                  <a:schemeClr val="accent1"/>
                </a:solidFill>
                <a:latin typeface="Avenir Book" panose="02000503020000020003" pitchFamily="2" charset="0"/>
              </a:rPr>
              <a:t>Beam Dump Experiment (BDX)</a:t>
            </a:r>
          </a:p>
        </p:txBody>
      </p:sp>
      <p:pic>
        <p:nvPicPr>
          <p:cNvPr id="4" name="Picture 3" descr="A diagram of a graphing of an electron beam&#10;&#10;Description automatically generated">
            <a:extLst>
              <a:ext uri="{FF2B5EF4-FFF2-40B4-BE49-F238E27FC236}">
                <a16:creationId xmlns:a16="http://schemas.microsoft.com/office/drawing/2014/main" id="{D43E1911-581E-301B-D982-8864D87912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3" r="815"/>
          <a:stretch/>
        </p:blipFill>
        <p:spPr>
          <a:xfrm>
            <a:off x="619231" y="854605"/>
            <a:ext cx="5090160" cy="22704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0CAEA0-984D-6F3B-35B9-7E09EA630BEC}"/>
              </a:ext>
            </a:extLst>
          </p:cNvPr>
          <p:cNvSpPr txBox="1"/>
          <p:nvPr/>
        </p:nvSpPr>
        <p:spPr>
          <a:xfrm>
            <a:off x="6286965" y="883484"/>
            <a:ext cx="57093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A cutting-edge experiment designed to search for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light dark matter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97556B-67A6-E4FC-A891-AF356FD7F2F0}"/>
              </a:ext>
            </a:extLst>
          </p:cNvPr>
          <p:cNvSpPr txBox="1"/>
          <p:nvPr/>
        </p:nvSpPr>
        <p:spPr>
          <a:xfrm>
            <a:off x="6286965" y="1431043"/>
            <a:ext cx="532277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Two step process </a:t>
            </a:r>
          </a:p>
          <a:p>
            <a:pPr marL="857250" marR="0" lvl="1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UcParenR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An electron radiates an A’ and the A’ promptly decays to a 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χ 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DM) pair </a:t>
            </a:r>
          </a:p>
          <a:p>
            <a:pPr marL="857250" marR="0" lvl="1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UcParenR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II) The 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χ 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in-)elastically scatters on a e-/nucleon in the detector producing a visible recoil (GeV)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337A22-7C52-41FA-19F5-3CFAC760B85B}"/>
              </a:ext>
            </a:extLst>
          </p:cNvPr>
          <p:cNvSpPr txBox="1"/>
          <p:nvPr/>
        </p:nvSpPr>
        <p:spPr>
          <a:xfrm>
            <a:off x="6286965" y="2739910"/>
            <a:ext cx="43200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Experimental signature in the detector: </a:t>
            </a:r>
          </a:p>
          <a:p>
            <a:pPr marL="2730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Χ-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electron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→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EM shower ~GeV energy 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BE1D1D"/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33423D-C8F1-A43B-AA8D-7CFA0AFE8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627" y="4234442"/>
            <a:ext cx="2400300" cy="18444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46C1EFA-F409-761B-A687-EADB98D3B185}"/>
              </a:ext>
            </a:extLst>
          </p:cNvPr>
          <p:cNvSpPr txBox="1"/>
          <p:nvPr/>
        </p:nvSpPr>
        <p:spPr>
          <a:xfrm>
            <a:off x="95365" y="4052145"/>
            <a:ext cx="175719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Two wells dug for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bg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muon tests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E</a:t>
            </a:r>
            <a:r>
              <a:rPr kumimoji="0" lang="en-US" sz="11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beam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=2.2 GeV, no muons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Limited reach but first physics result! 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0E81888-6E5A-1586-4F5C-7727A7C7AF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17267"/>
            <a:ext cx="2296437" cy="13649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ED5B12D-10C4-408D-E1D1-BEF8FBD4B970}"/>
              </a:ext>
            </a:extLst>
          </p:cNvPr>
          <p:cNvSpPr txBox="1"/>
          <p:nvPr/>
        </p:nvSpPr>
        <p:spPr>
          <a:xfrm>
            <a:off x="238720" y="3509538"/>
            <a:ext cx="35222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BDX-MINI: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pilot experiment to prove the validity and feasibility of the BDX exp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4461A03-A758-94CF-72D8-93A1D08A83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2950" y="3581867"/>
            <a:ext cx="3962545" cy="314959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18A72C5-2CFC-324E-DC79-D82D075F5C93}"/>
              </a:ext>
            </a:extLst>
          </p:cNvPr>
          <p:cNvSpPr txBox="1"/>
          <p:nvPr/>
        </p:nvSpPr>
        <p:spPr>
          <a:xfrm>
            <a:off x="181224" y="6450649"/>
            <a:ext cx="4230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Collected 4e21 EOT (40% BDX!) in ~4 months (+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cosmics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) 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651D68-ADDE-C5F2-D212-6384644E0F99}"/>
              </a:ext>
            </a:extLst>
          </p:cNvPr>
          <p:cNvSpPr txBox="1"/>
          <p:nvPr/>
        </p:nvSpPr>
        <p:spPr>
          <a:xfrm>
            <a:off x="2192574" y="6112153"/>
            <a:ext cx="24003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000085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M.Battaglieri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0085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et al. PRD 106, 072011 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85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798FF5-5F45-8C59-719E-2A932A666571}"/>
              </a:ext>
            </a:extLst>
          </p:cNvPr>
          <p:cNvSpPr txBox="1"/>
          <p:nvPr/>
        </p:nvSpPr>
        <p:spPr>
          <a:xfrm>
            <a:off x="8692821" y="3448898"/>
            <a:ext cx="340011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Accumulating 10</a:t>
            </a:r>
            <a:r>
              <a:rPr kumimoji="0" lang="en-US" sz="1400" b="1" i="0" u="none" strike="noStrike" kern="1200" cap="none" spc="0" normalizeH="0" baseline="3000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22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EOT in ~2y BD</a:t>
            </a:r>
            <a:r>
              <a:rPr kumimoji="0" lang="el-GR" sz="14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Χ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E1D1D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sensitivity is 10-100 times better than existing limits on LDM 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BE1D1D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A912828E-1C17-AA41-A0D7-DC83BC8FAFE1}"/>
              </a:ext>
            </a:extLst>
          </p:cNvPr>
          <p:cNvSpPr/>
          <p:nvPr/>
        </p:nvSpPr>
        <p:spPr>
          <a:xfrm>
            <a:off x="9094919" y="4327049"/>
            <a:ext cx="2667225" cy="2031325"/>
          </a:xfrm>
          <a:prstGeom prst="rect">
            <a:avLst/>
          </a:prstGeom>
          <a:solidFill>
            <a:srgbClr val="F2F2F2"/>
          </a:solidFill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BDX will improve exclusion limits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by</a:t>
            </a:r>
            <a:r>
              <a:rPr lang="en-US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2 orders of magnitude, be sensitive to thermal targets and leptophilic interactions, fully parasitic,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doesn’t require new beamlines</a:t>
            </a:r>
            <a:endParaRPr lang="en-US" b="0" i="0" u="none" strike="noStrike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1048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Diagramm enthält.&#10;&#10;KI-generierte Inhalte können fehlerhaft sein.">
            <a:extLst>
              <a:ext uri="{FF2B5EF4-FFF2-40B4-BE49-F238E27FC236}">
                <a16:creationId xmlns:a16="http://schemas.microsoft.com/office/drawing/2014/main" id="{F4008170-AC2A-4AC7-3B89-1DBC732E5C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984" y="1475588"/>
            <a:ext cx="6948000" cy="4294504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D1E6686-DF94-B73D-0D98-A57BE1AE8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64339"/>
            <a:ext cx="11285837" cy="487490"/>
          </a:xfrm>
        </p:spPr>
        <p:txBody>
          <a:bodyPr>
            <a:normAutofit/>
          </a:bodyPr>
          <a:lstStyle/>
          <a:p>
            <a:r>
              <a:rPr lang="en-US" sz="2800" b="0" dirty="0">
                <a:solidFill>
                  <a:schemeClr val="accent1"/>
                </a:solidFill>
              </a:rPr>
              <a:t>Realization of the Beam-Dump Experiment (BDX)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A34B775-07F0-6F81-05B8-010E6E8B12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706" y="1004939"/>
            <a:ext cx="3552378" cy="2076275"/>
          </a:xfrm>
          <a:prstGeom prst="rect">
            <a:avLst/>
          </a:prstGeom>
        </p:spPr>
      </p:pic>
      <p:sp>
        <p:nvSpPr>
          <p:cNvPr id="35" name="Rectangle 2">
            <a:extLst>
              <a:ext uri="{FF2B5EF4-FFF2-40B4-BE49-F238E27FC236}">
                <a16:creationId xmlns:a16="http://schemas.microsoft.com/office/drawing/2014/main" id="{4B503A43-C1C2-F0DB-A148-012FD972534F}"/>
              </a:ext>
            </a:extLst>
          </p:cNvPr>
          <p:cNvSpPr/>
          <p:nvPr/>
        </p:nvSpPr>
        <p:spPr>
          <a:xfrm>
            <a:off x="5288101" y="939099"/>
            <a:ext cx="6803213" cy="400110"/>
          </a:xfrm>
          <a:prstGeom prst="rect">
            <a:avLst/>
          </a:prstGeom>
          <a:solidFill>
            <a:srgbClr val="F2F2F2"/>
          </a:solidFill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Now going from proof-of-principle to full-scale experiment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4CA986C-0135-45B3-51EE-35F4E9E23B33}"/>
              </a:ext>
            </a:extLst>
          </p:cNvPr>
          <p:cNvSpPr txBox="1"/>
          <p:nvPr/>
        </p:nvSpPr>
        <p:spPr>
          <a:xfrm>
            <a:off x="5180586" y="1549208"/>
            <a:ext cx="33337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u="none" strike="noStrike" baseline="0" dirty="0">
                <a:solidFill>
                  <a:srgbClr val="C00000"/>
                </a:solidFill>
                <a:latin typeface="+mj-lt"/>
              </a:rPr>
              <a:t>Planned new </a:t>
            </a:r>
            <a:br>
              <a:rPr lang="en-US" sz="2000" b="1" i="0" u="none" strike="noStrike" baseline="0" dirty="0">
                <a:solidFill>
                  <a:srgbClr val="C00000"/>
                </a:solidFill>
                <a:latin typeface="+mj-lt"/>
              </a:rPr>
            </a:br>
            <a:r>
              <a:rPr lang="en-US" sz="2000" b="1" i="0" u="none" strike="noStrike" baseline="0" dirty="0">
                <a:solidFill>
                  <a:srgbClr val="C00000"/>
                </a:solidFill>
                <a:latin typeface="+mj-lt"/>
              </a:rPr>
              <a:t>vault: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005389E-C1EC-99F2-7F72-9681CE675057}"/>
              </a:ext>
            </a:extLst>
          </p:cNvPr>
          <p:cNvSpPr/>
          <p:nvPr/>
        </p:nvSpPr>
        <p:spPr>
          <a:xfrm flipH="1">
            <a:off x="118248" y="882756"/>
            <a:ext cx="1872000" cy="1620000"/>
          </a:xfrm>
          <a:prstGeom prst="rect">
            <a:avLst/>
          </a:prstGeom>
          <a:solidFill>
            <a:srgbClr val="F2F2F2"/>
          </a:solidFill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During last years, detector design and concept was validated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DB8308-0598-F745-8E9B-2B9F0FA6A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46" y="3866203"/>
            <a:ext cx="5164538" cy="26776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765437-135E-B34A-B8A6-15BB58771B7F}"/>
              </a:ext>
            </a:extLst>
          </p:cNvPr>
          <p:cNvSpPr txBox="1"/>
          <p:nvPr/>
        </p:nvSpPr>
        <p:spPr>
          <a:xfrm>
            <a:off x="253779" y="3127539"/>
            <a:ext cx="484097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panose="020B0502020104020203" pitchFamily="34" charset="-79"/>
                <a:ea typeface="+mn-ea"/>
                <a:cs typeface="Gill Sans" panose="020B0502020104020203" pitchFamily="34" charset="-79"/>
              </a:rPr>
              <a:t>High-intensity secondary beams are produced in the dump(s) fully parasitically with high-intensity 10 GeV (22 GeV) electron beam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SemiBold" panose="020B0502020104020203" pitchFamily="34" charset="-79"/>
              <a:ea typeface="+mn-ea"/>
              <a:cs typeface="Gill Sans SemiBold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58927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econdary muon and neutrino beams @ Hall-A BDX facility"/>
          <p:cNvSpPr txBox="1"/>
          <p:nvPr/>
        </p:nvSpPr>
        <p:spPr>
          <a:xfrm>
            <a:off x="725991" y="844565"/>
            <a:ext cx="9976326" cy="491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defTabSz="866986">
              <a:defRPr sz="3400">
                <a:solidFill>
                  <a:srgbClr val="96D35F"/>
                </a:solidFill>
              </a:defRPr>
            </a:lvl1pPr>
          </a:lstStyle>
          <a:p>
            <a:pPr algn="ctr" defTabSz="609578" hangingPunct="0"/>
            <a:r>
              <a:rPr sz="2391" b="1" kern="0" dirty="0">
                <a:latin typeface="Gill Sans"/>
                <a:cs typeface="Gill Sans"/>
                <a:sym typeface="Gill Sans"/>
              </a:rPr>
              <a:t>Secondary muon and neutrino beams @ Hall-A BDX facility</a:t>
            </a:r>
          </a:p>
        </p:txBody>
      </p:sp>
      <p:sp>
        <p:nvSpPr>
          <p:cNvPr id="130" name="CEBAF provides a high-intensity 10 GeV (in future 20+ GeV) electron beam for extracted-beam experiments…"/>
          <p:cNvSpPr txBox="1"/>
          <p:nvPr/>
        </p:nvSpPr>
        <p:spPr>
          <a:xfrm>
            <a:off x="418742" y="1605319"/>
            <a:ext cx="11783141" cy="1236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 algn="just" defTabSz="321457" hangingPunct="0">
              <a:lnSpc>
                <a:spcPct val="110000"/>
              </a:lnSpc>
              <a:spcBef>
                <a:spcPts val="70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CEBAF provides a high-intensity 1</a:t>
            </a:r>
            <a:r>
              <a:rPr lang="en-US"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GeV (in future 20+ GeV) electron beam for extracted-beam experiments</a:t>
            </a:r>
          </a:p>
          <a:p>
            <a:pPr marL="160728" indent="-160728" algn="just" defTabSz="321457" hangingPunct="0">
              <a:lnSpc>
                <a:spcPct val="110000"/>
              </a:lnSpc>
              <a:spcBef>
                <a:spcPts val="70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High-intensity secondary beams are produced in the dump(s) fully parasitically</a:t>
            </a:r>
          </a:p>
          <a:p>
            <a:pPr marL="160728" indent="-160728" algn="just" defTabSz="321457" hangingPunct="0">
              <a:lnSpc>
                <a:spcPct val="110000"/>
              </a:lnSpc>
              <a:spcBef>
                <a:spcPts val="70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The machine can sustain up to ~MW power (100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uA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@ 1</a:t>
            </a:r>
            <a:r>
              <a:rPr lang="en-US"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2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GeV,  200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uA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@ 5 GeV)</a:t>
            </a:r>
          </a:p>
          <a:p>
            <a:pPr marL="160728" indent="-160728" algn="just" defTabSz="321457" hangingPunct="0">
              <a:lnSpc>
                <a:spcPct val="110000"/>
              </a:lnSpc>
              <a:spcBef>
                <a:spcPts val="70"/>
              </a:spcBef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Hall-A routinely receives ~50-70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uA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@11 GeV, Hall-D 7-8 </a:t>
            </a:r>
            <a:r>
              <a:rPr sz="1687" kern="0" dirty="0" err="1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uA</a:t>
            </a:r>
            <a:r>
              <a:rPr sz="1687" kern="0" dirty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 @ 12 GeV</a:t>
            </a:r>
          </a:p>
        </p:txBody>
      </p:sp>
      <p:sp>
        <p:nvSpPr>
          <p:cNvPr id="131" name="High-intensity secondary beams:…"/>
          <p:cNvSpPr txBox="1"/>
          <p:nvPr/>
        </p:nvSpPr>
        <p:spPr>
          <a:xfrm>
            <a:off x="272206" y="3694443"/>
            <a:ext cx="3815789" cy="1529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160728" indent="-160728" algn="just" defTabSz="321457" hangingPunct="0">
              <a:spcBef>
                <a:spcPts val="141"/>
              </a:spcBef>
              <a:buSzPct val="100000"/>
              <a:buFontTx/>
              <a:buChar char="•"/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High-intensity secondary beams:</a:t>
            </a:r>
          </a:p>
          <a:p>
            <a:pPr marL="321457" indent="-160729" defTabSz="321457" hangingPunct="0">
              <a:spcBef>
                <a:spcPts val="141"/>
              </a:spcBef>
              <a:buSzPct val="100000"/>
              <a:buFontTx/>
              <a:buChar char="•"/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Muon</a:t>
            </a:r>
          </a:p>
          <a:p>
            <a:pPr marL="321457" indent="-160729" defTabSz="321457" hangingPunct="0">
              <a:spcBef>
                <a:spcPts val="141"/>
              </a:spcBef>
              <a:buSzPct val="100000"/>
              <a:buFontTx/>
              <a:buChar char="•"/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Neutrino</a:t>
            </a:r>
          </a:p>
          <a:p>
            <a:pPr marL="321457" indent="-160729" defTabSz="321457" hangingPunct="0">
              <a:spcBef>
                <a:spcPts val="141"/>
              </a:spcBef>
              <a:buSzPct val="100000"/>
              <a:buFontTx/>
              <a:buChar char="•"/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Light Dark Matter  (hypothetical)</a:t>
            </a:r>
          </a:p>
          <a:p>
            <a:pPr marL="321457" indent="-160729" defTabSz="321457" hangingPunct="0">
              <a:spcBef>
                <a:spcPts val="141"/>
              </a:spcBef>
              <a:buSzPct val="100000"/>
              <a:buFontTx/>
              <a:buChar char="•"/>
              <a:defRPr sz="26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828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neutrons</a:t>
            </a:r>
          </a:p>
        </p:txBody>
      </p:sp>
      <p:pic>
        <p:nvPicPr>
          <p:cNvPr id="13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4154" y="2997663"/>
            <a:ext cx="6287941" cy="3561491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Hall-A beam dump"/>
          <p:cNvSpPr txBox="1"/>
          <p:nvPr/>
        </p:nvSpPr>
        <p:spPr>
          <a:xfrm>
            <a:off x="6407072" y="4473149"/>
            <a:ext cx="1206563" cy="5126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defTabSz="866986">
              <a:defRPr>
                <a:solidFill>
                  <a:srgbClr val="000000"/>
                </a:solidFill>
              </a:defRPr>
            </a:lvl1pPr>
          </a:lstStyle>
          <a:p>
            <a:pPr algn="ctr" defTabSz="609578" hangingPunct="0"/>
            <a:r>
              <a:rPr sz="1266" b="1" kern="0">
                <a:latin typeface="Gill Sans"/>
                <a:cs typeface="Gill Sans"/>
                <a:sym typeface="Gill Sans"/>
              </a:rPr>
              <a:t>Hall-A beam dump</a:t>
            </a:r>
          </a:p>
        </p:txBody>
      </p:sp>
      <p:sp>
        <p:nvSpPr>
          <p:cNvPr id="134" name="beam dump…"/>
          <p:cNvSpPr txBox="1"/>
          <p:nvPr/>
        </p:nvSpPr>
        <p:spPr>
          <a:xfrm>
            <a:off x="6372544" y="5531227"/>
            <a:ext cx="1526102" cy="5126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/>
          <a:p>
            <a:pPr algn="ctr" defTabSz="609578" hangingPunct="0">
              <a:defRPr>
                <a:solidFill>
                  <a:srgbClr val="000000"/>
                </a:solidFill>
              </a:defRPr>
            </a:pPr>
            <a:r>
              <a:rPr sz="1266" b="1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beam dump</a:t>
            </a:r>
          </a:p>
          <a:p>
            <a:pPr algn="ctr" defTabSz="609578" hangingPunct="0">
              <a:defRPr>
                <a:solidFill>
                  <a:srgbClr val="000000"/>
                </a:solidFill>
              </a:defRPr>
            </a:pPr>
            <a:r>
              <a:rPr sz="1266" b="1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concrete vault</a:t>
            </a:r>
          </a:p>
        </p:txBody>
      </p:sp>
      <p:sp>
        <p:nvSpPr>
          <p:cNvPr id="135" name="BDX pit"/>
          <p:cNvSpPr txBox="1"/>
          <p:nvPr/>
        </p:nvSpPr>
        <p:spPr>
          <a:xfrm>
            <a:off x="9062166" y="4800184"/>
            <a:ext cx="1526102" cy="317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defTabSz="866986">
              <a:defRPr>
                <a:solidFill>
                  <a:srgbClr val="000000"/>
                </a:solidFill>
              </a:defRPr>
            </a:lvl1pPr>
          </a:lstStyle>
          <a:p>
            <a:pPr algn="ctr" defTabSz="609578" hangingPunct="0"/>
            <a:r>
              <a:rPr sz="1266" b="1" kern="0">
                <a:latin typeface="Gill Sans"/>
                <a:cs typeface="Gill Sans"/>
                <a:sym typeface="Gill Sans"/>
              </a:rPr>
              <a:t>BDX pit</a:t>
            </a:r>
          </a:p>
        </p:txBody>
      </p:sp>
      <p:sp>
        <p:nvSpPr>
          <p:cNvPr id="137" name="Based on https://www.mdpi.com/2410-390X/8/1/1/pdf"/>
          <p:cNvSpPr txBox="1"/>
          <p:nvPr/>
        </p:nvSpPr>
        <p:spPr>
          <a:xfrm>
            <a:off x="0" y="5778603"/>
            <a:ext cx="5556009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i="1"/>
            </a:lvl1pPr>
          </a:lstStyle>
          <a:p>
            <a:pPr algn="ctr" defTabSz="410751" hangingPunct="0"/>
            <a:r>
              <a:rPr sz="1600" b="1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Based on https://</a:t>
            </a:r>
            <a:r>
              <a:rPr sz="1600" b="1" kern="0" dirty="0" err="1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www.mdpi.com</a:t>
            </a:r>
            <a:r>
              <a:rPr sz="1600" b="1" kern="0" dirty="0">
                <a:solidFill>
                  <a:srgbClr val="FFFFFF"/>
                </a:solidFill>
                <a:latin typeface="Gill Sans"/>
                <a:cs typeface="Gill Sans"/>
                <a:sym typeface="Gill Sans"/>
              </a:rPr>
              <a:t>/2410-390X/8/1/1/pdf</a:t>
            </a:r>
          </a:p>
        </p:txBody>
      </p:sp>
    </p:spTree>
    <p:extLst>
      <p:ext uri="{BB962C8B-B14F-4D97-AF65-F5344CB8AC3E}">
        <p14:creationId xmlns:p14="http://schemas.microsoft.com/office/powerpoint/2010/main" val="21525089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he simulation framework"/>
          <p:cNvSpPr txBox="1"/>
          <p:nvPr/>
        </p:nvSpPr>
        <p:spPr>
          <a:xfrm>
            <a:off x="1632972" y="611504"/>
            <a:ext cx="9245921" cy="491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0945" tIns="60945" rIns="60945" bIns="60945">
            <a:spAutoFit/>
          </a:bodyPr>
          <a:lstStyle>
            <a:lvl1pPr defTabSz="866986">
              <a:defRPr sz="3400">
                <a:solidFill>
                  <a:srgbClr val="96D35F"/>
                </a:solidFill>
              </a:defRPr>
            </a:lvl1pPr>
          </a:lstStyle>
          <a:p>
            <a:pPr algn="ctr" defTabSz="609578" hangingPunct="0"/>
            <a:r>
              <a:rPr sz="2391" b="1" kern="0">
                <a:latin typeface="Gill Sans"/>
                <a:cs typeface="Gill Sans"/>
                <a:sym typeface="Gill Sans"/>
              </a:rPr>
              <a:t>The simulation framework</a:t>
            </a:r>
          </a:p>
        </p:txBody>
      </p:sp>
      <p:sp>
        <p:nvSpPr>
          <p:cNvPr id="141" name="Rectangle"/>
          <p:cNvSpPr/>
          <p:nvPr/>
        </p:nvSpPr>
        <p:spPr>
          <a:xfrm>
            <a:off x="167853" y="1925132"/>
            <a:ext cx="11727699" cy="424672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bevel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1266" b="1" kern="0">
              <a:solidFill>
                <a:srgbClr val="FFFFFF"/>
              </a:solidFill>
              <a:latin typeface="Gill Sans"/>
              <a:cs typeface="Gill Sans"/>
              <a:sym typeface="Gill Sans"/>
            </a:endParaRPr>
          </a:p>
        </p:txBody>
      </p:sp>
      <p:grpSp>
        <p:nvGrpSpPr>
          <p:cNvPr id="144" name="Image"/>
          <p:cNvGrpSpPr/>
          <p:nvPr/>
        </p:nvGrpSpPr>
        <p:grpSpPr>
          <a:xfrm flipH="1">
            <a:off x="223329" y="4160082"/>
            <a:ext cx="2833392" cy="1916845"/>
            <a:chOff x="0" y="0"/>
            <a:chExt cx="4029712" cy="2726177"/>
          </a:xfrm>
        </p:grpSpPr>
        <p:pic>
          <p:nvPicPr>
            <p:cNvPr id="14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350" y="6350"/>
              <a:ext cx="4017013" cy="271347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2" name="Image" descr="Imag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029713" cy="2726178"/>
            </a:xfrm>
            <a:prstGeom prst="rect">
              <a:avLst/>
            </a:prstGeom>
            <a:effectLst/>
          </p:spPr>
        </p:pic>
      </p:grpSp>
      <p:sp>
        <p:nvSpPr>
          <p:cNvPr id="145" name="Hall-A beam-dump geometry/materials implemented in FLUKA (with JLab RadCon Group)…"/>
          <p:cNvSpPr txBox="1"/>
          <p:nvPr/>
        </p:nvSpPr>
        <p:spPr>
          <a:xfrm>
            <a:off x="448087" y="1036824"/>
            <a:ext cx="11167233" cy="851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42870" lvl="1" indent="-142870" algn="just" defTabSz="410751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Hall-A beam-dump geometry/materials implemented in FLUKA (with JLab RadCon Group)</a:t>
            </a:r>
          </a:p>
          <a:p>
            <a:pPr marL="303599" lvl="2" indent="-142870" algn="just" defTabSz="410751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FLUKA biasing:  xsecs enhancement, ‘leading particle’, importance sampling,  threshold T&gt;100 MeV</a:t>
            </a:r>
          </a:p>
          <a:p>
            <a:pPr marL="303599" lvl="2" indent="-142870" algn="just" defTabSz="410751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GEANT: detailed and realistic descriptions of the detector active volume response</a:t>
            </a:r>
          </a:p>
        </p:txBody>
      </p:sp>
      <p:pic>
        <p:nvPicPr>
          <p:cNvPr id="1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3981" y="1998133"/>
            <a:ext cx="5712903" cy="2112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Rectangle Rectangle" descr="Rectangle Rectangl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2161" y="2000187"/>
            <a:ext cx="2153172" cy="298895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48" name="Hall A Beam Dump &amp; alcove"/>
          <p:cNvSpPr txBox="1"/>
          <p:nvPr/>
        </p:nvSpPr>
        <p:spPr>
          <a:xfrm>
            <a:off x="241910" y="2016304"/>
            <a:ext cx="2364756" cy="269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 marL="0" lvl="1" algn="just" defTabSz="410751" hangingPunct="0">
              <a:defRPr b="0">
                <a:solidFill>
                  <a:srgbClr val="FF26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266" kern="0">
                <a:solidFill>
                  <a:srgbClr val="FF2600"/>
                </a:solidFill>
                <a:latin typeface="Gill Sans SemiBold"/>
                <a:cs typeface="Gill Sans SemiBold"/>
                <a:sym typeface="Gill Sans SemiBold"/>
              </a:rPr>
              <a:t>Hall A Beam Dump &amp; alcove</a:t>
            </a:r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49979"/>
          <a:stretch>
            <a:fillRect/>
          </a:stretch>
        </p:blipFill>
        <p:spPr>
          <a:xfrm>
            <a:off x="3294404" y="4169012"/>
            <a:ext cx="2703490" cy="1945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2" name="Group"/>
          <p:cNvGrpSpPr/>
          <p:nvPr/>
        </p:nvGrpSpPr>
        <p:grpSpPr>
          <a:xfrm>
            <a:off x="2030356" y="4195325"/>
            <a:ext cx="918686" cy="386305"/>
            <a:chOff x="-25400" y="-9315"/>
            <a:chExt cx="1306575" cy="549411"/>
          </a:xfrm>
        </p:grpSpPr>
        <p:pic>
          <p:nvPicPr>
            <p:cNvPr id="150" name="Rectangle Square" descr="Rectangle Square"/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25400" y="-9316"/>
              <a:ext cx="1306576" cy="549412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151" name="GEANT4"/>
            <p:cNvSpPr txBox="1"/>
            <p:nvPr/>
          </p:nvSpPr>
          <p:spPr>
            <a:xfrm>
              <a:off x="73949" y="0"/>
              <a:ext cx="1186937" cy="5146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0" lvl="1" algn="just" defTabSz="410751" hangingPunct="0">
                <a:defRPr sz="2000" b="0">
                  <a:solidFill>
                    <a:srgbClr val="FF2600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6" kern="0">
                  <a:solidFill>
                    <a:srgbClr val="FF2600"/>
                  </a:solidFill>
                  <a:latin typeface="Gill Sans SemiBold"/>
                  <a:cs typeface="Gill Sans SemiBold"/>
                  <a:sym typeface="Gill Sans SemiBold"/>
                </a:rPr>
                <a:t>GEANT4</a:t>
              </a:r>
            </a:p>
          </p:txBody>
        </p:sp>
      </p:grpSp>
      <p:pic>
        <p:nvPicPr>
          <p:cNvPr id="153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70887" y="2015608"/>
            <a:ext cx="3454576" cy="20301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" descr="Image"/>
          <p:cNvPicPr>
            <a:picLocks noChangeAspect="1"/>
          </p:cNvPicPr>
          <p:nvPr/>
        </p:nvPicPr>
        <p:blipFill>
          <a:blip r:embed="rId9">
            <a:extLst/>
          </a:blip>
          <a:srcRect l="4557" t="10197" r="4557" b="2509"/>
          <a:stretch>
            <a:fillRect/>
          </a:stretch>
        </p:blipFill>
        <p:spPr>
          <a:xfrm>
            <a:off x="6541361" y="4218123"/>
            <a:ext cx="2482737" cy="1965612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Muon"/>
          <p:cNvSpPr txBox="1"/>
          <p:nvPr/>
        </p:nvSpPr>
        <p:spPr>
          <a:xfrm>
            <a:off x="7629672" y="2195179"/>
            <a:ext cx="537006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pPr algn="ctr" defTabSz="410751" hangingPunct="0">
              <a:defRPr b="0"/>
            </a:pPr>
            <a:r>
              <a:rPr sz="1266" b="1" kern="0">
                <a:latin typeface="Gill Sans"/>
                <a:cs typeface="Gill Sans"/>
                <a:sym typeface="Gill Sans"/>
              </a:rPr>
              <a:t>Muon</a:t>
            </a:r>
          </a:p>
        </p:txBody>
      </p:sp>
      <p:pic>
        <p:nvPicPr>
          <p:cNvPr id="156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259359" y="4002213"/>
            <a:ext cx="2482733" cy="1987352"/>
          </a:xfrm>
          <a:prstGeom prst="rect">
            <a:avLst/>
          </a:prstGeom>
          <a:ln w="12700">
            <a:miter lim="400000"/>
          </a:ln>
          <a:effectLst>
            <a:outerShdw blurRad="254000" dist="127000" dir="16200000" rotWithShape="0">
              <a:srgbClr val="000000">
                <a:alpha val="70000"/>
              </a:srgbClr>
            </a:outerShdw>
          </a:effectLst>
        </p:spPr>
      </p:pic>
      <p:sp>
        <p:nvSpPr>
          <p:cNvPr id="157" name="Line"/>
          <p:cNvSpPr/>
          <p:nvPr/>
        </p:nvSpPr>
        <p:spPr>
          <a:xfrm flipV="1">
            <a:off x="8812117" y="5809753"/>
            <a:ext cx="697840" cy="17048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2145" tIns="32145" rIns="32145" bIns="32145"/>
          <a:lstStyle/>
          <a:p>
            <a:pPr defTabSz="321457" hangingPunct="0">
              <a:defRPr sz="12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sym typeface="Helvetica"/>
            </a:endParaRPr>
          </a:p>
        </p:txBody>
      </p:sp>
      <p:sp>
        <p:nvSpPr>
          <p:cNvPr id="158" name="Line"/>
          <p:cNvSpPr/>
          <p:nvPr/>
        </p:nvSpPr>
        <p:spPr>
          <a:xfrm flipV="1">
            <a:off x="8936181" y="5836573"/>
            <a:ext cx="2831694" cy="169718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32145" tIns="32145" rIns="32145" bIns="32145"/>
          <a:lstStyle/>
          <a:p>
            <a:pPr defTabSz="321457" hangingPunct="0">
              <a:defRPr sz="1200" b="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sym typeface="Helvetica"/>
            </a:endParaRPr>
          </a:p>
        </p:txBody>
      </p:sp>
      <p:pic>
        <p:nvPicPr>
          <p:cNvPr id="159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031123" y="4429832"/>
            <a:ext cx="637581" cy="455415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FLUKA"/>
          <p:cNvSpPr txBox="1"/>
          <p:nvPr/>
        </p:nvSpPr>
        <p:spPr>
          <a:xfrm>
            <a:off x="7011947" y="5467830"/>
            <a:ext cx="649538" cy="277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R="39199" defTabSz="449262">
              <a:lnSpc>
                <a:spcPct val="110000"/>
              </a:lnSpc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5105400" algn="l"/>
                <a:tab pos="5829300" algn="l"/>
                <a:tab pos="6553200" algn="l"/>
                <a:tab pos="7277100" algn="l"/>
                <a:tab pos="7670800" algn="l"/>
              </a:tabLst>
              <a:defRPr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marR="27561" algn="ctr" defTabSz="315876" hangingPunct="0">
              <a:tabLst>
                <a:tab pos="535762" algn="l"/>
                <a:tab pos="1044736" algn="l"/>
                <a:tab pos="1553710" algn="l"/>
                <a:tab pos="2062684" algn="l"/>
                <a:tab pos="2571659" algn="l"/>
                <a:tab pos="3080633" algn="l"/>
                <a:tab pos="3589607" algn="l"/>
                <a:tab pos="4098581" algn="l"/>
                <a:tab pos="4607555" algn="l"/>
                <a:tab pos="5116529" algn="l"/>
                <a:tab pos="5393339" algn="l"/>
              </a:tabLst>
            </a:pPr>
            <a:r>
              <a:rPr sz="1266" b="1" kern="0">
                <a:latin typeface="Helvetica"/>
              </a:rPr>
              <a:t>FLUKA</a:t>
            </a:r>
          </a:p>
        </p:txBody>
      </p:sp>
      <p:sp>
        <p:nvSpPr>
          <p:cNvPr id="161" name="Fluence at the BD exit"/>
          <p:cNvSpPr txBox="1"/>
          <p:nvPr/>
        </p:nvSpPr>
        <p:spPr>
          <a:xfrm>
            <a:off x="9759708" y="2117905"/>
            <a:ext cx="2019785" cy="310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200" b="0">
                <a:solidFill>
                  <a:srgbClr val="000000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algn="ctr" defTabSz="410751" hangingPunct="0"/>
            <a:r>
              <a:rPr sz="1547" kern="0"/>
              <a:t>Fluence at the BD exit</a:t>
            </a:r>
          </a:p>
        </p:txBody>
      </p:sp>
      <p:sp>
        <p:nvSpPr>
          <p:cNvPr id="162" name="Neutron"/>
          <p:cNvSpPr txBox="1"/>
          <p:nvPr/>
        </p:nvSpPr>
        <p:spPr>
          <a:xfrm>
            <a:off x="4634524" y="5259489"/>
            <a:ext cx="782266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pPr algn="ctr" defTabSz="410751" hangingPunct="0">
              <a:defRPr b="0"/>
            </a:pPr>
            <a:r>
              <a:rPr sz="1266" b="1" kern="0">
                <a:latin typeface="Gill Sans"/>
                <a:cs typeface="Gill Sans"/>
                <a:sym typeface="Gill Sans"/>
              </a:rPr>
              <a:t>Neutron</a:t>
            </a:r>
          </a:p>
        </p:txBody>
      </p:sp>
      <p:sp>
        <p:nvSpPr>
          <p:cNvPr id="163" name="Good consistency between G4 and FLUKA for μ and high energy neutrons (Tn&gt;100 MeV) in the BD"/>
          <p:cNvSpPr txBox="1"/>
          <p:nvPr/>
        </p:nvSpPr>
        <p:spPr>
          <a:xfrm>
            <a:off x="644016" y="6253053"/>
            <a:ext cx="10897026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 defTabSz="321457" hangingPunct="0">
              <a:buSzPct val="100000"/>
              <a:buFontTx/>
              <a:buChar char="•"/>
              <a:defRPr sz="2400" b="0"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Good consistency between G4 and FLUKA for μ and high energy neutrons (T</a:t>
            </a:r>
            <a:r>
              <a:rPr sz="1687" kern="0" baseline="-5999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n</a:t>
            </a:r>
            <a:r>
              <a:rPr sz="1687" kern="0">
                <a:solidFill>
                  <a:srgbClr val="FFFFFF"/>
                </a:solidFill>
                <a:latin typeface="Gill Sans SemiBold"/>
                <a:cs typeface="Gill Sans SemiBold"/>
                <a:sym typeface="Gill Sans SemiBold"/>
              </a:rPr>
              <a:t>&gt;100 MeV) in the BD</a:t>
            </a:r>
          </a:p>
        </p:txBody>
      </p:sp>
      <p:grpSp>
        <p:nvGrpSpPr>
          <p:cNvPr id="166" name="Group"/>
          <p:cNvGrpSpPr/>
          <p:nvPr/>
        </p:nvGrpSpPr>
        <p:grpSpPr>
          <a:xfrm>
            <a:off x="3380527" y="4178198"/>
            <a:ext cx="820513" cy="347325"/>
            <a:chOff x="-25400" y="-11104"/>
            <a:chExt cx="1166951" cy="493973"/>
          </a:xfrm>
        </p:grpSpPr>
        <p:pic>
          <p:nvPicPr>
            <p:cNvPr id="164" name="Rectangle Square" descr="Rectangle Square"/>
            <p:cNvPicPr>
              <a:picLocks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-25400" y="-11105"/>
              <a:ext cx="1166952" cy="493975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165" name="FLUKA"/>
            <p:cNvSpPr txBox="1"/>
            <p:nvPr/>
          </p:nvSpPr>
          <p:spPr>
            <a:xfrm>
              <a:off x="65727" y="0"/>
              <a:ext cx="1054967" cy="4574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0" lvl="1" algn="just" defTabSz="410751" hangingPunct="0">
                <a:defRPr sz="2000" b="0">
                  <a:solidFill>
                    <a:srgbClr val="FF2600"/>
                  </a:solidFill>
                  <a:latin typeface="Gill Sans SemiBold"/>
                  <a:ea typeface="Gill Sans SemiBold"/>
                  <a:cs typeface="Gill Sans SemiBold"/>
                  <a:sym typeface="Gill Sans SemiBold"/>
                </a:defRPr>
              </a:pPr>
              <a:r>
                <a:rPr sz="1406" kern="0">
                  <a:solidFill>
                    <a:srgbClr val="FF2600"/>
                  </a:solidFill>
                  <a:latin typeface="Gill Sans SemiBold"/>
                  <a:cs typeface="Gill Sans SemiBold"/>
                  <a:sym typeface="Gill Sans SemiBold"/>
                </a:rPr>
                <a:t>FLUKA</a:t>
              </a:r>
            </a:p>
          </p:txBody>
        </p:sp>
      </p:grpSp>
      <p:sp>
        <p:nvSpPr>
          <p:cNvPr id="167" name="Statistics equivalent to ~1022 Electron on Target (EOT)"/>
          <p:cNvSpPr txBox="1"/>
          <p:nvPr/>
        </p:nvSpPr>
        <p:spPr>
          <a:xfrm>
            <a:off x="9701944" y="2534311"/>
            <a:ext cx="2135313" cy="461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8" indent="-160728" algn="just" defTabSz="410751" hangingPunct="0">
              <a:buSzPct val="100000"/>
              <a:buFontTx/>
              <a:buChar char="✴"/>
              <a:defRPr b="0">
                <a:solidFill>
                  <a:srgbClr val="000000"/>
                </a:solidFill>
              </a:defRPr>
            </a:pPr>
            <a:r>
              <a:rPr sz="1266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Statistics equivalent to ~10</a:t>
            </a:r>
            <a:r>
              <a:rPr sz="1266" kern="0" baseline="31999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22</a:t>
            </a:r>
            <a:r>
              <a:rPr sz="1266" kern="0">
                <a:solidFill>
                  <a:srgbClr val="000000"/>
                </a:solidFill>
                <a:latin typeface="Gill Sans"/>
                <a:cs typeface="Gill Sans"/>
                <a:sym typeface="Gill Sans"/>
              </a:rPr>
              <a:t> Electron on Target (EOT)</a:t>
            </a:r>
          </a:p>
        </p:txBody>
      </p:sp>
    </p:spTree>
    <p:extLst>
      <p:ext uri="{BB962C8B-B14F-4D97-AF65-F5344CB8AC3E}">
        <p14:creationId xmlns:p14="http://schemas.microsoft.com/office/powerpoint/2010/main" val="38465119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FFCED649-338B-F640-8766-F27B306B0306}" vid="{B1AB57BD-335B-EB47-8587-511D1A131ABC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2077</Words>
  <Application>Microsoft Macintosh PowerPoint</Application>
  <PresentationFormat>Widescreen</PresentationFormat>
  <Paragraphs>277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43" baseType="lpstr">
      <vt:lpstr>Microsoft YaHei</vt:lpstr>
      <vt:lpstr>.AppleSystemUIFont</vt:lpstr>
      <vt:lpstr>AnjaliOldLipi</vt:lpstr>
      <vt:lpstr>Arial</vt:lpstr>
      <vt:lpstr>Avenir</vt:lpstr>
      <vt:lpstr>Avenir Book</vt:lpstr>
      <vt:lpstr>Avenir Roman</vt:lpstr>
      <vt:lpstr>Calibri</vt:lpstr>
      <vt:lpstr>Calibri Light</vt:lpstr>
      <vt:lpstr>Gadugi</vt:lpstr>
      <vt:lpstr>Gill Sans</vt:lpstr>
      <vt:lpstr>Gill Sans MT</vt:lpstr>
      <vt:lpstr>Gill Sans SemiBold</vt:lpstr>
      <vt:lpstr>Helvetica</vt:lpstr>
      <vt:lpstr>PingFangSC-Regular</vt:lpstr>
      <vt:lpstr>Roboto</vt:lpstr>
      <vt:lpstr>Standard Symbols</vt:lpstr>
      <vt:lpstr>System Font Regular</vt:lpstr>
      <vt:lpstr>Tahoma</vt:lpstr>
      <vt:lpstr>Times New Roman</vt:lpstr>
      <vt:lpstr>Wingdings</vt:lpstr>
      <vt:lpstr>Zapf Dingbats</vt:lpstr>
      <vt:lpstr>1_Office Theme</vt:lpstr>
      <vt:lpstr>Default</vt:lpstr>
      <vt:lpstr>PowerPoint Presentation</vt:lpstr>
      <vt:lpstr>Jefferson Lab At A Glance</vt:lpstr>
      <vt:lpstr>User Facility: CEBAF, a 12-GeV CW Electron Beam  Delivered Simultaneously to 4 Target Halls</vt:lpstr>
      <vt:lpstr>JLab 12 to 22 GeV:  Probing Nucleon Valence Structure at Unparalleled Luminosity</vt:lpstr>
      <vt:lpstr>PowerPoint Presentation</vt:lpstr>
      <vt:lpstr>Beam Dump Experiment (BDX)</vt:lpstr>
      <vt:lpstr>Realization of the Beam-Dump Experiment (BDX)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We’re very interested in collaboration!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(Thia) Keppel</dc:creator>
  <cp:lastModifiedBy>Microsoft Office User</cp:lastModifiedBy>
  <cp:revision>17</cp:revision>
  <dcterms:created xsi:type="dcterms:W3CDTF">2025-09-02T09:28:11Z</dcterms:created>
  <dcterms:modified xsi:type="dcterms:W3CDTF">2025-09-02T11:11:17Z</dcterms:modified>
</cp:coreProperties>
</file>