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7" r:id="rId3"/>
    <p:sldId id="302" r:id="rId4"/>
    <p:sldId id="258" r:id="rId5"/>
    <p:sldId id="261" r:id="rId6"/>
    <p:sldId id="287" r:id="rId7"/>
    <p:sldId id="301" r:id="rId8"/>
    <p:sldId id="304" r:id="rId9"/>
    <p:sldId id="303"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69"/>
    <p:restoredTop sz="94308"/>
  </p:normalViewPr>
  <p:slideViewPr>
    <p:cSldViewPr snapToGrid="0">
      <p:cViewPr varScale="1">
        <p:scale>
          <a:sx n="101" d="100"/>
          <a:sy n="101" d="100"/>
        </p:scale>
        <p:origin x="30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0A6F08-5294-1947-AE73-CC96C55361EF}" type="datetimeFigureOut">
              <a:rPr lang="fr-FR" smtClean="0"/>
              <a:t>04/06/2025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4D59D5-921C-8B49-8BDC-0D850BA6F83A}" type="slidenum">
              <a:rPr lang="fr-FR" smtClean="0"/>
              <a:t>‹N°›</a:t>
            </a:fld>
            <a:endParaRPr lang="fr-FR"/>
          </a:p>
        </p:txBody>
      </p:sp>
    </p:spTree>
    <p:extLst>
      <p:ext uri="{BB962C8B-B14F-4D97-AF65-F5344CB8AC3E}">
        <p14:creationId xmlns:p14="http://schemas.microsoft.com/office/powerpoint/2010/main" val="2688049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6E49107-350A-B44A-B64E-375FF37E2111}" type="slidenum">
              <a:rPr lang="en-GB" smtClean="0"/>
              <a:t>7</a:t>
            </a:fld>
            <a:endParaRPr lang="en-GB"/>
          </a:p>
        </p:txBody>
      </p:sp>
    </p:spTree>
    <p:extLst>
      <p:ext uri="{BB962C8B-B14F-4D97-AF65-F5344CB8AC3E}">
        <p14:creationId xmlns:p14="http://schemas.microsoft.com/office/powerpoint/2010/main" val="1678363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D0F8F2-E04F-8B35-AE80-CE84D5A4559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553B1659-8041-8ECC-6A8A-EA11DB2C5D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A294D738-7DF1-0ED9-6BD3-13B37AC46587}"/>
              </a:ext>
            </a:extLst>
          </p:cNvPr>
          <p:cNvSpPr>
            <a:spLocks noGrp="1"/>
          </p:cNvSpPr>
          <p:nvPr>
            <p:ph type="dt" sz="half" idx="10"/>
          </p:nvPr>
        </p:nvSpPr>
        <p:spPr/>
        <p:txBody>
          <a:bodyPr/>
          <a:lstStyle/>
          <a:p>
            <a:fld id="{532DE1E7-FFF5-FD4A-908A-0AADAE7E26E7}" type="datetimeFigureOut">
              <a:rPr lang="fr-FR" smtClean="0"/>
              <a:t>04/06/2025</a:t>
            </a:fld>
            <a:endParaRPr lang="fr-FR"/>
          </a:p>
        </p:txBody>
      </p:sp>
      <p:sp>
        <p:nvSpPr>
          <p:cNvPr id="5" name="Espace réservé du pied de page 4">
            <a:extLst>
              <a:ext uri="{FF2B5EF4-FFF2-40B4-BE49-F238E27FC236}">
                <a16:creationId xmlns:a16="http://schemas.microsoft.com/office/drawing/2014/main" id="{90517550-F2B7-440C-366D-E4F924D51D3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43E4BF1-D3A6-CD5A-6E39-8695EBFE8FD9}"/>
              </a:ext>
            </a:extLst>
          </p:cNvPr>
          <p:cNvSpPr>
            <a:spLocks noGrp="1"/>
          </p:cNvSpPr>
          <p:nvPr>
            <p:ph type="sldNum" sz="quarter" idx="12"/>
          </p:nvPr>
        </p:nvSpPr>
        <p:spPr/>
        <p:txBody>
          <a:bodyPr/>
          <a:lstStyle/>
          <a:p>
            <a:fld id="{8157BFBD-2DAC-4B42-9108-9D707D4F351D}" type="slidenum">
              <a:rPr lang="fr-FR" smtClean="0"/>
              <a:t>‹N°›</a:t>
            </a:fld>
            <a:endParaRPr lang="fr-FR"/>
          </a:p>
        </p:txBody>
      </p:sp>
    </p:spTree>
    <p:extLst>
      <p:ext uri="{BB962C8B-B14F-4D97-AF65-F5344CB8AC3E}">
        <p14:creationId xmlns:p14="http://schemas.microsoft.com/office/powerpoint/2010/main" val="1385552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D1E846-E1CD-7CE8-2AA8-CED319756784}"/>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801B683-B31F-E5B6-D898-872736D43E16}"/>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F1FB583-166E-6908-7EC2-0124342392AF}"/>
              </a:ext>
            </a:extLst>
          </p:cNvPr>
          <p:cNvSpPr>
            <a:spLocks noGrp="1"/>
          </p:cNvSpPr>
          <p:nvPr>
            <p:ph type="dt" sz="half" idx="10"/>
          </p:nvPr>
        </p:nvSpPr>
        <p:spPr/>
        <p:txBody>
          <a:bodyPr/>
          <a:lstStyle/>
          <a:p>
            <a:fld id="{532DE1E7-FFF5-FD4A-908A-0AADAE7E26E7}" type="datetimeFigureOut">
              <a:rPr lang="fr-FR" smtClean="0"/>
              <a:t>04/06/2025</a:t>
            </a:fld>
            <a:endParaRPr lang="fr-FR"/>
          </a:p>
        </p:txBody>
      </p:sp>
      <p:sp>
        <p:nvSpPr>
          <p:cNvPr id="5" name="Espace réservé du pied de page 4">
            <a:extLst>
              <a:ext uri="{FF2B5EF4-FFF2-40B4-BE49-F238E27FC236}">
                <a16:creationId xmlns:a16="http://schemas.microsoft.com/office/drawing/2014/main" id="{E27DEEE6-EFDF-03AC-C708-23C3D5BC908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C35BBC3-DE7E-7193-CAA2-B9F48F7BFB6E}"/>
              </a:ext>
            </a:extLst>
          </p:cNvPr>
          <p:cNvSpPr>
            <a:spLocks noGrp="1"/>
          </p:cNvSpPr>
          <p:nvPr>
            <p:ph type="sldNum" sz="quarter" idx="12"/>
          </p:nvPr>
        </p:nvSpPr>
        <p:spPr/>
        <p:txBody>
          <a:bodyPr/>
          <a:lstStyle/>
          <a:p>
            <a:fld id="{8157BFBD-2DAC-4B42-9108-9D707D4F351D}" type="slidenum">
              <a:rPr lang="fr-FR" smtClean="0"/>
              <a:t>‹N°›</a:t>
            </a:fld>
            <a:endParaRPr lang="fr-FR"/>
          </a:p>
        </p:txBody>
      </p:sp>
    </p:spTree>
    <p:extLst>
      <p:ext uri="{BB962C8B-B14F-4D97-AF65-F5344CB8AC3E}">
        <p14:creationId xmlns:p14="http://schemas.microsoft.com/office/powerpoint/2010/main" val="1721289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319344C4-EDF2-1B8D-2726-E6951FFFECC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D890B6C-57CA-11C5-5177-6CC79DA9A951}"/>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B760014-25DB-085A-F188-33F01B3A6601}"/>
              </a:ext>
            </a:extLst>
          </p:cNvPr>
          <p:cNvSpPr>
            <a:spLocks noGrp="1"/>
          </p:cNvSpPr>
          <p:nvPr>
            <p:ph type="dt" sz="half" idx="10"/>
          </p:nvPr>
        </p:nvSpPr>
        <p:spPr/>
        <p:txBody>
          <a:bodyPr/>
          <a:lstStyle/>
          <a:p>
            <a:fld id="{532DE1E7-FFF5-FD4A-908A-0AADAE7E26E7}" type="datetimeFigureOut">
              <a:rPr lang="fr-FR" smtClean="0"/>
              <a:t>04/06/2025</a:t>
            </a:fld>
            <a:endParaRPr lang="fr-FR"/>
          </a:p>
        </p:txBody>
      </p:sp>
      <p:sp>
        <p:nvSpPr>
          <p:cNvPr id="5" name="Espace réservé du pied de page 4">
            <a:extLst>
              <a:ext uri="{FF2B5EF4-FFF2-40B4-BE49-F238E27FC236}">
                <a16:creationId xmlns:a16="http://schemas.microsoft.com/office/drawing/2014/main" id="{735C9458-243F-0D7C-FDEE-85D7EC75C59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5906C20-2BB0-D211-B6E7-98BCD064DE90}"/>
              </a:ext>
            </a:extLst>
          </p:cNvPr>
          <p:cNvSpPr>
            <a:spLocks noGrp="1"/>
          </p:cNvSpPr>
          <p:nvPr>
            <p:ph type="sldNum" sz="quarter" idx="12"/>
          </p:nvPr>
        </p:nvSpPr>
        <p:spPr/>
        <p:txBody>
          <a:bodyPr/>
          <a:lstStyle/>
          <a:p>
            <a:fld id="{8157BFBD-2DAC-4B42-9108-9D707D4F351D}" type="slidenum">
              <a:rPr lang="fr-FR" smtClean="0"/>
              <a:t>‹N°›</a:t>
            </a:fld>
            <a:endParaRPr lang="fr-FR"/>
          </a:p>
        </p:txBody>
      </p:sp>
    </p:spTree>
    <p:extLst>
      <p:ext uri="{BB962C8B-B14F-4D97-AF65-F5344CB8AC3E}">
        <p14:creationId xmlns:p14="http://schemas.microsoft.com/office/powerpoint/2010/main" val="1402273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1AF460-2648-DF6A-C0AF-133A66405473}"/>
              </a:ext>
            </a:extLst>
          </p:cNvPr>
          <p:cNvSpPr/>
          <p:nvPr userDrawn="1"/>
        </p:nvSpPr>
        <p:spPr>
          <a:xfrm>
            <a:off x="0" y="0"/>
            <a:ext cx="12192000" cy="6857915"/>
          </a:xfrm>
          <a:prstGeom prst="rect">
            <a:avLst/>
          </a:prstGeom>
          <a:gradFill>
            <a:gsLst>
              <a:gs pos="0">
                <a:schemeClr val="accent2"/>
              </a:gs>
              <a:gs pos="77000">
                <a:schemeClr val="tx2"/>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A2428641-A25D-9EDE-BD08-69DB4A6CCF23}"/>
              </a:ext>
            </a:extLst>
          </p:cNvPr>
          <p:cNvPicPr>
            <a:picLocks noChangeAspect="1"/>
          </p:cNvPicPr>
          <p:nvPr userDrawn="1"/>
        </p:nvPicPr>
        <p:blipFill>
          <a:blip r:embed="rId2">
            <a:alphaModFix amt="50000"/>
          </a:blip>
          <a:stretch>
            <a:fillRect/>
          </a:stretch>
        </p:blipFill>
        <p:spPr>
          <a:xfrm>
            <a:off x="0" y="84"/>
            <a:ext cx="12192000" cy="6857831"/>
          </a:xfrm>
          <a:prstGeom prst="rect">
            <a:avLst/>
          </a:prstGeom>
        </p:spPr>
      </p:pic>
      <p:sp>
        <p:nvSpPr>
          <p:cNvPr id="13" name="Content Placeholder 2">
            <a:extLst>
              <a:ext uri="{FF2B5EF4-FFF2-40B4-BE49-F238E27FC236}">
                <a16:creationId xmlns:a16="http://schemas.microsoft.com/office/drawing/2014/main" id="{FF429936-4723-2091-0946-F71F305EB96F}"/>
              </a:ext>
            </a:extLst>
          </p:cNvPr>
          <p:cNvSpPr>
            <a:spLocks noGrp="1"/>
          </p:cNvSpPr>
          <p:nvPr>
            <p:ph idx="1"/>
          </p:nvPr>
        </p:nvSpPr>
        <p:spPr>
          <a:xfrm>
            <a:off x="467262" y="1511482"/>
            <a:ext cx="10515600" cy="429737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 name="Rectangle 1">
            <a:extLst>
              <a:ext uri="{FF2B5EF4-FFF2-40B4-BE49-F238E27FC236}">
                <a16:creationId xmlns:a16="http://schemas.microsoft.com/office/drawing/2014/main" id="{EAE6E409-2969-70C9-CD4B-E4F4D6FAF45D}"/>
              </a:ext>
            </a:extLst>
          </p:cNvPr>
          <p:cNvSpPr/>
          <p:nvPr userDrawn="1"/>
        </p:nvSpPr>
        <p:spPr>
          <a:xfrm>
            <a:off x="0" y="0"/>
            <a:ext cx="12192000" cy="1112987"/>
          </a:xfrm>
          <a:prstGeom prst="rect">
            <a:avLst/>
          </a:prstGeom>
          <a:gradFill>
            <a:gsLst>
              <a:gs pos="0">
                <a:schemeClr val="accent1"/>
              </a:gs>
              <a:gs pos="100000">
                <a:schemeClr val="tx2">
                  <a:lumMod val="7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1">
            <a:extLst>
              <a:ext uri="{FF2B5EF4-FFF2-40B4-BE49-F238E27FC236}">
                <a16:creationId xmlns:a16="http://schemas.microsoft.com/office/drawing/2014/main" id="{339540F8-7D3B-90B8-A797-7ADAD2710E1F}"/>
              </a:ext>
            </a:extLst>
          </p:cNvPr>
          <p:cNvSpPr>
            <a:spLocks noGrp="1"/>
          </p:cNvSpPr>
          <p:nvPr>
            <p:ph type="title"/>
          </p:nvPr>
        </p:nvSpPr>
        <p:spPr>
          <a:xfrm>
            <a:off x="467262" y="313892"/>
            <a:ext cx="10515600" cy="512913"/>
          </a:xfrm>
        </p:spPr>
        <p:txBody>
          <a:bodyPr anchor="t">
            <a:normAutofit/>
          </a:bodyPr>
          <a:lstStyle>
            <a:lvl1pPr>
              <a:defRPr sz="2800" b="0" i="0">
                <a:solidFill>
                  <a:schemeClr val="bg1"/>
                </a:solidFill>
                <a:latin typeface="Proxima Nova Light" panose="02000506030000020004" pitchFamily="2" charset="0"/>
              </a:defRPr>
            </a:lvl1pPr>
          </a:lstStyle>
          <a:p>
            <a:r>
              <a:rPr lang="en-GB" dirty="0"/>
              <a:t>Click to edit Master title style</a:t>
            </a:r>
          </a:p>
        </p:txBody>
      </p:sp>
      <p:cxnSp>
        <p:nvCxnSpPr>
          <p:cNvPr id="7" name="Straight Connector 6">
            <a:extLst>
              <a:ext uri="{FF2B5EF4-FFF2-40B4-BE49-F238E27FC236}">
                <a16:creationId xmlns:a16="http://schemas.microsoft.com/office/drawing/2014/main" id="{3D23263C-4A5B-54B0-8BCD-616535395A6F}"/>
              </a:ext>
            </a:extLst>
          </p:cNvPr>
          <p:cNvCxnSpPr>
            <a:cxnSpLocks/>
          </p:cNvCxnSpPr>
          <p:nvPr userDrawn="1"/>
        </p:nvCxnSpPr>
        <p:spPr>
          <a:xfrm>
            <a:off x="467262" y="6209557"/>
            <a:ext cx="10728658" cy="0"/>
          </a:xfrm>
          <a:prstGeom prst="line">
            <a:avLst/>
          </a:prstGeom>
          <a:ln>
            <a:solidFill>
              <a:schemeClr val="bg1"/>
            </a:solidFill>
          </a:ln>
        </p:spPr>
        <p:style>
          <a:lnRef idx="1">
            <a:schemeClr val="accent2"/>
          </a:lnRef>
          <a:fillRef idx="0">
            <a:schemeClr val="accent2"/>
          </a:fillRef>
          <a:effectRef idx="0">
            <a:schemeClr val="accent2"/>
          </a:effectRef>
          <a:fontRef idx="minor">
            <a:schemeClr val="tx1"/>
          </a:fontRef>
        </p:style>
      </p:cxnSp>
      <p:pic>
        <p:nvPicPr>
          <p:cNvPr id="9" name="Picture 8">
            <a:extLst>
              <a:ext uri="{FF2B5EF4-FFF2-40B4-BE49-F238E27FC236}">
                <a16:creationId xmlns:a16="http://schemas.microsoft.com/office/drawing/2014/main" id="{938DEBCD-A18F-28AC-A067-F9ACB8498419}"/>
              </a:ext>
            </a:extLst>
          </p:cNvPr>
          <p:cNvPicPr>
            <a:picLocks noChangeAspect="1"/>
          </p:cNvPicPr>
          <p:nvPr userDrawn="1"/>
        </p:nvPicPr>
        <p:blipFill>
          <a:blip r:embed="rId3"/>
          <a:stretch>
            <a:fillRect/>
          </a:stretch>
        </p:blipFill>
        <p:spPr>
          <a:xfrm>
            <a:off x="11195920" y="5451897"/>
            <a:ext cx="755383" cy="902433"/>
          </a:xfrm>
          <a:prstGeom prst="rect">
            <a:avLst/>
          </a:prstGeom>
        </p:spPr>
      </p:pic>
      <p:sp>
        <p:nvSpPr>
          <p:cNvPr id="20" name="Slide Number Placeholder 5">
            <a:extLst>
              <a:ext uri="{FF2B5EF4-FFF2-40B4-BE49-F238E27FC236}">
                <a16:creationId xmlns:a16="http://schemas.microsoft.com/office/drawing/2014/main" id="{48D20408-7534-82F6-734F-805BF57B9595}"/>
              </a:ext>
            </a:extLst>
          </p:cNvPr>
          <p:cNvSpPr>
            <a:spLocks noGrp="1"/>
          </p:cNvSpPr>
          <p:nvPr>
            <p:ph type="sldNum" sz="quarter" idx="4"/>
          </p:nvPr>
        </p:nvSpPr>
        <p:spPr>
          <a:xfrm>
            <a:off x="364449" y="6356350"/>
            <a:ext cx="2743200" cy="365125"/>
          </a:xfrm>
          <a:prstGeom prst="rect">
            <a:avLst/>
          </a:prstGeom>
        </p:spPr>
        <p:txBody>
          <a:bodyPr vert="horz" lIns="91440" tIns="45720" rIns="91440" bIns="45720" rtlCol="0" anchor="b"/>
          <a:lstStyle>
            <a:lvl1pPr algn="l">
              <a:defRPr sz="1200" b="0" i="0">
                <a:solidFill>
                  <a:schemeClr val="bg2">
                    <a:lumMod val="90000"/>
                  </a:schemeClr>
                </a:solidFill>
                <a:latin typeface="Proxima Nova Cond" panose="02000506030000020004" pitchFamily="2" charset="0"/>
              </a:defRPr>
            </a:lvl1pPr>
          </a:lstStyle>
          <a:p>
            <a:fld id="{6DD0779E-5177-484F-AEFA-416EA98EBEDE}" type="slidenum">
              <a:rPr lang="en-GB" smtClean="0"/>
              <a:pPr/>
              <a:t>‹N°›</a:t>
            </a:fld>
            <a:endParaRPr lang="en-GB" dirty="0"/>
          </a:p>
        </p:txBody>
      </p:sp>
      <p:sp>
        <p:nvSpPr>
          <p:cNvPr id="21" name="Footer Placeholder 4">
            <a:extLst>
              <a:ext uri="{FF2B5EF4-FFF2-40B4-BE49-F238E27FC236}">
                <a16:creationId xmlns:a16="http://schemas.microsoft.com/office/drawing/2014/main" id="{03CD69EC-BC6E-FDC1-6972-CAA16C1060C4}"/>
              </a:ext>
            </a:extLst>
          </p:cNvPr>
          <p:cNvSpPr>
            <a:spLocks noGrp="1"/>
          </p:cNvSpPr>
          <p:nvPr>
            <p:ph type="ftr" sz="quarter" idx="3"/>
          </p:nvPr>
        </p:nvSpPr>
        <p:spPr>
          <a:xfrm>
            <a:off x="7018082" y="6356350"/>
            <a:ext cx="5019139" cy="365125"/>
          </a:xfrm>
          <a:prstGeom prst="rect">
            <a:avLst/>
          </a:prstGeom>
        </p:spPr>
        <p:txBody>
          <a:bodyPr anchor="b"/>
          <a:lstStyle>
            <a:lvl1pPr algn="r">
              <a:defRPr sz="1200">
                <a:solidFill>
                  <a:schemeClr val="bg2">
                    <a:lumMod val="90000"/>
                  </a:schemeClr>
                </a:solidFill>
                <a:latin typeface="Proxima Nova Cond" panose="02000506030000020004" pitchFamily="2" charset="0"/>
              </a:defRPr>
            </a:lvl1pPr>
          </a:lstStyle>
          <a:p>
            <a:endParaRPr lang="en-GB" dirty="0"/>
          </a:p>
        </p:txBody>
      </p:sp>
    </p:spTree>
    <p:extLst>
      <p:ext uri="{BB962C8B-B14F-4D97-AF65-F5344CB8AC3E}">
        <p14:creationId xmlns:p14="http://schemas.microsoft.com/office/powerpoint/2010/main" val="3753527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0F9954-01FD-55F0-E4C3-D779DE15D8A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9F0ECAA-C921-8AE2-7C66-CC30B35340D7}"/>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4E0806E-D78F-A45E-D821-24E34A4A8418}"/>
              </a:ext>
            </a:extLst>
          </p:cNvPr>
          <p:cNvSpPr>
            <a:spLocks noGrp="1"/>
          </p:cNvSpPr>
          <p:nvPr>
            <p:ph type="dt" sz="half" idx="10"/>
          </p:nvPr>
        </p:nvSpPr>
        <p:spPr/>
        <p:txBody>
          <a:bodyPr/>
          <a:lstStyle/>
          <a:p>
            <a:fld id="{532DE1E7-FFF5-FD4A-908A-0AADAE7E26E7}" type="datetimeFigureOut">
              <a:rPr lang="fr-FR" smtClean="0"/>
              <a:t>04/06/2025</a:t>
            </a:fld>
            <a:endParaRPr lang="fr-FR"/>
          </a:p>
        </p:txBody>
      </p:sp>
      <p:sp>
        <p:nvSpPr>
          <p:cNvPr id="5" name="Espace réservé du pied de page 4">
            <a:extLst>
              <a:ext uri="{FF2B5EF4-FFF2-40B4-BE49-F238E27FC236}">
                <a16:creationId xmlns:a16="http://schemas.microsoft.com/office/drawing/2014/main" id="{F6999B80-800D-52E3-C828-C4DD84D66A3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CF0BA0F-0BB8-9D72-703A-751F8F873674}"/>
              </a:ext>
            </a:extLst>
          </p:cNvPr>
          <p:cNvSpPr>
            <a:spLocks noGrp="1"/>
          </p:cNvSpPr>
          <p:nvPr>
            <p:ph type="sldNum" sz="quarter" idx="12"/>
          </p:nvPr>
        </p:nvSpPr>
        <p:spPr/>
        <p:txBody>
          <a:bodyPr/>
          <a:lstStyle/>
          <a:p>
            <a:fld id="{8157BFBD-2DAC-4B42-9108-9D707D4F351D}" type="slidenum">
              <a:rPr lang="fr-FR" smtClean="0"/>
              <a:t>‹N°›</a:t>
            </a:fld>
            <a:endParaRPr lang="fr-FR"/>
          </a:p>
        </p:txBody>
      </p:sp>
    </p:spTree>
    <p:extLst>
      <p:ext uri="{BB962C8B-B14F-4D97-AF65-F5344CB8AC3E}">
        <p14:creationId xmlns:p14="http://schemas.microsoft.com/office/powerpoint/2010/main" val="3359454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A80EA6-B9FA-ACFE-F459-2E8644E0173D}"/>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3A383A8-0400-6717-46B6-1F5769D666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06859AE-6F5A-DFB8-3DF3-743CA457DD44}"/>
              </a:ext>
            </a:extLst>
          </p:cNvPr>
          <p:cNvSpPr>
            <a:spLocks noGrp="1"/>
          </p:cNvSpPr>
          <p:nvPr>
            <p:ph type="dt" sz="half" idx="10"/>
          </p:nvPr>
        </p:nvSpPr>
        <p:spPr/>
        <p:txBody>
          <a:bodyPr/>
          <a:lstStyle/>
          <a:p>
            <a:fld id="{532DE1E7-FFF5-FD4A-908A-0AADAE7E26E7}" type="datetimeFigureOut">
              <a:rPr lang="fr-FR" smtClean="0"/>
              <a:t>04/06/2025</a:t>
            </a:fld>
            <a:endParaRPr lang="fr-FR"/>
          </a:p>
        </p:txBody>
      </p:sp>
      <p:sp>
        <p:nvSpPr>
          <p:cNvPr id="5" name="Espace réservé du pied de page 4">
            <a:extLst>
              <a:ext uri="{FF2B5EF4-FFF2-40B4-BE49-F238E27FC236}">
                <a16:creationId xmlns:a16="http://schemas.microsoft.com/office/drawing/2014/main" id="{22736BDA-C251-A9CC-1971-57011379C18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B8AE6A-B635-6C56-2F3A-7D6878829204}"/>
              </a:ext>
            </a:extLst>
          </p:cNvPr>
          <p:cNvSpPr>
            <a:spLocks noGrp="1"/>
          </p:cNvSpPr>
          <p:nvPr>
            <p:ph type="sldNum" sz="quarter" idx="12"/>
          </p:nvPr>
        </p:nvSpPr>
        <p:spPr/>
        <p:txBody>
          <a:bodyPr/>
          <a:lstStyle/>
          <a:p>
            <a:fld id="{8157BFBD-2DAC-4B42-9108-9D707D4F351D}" type="slidenum">
              <a:rPr lang="fr-FR" smtClean="0"/>
              <a:t>‹N°›</a:t>
            </a:fld>
            <a:endParaRPr lang="fr-FR"/>
          </a:p>
        </p:txBody>
      </p:sp>
    </p:spTree>
    <p:extLst>
      <p:ext uri="{BB962C8B-B14F-4D97-AF65-F5344CB8AC3E}">
        <p14:creationId xmlns:p14="http://schemas.microsoft.com/office/powerpoint/2010/main" val="245897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1100C4-B144-85CB-79CC-6152A567407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539A92C-11AB-6A0F-45AF-C871AE97750E}"/>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33CFD18-18B0-B858-61FF-98A2D2F8B81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B66C831F-651A-738D-BD4F-5A1750297EAB}"/>
              </a:ext>
            </a:extLst>
          </p:cNvPr>
          <p:cNvSpPr>
            <a:spLocks noGrp="1"/>
          </p:cNvSpPr>
          <p:nvPr>
            <p:ph type="dt" sz="half" idx="10"/>
          </p:nvPr>
        </p:nvSpPr>
        <p:spPr/>
        <p:txBody>
          <a:bodyPr/>
          <a:lstStyle/>
          <a:p>
            <a:fld id="{532DE1E7-FFF5-FD4A-908A-0AADAE7E26E7}" type="datetimeFigureOut">
              <a:rPr lang="fr-FR" smtClean="0"/>
              <a:t>04/06/2025</a:t>
            </a:fld>
            <a:endParaRPr lang="fr-FR"/>
          </a:p>
        </p:txBody>
      </p:sp>
      <p:sp>
        <p:nvSpPr>
          <p:cNvPr id="6" name="Espace réservé du pied de page 5">
            <a:extLst>
              <a:ext uri="{FF2B5EF4-FFF2-40B4-BE49-F238E27FC236}">
                <a16:creationId xmlns:a16="http://schemas.microsoft.com/office/drawing/2014/main" id="{55923208-C16E-81F9-3928-655354FCCB5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F2AE15E-A504-49C8-3EA9-C7C91BF98850}"/>
              </a:ext>
            </a:extLst>
          </p:cNvPr>
          <p:cNvSpPr>
            <a:spLocks noGrp="1"/>
          </p:cNvSpPr>
          <p:nvPr>
            <p:ph type="sldNum" sz="quarter" idx="12"/>
          </p:nvPr>
        </p:nvSpPr>
        <p:spPr/>
        <p:txBody>
          <a:bodyPr/>
          <a:lstStyle/>
          <a:p>
            <a:fld id="{8157BFBD-2DAC-4B42-9108-9D707D4F351D}" type="slidenum">
              <a:rPr lang="fr-FR" smtClean="0"/>
              <a:t>‹N°›</a:t>
            </a:fld>
            <a:endParaRPr lang="fr-FR"/>
          </a:p>
        </p:txBody>
      </p:sp>
    </p:spTree>
    <p:extLst>
      <p:ext uri="{BB962C8B-B14F-4D97-AF65-F5344CB8AC3E}">
        <p14:creationId xmlns:p14="http://schemas.microsoft.com/office/powerpoint/2010/main" val="3817344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8B2C6B-6E90-CBB9-56B3-37CAD6738A8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819E4688-90D5-09E0-F58A-82F866F41B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2211AC2-200C-F946-00EA-5E3593217EC0}"/>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76A70B50-1454-74A6-D597-2DCCDF3419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BE773C5E-19C3-5582-F022-F646FE326A0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ECC64EB7-A0DB-A52C-6890-F060481A609B}"/>
              </a:ext>
            </a:extLst>
          </p:cNvPr>
          <p:cNvSpPr>
            <a:spLocks noGrp="1"/>
          </p:cNvSpPr>
          <p:nvPr>
            <p:ph type="dt" sz="half" idx="10"/>
          </p:nvPr>
        </p:nvSpPr>
        <p:spPr/>
        <p:txBody>
          <a:bodyPr/>
          <a:lstStyle/>
          <a:p>
            <a:fld id="{532DE1E7-FFF5-FD4A-908A-0AADAE7E26E7}" type="datetimeFigureOut">
              <a:rPr lang="fr-FR" smtClean="0"/>
              <a:t>04/06/2025</a:t>
            </a:fld>
            <a:endParaRPr lang="fr-FR"/>
          </a:p>
        </p:txBody>
      </p:sp>
      <p:sp>
        <p:nvSpPr>
          <p:cNvPr id="8" name="Espace réservé du pied de page 7">
            <a:extLst>
              <a:ext uri="{FF2B5EF4-FFF2-40B4-BE49-F238E27FC236}">
                <a16:creationId xmlns:a16="http://schemas.microsoft.com/office/drawing/2014/main" id="{FB23C719-0FAA-D6B5-04EC-428E35908294}"/>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8F967DAA-94EE-97DD-5C9D-30C3F972AD22}"/>
              </a:ext>
            </a:extLst>
          </p:cNvPr>
          <p:cNvSpPr>
            <a:spLocks noGrp="1"/>
          </p:cNvSpPr>
          <p:nvPr>
            <p:ph type="sldNum" sz="quarter" idx="12"/>
          </p:nvPr>
        </p:nvSpPr>
        <p:spPr/>
        <p:txBody>
          <a:bodyPr/>
          <a:lstStyle/>
          <a:p>
            <a:fld id="{8157BFBD-2DAC-4B42-9108-9D707D4F351D}" type="slidenum">
              <a:rPr lang="fr-FR" smtClean="0"/>
              <a:t>‹N°›</a:t>
            </a:fld>
            <a:endParaRPr lang="fr-FR"/>
          </a:p>
        </p:txBody>
      </p:sp>
    </p:spTree>
    <p:extLst>
      <p:ext uri="{BB962C8B-B14F-4D97-AF65-F5344CB8AC3E}">
        <p14:creationId xmlns:p14="http://schemas.microsoft.com/office/powerpoint/2010/main" val="803658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008D3E-143D-1623-9B84-8856BB7396A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DC755C76-8687-0621-5B37-DA428B7D017A}"/>
              </a:ext>
            </a:extLst>
          </p:cNvPr>
          <p:cNvSpPr>
            <a:spLocks noGrp="1"/>
          </p:cNvSpPr>
          <p:nvPr>
            <p:ph type="dt" sz="half" idx="10"/>
          </p:nvPr>
        </p:nvSpPr>
        <p:spPr/>
        <p:txBody>
          <a:bodyPr/>
          <a:lstStyle/>
          <a:p>
            <a:fld id="{532DE1E7-FFF5-FD4A-908A-0AADAE7E26E7}" type="datetimeFigureOut">
              <a:rPr lang="fr-FR" smtClean="0"/>
              <a:t>04/06/2025</a:t>
            </a:fld>
            <a:endParaRPr lang="fr-FR"/>
          </a:p>
        </p:txBody>
      </p:sp>
      <p:sp>
        <p:nvSpPr>
          <p:cNvPr id="4" name="Espace réservé du pied de page 3">
            <a:extLst>
              <a:ext uri="{FF2B5EF4-FFF2-40B4-BE49-F238E27FC236}">
                <a16:creationId xmlns:a16="http://schemas.microsoft.com/office/drawing/2014/main" id="{3F81E199-AAF0-4D56-81EE-FBE1739A3055}"/>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F48302B1-1E4B-5EEC-7ABA-21A600D10934}"/>
              </a:ext>
            </a:extLst>
          </p:cNvPr>
          <p:cNvSpPr>
            <a:spLocks noGrp="1"/>
          </p:cNvSpPr>
          <p:nvPr>
            <p:ph type="sldNum" sz="quarter" idx="12"/>
          </p:nvPr>
        </p:nvSpPr>
        <p:spPr/>
        <p:txBody>
          <a:bodyPr/>
          <a:lstStyle/>
          <a:p>
            <a:fld id="{8157BFBD-2DAC-4B42-9108-9D707D4F351D}" type="slidenum">
              <a:rPr lang="fr-FR" smtClean="0"/>
              <a:t>‹N°›</a:t>
            </a:fld>
            <a:endParaRPr lang="fr-FR"/>
          </a:p>
        </p:txBody>
      </p:sp>
    </p:spTree>
    <p:extLst>
      <p:ext uri="{BB962C8B-B14F-4D97-AF65-F5344CB8AC3E}">
        <p14:creationId xmlns:p14="http://schemas.microsoft.com/office/powerpoint/2010/main" val="2265423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9E86431-7B3D-E32A-91B2-5EBCE505A155}"/>
              </a:ext>
            </a:extLst>
          </p:cNvPr>
          <p:cNvSpPr>
            <a:spLocks noGrp="1"/>
          </p:cNvSpPr>
          <p:nvPr>
            <p:ph type="dt" sz="half" idx="10"/>
          </p:nvPr>
        </p:nvSpPr>
        <p:spPr/>
        <p:txBody>
          <a:bodyPr/>
          <a:lstStyle/>
          <a:p>
            <a:fld id="{532DE1E7-FFF5-FD4A-908A-0AADAE7E26E7}" type="datetimeFigureOut">
              <a:rPr lang="fr-FR" smtClean="0"/>
              <a:t>04/06/2025</a:t>
            </a:fld>
            <a:endParaRPr lang="fr-FR"/>
          </a:p>
        </p:txBody>
      </p:sp>
      <p:sp>
        <p:nvSpPr>
          <p:cNvPr id="3" name="Espace réservé du pied de page 2">
            <a:extLst>
              <a:ext uri="{FF2B5EF4-FFF2-40B4-BE49-F238E27FC236}">
                <a16:creationId xmlns:a16="http://schemas.microsoft.com/office/drawing/2014/main" id="{52FA2DA1-0024-295C-9959-129E9FB751D1}"/>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5E8D3DCF-C249-BF9A-C324-C6C15C2F5787}"/>
              </a:ext>
            </a:extLst>
          </p:cNvPr>
          <p:cNvSpPr>
            <a:spLocks noGrp="1"/>
          </p:cNvSpPr>
          <p:nvPr>
            <p:ph type="sldNum" sz="quarter" idx="12"/>
          </p:nvPr>
        </p:nvSpPr>
        <p:spPr/>
        <p:txBody>
          <a:bodyPr/>
          <a:lstStyle/>
          <a:p>
            <a:fld id="{8157BFBD-2DAC-4B42-9108-9D707D4F351D}" type="slidenum">
              <a:rPr lang="fr-FR" smtClean="0"/>
              <a:t>‹N°›</a:t>
            </a:fld>
            <a:endParaRPr lang="fr-FR"/>
          </a:p>
        </p:txBody>
      </p:sp>
    </p:spTree>
    <p:extLst>
      <p:ext uri="{BB962C8B-B14F-4D97-AF65-F5344CB8AC3E}">
        <p14:creationId xmlns:p14="http://schemas.microsoft.com/office/powerpoint/2010/main" val="1687908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A1961E-2D08-C957-4995-AEB476228D6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AEDDD7E2-DDA3-F328-EF38-E8E0B94DAC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BC3FF935-6419-1DF8-6E29-528FCA45D9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5B0F888-E70F-395E-4A3D-7D9E51CD437E}"/>
              </a:ext>
            </a:extLst>
          </p:cNvPr>
          <p:cNvSpPr>
            <a:spLocks noGrp="1"/>
          </p:cNvSpPr>
          <p:nvPr>
            <p:ph type="dt" sz="half" idx="10"/>
          </p:nvPr>
        </p:nvSpPr>
        <p:spPr/>
        <p:txBody>
          <a:bodyPr/>
          <a:lstStyle/>
          <a:p>
            <a:fld id="{532DE1E7-FFF5-FD4A-908A-0AADAE7E26E7}" type="datetimeFigureOut">
              <a:rPr lang="fr-FR" smtClean="0"/>
              <a:t>04/06/2025</a:t>
            </a:fld>
            <a:endParaRPr lang="fr-FR"/>
          </a:p>
        </p:txBody>
      </p:sp>
      <p:sp>
        <p:nvSpPr>
          <p:cNvPr id="6" name="Espace réservé du pied de page 5">
            <a:extLst>
              <a:ext uri="{FF2B5EF4-FFF2-40B4-BE49-F238E27FC236}">
                <a16:creationId xmlns:a16="http://schemas.microsoft.com/office/drawing/2014/main" id="{64753A32-F6A7-F50A-7434-B6A79A1AD5F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D00B1D1-648B-F418-1DF9-72963DF35C36}"/>
              </a:ext>
            </a:extLst>
          </p:cNvPr>
          <p:cNvSpPr>
            <a:spLocks noGrp="1"/>
          </p:cNvSpPr>
          <p:nvPr>
            <p:ph type="sldNum" sz="quarter" idx="12"/>
          </p:nvPr>
        </p:nvSpPr>
        <p:spPr/>
        <p:txBody>
          <a:bodyPr/>
          <a:lstStyle/>
          <a:p>
            <a:fld id="{8157BFBD-2DAC-4B42-9108-9D707D4F351D}" type="slidenum">
              <a:rPr lang="fr-FR" smtClean="0"/>
              <a:t>‹N°›</a:t>
            </a:fld>
            <a:endParaRPr lang="fr-FR"/>
          </a:p>
        </p:txBody>
      </p:sp>
    </p:spTree>
    <p:extLst>
      <p:ext uri="{BB962C8B-B14F-4D97-AF65-F5344CB8AC3E}">
        <p14:creationId xmlns:p14="http://schemas.microsoft.com/office/powerpoint/2010/main" val="1909930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A02049-BB1C-B9A8-FBEC-29AF41205E5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35C450C6-AD0B-CFF3-027F-BB71A875E6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4538A23-1AC9-98C1-FB44-1E1F7989BF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90C0F9B-48BB-1A6E-C9E5-A5BB6E3F43DA}"/>
              </a:ext>
            </a:extLst>
          </p:cNvPr>
          <p:cNvSpPr>
            <a:spLocks noGrp="1"/>
          </p:cNvSpPr>
          <p:nvPr>
            <p:ph type="dt" sz="half" idx="10"/>
          </p:nvPr>
        </p:nvSpPr>
        <p:spPr/>
        <p:txBody>
          <a:bodyPr/>
          <a:lstStyle/>
          <a:p>
            <a:fld id="{532DE1E7-FFF5-FD4A-908A-0AADAE7E26E7}" type="datetimeFigureOut">
              <a:rPr lang="fr-FR" smtClean="0"/>
              <a:t>04/06/2025</a:t>
            </a:fld>
            <a:endParaRPr lang="fr-FR"/>
          </a:p>
        </p:txBody>
      </p:sp>
      <p:sp>
        <p:nvSpPr>
          <p:cNvPr id="6" name="Espace réservé du pied de page 5">
            <a:extLst>
              <a:ext uri="{FF2B5EF4-FFF2-40B4-BE49-F238E27FC236}">
                <a16:creationId xmlns:a16="http://schemas.microsoft.com/office/drawing/2014/main" id="{F2510EDA-8C30-80D2-8B5F-09ACCDF7E05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A637140-5AD8-D135-4E5B-06E250203BBC}"/>
              </a:ext>
            </a:extLst>
          </p:cNvPr>
          <p:cNvSpPr>
            <a:spLocks noGrp="1"/>
          </p:cNvSpPr>
          <p:nvPr>
            <p:ph type="sldNum" sz="quarter" idx="12"/>
          </p:nvPr>
        </p:nvSpPr>
        <p:spPr/>
        <p:txBody>
          <a:bodyPr/>
          <a:lstStyle/>
          <a:p>
            <a:fld id="{8157BFBD-2DAC-4B42-9108-9D707D4F351D}" type="slidenum">
              <a:rPr lang="fr-FR" smtClean="0"/>
              <a:t>‹N°›</a:t>
            </a:fld>
            <a:endParaRPr lang="fr-FR"/>
          </a:p>
        </p:txBody>
      </p:sp>
    </p:spTree>
    <p:extLst>
      <p:ext uri="{BB962C8B-B14F-4D97-AF65-F5344CB8AC3E}">
        <p14:creationId xmlns:p14="http://schemas.microsoft.com/office/powerpoint/2010/main" val="1052164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3E1DCF2-36E2-DCF8-3048-44EDD4D1A2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D0B2D1F-91FB-9CB7-AC1A-A55BF302AA4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6B2B0BF-ED36-589B-4012-AFB81AF637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2DE1E7-FFF5-FD4A-908A-0AADAE7E26E7}" type="datetimeFigureOut">
              <a:rPr lang="fr-FR" smtClean="0"/>
              <a:t>04/06/2025</a:t>
            </a:fld>
            <a:endParaRPr lang="fr-FR"/>
          </a:p>
        </p:txBody>
      </p:sp>
      <p:sp>
        <p:nvSpPr>
          <p:cNvPr id="5" name="Espace réservé du pied de page 4">
            <a:extLst>
              <a:ext uri="{FF2B5EF4-FFF2-40B4-BE49-F238E27FC236}">
                <a16:creationId xmlns:a16="http://schemas.microsoft.com/office/drawing/2014/main" id="{A1D2CAEE-F460-462C-C5BE-2E08BE669F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8D916DD0-FEE5-795E-2908-67E5699DB8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57BFBD-2DAC-4B42-9108-9D707D4F351D}" type="slidenum">
              <a:rPr lang="fr-FR" smtClean="0"/>
              <a:t>‹N°›</a:t>
            </a:fld>
            <a:endParaRPr lang="fr-FR"/>
          </a:p>
        </p:txBody>
      </p:sp>
    </p:spTree>
    <p:extLst>
      <p:ext uri="{BB962C8B-B14F-4D97-AF65-F5344CB8AC3E}">
        <p14:creationId xmlns:p14="http://schemas.microsoft.com/office/powerpoint/2010/main" val="763000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astronet-eu.org/" TargetMode="Externa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hyperlink" Target="http://www.astronet-eu.org/" TargetMode="Externa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www.astronet-eu.org/"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4206E2BB-DF77-4E52-5C1E-A93488F62E57}"/>
              </a:ext>
            </a:extLst>
          </p:cNvPr>
          <p:cNvSpPr>
            <a:spLocks noGrp="1"/>
          </p:cNvSpPr>
          <p:nvPr>
            <p:ph type="subTitle" idx="1"/>
          </p:nvPr>
        </p:nvSpPr>
        <p:spPr>
          <a:xfrm>
            <a:off x="791308" y="2992438"/>
            <a:ext cx="10609384" cy="3044947"/>
          </a:xfrm>
        </p:spPr>
        <p:txBody>
          <a:bodyPr>
            <a:normAutofit fontScale="92500" lnSpcReduction="10000"/>
          </a:bodyPr>
          <a:lstStyle/>
          <a:p>
            <a:pPr algn="just"/>
            <a:r>
              <a:rPr lang="fr-FR" sz="2000" dirty="0"/>
              <a:t>First </a:t>
            </a:r>
            <a:r>
              <a:rPr lang="fr-FR" sz="2000" dirty="0" err="1"/>
              <a:t>started</a:t>
            </a:r>
            <a:r>
              <a:rPr lang="fr-FR" sz="2000" dirty="0"/>
              <a:t> in 2005 as a consortium of </a:t>
            </a:r>
            <a:r>
              <a:rPr lang="fr-FR" sz="2000" dirty="0" err="1"/>
              <a:t>European</a:t>
            </a:r>
            <a:r>
              <a:rPr lang="fr-FR" sz="2000" dirty="0"/>
              <a:t> </a:t>
            </a:r>
            <a:r>
              <a:rPr lang="fr-FR" sz="2000" dirty="0" err="1"/>
              <a:t>funding</a:t>
            </a:r>
            <a:r>
              <a:rPr lang="fr-FR" sz="2000" dirty="0"/>
              <a:t> </a:t>
            </a:r>
            <a:r>
              <a:rPr lang="fr-FR" sz="2000" dirty="0" err="1"/>
              <a:t>agencies</a:t>
            </a:r>
            <a:r>
              <a:rPr lang="fr-FR" sz="2000" dirty="0"/>
              <a:t> and </a:t>
            </a:r>
            <a:r>
              <a:rPr lang="fr-FR" sz="2000" dirty="0" err="1"/>
              <a:t>research</a:t>
            </a:r>
            <a:r>
              <a:rPr lang="fr-FR" sz="2000" dirty="0"/>
              <a:t> organisations. </a:t>
            </a:r>
          </a:p>
          <a:p>
            <a:pPr algn="just"/>
            <a:r>
              <a:rPr lang="fr-FR" sz="2000" dirty="0" err="1"/>
              <a:t>Astronet</a:t>
            </a:r>
            <a:r>
              <a:rPr lang="fr-FR" sz="2000" dirty="0"/>
              <a:t> </a:t>
            </a:r>
            <a:r>
              <a:rPr lang="fr-FR" sz="2000" dirty="0" err="1"/>
              <a:t>was</a:t>
            </a:r>
            <a:r>
              <a:rPr lang="fr-FR" sz="2000" dirty="0"/>
              <a:t> an ERA-NET up to 2015, in the </a:t>
            </a:r>
            <a:r>
              <a:rPr lang="fr-FR" sz="2000" dirty="0" err="1"/>
              <a:t>context</a:t>
            </a:r>
            <a:r>
              <a:rPr lang="fr-FR" sz="2000" dirty="0"/>
              <a:t> of Horizon 2020 and </a:t>
            </a:r>
            <a:r>
              <a:rPr lang="fr-FR" sz="2000" dirty="0" err="1"/>
              <a:t>with</a:t>
            </a:r>
            <a:r>
              <a:rPr lang="fr-FR" sz="2000" dirty="0"/>
              <a:t> the support of the </a:t>
            </a:r>
            <a:r>
              <a:rPr lang="fr-FR" sz="2000" dirty="0" err="1"/>
              <a:t>European</a:t>
            </a:r>
            <a:r>
              <a:rPr lang="fr-FR" sz="2000" dirty="0"/>
              <a:t> Commission. </a:t>
            </a:r>
          </a:p>
          <a:p>
            <a:pPr algn="just"/>
            <a:r>
              <a:rPr lang="fr-FR" sz="2000" dirty="0"/>
              <a:t>It </a:t>
            </a:r>
            <a:r>
              <a:rPr lang="fr-FR" sz="2000" dirty="0" err="1"/>
              <a:t>is</a:t>
            </a:r>
            <a:r>
              <a:rPr lang="fr-FR" sz="2000" dirty="0"/>
              <a:t> </a:t>
            </a:r>
            <a:r>
              <a:rPr lang="fr-FR" sz="2000" dirty="0" err="1"/>
              <a:t>now</a:t>
            </a:r>
            <a:r>
              <a:rPr lang="fr-FR" sz="2000" dirty="0"/>
              <a:t> a self-</a:t>
            </a:r>
            <a:r>
              <a:rPr lang="fr-FR" sz="2000" dirty="0" err="1"/>
              <a:t>sustained</a:t>
            </a:r>
            <a:r>
              <a:rPr lang="fr-FR" sz="2000" dirty="0"/>
              <a:t> group of </a:t>
            </a:r>
            <a:r>
              <a:rPr lang="fr-FR" sz="2000" dirty="0" err="1"/>
              <a:t>funding</a:t>
            </a:r>
            <a:r>
              <a:rPr lang="fr-FR" sz="2000" dirty="0"/>
              <a:t> </a:t>
            </a:r>
            <a:r>
              <a:rPr lang="fr-FR" sz="2000" dirty="0" err="1"/>
              <a:t>agencies</a:t>
            </a:r>
            <a:r>
              <a:rPr lang="fr-FR" sz="2000" dirty="0"/>
              <a:t> and </a:t>
            </a:r>
            <a:r>
              <a:rPr lang="fr-FR" sz="2000" dirty="0" err="1"/>
              <a:t>associated</a:t>
            </a:r>
            <a:r>
              <a:rPr lang="fr-FR" sz="2000" dirty="0"/>
              <a:t> bodies. </a:t>
            </a:r>
          </a:p>
          <a:p>
            <a:pPr algn="just"/>
            <a:r>
              <a:rPr lang="fr-FR" sz="2000" b="1" dirty="0" err="1"/>
              <a:t>Astronet</a:t>
            </a:r>
            <a:r>
              <a:rPr lang="fr-FR" sz="2000" b="1" dirty="0"/>
              <a:t> </a:t>
            </a:r>
            <a:r>
              <a:rPr lang="fr-FR" sz="2000" b="1" dirty="0" err="1"/>
              <a:t>aims</a:t>
            </a:r>
            <a:r>
              <a:rPr lang="fr-FR" sz="2000" b="1" dirty="0"/>
              <a:t> at </a:t>
            </a:r>
            <a:r>
              <a:rPr lang="fr-FR" sz="2000" b="1" dirty="0" err="1"/>
              <a:t>encouraging</a:t>
            </a:r>
            <a:r>
              <a:rPr lang="fr-FR" sz="2000" b="1" dirty="0"/>
              <a:t> a </a:t>
            </a:r>
            <a:r>
              <a:rPr lang="fr-FR" sz="2000" b="1" dirty="0" err="1"/>
              <a:t>common</a:t>
            </a:r>
            <a:r>
              <a:rPr lang="fr-FR" sz="2000" b="1" dirty="0"/>
              <a:t> science vision for all of </a:t>
            </a:r>
            <a:r>
              <a:rPr lang="fr-FR" sz="2000" b="1" dirty="0" err="1"/>
              <a:t>European</a:t>
            </a:r>
            <a:r>
              <a:rPr lang="fr-FR" sz="2000" b="1" dirty="0"/>
              <a:t> </a:t>
            </a:r>
            <a:r>
              <a:rPr lang="fr-FR" sz="2000" b="1" dirty="0" err="1"/>
              <a:t>astronomy</a:t>
            </a:r>
            <a:r>
              <a:rPr lang="fr-FR" sz="2000" b="1" dirty="0"/>
              <a:t>. </a:t>
            </a:r>
          </a:p>
          <a:p>
            <a:pPr algn="just"/>
            <a:r>
              <a:rPr lang="fr-FR" sz="2000" b="1" dirty="0"/>
              <a:t>One of </a:t>
            </a:r>
            <a:r>
              <a:rPr lang="fr-FR" sz="2000" b="1" dirty="0" err="1"/>
              <a:t>its</a:t>
            </a:r>
            <a:r>
              <a:rPr lang="fr-FR" sz="2000" b="1" dirty="0"/>
              <a:t> key goals </a:t>
            </a:r>
            <a:r>
              <a:rPr lang="fr-FR" sz="2000" b="1" dirty="0" err="1"/>
              <a:t>is</a:t>
            </a:r>
            <a:r>
              <a:rPr lang="fr-FR" sz="2000" b="1" dirty="0"/>
              <a:t> to </a:t>
            </a:r>
            <a:r>
              <a:rPr lang="fr-FR" sz="2000" b="1" dirty="0" err="1"/>
              <a:t>deliver</a:t>
            </a:r>
            <a:r>
              <a:rPr lang="fr-FR" sz="2000" b="1" dirty="0"/>
              <a:t> a </a:t>
            </a:r>
            <a:r>
              <a:rPr lang="fr-FR" sz="2000" b="1" dirty="0" err="1"/>
              <a:t>strategic</a:t>
            </a:r>
            <a:r>
              <a:rPr lang="fr-FR" sz="2000" b="1" dirty="0"/>
              <a:t> plan and an infrastructure roadmap. </a:t>
            </a:r>
          </a:p>
          <a:p>
            <a:pPr algn="just"/>
            <a:endParaRPr lang="fr-FR" sz="2100" b="1" dirty="0">
              <a:solidFill>
                <a:srgbClr val="FF0000"/>
              </a:solidFill>
            </a:endParaRPr>
          </a:p>
          <a:p>
            <a:r>
              <a:rPr lang="fr-FR" sz="2100" dirty="0" err="1">
                <a:solidFill>
                  <a:srgbClr val="0070C0"/>
                </a:solidFill>
              </a:rPr>
              <a:t>Astronet</a:t>
            </a:r>
            <a:r>
              <a:rPr lang="fr-FR" sz="2100" dirty="0">
                <a:solidFill>
                  <a:srgbClr val="0070C0"/>
                </a:solidFill>
              </a:rPr>
              <a:t> Science Vision </a:t>
            </a:r>
            <a:br>
              <a:rPr lang="fr-FR" sz="2100" dirty="0">
                <a:solidFill>
                  <a:srgbClr val="0070C0"/>
                </a:solidFill>
              </a:rPr>
            </a:br>
            <a:r>
              <a:rPr lang="fr-FR" sz="2100" dirty="0">
                <a:solidFill>
                  <a:srgbClr val="0070C0"/>
                </a:solidFill>
              </a:rPr>
              <a:t>&amp; Infrastructure Roadmap 2023-2035</a:t>
            </a:r>
            <a:endParaRPr lang="fr-FR" sz="2100" b="1" dirty="0">
              <a:solidFill>
                <a:srgbClr val="0070C0"/>
              </a:solidFill>
            </a:endParaRPr>
          </a:p>
        </p:txBody>
      </p:sp>
      <p:pic>
        <p:nvPicPr>
          <p:cNvPr id="5" name="Image 4">
            <a:extLst>
              <a:ext uri="{FF2B5EF4-FFF2-40B4-BE49-F238E27FC236}">
                <a16:creationId xmlns:a16="http://schemas.microsoft.com/office/drawing/2014/main" id="{BDB9A064-67ED-A395-25AC-930B0EBE26AB}"/>
              </a:ext>
            </a:extLst>
          </p:cNvPr>
          <p:cNvPicPr>
            <a:picLocks noChangeAspect="1"/>
          </p:cNvPicPr>
          <p:nvPr/>
        </p:nvPicPr>
        <p:blipFill>
          <a:blip r:embed="rId2"/>
          <a:stretch>
            <a:fillRect/>
          </a:stretch>
        </p:blipFill>
        <p:spPr>
          <a:xfrm>
            <a:off x="12731" y="-14418"/>
            <a:ext cx="12179269" cy="2663923"/>
          </a:xfrm>
          <a:prstGeom prst="rect">
            <a:avLst/>
          </a:prstGeom>
        </p:spPr>
      </p:pic>
      <p:sp>
        <p:nvSpPr>
          <p:cNvPr id="6" name="ZoneTexte 5">
            <a:extLst>
              <a:ext uri="{FF2B5EF4-FFF2-40B4-BE49-F238E27FC236}">
                <a16:creationId xmlns:a16="http://schemas.microsoft.com/office/drawing/2014/main" id="{5393FCF9-8218-8CC4-5392-97E6A9E0116C}"/>
              </a:ext>
            </a:extLst>
          </p:cNvPr>
          <p:cNvSpPr txBox="1"/>
          <p:nvPr/>
        </p:nvSpPr>
        <p:spPr>
          <a:xfrm>
            <a:off x="3692769" y="2274277"/>
            <a:ext cx="3833446" cy="369332"/>
          </a:xfrm>
          <a:prstGeom prst="rect">
            <a:avLst/>
          </a:prstGeom>
          <a:noFill/>
        </p:spPr>
        <p:txBody>
          <a:bodyPr wrap="square" rtlCol="0">
            <a:spAutoFit/>
          </a:bodyPr>
          <a:lstStyle/>
          <a:p>
            <a:pPr algn="ctr"/>
            <a:r>
              <a:rPr lang="fr-FR" dirty="0">
                <a:solidFill>
                  <a:schemeClr val="bg1"/>
                </a:solidFill>
              </a:rPr>
              <a:t>https://</a:t>
            </a:r>
            <a:r>
              <a:rPr lang="fr-FR" dirty="0" err="1">
                <a:solidFill>
                  <a:schemeClr val="bg1"/>
                </a:solidFill>
              </a:rPr>
              <a:t>www.astronet-eu.org</a:t>
            </a:r>
            <a:r>
              <a:rPr lang="fr-FR" dirty="0">
                <a:solidFill>
                  <a:schemeClr val="bg1"/>
                </a:solidFill>
              </a:rPr>
              <a:t>/</a:t>
            </a:r>
          </a:p>
        </p:txBody>
      </p:sp>
      <p:sp>
        <p:nvSpPr>
          <p:cNvPr id="2" name="Flèche vers le bas 1">
            <a:extLst>
              <a:ext uri="{FF2B5EF4-FFF2-40B4-BE49-F238E27FC236}">
                <a16:creationId xmlns:a16="http://schemas.microsoft.com/office/drawing/2014/main" id="{87C71EA8-2628-3ED7-8874-ECE5585DDBDD}"/>
              </a:ext>
            </a:extLst>
          </p:cNvPr>
          <p:cNvSpPr/>
          <p:nvPr/>
        </p:nvSpPr>
        <p:spPr>
          <a:xfrm>
            <a:off x="5935850" y="5036949"/>
            <a:ext cx="480447" cy="29446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74181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DB9A064-67ED-A395-25AC-930B0EBE26AB}"/>
              </a:ext>
            </a:extLst>
          </p:cNvPr>
          <p:cNvPicPr>
            <a:picLocks noChangeAspect="1"/>
          </p:cNvPicPr>
          <p:nvPr/>
        </p:nvPicPr>
        <p:blipFill rotWithShape="1">
          <a:blip r:embed="rId2"/>
          <a:srcRect t="11002"/>
          <a:stretch/>
        </p:blipFill>
        <p:spPr>
          <a:xfrm>
            <a:off x="12731" y="5366479"/>
            <a:ext cx="12179269" cy="2370842"/>
          </a:xfrm>
          <a:prstGeom prst="rect">
            <a:avLst/>
          </a:prstGeom>
        </p:spPr>
      </p:pic>
      <p:sp>
        <p:nvSpPr>
          <p:cNvPr id="4" name="Sous-titre 3">
            <a:extLst>
              <a:ext uri="{FF2B5EF4-FFF2-40B4-BE49-F238E27FC236}">
                <a16:creationId xmlns:a16="http://schemas.microsoft.com/office/drawing/2014/main" id="{468873C5-69AC-F540-B81A-1089B930DE71}"/>
              </a:ext>
            </a:extLst>
          </p:cNvPr>
          <p:cNvSpPr>
            <a:spLocks noGrp="1"/>
          </p:cNvSpPr>
          <p:nvPr>
            <p:ph type="subTitle" idx="1"/>
          </p:nvPr>
        </p:nvSpPr>
        <p:spPr/>
        <p:txBody>
          <a:bodyPr/>
          <a:lstStyle/>
          <a:p>
            <a:endParaRPr lang="fr-FR"/>
          </a:p>
        </p:txBody>
      </p:sp>
      <p:pic>
        <p:nvPicPr>
          <p:cNvPr id="8" name="Image 7">
            <a:extLst>
              <a:ext uri="{FF2B5EF4-FFF2-40B4-BE49-F238E27FC236}">
                <a16:creationId xmlns:a16="http://schemas.microsoft.com/office/drawing/2014/main" id="{45D56E89-02E3-E084-EF31-A0B5986B97F5}"/>
              </a:ext>
            </a:extLst>
          </p:cNvPr>
          <p:cNvPicPr>
            <a:picLocks noChangeAspect="1"/>
          </p:cNvPicPr>
          <p:nvPr/>
        </p:nvPicPr>
        <p:blipFill>
          <a:blip r:embed="rId3"/>
          <a:stretch>
            <a:fillRect/>
          </a:stretch>
        </p:blipFill>
        <p:spPr>
          <a:xfrm>
            <a:off x="420102" y="0"/>
            <a:ext cx="11351795" cy="5366479"/>
          </a:xfrm>
          <a:prstGeom prst="rect">
            <a:avLst/>
          </a:prstGeom>
        </p:spPr>
      </p:pic>
      <p:sp>
        <p:nvSpPr>
          <p:cNvPr id="2" name="ZoneTexte 1">
            <a:extLst>
              <a:ext uri="{FF2B5EF4-FFF2-40B4-BE49-F238E27FC236}">
                <a16:creationId xmlns:a16="http://schemas.microsoft.com/office/drawing/2014/main" id="{EB9C142F-F032-559C-CB51-143BFCC21431}"/>
              </a:ext>
            </a:extLst>
          </p:cNvPr>
          <p:cNvSpPr txBox="1"/>
          <p:nvPr/>
        </p:nvSpPr>
        <p:spPr>
          <a:xfrm>
            <a:off x="12731" y="1752600"/>
            <a:ext cx="184731" cy="369332"/>
          </a:xfrm>
          <a:prstGeom prst="rect">
            <a:avLst/>
          </a:prstGeom>
          <a:noFill/>
        </p:spPr>
        <p:txBody>
          <a:bodyPr wrap="none" rtlCol="0">
            <a:spAutoFit/>
          </a:bodyPr>
          <a:lstStyle/>
          <a:p>
            <a:endParaRPr lang="fr-FR" dirty="0"/>
          </a:p>
        </p:txBody>
      </p:sp>
      <p:sp>
        <p:nvSpPr>
          <p:cNvPr id="6" name="ZoneTexte 5">
            <a:extLst>
              <a:ext uri="{FF2B5EF4-FFF2-40B4-BE49-F238E27FC236}">
                <a16:creationId xmlns:a16="http://schemas.microsoft.com/office/drawing/2014/main" id="{D9D5CF0B-B86B-D85F-579A-B821263F2DA4}"/>
              </a:ext>
            </a:extLst>
          </p:cNvPr>
          <p:cNvSpPr txBox="1"/>
          <p:nvPr/>
        </p:nvSpPr>
        <p:spPr>
          <a:xfrm>
            <a:off x="5341853" y="1597276"/>
            <a:ext cx="762000" cy="307777"/>
          </a:xfrm>
          <a:prstGeom prst="rect">
            <a:avLst/>
          </a:prstGeom>
          <a:noFill/>
        </p:spPr>
        <p:txBody>
          <a:bodyPr wrap="square" rtlCol="0">
            <a:spAutoFit/>
          </a:bodyPr>
          <a:lstStyle/>
          <a:p>
            <a:pPr algn="ctr"/>
            <a:r>
              <a:rPr lang="fr-FR" sz="1400" dirty="0">
                <a:solidFill>
                  <a:schemeClr val="bg1"/>
                </a:solidFill>
              </a:rPr>
              <a:t>NWO</a:t>
            </a:r>
          </a:p>
        </p:txBody>
      </p:sp>
      <p:sp>
        <p:nvSpPr>
          <p:cNvPr id="9" name="ZoneTexte 8">
            <a:extLst>
              <a:ext uri="{FF2B5EF4-FFF2-40B4-BE49-F238E27FC236}">
                <a16:creationId xmlns:a16="http://schemas.microsoft.com/office/drawing/2014/main" id="{E68BAE22-B9F9-7ED9-6112-56C33493A315}"/>
              </a:ext>
            </a:extLst>
          </p:cNvPr>
          <p:cNvSpPr txBox="1"/>
          <p:nvPr/>
        </p:nvSpPr>
        <p:spPr>
          <a:xfrm>
            <a:off x="6352980" y="3275111"/>
            <a:ext cx="1079500" cy="307777"/>
          </a:xfrm>
          <a:prstGeom prst="rect">
            <a:avLst/>
          </a:prstGeom>
          <a:noFill/>
        </p:spPr>
        <p:txBody>
          <a:bodyPr wrap="square" rtlCol="0">
            <a:spAutoFit/>
          </a:bodyPr>
          <a:lstStyle/>
          <a:p>
            <a:pPr algn="ctr"/>
            <a:r>
              <a:rPr lang="fr-FR" sz="1400" dirty="0">
                <a:solidFill>
                  <a:schemeClr val="bg1"/>
                </a:solidFill>
              </a:rPr>
              <a:t>INAF</a:t>
            </a:r>
          </a:p>
        </p:txBody>
      </p:sp>
      <p:sp>
        <p:nvSpPr>
          <p:cNvPr id="10" name="ZoneTexte 9">
            <a:extLst>
              <a:ext uri="{FF2B5EF4-FFF2-40B4-BE49-F238E27FC236}">
                <a16:creationId xmlns:a16="http://schemas.microsoft.com/office/drawing/2014/main" id="{5152A766-C7CA-37B9-4289-10C5789B2016}"/>
              </a:ext>
            </a:extLst>
          </p:cNvPr>
          <p:cNvSpPr txBox="1"/>
          <p:nvPr/>
        </p:nvSpPr>
        <p:spPr>
          <a:xfrm>
            <a:off x="4648201" y="3489249"/>
            <a:ext cx="1079500" cy="307777"/>
          </a:xfrm>
          <a:prstGeom prst="rect">
            <a:avLst/>
          </a:prstGeom>
          <a:noFill/>
        </p:spPr>
        <p:txBody>
          <a:bodyPr wrap="square" rtlCol="0">
            <a:spAutoFit/>
          </a:bodyPr>
          <a:lstStyle/>
          <a:p>
            <a:pPr algn="ctr"/>
            <a:r>
              <a:rPr lang="fr-FR" sz="1400" dirty="0">
                <a:solidFill>
                  <a:schemeClr val="bg1"/>
                </a:solidFill>
              </a:rPr>
              <a:t>Spain</a:t>
            </a:r>
          </a:p>
        </p:txBody>
      </p:sp>
      <p:sp>
        <p:nvSpPr>
          <p:cNvPr id="11" name="ZoneTexte 10">
            <a:extLst>
              <a:ext uri="{FF2B5EF4-FFF2-40B4-BE49-F238E27FC236}">
                <a16:creationId xmlns:a16="http://schemas.microsoft.com/office/drawing/2014/main" id="{67D67E23-72EA-77DE-291B-2D031DB32F84}"/>
              </a:ext>
            </a:extLst>
          </p:cNvPr>
          <p:cNvSpPr txBox="1"/>
          <p:nvPr/>
        </p:nvSpPr>
        <p:spPr>
          <a:xfrm>
            <a:off x="5254019" y="1862161"/>
            <a:ext cx="1079500" cy="307777"/>
          </a:xfrm>
          <a:prstGeom prst="rect">
            <a:avLst/>
          </a:prstGeom>
          <a:noFill/>
        </p:spPr>
        <p:txBody>
          <a:bodyPr wrap="square" rtlCol="0">
            <a:spAutoFit/>
          </a:bodyPr>
          <a:lstStyle/>
          <a:p>
            <a:pPr algn="ctr"/>
            <a:r>
              <a:rPr lang="fr-FR" sz="1400" dirty="0">
                <a:solidFill>
                  <a:schemeClr val="bg1"/>
                </a:solidFill>
              </a:rPr>
              <a:t>KU Leuven</a:t>
            </a:r>
          </a:p>
        </p:txBody>
      </p:sp>
      <p:sp>
        <p:nvSpPr>
          <p:cNvPr id="12" name="ZoneTexte 11">
            <a:extLst>
              <a:ext uri="{FF2B5EF4-FFF2-40B4-BE49-F238E27FC236}">
                <a16:creationId xmlns:a16="http://schemas.microsoft.com/office/drawing/2014/main" id="{F96162CE-E11A-B5B2-C251-01172D7A0E6F}"/>
              </a:ext>
            </a:extLst>
          </p:cNvPr>
          <p:cNvSpPr txBox="1"/>
          <p:nvPr/>
        </p:nvSpPr>
        <p:spPr>
          <a:xfrm>
            <a:off x="6962861" y="175894"/>
            <a:ext cx="1079500" cy="307777"/>
          </a:xfrm>
          <a:prstGeom prst="rect">
            <a:avLst/>
          </a:prstGeom>
          <a:noFill/>
        </p:spPr>
        <p:txBody>
          <a:bodyPr wrap="square" rtlCol="0">
            <a:spAutoFit/>
          </a:bodyPr>
          <a:lstStyle/>
          <a:p>
            <a:pPr algn="ctr"/>
            <a:r>
              <a:rPr lang="fr-FR" sz="1400" dirty="0">
                <a:solidFill>
                  <a:schemeClr val="bg1"/>
                </a:solidFill>
              </a:rPr>
              <a:t>SRC</a:t>
            </a:r>
          </a:p>
        </p:txBody>
      </p:sp>
      <p:sp>
        <p:nvSpPr>
          <p:cNvPr id="13" name="ZoneTexte 12">
            <a:extLst>
              <a:ext uri="{FF2B5EF4-FFF2-40B4-BE49-F238E27FC236}">
                <a16:creationId xmlns:a16="http://schemas.microsoft.com/office/drawing/2014/main" id="{E0AB0744-5BFA-B2EA-B565-2BF310214E8F}"/>
              </a:ext>
            </a:extLst>
          </p:cNvPr>
          <p:cNvSpPr txBox="1"/>
          <p:nvPr/>
        </p:nvSpPr>
        <p:spPr>
          <a:xfrm>
            <a:off x="6264680" y="2259833"/>
            <a:ext cx="1079500" cy="307777"/>
          </a:xfrm>
          <a:prstGeom prst="rect">
            <a:avLst/>
          </a:prstGeom>
          <a:noFill/>
        </p:spPr>
        <p:txBody>
          <a:bodyPr wrap="square" rtlCol="0">
            <a:spAutoFit/>
          </a:bodyPr>
          <a:lstStyle/>
          <a:p>
            <a:pPr algn="ctr"/>
            <a:r>
              <a:rPr lang="fr-FR" sz="1400" dirty="0">
                <a:solidFill>
                  <a:schemeClr val="bg1"/>
                </a:solidFill>
              </a:rPr>
              <a:t>ESO</a:t>
            </a:r>
          </a:p>
        </p:txBody>
      </p:sp>
      <p:pic>
        <p:nvPicPr>
          <p:cNvPr id="14" name="Image 13">
            <a:extLst>
              <a:ext uri="{FF2B5EF4-FFF2-40B4-BE49-F238E27FC236}">
                <a16:creationId xmlns:a16="http://schemas.microsoft.com/office/drawing/2014/main" id="{F5C7EB38-8794-4C52-4C26-E7CB4BA534CF}"/>
              </a:ext>
            </a:extLst>
          </p:cNvPr>
          <p:cNvPicPr>
            <a:picLocks noChangeAspect="1"/>
          </p:cNvPicPr>
          <p:nvPr/>
        </p:nvPicPr>
        <p:blipFill>
          <a:blip r:embed="rId4"/>
          <a:stretch>
            <a:fillRect/>
          </a:stretch>
        </p:blipFill>
        <p:spPr>
          <a:xfrm>
            <a:off x="5539106" y="2171918"/>
            <a:ext cx="274124" cy="363029"/>
          </a:xfrm>
          <a:prstGeom prst="rect">
            <a:avLst/>
          </a:prstGeom>
        </p:spPr>
      </p:pic>
      <p:pic>
        <p:nvPicPr>
          <p:cNvPr id="15" name="Image 14">
            <a:extLst>
              <a:ext uri="{FF2B5EF4-FFF2-40B4-BE49-F238E27FC236}">
                <a16:creationId xmlns:a16="http://schemas.microsoft.com/office/drawing/2014/main" id="{0EEC10AB-7B06-9D62-9041-D0600A34432F}"/>
              </a:ext>
            </a:extLst>
          </p:cNvPr>
          <p:cNvPicPr>
            <a:picLocks noChangeAspect="1"/>
          </p:cNvPicPr>
          <p:nvPr/>
        </p:nvPicPr>
        <p:blipFill>
          <a:blip r:embed="rId4"/>
          <a:stretch>
            <a:fillRect/>
          </a:stretch>
        </p:blipFill>
        <p:spPr>
          <a:xfrm>
            <a:off x="5112665" y="1723538"/>
            <a:ext cx="274124" cy="363029"/>
          </a:xfrm>
          <a:prstGeom prst="rect">
            <a:avLst/>
          </a:prstGeom>
        </p:spPr>
      </p:pic>
      <p:sp>
        <p:nvSpPr>
          <p:cNvPr id="7" name="ZoneTexte 6">
            <a:extLst>
              <a:ext uri="{FF2B5EF4-FFF2-40B4-BE49-F238E27FC236}">
                <a16:creationId xmlns:a16="http://schemas.microsoft.com/office/drawing/2014/main" id="{C9304D3E-FF84-BDC0-385B-2D803EFBC6D8}"/>
              </a:ext>
            </a:extLst>
          </p:cNvPr>
          <p:cNvSpPr txBox="1"/>
          <p:nvPr/>
        </p:nvSpPr>
        <p:spPr>
          <a:xfrm>
            <a:off x="4571972" y="1724197"/>
            <a:ext cx="1079500" cy="307777"/>
          </a:xfrm>
          <a:prstGeom prst="rect">
            <a:avLst/>
          </a:prstGeom>
          <a:noFill/>
        </p:spPr>
        <p:txBody>
          <a:bodyPr wrap="square" rtlCol="0">
            <a:spAutoFit/>
          </a:bodyPr>
          <a:lstStyle/>
          <a:p>
            <a:pPr algn="ctr"/>
            <a:r>
              <a:rPr lang="fr-FR" sz="1400" dirty="0">
                <a:solidFill>
                  <a:schemeClr val="bg1"/>
                </a:solidFill>
              </a:rPr>
              <a:t>STFC</a:t>
            </a:r>
          </a:p>
        </p:txBody>
      </p:sp>
      <p:sp>
        <p:nvSpPr>
          <p:cNvPr id="3" name="ZoneTexte 2">
            <a:extLst>
              <a:ext uri="{FF2B5EF4-FFF2-40B4-BE49-F238E27FC236}">
                <a16:creationId xmlns:a16="http://schemas.microsoft.com/office/drawing/2014/main" id="{D6651868-15B9-FA67-8A19-8521827367C0}"/>
              </a:ext>
            </a:extLst>
          </p:cNvPr>
          <p:cNvSpPr txBox="1"/>
          <p:nvPr/>
        </p:nvSpPr>
        <p:spPr>
          <a:xfrm>
            <a:off x="5127227" y="2162353"/>
            <a:ext cx="762000" cy="307777"/>
          </a:xfrm>
          <a:prstGeom prst="rect">
            <a:avLst/>
          </a:prstGeom>
          <a:noFill/>
        </p:spPr>
        <p:txBody>
          <a:bodyPr wrap="square" rtlCol="0">
            <a:spAutoFit/>
          </a:bodyPr>
          <a:lstStyle/>
          <a:p>
            <a:pPr algn="ctr"/>
            <a:r>
              <a:rPr lang="fr-FR" sz="1400" dirty="0">
                <a:solidFill>
                  <a:schemeClr val="bg1"/>
                </a:solidFill>
              </a:rPr>
              <a:t>CNRS</a:t>
            </a:r>
          </a:p>
        </p:txBody>
      </p:sp>
      <p:sp>
        <p:nvSpPr>
          <p:cNvPr id="16" name="ZoneTexte 15">
            <a:extLst>
              <a:ext uri="{FF2B5EF4-FFF2-40B4-BE49-F238E27FC236}">
                <a16:creationId xmlns:a16="http://schemas.microsoft.com/office/drawing/2014/main" id="{BC1FA47A-9149-C8C5-EE8F-E58B59F88354}"/>
              </a:ext>
            </a:extLst>
          </p:cNvPr>
          <p:cNvSpPr txBox="1"/>
          <p:nvPr/>
        </p:nvSpPr>
        <p:spPr>
          <a:xfrm>
            <a:off x="4802103" y="3699490"/>
            <a:ext cx="1079500" cy="307777"/>
          </a:xfrm>
          <a:prstGeom prst="rect">
            <a:avLst/>
          </a:prstGeom>
          <a:noFill/>
        </p:spPr>
        <p:txBody>
          <a:bodyPr wrap="square" rtlCol="0">
            <a:spAutoFit/>
          </a:bodyPr>
          <a:lstStyle/>
          <a:p>
            <a:pPr algn="ctr"/>
            <a:r>
              <a:rPr lang="fr-FR" sz="1400" dirty="0">
                <a:solidFill>
                  <a:schemeClr val="bg1"/>
                </a:solidFill>
              </a:rPr>
              <a:t>CSIC</a:t>
            </a:r>
          </a:p>
        </p:txBody>
      </p:sp>
      <p:sp>
        <p:nvSpPr>
          <p:cNvPr id="17" name="ZoneTexte 16">
            <a:extLst>
              <a:ext uri="{FF2B5EF4-FFF2-40B4-BE49-F238E27FC236}">
                <a16:creationId xmlns:a16="http://schemas.microsoft.com/office/drawing/2014/main" id="{2D227914-3762-98D4-EDEA-C268C5B1096F}"/>
              </a:ext>
            </a:extLst>
          </p:cNvPr>
          <p:cNvSpPr txBox="1"/>
          <p:nvPr/>
        </p:nvSpPr>
        <p:spPr>
          <a:xfrm>
            <a:off x="3784664" y="3740589"/>
            <a:ext cx="1079500" cy="307777"/>
          </a:xfrm>
          <a:prstGeom prst="rect">
            <a:avLst/>
          </a:prstGeom>
          <a:noFill/>
        </p:spPr>
        <p:txBody>
          <a:bodyPr wrap="square" rtlCol="0">
            <a:spAutoFit/>
          </a:bodyPr>
          <a:lstStyle/>
          <a:p>
            <a:pPr algn="ctr"/>
            <a:r>
              <a:rPr lang="fr-FR" sz="1400" dirty="0">
                <a:solidFill>
                  <a:schemeClr val="bg1"/>
                </a:solidFill>
              </a:rPr>
              <a:t>PSA</a:t>
            </a:r>
          </a:p>
        </p:txBody>
      </p:sp>
      <p:sp>
        <p:nvSpPr>
          <p:cNvPr id="18" name="ZoneTexte 17">
            <a:extLst>
              <a:ext uri="{FF2B5EF4-FFF2-40B4-BE49-F238E27FC236}">
                <a16:creationId xmlns:a16="http://schemas.microsoft.com/office/drawing/2014/main" id="{4C8C9EAD-8A8D-B825-D75B-2ECB2F334756}"/>
              </a:ext>
            </a:extLst>
          </p:cNvPr>
          <p:cNvSpPr txBox="1"/>
          <p:nvPr/>
        </p:nvSpPr>
        <p:spPr>
          <a:xfrm>
            <a:off x="4108451" y="1377425"/>
            <a:ext cx="1079500" cy="307777"/>
          </a:xfrm>
          <a:prstGeom prst="rect">
            <a:avLst/>
          </a:prstGeom>
          <a:noFill/>
        </p:spPr>
        <p:txBody>
          <a:bodyPr wrap="square" rtlCol="0">
            <a:spAutoFit/>
          </a:bodyPr>
          <a:lstStyle/>
          <a:p>
            <a:pPr algn="ctr"/>
            <a:r>
              <a:rPr lang="fr-FR" sz="1400" dirty="0">
                <a:solidFill>
                  <a:schemeClr val="bg1"/>
                </a:solidFill>
              </a:rPr>
              <a:t>ASI</a:t>
            </a:r>
          </a:p>
        </p:txBody>
      </p:sp>
      <p:sp>
        <p:nvSpPr>
          <p:cNvPr id="19" name="ZoneTexte 18">
            <a:extLst>
              <a:ext uri="{FF2B5EF4-FFF2-40B4-BE49-F238E27FC236}">
                <a16:creationId xmlns:a16="http://schemas.microsoft.com/office/drawing/2014/main" id="{D505DD6C-BF0F-09F3-FD9F-1C833FAB65EE}"/>
              </a:ext>
            </a:extLst>
          </p:cNvPr>
          <p:cNvSpPr txBox="1"/>
          <p:nvPr/>
        </p:nvSpPr>
        <p:spPr>
          <a:xfrm>
            <a:off x="6293324" y="859982"/>
            <a:ext cx="762000" cy="307777"/>
          </a:xfrm>
          <a:prstGeom prst="rect">
            <a:avLst/>
          </a:prstGeom>
          <a:noFill/>
        </p:spPr>
        <p:txBody>
          <a:bodyPr wrap="square" rtlCol="0">
            <a:spAutoFit/>
          </a:bodyPr>
          <a:lstStyle/>
          <a:p>
            <a:pPr algn="ctr"/>
            <a:r>
              <a:rPr lang="fr-FR" sz="1400" dirty="0">
                <a:solidFill>
                  <a:schemeClr val="bg1"/>
                </a:solidFill>
              </a:rPr>
              <a:t>IDA</a:t>
            </a:r>
          </a:p>
        </p:txBody>
      </p:sp>
      <p:sp>
        <p:nvSpPr>
          <p:cNvPr id="20" name="ZoneTexte 19">
            <a:extLst>
              <a:ext uri="{FF2B5EF4-FFF2-40B4-BE49-F238E27FC236}">
                <a16:creationId xmlns:a16="http://schemas.microsoft.com/office/drawing/2014/main" id="{479F2C82-885F-84C7-58A8-5CEFDE9BD26B}"/>
              </a:ext>
            </a:extLst>
          </p:cNvPr>
          <p:cNvSpPr txBox="1"/>
          <p:nvPr/>
        </p:nvSpPr>
        <p:spPr>
          <a:xfrm>
            <a:off x="5831768" y="1857983"/>
            <a:ext cx="1079500" cy="307777"/>
          </a:xfrm>
          <a:prstGeom prst="rect">
            <a:avLst/>
          </a:prstGeom>
          <a:noFill/>
        </p:spPr>
        <p:txBody>
          <a:bodyPr wrap="square" rtlCol="0">
            <a:spAutoFit/>
          </a:bodyPr>
          <a:lstStyle/>
          <a:p>
            <a:pPr algn="ctr"/>
            <a:r>
              <a:rPr lang="fr-FR" sz="1400" dirty="0">
                <a:solidFill>
                  <a:schemeClr val="bg1"/>
                </a:solidFill>
              </a:rPr>
              <a:t>RDS</a:t>
            </a:r>
          </a:p>
        </p:txBody>
      </p:sp>
      <p:sp>
        <p:nvSpPr>
          <p:cNvPr id="21" name="ZoneTexte 20">
            <a:extLst>
              <a:ext uri="{FF2B5EF4-FFF2-40B4-BE49-F238E27FC236}">
                <a16:creationId xmlns:a16="http://schemas.microsoft.com/office/drawing/2014/main" id="{9008C7CC-FD73-09A2-CCA3-3A5F424AA815}"/>
              </a:ext>
            </a:extLst>
          </p:cNvPr>
          <p:cNvSpPr txBox="1"/>
          <p:nvPr/>
        </p:nvSpPr>
        <p:spPr>
          <a:xfrm>
            <a:off x="7969724" y="1167759"/>
            <a:ext cx="762000" cy="307777"/>
          </a:xfrm>
          <a:prstGeom prst="rect">
            <a:avLst/>
          </a:prstGeom>
          <a:noFill/>
        </p:spPr>
        <p:txBody>
          <a:bodyPr wrap="square" rtlCol="0">
            <a:spAutoFit/>
          </a:bodyPr>
          <a:lstStyle/>
          <a:p>
            <a:pPr algn="ctr"/>
            <a:r>
              <a:rPr lang="fr-FR" sz="1400" dirty="0">
                <a:solidFill>
                  <a:schemeClr val="bg1"/>
                </a:solidFill>
              </a:rPr>
              <a:t>TFAI</a:t>
            </a:r>
          </a:p>
        </p:txBody>
      </p:sp>
      <p:sp>
        <p:nvSpPr>
          <p:cNvPr id="22" name="ZoneTexte 21">
            <a:extLst>
              <a:ext uri="{FF2B5EF4-FFF2-40B4-BE49-F238E27FC236}">
                <a16:creationId xmlns:a16="http://schemas.microsoft.com/office/drawing/2014/main" id="{C31FB065-73DF-2DA2-9A38-8E9CF64B1D2C}"/>
              </a:ext>
            </a:extLst>
          </p:cNvPr>
          <p:cNvSpPr txBox="1"/>
          <p:nvPr/>
        </p:nvSpPr>
        <p:spPr>
          <a:xfrm>
            <a:off x="7473502" y="1607994"/>
            <a:ext cx="762000" cy="307777"/>
          </a:xfrm>
          <a:prstGeom prst="rect">
            <a:avLst/>
          </a:prstGeom>
          <a:noFill/>
        </p:spPr>
        <p:txBody>
          <a:bodyPr wrap="square" rtlCol="0">
            <a:spAutoFit/>
          </a:bodyPr>
          <a:lstStyle/>
          <a:p>
            <a:pPr algn="ctr"/>
            <a:r>
              <a:rPr lang="fr-FR" sz="1400" dirty="0">
                <a:solidFill>
                  <a:schemeClr val="bg1"/>
                </a:solidFill>
              </a:rPr>
              <a:t>PTA</a:t>
            </a:r>
          </a:p>
        </p:txBody>
      </p:sp>
      <p:sp>
        <p:nvSpPr>
          <p:cNvPr id="23" name="ZoneTexte 22">
            <a:extLst>
              <a:ext uri="{FF2B5EF4-FFF2-40B4-BE49-F238E27FC236}">
                <a16:creationId xmlns:a16="http://schemas.microsoft.com/office/drawing/2014/main" id="{ADB7F32F-B659-48B0-DA87-0DA7D819D456}"/>
              </a:ext>
            </a:extLst>
          </p:cNvPr>
          <p:cNvSpPr txBox="1"/>
          <p:nvPr/>
        </p:nvSpPr>
        <p:spPr>
          <a:xfrm>
            <a:off x="7033630" y="2291031"/>
            <a:ext cx="762000" cy="307777"/>
          </a:xfrm>
          <a:prstGeom prst="rect">
            <a:avLst/>
          </a:prstGeom>
          <a:noFill/>
        </p:spPr>
        <p:txBody>
          <a:bodyPr wrap="square" rtlCol="0">
            <a:spAutoFit/>
          </a:bodyPr>
          <a:lstStyle/>
          <a:p>
            <a:pPr algn="ctr"/>
            <a:r>
              <a:rPr lang="fr-FR" sz="1400" dirty="0">
                <a:solidFill>
                  <a:schemeClr val="bg1"/>
                </a:solidFill>
              </a:rPr>
              <a:t>OAW</a:t>
            </a:r>
          </a:p>
        </p:txBody>
      </p:sp>
      <p:sp>
        <p:nvSpPr>
          <p:cNvPr id="24" name="ZoneTexte 23">
            <a:extLst>
              <a:ext uri="{FF2B5EF4-FFF2-40B4-BE49-F238E27FC236}">
                <a16:creationId xmlns:a16="http://schemas.microsoft.com/office/drawing/2014/main" id="{74215F88-BA50-CA8C-0030-F1A68AE883FB}"/>
              </a:ext>
            </a:extLst>
          </p:cNvPr>
          <p:cNvSpPr txBox="1"/>
          <p:nvPr/>
        </p:nvSpPr>
        <p:spPr>
          <a:xfrm>
            <a:off x="5952519" y="2603475"/>
            <a:ext cx="762000" cy="307777"/>
          </a:xfrm>
          <a:prstGeom prst="rect">
            <a:avLst/>
          </a:prstGeom>
          <a:noFill/>
        </p:spPr>
        <p:txBody>
          <a:bodyPr wrap="square" rtlCol="0">
            <a:spAutoFit/>
          </a:bodyPr>
          <a:lstStyle/>
          <a:p>
            <a:pPr algn="ctr"/>
            <a:r>
              <a:rPr lang="fr-FR" sz="1400" dirty="0">
                <a:solidFill>
                  <a:schemeClr val="bg1"/>
                </a:solidFill>
              </a:rPr>
              <a:t>SCNAT</a:t>
            </a:r>
          </a:p>
        </p:txBody>
      </p:sp>
      <p:sp>
        <p:nvSpPr>
          <p:cNvPr id="25" name="ZoneTexte 24">
            <a:extLst>
              <a:ext uri="{FF2B5EF4-FFF2-40B4-BE49-F238E27FC236}">
                <a16:creationId xmlns:a16="http://schemas.microsoft.com/office/drawing/2014/main" id="{03D3FB77-8C49-2E56-09C1-C630201669AD}"/>
              </a:ext>
            </a:extLst>
          </p:cNvPr>
          <p:cNvSpPr txBox="1"/>
          <p:nvPr/>
        </p:nvSpPr>
        <p:spPr>
          <a:xfrm>
            <a:off x="6679119" y="1997265"/>
            <a:ext cx="1079500" cy="307777"/>
          </a:xfrm>
          <a:prstGeom prst="rect">
            <a:avLst/>
          </a:prstGeom>
          <a:noFill/>
        </p:spPr>
        <p:txBody>
          <a:bodyPr wrap="square" rtlCol="0">
            <a:spAutoFit/>
          </a:bodyPr>
          <a:lstStyle/>
          <a:p>
            <a:pPr algn="ctr"/>
            <a:r>
              <a:rPr lang="fr-FR" sz="1400" dirty="0">
                <a:solidFill>
                  <a:schemeClr val="bg1"/>
                </a:solidFill>
              </a:rPr>
              <a:t>CNKA</a:t>
            </a:r>
          </a:p>
        </p:txBody>
      </p:sp>
      <p:sp>
        <p:nvSpPr>
          <p:cNvPr id="26" name="ZoneTexte 25">
            <a:extLst>
              <a:ext uri="{FF2B5EF4-FFF2-40B4-BE49-F238E27FC236}">
                <a16:creationId xmlns:a16="http://schemas.microsoft.com/office/drawing/2014/main" id="{515C6CF7-6142-AEB0-CEB4-D18A2601ECB5}"/>
              </a:ext>
            </a:extLst>
          </p:cNvPr>
          <p:cNvSpPr txBox="1"/>
          <p:nvPr/>
        </p:nvSpPr>
        <p:spPr>
          <a:xfrm>
            <a:off x="4802103" y="1401665"/>
            <a:ext cx="1079500" cy="307777"/>
          </a:xfrm>
          <a:prstGeom prst="rect">
            <a:avLst/>
          </a:prstGeom>
          <a:noFill/>
        </p:spPr>
        <p:txBody>
          <a:bodyPr wrap="square" rtlCol="0">
            <a:spAutoFit/>
          </a:bodyPr>
          <a:lstStyle/>
          <a:p>
            <a:pPr algn="ctr"/>
            <a:r>
              <a:rPr lang="fr-FR" sz="1400" dirty="0">
                <a:solidFill>
                  <a:schemeClr val="bg1"/>
                </a:solidFill>
              </a:rPr>
              <a:t>SKAO</a:t>
            </a:r>
          </a:p>
        </p:txBody>
      </p:sp>
      <p:sp>
        <p:nvSpPr>
          <p:cNvPr id="27" name="ZoneTexte 26">
            <a:extLst>
              <a:ext uri="{FF2B5EF4-FFF2-40B4-BE49-F238E27FC236}">
                <a16:creationId xmlns:a16="http://schemas.microsoft.com/office/drawing/2014/main" id="{ACA0D52B-AE69-2FDC-DCFA-EA55E1107046}"/>
              </a:ext>
            </a:extLst>
          </p:cNvPr>
          <p:cNvSpPr txBox="1"/>
          <p:nvPr/>
        </p:nvSpPr>
        <p:spPr>
          <a:xfrm>
            <a:off x="4238635" y="2204389"/>
            <a:ext cx="662867" cy="954107"/>
          </a:xfrm>
          <a:prstGeom prst="rect">
            <a:avLst/>
          </a:prstGeom>
          <a:noFill/>
        </p:spPr>
        <p:txBody>
          <a:bodyPr wrap="square" rtlCol="0">
            <a:spAutoFit/>
          </a:bodyPr>
          <a:lstStyle/>
          <a:p>
            <a:pPr algn="ctr"/>
            <a:r>
              <a:rPr lang="fr-FR" sz="1400" dirty="0">
                <a:solidFill>
                  <a:srgbClr val="FF0000"/>
                </a:solidFill>
              </a:rPr>
              <a:t>+</a:t>
            </a:r>
          </a:p>
          <a:p>
            <a:pPr algn="ctr"/>
            <a:r>
              <a:rPr lang="fr-FR" sz="1400" dirty="0">
                <a:solidFill>
                  <a:schemeClr val="bg1"/>
                </a:solidFill>
              </a:rPr>
              <a:t>ESA</a:t>
            </a:r>
          </a:p>
          <a:p>
            <a:pPr algn="ctr"/>
            <a:r>
              <a:rPr lang="fr-FR" sz="1400" dirty="0">
                <a:solidFill>
                  <a:schemeClr val="bg1"/>
                </a:solidFill>
              </a:rPr>
              <a:t>EAS</a:t>
            </a:r>
          </a:p>
          <a:p>
            <a:pPr algn="ctr"/>
            <a:r>
              <a:rPr lang="fr-FR" sz="1400" dirty="0">
                <a:solidFill>
                  <a:schemeClr val="bg1"/>
                </a:solidFill>
              </a:rPr>
              <a:t>APPEC</a:t>
            </a:r>
          </a:p>
        </p:txBody>
      </p:sp>
      <p:sp>
        <p:nvSpPr>
          <p:cNvPr id="30" name="ZoneTexte 29">
            <a:extLst>
              <a:ext uri="{FF2B5EF4-FFF2-40B4-BE49-F238E27FC236}">
                <a16:creationId xmlns:a16="http://schemas.microsoft.com/office/drawing/2014/main" id="{15C8A7A5-4646-6DDE-1C2B-EB1B6D4E1447}"/>
              </a:ext>
            </a:extLst>
          </p:cNvPr>
          <p:cNvSpPr txBox="1"/>
          <p:nvPr/>
        </p:nvSpPr>
        <p:spPr>
          <a:xfrm>
            <a:off x="851908" y="348504"/>
            <a:ext cx="4306463" cy="4247317"/>
          </a:xfrm>
          <a:prstGeom prst="rect">
            <a:avLst/>
          </a:prstGeom>
          <a:noFill/>
        </p:spPr>
        <p:txBody>
          <a:bodyPr wrap="square" rtlCol="0">
            <a:spAutoFit/>
          </a:bodyPr>
          <a:lstStyle/>
          <a:p>
            <a:r>
              <a:rPr lang="fr-FR" dirty="0">
                <a:solidFill>
                  <a:schemeClr val="bg1"/>
                </a:solidFill>
              </a:rPr>
              <a:t>ASTRONET </a:t>
            </a:r>
            <a:r>
              <a:rPr lang="fr-FR" dirty="0" err="1">
                <a:solidFill>
                  <a:schemeClr val="bg1"/>
                </a:solidFill>
              </a:rPr>
              <a:t>core</a:t>
            </a:r>
            <a:r>
              <a:rPr lang="fr-FR" dirty="0">
                <a:solidFill>
                  <a:schemeClr val="bg1"/>
                </a:solidFill>
              </a:rPr>
              <a:t> team:</a:t>
            </a:r>
          </a:p>
          <a:p>
            <a:r>
              <a:rPr lang="fr-FR" dirty="0">
                <a:solidFill>
                  <a:schemeClr val="bg1"/>
                </a:solidFill>
              </a:rPr>
              <a:t>- M. Janssen (NWO), Project manager</a:t>
            </a:r>
          </a:p>
          <a:p>
            <a:endParaRPr lang="fr-FR" dirty="0">
              <a:solidFill>
                <a:schemeClr val="bg1"/>
              </a:solidFill>
            </a:endParaRPr>
          </a:p>
          <a:p>
            <a:r>
              <a:rPr lang="fr-FR" dirty="0" err="1">
                <a:solidFill>
                  <a:schemeClr val="bg1"/>
                </a:solidFill>
              </a:rPr>
              <a:t>Executive</a:t>
            </a:r>
            <a:r>
              <a:rPr lang="fr-FR" dirty="0">
                <a:solidFill>
                  <a:schemeClr val="bg1"/>
                </a:solidFill>
              </a:rPr>
              <a:t> :</a:t>
            </a:r>
          </a:p>
          <a:p>
            <a:r>
              <a:rPr lang="fr-FR" dirty="0">
                <a:solidFill>
                  <a:schemeClr val="bg1"/>
                </a:solidFill>
              </a:rPr>
              <a:t>- CNRS (Fr), M. Giard, Chair</a:t>
            </a:r>
          </a:p>
          <a:p>
            <a:r>
              <a:rPr lang="fr-FR" dirty="0">
                <a:solidFill>
                  <a:schemeClr val="bg1"/>
                </a:solidFill>
              </a:rPr>
              <a:t>- NWO (NL), S. </a:t>
            </a:r>
            <a:r>
              <a:rPr lang="fr-FR" dirty="0" err="1">
                <a:solidFill>
                  <a:schemeClr val="bg1"/>
                </a:solidFill>
              </a:rPr>
              <a:t>Matheussen</a:t>
            </a:r>
            <a:r>
              <a:rPr lang="fr-FR" dirty="0">
                <a:solidFill>
                  <a:schemeClr val="bg1"/>
                </a:solidFill>
              </a:rPr>
              <a:t>, </a:t>
            </a:r>
            <a:r>
              <a:rPr lang="fr-FR" dirty="0" err="1">
                <a:solidFill>
                  <a:schemeClr val="bg1"/>
                </a:solidFill>
              </a:rPr>
              <a:t>co</a:t>
            </a:r>
            <a:r>
              <a:rPr lang="fr-FR" dirty="0">
                <a:solidFill>
                  <a:schemeClr val="bg1"/>
                </a:solidFill>
              </a:rPr>
              <a:t>-Chair</a:t>
            </a:r>
          </a:p>
          <a:p>
            <a:r>
              <a:rPr lang="fr-FR" dirty="0">
                <a:solidFill>
                  <a:schemeClr val="bg1"/>
                </a:solidFill>
              </a:rPr>
              <a:t>- STFC (UK), Ch. </a:t>
            </a:r>
            <a:r>
              <a:rPr lang="fr-FR" dirty="0" err="1">
                <a:solidFill>
                  <a:schemeClr val="bg1"/>
                </a:solidFill>
              </a:rPr>
              <a:t>Woolford</a:t>
            </a:r>
            <a:endParaRPr lang="fr-FR" dirty="0">
              <a:solidFill>
                <a:schemeClr val="bg1"/>
              </a:solidFill>
            </a:endParaRPr>
          </a:p>
          <a:p>
            <a:r>
              <a:rPr lang="fr-FR" dirty="0">
                <a:solidFill>
                  <a:schemeClr val="bg1"/>
                </a:solidFill>
              </a:rPr>
              <a:t>- INAF (Italie), S. </a:t>
            </a:r>
            <a:r>
              <a:rPr lang="fr-FR" dirty="0" err="1">
                <a:solidFill>
                  <a:schemeClr val="bg1"/>
                </a:solidFill>
              </a:rPr>
              <a:t>Sciortino</a:t>
            </a:r>
            <a:endParaRPr lang="fr-FR" dirty="0">
              <a:solidFill>
                <a:schemeClr val="bg1"/>
              </a:solidFill>
            </a:endParaRPr>
          </a:p>
          <a:p>
            <a:endParaRPr lang="fr-FR" dirty="0">
              <a:solidFill>
                <a:schemeClr val="bg1"/>
              </a:solidFill>
            </a:endParaRPr>
          </a:p>
          <a:p>
            <a:r>
              <a:rPr lang="fr-FR" dirty="0" err="1">
                <a:solidFill>
                  <a:schemeClr val="bg1"/>
                </a:solidFill>
              </a:rPr>
              <a:t>Other</a:t>
            </a:r>
            <a:r>
              <a:rPr lang="fr-FR" dirty="0">
                <a:solidFill>
                  <a:schemeClr val="bg1"/>
                </a:solidFill>
              </a:rPr>
              <a:t> </a:t>
            </a:r>
            <a:r>
              <a:rPr lang="fr-FR" dirty="0" err="1">
                <a:solidFill>
                  <a:schemeClr val="bg1"/>
                </a:solidFill>
              </a:rPr>
              <a:t>Members</a:t>
            </a:r>
            <a:r>
              <a:rPr lang="fr-FR" dirty="0">
                <a:solidFill>
                  <a:schemeClr val="bg1"/>
                </a:solidFill>
              </a:rPr>
              <a:t>:</a:t>
            </a:r>
          </a:p>
          <a:p>
            <a:r>
              <a:rPr lang="fr-FR" dirty="0">
                <a:solidFill>
                  <a:schemeClr val="bg1"/>
                </a:solidFill>
              </a:rPr>
              <a:t>- FWO (</a:t>
            </a:r>
            <a:r>
              <a:rPr lang="fr-FR" dirty="0" err="1">
                <a:solidFill>
                  <a:schemeClr val="bg1"/>
                </a:solidFill>
              </a:rPr>
              <a:t>Belgium</a:t>
            </a:r>
            <a:r>
              <a:rPr lang="fr-FR" dirty="0">
                <a:solidFill>
                  <a:schemeClr val="bg1"/>
                </a:solidFill>
              </a:rPr>
              <a:t>), H. Sana</a:t>
            </a:r>
          </a:p>
          <a:p>
            <a:r>
              <a:rPr lang="fr-FR" dirty="0">
                <a:solidFill>
                  <a:schemeClr val="bg1"/>
                </a:solidFill>
              </a:rPr>
              <a:t>- SRC (</a:t>
            </a:r>
            <a:r>
              <a:rPr lang="fr-FR" dirty="0" err="1">
                <a:solidFill>
                  <a:schemeClr val="bg1"/>
                </a:solidFill>
              </a:rPr>
              <a:t>Sweden</a:t>
            </a:r>
            <a:r>
              <a:rPr lang="fr-FR" dirty="0">
                <a:solidFill>
                  <a:schemeClr val="bg1"/>
                </a:solidFill>
              </a:rPr>
              <a:t>), G. </a:t>
            </a:r>
            <a:r>
              <a:rPr lang="fr-FR" dirty="0" err="1">
                <a:solidFill>
                  <a:schemeClr val="bg1"/>
                </a:solidFill>
              </a:rPr>
              <a:t>Mellema</a:t>
            </a:r>
            <a:endParaRPr lang="fr-FR" dirty="0">
              <a:solidFill>
                <a:schemeClr val="bg1"/>
              </a:solidFill>
            </a:endParaRPr>
          </a:p>
          <a:p>
            <a:r>
              <a:rPr lang="fr-FR" dirty="0">
                <a:solidFill>
                  <a:schemeClr val="bg1"/>
                </a:solidFill>
              </a:rPr>
              <a:t>- CMIN (Spain), B. Garcia</a:t>
            </a:r>
          </a:p>
          <a:p>
            <a:r>
              <a:rPr lang="fr-FR" dirty="0">
                <a:solidFill>
                  <a:schemeClr val="bg1"/>
                </a:solidFill>
              </a:rPr>
              <a:t>- ESO, A. </a:t>
            </a:r>
            <a:r>
              <a:rPr lang="fr-FR" dirty="0" err="1">
                <a:solidFill>
                  <a:schemeClr val="bg1"/>
                </a:solidFill>
              </a:rPr>
              <a:t>Mérand</a:t>
            </a:r>
            <a:r>
              <a:rPr lang="fr-FR" dirty="0">
                <a:solidFill>
                  <a:schemeClr val="bg1"/>
                </a:solidFill>
              </a:rPr>
              <a:t> </a:t>
            </a:r>
          </a:p>
          <a:p>
            <a:endParaRPr lang="fr-FR" dirty="0">
              <a:solidFill>
                <a:schemeClr val="bg1"/>
              </a:solidFill>
            </a:endParaRPr>
          </a:p>
        </p:txBody>
      </p:sp>
    </p:spTree>
    <p:extLst>
      <p:ext uri="{BB962C8B-B14F-4D97-AF65-F5344CB8AC3E}">
        <p14:creationId xmlns:p14="http://schemas.microsoft.com/office/powerpoint/2010/main" val="2133901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DB9A064-67ED-A395-25AC-930B0EBE26AB}"/>
              </a:ext>
            </a:extLst>
          </p:cNvPr>
          <p:cNvPicPr>
            <a:picLocks noChangeAspect="1"/>
          </p:cNvPicPr>
          <p:nvPr/>
        </p:nvPicPr>
        <p:blipFill rotWithShape="1">
          <a:blip r:embed="rId2"/>
          <a:srcRect t="11002"/>
          <a:stretch/>
        </p:blipFill>
        <p:spPr>
          <a:xfrm>
            <a:off x="12731" y="5366479"/>
            <a:ext cx="12179269" cy="2370842"/>
          </a:xfrm>
          <a:prstGeom prst="rect">
            <a:avLst/>
          </a:prstGeom>
        </p:spPr>
      </p:pic>
      <p:sp>
        <p:nvSpPr>
          <p:cNvPr id="2" name="ZoneTexte 1">
            <a:extLst>
              <a:ext uri="{FF2B5EF4-FFF2-40B4-BE49-F238E27FC236}">
                <a16:creationId xmlns:a16="http://schemas.microsoft.com/office/drawing/2014/main" id="{EB9C142F-F032-559C-CB51-143BFCC21431}"/>
              </a:ext>
            </a:extLst>
          </p:cNvPr>
          <p:cNvSpPr txBox="1"/>
          <p:nvPr/>
        </p:nvSpPr>
        <p:spPr>
          <a:xfrm>
            <a:off x="12731" y="1752600"/>
            <a:ext cx="184731" cy="369332"/>
          </a:xfrm>
          <a:prstGeom prst="rect">
            <a:avLst/>
          </a:prstGeom>
          <a:noFill/>
        </p:spPr>
        <p:txBody>
          <a:bodyPr wrap="none" rtlCol="0">
            <a:spAutoFit/>
          </a:bodyPr>
          <a:lstStyle/>
          <a:p>
            <a:endParaRPr lang="fr-FR" dirty="0"/>
          </a:p>
        </p:txBody>
      </p:sp>
      <p:sp>
        <p:nvSpPr>
          <p:cNvPr id="28" name="ZoneTexte 27">
            <a:extLst>
              <a:ext uri="{FF2B5EF4-FFF2-40B4-BE49-F238E27FC236}">
                <a16:creationId xmlns:a16="http://schemas.microsoft.com/office/drawing/2014/main" id="{D3BD3807-B3C9-7599-DC13-5DA85E6EC7E9}"/>
              </a:ext>
            </a:extLst>
          </p:cNvPr>
          <p:cNvSpPr txBox="1"/>
          <p:nvPr/>
        </p:nvSpPr>
        <p:spPr>
          <a:xfrm>
            <a:off x="769749" y="380499"/>
            <a:ext cx="10445858" cy="461665"/>
          </a:xfrm>
          <a:prstGeom prst="rect">
            <a:avLst/>
          </a:prstGeom>
          <a:noFill/>
        </p:spPr>
        <p:txBody>
          <a:bodyPr wrap="square" rtlCol="0">
            <a:spAutoFit/>
          </a:bodyPr>
          <a:lstStyle/>
          <a:p>
            <a:r>
              <a:rPr lang="fr-FR" sz="2400" dirty="0">
                <a:solidFill>
                  <a:srgbClr val="FF0000"/>
                </a:solidFill>
              </a:rPr>
              <a:t>ASTRONET </a:t>
            </a:r>
            <a:r>
              <a:rPr lang="fr-FR" sz="2400" dirty="0" err="1">
                <a:solidFill>
                  <a:srgbClr val="FF0000"/>
                </a:solidFill>
              </a:rPr>
              <a:t>restarts</a:t>
            </a:r>
            <a:r>
              <a:rPr lang="fr-FR" sz="2400" dirty="0">
                <a:solidFill>
                  <a:srgbClr val="FF0000"/>
                </a:solidFill>
              </a:rPr>
              <a:t> </a:t>
            </a:r>
            <a:r>
              <a:rPr lang="fr-FR" sz="2400" dirty="0" err="1">
                <a:solidFill>
                  <a:srgbClr val="FF0000"/>
                </a:solidFill>
              </a:rPr>
              <a:t>with</a:t>
            </a:r>
            <a:r>
              <a:rPr lang="fr-FR" sz="2400" dirty="0">
                <a:solidFill>
                  <a:srgbClr val="FF0000"/>
                </a:solidFill>
              </a:rPr>
              <a:t> new </a:t>
            </a:r>
            <a:r>
              <a:rPr lang="fr-FR" sz="2400" dirty="0" err="1">
                <a:solidFill>
                  <a:srgbClr val="FF0000"/>
                </a:solidFill>
              </a:rPr>
              <a:t>working</a:t>
            </a:r>
            <a:r>
              <a:rPr lang="fr-FR" sz="2400" dirty="0">
                <a:solidFill>
                  <a:srgbClr val="FF0000"/>
                </a:solidFill>
              </a:rPr>
              <a:t> groups on </a:t>
            </a:r>
            <a:r>
              <a:rPr lang="fr-FR" sz="2400" dirty="0" err="1">
                <a:solidFill>
                  <a:srgbClr val="FF0000"/>
                </a:solidFill>
              </a:rPr>
              <a:t>october</a:t>
            </a:r>
            <a:r>
              <a:rPr lang="fr-FR" sz="2400" dirty="0">
                <a:solidFill>
                  <a:srgbClr val="FF0000"/>
                </a:solidFill>
              </a:rPr>
              <a:t> 2024 </a:t>
            </a:r>
            <a:r>
              <a:rPr lang="fr-FR" sz="2400" dirty="0" err="1">
                <a:solidFill>
                  <a:srgbClr val="FF0000"/>
                </a:solidFill>
              </a:rPr>
              <a:t>board</a:t>
            </a:r>
            <a:r>
              <a:rPr lang="fr-FR" sz="2400" dirty="0">
                <a:solidFill>
                  <a:srgbClr val="FF0000"/>
                </a:solidFill>
              </a:rPr>
              <a:t> meeting  </a:t>
            </a:r>
          </a:p>
        </p:txBody>
      </p:sp>
      <p:sp>
        <p:nvSpPr>
          <p:cNvPr id="29" name="ZoneTexte 28">
            <a:extLst>
              <a:ext uri="{FF2B5EF4-FFF2-40B4-BE49-F238E27FC236}">
                <a16:creationId xmlns:a16="http://schemas.microsoft.com/office/drawing/2014/main" id="{FF61093E-118F-FA42-E38C-4C04D1454831}"/>
              </a:ext>
            </a:extLst>
          </p:cNvPr>
          <p:cNvSpPr txBox="1"/>
          <p:nvPr/>
        </p:nvSpPr>
        <p:spPr>
          <a:xfrm>
            <a:off x="1084881" y="997147"/>
            <a:ext cx="10337370" cy="4524315"/>
          </a:xfrm>
          <a:prstGeom prst="rect">
            <a:avLst/>
          </a:prstGeom>
          <a:noFill/>
        </p:spPr>
        <p:txBody>
          <a:bodyPr wrap="square" rtlCol="0">
            <a:spAutoFit/>
          </a:bodyPr>
          <a:lstStyle/>
          <a:p>
            <a:pPr marL="342900" lvl="0" indent="-342900">
              <a:buFont typeface="Calibri" panose="020F0502020204030204" pitchFamily="34" charset="0"/>
              <a:buChar char="-"/>
            </a:pPr>
            <a:r>
              <a:rPr lang="en-GB" sz="1800" b="1" kern="100" dirty="0">
                <a:effectLst/>
                <a:latin typeface="Calibri" panose="020F0502020204030204" pitchFamily="34" charset="0"/>
                <a:ea typeface="DengXian" panose="02010600030101010101" pitchFamily="2" charset="-122"/>
                <a:cs typeface="Times New Roman" panose="02020603050405020304" pitchFamily="18" charset="0"/>
              </a:rPr>
              <a:t>WG1 : Link with APPEC and elaboration of common strategies</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457200"/>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M. </a:t>
            </a:r>
            <a:r>
              <a:rPr lang="en-GB" sz="1800" kern="100" dirty="0" err="1">
                <a:effectLst/>
                <a:latin typeface="Calibri" panose="020F0502020204030204" pitchFamily="34" charset="0"/>
                <a:ea typeface="DengXian" panose="02010600030101010101" pitchFamily="2" charset="-122"/>
                <a:cs typeface="Times New Roman" panose="02020603050405020304" pitchFamily="18" charset="0"/>
              </a:rPr>
              <a:t>Giard</a:t>
            </a:r>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(coordinator), S. </a:t>
            </a:r>
            <a:r>
              <a:rPr lang="en-GB" sz="1800" kern="100" dirty="0" err="1">
                <a:effectLst/>
                <a:latin typeface="Calibri" panose="020F0502020204030204" pitchFamily="34" charset="0"/>
                <a:ea typeface="DengXian" panose="02010600030101010101" pitchFamily="2" charset="-122"/>
                <a:cs typeface="Times New Roman" panose="02020603050405020304" pitchFamily="18" charset="0"/>
              </a:rPr>
              <a:t>Matheussen</a:t>
            </a:r>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A. </a:t>
            </a:r>
            <a:r>
              <a:rPr lang="en-GB" sz="1800" kern="100" dirty="0" err="1">
                <a:effectLst/>
                <a:latin typeface="Calibri" panose="020F0502020204030204" pitchFamily="34" charset="0"/>
                <a:ea typeface="DengXian" panose="02010600030101010101" pitchFamily="2" charset="-122"/>
                <a:cs typeface="Times New Roman" panose="02020603050405020304" pitchFamily="18" charset="0"/>
              </a:rPr>
              <a:t>Haung</a:t>
            </a:r>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N. Rea, P. Chadwick, A. </a:t>
            </a:r>
            <a:r>
              <a:rPr lang="en-GB" sz="1800" kern="100" dirty="0" err="1">
                <a:effectLst/>
                <a:latin typeface="Calibri" panose="020F0502020204030204" pitchFamily="34" charset="0"/>
                <a:ea typeface="DengXian" panose="02010600030101010101" pitchFamily="2" charset="-122"/>
                <a:cs typeface="Times New Roman" panose="02020603050405020304" pitchFamily="18" charset="0"/>
              </a:rPr>
              <a:t>Kouchner</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457200"/>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buFont typeface="Calibri" panose="020F0502020204030204" pitchFamily="34" charset="0"/>
              <a:buChar char="-"/>
            </a:pPr>
            <a:r>
              <a:rPr lang="en-GB" sz="1800" b="1" kern="100" dirty="0">
                <a:effectLst/>
                <a:latin typeface="Calibri" panose="020F0502020204030204" pitchFamily="34" charset="0"/>
                <a:ea typeface="DengXian" panose="02010600030101010101" pitchFamily="2" charset="-122"/>
                <a:cs typeface="Times New Roman" panose="02020603050405020304" pitchFamily="18" charset="0"/>
              </a:rPr>
              <a:t>WG2 : Future strategies for science with small telescopes : a concerted European exercise (including transnational access and « after ORP »)</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457200"/>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P. Callanan (coordinator), J. Hiscock, A. </a:t>
            </a:r>
            <a:r>
              <a:rPr lang="en-GB" sz="1800" kern="100" dirty="0" err="1">
                <a:effectLst/>
                <a:latin typeface="Calibri" panose="020F0502020204030204" pitchFamily="34" charset="0"/>
                <a:ea typeface="DengXian" panose="02010600030101010101" pitchFamily="2" charset="-122"/>
                <a:cs typeface="Times New Roman" panose="02020603050405020304" pitchFamily="18" charset="0"/>
              </a:rPr>
              <a:t>Merand</a:t>
            </a:r>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H. Sana, Ph. Stee, </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457200"/>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buFont typeface="Calibri" panose="020F0502020204030204" pitchFamily="34" charset="0"/>
              <a:buChar char="-"/>
            </a:pPr>
            <a:r>
              <a:rPr lang="en-GB" sz="1800" b="1" kern="1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WG3 : Building strategies to materialize the roadmap (EST, SKA-SRC, data science, etc.)</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457200"/>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M. </a:t>
            </a:r>
            <a:r>
              <a:rPr lang="en-GB" sz="1800" kern="100" dirty="0" err="1">
                <a:effectLst/>
                <a:latin typeface="Calibri" panose="020F0502020204030204" pitchFamily="34" charset="0"/>
                <a:ea typeface="DengXian" panose="02010600030101010101" pitchFamily="2" charset="-122"/>
                <a:cs typeface="Times New Roman" panose="02020603050405020304" pitchFamily="18" charset="0"/>
              </a:rPr>
              <a:t>Giard</a:t>
            </a:r>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(coordinator), S. </a:t>
            </a:r>
            <a:r>
              <a:rPr lang="en-GB" sz="1800" kern="100" dirty="0" err="1">
                <a:effectLst/>
                <a:latin typeface="Calibri" panose="020F0502020204030204" pitchFamily="34" charset="0"/>
                <a:ea typeface="DengXian" panose="02010600030101010101" pitchFamily="2" charset="-122"/>
                <a:cs typeface="Times New Roman" panose="02020603050405020304" pitchFamily="18" charset="0"/>
              </a:rPr>
              <a:t>Sciortino</a:t>
            </a:r>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V. Martin (IAC), A. </a:t>
            </a:r>
            <a:r>
              <a:rPr lang="en-GB" sz="1800" kern="100" dirty="0" err="1">
                <a:effectLst/>
                <a:latin typeface="Calibri" panose="020F0502020204030204" pitchFamily="34" charset="0"/>
                <a:ea typeface="DengXian" panose="02010600030101010101" pitchFamily="2" charset="-122"/>
                <a:cs typeface="Times New Roman" panose="02020603050405020304" pitchFamily="18" charset="0"/>
              </a:rPr>
              <a:t>Merand</a:t>
            </a:r>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(ESO), SKAO </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457200"/>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buFont typeface="Calibri" panose="020F0502020204030204" pitchFamily="34" charset="0"/>
              <a:buChar char="-"/>
            </a:pPr>
            <a:r>
              <a:rPr lang="en-GB" sz="1800" b="1" kern="100" dirty="0">
                <a:effectLst/>
                <a:latin typeface="Calibri" panose="020F0502020204030204" pitchFamily="34" charset="0"/>
                <a:ea typeface="DengXian" panose="02010600030101010101" pitchFamily="2" charset="-122"/>
                <a:cs typeface="Times New Roman" panose="02020603050405020304" pitchFamily="18" charset="0"/>
              </a:rPr>
              <a:t>WG4 : </a:t>
            </a:r>
            <a:r>
              <a:rPr lang="fr-FR" sz="1800" b="1" kern="100" dirty="0">
                <a:effectLst/>
                <a:latin typeface="Calibri" panose="020F0502020204030204" pitchFamily="34" charset="0"/>
                <a:ea typeface="DengXian" panose="02010600030101010101" pitchFamily="2" charset="-122"/>
                <a:cs typeface="Times New Roman" panose="02020603050405020304" pitchFamily="18" charset="0"/>
              </a:rPr>
              <a:t>Connections and joint </a:t>
            </a:r>
            <a:r>
              <a:rPr lang="fr-FR" sz="1800" b="1" kern="100" dirty="0" err="1">
                <a:effectLst/>
                <a:latin typeface="Calibri" panose="020F0502020204030204" pitchFamily="34" charset="0"/>
                <a:ea typeface="DengXian" panose="02010600030101010101" pitchFamily="2" charset="-122"/>
                <a:cs typeface="Times New Roman" panose="02020603050405020304" pitchFamily="18" charset="0"/>
              </a:rPr>
              <a:t>policies</a:t>
            </a:r>
            <a:r>
              <a:rPr lang="fr-FR" sz="1800" b="1" kern="100" dirty="0">
                <a:effectLst/>
                <a:latin typeface="Calibri" panose="020F0502020204030204" pitchFamily="34" charset="0"/>
                <a:ea typeface="DengXian" panose="02010600030101010101" pitchFamily="2" charset="-122"/>
                <a:cs typeface="Times New Roman" panose="02020603050405020304" pitchFamily="18" charset="0"/>
              </a:rPr>
              <a:t> </a:t>
            </a:r>
            <a:r>
              <a:rPr lang="fr-FR" sz="1800" b="1" kern="100" dirty="0" err="1">
                <a:effectLst/>
                <a:latin typeface="Calibri" panose="020F0502020204030204" pitchFamily="34" charset="0"/>
                <a:ea typeface="DengXian" panose="02010600030101010101" pitchFamily="2" charset="-122"/>
                <a:cs typeface="Times New Roman" panose="02020603050405020304" pitchFamily="18" charset="0"/>
              </a:rPr>
              <a:t>with</a:t>
            </a:r>
            <a:r>
              <a:rPr lang="fr-FR" sz="1800" b="1" kern="100" dirty="0">
                <a:effectLst/>
                <a:latin typeface="Calibri" panose="020F0502020204030204" pitchFamily="34" charset="0"/>
                <a:ea typeface="DengXian" panose="02010600030101010101" pitchFamily="2" charset="-122"/>
                <a:cs typeface="Times New Roman" panose="02020603050405020304" pitchFamily="18" charset="0"/>
              </a:rPr>
              <a:t> the EC and </a:t>
            </a:r>
            <a:r>
              <a:rPr lang="fr-FR" sz="1800" b="1" kern="100" dirty="0" err="1">
                <a:effectLst/>
                <a:latin typeface="Calibri" panose="020F0502020204030204" pitchFamily="34" charset="0"/>
                <a:ea typeface="DengXian" panose="02010600030101010101" pitchFamily="2" charset="-122"/>
                <a:cs typeface="Times New Roman" panose="02020603050405020304" pitchFamily="18" charset="0"/>
              </a:rPr>
              <a:t>with</a:t>
            </a:r>
            <a:r>
              <a:rPr lang="fr-FR" sz="1800" b="1" kern="100" dirty="0">
                <a:effectLst/>
                <a:latin typeface="Calibri" panose="020F0502020204030204" pitchFamily="34" charset="0"/>
                <a:ea typeface="DengXian" panose="02010600030101010101" pitchFamily="2" charset="-122"/>
                <a:cs typeface="Times New Roman" panose="02020603050405020304" pitchFamily="18" charset="0"/>
              </a:rPr>
              <a:t> key stakeholders </a:t>
            </a:r>
            <a:r>
              <a:rPr lang="en-GB" sz="1800" b="1" kern="100" dirty="0">
                <a:effectLst/>
                <a:latin typeface="Calibri" panose="020F0502020204030204" pitchFamily="34" charset="0"/>
                <a:ea typeface="DengXian" panose="02010600030101010101" pitchFamily="2" charset="-122"/>
                <a:cs typeface="Times New Roman" panose="02020603050405020304" pitchFamily="18" charset="0"/>
              </a:rPr>
              <a:t>(participation to EAS 2025)</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457200"/>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S. </a:t>
            </a:r>
            <a:r>
              <a:rPr lang="en-GB" sz="1800" kern="100" dirty="0" err="1">
                <a:effectLst/>
                <a:latin typeface="Calibri" panose="020F0502020204030204" pitchFamily="34" charset="0"/>
                <a:ea typeface="DengXian" panose="02010600030101010101" pitchFamily="2" charset="-122"/>
                <a:cs typeface="Times New Roman" panose="02020603050405020304" pitchFamily="18" charset="0"/>
              </a:rPr>
              <a:t>Matheussen</a:t>
            </a:r>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(coordinator), S. </a:t>
            </a:r>
            <a:r>
              <a:rPr lang="en-GB" sz="1800" kern="100" dirty="0" err="1">
                <a:effectLst/>
                <a:latin typeface="Calibri" panose="020F0502020204030204" pitchFamily="34" charset="0"/>
                <a:ea typeface="DengXian" panose="02010600030101010101" pitchFamily="2" charset="-122"/>
                <a:cs typeface="Times New Roman" panose="02020603050405020304" pitchFamily="18" charset="0"/>
              </a:rPr>
              <a:t>Sciortino</a:t>
            </a:r>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S. </a:t>
            </a:r>
            <a:r>
              <a:rPr lang="en-GB" sz="1800" kern="100" dirty="0" err="1">
                <a:effectLst/>
                <a:latin typeface="Calibri" panose="020F0502020204030204" pitchFamily="34" charset="0"/>
                <a:ea typeface="DengXian" panose="02010600030101010101" pitchFamily="2" charset="-122"/>
                <a:cs typeface="Times New Roman" panose="02020603050405020304" pitchFamily="18" charset="0"/>
              </a:rPr>
              <a:t>Wedemeyer</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457200"/>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 </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buFont typeface="Calibri" panose="020F0502020204030204" pitchFamily="34" charset="0"/>
              <a:buChar char="-"/>
            </a:pPr>
            <a:r>
              <a:rPr lang="en-GB" sz="1800" b="1" kern="100" dirty="0">
                <a:effectLst/>
                <a:latin typeface="Calibri" panose="020F0502020204030204" pitchFamily="34" charset="0"/>
                <a:ea typeface="DengXian" panose="02010600030101010101" pitchFamily="2" charset="-122"/>
                <a:cs typeface="Times New Roman" panose="02020603050405020304" pitchFamily="18" charset="0"/>
              </a:rPr>
              <a:t>WG5 : Sustainability and societal issues</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457200"/>
            <a:r>
              <a:rPr lang="en-GB" sz="1800" kern="100" dirty="0">
                <a:effectLst/>
                <a:latin typeface="Calibri" panose="020F0502020204030204" pitchFamily="34" charset="0"/>
                <a:ea typeface="DengXian" panose="02010600030101010101" pitchFamily="2" charset="-122"/>
                <a:cs typeface="Times New Roman" panose="02020603050405020304" pitchFamily="18" charset="0"/>
              </a:rPr>
              <a:t>H. Sana (coordinator), SKAO, CNRS, ESO</a:t>
            </a:r>
            <a:endParaRPr lang="fr-FR"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fr-FR" dirty="0"/>
          </a:p>
        </p:txBody>
      </p:sp>
    </p:spTree>
    <p:extLst>
      <p:ext uri="{BB962C8B-B14F-4D97-AF65-F5344CB8AC3E}">
        <p14:creationId xmlns:p14="http://schemas.microsoft.com/office/powerpoint/2010/main" val="2123613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854BAE-9A72-5C36-CD35-78353E85F581}"/>
              </a:ext>
            </a:extLst>
          </p:cNvPr>
          <p:cNvSpPr>
            <a:spLocks noGrp="1"/>
          </p:cNvSpPr>
          <p:nvPr>
            <p:ph type="title"/>
          </p:nvPr>
        </p:nvSpPr>
        <p:spPr/>
        <p:txBody>
          <a:bodyPr/>
          <a:lstStyle/>
          <a:p>
            <a:pPr algn="ctr"/>
            <a:r>
              <a:rPr lang="fr-FR" dirty="0" err="1"/>
              <a:t>Astronet</a:t>
            </a:r>
            <a:r>
              <a:rPr lang="fr-FR" dirty="0"/>
              <a:t> Science Vision </a:t>
            </a:r>
            <a:br>
              <a:rPr lang="fr-FR" dirty="0"/>
            </a:br>
            <a:r>
              <a:rPr lang="fr-FR" dirty="0"/>
              <a:t>&amp; Infrastructure Roadmap 2023-2035</a:t>
            </a:r>
          </a:p>
        </p:txBody>
      </p:sp>
      <p:pic>
        <p:nvPicPr>
          <p:cNvPr id="5" name="Image 4">
            <a:extLst>
              <a:ext uri="{FF2B5EF4-FFF2-40B4-BE49-F238E27FC236}">
                <a16:creationId xmlns:a16="http://schemas.microsoft.com/office/drawing/2014/main" id="{0900AB54-49E7-E109-1736-75E9C3B69670}"/>
              </a:ext>
            </a:extLst>
          </p:cNvPr>
          <p:cNvPicPr>
            <a:picLocks noChangeAspect="1"/>
          </p:cNvPicPr>
          <p:nvPr/>
        </p:nvPicPr>
        <p:blipFill>
          <a:blip r:embed="rId2"/>
          <a:stretch>
            <a:fillRect/>
          </a:stretch>
        </p:blipFill>
        <p:spPr>
          <a:xfrm>
            <a:off x="480251" y="1684536"/>
            <a:ext cx="3451701" cy="4879298"/>
          </a:xfrm>
          <a:prstGeom prst="rect">
            <a:avLst/>
          </a:prstGeom>
        </p:spPr>
      </p:pic>
      <p:pic>
        <p:nvPicPr>
          <p:cNvPr id="6" name="Image 5">
            <a:extLst>
              <a:ext uri="{FF2B5EF4-FFF2-40B4-BE49-F238E27FC236}">
                <a16:creationId xmlns:a16="http://schemas.microsoft.com/office/drawing/2014/main" id="{82B0F466-C8B4-2A75-9A12-877BA6C0A8AD}"/>
              </a:ext>
            </a:extLst>
          </p:cNvPr>
          <p:cNvPicPr>
            <a:picLocks noChangeAspect="1"/>
          </p:cNvPicPr>
          <p:nvPr/>
        </p:nvPicPr>
        <p:blipFill>
          <a:blip r:embed="rId3"/>
          <a:stretch>
            <a:fillRect/>
          </a:stretch>
        </p:blipFill>
        <p:spPr>
          <a:xfrm>
            <a:off x="4565813" y="1684536"/>
            <a:ext cx="6981046" cy="4879298"/>
          </a:xfrm>
          <a:prstGeom prst="rect">
            <a:avLst/>
          </a:prstGeom>
        </p:spPr>
      </p:pic>
    </p:spTree>
    <p:extLst>
      <p:ext uri="{BB962C8B-B14F-4D97-AF65-F5344CB8AC3E}">
        <p14:creationId xmlns:p14="http://schemas.microsoft.com/office/powerpoint/2010/main" val="115637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9CBE604-08CF-FFEC-3C8A-CEF83F5EA96A}"/>
              </a:ext>
            </a:extLst>
          </p:cNvPr>
          <p:cNvSpPr>
            <a:spLocks noGrp="1"/>
          </p:cNvSpPr>
          <p:nvPr>
            <p:ph type="sldNum" sz="quarter" idx="4"/>
          </p:nvPr>
        </p:nvSpPr>
        <p:spPr/>
        <p:txBody>
          <a:bodyPr/>
          <a:lstStyle/>
          <a:p>
            <a:fld id="{6DD0779E-5177-484F-AEFA-416EA98EBEDE}" type="slidenum">
              <a:rPr lang="en-GB" smtClean="0"/>
              <a:pPr/>
              <a:t>5</a:t>
            </a:fld>
            <a:endParaRPr lang="en-GB" dirty="0"/>
          </a:p>
        </p:txBody>
      </p:sp>
      <p:sp>
        <p:nvSpPr>
          <p:cNvPr id="5" name="Footer Placeholder 4">
            <a:extLst>
              <a:ext uri="{FF2B5EF4-FFF2-40B4-BE49-F238E27FC236}">
                <a16:creationId xmlns:a16="http://schemas.microsoft.com/office/drawing/2014/main" id="{FA4100B0-417C-088E-70C1-6540A931603D}"/>
              </a:ext>
            </a:extLst>
          </p:cNvPr>
          <p:cNvSpPr>
            <a:spLocks noGrp="1"/>
          </p:cNvSpPr>
          <p:nvPr>
            <p:ph type="ftr" sz="quarter" idx="3"/>
          </p:nvPr>
        </p:nvSpPr>
        <p:spPr/>
        <p:txBody>
          <a:bodyPr/>
          <a:lstStyle/>
          <a:p>
            <a:r>
              <a:rPr lang="en-GB" i="0" u="none" strike="noStrike" dirty="0">
                <a:effectLst/>
                <a:latin typeface="Proxima Nova" panose="02000506030000020004" pitchFamily="2" charset="0"/>
              </a:rPr>
              <a:t>© 2023 </a:t>
            </a:r>
            <a:r>
              <a:rPr lang="en-GB" i="0" u="none" strike="noStrike" dirty="0" err="1">
                <a:effectLst/>
                <a:latin typeface="Proxima Nova" panose="02000506030000020004" pitchFamily="2" charset="0"/>
              </a:rPr>
              <a:t>Astronet</a:t>
            </a:r>
            <a:r>
              <a:rPr lang="en-GB" i="0" u="none" strike="noStrike" dirty="0">
                <a:effectLst/>
                <a:latin typeface="Proxima Nova" panose="02000506030000020004" pitchFamily="2" charset="0"/>
              </a:rPr>
              <a:t>, all rights reserved - </a:t>
            </a:r>
            <a:r>
              <a:rPr lang="en-GB" i="0" u="sng" strike="noStrike" dirty="0">
                <a:effectLst/>
                <a:latin typeface="Proxima Nova" panose="02000506030000020004" pitchFamily="2" charset="0"/>
                <a:hlinkClick r:id="rId2">
                  <a:extLst>
                    <a:ext uri="{A12FA001-AC4F-418D-AE19-62706E023703}">
                      <ahyp:hlinkClr xmlns:ahyp="http://schemas.microsoft.com/office/drawing/2018/hyperlinkcolor" val="tx"/>
                    </a:ext>
                  </a:extLst>
                </a:hlinkClick>
              </a:rPr>
              <a:t>www.astronet-eu.org</a:t>
            </a:r>
            <a:endParaRPr lang="en-GB" dirty="0">
              <a:latin typeface="Proxima Nova" panose="02000506030000020004" pitchFamily="2" charset="0"/>
            </a:endParaRPr>
          </a:p>
        </p:txBody>
      </p:sp>
      <p:sp>
        <p:nvSpPr>
          <p:cNvPr id="8" name="ASTRONET board">
            <a:extLst>
              <a:ext uri="{FF2B5EF4-FFF2-40B4-BE49-F238E27FC236}">
                <a16:creationId xmlns:a16="http://schemas.microsoft.com/office/drawing/2014/main" id="{87AD3A46-206D-B444-A7EC-3532446BF2B8}"/>
              </a:ext>
            </a:extLst>
          </p:cNvPr>
          <p:cNvSpPr txBox="1"/>
          <p:nvPr/>
        </p:nvSpPr>
        <p:spPr>
          <a:xfrm>
            <a:off x="317822" y="1716783"/>
            <a:ext cx="2776400" cy="513601"/>
          </a:xfrm>
          <a:prstGeom prst="rect">
            <a:avLst/>
          </a:prstGeom>
          <a:solidFill>
            <a:schemeClr val="accent1">
              <a:lumOff val="16847"/>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lvl1pPr>
              <a:defRPr sz="3800" b="1">
                <a:solidFill>
                  <a:schemeClr val="accent1">
                    <a:hueOff val="114395"/>
                    <a:lumOff val="-24975"/>
                  </a:schemeClr>
                </a:solidFill>
              </a:defRPr>
            </a:lvl1pPr>
          </a:lstStyle>
          <a:p>
            <a:r>
              <a:rPr sz="2400" dirty="0">
                <a:solidFill>
                  <a:schemeClr val="bg1"/>
                </a:solidFill>
              </a:rPr>
              <a:t>ASTRONET board</a:t>
            </a:r>
          </a:p>
        </p:txBody>
      </p:sp>
      <p:sp>
        <p:nvSpPr>
          <p:cNvPr id="9" name="Editorial board">
            <a:extLst>
              <a:ext uri="{FF2B5EF4-FFF2-40B4-BE49-F238E27FC236}">
                <a16:creationId xmlns:a16="http://schemas.microsoft.com/office/drawing/2014/main" id="{3EDD8C96-E001-C744-A9EE-EA28A2B1C370}"/>
              </a:ext>
            </a:extLst>
          </p:cNvPr>
          <p:cNvSpPr txBox="1"/>
          <p:nvPr/>
        </p:nvSpPr>
        <p:spPr>
          <a:xfrm>
            <a:off x="643533" y="2843342"/>
            <a:ext cx="2138405" cy="482823"/>
          </a:xfrm>
          <a:prstGeom prst="rect">
            <a:avLst/>
          </a:prstGeom>
          <a:noFill/>
          <a:ln w="12700" cap="flat">
            <a:solidFill>
              <a:schemeClr val="bg1"/>
            </a:solid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numCol="1" anchor="ctr">
            <a:spAutoFit/>
          </a:bodyPr>
          <a:lstStyle>
            <a:lvl1pPr>
              <a:defRPr sz="3200" b="1">
                <a:solidFill>
                  <a:schemeClr val="accent1">
                    <a:hueOff val="114395"/>
                    <a:lumOff val="-24975"/>
                  </a:schemeClr>
                </a:solidFill>
              </a:defRPr>
            </a:lvl1pPr>
          </a:lstStyle>
          <a:p>
            <a:r>
              <a:rPr sz="2200" dirty="0">
                <a:solidFill>
                  <a:schemeClr val="bg1"/>
                </a:solidFill>
              </a:rPr>
              <a:t>Editorial board</a:t>
            </a:r>
          </a:p>
        </p:txBody>
      </p:sp>
      <p:sp>
        <p:nvSpPr>
          <p:cNvPr id="10" name="Rectangle 9">
            <a:extLst>
              <a:ext uri="{FF2B5EF4-FFF2-40B4-BE49-F238E27FC236}">
                <a16:creationId xmlns:a16="http://schemas.microsoft.com/office/drawing/2014/main" id="{9F3C724E-B9AA-8E49-A496-2E7802BF826E}"/>
              </a:ext>
            </a:extLst>
          </p:cNvPr>
          <p:cNvSpPr/>
          <p:nvPr/>
        </p:nvSpPr>
        <p:spPr>
          <a:xfrm>
            <a:off x="5528855" y="1307583"/>
            <a:ext cx="6519941" cy="4257576"/>
          </a:xfrm>
          <a:prstGeom prst="rect">
            <a:avLst/>
          </a:prstGeom>
          <a:ln>
            <a:solidFill>
              <a:schemeClr val="bg1"/>
            </a:solidFill>
          </a:ln>
        </p:spPr>
        <p:txBody>
          <a:bodyPr wrap="square">
            <a:spAutoFit/>
          </a:bodyPr>
          <a:lstStyle/>
          <a:p>
            <a:pPr>
              <a:spcBef>
                <a:spcPts val="1600"/>
              </a:spcBef>
            </a:pPr>
            <a:r>
              <a:rPr lang="en-GB" sz="2000" b="1" dirty="0">
                <a:solidFill>
                  <a:schemeClr val="bg1"/>
                </a:solidFill>
              </a:rPr>
              <a:t>Science panels  (~100 scientists involved)</a:t>
            </a:r>
          </a:p>
          <a:p>
            <a:pPr>
              <a:spcBef>
                <a:spcPts val="1600"/>
              </a:spcBef>
            </a:pPr>
            <a:r>
              <a:rPr lang="en-GB" sz="1200" b="1" dirty="0">
                <a:solidFill>
                  <a:schemeClr val="bg1"/>
                </a:solidFill>
              </a:rPr>
              <a:t>A- Computing; big data, HPC and data infrastructure</a:t>
            </a:r>
            <a:r>
              <a:rPr lang="en-GB" sz="1200" dirty="0">
                <a:solidFill>
                  <a:schemeClr val="bg1"/>
                </a:solidFill>
              </a:rPr>
              <a:t> (chair: E. </a:t>
            </a:r>
            <a:r>
              <a:rPr lang="en-GB" sz="1200" dirty="0" err="1">
                <a:solidFill>
                  <a:schemeClr val="bg1"/>
                </a:solidFill>
              </a:rPr>
              <a:t>Emsellem</a:t>
            </a:r>
            <a:r>
              <a:rPr lang="en-GB" sz="1200" dirty="0">
                <a:solidFill>
                  <a:schemeClr val="bg1"/>
                </a:solidFill>
              </a:rPr>
              <a:t>, ESO / U. Lyon)</a:t>
            </a:r>
          </a:p>
          <a:p>
            <a:pPr>
              <a:spcBef>
                <a:spcPts val="1600"/>
              </a:spcBef>
            </a:pPr>
            <a:r>
              <a:rPr lang="en-GB" sz="1200" b="1" dirty="0">
                <a:solidFill>
                  <a:schemeClr val="bg1"/>
                </a:solidFill>
              </a:rPr>
              <a:t>B- Origin and evolution of the Universe </a:t>
            </a:r>
            <a:r>
              <a:rPr lang="en-GB" sz="1200" dirty="0">
                <a:solidFill>
                  <a:schemeClr val="bg1"/>
                </a:solidFill>
              </a:rPr>
              <a:t>(chair: L. Koopmans, U. Groningen) </a:t>
            </a:r>
          </a:p>
          <a:p>
            <a:pPr>
              <a:spcBef>
                <a:spcPts val="1600"/>
              </a:spcBef>
            </a:pPr>
            <a:r>
              <a:rPr lang="en-GB" sz="1200" b="1" dirty="0">
                <a:solidFill>
                  <a:schemeClr val="bg1"/>
                </a:solidFill>
              </a:rPr>
              <a:t>C- Formation and evolution of galaxies </a:t>
            </a:r>
            <a:r>
              <a:rPr lang="en-GB" sz="1200" dirty="0">
                <a:solidFill>
                  <a:schemeClr val="bg1"/>
                </a:solidFill>
              </a:rPr>
              <a:t>(chairs: P. </a:t>
            </a:r>
            <a:r>
              <a:rPr lang="en-GB" sz="1200" dirty="0" err="1">
                <a:solidFill>
                  <a:schemeClr val="bg1"/>
                </a:solidFill>
              </a:rPr>
              <a:t>Dayal</a:t>
            </a:r>
            <a:r>
              <a:rPr lang="en-GB" sz="1200" dirty="0">
                <a:solidFill>
                  <a:schemeClr val="bg1"/>
                </a:solidFill>
              </a:rPr>
              <a:t>, U. Groningen / M. Hayes, Stockholm U.) </a:t>
            </a:r>
          </a:p>
          <a:p>
            <a:pPr>
              <a:spcBef>
                <a:spcPts val="1600"/>
              </a:spcBef>
            </a:pPr>
            <a:r>
              <a:rPr lang="en-GB" sz="1200" b="1" dirty="0">
                <a:solidFill>
                  <a:schemeClr val="bg1"/>
                </a:solidFill>
              </a:rPr>
              <a:t>D- Formation and evolution of stars</a:t>
            </a:r>
            <a:r>
              <a:rPr lang="en-GB" sz="1200" dirty="0">
                <a:solidFill>
                  <a:schemeClr val="bg1"/>
                </a:solidFill>
              </a:rPr>
              <a:t> (chair: C. Evans, STFC / </a:t>
            </a:r>
            <a:r>
              <a:rPr lang="en-GB" sz="1200" dirty="0" err="1">
                <a:solidFill>
                  <a:schemeClr val="bg1"/>
                </a:solidFill>
              </a:rPr>
              <a:t>STScI</a:t>
            </a:r>
            <a:r>
              <a:rPr lang="en-GB" sz="1200" dirty="0">
                <a:solidFill>
                  <a:schemeClr val="bg1"/>
                </a:solidFill>
              </a:rPr>
              <a:t>)  </a:t>
            </a:r>
          </a:p>
          <a:p>
            <a:pPr>
              <a:spcBef>
                <a:spcPts val="1600"/>
              </a:spcBef>
            </a:pPr>
            <a:r>
              <a:rPr lang="en-GB" sz="1200" b="1" dirty="0">
                <a:solidFill>
                  <a:schemeClr val="bg1"/>
                </a:solidFill>
              </a:rPr>
              <a:t>E- Formation and evolution of planetary systems</a:t>
            </a:r>
            <a:r>
              <a:rPr lang="en-GB" sz="1200" dirty="0">
                <a:solidFill>
                  <a:schemeClr val="bg1"/>
                </a:solidFill>
              </a:rPr>
              <a:t> (chairs: I. Snellen, Leiden / A. </a:t>
            </a:r>
            <a:r>
              <a:rPr lang="en-GB" sz="1200" dirty="0" err="1">
                <a:solidFill>
                  <a:schemeClr val="bg1"/>
                </a:solidFill>
              </a:rPr>
              <a:t>Sozzetti</a:t>
            </a:r>
            <a:r>
              <a:rPr lang="en-GB" sz="1200" dirty="0">
                <a:solidFill>
                  <a:schemeClr val="bg1"/>
                </a:solidFill>
              </a:rPr>
              <a:t>, INAF Torino) </a:t>
            </a:r>
          </a:p>
          <a:p>
            <a:pPr>
              <a:spcBef>
                <a:spcPts val="1600"/>
              </a:spcBef>
            </a:pPr>
            <a:r>
              <a:rPr lang="en-GB" sz="1200" b="1" dirty="0">
                <a:solidFill>
                  <a:schemeClr val="bg1"/>
                </a:solidFill>
              </a:rPr>
              <a:t>F- Solar system and the conditions for life</a:t>
            </a:r>
            <a:r>
              <a:rPr lang="en-GB" sz="1200" dirty="0">
                <a:solidFill>
                  <a:schemeClr val="bg1"/>
                </a:solidFill>
              </a:rPr>
              <a:t> (chairs: L.M. Lara, IAA-CSIC Granada / N. </a:t>
            </a:r>
            <a:r>
              <a:rPr lang="en-GB" sz="1200" dirty="0" err="1">
                <a:solidFill>
                  <a:schemeClr val="bg1"/>
                </a:solidFill>
              </a:rPr>
              <a:t>Vilmer</a:t>
            </a:r>
            <a:r>
              <a:rPr lang="en-GB" sz="1200" dirty="0">
                <a:solidFill>
                  <a:schemeClr val="bg1"/>
                </a:solidFill>
              </a:rPr>
              <a:t>, Obs. Paris)  </a:t>
            </a:r>
          </a:p>
          <a:p>
            <a:pPr>
              <a:spcBef>
                <a:spcPts val="1600"/>
              </a:spcBef>
            </a:pPr>
            <a:r>
              <a:rPr lang="en-GB" sz="1200" b="1" dirty="0">
                <a:solidFill>
                  <a:schemeClr val="bg1"/>
                </a:solidFill>
              </a:rPr>
              <a:t>G- Extreme Astrophysics</a:t>
            </a:r>
            <a:r>
              <a:rPr lang="en-GB" sz="1200" dirty="0">
                <a:solidFill>
                  <a:schemeClr val="bg1"/>
                </a:solidFill>
              </a:rPr>
              <a:t> (chairs: J. Hessels, U. Amsterdam / A. Levan, Radboud U. / N. Rea, ICE Barcelona)</a:t>
            </a:r>
          </a:p>
          <a:p>
            <a:pPr>
              <a:spcBef>
                <a:spcPts val="1600"/>
              </a:spcBef>
            </a:pPr>
            <a:r>
              <a:rPr lang="en-GB" sz="1200" b="1" dirty="0">
                <a:solidFill>
                  <a:schemeClr val="bg1"/>
                </a:solidFill>
              </a:rPr>
              <a:t>H- Astronomy and society</a:t>
            </a:r>
            <a:r>
              <a:rPr lang="en-GB" sz="1200" dirty="0">
                <a:solidFill>
                  <a:schemeClr val="bg1"/>
                </a:solidFill>
              </a:rPr>
              <a:t> (chair: P. Russo, Leiden)</a:t>
            </a:r>
          </a:p>
        </p:txBody>
      </p:sp>
      <p:sp>
        <p:nvSpPr>
          <p:cNvPr id="11" name="Community consultation">
            <a:extLst>
              <a:ext uri="{FF2B5EF4-FFF2-40B4-BE49-F238E27FC236}">
                <a16:creationId xmlns:a16="http://schemas.microsoft.com/office/drawing/2014/main" id="{22EF8D22-0147-9543-A26A-DC914145BB86}"/>
              </a:ext>
            </a:extLst>
          </p:cNvPr>
          <p:cNvSpPr txBox="1"/>
          <p:nvPr/>
        </p:nvSpPr>
        <p:spPr>
          <a:xfrm>
            <a:off x="3198629" y="5113917"/>
            <a:ext cx="2239245" cy="698267"/>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lvl1pPr algn="l">
              <a:defRPr sz="3600" b="1">
                <a:solidFill>
                  <a:schemeClr val="accent6">
                    <a:satOff val="-16844"/>
                    <a:lumOff val="-30747"/>
                  </a:schemeClr>
                </a:solidFill>
              </a:defRPr>
            </a:lvl1pPr>
          </a:lstStyle>
          <a:p>
            <a:pPr algn="ctr"/>
            <a:r>
              <a:rPr sz="1800" dirty="0">
                <a:solidFill>
                  <a:schemeClr val="tx1"/>
                </a:solidFill>
              </a:rPr>
              <a:t>Community consultation</a:t>
            </a:r>
          </a:p>
        </p:txBody>
      </p:sp>
      <p:sp>
        <p:nvSpPr>
          <p:cNvPr id="12" name="Line">
            <a:extLst>
              <a:ext uri="{FF2B5EF4-FFF2-40B4-BE49-F238E27FC236}">
                <a16:creationId xmlns:a16="http://schemas.microsoft.com/office/drawing/2014/main" id="{7DCDE6E8-BCA1-F446-B18D-47B8EA749571}"/>
              </a:ext>
            </a:extLst>
          </p:cNvPr>
          <p:cNvSpPr/>
          <p:nvPr/>
        </p:nvSpPr>
        <p:spPr>
          <a:xfrm flipV="1">
            <a:off x="3198629" y="1973583"/>
            <a:ext cx="2232000" cy="0"/>
          </a:xfrm>
          <a:prstGeom prst="line">
            <a:avLst/>
          </a:prstGeom>
          <a:ln w="101600">
            <a:solidFill>
              <a:srgbClr val="FFFF00">
                <a:alpha val="68463"/>
              </a:srgbClr>
            </a:solidFill>
            <a:miter lim="400000"/>
            <a:tailEnd type="triangle"/>
          </a:ln>
        </p:spPr>
        <p:txBody>
          <a:bodyPr lIns="71437" tIns="71437" rIns="71437" bIns="71437" anchor="ctr"/>
          <a:lstStyle/>
          <a:p>
            <a:endParaRPr/>
          </a:p>
        </p:txBody>
      </p:sp>
      <p:sp>
        <p:nvSpPr>
          <p:cNvPr id="13" name="Reports and facility priorities">
            <a:extLst>
              <a:ext uri="{FF2B5EF4-FFF2-40B4-BE49-F238E27FC236}">
                <a16:creationId xmlns:a16="http://schemas.microsoft.com/office/drawing/2014/main" id="{BC56F305-8281-2A4C-BC77-25913B9B9788}"/>
              </a:ext>
            </a:extLst>
          </p:cNvPr>
          <p:cNvSpPr txBox="1"/>
          <p:nvPr/>
        </p:nvSpPr>
        <p:spPr>
          <a:xfrm>
            <a:off x="3531642" y="3086223"/>
            <a:ext cx="1556692" cy="513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lvl1pPr>
              <a:defRPr sz="2400" b="1">
                <a:solidFill>
                  <a:schemeClr val="accent1">
                    <a:hueOff val="114395"/>
                    <a:lumOff val="-24975"/>
                  </a:schemeClr>
                </a:solidFill>
              </a:defRPr>
            </a:lvl1pPr>
          </a:lstStyle>
          <a:p>
            <a:pPr algn="ctr"/>
            <a:r>
              <a:rPr dirty="0">
                <a:solidFill>
                  <a:schemeClr val="bg1"/>
                </a:solidFill>
              </a:rPr>
              <a:t>Reports</a:t>
            </a:r>
          </a:p>
        </p:txBody>
      </p:sp>
      <p:sp>
        <p:nvSpPr>
          <p:cNvPr id="14" name="Line">
            <a:extLst>
              <a:ext uri="{FF2B5EF4-FFF2-40B4-BE49-F238E27FC236}">
                <a16:creationId xmlns:a16="http://schemas.microsoft.com/office/drawing/2014/main" id="{E8DF99DB-57E6-BA41-AFE8-E2DDE4F09E39}"/>
              </a:ext>
            </a:extLst>
          </p:cNvPr>
          <p:cNvSpPr/>
          <p:nvPr/>
        </p:nvSpPr>
        <p:spPr>
          <a:xfrm flipH="1" flipV="1">
            <a:off x="4300949" y="3548485"/>
            <a:ext cx="0" cy="1404000"/>
          </a:xfrm>
          <a:prstGeom prst="line">
            <a:avLst/>
          </a:prstGeom>
          <a:ln w="57150">
            <a:solidFill>
              <a:schemeClr val="bg1">
                <a:alpha val="68463"/>
              </a:schemeClr>
            </a:solidFill>
            <a:miter lim="400000"/>
            <a:headEnd type="triangle"/>
            <a:tailEnd type="triangle"/>
          </a:ln>
        </p:spPr>
        <p:txBody>
          <a:bodyPr lIns="71437" tIns="71437" rIns="71437" bIns="71437" anchor="ctr"/>
          <a:lstStyle/>
          <a:p>
            <a:endParaRPr/>
          </a:p>
        </p:txBody>
      </p:sp>
      <p:sp>
        <p:nvSpPr>
          <p:cNvPr id="15" name="Line">
            <a:extLst>
              <a:ext uri="{FF2B5EF4-FFF2-40B4-BE49-F238E27FC236}">
                <a16:creationId xmlns:a16="http://schemas.microsoft.com/office/drawing/2014/main" id="{5559F34A-4E94-BB4D-A1E0-88F2B9410AB0}"/>
              </a:ext>
            </a:extLst>
          </p:cNvPr>
          <p:cNvSpPr/>
          <p:nvPr/>
        </p:nvSpPr>
        <p:spPr>
          <a:xfrm>
            <a:off x="2454545" y="5493456"/>
            <a:ext cx="686209" cy="0"/>
          </a:xfrm>
          <a:prstGeom prst="line">
            <a:avLst/>
          </a:prstGeom>
          <a:ln w="57150">
            <a:solidFill>
              <a:schemeClr val="bg1">
                <a:alpha val="68463"/>
              </a:schemeClr>
            </a:solidFill>
            <a:miter lim="400000"/>
            <a:headEnd type="triangle"/>
            <a:tailEnd type="triangle"/>
          </a:ln>
        </p:spPr>
        <p:txBody>
          <a:bodyPr lIns="71437" tIns="71437" rIns="71437" bIns="71437" anchor="ctr"/>
          <a:lstStyle/>
          <a:p>
            <a:endParaRPr/>
          </a:p>
        </p:txBody>
      </p:sp>
      <p:sp>
        <p:nvSpPr>
          <p:cNvPr id="16" name="Line">
            <a:extLst>
              <a:ext uri="{FF2B5EF4-FFF2-40B4-BE49-F238E27FC236}">
                <a16:creationId xmlns:a16="http://schemas.microsoft.com/office/drawing/2014/main" id="{CC373357-738E-B944-AC8F-EDC47AE4C938}"/>
              </a:ext>
            </a:extLst>
          </p:cNvPr>
          <p:cNvSpPr/>
          <p:nvPr/>
        </p:nvSpPr>
        <p:spPr>
          <a:xfrm flipH="1">
            <a:off x="3026389" y="3089251"/>
            <a:ext cx="2340000" cy="0"/>
          </a:xfrm>
          <a:prstGeom prst="line">
            <a:avLst/>
          </a:prstGeom>
          <a:ln w="57150">
            <a:solidFill>
              <a:schemeClr val="bg1">
                <a:alpha val="68463"/>
              </a:schemeClr>
            </a:solidFill>
            <a:miter lim="400000"/>
            <a:headEnd type="triangle" w="med" len="med"/>
            <a:tailEnd type="triangle" w="med" len="med"/>
          </a:ln>
        </p:spPr>
        <p:txBody>
          <a:bodyPr lIns="71437" tIns="71437" rIns="71437" bIns="71437" anchor="ctr"/>
          <a:lstStyle/>
          <a:p>
            <a:endParaRPr>
              <a:solidFill>
                <a:schemeClr val="bg1"/>
              </a:solidFill>
            </a:endParaRPr>
          </a:p>
        </p:txBody>
      </p:sp>
      <p:sp>
        <p:nvSpPr>
          <p:cNvPr id="17" name="Roadmap">
            <a:extLst>
              <a:ext uri="{FF2B5EF4-FFF2-40B4-BE49-F238E27FC236}">
                <a16:creationId xmlns:a16="http://schemas.microsoft.com/office/drawing/2014/main" id="{C48D00C1-0E3D-2747-9C2A-F62E7A40336B}"/>
              </a:ext>
            </a:extLst>
          </p:cNvPr>
          <p:cNvSpPr txBox="1"/>
          <p:nvPr/>
        </p:nvSpPr>
        <p:spPr>
          <a:xfrm>
            <a:off x="846312" y="5206249"/>
            <a:ext cx="1546897" cy="513601"/>
          </a:xfrm>
          <a:prstGeom prst="rect">
            <a:avLst/>
          </a:prstGeom>
          <a:solidFill>
            <a:schemeClr val="accent1">
              <a:lumOff val="16847"/>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lvl1pPr>
              <a:defRPr sz="4600" b="1">
                <a:solidFill>
                  <a:schemeClr val="accent1">
                    <a:hueOff val="114395"/>
                    <a:lumOff val="-24975"/>
                  </a:schemeClr>
                </a:solidFill>
              </a:defRPr>
            </a:lvl1pPr>
          </a:lstStyle>
          <a:p>
            <a:r>
              <a:rPr sz="2400" dirty="0">
                <a:solidFill>
                  <a:schemeClr val="bg1"/>
                </a:solidFill>
              </a:rPr>
              <a:t>Roadmap</a:t>
            </a:r>
          </a:p>
        </p:txBody>
      </p:sp>
      <p:sp>
        <p:nvSpPr>
          <p:cNvPr id="18" name="Line">
            <a:extLst>
              <a:ext uri="{FF2B5EF4-FFF2-40B4-BE49-F238E27FC236}">
                <a16:creationId xmlns:a16="http://schemas.microsoft.com/office/drawing/2014/main" id="{A10D987A-DFD0-5B4F-BEAE-E9AF73DC537B}"/>
              </a:ext>
            </a:extLst>
          </p:cNvPr>
          <p:cNvSpPr/>
          <p:nvPr/>
        </p:nvSpPr>
        <p:spPr>
          <a:xfrm flipH="1">
            <a:off x="1712735" y="3519442"/>
            <a:ext cx="0" cy="1548000"/>
          </a:xfrm>
          <a:prstGeom prst="line">
            <a:avLst/>
          </a:prstGeom>
          <a:ln w="57150">
            <a:solidFill>
              <a:schemeClr val="bg1">
                <a:alpha val="68463"/>
              </a:schemeClr>
            </a:solidFill>
            <a:miter lim="400000"/>
            <a:tailEnd type="triangle"/>
          </a:ln>
        </p:spPr>
        <p:txBody>
          <a:bodyPr lIns="71437" tIns="71437" rIns="71437" bIns="71437" anchor="ctr"/>
          <a:lstStyle/>
          <a:p>
            <a:endParaRPr/>
          </a:p>
        </p:txBody>
      </p:sp>
      <p:sp>
        <p:nvSpPr>
          <p:cNvPr id="19" name="Prioritisation and key recommendations">
            <a:extLst>
              <a:ext uri="{FF2B5EF4-FFF2-40B4-BE49-F238E27FC236}">
                <a16:creationId xmlns:a16="http://schemas.microsoft.com/office/drawing/2014/main" id="{029A7537-B537-B14A-81BA-A8B0A3112FB0}"/>
              </a:ext>
            </a:extLst>
          </p:cNvPr>
          <p:cNvSpPr txBox="1"/>
          <p:nvPr/>
        </p:nvSpPr>
        <p:spPr>
          <a:xfrm>
            <a:off x="445709" y="3872172"/>
            <a:ext cx="2661940" cy="698267"/>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lvl1pPr>
              <a:defRPr sz="2400" b="1">
                <a:solidFill>
                  <a:schemeClr val="accent1">
                    <a:hueOff val="114395"/>
                    <a:lumOff val="-24975"/>
                  </a:schemeClr>
                </a:solidFill>
              </a:defRPr>
            </a:lvl1pPr>
          </a:lstStyle>
          <a:p>
            <a:pPr algn="ctr"/>
            <a:r>
              <a:rPr lang="en-GB" sz="1800" dirty="0"/>
              <a:t>Prioritisation and</a:t>
            </a:r>
          </a:p>
          <a:p>
            <a:pPr algn="ctr"/>
            <a:r>
              <a:rPr lang="en-GB" sz="1800" dirty="0"/>
              <a:t>key recommendations</a:t>
            </a:r>
          </a:p>
        </p:txBody>
      </p:sp>
      <p:sp>
        <p:nvSpPr>
          <p:cNvPr id="20" name="Line">
            <a:extLst>
              <a:ext uri="{FF2B5EF4-FFF2-40B4-BE49-F238E27FC236}">
                <a16:creationId xmlns:a16="http://schemas.microsoft.com/office/drawing/2014/main" id="{15046589-3768-DD4F-8E09-8F5E95833FEE}"/>
              </a:ext>
            </a:extLst>
          </p:cNvPr>
          <p:cNvSpPr/>
          <p:nvPr/>
        </p:nvSpPr>
        <p:spPr>
          <a:xfrm flipH="1" flipV="1">
            <a:off x="1705516" y="2274986"/>
            <a:ext cx="0" cy="504000"/>
          </a:xfrm>
          <a:prstGeom prst="line">
            <a:avLst/>
          </a:prstGeom>
          <a:ln w="57150">
            <a:solidFill>
              <a:schemeClr val="bg1">
                <a:alpha val="68463"/>
              </a:schemeClr>
            </a:solidFill>
            <a:miter lim="400000"/>
            <a:headEnd type="triangle"/>
            <a:tailEnd type="triangle"/>
          </a:ln>
        </p:spPr>
        <p:txBody>
          <a:bodyPr lIns="71437" tIns="71437" rIns="71437" bIns="71437" anchor="ctr"/>
          <a:lstStyle/>
          <a:p>
            <a:endParaRPr/>
          </a:p>
        </p:txBody>
      </p:sp>
      <p:sp>
        <p:nvSpPr>
          <p:cNvPr id="21" name="ZoneTexte 20">
            <a:extLst>
              <a:ext uri="{FF2B5EF4-FFF2-40B4-BE49-F238E27FC236}">
                <a16:creationId xmlns:a16="http://schemas.microsoft.com/office/drawing/2014/main" id="{14E37C6A-468A-484D-92D6-545694E314CF}"/>
              </a:ext>
            </a:extLst>
          </p:cNvPr>
          <p:cNvSpPr txBox="1"/>
          <p:nvPr/>
        </p:nvSpPr>
        <p:spPr>
          <a:xfrm>
            <a:off x="3402957" y="5818461"/>
            <a:ext cx="1851950" cy="369332"/>
          </a:xfrm>
          <a:prstGeom prst="rect">
            <a:avLst/>
          </a:prstGeom>
          <a:noFill/>
        </p:spPr>
        <p:txBody>
          <a:bodyPr wrap="square" rtlCol="0">
            <a:spAutoFit/>
          </a:bodyPr>
          <a:lstStyle/>
          <a:p>
            <a:r>
              <a:rPr lang="en-GB" dirty="0">
                <a:solidFill>
                  <a:schemeClr val="bg1"/>
                </a:solidFill>
              </a:rPr>
              <a:t>+ expert advice</a:t>
            </a:r>
          </a:p>
        </p:txBody>
      </p:sp>
      <p:sp>
        <p:nvSpPr>
          <p:cNvPr id="3" name="ZoneTexte 2">
            <a:extLst>
              <a:ext uri="{FF2B5EF4-FFF2-40B4-BE49-F238E27FC236}">
                <a16:creationId xmlns:a16="http://schemas.microsoft.com/office/drawing/2014/main" id="{FC983059-8FD5-5543-B543-F22EE2AF2729}"/>
              </a:ext>
            </a:extLst>
          </p:cNvPr>
          <p:cNvSpPr txBox="1"/>
          <p:nvPr/>
        </p:nvSpPr>
        <p:spPr>
          <a:xfrm>
            <a:off x="3812076" y="1548896"/>
            <a:ext cx="768626" cy="369332"/>
          </a:xfrm>
          <a:prstGeom prst="rect">
            <a:avLst/>
          </a:prstGeom>
          <a:noFill/>
        </p:spPr>
        <p:txBody>
          <a:bodyPr wrap="square" rtlCol="0">
            <a:spAutoFit/>
          </a:bodyPr>
          <a:lstStyle/>
          <a:p>
            <a:r>
              <a:rPr lang="fr-FR" dirty="0">
                <a:solidFill>
                  <a:schemeClr val="bg1"/>
                </a:solidFill>
              </a:rPr>
              <a:t>2020</a:t>
            </a:r>
          </a:p>
        </p:txBody>
      </p:sp>
      <p:sp>
        <p:nvSpPr>
          <p:cNvPr id="22" name="ZoneTexte 21">
            <a:extLst>
              <a:ext uri="{FF2B5EF4-FFF2-40B4-BE49-F238E27FC236}">
                <a16:creationId xmlns:a16="http://schemas.microsoft.com/office/drawing/2014/main" id="{C87ABC4F-6E90-7442-98F5-C39641D0BE59}"/>
              </a:ext>
            </a:extLst>
          </p:cNvPr>
          <p:cNvSpPr txBox="1"/>
          <p:nvPr/>
        </p:nvSpPr>
        <p:spPr>
          <a:xfrm>
            <a:off x="540731" y="2468593"/>
            <a:ext cx="1288956" cy="369332"/>
          </a:xfrm>
          <a:prstGeom prst="rect">
            <a:avLst/>
          </a:prstGeom>
          <a:noFill/>
        </p:spPr>
        <p:txBody>
          <a:bodyPr wrap="square" rtlCol="0">
            <a:spAutoFit/>
          </a:bodyPr>
          <a:lstStyle/>
          <a:p>
            <a:r>
              <a:rPr lang="fr-FR" dirty="0" err="1">
                <a:solidFill>
                  <a:schemeClr val="bg1"/>
                </a:solidFill>
              </a:rPr>
              <a:t>Fall</a:t>
            </a:r>
            <a:r>
              <a:rPr lang="fr-FR" dirty="0">
                <a:solidFill>
                  <a:schemeClr val="bg1"/>
                </a:solidFill>
              </a:rPr>
              <a:t> 2021</a:t>
            </a:r>
          </a:p>
        </p:txBody>
      </p:sp>
      <p:sp>
        <p:nvSpPr>
          <p:cNvPr id="7" name="Titre 6">
            <a:extLst>
              <a:ext uri="{FF2B5EF4-FFF2-40B4-BE49-F238E27FC236}">
                <a16:creationId xmlns:a16="http://schemas.microsoft.com/office/drawing/2014/main" id="{585C8489-034D-8C4A-8D5B-C8CCDE03113A}"/>
              </a:ext>
            </a:extLst>
          </p:cNvPr>
          <p:cNvSpPr>
            <a:spLocks noGrp="1"/>
          </p:cNvSpPr>
          <p:nvPr>
            <p:ph type="title"/>
          </p:nvPr>
        </p:nvSpPr>
        <p:spPr/>
        <p:txBody>
          <a:bodyPr/>
          <a:lstStyle/>
          <a:p>
            <a:r>
              <a:rPr lang="fr-FR" b="1" dirty="0"/>
              <a:t>Organisation </a:t>
            </a:r>
          </a:p>
        </p:txBody>
      </p:sp>
    </p:spTree>
    <p:extLst>
      <p:ext uri="{BB962C8B-B14F-4D97-AF65-F5344CB8AC3E}">
        <p14:creationId xmlns:p14="http://schemas.microsoft.com/office/powerpoint/2010/main" val="3299067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1FEEA-C69A-FCF4-B98D-A12754C6BA75}"/>
              </a:ext>
            </a:extLst>
          </p:cNvPr>
          <p:cNvSpPr>
            <a:spLocks noGrp="1"/>
          </p:cNvSpPr>
          <p:nvPr>
            <p:ph type="title"/>
          </p:nvPr>
        </p:nvSpPr>
        <p:spPr>
          <a:xfrm>
            <a:off x="143877" y="319748"/>
            <a:ext cx="11308426" cy="512913"/>
          </a:xfrm>
        </p:spPr>
        <p:txBody>
          <a:bodyPr>
            <a:normAutofit/>
          </a:bodyPr>
          <a:lstStyle/>
          <a:p>
            <a:r>
              <a:rPr lang="en-GB" b="1" dirty="0"/>
              <a:t>New ground-based facilities</a:t>
            </a:r>
            <a:endParaRPr lang="en-GB" dirty="0"/>
          </a:p>
        </p:txBody>
      </p:sp>
      <p:sp>
        <p:nvSpPr>
          <p:cNvPr id="4" name="Slide Number Placeholder 3">
            <a:extLst>
              <a:ext uri="{FF2B5EF4-FFF2-40B4-BE49-F238E27FC236}">
                <a16:creationId xmlns:a16="http://schemas.microsoft.com/office/drawing/2014/main" id="{29CBE604-08CF-FFEC-3C8A-CEF83F5EA96A}"/>
              </a:ext>
            </a:extLst>
          </p:cNvPr>
          <p:cNvSpPr>
            <a:spLocks noGrp="1"/>
          </p:cNvSpPr>
          <p:nvPr>
            <p:ph type="sldNum" sz="quarter" idx="4"/>
          </p:nvPr>
        </p:nvSpPr>
        <p:spPr/>
        <p:txBody>
          <a:bodyPr/>
          <a:lstStyle/>
          <a:p>
            <a:fld id="{6DD0779E-5177-484F-AEFA-416EA98EBEDE}" type="slidenum">
              <a:rPr lang="en-GB" smtClean="0"/>
              <a:pPr/>
              <a:t>6</a:t>
            </a:fld>
            <a:endParaRPr lang="en-GB" dirty="0"/>
          </a:p>
        </p:txBody>
      </p:sp>
      <p:sp>
        <p:nvSpPr>
          <p:cNvPr id="5" name="Footer Placeholder 4">
            <a:extLst>
              <a:ext uri="{FF2B5EF4-FFF2-40B4-BE49-F238E27FC236}">
                <a16:creationId xmlns:a16="http://schemas.microsoft.com/office/drawing/2014/main" id="{FA4100B0-417C-088E-70C1-6540A931603D}"/>
              </a:ext>
            </a:extLst>
          </p:cNvPr>
          <p:cNvSpPr>
            <a:spLocks noGrp="1"/>
          </p:cNvSpPr>
          <p:nvPr>
            <p:ph type="ftr" sz="quarter" idx="3"/>
          </p:nvPr>
        </p:nvSpPr>
        <p:spPr/>
        <p:txBody>
          <a:bodyPr/>
          <a:lstStyle/>
          <a:p>
            <a:r>
              <a:rPr lang="en-GB" i="0" u="none" strike="noStrike" dirty="0">
                <a:effectLst/>
                <a:latin typeface="Proxima Nova" panose="02000506030000020004" pitchFamily="2" charset="0"/>
              </a:rPr>
              <a:t>© 2023 </a:t>
            </a:r>
            <a:r>
              <a:rPr lang="en-GB" i="0" u="none" strike="noStrike" dirty="0" err="1">
                <a:effectLst/>
                <a:latin typeface="Proxima Nova" panose="02000506030000020004" pitchFamily="2" charset="0"/>
              </a:rPr>
              <a:t>Astronet</a:t>
            </a:r>
            <a:r>
              <a:rPr lang="en-GB" i="0" u="none" strike="noStrike" dirty="0">
                <a:effectLst/>
                <a:latin typeface="Proxima Nova" panose="02000506030000020004" pitchFamily="2" charset="0"/>
              </a:rPr>
              <a:t>, all rights reserved - </a:t>
            </a:r>
            <a:r>
              <a:rPr lang="en-GB" i="0" u="sng" strike="noStrike" dirty="0">
                <a:effectLst/>
                <a:latin typeface="Proxima Nova" panose="02000506030000020004" pitchFamily="2" charset="0"/>
                <a:hlinkClick r:id="rId2">
                  <a:extLst>
                    <a:ext uri="{A12FA001-AC4F-418D-AE19-62706E023703}">
                      <ahyp:hlinkClr xmlns:ahyp="http://schemas.microsoft.com/office/drawing/2018/hyperlinkcolor" val="tx"/>
                    </a:ext>
                  </a:extLst>
                </a:hlinkClick>
              </a:rPr>
              <a:t>www.astronet-eu.org</a:t>
            </a:r>
            <a:endParaRPr lang="en-GB" dirty="0">
              <a:latin typeface="Proxima Nova" panose="02000506030000020004" pitchFamily="2" charset="0"/>
            </a:endParaRPr>
          </a:p>
        </p:txBody>
      </p:sp>
      <p:sp>
        <p:nvSpPr>
          <p:cNvPr id="7" name="As the first true large-scale observatory dedicated to the study of high energy gamma rays, the Cherenkov Telescope Array (CTA) is expected to lead to breakthrough in our understanding of extreme astrophysical phenomena. The construction of CTA has start">
            <a:extLst>
              <a:ext uri="{FF2B5EF4-FFF2-40B4-BE49-F238E27FC236}">
                <a16:creationId xmlns:a16="http://schemas.microsoft.com/office/drawing/2014/main" id="{D896E93A-4CB7-B94F-A2DC-3C1156FF070A}"/>
              </a:ext>
            </a:extLst>
          </p:cNvPr>
          <p:cNvSpPr txBox="1">
            <a:spLocks/>
          </p:cNvSpPr>
          <p:nvPr/>
        </p:nvSpPr>
        <p:spPr>
          <a:xfrm>
            <a:off x="293715" y="2779297"/>
            <a:ext cx="11743506" cy="386910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b="0" i="0" kern="1200">
                <a:solidFill>
                  <a:schemeClr val="tx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200" b="0" i="0" kern="1200">
                <a:solidFill>
                  <a:schemeClr val="tx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solidFill>
                  <a:schemeClr val="bg1"/>
                </a:solidFill>
                <a:latin typeface="+mn-lt"/>
              </a:rPr>
              <a:t>As the first true large-scale observatory dedicated to the study of high energy gamma rays, the </a:t>
            </a:r>
            <a:r>
              <a:rPr lang="en-GB" sz="2000" b="1" dirty="0">
                <a:solidFill>
                  <a:srgbClr val="FFFF00"/>
                </a:solidFill>
                <a:latin typeface="+mn-lt"/>
              </a:rPr>
              <a:t>Cherenkov Telescope Array</a:t>
            </a:r>
            <a:r>
              <a:rPr lang="en-GB" sz="2000" dirty="0">
                <a:solidFill>
                  <a:srgbClr val="FFFF00"/>
                </a:solidFill>
                <a:latin typeface="+mn-lt"/>
              </a:rPr>
              <a:t> (CTA) </a:t>
            </a:r>
            <a:r>
              <a:rPr lang="en-GB" sz="2000" dirty="0">
                <a:solidFill>
                  <a:schemeClr val="bg1"/>
                </a:solidFill>
                <a:latin typeface="+mn-lt"/>
              </a:rPr>
              <a:t>is expected to lead to breakthrough in our understanding of extreme astrophysical phenomena. Bringing CTA to completion (by 2028) is a high priority </a:t>
            </a:r>
          </a:p>
          <a:p>
            <a:pPr marL="0" indent="0">
              <a:buNone/>
            </a:pPr>
            <a:endParaRPr lang="en-GB" sz="800" dirty="0">
              <a:solidFill>
                <a:schemeClr val="bg1"/>
              </a:solidFill>
              <a:latin typeface="+mn-lt"/>
            </a:endParaRPr>
          </a:p>
          <a:p>
            <a:r>
              <a:rPr lang="en-GB" sz="2000" dirty="0">
                <a:solidFill>
                  <a:schemeClr val="bg1"/>
                </a:solidFill>
                <a:latin typeface="+mn-lt"/>
              </a:rPr>
              <a:t>The </a:t>
            </a:r>
            <a:r>
              <a:rPr lang="en-GB" sz="2000" b="1" dirty="0">
                <a:solidFill>
                  <a:srgbClr val="FFFF00"/>
                </a:solidFill>
                <a:latin typeface="+mn-lt"/>
              </a:rPr>
              <a:t>European Solar Telescope</a:t>
            </a:r>
            <a:r>
              <a:rPr lang="en-GB" sz="2000" dirty="0">
                <a:solidFill>
                  <a:srgbClr val="FFFF00"/>
                </a:solidFill>
                <a:latin typeface="+mn-lt"/>
              </a:rPr>
              <a:t> (EST)</a:t>
            </a:r>
            <a:r>
              <a:rPr lang="en-GB" sz="2000" dirty="0">
                <a:solidFill>
                  <a:schemeClr val="bg1"/>
                </a:solidFill>
                <a:latin typeface="+mn-lt"/>
              </a:rPr>
              <a:t>, will significantly increase our understanding of the solar magnetic field and its relations with the heliosphere and the Earth. Its completion and scientific exploitation in synergy with the US-based DKIST is a priority </a:t>
            </a:r>
          </a:p>
          <a:p>
            <a:pPr marL="0" indent="0">
              <a:buNone/>
            </a:pPr>
            <a:endParaRPr lang="en-GB" sz="800" dirty="0">
              <a:solidFill>
                <a:schemeClr val="bg1"/>
              </a:solidFill>
              <a:latin typeface="+mn-lt"/>
              <a:ea typeface="Arial"/>
              <a:cs typeface="Arial"/>
              <a:sym typeface="Arial"/>
            </a:endParaRPr>
          </a:p>
          <a:p>
            <a:r>
              <a:rPr lang="en-GB" sz="2000" dirty="0">
                <a:solidFill>
                  <a:schemeClr val="bg1"/>
                </a:solidFill>
                <a:latin typeface="+mn-lt"/>
                <a:ea typeface="Arial"/>
                <a:cs typeface="Arial"/>
                <a:sym typeface="Arial"/>
              </a:rPr>
              <a:t>A general-purpose, </a:t>
            </a:r>
            <a:r>
              <a:rPr lang="en-GB" sz="2000" b="1" dirty="0">
                <a:solidFill>
                  <a:srgbClr val="FFFF00"/>
                </a:solidFill>
                <a:latin typeface="+mn-lt"/>
              </a:rPr>
              <a:t>wide-field, high multiplex optical spectroscopic facility</a:t>
            </a:r>
            <a:r>
              <a:rPr lang="en-GB" sz="2000" dirty="0">
                <a:solidFill>
                  <a:srgbClr val="FFFF00"/>
                </a:solidFill>
                <a:latin typeface="+mn-lt"/>
              </a:rPr>
              <a:t>, behind a 8-10m class telescope </a:t>
            </a:r>
            <a:r>
              <a:rPr lang="en-GB" sz="2000" dirty="0">
                <a:solidFill>
                  <a:schemeClr val="bg1"/>
                </a:solidFill>
                <a:latin typeface="+mn-lt"/>
              </a:rPr>
              <a:t>is a priority across many science areas. Will enable a broad range of science investigations and provide follow-up capabilities for facilities such as JWST, LSST and Euclid </a:t>
            </a:r>
          </a:p>
        </p:txBody>
      </p:sp>
      <p:sp>
        <p:nvSpPr>
          <p:cNvPr id="8" name="ZoneTexte 7">
            <a:extLst>
              <a:ext uri="{FF2B5EF4-FFF2-40B4-BE49-F238E27FC236}">
                <a16:creationId xmlns:a16="http://schemas.microsoft.com/office/drawing/2014/main" id="{84B1B4DE-77F4-7243-A04B-C5B0A80D4F34}"/>
              </a:ext>
            </a:extLst>
          </p:cNvPr>
          <p:cNvSpPr txBox="1"/>
          <p:nvPr/>
        </p:nvSpPr>
        <p:spPr>
          <a:xfrm>
            <a:off x="522559" y="1178858"/>
            <a:ext cx="5398483" cy="1015663"/>
          </a:xfrm>
          <a:prstGeom prst="rect">
            <a:avLst/>
          </a:prstGeom>
          <a:noFill/>
        </p:spPr>
        <p:txBody>
          <a:bodyPr wrap="square" rtlCol="0">
            <a:spAutoFit/>
          </a:bodyPr>
          <a:lstStyle/>
          <a:p>
            <a:r>
              <a:rPr lang="en-GB" sz="2000" dirty="0">
                <a:solidFill>
                  <a:schemeClr val="bg1"/>
                </a:solidFill>
              </a:rPr>
              <a:t>Reminder: completion and commissioning of</a:t>
            </a:r>
          </a:p>
          <a:p>
            <a:r>
              <a:rPr lang="en-GB" sz="2000" dirty="0">
                <a:solidFill>
                  <a:schemeClr val="bg1"/>
                </a:solidFill>
              </a:rPr>
              <a:t>	</a:t>
            </a:r>
            <a:r>
              <a:rPr lang="en-GB" sz="2000" dirty="0">
                <a:solidFill>
                  <a:srgbClr val="FFFF00"/>
                </a:solidFill>
              </a:rPr>
              <a:t>ELT + 1</a:t>
            </a:r>
            <a:r>
              <a:rPr lang="en-GB" sz="2000" baseline="30000" dirty="0">
                <a:solidFill>
                  <a:srgbClr val="FFFF00"/>
                </a:solidFill>
              </a:rPr>
              <a:t>st</a:t>
            </a:r>
            <a:r>
              <a:rPr lang="en-GB" sz="2000" dirty="0">
                <a:solidFill>
                  <a:srgbClr val="FFFF00"/>
                </a:solidFill>
              </a:rPr>
              <a:t> generation instruments</a:t>
            </a:r>
          </a:p>
          <a:p>
            <a:r>
              <a:rPr lang="en-GB" sz="2000" dirty="0">
                <a:solidFill>
                  <a:srgbClr val="FFFF00"/>
                </a:solidFill>
              </a:rPr>
              <a:t>	SKA-1 + SKA regional centres</a:t>
            </a:r>
          </a:p>
        </p:txBody>
      </p:sp>
      <p:sp>
        <p:nvSpPr>
          <p:cNvPr id="9" name="Rectangle 8">
            <a:extLst>
              <a:ext uri="{FF2B5EF4-FFF2-40B4-BE49-F238E27FC236}">
                <a16:creationId xmlns:a16="http://schemas.microsoft.com/office/drawing/2014/main" id="{9A199757-18EA-1C4B-B478-8CCF4D81D033}"/>
              </a:ext>
            </a:extLst>
          </p:cNvPr>
          <p:cNvSpPr/>
          <p:nvPr/>
        </p:nvSpPr>
        <p:spPr>
          <a:xfrm>
            <a:off x="522558" y="2286854"/>
            <a:ext cx="11669441" cy="400110"/>
          </a:xfrm>
          <a:prstGeom prst="rect">
            <a:avLst/>
          </a:prstGeom>
        </p:spPr>
        <p:txBody>
          <a:bodyPr wrap="square">
            <a:spAutoFit/>
          </a:bodyPr>
          <a:lstStyle/>
          <a:p>
            <a:r>
              <a:rPr lang="en-GB" sz="2000" dirty="0">
                <a:solidFill>
                  <a:schemeClr val="bg1"/>
                </a:solidFill>
              </a:rPr>
              <a:t>Three other facilities emerge from the current exercise, already among priorities of the 2008 roadmap </a:t>
            </a:r>
          </a:p>
        </p:txBody>
      </p:sp>
      <p:sp>
        <p:nvSpPr>
          <p:cNvPr id="10" name="ZoneTexte 9">
            <a:extLst>
              <a:ext uri="{FF2B5EF4-FFF2-40B4-BE49-F238E27FC236}">
                <a16:creationId xmlns:a16="http://schemas.microsoft.com/office/drawing/2014/main" id="{682C6997-F766-8A40-84DD-FC9FF9C9197B}"/>
              </a:ext>
            </a:extLst>
          </p:cNvPr>
          <p:cNvSpPr txBox="1"/>
          <p:nvPr/>
        </p:nvSpPr>
        <p:spPr>
          <a:xfrm>
            <a:off x="7018082" y="1642748"/>
            <a:ext cx="4593265" cy="400110"/>
          </a:xfrm>
          <a:prstGeom prst="rect">
            <a:avLst/>
          </a:prstGeom>
          <a:noFill/>
        </p:spPr>
        <p:txBody>
          <a:bodyPr wrap="square" rtlCol="0">
            <a:spAutoFit/>
          </a:bodyPr>
          <a:lstStyle/>
          <a:p>
            <a:r>
              <a:rPr lang="en-GB" sz="2000" dirty="0">
                <a:solidFill>
                  <a:schemeClr val="bg1"/>
                </a:solidFill>
              </a:rPr>
              <a:t>Major</a:t>
            </a:r>
            <a:r>
              <a:rPr lang="en-GB" dirty="0">
                <a:solidFill>
                  <a:schemeClr val="bg1"/>
                </a:solidFill>
              </a:rPr>
              <a:t> importance for European astronomy </a:t>
            </a:r>
          </a:p>
        </p:txBody>
      </p:sp>
      <p:cxnSp>
        <p:nvCxnSpPr>
          <p:cNvPr id="11" name="Connecteur droit avec flèche 10">
            <a:extLst>
              <a:ext uri="{FF2B5EF4-FFF2-40B4-BE49-F238E27FC236}">
                <a16:creationId xmlns:a16="http://schemas.microsoft.com/office/drawing/2014/main" id="{B5C8F2E5-5D4A-E947-B705-B08DA9A994C6}"/>
              </a:ext>
            </a:extLst>
          </p:cNvPr>
          <p:cNvCxnSpPr/>
          <p:nvPr/>
        </p:nvCxnSpPr>
        <p:spPr>
          <a:xfrm>
            <a:off x="5921042" y="1846431"/>
            <a:ext cx="828000" cy="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E9309D32-3BDA-2948-A7EC-637B4AFF7D19}"/>
              </a:ext>
            </a:extLst>
          </p:cNvPr>
          <p:cNvCxnSpPr>
            <a:cxnSpLocks/>
          </p:cNvCxnSpPr>
          <p:nvPr/>
        </p:nvCxnSpPr>
        <p:spPr>
          <a:xfrm>
            <a:off x="110424" y="1396666"/>
            <a:ext cx="405417" cy="0"/>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43ADC763-B8D4-954D-A3B6-3815AE58F4A6}"/>
              </a:ext>
            </a:extLst>
          </p:cNvPr>
          <p:cNvCxnSpPr>
            <a:cxnSpLocks/>
          </p:cNvCxnSpPr>
          <p:nvPr/>
        </p:nvCxnSpPr>
        <p:spPr>
          <a:xfrm>
            <a:off x="106710" y="2485766"/>
            <a:ext cx="405417" cy="0"/>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7626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1FEEA-C69A-FCF4-B98D-A12754C6BA75}"/>
              </a:ext>
            </a:extLst>
          </p:cNvPr>
          <p:cNvSpPr>
            <a:spLocks noGrp="1"/>
          </p:cNvSpPr>
          <p:nvPr>
            <p:ph type="title"/>
          </p:nvPr>
        </p:nvSpPr>
        <p:spPr>
          <a:xfrm>
            <a:off x="143877" y="319748"/>
            <a:ext cx="11308426" cy="512913"/>
          </a:xfrm>
        </p:spPr>
        <p:txBody>
          <a:bodyPr>
            <a:normAutofit/>
          </a:bodyPr>
          <a:lstStyle/>
          <a:p>
            <a:r>
              <a:rPr lang="en-GB" b="1" dirty="0"/>
              <a:t>Summary of recommendations</a:t>
            </a:r>
            <a:endParaRPr lang="en-GB" dirty="0"/>
          </a:p>
        </p:txBody>
      </p:sp>
      <p:sp>
        <p:nvSpPr>
          <p:cNvPr id="4" name="Slide Number Placeholder 3">
            <a:extLst>
              <a:ext uri="{FF2B5EF4-FFF2-40B4-BE49-F238E27FC236}">
                <a16:creationId xmlns:a16="http://schemas.microsoft.com/office/drawing/2014/main" id="{29CBE604-08CF-FFEC-3C8A-CEF83F5EA96A}"/>
              </a:ext>
            </a:extLst>
          </p:cNvPr>
          <p:cNvSpPr>
            <a:spLocks noGrp="1"/>
          </p:cNvSpPr>
          <p:nvPr>
            <p:ph type="sldNum" sz="quarter" idx="4"/>
          </p:nvPr>
        </p:nvSpPr>
        <p:spPr/>
        <p:txBody>
          <a:bodyPr/>
          <a:lstStyle/>
          <a:p>
            <a:fld id="{6DD0779E-5177-484F-AEFA-416EA98EBEDE}" type="slidenum">
              <a:rPr lang="en-GB" smtClean="0"/>
              <a:pPr/>
              <a:t>7</a:t>
            </a:fld>
            <a:endParaRPr lang="en-GB" dirty="0"/>
          </a:p>
        </p:txBody>
      </p:sp>
      <p:sp>
        <p:nvSpPr>
          <p:cNvPr id="5" name="Footer Placeholder 4">
            <a:extLst>
              <a:ext uri="{FF2B5EF4-FFF2-40B4-BE49-F238E27FC236}">
                <a16:creationId xmlns:a16="http://schemas.microsoft.com/office/drawing/2014/main" id="{FA4100B0-417C-088E-70C1-6540A931603D}"/>
              </a:ext>
            </a:extLst>
          </p:cNvPr>
          <p:cNvSpPr>
            <a:spLocks noGrp="1"/>
          </p:cNvSpPr>
          <p:nvPr>
            <p:ph type="ftr" sz="quarter" idx="3"/>
          </p:nvPr>
        </p:nvSpPr>
        <p:spPr/>
        <p:txBody>
          <a:bodyPr/>
          <a:lstStyle/>
          <a:p>
            <a:r>
              <a:rPr lang="en-GB" i="0" u="none" strike="noStrike" dirty="0">
                <a:effectLst/>
                <a:latin typeface="Proxima Nova" panose="02000506030000020004" pitchFamily="2" charset="0"/>
              </a:rPr>
              <a:t>© 2023 </a:t>
            </a:r>
            <a:r>
              <a:rPr lang="en-GB" i="0" u="none" strike="noStrike" dirty="0" err="1">
                <a:effectLst/>
                <a:latin typeface="Proxima Nova" panose="02000506030000020004" pitchFamily="2" charset="0"/>
              </a:rPr>
              <a:t>Astronet</a:t>
            </a:r>
            <a:r>
              <a:rPr lang="en-GB" i="0" u="none" strike="noStrike" dirty="0">
                <a:effectLst/>
                <a:latin typeface="Proxima Nova" panose="02000506030000020004" pitchFamily="2" charset="0"/>
              </a:rPr>
              <a:t>, all rights reserved - </a:t>
            </a:r>
            <a:r>
              <a:rPr lang="en-GB" i="0" u="sng" strike="noStrike" dirty="0">
                <a:effectLst/>
                <a:latin typeface="Proxima Nova" panose="02000506030000020004" pitchFamily="2" charset="0"/>
                <a:hlinkClick r:id="rId3">
                  <a:extLst>
                    <a:ext uri="{A12FA001-AC4F-418D-AE19-62706E023703}">
                      <ahyp:hlinkClr xmlns:ahyp="http://schemas.microsoft.com/office/drawing/2018/hyperlinkcolor" val="tx"/>
                    </a:ext>
                  </a:extLst>
                </a:hlinkClick>
              </a:rPr>
              <a:t>www.astronet-eu.org</a:t>
            </a:r>
            <a:endParaRPr lang="en-GB" dirty="0">
              <a:latin typeface="Proxima Nova" panose="02000506030000020004" pitchFamily="2" charset="0"/>
            </a:endParaRPr>
          </a:p>
        </p:txBody>
      </p:sp>
      <p:sp>
        <p:nvSpPr>
          <p:cNvPr id="8" name="Further develop training programmes (MSc, PhD and PostDoc level) in close cooperation with industry (dual-programmes), and in particular train astronomy PhD students in transferable skills, including innovation and entrepreneurship programmes for astrono">
            <a:extLst>
              <a:ext uri="{FF2B5EF4-FFF2-40B4-BE49-F238E27FC236}">
                <a16:creationId xmlns:a16="http://schemas.microsoft.com/office/drawing/2014/main" id="{3CF15A2D-56F7-1C49-B880-81E4E927C14C}"/>
              </a:ext>
            </a:extLst>
          </p:cNvPr>
          <p:cNvSpPr txBox="1">
            <a:spLocks/>
          </p:cNvSpPr>
          <p:nvPr/>
        </p:nvSpPr>
        <p:spPr>
          <a:xfrm>
            <a:off x="96985" y="1221123"/>
            <a:ext cx="12048123" cy="35384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b="0" i="0" kern="1200">
                <a:solidFill>
                  <a:schemeClr val="bg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200" b="0" i="0" kern="1200">
                <a:solidFill>
                  <a:schemeClr val="bg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b="0" i="0" kern="1200">
                <a:solidFill>
                  <a:schemeClr val="bg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b="0" i="0" kern="1200">
                <a:solidFill>
                  <a:schemeClr val="bg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b="0" i="0" kern="1200">
                <a:solidFill>
                  <a:schemeClr val="bg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defTabSz="2389572">
              <a:buNone/>
              <a:defRPr sz="4116"/>
            </a:pPr>
            <a:r>
              <a:rPr lang="en-GB" sz="2000" dirty="0">
                <a:solidFill>
                  <a:srgbClr val="FFFF00"/>
                </a:solidFill>
                <a:latin typeface="+mn-lt"/>
              </a:rPr>
              <a:t>New ground-based facilities: </a:t>
            </a:r>
            <a:r>
              <a:rPr lang="en-GB" sz="1800" dirty="0">
                <a:latin typeface="+mn-lt"/>
              </a:rPr>
              <a:t>ELT + 1</a:t>
            </a:r>
            <a:r>
              <a:rPr lang="en-GB" sz="1800" baseline="30000" dirty="0">
                <a:latin typeface="+mn-lt"/>
              </a:rPr>
              <a:t>st</a:t>
            </a:r>
            <a:r>
              <a:rPr lang="en-GB" sz="1800" dirty="0">
                <a:latin typeface="+mn-lt"/>
              </a:rPr>
              <a:t> gen instruments; SKA-1; CTA; EST; Wide-field/High multiplex spectrograph</a:t>
            </a:r>
          </a:p>
          <a:p>
            <a:pPr marL="0" lvl="1" indent="0" defTabSz="2389572">
              <a:buNone/>
              <a:defRPr sz="4116"/>
            </a:pPr>
            <a:r>
              <a:rPr lang="en-GB" sz="2000" dirty="0">
                <a:solidFill>
                  <a:srgbClr val="FFFF00"/>
                </a:solidFill>
              </a:rPr>
              <a:t>Upgrades and new instruments: </a:t>
            </a:r>
            <a:r>
              <a:rPr lang="en-GB" sz="1800" dirty="0"/>
              <a:t>ALMA; VLT (</a:t>
            </a:r>
            <a:r>
              <a:rPr lang="en-GB" sz="1800" dirty="0" err="1"/>
              <a:t>BlueMuse</a:t>
            </a:r>
            <a:r>
              <a:rPr lang="en-GB" sz="1800" dirty="0"/>
              <a:t>, High contrast/High angular res); ELT 2</a:t>
            </a:r>
            <a:r>
              <a:rPr lang="en-GB" sz="1800" baseline="30000" dirty="0"/>
              <a:t>nd</a:t>
            </a:r>
            <a:r>
              <a:rPr lang="en-GB" sz="1800" dirty="0"/>
              <a:t> gen instruments</a:t>
            </a:r>
            <a:endParaRPr lang="en-GB" sz="1600" dirty="0"/>
          </a:p>
          <a:p>
            <a:pPr marL="0" lvl="1" indent="0" defTabSz="2389572">
              <a:buNone/>
              <a:defRPr sz="4116"/>
            </a:pPr>
            <a:r>
              <a:rPr lang="en-GB" sz="2000" dirty="0">
                <a:solidFill>
                  <a:srgbClr val="FFFF00"/>
                </a:solidFill>
              </a:rPr>
              <a:t>Space-based facilities: </a:t>
            </a:r>
            <a:r>
              <a:rPr lang="en-GB" sz="1800" dirty="0"/>
              <a:t>Athena + LISA; </a:t>
            </a:r>
            <a:r>
              <a:rPr lang="en-GB" sz="1800" dirty="0" err="1"/>
              <a:t>Exomars</a:t>
            </a:r>
            <a:r>
              <a:rPr lang="en-GB" sz="1800" dirty="0"/>
              <a:t> (re-examine European strategy for Mars exploration)</a:t>
            </a:r>
            <a:endParaRPr lang="en-GB" sz="1400" dirty="0"/>
          </a:p>
          <a:p>
            <a:pPr marL="0" lvl="1" indent="0" defTabSz="2389572">
              <a:buNone/>
              <a:defRPr sz="4116"/>
            </a:pPr>
            <a:r>
              <a:rPr lang="en-GB" sz="2000" dirty="0">
                <a:solidFill>
                  <a:srgbClr val="FFFF00"/>
                </a:solidFill>
              </a:rPr>
              <a:t>Laboratory astrophysics: </a:t>
            </a:r>
            <a:r>
              <a:rPr lang="en-GB" sz="1800" dirty="0"/>
              <a:t>Data on atoms, molecules, solids + investigations of meteorites and space samples</a:t>
            </a:r>
            <a:endParaRPr lang="en-GB" sz="1400" dirty="0"/>
          </a:p>
          <a:p>
            <a:pPr marL="0" lvl="1" indent="0" defTabSz="2389572">
              <a:buNone/>
              <a:defRPr sz="4116"/>
            </a:pPr>
            <a:r>
              <a:rPr lang="en-GB" sz="2000" dirty="0">
                <a:solidFill>
                  <a:srgbClr val="FFFF00"/>
                </a:solidFill>
              </a:rPr>
              <a:t>Technology developments toward: </a:t>
            </a:r>
            <a:r>
              <a:rPr lang="en-GB" sz="1800" dirty="0"/>
              <a:t>radio-astronomy; space FIR space; ELT-PCS; UV-to-IR space telescope; optical/IR interferometry</a:t>
            </a:r>
            <a:endParaRPr lang="en-GB" sz="1200" dirty="0"/>
          </a:p>
          <a:p>
            <a:pPr marL="0" lvl="1" indent="0" defTabSz="2389572">
              <a:buNone/>
              <a:defRPr sz="4116"/>
            </a:pPr>
            <a:r>
              <a:rPr lang="en-GB" sz="2000" dirty="0">
                <a:solidFill>
                  <a:srgbClr val="FFFF00"/>
                </a:solidFill>
              </a:rPr>
              <a:t>Computing, data, theory:</a:t>
            </a:r>
            <a:r>
              <a:rPr lang="en-GB" sz="1600" dirty="0"/>
              <a:t> </a:t>
            </a:r>
            <a:r>
              <a:rPr lang="en-GB" sz="1800" dirty="0"/>
              <a:t>science-ready data products and analysis tools; data infrastructure; professional skills base; collaborative, open and synergistic view of the computing ecosystem</a:t>
            </a:r>
            <a:endParaRPr lang="en-GB" sz="1100" dirty="0"/>
          </a:p>
          <a:p>
            <a:pPr marL="0" lvl="1" indent="0" defTabSz="2389572">
              <a:buNone/>
              <a:defRPr sz="4116"/>
            </a:pPr>
            <a:r>
              <a:rPr lang="en-GB" sz="2000" dirty="0">
                <a:solidFill>
                  <a:srgbClr val="FFFF00"/>
                </a:solidFill>
              </a:rPr>
              <a:t>Sustainability, accessibility:</a:t>
            </a:r>
            <a:r>
              <a:rPr lang="en-GB" sz="2000" dirty="0"/>
              <a:t> </a:t>
            </a:r>
            <a:r>
              <a:rPr lang="en-GB" sz="1800" dirty="0"/>
              <a:t>carbon-neutrality, climate science, diversity/inclusion, dark and radio-quiet skies</a:t>
            </a:r>
            <a:endParaRPr lang="en-GB" sz="1100" dirty="0"/>
          </a:p>
          <a:p>
            <a:pPr marL="0" lvl="1" indent="0" defTabSz="2389572">
              <a:buNone/>
              <a:defRPr sz="4116"/>
            </a:pPr>
            <a:r>
              <a:rPr lang="en-GB" sz="2000" dirty="0">
                <a:solidFill>
                  <a:srgbClr val="FFFF00"/>
                </a:solidFill>
              </a:rPr>
              <a:t>Education, training, society:</a:t>
            </a:r>
            <a:r>
              <a:rPr lang="en-GB" sz="2000" dirty="0"/>
              <a:t> </a:t>
            </a:r>
            <a:r>
              <a:rPr lang="en-GB" sz="1800" dirty="0"/>
              <a:t>training programmes, transferable skills, career paths for instrumentation, computing and data science, public engagement, big science, big data, AI, R&amp;D, equal/respectful engagement with communities </a:t>
            </a:r>
          </a:p>
        </p:txBody>
      </p:sp>
      <p:sp>
        <p:nvSpPr>
          <p:cNvPr id="16" name="Further develop training programmes (MSc, PhD and PostDoc level) in close cooperation with industry (dual-programmes), and in particular train astronomy PhD students in transferable skills, including innovation and entrepreneurship programmes for astrono">
            <a:extLst>
              <a:ext uri="{FF2B5EF4-FFF2-40B4-BE49-F238E27FC236}">
                <a16:creationId xmlns:a16="http://schemas.microsoft.com/office/drawing/2014/main" id="{62E7C8D9-5FED-894C-8543-CAD0421AA68E}"/>
              </a:ext>
            </a:extLst>
          </p:cNvPr>
          <p:cNvSpPr txBox="1">
            <a:spLocks/>
          </p:cNvSpPr>
          <p:nvPr/>
        </p:nvSpPr>
        <p:spPr>
          <a:xfrm>
            <a:off x="116983" y="4860699"/>
            <a:ext cx="12048123" cy="14149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b="0" i="0" kern="1200">
                <a:solidFill>
                  <a:schemeClr val="bg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200" b="0" i="0" kern="1200">
                <a:solidFill>
                  <a:schemeClr val="bg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b="0" i="0" kern="1200">
                <a:solidFill>
                  <a:schemeClr val="bg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b="0" i="0" kern="1200">
                <a:solidFill>
                  <a:schemeClr val="bg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b="0" i="0" kern="1200">
                <a:solidFill>
                  <a:schemeClr val="bg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defTabSz="2389572">
              <a:buNone/>
              <a:defRPr sz="4116"/>
            </a:pPr>
            <a:r>
              <a:rPr lang="en-GB" sz="2000" dirty="0">
                <a:solidFill>
                  <a:srgbClr val="FFFF00"/>
                </a:solidFill>
              </a:rPr>
              <a:t>Future beyond 2035: set-up pan-European working groups for</a:t>
            </a:r>
            <a:r>
              <a:rPr lang="en-GB" sz="1600" dirty="0"/>
              <a:t> </a:t>
            </a:r>
          </a:p>
          <a:p>
            <a:pPr marL="0" lvl="1" indent="0" defTabSz="2389572">
              <a:buNone/>
              <a:defRPr sz="4116"/>
            </a:pPr>
            <a:r>
              <a:rPr lang="en-GB" sz="1800" dirty="0"/>
              <a:t>Defining roadmap towards ELT-PCS	Launching detailed design study for SKA-2	</a:t>
            </a:r>
          </a:p>
          <a:p>
            <a:pPr marL="0" lvl="1" indent="0" defTabSz="2389572">
              <a:buNone/>
              <a:defRPr sz="4116"/>
            </a:pPr>
            <a:r>
              <a:rPr lang="en-GB" sz="1800" dirty="0"/>
              <a:t>Defining European participation in CMB-S4	Defining roadmap towards European CMB space mission</a:t>
            </a:r>
          </a:p>
          <a:p>
            <a:pPr marL="0" lvl="1" indent="0" defTabSz="2389572">
              <a:buNone/>
              <a:defRPr sz="4116"/>
            </a:pPr>
            <a:r>
              <a:rPr lang="en-GB" sz="1800" dirty="0"/>
              <a:t>Defining European contribution to HWO 	Defining European contribution to NASA far-IR space mission</a:t>
            </a:r>
          </a:p>
          <a:p>
            <a:pPr marL="0" lvl="1" indent="0" defTabSz="2389572">
              <a:buNone/>
              <a:defRPr sz="4116"/>
            </a:pPr>
            <a:endParaRPr lang="en-GB" sz="1800" dirty="0"/>
          </a:p>
          <a:p>
            <a:pPr marL="0" lvl="1" indent="0" defTabSz="2389572">
              <a:buNone/>
              <a:defRPr sz="4116"/>
            </a:pPr>
            <a:endParaRPr lang="en-GB" sz="1800" dirty="0"/>
          </a:p>
        </p:txBody>
      </p:sp>
    </p:spTree>
    <p:extLst>
      <p:ext uri="{BB962C8B-B14F-4D97-AF65-F5344CB8AC3E}">
        <p14:creationId xmlns:p14="http://schemas.microsoft.com/office/powerpoint/2010/main" val="374498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DB9A064-67ED-A395-25AC-930B0EBE26AB}"/>
              </a:ext>
            </a:extLst>
          </p:cNvPr>
          <p:cNvPicPr>
            <a:picLocks noChangeAspect="1"/>
          </p:cNvPicPr>
          <p:nvPr/>
        </p:nvPicPr>
        <p:blipFill rotWithShape="1">
          <a:blip r:embed="rId2"/>
          <a:srcRect t="11002"/>
          <a:stretch/>
        </p:blipFill>
        <p:spPr>
          <a:xfrm>
            <a:off x="12731" y="5366479"/>
            <a:ext cx="12179269" cy="2370842"/>
          </a:xfrm>
          <a:prstGeom prst="rect">
            <a:avLst/>
          </a:prstGeom>
        </p:spPr>
      </p:pic>
      <p:sp>
        <p:nvSpPr>
          <p:cNvPr id="2" name="ZoneTexte 1">
            <a:extLst>
              <a:ext uri="{FF2B5EF4-FFF2-40B4-BE49-F238E27FC236}">
                <a16:creationId xmlns:a16="http://schemas.microsoft.com/office/drawing/2014/main" id="{EB9C142F-F032-559C-CB51-143BFCC21431}"/>
              </a:ext>
            </a:extLst>
          </p:cNvPr>
          <p:cNvSpPr txBox="1"/>
          <p:nvPr/>
        </p:nvSpPr>
        <p:spPr>
          <a:xfrm>
            <a:off x="12731" y="1752600"/>
            <a:ext cx="184731" cy="369332"/>
          </a:xfrm>
          <a:prstGeom prst="rect">
            <a:avLst/>
          </a:prstGeom>
          <a:noFill/>
        </p:spPr>
        <p:txBody>
          <a:bodyPr wrap="none" rtlCol="0">
            <a:spAutoFit/>
          </a:bodyPr>
          <a:lstStyle/>
          <a:p>
            <a:endParaRPr lang="fr-FR" dirty="0"/>
          </a:p>
        </p:txBody>
      </p:sp>
      <p:sp>
        <p:nvSpPr>
          <p:cNvPr id="28" name="ZoneTexte 27">
            <a:extLst>
              <a:ext uri="{FF2B5EF4-FFF2-40B4-BE49-F238E27FC236}">
                <a16:creationId xmlns:a16="http://schemas.microsoft.com/office/drawing/2014/main" id="{D3BD3807-B3C9-7599-DC13-5DA85E6EC7E9}"/>
              </a:ext>
            </a:extLst>
          </p:cNvPr>
          <p:cNvSpPr txBox="1"/>
          <p:nvPr/>
        </p:nvSpPr>
        <p:spPr>
          <a:xfrm>
            <a:off x="769748" y="380499"/>
            <a:ext cx="11168252" cy="4524315"/>
          </a:xfrm>
          <a:prstGeom prst="rect">
            <a:avLst/>
          </a:prstGeom>
          <a:noFill/>
        </p:spPr>
        <p:txBody>
          <a:bodyPr wrap="square" rtlCol="0">
            <a:spAutoFit/>
          </a:bodyPr>
          <a:lstStyle/>
          <a:p>
            <a:r>
              <a:rPr lang="fr-FR" sz="2400" b="1" dirty="0">
                <a:solidFill>
                  <a:srgbClr val="FF0000"/>
                </a:solidFill>
              </a:rPr>
              <a:t>Last but not least: </a:t>
            </a:r>
          </a:p>
          <a:p>
            <a:endParaRPr lang="fr-FR" sz="2400" dirty="0">
              <a:solidFill>
                <a:srgbClr val="FF0000"/>
              </a:solidFill>
            </a:endParaRPr>
          </a:p>
          <a:p>
            <a:r>
              <a:rPr lang="fr-FR" sz="2400" dirty="0" err="1">
                <a:solidFill>
                  <a:srgbClr val="FF0000"/>
                </a:solidFill>
              </a:rPr>
              <a:t>What</a:t>
            </a:r>
            <a:r>
              <a:rPr lang="fr-FR" sz="2400" dirty="0">
                <a:solidFill>
                  <a:srgbClr val="FF0000"/>
                </a:solidFill>
              </a:rPr>
              <a:t> </a:t>
            </a:r>
            <a:r>
              <a:rPr lang="fr-FR" sz="2400" dirty="0" err="1">
                <a:solidFill>
                  <a:srgbClr val="FF0000"/>
                </a:solidFill>
              </a:rPr>
              <a:t>will</a:t>
            </a:r>
            <a:r>
              <a:rPr lang="fr-FR" sz="2400" dirty="0">
                <a:solidFill>
                  <a:srgbClr val="FF0000"/>
                </a:solidFill>
              </a:rPr>
              <a:t> </a:t>
            </a:r>
            <a:r>
              <a:rPr lang="fr-FR" sz="2400" dirty="0" err="1">
                <a:solidFill>
                  <a:srgbClr val="FF0000"/>
                </a:solidFill>
              </a:rPr>
              <a:t>be</a:t>
            </a:r>
            <a:r>
              <a:rPr lang="fr-FR" sz="2400" dirty="0">
                <a:solidFill>
                  <a:srgbClr val="FF0000"/>
                </a:solidFill>
              </a:rPr>
              <a:t> the </a:t>
            </a:r>
            <a:r>
              <a:rPr lang="fr-FR" sz="2400" dirty="0" err="1">
                <a:solidFill>
                  <a:srgbClr val="FF0000"/>
                </a:solidFill>
              </a:rPr>
              <a:t>consequences</a:t>
            </a:r>
            <a:r>
              <a:rPr lang="fr-FR" sz="2400" dirty="0">
                <a:solidFill>
                  <a:srgbClr val="FF0000"/>
                </a:solidFill>
              </a:rPr>
              <a:t> of the Big </a:t>
            </a:r>
            <a:r>
              <a:rPr lang="fr-FR" sz="2400" dirty="0" err="1">
                <a:solidFill>
                  <a:srgbClr val="FF0000"/>
                </a:solidFill>
              </a:rPr>
              <a:t>Beautiful</a:t>
            </a:r>
            <a:r>
              <a:rPr lang="fr-FR" sz="2400" dirty="0">
                <a:solidFill>
                  <a:srgbClr val="FF0000"/>
                </a:solidFill>
              </a:rPr>
              <a:t> Bill if </a:t>
            </a:r>
            <a:r>
              <a:rPr lang="fr-FR" sz="2400" dirty="0" err="1">
                <a:solidFill>
                  <a:srgbClr val="FF0000"/>
                </a:solidFill>
              </a:rPr>
              <a:t>it</a:t>
            </a:r>
            <a:r>
              <a:rPr lang="fr-FR" sz="2400" dirty="0">
                <a:solidFill>
                  <a:srgbClr val="FF0000"/>
                </a:solidFill>
              </a:rPr>
              <a:t> </a:t>
            </a:r>
            <a:r>
              <a:rPr lang="fr-FR" sz="2400" dirty="0" err="1">
                <a:solidFill>
                  <a:srgbClr val="FF0000"/>
                </a:solidFill>
              </a:rPr>
              <a:t>is</a:t>
            </a:r>
            <a:r>
              <a:rPr lang="fr-FR" sz="2400" dirty="0">
                <a:solidFill>
                  <a:srgbClr val="FF0000"/>
                </a:solidFill>
              </a:rPr>
              <a:t> </a:t>
            </a:r>
            <a:r>
              <a:rPr lang="fr-FR" sz="2400" dirty="0" err="1">
                <a:solidFill>
                  <a:srgbClr val="FF0000"/>
                </a:solidFill>
              </a:rPr>
              <a:t>voted</a:t>
            </a:r>
            <a:r>
              <a:rPr lang="fr-FR" sz="2400" dirty="0">
                <a:solidFill>
                  <a:srgbClr val="FF0000"/>
                </a:solidFill>
              </a:rPr>
              <a:t> by the US </a:t>
            </a:r>
            <a:r>
              <a:rPr lang="fr-FR" sz="2400" dirty="0" err="1">
                <a:solidFill>
                  <a:srgbClr val="FF0000"/>
                </a:solidFill>
              </a:rPr>
              <a:t>congress</a:t>
            </a:r>
            <a:r>
              <a:rPr lang="fr-FR" sz="2400" dirty="0">
                <a:solidFill>
                  <a:srgbClr val="FF0000"/>
                </a:solidFill>
              </a:rPr>
              <a:t> ?</a:t>
            </a:r>
          </a:p>
          <a:p>
            <a:r>
              <a:rPr lang="fr-FR" sz="2400" dirty="0">
                <a:solidFill>
                  <a:srgbClr val="FF0000"/>
                </a:solidFill>
              </a:rPr>
              <a:t>=&gt; </a:t>
            </a:r>
            <a:r>
              <a:rPr lang="fr-FR" sz="2400" dirty="0" err="1">
                <a:solidFill>
                  <a:srgbClr val="FF0000"/>
                </a:solidFill>
              </a:rPr>
              <a:t>Space</a:t>
            </a:r>
            <a:r>
              <a:rPr lang="fr-FR" sz="2400" dirty="0">
                <a:solidFill>
                  <a:srgbClr val="FF0000"/>
                </a:solidFill>
              </a:rPr>
              <a:t> missions </a:t>
            </a:r>
          </a:p>
          <a:p>
            <a:r>
              <a:rPr lang="fr-FR" sz="2400" dirty="0">
                <a:solidFill>
                  <a:srgbClr val="FF0000"/>
                </a:solidFill>
              </a:rPr>
              <a:t>=&gt; Ground </a:t>
            </a:r>
            <a:r>
              <a:rPr lang="fr-FR" sz="2400" dirty="0" err="1">
                <a:solidFill>
                  <a:srgbClr val="FF0000"/>
                </a:solidFill>
              </a:rPr>
              <a:t>based</a:t>
            </a:r>
            <a:r>
              <a:rPr lang="fr-FR" sz="2400" dirty="0">
                <a:solidFill>
                  <a:srgbClr val="FF0000"/>
                </a:solidFill>
              </a:rPr>
              <a:t> </a:t>
            </a:r>
            <a:r>
              <a:rPr lang="fr-FR" sz="2400" dirty="0" err="1">
                <a:solidFill>
                  <a:srgbClr val="FF0000"/>
                </a:solidFill>
              </a:rPr>
              <a:t>observatories</a:t>
            </a:r>
            <a:r>
              <a:rPr lang="fr-FR" sz="2400" dirty="0">
                <a:solidFill>
                  <a:srgbClr val="FF0000"/>
                </a:solidFill>
              </a:rPr>
              <a:t> and infrastructures</a:t>
            </a:r>
          </a:p>
          <a:p>
            <a:r>
              <a:rPr lang="fr-FR" sz="2400" dirty="0">
                <a:solidFill>
                  <a:srgbClr val="FF0000"/>
                </a:solidFill>
              </a:rPr>
              <a:t>….</a:t>
            </a:r>
          </a:p>
          <a:p>
            <a:r>
              <a:rPr lang="fr-FR" sz="2400" dirty="0">
                <a:solidFill>
                  <a:srgbClr val="FF0000"/>
                </a:solidFill>
              </a:rPr>
              <a:t>=&gt; IR detectors ?</a:t>
            </a:r>
          </a:p>
          <a:p>
            <a:r>
              <a:rPr lang="fr-FR" sz="2400" dirty="0">
                <a:solidFill>
                  <a:srgbClr val="FF0000"/>
                </a:solidFill>
              </a:rPr>
              <a:t>=&gt; free science on the </a:t>
            </a:r>
            <a:r>
              <a:rPr lang="fr-FR" sz="2400" dirty="0" err="1">
                <a:solidFill>
                  <a:srgbClr val="FF0000"/>
                </a:solidFill>
              </a:rPr>
              <a:t>planet</a:t>
            </a:r>
            <a:r>
              <a:rPr lang="fr-FR" sz="2400" dirty="0">
                <a:solidFill>
                  <a:srgbClr val="FF0000"/>
                </a:solidFill>
              </a:rPr>
              <a:t> ? </a:t>
            </a:r>
          </a:p>
          <a:p>
            <a:pPr algn="ctr"/>
            <a:endParaRPr lang="fr-FR" sz="2400" dirty="0">
              <a:solidFill>
                <a:srgbClr val="FF0000"/>
              </a:solidFill>
            </a:endParaRPr>
          </a:p>
          <a:p>
            <a:pPr algn="ctr"/>
            <a:r>
              <a:rPr lang="fr-FR" sz="2400" b="1" dirty="0">
                <a:solidFill>
                  <a:srgbClr val="0070C0"/>
                </a:solidFill>
              </a:rPr>
              <a:t>Europe has to </a:t>
            </a:r>
            <a:r>
              <a:rPr lang="fr-FR" sz="2400" b="1" dirty="0" err="1">
                <a:solidFill>
                  <a:srgbClr val="0070C0"/>
                </a:solidFill>
              </a:rPr>
              <a:t>adapt</a:t>
            </a:r>
            <a:r>
              <a:rPr lang="fr-FR" sz="2400" b="1" dirty="0">
                <a:solidFill>
                  <a:srgbClr val="0070C0"/>
                </a:solidFill>
              </a:rPr>
              <a:t> and, more </a:t>
            </a:r>
            <a:r>
              <a:rPr lang="fr-FR" sz="2400" b="1" dirty="0" err="1">
                <a:solidFill>
                  <a:srgbClr val="0070C0"/>
                </a:solidFill>
              </a:rPr>
              <a:t>than</a:t>
            </a:r>
            <a:r>
              <a:rPr lang="fr-FR" sz="2400" b="1" dirty="0">
                <a:solidFill>
                  <a:srgbClr val="0070C0"/>
                </a:solidFill>
              </a:rPr>
              <a:t> </a:t>
            </a:r>
            <a:r>
              <a:rPr lang="fr-FR" sz="2400" b="1" dirty="0" err="1">
                <a:solidFill>
                  <a:srgbClr val="0070C0"/>
                </a:solidFill>
              </a:rPr>
              <a:t>ever</a:t>
            </a:r>
            <a:r>
              <a:rPr lang="fr-FR" sz="2400" b="1" dirty="0">
                <a:solidFill>
                  <a:srgbClr val="0070C0"/>
                </a:solidFill>
              </a:rPr>
              <a:t>, </a:t>
            </a:r>
            <a:r>
              <a:rPr lang="fr-FR" sz="2400" b="1" dirty="0" err="1">
                <a:solidFill>
                  <a:srgbClr val="0070C0"/>
                </a:solidFill>
              </a:rPr>
              <a:t>build</a:t>
            </a:r>
            <a:r>
              <a:rPr lang="fr-FR" sz="2400" b="1" dirty="0">
                <a:solidFill>
                  <a:srgbClr val="0070C0"/>
                </a:solidFill>
              </a:rPr>
              <a:t> </a:t>
            </a:r>
            <a:r>
              <a:rPr lang="fr-FR" sz="2400" b="1" dirty="0" err="1">
                <a:solidFill>
                  <a:srgbClr val="0070C0"/>
                </a:solidFill>
              </a:rPr>
              <a:t>its</a:t>
            </a:r>
            <a:r>
              <a:rPr lang="fr-FR" sz="2400" b="1" dirty="0">
                <a:solidFill>
                  <a:srgbClr val="0070C0"/>
                </a:solidFill>
              </a:rPr>
              <a:t> place at the </a:t>
            </a:r>
            <a:r>
              <a:rPr lang="fr-FR" sz="2400" b="1" dirty="0" err="1">
                <a:solidFill>
                  <a:srgbClr val="0070C0"/>
                </a:solidFill>
              </a:rPr>
              <a:t>forefront</a:t>
            </a:r>
            <a:r>
              <a:rPr lang="fr-FR" sz="2400" b="1" dirty="0">
                <a:solidFill>
                  <a:srgbClr val="0070C0"/>
                </a:solidFill>
              </a:rPr>
              <a:t> of </a:t>
            </a:r>
            <a:r>
              <a:rPr lang="fr-FR" sz="2400" b="1" dirty="0" err="1">
                <a:solidFill>
                  <a:srgbClr val="0070C0"/>
                </a:solidFill>
              </a:rPr>
              <a:t>fundamental</a:t>
            </a:r>
            <a:r>
              <a:rPr lang="fr-FR" sz="2400" b="1" dirty="0">
                <a:solidFill>
                  <a:srgbClr val="0070C0"/>
                </a:solidFill>
              </a:rPr>
              <a:t> and </a:t>
            </a:r>
            <a:r>
              <a:rPr lang="fr-FR" sz="2400" b="1" dirty="0" err="1">
                <a:solidFill>
                  <a:srgbClr val="0070C0"/>
                </a:solidFill>
              </a:rPr>
              <a:t>sustainable</a:t>
            </a:r>
            <a:r>
              <a:rPr lang="fr-FR" sz="2400" b="1" dirty="0">
                <a:solidFill>
                  <a:srgbClr val="0070C0"/>
                </a:solidFill>
              </a:rPr>
              <a:t> </a:t>
            </a:r>
            <a:r>
              <a:rPr lang="fr-FR" sz="2400" b="1" dirty="0" err="1">
                <a:solidFill>
                  <a:srgbClr val="0070C0"/>
                </a:solidFill>
              </a:rPr>
              <a:t>research</a:t>
            </a:r>
            <a:endParaRPr lang="fr-FR" sz="2400" b="1" dirty="0">
              <a:solidFill>
                <a:srgbClr val="0070C0"/>
              </a:solidFill>
            </a:endParaRPr>
          </a:p>
          <a:p>
            <a:pPr algn="ctr"/>
            <a:endParaRPr lang="fr-FR" sz="2400" dirty="0">
              <a:solidFill>
                <a:srgbClr val="FF0000"/>
              </a:solidFill>
            </a:endParaRPr>
          </a:p>
        </p:txBody>
      </p:sp>
      <p:sp>
        <p:nvSpPr>
          <p:cNvPr id="3" name="Flèche vers la droite 2">
            <a:extLst>
              <a:ext uri="{FF2B5EF4-FFF2-40B4-BE49-F238E27FC236}">
                <a16:creationId xmlns:a16="http://schemas.microsoft.com/office/drawing/2014/main" id="{6CB3A2A4-2394-0989-5F93-518E10C88495}"/>
              </a:ext>
            </a:extLst>
          </p:cNvPr>
          <p:cNvSpPr/>
          <p:nvPr/>
        </p:nvSpPr>
        <p:spPr>
          <a:xfrm rot="2175491">
            <a:off x="3644900" y="1606550"/>
            <a:ext cx="533400" cy="292100"/>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4" name="Flèche vers la droite 3">
            <a:extLst>
              <a:ext uri="{FF2B5EF4-FFF2-40B4-BE49-F238E27FC236}">
                <a16:creationId xmlns:a16="http://schemas.microsoft.com/office/drawing/2014/main" id="{293A4C8E-1DA7-CAD1-3B6A-8BBF1DC65DA6}"/>
              </a:ext>
            </a:extLst>
          </p:cNvPr>
          <p:cNvSpPr/>
          <p:nvPr/>
        </p:nvSpPr>
        <p:spPr>
          <a:xfrm rot="2175491">
            <a:off x="7712267" y="1975883"/>
            <a:ext cx="533400" cy="292100"/>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 name="Flèche vers la droite 5">
            <a:extLst>
              <a:ext uri="{FF2B5EF4-FFF2-40B4-BE49-F238E27FC236}">
                <a16:creationId xmlns:a16="http://schemas.microsoft.com/office/drawing/2014/main" id="{7B4A8443-D569-6488-025D-F85AA669966E}"/>
              </a:ext>
            </a:extLst>
          </p:cNvPr>
          <p:cNvSpPr/>
          <p:nvPr/>
        </p:nvSpPr>
        <p:spPr>
          <a:xfrm rot="2175491">
            <a:off x="5337366" y="3047152"/>
            <a:ext cx="533400" cy="292100"/>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570B84DE-1F85-3531-2274-573367806D2B}"/>
              </a:ext>
            </a:extLst>
          </p:cNvPr>
          <p:cNvSpPr txBox="1"/>
          <p:nvPr/>
        </p:nvSpPr>
        <p:spPr>
          <a:xfrm>
            <a:off x="1511300" y="2283135"/>
            <a:ext cx="838200" cy="1015663"/>
          </a:xfrm>
          <a:prstGeom prst="rect">
            <a:avLst/>
          </a:prstGeom>
          <a:noFill/>
        </p:spPr>
        <p:txBody>
          <a:bodyPr wrap="square" rtlCol="0">
            <a:spAutoFit/>
          </a:bodyPr>
          <a:lstStyle/>
          <a:p>
            <a:pPr algn="ctr"/>
            <a:r>
              <a:rPr lang="fr-FR" sz="6000" dirty="0"/>
              <a:t>X</a:t>
            </a:r>
          </a:p>
        </p:txBody>
      </p:sp>
    </p:spTree>
    <p:extLst>
      <p:ext uri="{BB962C8B-B14F-4D97-AF65-F5344CB8AC3E}">
        <p14:creationId xmlns:p14="http://schemas.microsoft.com/office/powerpoint/2010/main" val="1820360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B9C142F-F032-559C-CB51-143BFCC21431}"/>
              </a:ext>
            </a:extLst>
          </p:cNvPr>
          <p:cNvSpPr txBox="1"/>
          <p:nvPr/>
        </p:nvSpPr>
        <p:spPr>
          <a:xfrm>
            <a:off x="12731" y="1752600"/>
            <a:ext cx="184731" cy="369332"/>
          </a:xfrm>
          <a:prstGeom prst="rect">
            <a:avLst/>
          </a:prstGeom>
          <a:noFill/>
        </p:spPr>
        <p:txBody>
          <a:bodyPr wrap="none" rtlCol="0">
            <a:spAutoFit/>
          </a:bodyPr>
          <a:lstStyle/>
          <a:p>
            <a:endParaRPr lang="fr-FR" dirty="0"/>
          </a:p>
        </p:txBody>
      </p:sp>
      <p:sp>
        <p:nvSpPr>
          <p:cNvPr id="3" name="ZoneTexte 2">
            <a:extLst>
              <a:ext uri="{FF2B5EF4-FFF2-40B4-BE49-F238E27FC236}">
                <a16:creationId xmlns:a16="http://schemas.microsoft.com/office/drawing/2014/main" id="{004D60E4-6486-85FB-EC9E-638E2191B3B9}"/>
              </a:ext>
            </a:extLst>
          </p:cNvPr>
          <p:cNvSpPr txBox="1"/>
          <p:nvPr/>
        </p:nvSpPr>
        <p:spPr>
          <a:xfrm>
            <a:off x="2391905" y="2121932"/>
            <a:ext cx="7408190" cy="1200329"/>
          </a:xfrm>
          <a:prstGeom prst="rect">
            <a:avLst/>
          </a:prstGeom>
          <a:noFill/>
        </p:spPr>
        <p:txBody>
          <a:bodyPr wrap="square" rtlCol="0">
            <a:spAutoFit/>
          </a:bodyPr>
          <a:lstStyle/>
          <a:p>
            <a:pPr algn="ctr"/>
            <a:r>
              <a:rPr lang="fr-FR" sz="7200" dirty="0"/>
              <a:t>THANK YOU !</a:t>
            </a:r>
          </a:p>
        </p:txBody>
      </p:sp>
      <p:pic>
        <p:nvPicPr>
          <p:cNvPr id="4" name="Image 3">
            <a:extLst>
              <a:ext uri="{FF2B5EF4-FFF2-40B4-BE49-F238E27FC236}">
                <a16:creationId xmlns:a16="http://schemas.microsoft.com/office/drawing/2014/main" id="{2A918BAF-C1E6-D8AD-55AF-6CF3402127A7}"/>
              </a:ext>
            </a:extLst>
          </p:cNvPr>
          <p:cNvPicPr>
            <a:picLocks noChangeAspect="1"/>
          </p:cNvPicPr>
          <p:nvPr/>
        </p:nvPicPr>
        <p:blipFill rotWithShape="1">
          <a:blip r:embed="rId2"/>
          <a:srcRect t="11002"/>
          <a:stretch/>
        </p:blipFill>
        <p:spPr>
          <a:xfrm>
            <a:off x="12731" y="5366479"/>
            <a:ext cx="12179269" cy="2370842"/>
          </a:xfrm>
          <a:prstGeom prst="rect">
            <a:avLst/>
          </a:prstGeom>
        </p:spPr>
      </p:pic>
    </p:spTree>
    <p:extLst>
      <p:ext uri="{BB962C8B-B14F-4D97-AF65-F5344CB8AC3E}">
        <p14:creationId xmlns:p14="http://schemas.microsoft.com/office/powerpoint/2010/main" val="410371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8.33333E-7 -4.07407E-6 L -0.00052 -0.25694 " pathEditMode="relative" rAng="0" ptsTypes="AA">
                                      <p:cBhvr>
                                        <p:cTn id="6" dur="2000" fill="hold"/>
                                        <p:tgtEl>
                                          <p:spTgt spid="4"/>
                                        </p:tgtEl>
                                        <p:attrNameLst>
                                          <p:attrName>ppt_x</p:attrName>
                                          <p:attrName>ppt_y</p:attrName>
                                        </p:attrNameLst>
                                      </p:cBhvr>
                                      <p:rCtr x="-26" y="-12847"/>
                                    </p:animMotion>
                                  </p:childTnLst>
                                </p:cTn>
                              </p:par>
                              <p:par>
                                <p:cTn id="7" presetID="53" presetClass="entr" presetSubtype="16"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fltVal val="0"/>
                                          </p:val>
                                        </p:tav>
                                        <p:tav tm="100000">
                                          <p:val>
                                            <p:strVal val="#ppt_h"/>
                                          </p:val>
                                        </p:tav>
                                      </p:tavLst>
                                    </p:anim>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1140</TotalTime>
  <Words>1126</Words>
  <Application>Microsoft Macintosh PowerPoint</Application>
  <PresentationFormat>Grand écran</PresentationFormat>
  <Paragraphs>124</Paragraphs>
  <Slides>9</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9</vt:i4>
      </vt:variant>
    </vt:vector>
  </HeadingPairs>
  <TitlesOfParts>
    <vt:vector size="16" baseType="lpstr">
      <vt:lpstr>Proxima Nova</vt:lpstr>
      <vt:lpstr>Proxima Nova Cond</vt:lpstr>
      <vt:lpstr>Proxima Nova Light</vt:lpstr>
      <vt:lpstr>Arial</vt:lpstr>
      <vt:lpstr>Calibri</vt:lpstr>
      <vt:lpstr>Calibri Light</vt:lpstr>
      <vt:lpstr>Thème Office</vt:lpstr>
      <vt:lpstr>Présentation PowerPoint</vt:lpstr>
      <vt:lpstr>Présentation PowerPoint</vt:lpstr>
      <vt:lpstr>Présentation PowerPoint</vt:lpstr>
      <vt:lpstr>Astronet Science Vision  &amp; Infrastructure Roadmap 2023-2035</vt:lpstr>
      <vt:lpstr>Organisation </vt:lpstr>
      <vt:lpstr>New ground-based facilities</vt:lpstr>
      <vt:lpstr>Summary of recommendations</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Martin Giard</dc:creator>
  <cp:lastModifiedBy>Martin Giard</cp:lastModifiedBy>
  <cp:revision>36</cp:revision>
  <dcterms:created xsi:type="dcterms:W3CDTF">2025-05-12T19:30:12Z</dcterms:created>
  <dcterms:modified xsi:type="dcterms:W3CDTF">2025-06-04T11:59:14Z</dcterms:modified>
</cp:coreProperties>
</file>