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2"/>
  </p:notesMasterIdLst>
  <p:handoutMasterIdLst>
    <p:handoutMasterId r:id="rId13"/>
  </p:handoutMasterIdLst>
  <p:sldIdLst>
    <p:sldId id="264" r:id="rId5"/>
    <p:sldId id="276" r:id="rId6"/>
    <p:sldId id="269" r:id="rId7"/>
    <p:sldId id="267" r:id="rId8"/>
    <p:sldId id="270" r:id="rId9"/>
    <p:sldId id="274" r:id="rId10"/>
    <p:sldId id="275" r:id="rId11"/>
  </p:sldIdLst>
  <p:sldSz cx="9144000" cy="5143500" type="screen16x9"/>
  <p:notesSz cx="6669088" cy="9926638"/>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498B"/>
    <a:srgbClr val="66FF66"/>
    <a:srgbClr val="770077"/>
    <a:srgbClr val="A9FFBD"/>
    <a:srgbClr val="6A59CD"/>
    <a:srgbClr val="FFE221"/>
    <a:srgbClr val="FFDB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28" autoAdjust="0"/>
    <p:restoredTop sz="97419" autoAdjust="0"/>
  </p:normalViewPr>
  <p:slideViewPr>
    <p:cSldViewPr snapToObjects="1" showGuides="1">
      <p:cViewPr>
        <p:scale>
          <a:sx n="125" d="100"/>
          <a:sy n="125" d="100"/>
        </p:scale>
        <p:origin x="2720" y="144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90" d="100"/>
          <a:sy n="90" d="100"/>
        </p:scale>
        <p:origin x="382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GB" dirty="0"/>
          </a:p>
        </p:txBody>
      </p:sp>
      <p:sp>
        <p:nvSpPr>
          <p:cNvPr id="3" name="Espace réservé de la date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49D03EEF-9089-C744-8C93-EE73F8B15776}" type="datetimeFigureOut">
              <a:rPr lang="fr-FR" smtClean="0"/>
              <a:pPr/>
              <a:t>28/03/2025</a:t>
            </a:fld>
            <a:endParaRPr lang="en-GB" dirty="0"/>
          </a:p>
        </p:txBody>
      </p:sp>
      <p:sp>
        <p:nvSpPr>
          <p:cNvPr id="4" name="Espace réservé du pied de page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en-GB" dirty="0"/>
          </a:p>
        </p:txBody>
      </p:sp>
      <p:sp>
        <p:nvSpPr>
          <p:cNvPr id="5" name="Espace réservé du numéro de diapositive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dirty="0"/>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1:56.372"/>
    </inkml:context>
    <inkml:brush xml:id="br0">
      <inkml:brushProperty name="width" value="0.05" units="cm"/>
      <inkml:brushProperty name="height" value="0.05" units="cm"/>
      <inkml:brushProperty name="color" value="#E71224"/>
    </inkml:brush>
  </inkml:definitions>
  <inkml:trace contextRef="#ctx0" brushRef="#br0">1 119 24575,'0'-4'0,"1"0"0,0 0 0,0 0 0,0 0 0,0 0 0,1 1 0,0-1 0,0 0 0,0 1 0,0-1 0,0 1 0,1-1 0,4-3 0,40-39 0,-45 44 0,13-13-1365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2:30.205"/>
    </inkml:context>
    <inkml:brush xml:id="br0">
      <inkml:brushProperty name="width" value="0.05" units="cm"/>
      <inkml:brushProperty name="height" value="0.05" units="cm"/>
      <inkml:brushProperty name="color" value="#E71224"/>
    </inkml:brush>
  </inkml:definitions>
  <inkml:trace contextRef="#ctx0" brushRef="#br0">1 1 24575,'1'1'0,"1"2"0,1 4 0,1 2 0,0 0 0,1 1 0,4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1:58.169"/>
    </inkml:context>
    <inkml:brush xml:id="br0">
      <inkml:brushProperty name="width" value="0.05" units="cm"/>
      <inkml:brushProperty name="height" value="0.05" units="cm"/>
      <inkml:brushProperty name="color" value="#E71224"/>
    </inkml:brush>
  </inkml:definitions>
  <inkml:trace contextRef="#ctx0" brushRef="#br0">0 132 24575,'0'0'0,"11"-21"0,18-28 0,-25 44-105,0-1 0,1 1 0,-1 0 0,1 0 0,0 0 0,1 1 0,-1 0 0,1 0 0,-1 0 0,1 1 0,0-1 0,12-3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2:03.001"/>
    </inkml:context>
    <inkml:brush xml:id="br0">
      <inkml:brushProperty name="width" value="0.05" units="cm"/>
      <inkml:brushProperty name="height" value="0.05" units="cm"/>
      <inkml:brushProperty name="color" value="#004F8B"/>
    </inkml:brush>
  </inkml:definitions>
  <inkml:trace contextRef="#ctx0" brushRef="#br0">1 210 24575,'22'-49'0,"-18"38"0,1-1 0,0 1 0,1-1 0,1 2 0,0-1 0,0 1 0,14-15 0,45-34-1365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2:04.951"/>
    </inkml:context>
    <inkml:brush xml:id="br0">
      <inkml:brushProperty name="width" value="0.05" units="cm"/>
      <inkml:brushProperty name="height" value="0.05" units="cm"/>
      <inkml:brushProperty name="color" value="#004F8B"/>
    </inkml:brush>
  </inkml:definitions>
  <inkml:trace contextRef="#ctx0" brushRef="#br0">3 53 24575,'-2'-1'0,"2"-2"0,1-3 0,3 1 0,3-2 0,2 0 0,1 0 0,2 1 0,0 0 0,-1 1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2:06.570"/>
    </inkml:context>
    <inkml:brush xml:id="br0">
      <inkml:brushProperty name="width" value="0.05" units="cm"/>
      <inkml:brushProperty name="height" value="0.05" units="cm"/>
      <inkml:brushProperty name="color" value="#004F8B"/>
    </inkml:brush>
  </inkml:definitions>
  <inkml:trace contextRef="#ctx0" brushRef="#br0">1 385 24575,'1'-7'0,"1"0"0,0 0 0,0 0 0,1 1 0,0-1 0,0 1 0,1-1 0,0 1 0,6-8 0,1-3 0,-1 3 0,0 0 0,22-22 0,7-9 0,-31 38 0,-1-1 0,1 1 0,0 0 0,1 1 0,-1 0 0,1 0 0,14-6 0,10-7 0,30-18 294,-33 21-1124,41-31 1,-61 40-5997</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2:17.116"/>
    </inkml:context>
    <inkml:brush xml:id="br0">
      <inkml:brushProperty name="width" value="0.05" units="cm"/>
      <inkml:brushProperty name="height" value="0.05" units="cm"/>
      <inkml:brushProperty name="color" value="#004F8B"/>
    </inkml:brush>
  </inkml:definitions>
  <inkml:trace contextRef="#ctx0" brushRef="#br0">0 0 24575,'23'28'0,"-12"-12"-170,-2 0-1,0 1 0,0 0 1,-2 0-1,0 1 0,-1 0 1,6 32-1,-11-40-6655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2:18.457"/>
    </inkml:context>
    <inkml:brush xml:id="br0">
      <inkml:brushProperty name="width" value="0.05" units="cm"/>
      <inkml:brushProperty name="height" value="0.05" units="cm"/>
      <inkml:brushProperty name="color" value="#004F8B"/>
    </inkml:brush>
  </inkml:definitions>
  <inkml:trace contextRef="#ctx0" brushRef="#br0">1 1 24575,'0'3'0,"3"3"0,2 3 0,1 1 0,0 0 0,1-1 0,-1-1 0,1 1 0,0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2:21.282"/>
    </inkml:context>
    <inkml:brush xml:id="br0">
      <inkml:brushProperty name="width" value="0.05" units="cm"/>
      <inkml:brushProperty name="height" value="0.05" units="cm"/>
      <inkml:brushProperty name="color" value="#004F8B"/>
    </inkml:brush>
  </inkml:definitions>
  <inkml:trace contextRef="#ctx0" brushRef="#br0">0 1 24575,'2'0'0,"0"0"0,-1 1 0,1-1 0,-1 1 0,1-1 0,-1 1 0,1 0 0,-1 0 0,1-1 0,-1 1 0,1 0 0,-1 0 0,0 0 0,0 1 0,1-1 0,-1 0 0,0 0 0,0 1 0,1 1 0,18 33 0,-14-23 0,23 32 0,-21-34 0,0 1 0,-1 0 0,8 16 0,-11-20 0,1 0 0,0 0 0,1 0 0,0-1 0,0 0 0,10 10 0,14 16 0,10 13-1365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8T12:02:28.013"/>
    </inkml:context>
    <inkml:brush xml:id="br0">
      <inkml:brushProperty name="width" value="0.05" units="cm"/>
      <inkml:brushProperty name="height" value="0.05" units="cm"/>
      <inkml:brushProperty name="color" value="#E71224"/>
    </inkml:brush>
  </inkml:definitions>
  <inkml:trace contextRef="#ctx0" brushRef="#br0">1 1 24575,'15'32'0,"-1"0"0,13 27 0,32 32 0,-54-84-1365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GB" dirty="0"/>
          </a:p>
        </p:txBody>
      </p:sp>
      <p:sp>
        <p:nvSpPr>
          <p:cNvPr id="3" name="Espace réservé de la date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5557F9A8-E4A4-1C40-93CC-37CDF0C3283E}" type="datetimeFigureOut">
              <a:rPr lang="fr-FR" smtClean="0"/>
              <a:pPr/>
              <a:t>28/03/2025</a:t>
            </a:fld>
            <a:endParaRPr lang="en-GB" dirty="0"/>
          </a:p>
        </p:txBody>
      </p:sp>
      <p:sp>
        <p:nvSpPr>
          <p:cNvPr id="4" name="Espace réservé de l'image des diapositives 3"/>
          <p:cNvSpPr>
            <a:spLocks noGrp="1" noRot="1" noChangeAspect="1"/>
          </p:cNvSpPr>
          <p:nvPr>
            <p:ph type="sldImg" idx="2"/>
          </p:nvPr>
        </p:nvSpPr>
        <p:spPr>
          <a:xfrm>
            <a:off x="26988" y="744538"/>
            <a:ext cx="6615112"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Espace réservé des commentaires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n-GB" dirty="0"/>
          </a:p>
        </p:txBody>
      </p:sp>
      <p:sp>
        <p:nvSpPr>
          <p:cNvPr id="7" name="Espace réservé du numéro de diapositive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dirty="0"/>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8686800" y="4947549"/>
            <a:ext cx="457200" cy="273844"/>
          </a:xfrm>
          <a:prstGeom prst="rect">
            <a:avLst/>
          </a:prstGeom>
        </p:spPr>
        <p:txBody>
          <a:bodyPr vert="horz" lIns="91440" tIns="45720" rIns="91440" bIns="45720" rtlCol="0" anchor="ctr"/>
          <a:lstStyle>
            <a:lvl1pPr algn="r">
              <a:defRPr sz="1200" b="1">
                <a:solidFill>
                  <a:schemeClr val="tx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627D00BE-964E-8552-6A06-B54767349A74}"/>
              </a:ext>
            </a:extLst>
          </p:cNvPr>
          <p:cNvSpPr>
            <a:spLocks noGrp="1"/>
          </p:cNvSpPr>
          <p:nvPr>
            <p:ph type="ftr" sz="quarter" idx="3"/>
          </p:nvPr>
        </p:nvSpPr>
        <p:spPr>
          <a:xfrm>
            <a:off x="0" y="4949428"/>
            <a:ext cx="6324600" cy="273844"/>
          </a:xfrm>
          <a:prstGeom prst="rect">
            <a:avLst/>
          </a:prstGeom>
        </p:spPr>
        <p:txBody>
          <a:bodyPr lIns="0" tIns="0" rIns="0" bIns="0"/>
          <a:lstStyle>
            <a:lvl1pPr>
              <a:defRPr sz="1200">
                <a:latin typeface="Arial Narrow"/>
                <a:cs typeface="Arial Narrow"/>
              </a:defRPr>
            </a:lvl1pPr>
          </a:lstStyle>
          <a:p>
            <a:r>
              <a:rPr lang="en-GB" dirty="0"/>
              <a:t>M. Abdel Hafiz | Experimental tests for winding technology of Final Cooling Solenoid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lvl1pPr marL="342891" indent="-342891">
              <a:buClr>
                <a:schemeClr val="tx1"/>
              </a:buClr>
              <a:buFont typeface="Arial"/>
              <a:buChar char="•"/>
              <a:defRPr sz="2000">
                <a:solidFill>
                  <a:srgbClr val="000000"/>
                </a:solidFill>
                <a:latin typeface="+mn-lt"/>
              </a:defRPr>
            </a:lvl1pPr>
            <a:lvl2pPr marL="742932" indent="-285744">
              <a:buClr>
                <a:schemeClr val="tx1"/>
              </a:buClr>
              <a:buFont typeface="Arial"/>
              <a:buChar char="•"/>
              <a:defRPr sz="2000">
                <a:solidFill>
                  <a:srgbClr val="000000"/>
                </a:solidFill>
                <a:latin typeface="+mn-lt"/>
              </a:defRPr>
            </a:lvl2pPr>
            <a:lvl3pPr marL="1142971" indent="-228594">
              <a:buClr>
                <a:schemeClr val="tx1"/>
              </a:buClr>
              <a:buFont typeface="Arial"/>
              <a:buChar char="•"/>
              <a:defRPr sz="2000">
                <a:solidFill>
                  <a:srgbClr val="000000"/>
                </a:solidFill>
                <a:latin typeface="+mn-lt"/>
              </a:defRPr>
            </a:lvl3pPr>
            <a:lvl4pPr marL="1600160" indent="-228594">
              <a:buClr>
                <a:schemeClr val="tx1"/>
              </a:buClr>
              <a:buFont typeface="Arial"/>
              <a:buChar char="•"/>
              <a:defRPr sz="2000">
                <a:solidFill>
                  <a:srgbClr val="000000"/>
                </a:solidFill>
                <a:latin typeface="+mn-lt"/>
              </a:defRPr>
            </a:lvl4pPr>
            <a:lvl5pPr marL="2057349" indent="-228594">
              <a:buClr>
                <a:schemeClr val="tx1"/>
              </a:buClr>
              <a:buFont typeface="Arial"/>
              <a:buChar char="•"/>
              <a:defRPr sz="2000">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9" name="Espace réservé du numéro de diapositive 5"/>
          <p:cNvSpPr>
            <a:spLocks noGrp="1"/>
          </p:cNvSpPr>
          <p:nvPr>
            <p:ph type="sldNum" sz="quarter" idx="4"/>
          </p:nvPr>
        </p:nvSpPr>
        <p:spPr>
          <a:xfrm>
            <a:off x="8686800" y="4930724"/>
            <a:ext cx="457200" cy="273844"/>
          </a:xfrm>
          <a:prstGeom prst="rect">
            <a:avLst/>
          </a:prstGeom>
        </p:spPr>
        <p:txBody>
          <a:bodyPr vert="horz" lIns="91440" tIns="45720" rIns="91440" bIns="45720" rtlCol="0" anchor="ctr"/>
          <a:lstStyle>
            <a:lvl1pPr algn="r">
              <a:defRPr sz="1200" b="1">
                <a:solidFill>
                  <a:schemeClr val="tx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9"/>
            <a:ext cx="6781800" cy="565175"/>
          </a:xfrm>
          <a:prstGeom prst="rect">
            <a:avLst/>
          </a:prstGeom>
        </p:spPr>
        <p:txBody>
          <a:bodyPr vert="horz" lIns="0" tIns="0" rIns="0" bIns="0"/>
          <a:lstStyle>
            <a:lvl1pPr>
              <a:defRPr sz="3600" b="0">
                <a:latin typeface="+mj-lt"/>
              </a:defRPr>
            </a:lvl1pPr>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CCEF75F4-7559-A12A-6681-B7E88B36C3AD}"/>
              </a:ext>
            </a:extLst>
          </p:cNvPr>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M. Abdel Hafiz | Experimental tests for winding technology of Final Cooling Solenoid</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dirty="0"/>
          </a:p>
        </p:txBody>
      </p:sp>
      <p:sp>
        <p:nvSpPr>
          <p:cNvPr id="6" name="Espace réservé du numéro de diapositive 5"/>
          <p:cNvSpPr>
            <a:spLocks noGrp="1"/>
          </p:cNvSpPr>
          <p:nvPr>
            <p:ph type="sldNum" sz="quarter" idx="4"/>
          </p:nvPr>
        </p:nvSpPr>
        <p:spPr>
          <a:xfrm>
            <a:off x="8688493" y="4918023"/>
            <a:ext cx="457200" cy="273844"/>
          </a:xfrm>
          <a:prstGeom prst="rect">
            <a:avLst/>
          </a:prstGeom>
        </p:spPr>
        <p:txBody>
          <a:bodyPr vert="horz" lIns="91440" tIns="45720" rIns="91440" bIns="45720" rtlCol="0" anchor="ctr"/>
          <a:lstStyle>
            <a:lvl1pPr algn="r">
              <a:defRPr sz="1200" b="1">
                <a:solidFill>
                  <a:schemeClr val="tx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F76EBF73-8544-14C7-023E-96E57A382DC3}"/>
              </a:ext>
            </a:extLst>
          </p:cNvPr>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M. Abdel Hafiz | Experimental tests for winding technology of Final Cooling Solenoid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53"/>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dirty="0"/>
              <a:t>M. Abdel Hafiz | Experimental tests for winding technology of Final Cooling Solenoid</a:t>
            </a:r>
          </a:p>
        </p:txBody>
      </p:sp>
      <p:sp>
        <p:nvSpPr>
          <p:cNvPr id="7" name="Espace réservé du numéro de diapositive 5"/>
          <p:cNvSpPr>
            <a:spLocks noGrp="1"/>
          </p:cNvSpPr>
          <p:nvPr>
            <p:ph type="sldNum" sz="quarter" idx="4"/>
          </p:nvPr>
        </p:nvSpPr>
        <p:spPr>
          <a:xfrm>
            <a:off x="8686800" y="4949428"/>
            <a:ext cx="457200" cy="273844"/>
          </a:xfrm>
          <a:prstGeom prst="rect">
            <a:avLst/>
          </a:prstGeom>
        </p:spPr>
        <p:txBody>
          <a:bodyPr vert="horz" lIns="91440" tIns="45720" rIns="91440" bIns="45720" rtlCol="0" anchor="ctr"/>
          <a:lstStyle>
            <a:lvl1pPr algn="r">
              <a:defRPr sz="1200" b="1">
                <a:solidFill>
                  <a:schemeClr val="tx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948014"/>
            <a:ext cx="9144000" cy="265336"/>
          </a:xfrm>
          <a:prstGeom prst="rect">
            <a:avLst/>
          </a:prstGeom>
        </p:spPr>
      </p:pic>
      <p:pic>
        <p:nvPicPr>
          <p:cNvPr id="7" name="Image 6" descr="MCC-inernational-finalV01.png"/>
          <p:cNvPicPr>
            <a:picLocks noChangeAspect="1"/>
          </p:cNvPicPr>
          <p:nvPr userDrawn="1"/>
        </p:nvPicPr>
        <p:blipFill>
          <a:blip r:embed="rId7"/>
          <a:stretch>
            <a:fillRect/>
          </a:stretch>
        </p:blipFill>
        <p:spPr>
          <a:xfrm>
            <a:off x="8245035" y="36001"/>
            <a:ext cx="879567" cy="879566"/>
          </a:xfrm>
          <a:prstGeom prst="rect">
            <a:avLst/>
          </a:prstGeom>
        </p:spPr>
      </p:pic>
      <p:sp>
        <p:nvSpPr>
          <p:cNvPr id="4"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pic>
        <p:nvPicPr>
          <p:cNvPr id="2" name="Picture 1" descr="A picture containing text, font, graphics, design&#10;&#10;Description automatically generated">
            <a:extLst>
              <a:ext uri="{FF2B5EF4-FFF2-40B4-BE49-F238E27FC236}">
                <a16:creationId xmlns:a16="http://schemas.microsoft.com/office/drawing/2014/main" id="{2D90069C-07BF-F22E-2883-85650F37071F}"/>
              </a:ext>
            </a:extLst>
          </p:cNvPr>
          <p:cNvPicPr>
            <a:picLocks noChangeAspect="1"/>
          </p:cNvPicPr>
          <p:nvPr userDrawn="1"/>
        </p:nvPicPr>
        <p:blipFill>
          <a:blip r:embed="rId8"/>
          <a:stretch>
            <a:fillRect/>
          </a:stretch>
        </p:blipFill>
        <p:spPr>
          <a:xfrm>
            <a:off x="35497" y="36001"/>
            <a:ext cx="792088" cy="90999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dt="0"/>
  <p:txStyles>
    <p:titleStyle>
      <a:lvl1pPr algn="ctr" defTabSz="457189" rtl="0" eaLnBrk="1" latinLnBrk="0" hangingPunct="1">
        <a:spcBef>
          <a:spcPct val="0"/>
        </a:spcBef>
        <a:buNone/>
        <a:defRPr sz="2800" b="1" kern="1200">
          <a:solidFill>
            <a:schemeClr val="tx1"/>
          </a:solidFill>
          <a:latin typeface="Arial Narrow"/>
          <a:ea typeface="+mj-ea"/>
          <a:cs typeface="Arial Narrow"/>
        </a:defRPr>
      </a:lvl1pPr>
    </p:titleStyle>
    <p:bodyStyle>
      <a:lvl1pPr marL="342891" indent="-342891" algn="l" defTabSz="457189"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32" indent="-285744" algn="l" defTabSz="457189"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2971"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160"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349"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customXml" Target="../ink/ink4.xml"/><Relationship Id="rId18" Type="http://schemas.openxmlformats.org/officeDocument/2006/relationships/image" Target="../media/image23.png"/><Relationship Id="rId26" Type="http://schemas.openxmlformats.org/officeDocument/2006/relationships/image" Target="../media/image27.png"/><Relationship Id="rId3" Type="http://schemas.openxmlformats.org/officeDocument/2006/relationships/image" Target="../media/image14.jpeg"/><Relationship Id="rId21" Type="http://schemas.openxmlformats.org/officeDocument/2006/relationships/customXml" Target="../ink/ink8.xml"/><Relationship Id="rId7" Type="http://schemas.openxmlformats.org/officeDocument/2006/relationships/customXml" Target="../ink/ink1.xml"/><Relationship Id="rId12" Type="http://schemas.openxmlformats.org/officeDocument/2006/relationships/image" Target="../media/image20.png"/><Relationship Id="rId17" Type="http://schemas.openxmlformats.org/officeDocument/2006/relationships/customXml" Target="../ink/ink6.xml"/><Relationship Id="rId25" Type="http://schemas.openxmlformats.org/officeDocument/2006/relationships/customXml" Target="../ink/ink10.xml"/><Relationship Id="rId2" Type="http://schemas.openxmlformats.org/officeDocument/2006/relationships/image" Target="../media/image13.jpeg"/><Relationship Id="rId16" Type="http://schemas.openxmlformats.org/officeDocument/2006/relationships/image" Target="../media/image22.png"/><Relationship Id="rId20"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customXml" Target="../ink/ink3.xml"/><Relationship Id="rId24" Type="http://schemas.openxmlformats.org/officeDocument/2006/relationships/image" Target="../media/image26.png"/><Relationship Id="rId5" Type="http://schemas.openxmlformats.org/officeDocument/2006/relationships/image" Target="../media/image16.png"/><Relationship Id="rId15" Type="http://schemas.openxmlformats.org/officeDocument/2006/relationships/customXml" Target="../ink/ink5.xml"/><Relationship Id="rId23" Type="http://schemas.openxmlformats.org/officeDocument/2006/relationships/customXml" Target="../ink/ink9.xml"/><Relationship Id="rId10" Type="http://schemas.openxmlformats.org/officeDocument/2006/relationships/image" Target="../media/image19.png"/><Relationship Id="rId19" Type="http://schemas.openxmlformats.org/officeDocument/2006/relationships/customXml" Target="../ink/ink7.xml"/><Relationship Id="rId4" Type="http://schemas.openxmlformats.org/officeDocument/2006/relationships/image" Target="../media/image15.JPG"/><Relationship Id="rId9" Type="http://schemas.openxmlformats.org/officeDocument/2006/relationships/customXml" Target="../ink/ink2.xml"/><Relationship Id="rId14" Type="http://schemas.openxmlformats.org/officeDocument/2006/relationships/image" Target="../media/image21.png"/><Relationship Id="rId22" Type="http://schemas.openxmlformats.org/officeDocument/2006/relationships/image" Target="../media/image2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alphaModFix amt="70000"/>
          </a:blip>
          <a:stretch>
            <a:fillRect/>
          </a:stretch>
        </p:blipFill>
        <p:spPr>
          <a:xfrm>
            <a:off x="4533" y="1"/>
            <a:ext cx="9144000" cy="5143499"/>
          </a:xfrm>
          <a:prstGeom prst="rect">
            <a:avLst/>
          </a:prstGeom>
        </p:spPr>
      </p:pic>
      <p:pic>
        <p:nvPicPr>
          <p:cNvPr id="86" name="Image 85" descr="MCC-inernational-finalV01.png"/>
          <p:cNvPicPr>
            <a:picLocks noChangeAspect="1"/>
          </p:cNvPicPr>
          <p:nvPr/>
        </p:nvPicPr>
        <p:blipFill>
          <a:blip r:embed="rId4"/>
          <a:stretch>
            <a:fillRect/>
          </a:stretch>
        </p:blipFill>
        <p:spPr>
          <a:xfrm>
            <a:off x="132508" y="57154"/>
            <a:ext cx="1391497" cy="1391497"/>
          </a:xfrm>
          <a:prstGeom prst="rect">
            <a:avLst/>
          </a:prstGeom>
        </p:spPr>
      </p:pic>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7812360" y="94458"/>
            <a:ext cx="1278827" cy="1469185"/>
          </a:xfrm>
          <a:prstGeom prst="rect">
            <a:avLst/>
          </a:prstGeom>
        </p:spPr>
      </p:pic>
      <p:sp>
        <p:nvSpPr>
          <p:cNvPr id="6" name="TextBox 5">
            <a:extLst>
              <a:ext uri="{FF2B5EF4-FFF2-40B4-BE49-F238E27FC236}">
                <a16:creationId xmlns:a16="http://schemas.microsoft.com/office/drawing/2014/main" id="{763BB6BC-332D-0FA3-BF48-17581FA52D96}"/>
              </a:ext>
            </a:extLst>
          </p:cNvPr>
          <p:cNvSpPr txBox="1"/>
          <p:nvPr/>
        </p:nvSpPr>
        <p:spPr>
          <a:xfrm>
            <a:off x="2176313" y="1779662"/>
            <a:ext cx="4791373" cy="1708160"/>
          </a:xfrm>
          <a:prstGeom prst="rect">
            <a:avLst/>
          </a:prstGeom>
          <a:noFill/>
        </p:spPr>
        <p:txBody>
          <a:bodyPr wrap="square">
            <a:spAutoFit/>
          </a:bodyPr>
          <a:lstStyle/>
          <a:p>
            <a:pPr algn="ctr"/>
            <a:r>
              <a:rPr lang="en-US" sz="3500" dirty="0">
                <a:solidFill>
                  <a:prstClr val="black"/>
                </a:solidFill>
                <a:latin typeface="+mj-lt"/>
                <a:ea typeface="+mj-ea"/>
                <a:cs typeface="+mj-cs"/>
              </a:rPr>
              <a:t>Hot Winding Activities 2 cm thick soldered pancake </a:t>
            </a:r>
            <a:endParaRPr lang="en-US" sz="3500" dirty="0">
              <a:latin typeface="+mj-lt"/>
            </a:endParaRPr>
          </a:p>
        </p:txBody>
      </p:sp>
      <p:sp>
        <p:nvSpPr>
          <p:cNvPr id="7" name="Subtitle 2">
            <a:extLst>
              <a:ext uri="{FF2B5EF4-FFF2-40B4-BE49-F238E27FC236}">
                <a16:creationId xmlns:a16="http://schemas.microsoft.com/office/drawing/2014/main" id="{ECB09DB6-D7B7-8870-8C10-B8B9DD5DC3DE}"/>
              </a:ext>
            </a:extLst>
          </p:cNvPr>
          <p:cNvSpPr txBox="1">
            <a:spLocks/>
          </p:cNvSpPr>
          <p:nvPr/>
        </p:nvSpPr>
        <p:spPr>
          <a:xfrm>
            <a:off x="770766" y="3579862"/>
            <a:ext cx="7567187" cy="792088"/>
          </a:xfrm>
          <a:prstGeom prst="rect">
            <a:avLst/>
          </a:prstGeom>
        </p:spPr>
        <p:txBody>
          <a:bodyPr/>
          <a:lstStyle>
            <a:lvl1pPr marL="342891" indent="-342891" algn="l" defTabSz="457189"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32" indent="-285744" algn="l" defTabSz="457189"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2971"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160"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349"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u="sng" dirty="0">
                <a:latin typeface="+mj-lt"/>
              </a:rPr>
              <a:t>Giuseppe Scarantino</a:t>
            </a:r>
            <a:r>
              <a:rPr lang="en-US" sz="2400" dirty="0">
                <a:latin typeface="+mj-lt"/>
              </a:rPr>
              <a:t>,</a:t>
            </a:r>
          </a:p>
          <a:p>
            <a:pPr marL="0" indent="0" algn="ctr">
              <a:buNone/>
            </a:pPr>
            <a:r>
              <a:rPr lang="en-US" sz="2400" dirty="0">
                <a:latin typeface="+mj-lt"/>
              </a:rPr>
              <a:t>Mahmoud Abdel Hafiz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40B39-2725-FE10-9734-C5305687714E}"/>
            </a:ext>
          </a:extLst>
        </p:cNvPr>
        <p:cNvGrpSpPr/>
        <p:nvPr/>
      </p:nvGrpSpPr>
      <p:grpSpPr>
        <a:xfrm>
          <a:off x="0" y="0"/>
          <a:ext cx="0" cy="0"/>
          <a:chOff x="0" y="0"/>
          <a:chExt cx="0" cy="0"/>
        </a:xfrm>
      </p:grpSpPr>
      <p:sp>
        <p:nvSpPr>
          <p:cNvPr id="58" name="Rectangle : coins arrondis 57">
            <a:extLst>
              <a:ext uri="{FF2B5EF4-FFF2-40B4-BE49-F238E27FC236}">
                <a16:creationId xmlns:a16="http://schemas.microsoft.com/office/drawing/2014/main" id="{86F204F2-7969-AA6E-5D57-48B1724591EF}"/>
              </a:ext>
            </a:extLst>
          </p:cNvPr>
          <p:cNvSpPr/>
          <p:nvPr/>
        </p:nvSpPr>
        <p:spPr>
          <a:xfrm>
            <a:off x="3635896" y="3424858"/>
            <a:ext cx="4176464" cy="1595163"/>
          </a:xfrm>
          <a:prstGeom prst="round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74286240-43DA-22B3-EF93-EF8D07540AFD}"/>
              </a:ext>
            </a:extLst>
          </p:cNvPr>
          <p:cNvSpPr/>
          <p:nvPr/>
        </p:nvSpPr>
        <p:spPr>
          <a:xfrm>
            <a:off x="6949232" y="2839899"/>
            <a:ext cx="936104" cy="510081"/>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100" dirty="0"/>
          </a:p>
          <a:p>
            <a:pPr algn="ctr"/>
            <a:endParaRPr lang="fr-FR" sz="1100" dirty="0"/>
          </a:p>
          <a:p>
            <a:pPr algn="ctr"/>
            <a:r>
              <a:rPr lang="fr-FR" sz="1100" dirty="0"/>
              <a:t>Solder bath</a:t>
            </a:r>
            <a:endParaRPr lang="en-US" sz="1100" dirty="0"/>
          </a:p>
        </p:txBody>
      </p:sp>
      <p:sp>
        <p:nvSpPr>
          <p:cNvPr id="3" name="Slide Number Placeholder 2">
            <a:extLst>
              <a:ext uri="{FF2B5EF4-FFF2-40B4-BE49-F238E27FC236}">
                <a16:creationId xmlns:a16="http://schemas.microsoft.com/office/drawing/2014/main" id="{27D5D0AF-B82F-7D51-0A09-78676072FA87}"/>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237B36F3-B9F7-B206-57A1-F28AC77BFEFD}"/>
              </a:ext>
            </a:extLst>
          </p:cNvPr>
          <p:cNvSpPr>
            <a:spLocks noGrp="1"/>
          </p:cNvSpPr>
          <p:nvPr>
            <p:ph type="title"/>
          </p:nvPr>
        </p:nvSpPr>
        <p:spPr/>
        <p:txBody>
          <a:bodyPr/>
          <a:lstStyle/>
          <a:p>
            <a:r>
              <a:rPr lang="en-US" dirty="0"/>
              <a:t>Hot winding: setup preparation</a:t>
            </a:r>
          </a:p>
        </p:txBody>
      </p:sp>
      <p:pic>
        <p:nvPicPr>
          <p:cNvPr id="20" name="Image 19">
            <a:extLst>
              <a:ext uri="{FF2B5EF4-FFF2-40B4-BE49-F238E27FC236}">
                <a16:creationId xmlns:a16="http://schemas.microsoft.com/office/drawing/2014/main" id="{CA7E68F1-E5CF-E28F-667A-0020EF9765E2}"/>
              </a:ext>
            </a:extLst>
          </p:cNvPr>
          <p:cNvPicPr>
            <a:picLocks noChangeAspect="1"/>
          </p:cNvPicPr>
          <p:nvPr/>
        </p:nvPicPr>
        <p:blipFill>
          <a:blip r:embed="rId2"/>
          <a:srcRect l="10833" t="24801" r="16428" b="9400"/>
          <a:stretch/>
        </p:blipFill>
        <p:spPr>
          <a:xfrm>
            <a:off x="539552" y="1059582"/>
            <a:ext cx="2448272" cy="2950482"/>
          </a:xfrm>
          <a:prstGeom prst="rect">
            <a:avLst/>
          </a:prstGeom>
        </p:spPr>
      </p:pic>
      <p:sp>
        <p:nvSpPr>
          <p:cNvPr id="28" name="ZoneTexte 27">
            <a:extLst>
              <a:ext uri="{FF2B5EF4-FFF2-40B4-BE49-F238E27FC236}">
                <a16:creationId xmlns:a16="http://schemas.microsoft.com/office/drawing/2014/main" id="{2F1BF21A-E8EF-5AF5-F1F9-180609BD036F}"/>
              </a:ext>
            </a:extLst>
          </p:cNvPr>
          <p:cNvSpPr txBox="1"/>
          <p:nvPr/>
        </p:nvSpPr>
        <p:spPr>
          <a:xfrm>
            <a:off x="683568" y="4007394"/>
            <a:ext cx="2160240" cy="923330"/>
          </a:xfrm>
          <a:prstGeom prst="rect">
            <a:avLst/>
          </a:prstGeom>
          <a:noFill/>
        </p:spPr>
        <p:txBody>
          <a:bodyPr wrap="square">
            <a:spAutoFit/>
          </a:bodyPr>
          <a:lstStyle/>
          <a:p>
            <a:pPr algn="ctr"/>
            <a:r>
              <a:rPr lang="en-US" sz="1800" dirty="0"/>
              <a:t>State of the wheels in solder bath after 120 m coating</a:t>
            </a:r>
            <a:endParaRPr lang="en-US" dirty="0"/>
          </a:p>
        </p:txBody>
      </p:sp>
      <p:sp>
        <p:nvSpPr>
          <p:cNvPr id="29" name="ZoneTexte 28">
            <a:extLst>
              <a:ext uri="{FF2B5EF4-FFF2-40B4-BE49-F238E27FC236}">
                <a16:creationId xmlns:a16="http://schemas.microsoft.com/office/drawing/2014/main" id="{B81FCC01-9B4F-459C-52C5-70D2BE2129A2}"/>
              </a:ext>
            </a:extLst>
          </p:cNvPr>
          <p:cNvSpPr txBox="1"/>
          <p:nvPr/>
        </p:nvSpPr>
        <p:spPr>
          <a:xfrm>
            <a:off x="3585904" y="987574"/>
            <a:ext cx="4824536" cy="369332"/>
          </a:xfrm>
          <a:prstGeom prst="rect">
            <a:avLst/>
          </a:prstGeom>
          <a:noFill/>
        </p:spPr>
        <p:txBody>
          <a:bodyPr wrap="square">
            <a:spAutoFit/>
          </a:bodyPr>
          <a:lstStyle/>
          <a:p>
            <a:pPr algn="ctr"/>
            <a:r>
              <a:rPr lang="en-US" sz="1800" dirty="0"/>
              <a:t>Proposition : different bench for precoating</a:t>
            </a:r>
            <a:endParaRPr lang="en-US" dirty="0"/>
          </a:p>
        </p:txBody>
      </p:sp>
      <p:sp>
        <p:nvSpPr>
          <p:cNvPr id="30" name="Ellipse 29">
            <a:extLst>
              <a:ext uri="{FF2B5EF4-FFF2-40B4-BE49-F238E27FC236}">
                <a16:creationId xmlns:a16="http://schemas.microsoft.com/office/drawing/2014/main" id="{C238A894-2475-A3A6-1BE2-F2021C324BB2}"/>
              </a:ext>
            </a:extLst>
          </p:cNvPr>
          <p:cNvSpPr/>
          <p:nvPr/>
        </p:nvSpPr>
        <p:spPr>
          <a:xfrm>
            <a:off x="3134525" y="2119820"/>
            <a:ext cx="720080" cy="720080"/>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dirty="0"/>
              <a:t>Spool</a:t>
            </a:r>
            <a:endParaRPr lang="en-US" dirty="0"/>
          </a:p>
        </p:txBody>
      </p:sp>
      <p:cxnSp>
        <p:nvCxnSpPr>
          <p:cNvPr id="35" name="Connecteur droit 34">
            <a:extLst>
              <a:ext uri="{FF2B5EF4-FFF2-40B4-BE49-F238E27FC236}">
                <a16:creationId xmlns:a16="http://schemas.microsoft.com/office/drawing/2014/main" id="{1527B0F1-A6C7-3781-6A60-2E01E135BBBE}"/>
              </a:ext>
            </a:extLst>
          </p:cNvPr>
          <p:cNvCxnSpPr>
            <a:cxnSpLocks/>
          </p:cNvCxnSpPr>
          <p:nvPr/>
        </p:nvCxnSpPr>
        <p:spPr>
          <a:xfrm>
            <a:off x="3566573" y="2773919"/>
            <a:ext cx="864096" cy="0"/>
          </a:xfrm>
          <a:prstGeom prst="line">
            <a:avLst/>
          </a:prstGeom>
        </p:spPr>
        <p:style>
          <a:lnRef idx="2">
            <a:schemeClr val="accent1"/>
          </a:lnRef>
          <a:fillRef idx="0">
            <a:schemeClr val="accent1"/>
          </a:fillRef>
          <a:effectRef idx="1">
            <a:schemeClr val="accent1"/>
          </a:effectRef>
          <a:fontRef idx="minor">
            <a:schemeClr val="tx1"/>
          </a:fontRef>
        </p:style>
      </p:cxnSp>
      <p:sp>
        <p:nvSpPr>
          <p:cNvPr id="38" name="Rectangle 37">
            <a:extLst>
              <a:ext uri="{FF2B5EF4-FFF2-40B4-BE49-F238E27FC236}">
                <a16:creationId xmlns:a16="http://schemas.microsoft.com/office/drawing/2014/main" id="{F68F44A3-7E9E-A41E-6D2E-617FE0A23BBA}"/>
              </a:ext>
            </a:extLst>
          </p:cNvPr>
          <p:cNvSpPr/>
          <p:nvPr/>
        </p:nvSpPr>
        <p:spPr>
          <a:xfrm>
            <a:off x="4430669" y="2629903"/>
            <a:ext cx="1152128"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700" dirty="0"/>
              <a:t>Clean: abrasive </a:t>
            </a:r>
            <a:r>
              <a:rPr lang="fr-FR" sz="700" dirty="0" err="1"/>
              <a:t>paper</a:t>
            </a:r>
            <a:r>
              <a:rPr lang="fr-FR" sz="700" dirty="0"/>
              <a:t> + alcool </a:t>
            </a:r>
            <a:r>
              <a:rPr lang="fr-FR" sz="700" dirty="0" err="1"/>
              <a:t>sponge</a:t>
            </a:r>
            <a:r>
              <a:rPr lang="fr-FR" sz="700" dirty="0"/>
              <a:t>?</a:t>
            </a:r>
            <a:endParaRPr lang="en-US" sz="700" dirty="0"/>
          </a:p>
        </p:txBody>
      </p:sp>
      <p:cxnSp>
        <p:nvCxnSpPr>
          <p:cNvPr id="40" name="Connecteur droit 39">
            <a:extLst>
              <a:ext uri="{FF2B5EF4-FFF2-40B4-BE49-F238E27FC236}">
                <a16:creationId xmlns:a16="http://schemas.microsoft.com/office/drawing/2014/main" id="{271D2F45-0A08-83B2-D70D-C87CB8014623}"/>
              </a:ext>
            </a:extLst>
          </p:cNvPr>
          <p:cNvCxnSpPr/>
          <p:nvPr/>
        </p:nvCxnSpPr>
        <p:spPr>
          <a:xfrm>
            <a:off x="5582797" y="2773919"/>
            <a:ext cx="648072" cy="0"/>
          </a:xfrm>
          <a:prstGeom prst="line">
            <a:avLst/>
          </a:prstGeom>
        </p:spPr>
        <p:style>
          <a:lnRef idx="2">
            <a:schemeClr val="accent1"/>
          </a:lnRef>
          <a:fillRef idx="0">
            <a:schemeClr val="accent1"/>
          </a:fillRef>
          <a:effectRef idx="1">
            <a:schemeClr val="accent1"/>
          </a:effectRef>
          <a:fontRef idx="minor">
            <a:schemeClr val="tx1"/>
          </a:fontRef>
        </p:style>
      </p:cxnSp>
      <p:sp>
        <p:nvSpPr>
          <p:cNvPr id="41" name="Rectangle 40">
            <a:extLst>
              <a:ext uri="{FF2B5EF4-FFF2-40B4-BE49-F238E27FC236}">
                <a16:creationId xmlns:a16="http://schemas.microsoft.com/office/drawing/2014/main" id="{1DE438BF-1193-95A7-4F46-D9C6C1C70EE9}"/>
              </a:ext>
            </a:extLst>
          </p:cNvPr>
          <p:cNvSpPr/>
          <p:nvPr/>
        </p:nvSpPr>
        <p:spPr>
          <a:xfrm>
            <a:off x="6230869" y="2640889"/>
            <a:ext cx="423664"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700" dirty="0"/>
              <a:t>Flux</a:t>
            </a:r>
            <a:endParaRPr lang="en-US" sz="700" dirty="0"/>
          </a:p>
        </p:txBody>
      </p:sp>
      <p:cxnSp>
        <p:nvCxnSpPr>
          <p:cNvPr id="43" name="Connecteur droit 42">
            <a:extLst>
              <a:ext uri="{FF2B5EF4-FFF2-40B4-BE49-F238E27FC236}">
                <a16:creationId xmlns:a16="http://schemas.microsoft.com/office/drawing/2014/main" id="{B94665D4-32B3-7E27-C552-4B8849FE4762}"/>
              </a:ext>
            </a:extLst>
          </p:cNvPr>
          <p:cNvCxnSpPr>
            <a:stCxn id="41" idx="3"/>
          </p:cNvCxnSpPr>
          <p:nvPr/>
        </p:nvCxnSpPr>
        <p:spPr>
          <a:xfrm>
            <a:off x="6654533" y="2784905"/>
            <a:ext cx="296416" cy="0"/>
          </a:xfrm>
          <a:prstGeom prst="line">
            <a:avLst/>
          </a:prstGeom>
        </p:spPr>
        <p:style>
          <a:lnRef idx="2">
            <a:schemeClr val="accent1"/>
          </a:lnRef>
          <a:fillRef idx="0">
            <a:schemeClr val="accent1"/>
          </a:fillRef>
          <a:effectRef idx="1">
            <a:schemeClr val="accent1"/>
          </a:effectRef>
          <a:fontRef idx="minor">
            <a:schemeClr val="tx1"/>
          </a:fontRef>
        </p:style>
      </p:cxnSp>
      <p:sp>
        <p:nvSpPr>
          <p:cNvPr id="44" name="Forme libre : forme 43">
            <a:extLst>
              <a:ext uri="{FF2B5EF4-FFF2-40B4-BE49-F238E27FC236}">
                <a16:creationId xmlns:a16="http://schemas.microsoft.com/office/drawing/2014/main" id="{A73D0FF8-F716-DB27-3A25-16B360B23B4C}"/>
              </a:ext>
            </a:extLst>
          </p:cNvPr>
          <p:cNvSpPr/>
          <p:nvPr/>
        </p:nvSpPr>
        <p:spPr>
          <a:xfrm>
            <a:off x="6949232" y="1895820"/>
            <a:ext cx="1483224" cy="1166131"/>
          </a:xfrm>
          <a:custGeom>
            <a:avLst/>
            <a:gdLst>
              <a:gd name="connsiteX0" fmla="*/ 0 w 1483224"/>
              <a:gd name="connsiteY0" fmla="*/ 893952 h 1166131"/>
              <a:gd name="connsiteX1" fmla="*/ 15291 w 1483224"/>
              <a:gd name="connsiteY1" fmla="*/ 890894 h 1166131"/>
              <a:gd name="connsiteX2" fmla="*/ 67280 w 1483224"/>
              <a:gd name="connsiteY2" fmla="*/ 900068 h 1166131"/>
              <a:gd name="connsiteX3" fmla="*/ 125386 w 1483224"/>
              <a:gd name="connsiteY3" fmla="*/ 933709 h 1166131"/>
              <a:gd name="connsiteX4" fmla="*/ 146793 w 1483224"/>
              <a:gd name="connsiteY4" fmla="*/ 955116 h 1166131"/>
              <a:gd name="connsiteX5" fmla="*/ 155968 w 1483224"/>
              <a:gd name="connsiteY5" fmla="*/ 985698 h 1166131"/>
              <a:gd name="connsiteX6" fmla="*/ 168201 w 1483224"/>
              <a:gd name="connsiteY6" fmla="*/ 1000989 h 1166131"/>
              <a:gd name="connsiteX7" fmla="*/ 183492 w 1483224"/>
              <a:gd name="connsiteY7" fmla="*/ 1022396 h 1166131"/>
              <a:gd name="connsiteX8" fmla="*/ 192666 w 1483224"/>
              <a:gd name="connsiteY8" fmla="*/ 1043803 h 1166131"/>
              <a:gd name="connsiteX9" fmla="*/ 198783 w 1483224"/>
              <a:gd name="connsiteY9" fmla="*/ 1056036 h 1166131"/>
              <a:gd name="connsiteX10" fmla="*/ 229365 w 1483224"/>
              <a:gd name="connsiteY10" fmla="*/ 1089676 h 1166131"/>
              <a:gd name="connsiteX11" fmla="*/ 238539 w 1483224"/>
              <a:gd name="connsiteY11" fmla="*/ 1098851 h 1166131"/>
              <a:gd name="connsiteX12" fmla="*/ 244656 w 1483224"/>
              <a:gd name="connsiteY12" fmla="*/ 1108026 h 1166131"/>
              <a:gd name="connsiteX13" fmla="*/ 275238 w 1483224"/>
              <a:gd name="connsiteY13" fmla="*/ 1132491 h 1166131"/>
              <a:gd name="connsiteX14" fmla="*/ 284412 w 1483224"/>
              <a:gd name="connsiteY14" fmla="*/ 1138608 h 1166131"/>
              <a:gd name="connsiteX15" fmla="*/ 290529 w 1483224"/>
              <a:gd name="connsiteY15" fmla="*/ 1144724 h 1166131"/>
              <a:gd name="connsiteX16" fmla="*/ 336402 w 1483224"/>
              <a:gd name="connsiteY16" fmla="*/ 1153898 h 1166131"/>
              <a:gd name="connsiteX17" fmla="*/ 357809 w 1483224"/>
              <a:gd name="connsiteY17" fmla="*/ 1160015 h 1166131"/>
              <a:gd name="connsiteX18" fmla="*/ 366983 w 1483224"/>
              <a:gd name="connsiteY18" fmla="*/ 1163073 h 1166131"/>
              <a:gd name="connsiteX19" fmla="*/ 379216 w 1483224"/>
              <a:gd name="connsiteY19" fmla="*/ 1166131 h 1166131"/>
              <a:gd name="connsiteX20" fmla="*/ 452613 w 1483224"/>
              <a:gd name="connsiteY20" fmla="*/ 1163073 h 1166131"/>
              <a:gd name="connsiteX21" fmla="*/ 480137 w 1483224"/>
              <a:gd name="connsiteY21" fmla="*/ 1150840 h 1166131"/>
              <a:gd name="connsiteX22" fmla="*/ 498486 w 1483224"/>
              <a:gd name="connsiteY22" fmla="*/ 1144724 h 1166131"/>
              <a:gd name="connsiteX23" fmla="*/ 516835 w 1483224"/>
              <a:gd name="connsiteY23" fmla="*/ 1132491 h 1166131"/>
              <a:gd name="connsiteX24" fmla="*/ 535184 w 1483224"/>
              <a:gd name="connsiteY24" fmla="*/ 1123317 h 1166131"/>
              <a:gd name="connsiteX25" fmla="*/ 544359 w 1483224"/>
              <a:gd name="connsiteY25" fmla="*/ 1120258 h 1166131"/>
              <a:gd name="connsiteX26" fmla="*/ 556591 w 1483224"/>
              <a:gd name="connsiteY26" fmla="*/ 1104967 h 1166131"/>
              <a:gd name="connsiteX27" fmla="*/ 581057 w 1483224"/>
              <a:gd name="connsiteY27" fmla="*/ 1080502 h 1166131"/>
              <a:gd name="connsiteX28" fmla="*/ 587173 w 1483224"/>
              <a:gd name="connsiteY28" fmla="*/ 1062153 h 1166131"/>
              <a:gd name="connsiteX29" fmla="*/ 590232 w 1483224"/>
              <a:gd name="connsiteY29" fmla="*/ 1049920 h 1166131"/>
              <a:gd name="connsiteX30" fmla="*/ 599406 w 1483224"/>
              <a:gd name="connsiteY30" fmla="*/ 1046862 h 1166131"/>
              <a:gd name="connsiteX31" fmla="*/ 605523 w 1483224"/>
              <a:gd name="connsiteY31" fmla="*/ 1031571 h 1166131"/>
              <a:gd name="connsiteX32" fmla="*/ 611639 w 1483224"/>
              <a:gd name="connsiteY32" fmla="*/ 1022396 h 1166131"/>
              <a:gd name="connsiteX33" fmla="*/ 623872 w 1483224"/>
              <a:gd name="connsiteY33" fmla="*/ 997931 h 1166131"/>
              <a:gd name="connsiteX34" fmla="*/ 626930 w 1483224"/>
              <a:gd name="connsiteY34" fmla="*/ 982640 h 1166131"/>
              <a:gd name="connsiteX35" fmla="*/ 629988 w 1483224"/>
              <a:gd name="connsiteY35" fmla="*/ 958174 h 1166131"/>
              <a:gd name="connsiteX36" fmla="*/ 636105 w 1483224"/>
              <a:gd name="connsiteY36" fmla="*/ 945941 h 1166131"/>
              <a:gd name="connsiteX37" fmla="*/ 642221 w 1483224"/>
              <a:gd name="connsiteY37" fmla="*/ 930650 h 1166131"/>
              <a:gd name="connsiteX38" fmla="*/ 666686 w 1483224"/>
              <a:gd name="connsiteY38" fmla="*/ 863370 h 1166131"/>
              <a:gd name="connsiteX39" fmla="*/ 675861 w 1483224"/>
              <a:gd name="connsiteY39" fmla="*/ 845021 h 1166131"/>
              <a:gd name="connsiteX40" fmla="*/ 685036 w 1483224"/>
              <a:gd name="connsiteY40" fmla="*/ 832788 h 1166131"/>
              <a:gd name="connsiteX41" fmla="*/ 694210 w 1483224"/>
              <a:gd name="connsiteY41" fmla="*/ 805264 h 1166131"/>
              <a:gd name="connsiteX42" fmla="*/ 700327 w 1483224"/>
              <a:gd name="connsiteY42" fmla="*/ 777741 h 1166131"/>
              <a:gd name="connsiteX43" fmla="*/ 709501 w 1483224"/>
              <a:gd name="connsiteY43" fmla="*/ 762450 h 1166131"/>
              <a:gd name="connsiteX44" fmla="*/ 712559 w 1483224"/>
              <a:gd name="connsiteY44" fmla="*/ 747159 h 1166131"/>
              <a:gd name="connsiteX45" fmla="*/ 718676 w 1483224"/>
              <a:gd name="connsiteY45" fmla="*/ 737984 h 1166131"/>
              <a:gd name="connsiteX46" fmla="*/ 724792 w 1483224"/>
              <a:gd name="connsiteY46" fmla="*/ 722693 h 1166131"/>
              <a:gd name="connsiteX47" fmla="*/ 727850 w 1483224"/>
              <a:gd name="connsiteY47" fmla="*/ 695169 h 1166131"/>
              <a:gd name="connsiteX48" fmla="*/ 733967 w 1483224"/>
              <a:gd name="connsiteY48" fmla="*/ 679878 h 1166131"/>
              <a:gd name="connsiteX49" fmla="*/ 755374 w 1483224"/>
              <a:gd name="connsiteY49" fmla="*/ 637064 h 1166131"/>
              <a:gd name="connsiteX50" fmla="*/ 764549 w 1483224"/>
              <a:gd name="connsiteY50" fmla="*/ 597307 h 1166131"/>
              <a:gd name="connsiteX51" fmla="*/ 785956 w 1483224"/>
              <a:gd name="connsiteY51" fmla="*/ 530027 h 1166131"/>
              <a:gd name="connsiteX52" fmla="*/ 792072 w 1483224"/>
              <a:gd name="connsiteY52" fmla="*/ 496387 h 1166131"/>
              <a:gd name="connsiteX53" fmla="*/ 798189 w 1483224"/>
              <a:gd name="connsiteY53" fmla="*/ 474979 h 1166131"/>
              <a:gd name="connsiteX54" fmla="*/ 804305 w 1483224"/>
              <a:gd name="connsiteY54" fmla="*/ 462747 h 1166131"/>
              <a:gd name="connsiteX55" fmla="*/ 816538 w 1483224"/>
              <a:gd name="connsiteY55" fmla="*/ 432165 h 1166131"/>
              <a:gd name="connsiteX56" fmla="*/ 819596 w 1483224"/>
              <a:gd name="connsiteY56" fmla="*/ 422990 h 1166131"/>
              <a:gd name="connsiteX57" fmla="*/ 825713 w 1483224"/>
              <a:gd name="connsiteY57" fmla="*/ 407699 h 1166131"/>
              <a:gd name="connsiteX58" fmla="*/ 828771 w 1483224"/>
              <a:gd name="connsiteY58" fmla="*/ 392408 h 1166131"/>
              <a:gd name="connsiteX59" fmla="*/ 834887 w 1483224"/>
              <a:gd name="connsiteY59" fmla="*/ 374059 h 1166131"/>
              <a:gd name="connsiteX60" fmla="*/ 847120 w 1483224"/>
              <a:gd name="connsiteY60" fmla="*/ 300662 h 1166131"/>
              <a:gd name="connsiteX61" fmla="*/ 859353 w 1483224"/>
              <a:gd name="connsiteY61" fmla="*/ 260906 h 1166131"/>
              <a:gd name="connsiteX62" fmla="*/ 865469 w 1483224"/>
              <a:gd name="connsiteY62" fmla="*/ 227266 h 1166131"/>
              <a:gd name="connsiteX63" fmla="*/ 871585 w 1483224"/>
              <a:gd name="connsiteY63" fmla="*/ 218091 h 1166131"/>
              <a:gd name="connsiteX64" fmla="*/ 874644 w 1483224"/>
              <a:gd name="connsiteY64" fmla="*/ 196684 h 1166131"/>
              <a:gd name="connsiteX65" fmla="*/ 877702 w 1483224"/>
              <a:gd name="connsiteY65" fmla="*/ 126345 h 1166131"/>
              <a:gd name="connsiteX66" fmla="*/ 889935 w 1483224"/>
              <a:gd name="connsiteY66" fmla="*/ 107996 h 1166131"/>
              <a:gd name="connsiteX67" fmla="*/ 941924 w 1483224"/>
              <a:gd name="connsiteY67" fmla="*/ 49890 h 1166131"/>
              <a:gd name="connsiteX68" fmla="*/ 954157 w 1483224"/>
              <a:gd name="connsiteY68" fmla="*/ 43774 h 1166131"/>
              <a:gd name="connsiteX69" fmla="*/ 960273 w 1483224"/>
              <a:gd name="connsiteY69" fmla="*/ 34599 h 1166131"/>
              <a:gd name="connsiteX70" fmla="*/ 1000030 w 1483224"/>
              <a:gd name="connsiteY70" fmla="*/ 19309 h 1166131"/>
              <a:gd name="connsiteX71" fmla="*/ 1100950 w 1483224"/>
              <a:gd name="connsiteY71" fmla="*/ 16250 h 1166131"/>
              <a:gd name="connsiteX72" fmla="*/ 1165172 w 1483224"/>
              <a:gd name="connsiteY72" fmla="*/ 13192 h 1166131"/>
              <a:gd name="connsiteX73" fmla="*/ 1483224 w 1483224"/>
              <a:gd name="connsiteY73" fmla="*/ 10134 h 1166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483224" h="1166131">
                <a:moveTo>
                  <a:pt x="0" y="893952"/>
                </a:moveTo>
                <a:cubicBezTo>
                  <a:pt x="5097" y="892933"/>
                  <a:pt x="10101" y="890606"/>
                  <a:pt x="15291" y="890894"/>
                </a:cubicBezTo>
                <a:cubicBezTo>
                  <a:pt x="37007" y="892100"/>
                  <a:pt x="48997" y="895497"/>
                  <a:pt x="67280" y="900068"/>
                </a:cubicBezTo>
                <a:cubicBezTo>
                  <a:pt x="86649" y="911282"/>
                  <a:pt x="106985" y="920970"/>
                  <a:pt x="125386" y="933709"/>
                </a:cubicBezTo>
                <a:cubicBezTo>
                  <a:pt x="133683" y="939453"/>
                  <a:pt x="146793" y="955116"/>
                  <a:pt x="146793" y="955116"/>
                </a:cubicBezTo>
                <a:cubicBezTo>
                  <a:pt x="149334" y="965279"/>
                  <a:pt x="151716" y="976131"/>
                  <a:pt x="155968" y="985698"/>
                </a:cubicBezTo>
                <a:cubicBezTo>
                  <a:pt x="160973" y="996960"/>
                  <a:pt x="161612" y="992517"/>
                  <a:pt x="168201" y="1000989"/>
                </a:cubicBezTo>
                <a:cubicBezTo>
                  <a:pt x="173585" y="1007911"/>
                  <a:pt x="178784" y="1014998"/>
                  <a:pt x="183492" y="1022396"/>
                </a:cubicBezTo>
                <a:cubicBezTo>
                  <a:pt x="192367" y="1036342"/>
                  <a:pt x="187235" y="1031131"/>
                  <a:pt x="192666" y="1043803"/>
                </a:cubicBezTo>
                <a:cubicBezTo>
                  <a:pt x="194462" y="1047993"/>
                  <a:pt x="196367" y="1052170"/>
                  <a:pt x="198783" y="1056036"/>
                </a:cubicBezTo>
                <a:cubicBezTo>
                  <a:pt x="207247" y="1069578"/>
                  <a:pt x="217747" y="1078058"/>
                  <a:pt x="229365" y="1089676"/>
                </a:cubicBezTo>
                <a:cubicBezTo>
                  <a:pt x="232423" y="1092734"/>
                  <a:pt x="236140" y="1095253"/>
                  <a:pt x="238539" y="1098851"/>
                </a:cubicBezTo>
                <a:cubicBezTo>
                  <a:pt x="240578" y="1101909"/>
                  <a:pt x="241946" y="1105542"/>
                  <a:pt x="244656" y="1108026"/>
                </a:cubicBezTo>
                <a:cubicBezTo>
                  <a:pt x="254279" y="1116847"/>
                  <a:pt x="264376" y="1125249"/>
                  <a:pt x="275238" y="1132491"/>
                </a:cubicBezTo>
                <a:cubicBezTo>
                  <a:pt x="278296" y="1134530"/>
                  <a:pt x="281542" y="1136312"/>
                  <a:pt x="284412" y="1138608"/>
                </a:cubicBezTo>
                <a:cubicBezTo>
                  <a:pt x="286664" y="1140409"/>
                  <a:pt x="287852" y="1143653"/>
                  <a:pt x="290529" y="1144724"/>
                </a:cubicBezTo>
                <a:cubicBezTo>
                  <a:pt x="303638" y="1149967"/>
                  <a:pt x="322408" y="1151899"/>
                  <a:pt x="336402" y="1153898"/>
                </a:cubicBezTo>
                <a:lnTo>
                  <a:pt x="357809" y="1160015"/>
                </a:lnTo>
                <a:cubicBezTo>
                  <a:pt x="360896" y="1160941"/>
                  <a:pt x="363884" y="1162187"/>
                  <a:pt x="366983" y="1163073"/>
                </a:cubicBezTo>
                <a:cubicBezTo>
                  <a:pt x="371024" y="1164228"/>
                  <a:pt x="375138" y="1165112"/>
                  <a:pt x="379216" y="1166131"/>
                </a:cubicBezTo>
                <a:cubicBezTo>
                  <a:pt x="403682" y="1165112"/>
                  <a:pt x="428188" y="1164817"/>
                  <a:pt x="452613" y="1163073"/>
                </a:cubicBezTo>
                <a:cubicBezTo>
                  <a:pt x="467297" y="1162024"/>
                  <a:pt x="465931" y="1157297"/>
                  <a:pt x="480137" y="1150840"/>
                </a:cubicBezTo>
                <a:cubicBezTo>
                  <a:pt x="486006" y="1148172"/>
                  <a:pt x="492370" y="1146763"/>
                  <a:pt x="498486" y="1144724"/>
                </a:cubicBezTo>
                <a:cubicBezTo>
                  <a:pt x="508817" y="1129226"/>
                  <a:pt x="498882" y="1139672"/>
                  <a:pt x="516835" y="1132491"/>
                </a:cubicBezTo>
                <a:cubicBezTo>
                  <a:pt x="523184" y="1129952"/>
                  <a:pt x="528935" y="1126094"/>
                  <a:pt x="535184" y="1123317"/>
                </a:cubicBezTo>
                <a:cubicBezTo>
                  <a:pt x="538130" y="1122008"/>
                  <a:pt x="541301" y="1121278"/>
                  <a:pt x="544359" y="1120258"/>
                </a:cubicBezTo>
                <a:cubicBezTo>
                  <a:pt x="548436" y="1115161"/>
                  <a:pt x="551976" y="1109582"/>
                  <a:pt x="556591" y="1104967"/>
                </a:cubicBezTo>
                <a:cubicBezTo>
                  <a:pt x="587429" y="1074129"/>
                  <a:pt x="558933" y="1110000"/>
                  <a:pt x="581057" y="1080502"/>
                </a:cubicBezTo>
                <a:cubicBezTo>
                  <a:pt x="583096" y="1074386"/>
                  <a:pt x="585609" y="1068408"/>
                  <a:pt x="587173" y="1062153"/>
                </a:cubicBezTo>
                <a:cubicBezTo>
                  <a:pt x="588193" y="1058075"/>
                  <a:pt x="587606" y="1053202"/>
                  <a:pt x="590232" y="1049920"/>
                </a:cubicBezTo>
                <a:cubicBezTo>
                  <a:pt x="592246" y="1047403"/>
                  <a:pt x="596348" y="1047881"/>
                  <a:pt x="599406" y="1046862"/>
                </a:cubicBezTo>
                <a:cubicBezTo>
                  <a:pt x="601445" y="1041765"/>
                  <a:pt x="603068" y="1036481"/>
                  <a:pt x="605523" y="1031571"/>
                </a:cubicBezTo>
                <a:cubicBezTo>
                  <a:pt x="607167" y="1028284"/>
                  <a:pt x="610191" y="1025774"/>
                  <a:pt x="611639" y="1022396"/>
                </a:cubicBezTo>
                <a:cubicBezTo>
                  <a:pt x="623088" y="995680"/>
                  <a:pt x="603499" y="1025092"/>
                  <a:pt x="623872" y="997931"/>
                </a:cubicBezTo>
                <a:cubicBezTo>
                  <a:pt x="624891" y="992834"/>
                  <a:pt x="626140" y="987777"/>
                  <a:pt x="626930" y="982640"/>
                </a:cubicBezTo>
                <a:cubicBezTo>
                  <a:pt x="628180" y="974517"/>
                  <a:pt x="627995" y="966147"/>
                  <a:pt x="629988" y="958174"/>
                </a:cubicBezTo>
                <a:cubicBezTo>
                  <a:pt x="631094" y="953751"/>
                  <a:pt x="634253" y="950107"/>
                  <a:pt x="636105" y="945941"/>
                </a:cubicBezTo>
                <a:cubicBezTo>
                  <a:pt x="638335" y="940925"/>
                  <a:pt x="640394" y="935827"/>
                  <a:pt x="642221" y="930650"/>
                </a:cubicBezTo>
                <a:cubicBezTo>
                  <a:pt x="649066" y="911255"/>
                  <a:pt x="657209" y="882322"/>
                  <a:pt x="666686" y="863370"/>
                </a:cubicBezTo>
                <a:cubicBezTo>
                  <a:pt x="669744" y="857254"/>
                  <a:pt x="672343" y="850885"/>
                  <a:pt x="675861" y="845021"/>
                </a:cubicBezTo>
                <a:cubicBezTo>
                  <a:pt x="678484" y="840650"/>
                  <a:pt x="681978" y="836866"/>
                  <a:pt x="685036" y="832788"/>
                </a:cubicBezTo>
                <a:cubicBezTo>
                  <a:pt x="688094" y="823613"/>
                  <a:pt x="691553" y="814563"/>
                  <a:pt x="694210" y="805264"/>
                </a:cubicBezTo>
                <a:cubicBezTo>
                  <a:pt x="695277" y="801529"/>
                  <a:pt x="698283" y="782339"/>
                  <a:pt x="700327" y="777741"/>
                </a:cubicBezTo>
                <a:cubicBezTo>
                  <a:pt x="702741" y="772309"/>
                  <a:pt x="706443" y="767547"/>
                  <a:pt x="709501" y="762450"/>
                </a:cubicBezTo>
                <a:cubicBezTo>
                  <a:pt x="710520" y="757353"/>
                  <a:pt x="710734" y="752026"/>
                  <a:pt x="712559" y="747159"/>
                </a:cubicBezTo>
                <a:cubicBezTo>
                  <a:pt x="713850" y="743717"/>
                  <a:pt x="717032" y="741272"/>
                  <a:pt x="718676" y="737984"/>
                </a:cubicBezTo>
                <a:cubicBezTo>
                  <a:pt x="721131" y="733074"/>
                  <a:pt x="722753" y="727790"/>
                  <a:pt x="724792" y="722693"/>
                </a:cubicBezTo>
                <a:cubicBezTo>
                  <a:pt x="725811" y="713518"/>
                  <a:pt x="725916" y="704195"/>
                  <a:pt x="727850" y="695169"/>
                </a:cubicBezTo>
                <a:cubicBezTo>
                  <a:pt x="729000" y="689801"/>
                  <a:pt x="731617" y="684839"/>
                  <a:pt x="733967" y="679878"/>
                </a:cubicBezTo>
                <a:cubicBezTo>
                  <a:pt x="740798" y="665458"/>
                  <a:pt x="749089" y="651730"/>
                  <a:pt x="755374" y="637064"/>
                </a:cubicBezTo>
                <a:cubicBezTo>
                  <a:pt x="769204" y="604794"/>
                  <a:pt x="755248" y="627070"/>
                  <a:pt x="764549" y="597307"/>
                </a:cubicBezTo>
                <a:cubicBezTo>
                  <a:pt x="778327" y="553217"/>
                  <a:pt x="777720" y="579444"/>
                  <a:pt x="785956" y="530027"/>
                </a:cubicBezTo>
                <a:cubicBezTo>
                  <a:pt x="788167" y="516758"/>
                  <a:pt x="789224" y="509201"/>
                  <a:pt x="792072" y="496387"/>
                </a:cubicBezTo>
                <a:cubicBezTo>
                  <a:pt x="793264" y="491022"/>
                  <a:pt x="795833" y="480476"/>
                  <a:pt x="798189" y="474979"/>
                </a:cubicBezTo>
                <a:cubicBezTo>
                  <a:pt x="799985" y="470789"/>
                  <a:pt x="802266" y="466824"/>
                  <a:pt x="804305" y="462747"/>
                </a:cubicBezTo>
                <a:cubicBezTo>
                  <a:pt x="809992" y="439996"/>
                  <a:pt x="803904" y="460592"/>
                  <a:pt x="816538" y="432165"/>
                </a:cubicBezTo>
                <a:cubicBezTo>
                  <a:pt x="817847" y="429219"/>
                  <a:pt x="818464" y="426008"/>
                  <a:pt x="819596" y="422990"/>
                </a:cubicBezTo>
                <a:cubicBezTo>
                  <a:pt x="821524" y="417850"/>
                  <a:pt x="823674" y="412796"/>
                  <a:pt x="825713" y="407699"/>
                </a:cubicBezTo>
                <a:cubicBezTo>
                  <a:pt x="826732" y="402602"/>
                  <a:pt x="827403" y="397423"/>
                  <a:pt x="828771" y="392408"/>
                </a:cubicBezTo>
                <a:cubicBezTo>
                  <a:pt x="830467" y="386188"/>
                  <a:pt x="833942" y="380437"/>
                  <a:pt x="834887" y="374059"/>
                </a:cubicBezTo>
                <a:cubicBezTo>
                  <a:pt x="845970" y="299251"/>
                  <a:pt x="828287" y="328914"/>
                  <a:pt x="847120" y="300662"/>
                </a:cubicBezTo>
                <a:cubicBezTo>
                  <a:pt x="855784" y="248674"/>
                  <a:pt x="842314" y="320542"/>
                  <a:pt x="859353" y="260906"/>
                </a:cubicBezTo>
                <a:cubicBezTo>
                  <a:pt x="862189" y="250981"/>
                  <a:pt x="861139" y="237370"/>
                  <a:pt x="865469" y="227266"/>
                </a:cubicBezTo>
                <a:cubicBezTo>
                  <a:pt x="866917" y="223888"/>
                  <a:pt x="869546" y="221149"/>
                  <a:pt x="871585" y="218091"/>
                </a:cubicBezTo>
                <a:cubicBezTo>
                  <a:pt x="872605" y="210955"/>
                  <a:pt x="874164" y="203876"/>
                  <a:pt x="874644" y="196684"/>
                </a:cubicBezTo>
                <a:cubicBezTo>
                  <a:pt x="876205" y="173268"/>
                  <a:pt x="873715" y="149472"/>
                  <a:pt x="877702" y="126345"/>
                </a:cubicBezTo>
                <a:cubicBezTo>
                  <a:pt x="878951" y="119101"/>
                  <a:pt x="885524" y="113877"/>
                  <a:pt x="889935" y="107996"/>
                </a:cubicBezTo>
                <a:cubicBezTo>
                  <a:pt x="897060" y="98495"/>
                  <a:pt x="930459" y="55622"/>
                  <a:pt x="941924" y="49890"/>
                </a:cubicBezTo>
                <a:lnTo>
                  <a:pt x="954157" y="43774"/>
                </a:lnTo>
                <a:cubicBezTo>
                  <a:pt x="956196" y="40716"/>
                  <a:pt x="957333" y="36804"/>
                  <a:pt x="960273" y="34599"/>
                </a:cubicBezTo>
                <a:cubicBezTo>
                  <a:pt x="967957" y="28836"/>
                  <a:pt x="990826" y="19999"/>
                  <a:pt x="1000030" y="19309"/>
                </a:cubicBezTo>
                <a:cubicBezTo>
                  <a:pt x="1033591" y="16792"/>
                  <a:pt x="1067318" y="17496"/>
                  <a:pt x="1100950" y="16250"/>
                </a:cubicBezTo>
                <a:cubicBezTo>
                  <a:pt x="1122367" y="15457"/>
                  <a:pt x="1143765" y="14211"/>
                  <a:pt x="1165172" y="13192"/>
                </a:cubicBezTo>
                <a:cubicBezTo>
                  <a:pt x="1276301" y="-14588"/>
                  <a:pt x="1173202" y="10134"/>
                  <a:pt x="1483224" y="1013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6" name="Triangle isocèle 45">
            <a:extLst>
              <a:ext uri="{FF2B5EF4-FFF2-40B4-BE49-F238E27FC236}">
                <a16:creationId xmlns:a16="http://schemas.microsoft.com/office/drawing/2014/main" id="{3F1FCDFD-BF3B-3A11-4A03-8465D6DB328B}"/>
              </a:ext>
            </a:extLst>
          </p:cNvPr>
          <p:cNvSpPr/>
          <p:nvPr/>
        </p:nvSpPr>
        <p:spPr>
          <a:xfrm>
            <a:off x="7445173" y="2674413"/>
            <a:ext cx="117727" cy="137989"/>
          </a:xfrm>
          <a:prstGeom prst="triangle">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riangle isocèle 46">
            <a:extLst>
              <a:ext uri="{FF2B5EF4-FFF2-40B4-BE49-F238E27FC236}">
                <a16:creationId xmlns:a16="http://schemas.microsoft.com/office/drawing/2014/main" id="{BC338AA5-B05B-9125-B4BC-B84D94EFDA13}"/>
              </a:ext>
            </a:extLst>
          </p:cNvPr>
          <p:cNvSpPr/>
          <p:nvPr/>
        </p:nvSpPr>
        <p:spPr>
          <a:xfrm>
            <a:off x="7631980" y="2676199"/>
            <a:ext cx="117727" cy="137989"/>
          </a:xfrm>
          <a:prstGeom prst="triangle">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ZoneTexte 48">
            <a:extLst>
              <a:ext uri="{FF2B5EF4-FFF2-40B4-BE49-F238E27FC236}">
                <a16:creationId xmlns:a16="http://schemas.microsoft.com/office/drawing/2014/main" id="{02A6BCAC-78B2-19F3-0A7B-43BA7A9E8712}"/>
              </a:ext>
            </a:extLst>
          </p:cNvPr>
          <p:cNvSpPr txBox="1"/>
          <p:nvPr/>
        </p:nvSpPr>
        <p:spPr>
          <a:xfrm>
            <a:off x="5530120" y="2084592"/>
            <a:ext cx="2009554" cy="461665"/>
          </a:xfrm>
          <a:prstGeom prst="rect">
            <a:avLst/>
          </a:prstGeom>
          <a:noFill/>
          <a:ln>
            <a:solidFill>
              <a:schemeClr val="accent6"/>
            </a:solidFill>
          </a:ln>
        </p:spPr>
        <p:txBody>
          <a:bodyPr wrap="square">
            <a:spAutoFit/>
          </a:bodyPr>
          <a:lstStyle/>
          <a:p>
            <a:pPr algn="ctr"/>
            <a:r>
              <a:rPr lang="fr-FR" sz="1200" dirty="0" err="1"/>
              <a:t>Accurate</a:t>
            </a:r>
            <a:r>
              <a:rPr lang="fr-FR" sz="1200" dirty="0"/>
              <a:t> wipe </a:t>
            </a:r>
            <a:r>
              <a:rPr lang="fr-FR" sz="1200" dirty="0" err="1"/>
              <a:t>needs</a:t>
            </a:r>
            <a:r>
              <a:rPr lang="fr-FR" sz="1200" dirty="0"/>
              <a:t> to </a:t>
            </a:r>
            <a:r>
              <a:rPr lang="fr-FR" sz="1200" dirty="0" err="1"/>
              <a:t>be</a:t>
            </a:r>
            <a:r>
              <a:rPr lang="fr-FR" sz="1200" dirty="0"/>
              <a:t> set </a:t>
            </a:r>
            <a:r>
              <a:rPr lang="fr-FR" sz="1200" dirty="0" err="1"/>
              <a:t>with</a:t>
            </a:r>
            <a:r>
              <a:rPr lang="fr-FR" sz="1200" dirty="0"/>
              <a:t> </a:t>
            </a:r>
            <a:r>
              <a:rPr lang="fr-FR" sz="1200" dirty="0" err="1"/>
              <a:t>precision</a:t>
            </a:r>
            <a:r>
              <a:rPr lang="fr-FR" sz="1200" dirty="0"/>
              <a:t> (5um)</a:t>
            </a:r>
          </a:p>
        </p:txBody>
      </p:sp>
      <p:sp>
        <p:nvSpPr>
          <p:cNvPr id="50" name="Ellipse 49">
            <a:extLst>
              <a:ext uri="{FF2B5EF4-FFF2-40B4-BE49-F238E27FC236}">
                <a16:creationId xmlns:a16="http://schemas.microsoft.com/office/drawing/2014/main" id="{6F9CF6EC-2AAD-9B78-9595-7DDCFB989375}"/>
              </a:ext>
            </a:extLst>
          </p:cNvPr>
          <p:cNvSpPr/>
          <p:nvPr/>
        </p:nvSpPr>
        <p:spPr>
          <a:xfrm>
            <a:off x="8319101" y="1765807"/>
            <a:ext cx="720080" cy="720080"/>
          </a:xfrm>
          <a:prstGeom prst="ellipse">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dirty="0"/>
              <a:t>Spool</a:t>
            </a:r>
            <a:endParaRPr lang="en-US" dirty="0"/>
          </a:p>
        </p:txBody>
      </p:sp>
      <p:sp>
        <p:nvSpPr>
          <p:cNvPr id="51" name="Ellipse 50">
            <a:extLst>
              <a:ext uri="{FF2B5EF4-FFF2-40B4-BE49-F238E27FC236}">
                <a16:creationId xmlns:a16="http://schemas.microsoft.com/office/drawing/2014/main" id="{43C778A8-C0F7-17A1-827F-89633DC8D305}"/>
              </a:ext>
            </a:extLst>
          </p:cNvPr>
          <p:cNvSpPr/>
          <p:nvPr/>
        </p:nvSpPr>
        <p:spPr>
          <a:xfrm>
            <a:off x="7872437" y="1946603"/>
            <a:ext cx="145733" cy="137989"/>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ZoneTexte 52">
            <a:extLst>
              <a:ext uri="{FF2B5EF4-FFF2-40B4-BE49-F238E27FC236}">
                <a16:creationId xmlns:a16="http://schemas.microsoft.com/office/drawing/2014/main" id="{B560DFAA-1A70-336C-11A6-2F189DFDC00D}"/>
              </a:ext>
            </a:extLst>
          </p:cNvPr>
          <p:cNvSpPr txBox="1"/>
          <p:nvPr/>
        </p:nvSpPr>
        <p:spPr>
          <a:xfrm>
            <a:off x="6441632" y="1381720"/>
            <a:ext cx="1727004" cy="461665"/>
          </a:xfrm>
          <a:prstGeom prst="rect">
            <a:avLst/>
          </a:prstGeom>
          <a:noFill/>
          <a:ln>
            <a:solidFill>
              <a:schemeClr val="tx1"/>
            </a:solidFill>
          </a:ln>
        </p:spPr>
        <p:txBody>
          <a:bodyPr wrap="square">
            <a:spAutoFit/>
          </a:bodyPr>
          <a:lstStyle/>
          <a:p>
            <a:pPr algn="ctr"/>
            <a:r>
              <a:rPr lang="fr-FR" sz="1200" dirty="0"/>
              <a:t>Wheel </a:t>
            </a:r>
            <a:r>
              <a:rPr lang="fr-FR" sz="1200" b="1" dirty="0"/>
              <a:t>FAR ENOUGH </a:t>
            </a:r>
            <a:r>
              <a:rPr lang="fr-FR" sz="1200" dirty="0"/>
              <a:t>for solder to </a:t>
            </a:r>
            <a:r>
              <a:rPr lang="fr-FR" sz="1200" dirty="0" err="1"/>
              <a:t>be</a:t>
            </a:r>
            <a:r>
              <a:rPr lang="fr-FR" sz="1200" dirty="0"/>
              <a:t> cold</a:t>
            </a:r>
          </a:p>
        </p:txBody>
      </p:sp>
      <p:sp>
        <p:nvSpPr>
          <p:cNvPr id="54" name="Rectangle 53">
            <a:extLst>
              <a:ext uri="{FF2B5EF4-FFF2-40B4-BE49-F238E27FC236}">
                <a16:creationId xmlns:a16="http://schemas.microsoft.com/office/drawing/2014/main" id="{11BBA859-41B3-E3A8-1D82-2066DB08CB5C}"/>
              </a:ext>
            </a:extLst>
          </p:cNvPr>
          <p:cNvSpPr/>
          <p:nvPr/>
        </p:nvSpPr>
        <p:spPr>
          <a:xfrm>
            <a:off x="8084170" y="2624741"/>
            <a:ext cx="936104"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700" dirty="0" err="1"/>
              <a:t>Other</a:t>
            </a:r>
            <a:r>
              <a:rPr lang="fr-FR" sz="700" dirty="0"/>
              <a:t> clean </a:t>
            </a:r>
            <a:r>
              <a:rPr lang="fr-FR" sz="700" dirty="0" err="1"/>
              <a:t>step</a:t>
            </a:r>
            <a:r>
              <a:rPr lang="fr-FR" sz="700" dirty="0"/>
              <a:t> ?</a:t>
            </a:r>
            <a:endParaRPr lang="en-US" sz="700" dirty="0"/>
          </a:p>
        </p:txBody>
      </p:sp>
      <p:pic>
        <p:nvPicPr>
          <p:cNvPr id="56" name="Image 55">
            <a:extLst>
              <a:ext uri="{FF2B5EF4-FFF2-40B4-BE49-F238E27FC236}">
                <a16:creationId xmlns:a16="http://schemas.microsoft.com/office/drawing/2014/main" id="{328D29FC-5A0D-7F8E-0D34-C524ECCA5026}"/>
              </a:ext>
            </a:extLst>
          </p:cNvPr>
          <p:cNvPicPr>
            <a:picLocks noChangeAspect="1"/>
          </p:cNvPicPr>
          <p:nvPr/>
        </p:nvPicPr>
        <p:blipFill>
          <a:blip r:embed="rId3"/>
          <a:srcRect t="44088" b="36198"/>
          <a:stretch/>
        </p:blipFill>
        <p:spPr>
          <a:xfrm>
            <a:off x="3856579" y="3790004"/>
            <a:ext cx="3838461" cy="1008109"/>
          </a:xfrm>
          <a:prstGeom prst="rect">
            <a:avLst/>
          </a:prstGeom>
        </p:spPr>
      </p:pic>
      <p:sp>
        <p:nvSpPr>
          <p:cNvPr id="57" name="ZoneTexte 56">
            <a:extLst>
              <a:ext uri="{FF2B5EF4-FFF2-40B4-BE49-F238E27FC236}">
                <a16:creationId xmlns:a16="http://schemas.microsoft.com/office/drawing/2014/main" id="{0904136C-4128-2DC5-E86D-4408EA1FA21E}"/>
              </a:ext>
            </a:extLst>
          </p:cNvPr>
          <p:cNvSpPr txBox="1"/>
          <p:nvPr/>
        </p:nvSpPr>
        <p:spPr>
          <a:xfrm>
            <a:off x="5076056" y="3385326"/>
            <a:ext cx="1261884" cy="369332"/>
          </a:xfrm>
          <a:prstGeom prst="rect">
            <a:avLst/>
          </a:prstGeom>
          <a:noFill/>
        </p:spPr>
        <p:txBody>
          <a:bodyPr wrap="none" rtlCol="0">
            <a:spAutoFit/>
          </a:bodyPr>
          <a:lstStyle/>
          <a:p>
            <a:r>
              <a:rPr lang="fr-FR" dirty="0" err="1"/>
              <a:t>Funny</a:t>
            </a:r>
            <a:r>
              <a:rPr lang="fr-FR" dirty="0"/>
              <a:t> </a:t>
            </a:r>
            <a:r>
              <a:rPr lang="fr-FR" dirty="0" err="1"/>
              <a:t>fact</a:t>
            </a:r>
            <a:endParaRPr lang="en-US" dirty="0"/>
          </a:p>
        </p:txBody>
      </p:sp>
    </p:spTree>
    <p:extLst>
      <p:ext uri="{BB962C8B-B14F-4D97-AF65-F5344CB8AC3E}">
        <p14:creationId xmlns:p14="http://schemas.microsoft.com/office/powerpoint/2010/main" val="2771111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A81037E-552A-F661-9C9B-F77409D8FFAC}"/>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a:extLst>
              <a:ext uri="{FF2B5EF4-FFF2-40B4-BE49-F238E27FC236}">
                <a16:creationId xmlns:a16="http://schemas.microsoft.com/office/drawing/2014/main" id="{BC608F4A-2BB3-D3DD-0E67-A86D5C887500}"/>
              </a:ext>
            </a:extLst>
          </p:cNvPr>
          <p:cNvSpPr>
            <a:spLocks noGrp="1"/>
          </p:cNvSpPr>
          <p:nvPr>
            <p:ph type="title"/>
          </p:nvPr>
        </p:nvSpPr>
        <p:spPr/>
        <p:txBody>
          <a:bodyPr/>
          <a:lstStyle/>
          <a:p>
            <a:r>
              <a:rPr lang="en-US" dirty="0"/>
              <a:t>Hot winding: setup preparation</a:t>
            </a:r>
          </a:p>
        </p:txBody>
      </p:sp>
      <p:pic>
        <p:nvPicPr>
          <p:cNvPr id="8" name="Picture 7" descr="A machine on a table&#10;&#10;AI-generated content may be incorrect.">
            <a:extLst>
              <a:ext uri="{FF2B5EF4-FFF2-40B4-BE49-F238E27FC236}">
                <a16:creationId xmlns:a16="http://schemas.microsoft.com/office/drawing/2014/main" id="{2075D37C-B265-113C-1635-99D5DBDE282F}"/>
              </a:ext>
            </a:extLst>
          </p:cNvPr>
          <p:cNvPicPr>
            <a:picLocks noChangeAspect="1"/>
          </p:cNvPicPr>
          <p:nvPr/>
        </p:nvPicPr>
        <p:blipFill>
          <a:blip r:embed="rId2"/>
          <a:srcRect l="4967" t="8001" r="8182" b="5201"/>
          <a:stretch/>
        </p:blipFill>
        <p:spPr>
          <a:xfrm>
            <a:off x="5985503" y="2384035"/>
            <a:ext cx="3024336" cy="2266893"/>
          </a:xfrm>
          <a:prstGeom prst="rect">
            <a:avLst/>
          </a:prstGeom>
        </p:spPr>
      </p:pic>
      <p:pic>
        <p:nvPicPr>
          <p:cNvPr id="5" name="Picture 4" descr="A metal box with wires and screws&#10;&#10;AI-generated content may be incorrect.">
            <a:extLst>
              <a:ext uri="{FF2B5EF4-FFF2-40B4-BE49-F238E27FC236}">
                <a16:creationId xmlns:a16="http://schemas.microsoft.com/office/drawing/2014/main" id="{A295921E-FEC3-4622-CF0E-3C939D40FC6D}"/>
              </a:ext>
            </a:extLst>
          </p:cNvPr>
          <p:cNvPicPr>
            <a:picLocks noChangeAspect="1"/>
          </p:cNvPicPr>
          <p:nvPr/>
        </p:nvPicPr>
        <p:blipFill>
          <a:blip r:embed="rId3"/>
          <a:srcRect l="25850" r="19551" b="8328"/>
          <a:stretch/>
        </p:blipFill>
        <p:spPr>
          <a:xfrm>
            <a:off x="4249871" y="940160"/>
            <a:ext cx="1658319" cy="2088231"/>
          </a:xfrm>
          <a:prstGeom prst="rect">
            <a:avLst/>
          </a:prstGeom>
        </p:spPr>
      </p:pic>
      <p:sp>
        <p:nvSpPr>
          <p:cNvPr id="10" name="Content Placeholder 1">
            <a:extLst>
              <a:ext uri="{FF2B5EF4-FFF2-40B4-BE49-F238E27FC236}">
                <a16:creationId xmlns:a16="http://schemas.microsoft.com/office/drawing/2014/main" id="{1CB1C5ED-2DCB-7C0A-F587-CBE25F59CF90}"/>
              </a:ext>
            </a:extLst>
          </p:cNvPr>
          <p:cNvSpPr>
            <a:spLocks noGrp="1"/>
          </p:cNvSpPr>
          <p:nvPr>
            <p:ph sz="quarter" idx="12"/>
          </p:nvPr>
        </p:nvSpPr>
        <p:spPr>
          <a:xfrm>
            <a:off x="419100" y="843558"/>
            <a:ext cx="3864868" cy="3680172"/>
          </a:xfrm>
        </p:spPr>
        <p:txBody>
          <a:bodyPr/>
          <a:lstStyle/>
          <a:p>
            <a:r>
              <a:rPr lang="en-US" sz="1400" dirty="0"/>
              <a:t>Winding setup assembled.</a:t>
            </a:r>
          </a:p>
          <a:p>
            <a:r>
              <a:rPr lang="en-US" sz="1400" dirty="0"/>
              <a:t>Installed 60 mm inner diameter mandrel.</a:t>
            </a:r>
          </a:p>
          <a:p>
            <a:r>
              <a:rPr lang="en-US" sz="1400" dirty="0">
                <a:sym typeface="Wingdings" panose="05000000000000000000" pitchFamily="2" charset="2"/>
              </a:rPr>
              <a:t>Winding tension: 2 – 2.2 kg.</a:t>
            </a:r>
          </a:p>
          <a:p>
            <a:r>
              <a:rPr lang="en-US" sz="1400" dirty="0">
                <a:sym typeface="Wingdings" panose="05000000000000000000" pitchFamily="2" charset="2"/>
              </a:rPr>
              <a:t>Wiping tool not installed.</a:t>
            </a:r>
            <a:endParaRPr lang="en-US" sz="1400" dirty="0"/>
          </a:p>
          <a:p>
            <a:r>
              <a:rPr lang="en-US" sz="1400" dirty="0"/>
              <a:t>Expected </a:t>
            </a:r>
            <a:r>
              <a:rPr lang="en-US" sz="1400" dirty="0">
                <a:solidFill>
                  <a:srgbClr val="FF0000"/>
                </a:solidFill>
              </a:rPr>
              <a:t>263</a:t>
            </a:r>
            <a:r>
              <a:rPr lang="en-US" sz="1400" dirty="0"/>
              <a:t> turns (</a:t>
            </a:r>
            <a:r>
              <a:rPr lang="en-US" sz="1400" dirty="0">
                <a:solidFill>
                  <a:srgbClr val="FF0000"/>
                </a:solidFill>
              </a:rPr>
              <a:t>67 </a:t>
            </a:r>
            <a:r>
              <a:rPr lang="en-US" sz="1400" dirty="0">
                <a:solidFill>
                  <a:schemeClr val="tx1"/>
                </a:solidFill>
              </a:rPr>
              <a:t>m</a:t>
            </a:r>
            <a:r>
              <a:rPr lang="en-US" sz="1400" dirty="0"/>
              <a:t>) for a </a:t>
            </a:r>
            <a:r>
              <a:rPr lang="en-US" sz="1400" dirty="0">
                <a:solidFill>
                  <a:srgbClr val="FF0000"/>
                </a:solidFill>
              </a:rPr>
              <a:t>20</a:t>
            </a:r>
            <a:r>
              <a:rPr lang="en-US" sz="1400" dirty="0"/>
              <a:t> mm thick pancake based on </a:t>
            </a:r>
            <a:r>
              <a:rPr lang="en-US" sz="1400" dirty="0">
                <a:solidFill>
                  <a:srgbClr val="FF0000"/>
                </a:solidFill>
              </a:rPr>
              <a:t>75 </a:t>
            </a:r>
            <a:r>
              <a:rPr lang="en-US" sz="1400" dirty="0">
                <a:solidFill>
                  <a:schemeClr val="tx1"/>
                </a:solidFill>
              </a:rPr>
              <a:t>um</a:t>
            </a:r>
            <a:r>
              <a:rPr lang="en-US" sz="1400" dirty="0">
                <a:solidFill>
                  <a:srgbClr val="FF0000"/>
                </a:solidFill>
              </a:rPr>
              <a:t> </a:t>
            </a:r>
            <a:r>
              <a:rPr lang="en-US" sz="1400" dirty="0"/>
              <a:t>thick tape </a:t>
            </a:r>
          </a:p>
          <a:p>
            <a:pPr lvl="1">
              <a:buFont typeface="Wingdings" panose="05000000000000000000" pitchFamily="2" charset="2"/>
              <a:buChar char="à"/>
            </a:pPr>
            <a:r>
              <a:rPr lang="en-US" sz="1400" u="sng" dirty="0">
                <a:solidFill>
                  <a:schemeClr val="accent5"/>
                </a:solidFill>
                <a:sym typeface="Wingdings" panose="05000000000000000000" pitchFamily="2" charset="2"/>
              </a:rPr>
              <a:t>obtained</a:t>
            </a:r>
            <a:r>
              <a:rPr lang="en-US" sz="1400" dirty="0">
                <a:solidFill>
                  <a:schemeClr val="tx1"/>
                </a:solidFill>
                <a:sym typeface="Wingdings" panose="05000000000000000000" pitchFamily="2" charset="2"/>
              </a:rPr>
              <a:t>: </a:t>
            </a:r>
            <a:r>
              <a:rPr lang="en-US" sz="1400" dirty="0">
                <a:solidFill>
                  <a:schemeClr val="accent5"/>
                </a:solidFill>
                <a:sym typeface="Wingdings" panose="05000000000000000000" pitchFamily="2" charset="2"/>
              </a:rPr>
              <a:t>276</a:t>
            </a:r>
            <a:r>
              <a:rPr lang="en-US" sz="1400" dirty="0">
                <a:solidFill>
                  <a:srgbClr val="FF0000"/>
                </a:solidFill>
                <a:sym typeface="Wingdings" panose="05000000000000000000" pitchFamily="2" charset="2"/>
              </a:rPr>
              <a:t> </a:t>
            </a:r>
            <a:r>
              <a:rPr lang="en-US" sz="1400" dirty="0">
                <a:solidFill>
                  <a:schemeClr val="tx1"/>
                </a:solidFill>
                <a:sym typeface="Wingdings" panose="05000000000000000000" pitchFamily="2" charset="2"/>
              </a:rPr>
              <a:t>turns (</a:t>
            </a:r>
            <a:r>
              <a:rPr lang="en-US" sz="1400" dirty="0">
                <a:solidFill>
                  <a:schemeClr val="accent5"/>
                </a:solidFill>
                <a:sym typeface="Wingdings" panose="05000000000000000000" pitchFamily="2" charset="2"/>
              </a:rPr>
              <a:t>68</a:t>
            </a:r>
            <a:r>
              <a:rPr lang="en-US" sz="1400" dirty="0">
                <a:solidFill>
                  <a:schemeClr val="tx1"/>
                </a:solidFill>
                <a:sym typeface="Wingdings" panose="05000000000000000000" pitchFamily="2" charset="2"/>
              </a:rPr>
              <a:t> m)</a:t>
            </a:r>
            <a:r>
              <a:rPr lang="en-US" sz="1400" dirty="0">
                <a:solidFill>
                  <a:srgbClr val="FF0000"/>
                </a:solidFill>
                <a:sym typeface="Wingdings" panose="05000000000000000000" pitchFamily="2" charset="2"/>
              </a:rPr>
              <a:t> </a:t>
            </a:r>
            <a:r>
              <a:rPr lang="en-US" sz="1400" dirty="0"/>
              <a:t>for a </a:t>
            </a:r>
            <a:r>
              <a:rPr lang="en-US" sz="1400" dirty="0">
                <a:solidFill>
                  <a:schemeClr val="accent5"/>
                </a:solidFill>
              </a:rPr>
              <a:t>18,5</a:t>
            </a:r>
            <a:r>
              <a:rPr lang="en-US" sz="1400" dirty="0"/>
              <a:t> mm thick pancake, </a:t>
            </a:r>
            <a:r>
              <a:rPr lang="en-US" sz="1400" dirty="0">
                <a:solidFill>
                  <a:schemeClr val="accent5"/>
                </a:solidFill>
              </a:rPr>
              <a:t>67</a:t>
            </a:r>
            <a:r>
              <a:rPr lang="en-US" sz="1400" dirty="0"/>
              <a:t> um tape </a:t>
            </a:r>
            <a:endParaRPr lang="en-US" sz="1400" dirty="0">
              <a:solidFill>
                <a:srgbClr val="FF0000"/>
              </a:solidFill>
              <a:sym typeface="Wingdings" panose="05000000000000000000" pitchFamily="2" charset="2"/>
            </a:endParaRPr>
          </a:p>
        </p:txBody>
      </p:sp>
      <p:cxnSp>
        <p:nvCxnSpPr>
          <p:cNvPr id="15" name="Straight Arrow Connector 14">
            <a:extLst>
              <a:ext uri="{FF2B5EF4-FFF2-40B4-BE49-F238E27FC236}">
                <a16:creationId xmlns:a16="http://schemas.microsoft.com/office/drawing/2014/main" id="{6A5E0CD2-4C84-2C9D-1143-86A61A6DCB7D}"/>
              </a:ext>
            </a:extLst>
          </p:cNvPr>
          <p:cNvCxnSpPr>
            <a:cxnSpLocks/>
          </p:cNvCxnSpPr>
          <p:nvPr/>
        </p:nvCxnSpPr>
        <p:spPr>
          <a:xfrm flipH="1">
            <a:off x="5578915" y="1516223"/>
            <a:ext cx="564383" cy="792088"/>
          </a:xfrm>
          <a:prstGeom prst="straightConnector1">
            <a:avLst/>
          </a:prstGeom>
          <a:ln w="19050">
            <a:solidFill>
              <a:schemeClr val="accent5">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2EE8F006-95D8-B1C3-1E75-C454E0B95022}"/>
              </a:ext>
            </a:extLst>
          </p:cNvPr>
          <p:cNvSpPr txBox="1"/>
          <p:nvPr/>
        </p:nvSpPr>
        <p:spPr>
          <a:xfrm>
            <a:off x="5854003" y="1269714"/>
            <a:ext cx="1077001" cy="276999"/>
          </a:xfrm>
          <a:prstGeom prst="rect">
            <a:avLst/>
          </a:prstGeom>
          <a:noFill/>
        </p:spPr>
        <p:txBody>
          <a:bodyPr wrap="square">
            <a:spAutoFit/>
          </a:bodyPr>
          <a:lstStyle/>
          <a:p>
            <a:pPr algn="ctr"/>
            <a:r>
              <a:rPr lang="en-US" sz="1200" dirty="0">
                <a:sym typeface="Wingdings" panose="05000000000000000000" pitchFamily="2" charset="2"/>
              </a:rPr>
              <a:t>Wiping tool</a:t>
            </a:r>
            <a:endParaRPr lang="en-US" sz="1200" dirty="0"/>
          </a:p>
        </p:txBody>
      </p:sp>
      <p:cxnSp>
        <p:nvCxnSpPr>
          <p:cNvPr id="19" name="Straight Arrow Connector 18">
            <a:extLst>
              <a:ext uri="{FF2B5EF4-FFF2-40B4-BE49-F238E27FC236}">
                <a16:creationId xmlns:a16="http://schemas.microsoft.com/office/drawing/2014/main" id="{FABB65E4-FAD3-0E8D-71D0-708B24ADF127}"/>
              </a:ext>
            </a:extLst>
          </p:cNvPr>
          <p:cNvCxnSpPr>
            <a:cxnSpLocks/>
          </p:cNvCxnSpPr>
          <p:nvPr/>
        </p:nvCxnSpPr>
        <p:spPr>
          <a:xfrm>
            <a:off x="8077200" y="1959682"/>
            <a:ext cx="215142" cy="889047"/>
          </a:xfrm>
          <a:prstGeom prst="straightConnector1">
            <a:avLst/>
          </a:prstGeom>
          <a:ln w="19050">
            <a:solidFill>
              <a:schemeClr val="accent5">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B19C0823-31E4-B36C-1F34-9E1E17E32EFE}"/>
              </a:ext>
            </a:extLst>
          </p:cNvPr>
          <p:cNvSpPr txBox="1"/>
          <p:nvPr/>
        </p:nvSpPr>
        <p:spPr>
          <a:xfrm>
            <a:off x="7123672" y="1362639"/>
            <a:ext cx="1819752" cy="646331"/>
          </a:xfrm>
          <a:prstGeom prst="rect">
            <a:avLst/>
          </a:prstGeom>
          <a:noFill/>
        </p:spPr>
        <p:txBody>
          <a:bodyPr wrap="square">
            <a:spAutoFit/>
          </a:bodyPr>
          <a:lstStyle/>
          <a:p>
            <a:pPr algn="ctr"/>
            <a:r>
              <a:rPr lang="en-US" sz="1200" dirty="0">
                <a:sym typeface="Wingdings" panose="05000000000000000000" pitchFamily="2" charset="2"/>
              </a:rPr>
              <a:t>Hot box enclosure:</a:t>
            </a:r>
          </a:p>
          <a:p>
            <a:pPr algn="ctr"/>
            <a:r>
              <a:rPr lang="en-US" sz="1200" dirty="0">
                <a:sym typeface="Wingdings" panose="05000000000000000000" pitchFamily="2" charset="2"/>
              </a:rPr>
              <a:t>10 heaters installed,</a:t>
            </a:r>
          </a:p>
          <a:p>
            <a:pPr algn="ctr"/>
            <a:r>
              <a:rPr lang="en-US" sz="1200" dirty="0">
                <a:sym typeface="Wingdings" panose="05000000000000000000" pitchFamily="2" charset="2"/>
              </a:rPr>
              <a:t>4 temperature probes. </a:t>
            </a:r>
            <a:endParaRPr lang="en-US" sz="1200" dirty="0"/>
          </a:p>
        </p:txBody>
      </p:sp>
      <p:sp>
        <p:nvSpPr>
          <p:cNvPr id="6" name="Rectangle 5">
            <a:extLst>
              <a:ext uri="{FF2B5EF4-FFF2-40B4-BE49-F238E27FC236}">
                <a16:creationId xmlns:a16="http://schemas.microsoft.com/office/drawing/2014/main" id="{8FA6FD3E-3B6E-AC37-D281-F3869FEBFD32}"/>
              </a:ext>
            </a:extLst>
          </p:cNvPr>
          <p:cNvSpPr/>
          <p:nvPr/>
        </p:nvSpPr>
        <p:spPr>
          <a:xfrm>
            <a:off x="4179060" y="4118956"/>
            <a:ext cx="1041012" cy="72008"/>
          </a:xfrm>
          <a:prstGeom prst="rect">
            <a:avLst/>
          </a:prstGeom>
          <a:solidFill>
            <a:schemeClr val="bg2"/>
          </a:solid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7483116-8450-F1D9-A842-1B6CD4967F04}"/>
              </a:ext>
            </a:extLst>
          </p:cNvPr>
          <p:cNvSpPr/>
          <p:nvPr/>
        </p:nvSpPr>
        <p:spPr>
          <a:xfrm>
            <a:off x="1691679" y="4118956"/>
            <a:ext cx="1005969" cy="72008"/>
          </a:xfrm>
          <a:prstGeom prst="rect">
            <a:avLst/>
          </a:prstGeom>
          <a:solidFill>
            <a:schemeClr val="bg2"/>
          </a:solid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E84037-9DE6-F24B-C275-FBC4F573C91E}"/>
              </a:ext>
            </a:extLst>
          </p:cNvPr>
          <p:cNvSpPr/>
          <p:nvPr/>
        </p:nvSpPr>
        <p:spPr>
          <a:xfrm>
            <a:off x="0" y="4118956"/>
            <a:ext cx="1689536" cy="7200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A9EBC48E-C6CF-9CD0-0004-6D97D8FBE247}"/>
              </a:ext>
            </a:extLst>
          </p:cNvPr>
          <p:cNvSpPr/>
          <p:nvPr/>
        </p:nvSpPr>
        <p:spPr>
          <a:xfrm>
            <a:off x="2682270" y="4118956"/>
            <a:ext cx="1512168" cy="7200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Connecteur droit avec flèche 12">
            <a:extLst>
              <a:ext uri="{FF2B5EF4-FFF2-40B4-BE49-F238E27FC236}">
                <a16:creationId xmlns:a16="http://schemas.microsoft.com/office/drawing/2014/main" id="{2C4B917D-9EC1-D39C-FE44-914511814C23}"/>
              </a:ext>
            </a:extLst>
          </p:cNvPr>
          <p:cNvCxnSpPr/>
          <p:nvPr/>
        </p:nvCxnSpPr>
        <p:spPr>
          <a:xfrm>
            <a:off x="4211960" y="4338479"/>
            <a:ext cx="102563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4" name="Connecteur droit avec flèche 13">
            <a:extLst>
              <a:ext uri="{FF2B5EF4-FFF2-40B4-BE49-F238E27FC236}">
                <a16:creationId xmlns:a16="http://schemas.microsoft.com/office/drawing/2014/main" id="{E44C5145-2372-0CB1-45A0-1A86BBBD9952}"/>
              </a:ext>
            </a:extLst>
          </p:cNvPr>
          <p:cNvCxnSpPr>
            <a:cxnSpLocks/>
          </p:cNvCxnSpPr>
          <p:nvPr/>
        </p:nvCxnSpPr>
        <p:spPr>
          <a:xfrm>
            <a:off x="2682270" y="3978439"/>
            <a:ext cx="152969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7" name="Connecteur droit avec flèche 16">
            <a:extLst>
              <a:ext uri="{FF2B5EF4-FFF2-40B4-BE49-F238E27FC236}">
                <a16:creationId xmlns:a16="http://schemas.microsoft.com/office/drawing/2014/main" id="{146F2006-4155-9BF7-FEF1-8EEAF2EFA9AE}"/>
              </a:ext>
            </a:extLst>
          </p:cNvPr>
          <p:cNvCxnSpPr/>
          <p:nvPr/>
        </p:nvCxnSpPr>
        <p:spPr>
          <a:xfrm>
            <a:off x="1672014" y="4353101"/>
            <a:ext cx="102563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1" name="Connecteur droit avec flèche 20">
            <a:extLst>
              <a:ext uri="{FF2B5EF4-FFF2-40B4-BE49-F238E27FC236}">
                <a16:creationId xmlns:a16="http://schemas.microsoft.com/office/drawing/2014/main" id="{B3DECD7A-97D0-050F-07D0-E78E93F8B670}"/>
              </a:ext>
            </a:extLst>
          </p:cNvPr>
          <p:cNvCxnSpPr/>
          <p:nvPr/>
        </p:nvCxnSpPr>
        <p:spPr>
          <a:xfrm>
            <a:off x="0" y="3978439"/>
            <a:ext cx="169167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ZoneTexte 23">
            <a:extLst>
              <a:ext uri="{FF2B5EF4-FFF2-40B4-BE49-F238E27FC236}">
                <a16:creationId xmlns:a16="http://schemas.microsoft.com/office/drawing/2014/main" id="{82DCD929-C05D-F01E-44E9-EB642750D33E}"/>
              </a:ext>
            </a:extLst>
          </p:cNvPr>
          <p:cNvSpPr txBox="1"/>
          <p:nvPr/>
        </p:nvSpPr>
        <p:spPr>
          <a:xfrm>
            <a:off x="2826286" y="3334710"/>
            <a:ext cx="1224136" cy="646331"/>
          </a:xfrm>
          <a:prstGeom prst="rect">
            <a:avLst/>
          </a:prstGeom>
          <a:noFill/>
        </p:spPr>
        <p:txBody>
          <a:bodyPr wrap="square">
            <a:spAutoFit/>
          </a:bodyPr>
          <a:lstStyle/>
          <a:p>
            <a:pPr algn="ctr"/>
            <a:r>
              <a:rPr lang="en-US" sz="1200" b="1" i="0" u="none" strike="noStrike" dirty="0">
                <a:solidFill>
                  <a:srgbClr val="000000"/>
                </a:solidFill>
                <a:effectLst/>
                <a:latin typeface="Times" panose="02020603050405020304" pitchFamily="18" charset="0"/>
              </a:rPr>
              <a:t>Pancake</a:t>
            </a:r>
          </a:p>
          <a:p>
            <a:r>
              <a:rPr lang="en-US" sz="1200" b="1" i="0" u="none" strike="noStrike" dirty="0">
                <a:solidFill>
                  <a:srgbClr val="000000"/>
                </a:solidFill>
                <a:effectLst/>
                <a:latin typeface="Times" panose="02020603050405020304" pitchFamily="18" charset="0"/>
              </a:rPr>
              <a:t>HW08_SST276</a:t>
            </a:r>
          </a:p>
          <a:p>
            <a:pPr algn="ctr"/>
            <a:r>
              <a:rPr lang="en-US" sz="1200" b="1" dirty="0">
                <a:solidFill>
                  <a:srgbClr val="000000"/>
                </a:solidFill>
                <a:latin typeface="Times" panose="02020603050405020304" pitchFamily="18" charset="0"/>
              </a:rPr>
              <a:t>68 m</a:t>
            </a:r>
            <a:r>
              <a:rPr lang="en-US" sz="1200" dirty="0"/>
              <a:t> </a:t>
            </a:r>
          </a:p>
        </p:txBody>
      </p:sp>
      <p:sp>
        <p:nvSpPr>
          <p:cNvPr id="25" name="ZoneTexte 24">
            <a:extLst>
              <a:ext uri="{FF2B5EF4-FFF2-40B4-BE49-F238E27FC236}">
                <a16:creationId xmlns:a16="http://schemas.microsoft.com/office/drawing/2014/main" id="{04C54E60-4940-6754-D3A5-545AE730CECC}"/>
              </a:ext>
            </a:extLst>
          </p:cNvPr>
          <p:cNvSpPr txBox="1"/>
          <p:nvPr/>
        </p:nvSpPr>
        <p:spPr>
          <a:xfrm>
            <a:off x="86971" y="3469201"/>
            <a:ext cx="1224136" cy="461665"/>
          </a:xfrm>
          <a:prstGeom prst="rect">
            <a:avLst/>
          </a:prstGeom>
          <a:noFill/>
        </p:spPr>
        <p:txBody>
          <a:bodyPr wrap="square">
            <a:spAutoFit/>
          </a:bodyPr>
          <a:lstStyle/>
          <a:p>
            <a:pPr algn="ctr"/>
            <a:r>
              <a:rPr lang="en-US" sz="1200" b="1" i="0" u="none" strike="noStrike" dirty="0">
                <a:solidFill>
                  <a:srgbClr val="000000"/>
                </a:solidFill>
                <a:effectLst/>
                <a:latin typeface="Times" panose="02020603050405020304" pitchFamily="18" charset="0"/>
              </a:rPr>
              <a:t>Coated tape</a:t>
            </a:r>
          </a:p>
          <a:p>
            <a:pPr algn="ctr"/>
            <a:r>
              <a:rPr lang="en-US" sz="1200" b="1" i="0" u="none" strike="noStrike" dirty="0">
                <a:solidFill>
                  <a:srgbClr val="000000"/>
                </a:solidFill>
                <a:effectLst/>
                <a:latin typeface="Times" panose="02020603050405020304" pitchFamily="18" charset="0"/>
              </a:rPr>
              <a:t>CT04_SST120</a:t>
            </a:r>
          </a:p>
        </p:txBody>
      </p:sp>
      <p:sp>
        <p:nvSpPr>
          <p:cNvPr id="26" name="ZoneTexte 25">
            <a:extLst>
              <a:ext uri="{FF2B5EF4-FFF2-40B4-BE49-F238E27FC236}">
                <a16:creationId xmlns:a16="http://schemas.microsoft.com/office/drawing/2014/main" id="{DB02085E-6DCA-D8AA-66CB-D19184BA1024}"/>
              </a:ext>
            </a:extLst>
          </p:cNvPr>
          <p:cNvSpPr txBox="1"/>
          <p:nvPr/>
        </p:nvSpPr>
        <p:spPr>
          <a:xfrm>
            <a:off x="4139952" y="4358952"/>
            <a:ext cx="1224136" cy="646331"/>
          </a:xfrm>
          <a:prstGeom prst="rect">
            <a:avLst/>
          </a:prstGeom>
          <a:noFill/>
        </p:spPr>
        <p:txBody>
          <a:bodyPr wrap="square">
            <a:spAutoFit/>
          </a:bodyPr>
          <a:lstStyle/>
          <a:p>
            <a:pPr algn="ctr"/>
            <a:r>
              <a:rPr lang="en-US" sz="1200" b="1" i="0" u="none" strike="noStrike" dirty="0">
                <a:solidFill>
                  <a:srgbClr val="000000"/>
                </a:solidFill>
                <a:effectLst/>
                <a:latin typeface="Times" panose="02020603050405020304" pitchFamily="18" charset="0"/>
              </a:rPr>
              <a:t>Hastelloy</a:t>
            </a:r>
          </a:p>
          <a:p>
            <a:pPr algn="ctr"/>
            <a:r>
              <a:rPr lang="en-US" sz="1200" b="1" i="0" u="none" strike="noStrike" dirty="0">
                <a:solidFill>
                  <a:srgbClr val="000000"/>
                </a:solidFill>
                <a:effectLst/>
                <a:latin typeface="Times" panose="02020603050405020304" pitchFamily="18" charset="0"/>
              </a:rPr>
              <a:t>Brushed tape</a:t>
            </a:r>
          </a:p>
          <a:p>
            <a:pPr algn="ctr"/>
            <a:r>
              <a:rPr lang="en-US" sz="1200" b="1" dirty="0">
                <a:solidFill>
                  <a:srgbClr val="000000"/>
                </a:solidFill>
                <a:latin typeface="Times" panose="02020603050405020304" pitchFamily="18" charset="0"/>
              </a:rPr>
              <a:t>50 cm</a:t>
            </a:r>
            <a:r>
              <a:rPr lang="en-US" sz="1200" dirty="0"/>
              <a:t> </a:t>
            </a:r>
          </a:p>
        </p:txBody>
      </p:sp>
      <p:sp>
        <p:nvSpPr>
          <p:cNvPr id="27" name="ZoneTexte 26">
            <a:extLst>
              <a:ext uri="{FF2B5EF4-FFF2-40B4-BE49-F238E27FC236}">
                <a16:creationId xmlns:a16="http://schemas.microsoft.com/office/drawing/2014/main" id="{1A41859D-C83C-2672-A4E6-8B12FE17D0B8}"/>
              </a:ext>
            </a:extLst>
          </p:cNvPr>
          <p:cNvSpPr txBox="1"/>
          <p:nvPr/>
        </p:nvSpPr>
        <p:spPr>
          <a:xfrm>
            <a:off x="1582595" y="4373691"/>
            <a:ext cx="1224136" cy="646331"/>
          </a:xfrm>
          <a:prstGeom prst="rect">
            <a:avLst/>
          </a:prstGeom>
          <a:noFill/>
        </p:spPr>
        <p:txBody>
          <a:bodyPr wrap="square">
            <a:spAutoFit/>
          </a:bodyPr>
          <a:lstStyle/>
          <a:p>
            <a:pPr algn="ctr"/>
            <a:r>
              <a:rPr lang="en-US" sz="1200" b="1" i="0" u="none" strike="noStrike" dirty="0">
                <a:solidFill>
                  <a:srgbClr val="000000"/>
                </a:solidFill>
                <a:effectLst/>
                <a:latin typeface="Times" panose="02020603050405020304" pitchFamily="18" charset="0"/>
              </a:rPr>
              <a:t>Hastelloy</a:t>
            </a:r>
          </a:p>
          <a:p>
            <a:pPr algn="ctr"/>
            <a:r>
              <a:rPr lang="en-US" sz="1200" b="1" i="0" u="none" strike="noStrike" dirty="0">
                <a:solidFill>
                  <a:srgbClr val="000000"/>
                </a:solidFill>
                <a:effectLst/>
                <a:latin typeface="Times" panose="02020603050405020304" pitchFamily="18" charset="0"/>
              </a:rPr>
              <a:t>Brushed tape</a:t>
            </a:r>
          </a:p>
          <a:p>
            <a:pPr algn="ctr"/>
            <a:r>
              <a:rPr lang="en-US" sz="1200" b="1" dirty="0">
                <a:solidFill>
                  <a:srgbClr val="000000"/>
                </a:solidFill>
                <a:latin typeface="Times" panose="02020603050405020304" pitchFamily="18" charset="0"/>
              </a:rPr>
              <a:t>80 cm</a:t>
            </a:r>
            <a:r>
              <a:rPr lang="en-US" sz="1200" dirty="0"/>
              <a:t> </a:t>
            </a:r>
          </a:p>
        </p:txBody>
      </p:sp>
      <p:cxnSp>
        <p:nvCxnSpPr>
          <p:cNvPr id="31" name="Connecteur droit 30">
            <a:extLst>
              <a:ext uri="{FF2B5EF4-FFF2-40B4-BE49-F238E27FC236}">
                <a16:creationId xmlns:a16="http://schemas.microsoft.com/office/drawing/2014/main" id="{42568159-57A5-FABE-7B8D-53E80FE31C73}"/>
              </a:ext>
            </a:extLst>
          </p:cNvPr>
          <p:cNvCxnSpPr/>
          <p:nvPr/>
        </p:nvCxnSpPr>
        <p:spPr>
          <a:xfrm>
            <a:off x="5237594" y="3902932"/>
            <a:ext cx="0" cy="288032"/>
          </a:xfrm>
          <a:prstGeom prst="line">
            <a:avLst/>
          </a:prstGeom>
        </p:spPr>
        <p:style>
          <a:lnRef idx="2">
            <a:schemeClr val="accent1"/>
          </a:lnRef>
          <a:fillRef idx="0">
            <a:schemeClr val="accent1"/>
          </a:fillRef>
          <a:effectRef idx="1">
            <a:schemeClr val="accent1"/>
          </a:effectRef>
          <a:fontRef idx="minor">
            <a:schemeClr val="tx1"/>
          </a:fontRef>
        </p:style>
      </p:cxnSp>
      <p:sp>
        <p:nvSpPr>
          <p:cNvPr id="33" name="ZoneTexte 32">
            <a:extLst>
              <a:ext uri="{FF2B5EF4-FFF2-40B4-BE49-F238E27FC236}">
                <a16:creationId xmlns:a16="http://schemas.microsoft.com/office/drawing/2014/main" id="{4F30990D-19D0-4954-5F5B-C6E5777DCB91}"/>
              </a:ext>
            </a:extLst>
          </p:cNvPr>
          <p:cNvSpPr txBox="1"/>
          <p:nvPr/>
        </p:nvSpPr>
        <p:spPr>
          <a:xfrm>
            <a:off x="4941901" y="3641322"/>
            <a:ext cx="795382" cy="261610"/>
          </a:xfrm>
          <a:prstGeom prst="rect">
            <a:avLst/>
          </a:prstGeom>
          <a:noFill/>
        </p:spPr>
        <p:txBody>
          <a:bodyPr wrap="square">
            <a:spAutoFit/>
          </a:bodyPr>
          <a:lstStyle/>
          <a:p>
            <a:r>
              <a:rPr lang="en-US" sz="1100" b="1" i="0" u="none" strike="noStrike" dirty="0">
                <a:solidFill>
                  <a:srgbClr val="000000"/>
                </a:solidFill>
                <a:effectLst/>
                <a:latin typeface="Times" panose="02020603050405020304" pitchFamily="18" charset="0"/>
              </a:rPr>
              <a:t>Mandrel</a:t>
            </a:r>
            <a:endParaRPr lang="en-US" sz="1100" dirty="0"/>
          </a:p>
        </p:txBody>
      </p:sp>
      <p:graphicFrame>
        <p:nvGraphicFramePr>
          <p:cNvPr id="34" name="Tableau 33">
            <a:extLst>
              <a:ext uri="{FF2B5EF4-FFF2-40B4-BE49-F238E27FC236}">
                <a16:creationId xmlns:a16="http://schemas.microsoft.com/office/drawing/2014/main" id="{AA58676C-1219-39C1-AB5C-77A1C37D0429}"/>
              </a:ext>
            </a:extLst>
          </p:cNvPr>
          <p:cNvGraphicFramePr>
            <a:graphicFrameLocks noGrp="1"/>
          </p:cNvGraphicFramePr>
          <p:nvPr>
            <p:extLst>
              <p:ext uri="{D42A27DB-BD31-4B8C-83A1-F6EECF244321}">
                <p14:modId xmlns:p14="http://schemas.microsoft.com/office/powerpoint/2010/main" val="2377978905"/>
              </p:ext>
            </p:extLst>
          </p:nvPr>
        </p:nvGraphicFramePr>
        <p:xfrm>
          <a:off x="134395" y="2866552"/>
          <a:ext cx="4018031" cy="526682"/>
        </p:xfrm>
        <a:graphic>
          <a:graphicData uri="http://schemas.openxmlformats.org/drawingml/2006/table">
            <a:tbl>
              <a:tblPr/>
              <a:tblGrid>
                <a:gridCol w="824917">
                  <a:extLst>
                    <a:ext uri="{9D8B030D-6E8A-4147-A177-3AD203B41FA5}">
                      <a16:colId xmlns:a16="http://schemas.microsoft.com/office/drawing/2014/main" val="2743180875"/>
                    </a:ext>
                  </a:extLst>
                </a:gridCol>
                <a:gridCol w="505261">
                  <a:extLst>
                    <a:ext uri="{9D8B030D-6E8A-4147-A177-3AD203B41FA5}">
                      <a16:colId xmlns:a16="http://schemas.microsoft.com/office/drawing/2014/main" val="2119097814"/>
                    </a:ext>
                  </a:extLst>
                </a:gridCol>
                <a:gridCol w="494949">
                  <a:extLst>
                    <a:ext uri="{9D8B030D-6E8A-4147-A177-3AD203B41FA5}">
                      <a16:colId xmlns:a16="http://schemas.microsoft.com/office/drawing/2014/main" val="1772467367"/>
                    </a:ext>
                  </a:extLst>
                </a:gridCol>
                <a:gridCol w="529323">
                  <a:extLst>
                    <a:ext uri="{9D8B030D-6E8A-4147-A177-3AD203B41FA5}">
                      <a16:colId xmlns:a16="http://schemas.microsoft.com/office/drawing/2014/main" val="4035966087"/>
                    </a:ext>
                  </a:extLst>
                </a:gridCol>
                <a:gridCol w="1663581">
                  <a:extLst>
                    <a:ext uri="{9D8B030D-6E8A-4147-A177-3AD203B41FA5}">
                      <a16:colId xmlns:a16="http://schemas.microsoft.com/office/drawing/2014/main" val="3647557744"/>
                    </a:ext>
                  </a:extLst>
                </a:gridCol>
              </a:tblGrid>
              <a:tr h="78705">
                <a:tc rowSpan="2">
                  <a:txBody>
                    <a:bodyPr/>
                    <a:lstStyle/>
                    <a:p>
                      <a:pPr algn="ctr" fontAlgn="ctr"/>
                      <a:r>
                        <a:rPr lang="en-US" sz="800" b="1" i="1" u="none" strike="noStrike">
                          <a:solidFill>
                            <a:srgbClr val="000000"/>
                          </a:solidFill>
                          <a:effectLst/>
                          <a:latin typeface="Times" panose="02020603050405020304" pitchFamily="18" charset="0"/>
                        </a:rPr>
                        <a:t>Name</a:t>
                      </a:r>
                    </a:p>
                  </a:txBody>
                  <a:tcPr marL="2445" marR="2445" marT="244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en-US" sz="800" b="1" i="1" u="none" strike="noStrike">
                          <a:solidFill>
                            <a:srgbClr val="000000"/>
                          </a:solidFill>
                          <a:effectLst/>
                          <a:latin typeface="Times" panose="02020603050405020304" pitchFamily="18" charset="0"/>
                        </a:rPr>
                        <a:t>Dimension (mm)</a:t>
                      </a:r>
                    </a:p>
                  </a:txBody>
                  <a:tcPr marL="2445" marR="2445" marT="244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rowSpan="2">
                  <a:txBody>
                    <a:bodyPr/>
                    <a:lstStyle/>
                    <a:p>
                      <a:pPr algn="ctr" fontAlgn="ctr"/>
                      <a:r>
                        <a:rPr lang="en-US" sz="800" b="1" i="1" u="none" strike="noStrike" dirty="0" err="1">
                          <a:solidFill>
                            <a:srgbClr val="000000"/>
                          </a:solidFill>
                          <a:effectLst/>
                          <a:latin typeface="Times" panose="02020603050405020304" pitchFamily="18" charset="0"/>
                        </a:rPr>
                        <a:t>nb</a:t>
                      </a:r>
                      <a:r>
                        <a:rPr lang="en-US" sz="800" b="1" i="1" u="none" strike="noStrike" dirty="0">
                          <a:solidFill>
                            <a:srgbClr val="000000"/>
                          </a:solidFill>
                          <a:effectLst/>
                          <a:latin typeface="Times" panose="02020603050405020304" pitchFamily="18" charset="0"/>
                        </a:rPr>
                        <a:t> of turn</a:t>
                      </a:r>
                    </a:p>
                  </a:txBody>
                  <a:tcPr marL="2445" marR="2445" marT="244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en-GB" sz="800" b="1" i="1" u="none" strike="noStrike">
                          <a:solidFill>
                            <a:srgbClr val="000000"/>
                          </a:solidFill>
                          <a:effectLst/>
                          <a:latin typeface="Times" panose="02020603050405020304" pitchFamily="18" charset="0"/>
                        </a:rPr>
                        <a:t>Equivalent thickness per tape (um)</a:t>
                      </a:r>
                    </a:p>
                  </a:txBody>
                  <a:tcPr marL="2445" marR="2445" marT="244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43151801"/>
                  </a:ext>
                </a:extLst>
              </a:tr>
              <a:tr h="156032">
                <a:tc vMerge="1">
                  <a:txBody>
                    <a:bodyPr/>
                    <a:lstStyle/>
                    <a:p>
                      <a:endParaRPr lang="en-US"/>
                    </a:p>
                  </a:txBody>
                  <a:tcPr/>
                </a:tc>
                <a:tc>
                  <a:txBody>
                    <a:bodyPr/>
                    <a:lstStyle/>
                    <a:p>
                      <a:pPr algn="ctr" fontAlgn="ctr"/>
                      <a:r>
                        <a:rPr lang="en-US" sz="800" b="1" i="1" u="none" strike="noStrike">
                          <a:solidFill>
                            <a:srgbClr val="000000"/>
                          </a:solidFill>
                          <a:effectLst/>
                          <a:latin typeface="Times" panose="02020603050405020304" pitchFamily="18" charset="0"/>
                        </a:rPr>
                        <a:t>Outer diameter</a:t>
                      </a:r>
                    </a:p>
                  </a:txBody>
                  <a:tcPr marL="2445" marR="2445" marT="244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800" b="1" i="1" u="none" strike="noStrike" dirty="0">
                          <a:solidFill>
                            <a:srgbClr val="000000"/>
                          </a:solidFill>
                          <a:effectLst/>
                          <a:latin typeface="Times" panose="02020603050405020304" pitchFamily="18" charset="0"/>
                        </a:rPr>
                        <a:t>Inner diameter</a:t>
                      </a:r>
                    </a:p>
                  </a:txBody>
                  <a:tcPr marL="2445" marR="2445" marT="244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807334270"/>
                  </a:ext>
                </a:extLst>
              </a:tr>
              <a:tr h="156032">
                <a:tc>
                  <a:txBody>
                    <a:bodyPr/>
                    <a:lstStyle/>
                    <a:p>
                      <a:pPr algn="ctr" fontAlgn="ctr"/>
                      <a:r>
                        <a:rPr lang="en-US" sz="800" b="1" i="0" u="none" strike="noStrike">
                          <a:solidFill>
                            <a:srgbClr val="000000"/>
                          </a:solidFill>
                          <a:effectLst/>
                          <a:latin typeface="Times" panose="02020603050405020304" pitchFamily="18" charset="0"/>
                        </a:rPr>
                        <a:t>HW08_SST276</a:t>
                      </a:r>
                    </a:p>
                  </a:txBody>
                  <a:tcPr marL="2445" marR="2445" marT="244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BE2D5"/>
                    </a:solidFill>
                  </a:tcPr>
                </a:tc>
                <a:tc>
                  <a:txBody>
                    <a:bodyPr/>
                    <a:lstStyle/>
                    <a:p>
                      <a:pPr algn="ctr" fontAlgn="ctr"/>
                      <a:r>
                        <a:rPr lang="en-US" sz="800" b="0" i="0" u="none" strike="noStrike" dirty="0">
                          <a:solidFill>
                            <a:srgbClr val="000000"/>
                          </a:solidFill>
                          <a:effectLst/>
                          <a:latin typeface="Times" panose="02020603050405020304" pitchFamily="18" charset="0"/>
                        </a:rPr>
                        <a:t>96,95</a:t>
                      </a:r>
                    </a:p>
                  </a:txBody>
                  <a:tcPr marL="2445" marR="2445" marT="244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2D5"/>
                    </a:solidFill>
                  </a:tcPr>
                </a:tc>
                <a:tc>
                  <a:txBody>
                    <a:bodyPr/>
                    <a:lstStyle/>
                    <a:p>
                      <a:pPr algn="ctr" fontAlgn="ctr"/>
                      <a:r>
                        <a:rPr lang="en-US" sz="800" b="0" i="0" u="none" strike="noStrike">
                          <a:solidFill>
                            <a:srgbClr val="000000"/>
                          </a:solidFill>
                          <a:effectLst/>
                          <a:latin typeface="Times" panose="02020603050405020304" pitchFamily="18" charset="0"/>
                        </a:rPr>
                        <a:t>60</a:t>
                      </a:r>
                    </a:p>
                  </a:txBody>
                  <a:tcPr marL="2445" marR="2445" marT="2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2D5"/>
                    </a:solidFill>
                  </a:tcPr>
                </a:tc>
                <a:tc>
                  <a:txBody>
                    <a:bodyPr/>
                    <a:lstStyle/>
                    <a:p>
                      <a:pPr algn="ctr" fontAlgn="ctr"/>
                      <a:r>
                        <a:rPr lang="en-US" sz="800" b="0" i="0" u="none" strike="noStrike" dirty="0">
                          <a:solidFill>
                            <a:srgbClr val="000000"/>
                          </a:solidFill>
                          <a:effectLst/>
                          <a:latin typeface="Times" panose="02020603050405020304" pitchFamily="18" charset="0"/>
                        </a:rPr>
                        <a:t>276</a:t>
                      </a:r>
                    </a:p>
                  </a:txBody>
                  <a:tcPr marL="2445" marR="2445" marT="2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2D5"/>
                    </a:solidFill>
                  </a:tcPr>
                </a:tc>
                <a:tc>
                  <a:txBody>
                    <a:bodyPr/>
                    <a:lstStyle/>
                    <a:p>
                      <a:pPr algn="ctr" fontAlgn="ctr"/>
                      <a:r>
                        <a:rPr lang="en-US" sz="800" b="0" i="0" u="none" strike="noStrike" dirty="0">
                          <a:solidFill>
                            <a:srgbClr val="000000"/>
                          </a:solidFill>
                          <a:effectLst/>
                          <a:latin typeface="Times" panose="02020603050405020304" pitchFamily="18" charset="0"/>
                        </a:rPr>
                        <a:t>66,94</a:t>
                      </a:r>
                    </a:p>
                  </a:txBody>
                  <a:tcPr marL="2445" marR="2445" marT="2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2D5"/>
                    </a:solidFill>
                  </a:tcPr>
                </a:tc>
                <a:extLst>
                  <a:ext uri="{0D108BD9-81ED-4DB2-BD59-A6C34878D82A}">
                    <a16:rowId xmlns:a16="http://schemas.microsoft.com/office/drawing/2014/main" val="3564015847"/>
                  </a:ext>
                </a:extLst>
              </a:tr>
            </a:tbl>
          </a:graphicData>
        </a:graphic>
      </p:graphicFrame>
    </p:spTree>
    <p:extLst>
      <p:ext uri="{BB962C8B-B14F-4D97-AF65-F5344CB8AC3E}">
        <p14:creationId xmlns:p14="http://schemas.microsoft.com/office/powerpoint/2010/main" val="1010254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991D10-70E7-FD65-BF59-AC07CDAA67FD}"/>
              </a:ext>
            </a:extLst>
          </p:cNvPr>
          <p:cNvSpPr>
            <a:spLocks noGrp="1"/>
          </p:cNvSpPr>
          <p:nvPr>
            <p:ph sz="quarter" idx="12"/>
          </p:nvPr>
        </p:nvSpPr>
        <p:spPr>
          <a:xfrm>
            <a:off x="419100" y="987574"/>
            <a:ext cx="8305800" cy="562508"/>
          </a:xfrm>
        </p:spPr>
        <p:txBody>
          <a:bodyPr/>
          <a:lstStyle/>
          <a:p>
            <a:r>
              <a:rPr lang="en-US" sz="1600" dirty="0"/>
              <a:t>Around </a:t>
            </a:r>
            <a:r>
              <a:rPr lang="en-US" sz="1600" u="sng" dirty="0"/>
              <a:t>3 h needed to warm-up</a:t>
            </a:r>
            <a:r>
              <a:rPr lang="en-US" sz="1600" dirty="0"/>
              <a:t> the winding spool at ~190°C</a:t>
            </a:r>
          </a:p>
          <a:p>
            <a:pPr lvl="1">
              <a:buFont typeface="Wingdings" panose="05000000000000000000" pitchFamily="2" charset="2"/>
              <a:buChar char="à"/>
            </a:pPr>
            <a:r>
              <a:rPr lang="en-US" sz="1600" dirty="0">
                <a:sym typeface="Wingdings" panose="05000000000000000000" pitchFamily="2" charset="2"/>
              </a:rPr>
              <a:t>Need for thermal insulation?</a:t>
            </a:r>
          </a:p>
        </p:txBody>
      </p:sp>
      <p:sp>
        <p:nvSpPr>
          <p:cNvPr id="3" name="Slide Number Placeholder 2">
            <a:extLst>
              <a:ext uri="{FF2B5EF4-FFF2-40B4-BE49-F238E27FC236}">
                <a16:creationId xmlns:a16="http://schemas.microsoft.com/office/drawing/2014/main" id="{477F6D96-0D3C-D7A1-1081-FE8C5ACBD16E}"/>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a:extLst>
              <a:ext uri="{FF2B5EF4-FFF2-40B4-BE49-F238E27FC236}">
                <a16:creationId xmlns:a16="http://schemas.microsoft.com/office/drawing/2014/main" id="{C78108D0-0663-91A0-F85C-10F326C40FAE}"/>
              </a:ext>
            </a:extLst>
          </p:cNvPr>
          <p:cNvSpPr>
            <a:spLocks noGrp="1"/>
          </p:cNvSpPr>
          <p:nvPr>
            <p:ph type="title"/>
          </p:nvPr>
        </p:nvSpPr>
        <p:spPr/>
        <p:txBody>
          <a:bodyPr/>
          <a:lstStyle/>
          <a:p>
            <a:r>
              <a:rPr lang="en-US" dirty="0"/>
              <a:t>Need for thermal insulation</a:t>
            </a:r>
          </a:p>
        </p:txBody>
      </p:sp>
      <p:pic>
        <p:nvPicPr>
          <p:cNvPr id="16" name="Picture 15" descr="A machine on a table&#10;&#10;AI-generated content may be incorrect.">
            <a:extLst>
              <a:ext uri="{FF2B5EF4-FFF2-40B4-BE49-F238E27FC236}">
                <a16:creationId xmlns:a16="http://schemas.microsoft.com/office/drawing/2014/main" id="{619FA37F-02C8-665C-6E80-D2F1B4C797C3}"/>
              </a:ext>
            </a:extLst>
          </p:cNvPr>
          <p:cNvPicPr>
            <a:picLocks noChangeAspect="1"/>
          </p:cNvPicPr>
          <p:nvPr/>
        </p:nvPicPr>
        <p:blipFill>
          <a:blip r:embed="rId2"/>
          <a:srcRect l="48950" t="6602" r="5900" b="13600"/>
          <a:stretch/>
        </p:blipFill>
        <p:spPr>
          <a:xfrm>
            <a:off x="9692" y="2314721"/>
            <a:ext cx="1918528" cy="2543165"/>
          </a:xfrm>
          <a:prstGeom prst="rect">
            <a:avLst/>
          </a:prstGeom>
        </p:spPr>
      </p:pic>
      <p:pic>
        <p:nvPicPr>
          <p:cNvPr id="18" name="Picture 17">
            <a:extLst>
              <a:ext uri="{FF2B5EF4-FFF2-40B4-BE49-F238E27FC236}">
                <a16:creationId xmlns:a16="http://schemas.microsoft.com/office/drawing/2014/main" id="{CE725271-7385-2DA1-476F-E34249080334}"/>
              </a:ext>
            </a:extLst>
          </p:cNvPr>
          <p:cNvPicPr>
            <a:picLocks noChangeAspect="1"/>
          </p:cNvPicPr>
          <p:nvPr/>
        </p:nvPicPr>
        <p:blipFill>
          <a:blip r:embed="rId3"/>
          <a:srcRect/>
          <a:stretch/>
        </p:blipFill>
        <p:spPr>
          <a:xfrm>
            <a:off x="4208355" y="2328548"/>
            <a:ext cx="1488965" cy="1030443"/>
          </a:xfrm>
          <a:prstGeom prst="rect">
            <a:avLst/>
          </a:prstGeom>
        </p:spPr>
      </p:pic>
      <p:pic>
        <p:nvPicPr>
          <p:cNvPr id="20" name="Picture 19">
            <a:extLst>
              <a:ext uri="{FF2B5EF4-FFF2-40B4-BE49-F238E27FC236}">
                <a16:creationId xmlns:a16="http://schemas.microsoft.com/office/drawing/2014/main" id="{2E94AA47-8B44-24B9-9F4C-6179F06DEF88}"/>
              </a:ext>
            </a:extLst>
          </p:cNvPr>
          <p:cNvPicPr>
            <a:picLocks noChangeAspect="1"/>
          </p:cNvPicPr>
          <p:nvPr/>
        </p:nvPicPr>
        <p:blipFill>
          <a:blip r:embed="rId4"/>
          <a:srcRect l="2233" t="5201" r="1015" b="1000"/>
          <a:stretch/>
        </p:blipFill>
        <p:spPr>
          <a:xfrm>
            <a:off x="4139347" y="3646831"/>
            <a:ext cx="1738693" cy="1085159"/>
          </a:xfrm>
          <a:prstGeom prst="rect">
            <a:avLst/>
          </a:prstGeom>
        </p:spPr>
      </p:pic>
      <p:cxnSp>
        <p:nvCxnSpPr>
          <p:cNvPr id="21" name="Straight Arrow Connector 20">
            <a:extLst>
              <a:ext uri="{FF2B5EF4-FFF2-40B4-BE49-F238E27FC236}">
                <a16:creationId xmlns:a16="http://schemas.microsoft.com/office/drawing/2014/main" id="{0045D5BD-AAF9-6EED-5CA1-D5B61EC4738D}"/>
              </a:ext>
            </a:extLst>
          </p:cNvPr>
          <p:cNvCxnSpPr>
            <a:cxnSpLocks/>
          </p:cNvCxnSpPr>
          <p:nvPr/>
        </p:nvCxnSpPr>
        <p:spPr>
          <a:xfrm flipH="1">
            <a:off x="1185227" y="2450747"/>
            <a:ext cx="938501" cy="241378"/>
          </a:xfrm>
          <a:prstGeom prst="straightConnector1">
            <a:avLst/>
          </a:prstGeom>
          <a:ln w="19050">
            <a:solidFill>
              <a:schemeClr val="accent5">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1A0D14F1-595A-B3CF-3A02-3223A7563BC4}"/>
              </a:ext>
            </a:extLst>
          </p:cNvPr>
          <p:cNvSpPr txBox="1"/>
          <p:nvPr/>
        </p:nvSpPr>
        <p:spPr>
          <a:xfrm>
            <a:off x="1950734" y="2191965"/>
            <a:ext cx="1644288" cy="461665"/>
          </a:xfrm>
          <a:prstGeom prst="rect">
            <a:avLst/>
          </a:prstGeom>
          <a:noFill/>
        </p:spPr>
        <p:txBody>
          <a:bodyPr wrap="square">
            <a:spAutoFit/>
          </a:bodyPr>
          <a:lstStyle/>
          <a:p>
            <a:pPr algn="ctr"/>
            <a:r>
              <a:rPr lang="en-US" sz="1200" dirty="0">
                <a:sym typeface="Wingdings" panose="05000000000000000000" pitchFamily="2" charset="2"/>
              </a:rPr>
              <a:t>Fiberglass blanket for thermal insulation</a:t>
            </a:r>
            <a:endParaRPr lang="en-US" sz="1200" dirty="0"/>
          </a:p>
        </p:txBody>
      </p:sp>
      <p:sp>
        <p:nvSpPr>
          <p:cNvPr id="31" name="TextBox 30">
            <a:extLst>
              <a:ext uri="{FF2B5EF4-FFF2-40B4-BE49-F238E27FC236}">
                <a16:creationId xmlns:a16="http://schemas.microsoft.com/office/drawing/2014/main" id="{F364326F-5884-9A9D-3A9C-817176D7D486}"/>
              </a:ext>
            </a:extLst>
          </p:cNvPr>
          <p:cNvSpPr txBox="1"/>
          <p:nvPr/>
        </p:nvSpPr>
        <p:spPr>
          <a:xfrm>
            <a:off x="5189239" y="1703169"/>
            <a:ext cx="1644288" cy="461665"/>
          </a:xfrm>
          <a:prstGeom prst="rect">
            <a:avLst/>
          </a:prstGeom>
          <a:noFill/>
          <a:ln w="28575">
            <a:solidFill>
              <a:schemeClr val="accent5">
                <a:lumMod val="60000"/>
                <a:lumOff val="40000"/>
              </a:schemeClr>
            </a:solidFill>
          </a:ln>
        </p:spPr>
        <p:txBody>
          <a:bodyPr wrap="square">
            <a:spAutoFit/>
          </a:bodyPr>
          <a:lstStyle/>
          <a:p>
            <a:pPr algn="ctr"/>
            <a:r>
              <a:rPr lang="en-US" sz="1200" dirty="0">
                <a:sym typeface="Wingdings" panose="05000000000000000000" pitchFamily="2" charset="2"/>
              </a:rPr>
              <a:t>Alternatives found in CERN RS Shop:</a:t>
            </a:r>
            <a:endParaRPr lang="en-US" sz="1200" dirty="0"/>
          </a:p>
        </p:txBody>
      </p:sp>
      <p:sp>
        <p:nvSpPr>
          <p:cNvPr id="34" name="TextBox 33">
            <a:extLst>
              <a:ext uri="{FF2B5EF4-FFF2-40B4-BE49-F238E27FC236}">
                <a16:creationId xmlns:a16="http://schemas.microsoft.com/office/drawing/2014/main" id="{4964A35A-402C-AD9B-C34D-462E2850CE86}"/>
              </a:ext>
            </a:extLst>
          </p:cNvPr>
          <p:cNvSpPr txBox="1"/>
          <p:nvPr/>
        </p:nvSpPr>
        <p:spPr>
          <a:xfrm>
            <a:off x="5796136" y="2328548"/>
            <a:ext cx="3240360" cy="1015663"/>
          </a:xfrm>
          <a:prstGeom prst="rect">
            <a:avLst/>
          </a:prstGeom>
          <a:noFill/>
        </p:spPr>
        <p:txBody>
          <a:bodyPr wrap="square">
            <a:spAutoFit/>
          </a:bodyPr>
          <a:lstStyle/>
          <a:p>
            <a:pPr marL="171450" indent="-171450">
              <a:buFont typeface="Arial" panose="020B0604020202020204" pitchFamily="34" charset="0"/>
              <a:buChar char="•"/>
            </a:pPr>
            <a:r>
              <a:rPr lang="fr-FR" sz="1200" dirty="0"/>
              <a:t>Calcium Magnesium Silicate Thermal Insulation sheet.</a:t>
            </a:r>
          </a:p>
          <a:p>
            <a:pPr marL="171450" indent="-171450">
              <a:buFont typeface="Arial" panose="020B0604020202020204" pitchFamily="34" charset="0"/>
              <a:buChar char="•"/>
            </a:pPr>
            <a:r>
              <a:rPr lang="fr-FR" sz="1200" dirty="0"/>
              <a:t>5m x 610mm x 6mm.</a:t>
            </a:r>
          </a:p>
          <a:p>
            <a:pPr marL="171450" indent="-171450">
              <a:buFont typeface="Arial" panose="020B0604020202020204" pitchFamily="34" charset="0"/>
              <a:buChar char="•"/>
            </a:pPr>
            <a:r>
              <a:rPr lang="fr-FR" sz="1200" dirty="0"/>
              <a:t>Thermal </a:t>
            </a:r>
            <a:r>
              <a:rPr lang="en-GB" sz="1200" noProof="0" dirty="0"/>
              <a:t>conductivity</a:t>
            </a:r>
            <a:r>
              <a:rPr lang="fr-FR" sz="1200" dirty="0"/>
              <a:t>: 0.04 – 0.048 W/m*K.</a:t>
            </a:r>
          </a:p>
          <a:p>
            <a:pPr marL="171450" indent="-171450">
              <a:buFont typeface="Arial" panose="020B0604020202020204" pitchFamily="34" charset="0"/>
              <a:buChar char="•"/>
            </a:pPr>
            <a:r>
              <a:rPr lang="fr-FR" sz="1200" dirty="0"/>
              <a:t>Maximum temperature: 1150°C.</a:t>
            </a:r>
            <a:endParaRPr lang="en-US" sz="1200" dirty="0"/>
          </a:p>
        </p:txBody>
      </p:sp>
      <p:sp>
        <p:nvSpPr>
          <p:cNvPr id="36" name="TextBox 35">
            <a:extLst>
              <a:ext uri="{FF2B5EF4-FFF2-40B4-BE49-F238E27FC236}">
                <a16:creationId xmlns:a16="http://schemas.microsoft.com/office/drawing/2014/main" id="{3D47DF8F-E932-F97B-9B17-6A57C3D10504}"/>
              </a:ext>
            </a:extLst>
          </p:cNvPr>
          <p:cNvSpPr txBox="1"/>
          <p:nvPr/>
        </p:nvSpPr>
        <p:spPr>
          <a:xfrm>
            <a:off x="5796136" y="3932572"/>
            <a:ext cx="2927712" cy="646331"/>
          </a:xfrm>
          <a:prstGeom prst="rect">
            <a:avLst/>
          </a:prstGeom>
          <a:noFill/>
        </p:spPr>
        <p:txBody>
          <a:bodyPr wrap="square">
            <a:spAutoFit/>
          </a:bodyPr>
          <a:lstStyle/>
          <a:p>
            <a:pPr marL="171450" indent="-171450">
              <a:buFont typeface="Arial" panose="020B0604020202020204" pitchFamily="34" charset="0"/>
              <a:buChar char="•"/>
            </a:pPr>
            <a:r>
              <a:rPr lang="en-US" sz="1200" dirty="0"/>
              <a:t>Nomex Thermal Insulation sheet. </a:t>
            </a:r>
          </a:p>
          <a:p>
            <a:pPr marL="171450" indent="-171450">
              <a:buFont typeface="Arial" panose="020B0604020202020204" pitchFamily="34" charset="0"/>
              <a:buChar char="•"/>
            </a:pPr>
            <a:r>
              <a:rPr lang="en-US" sz="1200" dirty="0"/>
              <a:t>304mm x 200mm x 0.25mm.</a:t>
            </a:r>
          </a:p>
          <a:p>
            <a:pPr marL="171450" indent="-171450">
              <a:buFont typeface="Arial" panose="020B0604020202020204" pitchFamily="34" charset="0"/>
              <a:buChar char="•"/>
            </a:pPr>
            <a:r>
              <a:rPr lang="en-US" sz="1200" dirty="0"/>
              <a:t>Thermal conductivity: 0.14 W/m*K.</a:t>
            </a:r>
            <a:endParaRPr lang="en-GB" sz="1200" dirty="0"/>
          </a:p>
        </p:txBody>
      </p:sp>
      <p:sp>
        <p:nvSpPr>
          <p:cNvPr id="7" name="ZoneTexte 6">
            <a:extLst>
              <a:ext uri="{FF2B5EF4-FFF2-40B4-BE49-F238E27FC236}">
                <a16:creationId xmlns:a16="http://schemas.microsoft.com/office/drawing/2014/main" id="{D37A42AB-4EFA-1226-89E4-1DD886092260}"/>
              </a:ext>
            </a:extLst>
          </p:cNvPr>
          <p:cNvSpPr txBox="1"/>
          <p:nvPr/>
        </p:nvSpPr>
        <p:spPr>
          <a:xfrm>
            <a:off x="419100" y="1578636"/>
            <a:ext cx="4752528" cy="584775"/>
          </a:xfrm>
          <a:prstGeom prst="rect">
            <a:avLst/>
          </a:prstGeom>
          <a:noFill/>
        </p:spPr>
        <p:txBody>
          <a:bodyPr wrap="square">
            <a:spAutoFit/>
          </a:bodyPr>
          <a:lstStyle/>
          <a:p>
            <a:pPr marL="342891" marR="0" lvl="0" indent="-342891" algn="l" defTabSz="457189" rtl="0" eaLnBrk="1" fontAlgn="auto" latinLnBrk="0" hangingPunct="1">
              <a:lnSpc>
                <a:spcPct val="100000"/>
              </a:lnSpc>
              <a:spcBef>
                <a:spcPct val="20000"/>
              </a:spcBef>
              <a:spcAft>
                <a:spcPts val="0"/>
              </a:spcAft>
              <a:buClr>
                <a:prstClr val="black"/>
              </a:buClr>
              <a:buSzTx/>
              <a:buFont typeface="Arial"/>
              <a:buChar char="•"/>
              <a:tabLst/>
              <a:defRPr/>
            </a:pPr>
            <a:r>
              <a:rPr kumimoji="0" lang="en-US" sz="1600" b="0" i="0" u="none" strike="noStrike" kern="1200" cap="none" spc="0" normalizeH="0" baseline="0" noProof="0" dirty="0">
                <a:ln>
                  <a:noFill/>
                </a:ln>
                <a:solidFill>
                  <a:srgbClr val="000000"/>
                </a:solidFill>
                <a:effectLst/>
                <a:uLnTx/>
                <a:uFillTx/>
                <a:latin typeface="Arial"/>
                <a:ea typeface="+mn-ea"/>
                <a:sym typeface="Wingdings" panose="05000000000000000000" pitchFamily="2" charset="2"/>
              </a:rPr>
              <a:t>Winding 30 minutes + minute to cool down to 150°C. Force convection with fan</a:t>
            </a:r>
          </a:p>
        </p:txBody>
      </p:sp>
      <p:sp>
        <p:nvSpPr>
          <p:cNvPr id="5" name="TextBox 4">
            <a:extLst>
              <a:ext uri="{FF2B5EF4-FFF2-40B4-BE49-F238E27FC236}">
                <a16:creationId xmlns:a16="http://schemas.microsoft.com/office/drawing/2014/main" id="{59EEE0EB-3E9B-AAFC-04B6-B757BA67FD70}"/>
              </a:ext>
            </a:extLst>
          </p:cNvPr>
          <p:cNvSpPr txBox="1"/>
          <p:nvPr/>
        </p:nvSpPr>
        <p:spPr>
          <a:xfrm>
            <a:off x="2025974" y="3047694"/>
            <a:ext cx="2015619" cy="1200329"/>
          </a:xfrm>
          <a:prstGeom prst="rect">
            <a:avLst/>
          </a:prstGeom>
          <a:noFill/>
          <a:ln w="28575">
            <a:solidFill>
              <a:schemeClr val="accent1"/>
            </a:solidFill>
          </a:ln>
        </p:spPr>
        <p:txBody>
          <a:bodyPr wrap="square">
            <a:spAutoFit/>
          </a:bodyPr>
          <a:lstStyle/>
          <a:p>
            <a:pPr algn="ctr"/>
            <a:r>
              <a:rPr lang="en-US" sz="800" b="1" u="sng" dirty="0">
                <a:sym typeface="Wingdings" panose="05000000000000000000" pitchFamily="2" charset="2"/>
              </a:rPr>
              <a:t>NOTE</a:t>
            </a:r>
            <a:r>
              <a:rPr lang="en-US" sz="800" dirty="0">
                <a:sym typeface="Wingdings" panose="05000000000000000000" pitchFamily="2" charset="2"/>
              </a:rPr>
              <a:t>: since temperature probes/heaters controlled by the PIDs are in the walls of the hot chamber, the addition of external thermal insulation layers will be beneficial to reduce the electric power consumption to keep the walls at 200*C. No significant beneficial is expected for the reduction of the warm-up time.</a:t>
            </a:r>
            <a:endParaRPr lang="en-US" sz="800" dirty="0"/>
          </a:p>
        </p:txBody>
      </p:sp>
    </p:spTree>
    <p:extLst>
      <p:ext uri="{BB962C8B-B14F-4D97-AF65-F5344CB8AC3E}">
        <p14:creationId xmlns:p14="http://schemas.microsoft.com/office/powerpoint/2010/main" val="2850967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8D397EC-D75C-01F9-58F7-6AA96CB9CF69}"/>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C16C0556-35BF-B9FE-E60D-45EAE8546C52}"/>
              </a:ext>
            </a:extLst>
          </p:cNvPr>
          <p:cNvSpPr>
            <a:spLocks noGrp="1"/>
          </p:cNvSpPr>
          <p:nvPr>
            <p:ph type="title"/>
          </p:nvPr>
        </p:nvSpPr>
        <p:spPr/>
        <p:txBody>
          <a:bodyPr/>
          <a:lstStyle/>
          <a:p>
            <a:r>
              <a:rPr lang="en-US" dirty="0"/>
              <a:t>Hot winding: result</a:t>
            </a:r>
          </a:p>
        </p:txBody>
      </p:sp>
      <p:pic>
        <p:nvPicPr>
          <p:cNvPr id="8" name="Picture 7" descr="A metal circular object with a hole&#10;&#10;AI-generated content may be incorrect.">
            <a:extLst>
              <a:ext uri="{FF2B5EF4-FFF2-40B4-BE49-F238E27FC236}">
                <a16:creationId xmlns:a16="http://schemas.microsoft.com/office/drawing/2014/main" id="{62B1C4CF-9F65-68D4-1D9E-BB857D108796}"/>
              </a:ext>
            </a:extLst>
          </p:cNvPr>
          <p:cNvPicPr>
            <a:picLocks noChangeAspect="1"/>
          </p:cNvPicPr>
          <p:nvPr/>
        </p:nvPicPr>
        <p:blipFill>
          <a:blip r:embed="rId2"/>
          <a:srcRect l="18500" t="17800" r="17450" b="12201"/>
          <a:stretch/>
        </p:blipFill>
        <p:spPr>
          <a:xfrm>
            <a:off x="179408" y="1419622"/>
            <a:ext cx="3024336" cy="2478964"/>
          </a:xfrm>
          <a:prstGeom prst="rect">
            <a:avLst/>
          </a:prstGeom>
        </p:spPr>
      </p:pic>
      <p:pic>
        <p:nvPicPr>
          <p:cNvPr id="12" name="Picture 11" descr="A metal circular object with a screwdriver&#10;&#10;AI-generated content may be incorrect.">
            <a:extLst>
              <a:ext uri="{FF2B5EF4-FFF2-40B4-BE49-F238E27FC236}">
                <a16:creationId xmlns:a16="http://schemas.microsoft.com/office/drawing/2014/main" id="{FAC6AD7E-8EA6-C72C-51A4-1E256DD96092}"/>
              </a:ext>
            </a:extLst>
          </p:cNvPr>
          <p:cNvPicPr>
            <a:picLocks noChangeAspect="1"/>
          </p:cNvPicPr>
          <p:nvPr/>
        </p:nvPicPr>
        <p:blipFill>
          <a:blip r:embed="rId3"/>
          <a:srcRect l="37183" t="28691" r="32454" b="61346"/>
          <a:stretch/>
        </p:blipFill>
        <p:spPr>
          <a:xfrm rot="10800000">
            <a:off x="755576" y="4097390"/>
            <a:ext cx="2391108" cy="1046110"/>
          </a:xfrm>
          <a:prstGeom prst="rect">
            <a:avLst/>
          </a:prstGeom>
        </p:spPr>
      </p:pic>
      <p:pic>
        <p:nvPicPr>
          <p:cNvPr id="15" name="Picture 14" descr="A person measuring a circular object&#10;&#10;AI-generated content may be incorrect.">
            <a:extLst>
              <a:ext uri="{FF2B5EF4-FFF2-40B4-BE49-F238E27FC236}">
                <a16:creationId xmlns:a16="http://schemas.microsoft.com/office/drawing/2014/main" id="{30E37F4D-B514-331A-250D-9BD240878211}"/>
              </a:ext>
            </a:extLst>
          </p:cNvPr>
          <p:cNvPicPr>
            <a:picLocks noChangeAspect="1"/>
          </p:cNvPicPr>
          <p:nvPr/>
        </p:nvPicPr>
        <p:blipFill>
          <a:blip r:embed="rId4"/>
          <a:srcRect l="7103" t="34601" r="10656" b="7999"/>
          <a:stretch/>
        </p:blipFill>
        <p:spPr>
          <a:xfrm>
            <a:off x="6300192" y="1666452"/>
            <a:ext cx="2522533" cy="2345457"/>
          </a:xfrm>
          <a:prstGeom prst="rect">
            <a:avLst/>
          </a:prstGeom>
        </p:spPr>
      </p:pic>
      <p:cxnSp>
        <p:nvCxnSpPr>
          <p:cNvPr id="16" name="Straight Arrow Connector 15">
            <a:extLst>
              <a:ext uri="{FF2B5EF4-FFF2-40B4-BE49-F238E27FC236}">
                <a16:creationId xmlns:a16="http://schemas.microsoft.com/office/drawing/2014/main" id="{0B63B493-B3E1-5485-1DF8-3179AC2A8CEE}"/>
              </a:ext>
            </a:extLst>
          </p:cNvPr>
          <p:cNvCxnSpPr>
            <a:cxnSpLocks/>
          </p:cNvCxnSpPr>
          <p:nvPr/>
        </p:nvCxnSpPr>
        <p:spPr>
          <a:xfrm flipH="1">
            <a:off x="8172400" y="1563638"/>
            <a:ext cx="154360" cy="609818"/>
          </a:xfrm>
          <a:prstGeom prst="straightConnector1">
            <a:avLst/>
          </a:prstGeom>
          <a:ln w="19050">
            <a:solidFill>
              <a:schemeClr val="accent5">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BA850A6E-B71F-AC2F-2BD0-390E41F013D2}"/>
              </a:ext>
            </a:extLst>
          </p:cNvPr>
          <p:cNvSpPr txBox="1"/>
          <p:nvPr/>
        </p:nvSpPr>
        <p:spPr>
          <a:xfrm>
            <a:off x="6350975" y="890560"/>
            <a:ext cx="2736408" cy="646331"/>
          </a:xfrm>
          <a:prstGeom prst="rect">
            <a:avLst/>
          </a:prstGeom>
          <a:noFill/>
        </p:spPr>
        <p:txBody>
          <a:bodyPr wrap="square">
            <a:spAutoFit/>
          </a:bodyPr>
          <a:lstStyle/>
          <a:p>
            <a:pPr algn="ctr"/>
            <a:r>
              <a:rPr lang="en-US" sz="1200" dirty="0">
                <a:sym typeface="Wingdings" panose="05000000000000000000" pitchFamily="2" charset="2"/>
              </a:rPr>
              <a:t>~1.9 cm thick pancake (target: 2 cm)</a:t>
            </a:r>
          </a:p>
          <a:p>
            <a:pPr algn="ctr"/>
            <a:r>
              <a:rPr lang="en-US" sz="1200" dirty="0">
                <a:sym typeface="Wingdings" panose="05000000000000000000" pitchFamily="2" charset="2"/>
              </a:rPr>
              <a:t>Effect of winding tension?</a:t>
            </a:r>
          </a:p>
          <a:p>
            <a:pPr algn="ctr"/>
            <a:r>
              <a:rPr lang="en-US" sz="1200" dirty="0">
                <a:sym typeface="Wingdings" panose="05000000000000000000" pitchFamily="2" charset="2"/>
              </a:rPr>
              <a:t>3% elastic strain ? weird</a:t>
            </a:r>
            <a:endParaRPr lang="en-US" sz="1200" dirty="0"/>
          </a:p>
        </p:txBody>
      </p:sp>
      <p:sp>
        <p:nvSpPr>
          <p:cNvPr id="25" name="TextBox 24">
            <a:extLst>
              <a:ext uri="{FF2B5EF4-FFF2-40B4-BE49-F238E27FC236}">
                <a16:creationId xmlns:a16="http://schemas.microsoft.com/office/drawing/2014/main" id="{345AEB0D-BC85-BCE1-04EB-43486021B3A9}"/>
              </a:ext>
            </a:extLst>
          </p:cNvPr>
          <p:cNvSpPr txBox="1"/>
          <p:nvPr/>
        </p:nvSpPr>
        <p:spPr>
          <a:xfrm>
            <a:off x="7302735" y="3971505"/>
            <a:ext cx="731218" cy="276999"/>
          </a:xfrm>
          <a:prstGeom prst="rect">
            <a:avLst/>
          </a:prstGeom>
          <a:noFill/>
        </p:spPr>
        <p:txBody>
          <a:bodyPr wrap="square">
            <a:spAutoFit/>
          </a:bodyPr>
          <a:lstStyle/>
          <a:p>
            <a:pPr algn="ctr"/>
            <a:r>
              <a:rPr lang="en-US" sz="1200" b="1" dirty="0">
                <a:sym typeface="Wingdings" panose="05000000000000000000" pitchFamily="2" charset="2"/>
              </a:rPr>
              <a:t>Side B</a:t>
            </a:r>
            <a:endParaRPr lang="en-US" sz="1200" b="1" dirty="0"/>
          </a:p>
        </p:txBody>
      </p:sp>
      <p:sp>
        <p:nvSpPr>
          <p:cNvPr id="26" name="TextBox 25">
            <a:extLst>
              <a:ext uri="{FF2B5EF4-FFF2-40B4-BE49-F238E27FC236}">
                <a16:creationId xmlns:a16="http://schemas.microsoft.com/office/drawing/2014/main" id="{D7FA50F8-B979-6C51-9F61-34E7CB96E3DE}"/>
              </a:ext>
            </a:extLst>
          </p:cNvPr>
          <p:cNvSpPr txBox="1"/>
          <p:nvPr/>
        </p:nvSpPr>
        <p:spPr>
          <a:xfrm>
            <a:off x="1320185" y="3898586"/>
            <a:ext cx="731218" cy="276999"/>
          </a:xfrm>
          <a:prstGeom prst="rect">
            <a:avLst/>
          </a:prstGeom>
          <a:noFill/>
        </p:spPr>
        <p:txBody>
          <a:bodyPr wrap="square">
            <a:spAutoFit/>
          </a:bodyPr>
          <a:lstStyle/>
          <a:p>
            <a:pPr algn="ctr"/>
            <a:r>
              <a:rPr lang="en-US" sz="1200" b="1" dirty="0">
                <a:sym typeface="Wingdings" panose="05000000000000000000" pitchFamily="2" charset="2"/>
              </a:rPr>
              <a:t>Side A</a:t>
            </a:r>
            <a:endParaRPr lang="en-US" sz="1200" b="1" dirty="0"/>
          </a:p>
        </p:txBody>
      </p:sp>
      <p:cxnSp>
        <p:nvCxnSpPr>
          <p:cNvPr id="29" name="Straight Arrow Connector 28">
            <a:extLst>
              <a:ext uri="{FF2B5EF4-FFF2-40B4-BE49-F238E27FC236}">
                <a16:creationId xmlns:a16="http://schemas.microsoft.com/office/drawing/2014/main" id="{F3AF7F1D-9A83-5067-CBC8-7A6042B0E1DE}"/>
              </a:ext>
            </a:extLst>
          </p:cNvPr>
          <p:cNvCxnSpPr>
            <a:cxnSpLocks/>
          </p:cNvCxnSpPr>
          <p:nvPr/>
        </p:nvCxnSpPr>
        <p:spPr>
          <a:xfrm>
            <a:off x="2165822" y="3219221"/>
            <a:ext cx="605978" cy="1152729"/>
          </a:xfrm>
          <a:prstGeom prst="straightConnector1">
            <a:avLst/>
          </a:prstGeom>
          <a:ln w="28575">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38281CA4-5EDB-3E59-10CF-37E15CE8B9FF}"/>
              </a:ext>
            </a:extLst>
          </p:cNvPr>
          <p:cNvSpPr txBox="1"/>
          <p:nvPr/>
        </p:nvSpPr>
        <p:spPr>
          <a:xfrm>
            <a:off x="3452213" y="2238170"/>
            <a:ext cx="2635716" cy="2492990"/>
          </a:xfrm>
          <a:prstGeom prst="rect">
            <a:avLst/>
          </a:prstGeom>
          <a:noFill/>
          <a:ln>
            <a:solidFill>
              <a:schemeClr val="accent1"/>
            </a:solidFill>
          </a:ln>
        </p:spPr>
        <p:txBody>
          <a:bodyPr wrap="square">
            <a:spAutoFit/>
          </a:bodyPr>
          <a:lstStyle/>
          <a:p>
            <a:r>
              <a:rPr lang="en-US" sz="1200" dirty="0">
                <a:sym typeface="Wingdings" panose="05000000000000000000" pitchFamily="2" charset="2"/>
              </a:rPr>
              <a:t>PbSn droplets accumulated on the pancake sides.</a:t>
            </a:r>
          </a:p>
          <a:p>
            <a:pPr marL="171450" indent="-171450">
              <a:buFont typeface="Arial" panose="020B0604020202020204" pitchFamily="34" charset="0"/>
              <a:buChar char="•"/>
            </a:pPr>
            <a:r>
              <a:rPr lang="en-US" sz="1200" dirty="0">
                <a:sym typeface="Wingdings" panose="05000000000000000000" pitchFamily="2" charset="2"/>
              </a:rPr>
              <a:t>Effect of </a:t>
            </a:r>
            <a:r>
              <a:rPr lang="en-US" sz="1200" u="sng" dirty="0">
                <a:sym typeface="Wingdings" panose="05000000000000000000" pitchFamily="2" charset="2"/>
              </a:rPr>
              <a:t>porosity/roughness </a:t>
            </a:r>
            <a:r>
              <a:rPr lang="en-US" sz="1200" dirty="0">
                <a:sym typeface="Wingdings" panose="05000000000000000000" pitchFamily="2" charset="2"/>
              </a:rPr>
              <a:t>of the Al disks on the winding spool?</a:t>
            </a:r>
          </a:p>
          <a:p>
            <a:pPr marL="171450" indent="-171450">
              <a:buFont typeface="Arial" panose="020B0604020202020204" pitchFamily="34" charset="0"/>
              <a:buChar char="•"/>
            </a:pPr>
            <a:r>
              <a:rPr lang="en-US" sz="1200" dirty="0">
                <a:sym typeface="Wingdings" panose="05000000000000000000" pitchFamily="2" charset="2"/>
              </a:rPr>
              <a:t>Absence of the </a:t>
            </a:r>
            <a:r>
              <a:rPr lang="en-US" sz="1200" u="sng" dirty="0">
                <a:sym typeface="Wingdings" panose="05000000000000000000" pitchFamily="2" charset="2"/>
              </a:rPr>
              <a:t>wiping</a:t>
            </a:r>
            <a:r>
              <a:rPr lang="en-US" sz="1200" dirty="0">
                <a:sym typeface="Wingdings" panose="05000000000000000000" pitchFamily="2" charset="2"/>
              </a:rPr>
              <a:t> rolls after the solder bath?</a:t>
            </a:r>
          </a:p>
          <a:p>
            <a:pPr marL="171450" indent="-171450">
              <a:buFont typeface="Wingdings" panose="05000000000000000000" pitchFamily="2" charset="2"/>
              <a:buChar char="à"/>
            </a:pPr>
            <a:r>
              <a:rPr lang="en-US" sz="1200" dirty="0">
                <a:sym typeface="Wingdings" panose="05000000000000000000" pitchFamily="2" charset="2"/>
              </a:rPr>
              <a:t>Are the droplets only on the sides or are they also affecting the turns?</a:t>
            </a:r>
          </a:p>
          <a:p>
            <a:r>
              <a:rPr lang="en-US" sz="1200" dirty="0">
                <a:sym typeface="Wingdings" panose="05000000000000000000" pitchFamily="2" charset="2"/>
              </a:rPr>
              <a:t>It is safe to assume it does not affect the turns as we have a very accurate circle + less diameter than expected</a:t>
            </a:r>
          </a:p>
        </p:txBody>
      </p:sp>
      <p:pic>
        <p:nvPicPr>
          <p:cNvPr id="5" name="Image 4">
            <a:extLst>
              <a:ext uri="{FF2B5EF4-FFF2-40B4-BE49-F238E27FC236}">
                <a16:creationId xmlns:a16="http://schemas.microsoft.com/office/drawing/2014/main" id="{82F7AAD6-31D7-39B3-855E-D429526776C8}"/>
              </a:ext>
            </a:extLst>
          </p:cNvPr>
          <p:cNvPicPr>
            <a:picLocks noChangeAspect="1"/>
          </p:cNvPicPr>
          <p:nvPr/>
        </p:nvPicPr>
        <p:blipFill>
          <a:blip r:embed="rId5"/>
          <a:srcRect l="25564" t="36910" r="12349" b="51319"/>
          <a:stretch/>
        </p:blipFill>
        <p:spPr>
          <a:xfrm>
            <a:off x="205777" y="1004083"/>
            <a:ext cx="2494015" cy="293413"/>
          </a:xfrm>
          <a:prstGeom prst="rect">
            <a:avLst/>
          </a:prstGeom>
        </p:spPr>
      </p:pic>
      <p:pic>
        <p:nvPicPr>
          <p:cNvPr id="10" name="Image 9">
            <a:extLst>
              <a:ext uri="{FF2B5EF4-FFF2-40B4-BE49-F238E27FC236}">
                <a16:creationId xmlns:a16="http://schemas.microsoft.com/office/drawing/2014/main" id="{DDAC9980-DD6A-B525-F2D3-5172AD7279B5}"/>
              </a:ext>
            </a:extLst>
          </p:cNvPr>
          <p:cNvPicPr>
            <a:picLocks noChangeAspect="1"/>
          </p:cNvPicPr>
          <p:nvPr/>
        </p:nvPicPr>
        <p:blipFill>
          <a:blip r:embed="rId6"/>
          <a:stretch>
            <a:fillRect/>
          </a:stretch>
        </p:blipFill>
        <p:spPr>
          <a:xfrm>
            <a:off x="2191691" y="861997"/>
            <a:ext cx="2880320" cy="783941"/>
          </a:xfrm>
          <a:prstGeom prst="rect">
            <a:avLst/>
          </a:prstGeom>
        </p:spPr>
      </p:pic>
      <p:graphicFrame>
        <p:nvGraphicFramePr>
          <p:cNvPr id="14" name="Tableau 13">
            <a:extLst>
              <a:ext uri="{FF2B5EF4-FFF2-40B4-BE49-F238E27FC236}">
                <a16:creationId xmlns:a16="http://schemas.microsoft.com/office/drawing/2014/main" id="{2C07EFDF-2CC0-407C-0A86-D6A9FDB70A48}"/>
              </a:ext>
            </a:extLst>
          </p:cNvPr>
          <p:cNvGraphicFramePr>
            <a:graphicFrameLocks noGrp="1"/>
          </p:cNvGraphicFramePr>
          <p:nvPr>
            <p:extLst>
              <p:ext uri="{D42A27DB-BD31-4B8C-83A1-F6EECF244321}">
                <p14:modId xmlns:p14="http://schemas.microsoft.com/office/powerpoint/2010/main" val="2312848543"/>
              </p:ext>
            </p:extLst>
          </p:nvPr>
        </p:nvGraphicFramePr>
        <p:xfrm>
          <a:off x="5072011" y="853458"/>
          <a:ext cx="1117781" cy="792480"/>
        </p:xfrm>
        <a:graphic>
          <a:graphicData uri="http://schemas.openxmlformats.org/drawingml/2006/table">
            <a:tbl>
              <a:tblPr firstRow="1" bandRow="1">
                <a:tableStyleId>{5C22544A-7EE6-4342-B048-85BDC9FD1C3A}</a:tableStyleId>
              </a:tblPr>
              <a:tblGrid>
                <a:gridCol w="433705">
                  <a:extLst>
                    <a:ext uri="{9D8B030D-6E8A-4147-A177-3AD203B41FA5}">
                      <a16:colId xmlns:a16="http://schemas.microsoft.com/office/drawing/2014/main" val="666600839"/>
                    </a:ext>
                  </a:extLst>
                </a:gridCol>
                <a:gridCol w="684076">
                  <a:extLst>
                    <a:ext uri="{9D8B030D-6E8A-4147-A177-3AD203B41FA5}">
                      <a16:colId xmlns:a16="http://schemas.microsoft.com/office/drawing/2014/main" val="2769719050"/>
                    </a:ext>
                  </a:extLst>
                </a:gridCol>
              </a:tblGrid>
              <a:tr h="178929">
                <a:tc gridSpan="2">
                  <a:txBody>
                    <a:bodyPr/>
                    <a:lstStyle/>
                    <a:p>
                      <a:pPr algn="ctr"/>
                      <a:r>
                        <a:rPr lang="fr-FR" sz="700" dirty="0">
                          <a:solidFill>
                            <a:schemeClr val="bg1"/>
                          </a:solidFill>
                        </a:rPr>
                        <a:t>Pancake</a:t>
                      </a:r>
                      <a:endParaRPr lang="en-US" sz="700" dirty="0">
                        <a:solidFill>
                          <a:schemeClr val="bg1"/>
                        </a:solidFill>
                      </a:endParaRPr>
                    </a:p>
                  </a:txBody>
                  <a:tcPr>
                    <a:solidFill>
                      <a:srgbClr val="09498B"/>
                    </a:solidFill>
                  </a:tcPr>
                </a:tc>
                <a:tc hMerge="1">
                  <a:txBody>
                    <a:bodyPr/>
                    <a:lstStyle/>
                    <a:p>
                      <a:endParaRPr lang="en-US" sz="900" dirty="0"/>
                    </a:p>
                  </a:txBody>
                  <a:tcPr/>
                </a:tc>
                <a:extLst>
                  <a:ext uri="{0D108BD9-81ED-4DB2-BD59-A6C34878D82A}">
                    <a16:rowId xmlns:a16="http://schemas.microsoft.com/office/drawing/2014/main" val="249726947"/>
                  </a:ext>
                </a:extLst>
              </a:tr>
              <a:tr h="178929">
                <a:tc>
                  <a:txBody>
                    <a:bodyPr/>
                    <a:lstStyle/>
                    <a:p>
                      <a:pPr algn="ctr"/>
                      <a:r>
                        <a:rPr lang="fr-FR" sz="700" dirty="0">
                          <a:solidFill>
                            <a:schemeClr val="bg1"/>
                          </a:solidFill>
                        </a:rPr>
                        <a:t>Value</a:t>
                      </a:r>
                      <a:endParaRPr lang="en-US" sz="700" dirty="0">
                        <a:solidFill>
                          <a:schemeClr val="bg1"/>
                        </a:solidFill>
                      </a:endParaRPr>
                    </a:p>
                  </a:txBody>
                  <a:tcPr>
                    <a:solidFill>
                      <a:srgbClr val="09498B"/>
                    </a:solidFill>
                  </a:tcPr>
                </a:tc>
                <a:tc>
                  <a:txBody>
                    <a:bodyPr/>
                    <a:lstStyle/>
                    <a:p>
                      <a:pPr algn="ctr"/>
                      <a:r>
                        <a:rPr lang="fr-FR" sz="700" dirty="0" err="1">
                          <a:solidFill>
                            <a:schemeClr val="bg1"/>
                          </a:solidFill>
                        </a:rPr>
                        <a:t>Uncertainity</a:t>
                      </a:r>
                      <a:endParaRPr lang="en-US" sz="700" dirty="0">
                        <a:solidFill>
                          <a:schemeClr val="bg1"/>
                        </a:solidFill>
                      </a:endParaRPr>
                    </a:p>
                  </a:txBody>
                  <a:tcPr>
                    <a:solidFill>
                      <a:srgbClr val="09498B"/>
                    </a:solidFill>
                  </a:tcPr>
                </a:tc>
                <a:extLst>
                  <a:ext uri="{0D108BD9-81ED-4DB2-BD59-A6C34878D82A}">
                    <a16:rowId xmlns:a16="http://schemas.microsoft.com/office/drawing/2014/main" val="976948930"/>
                  </a:ext>
                </a:extLst>
              </a:tr>
              <a:tr h="178929">
                <a:tc>
                  <a:txBody>
                    <a:bodyPr/>
                    <a:lstStyle/>
                    <a:p>
                      <a:pPr algn="ctr"/>
                      <a:r>
                        <a:rPr lang="fr-FR" sz="700" dirty="0"/>
                        <a:t>4,10</a:t>
                      </a:r>
                      <a:endParaRPr lang="en-US" sz="700" dirty="0"/>
                    </a:p>
                  </a:txBody>
                  <a:tcPr>
                    <a:solidFill>
                      <a:schemeClr val="bg2"/>
                    </a:solidFill>
                  </a:tcPr>
                </a:tc>
                <a:tc>
                  <a:txBody>
                    <a:bodyPr/>
                    <a:lstStyle/>
                    <a:p>
                      <a:pPr algn="ctr"/>
                      <a:r>
                        <a:rPr lang="fr-FR" sz="700" dirty="0"/>
                        <a:t>0,02</a:t>
                      </a:r>
                      <a:endParaRPr lang="en-US" sz="700" dirty="0"/>
                    </a:p>
                  </a:txBody>
                  <a:tcPr>
                    <a:solidFill>
                      <a:schemeClr val="bg2"/>
                    </a:solidFill>
                  </a:tcPr>
                </a:tc>
                <a:extLst>
                  <a:ext uri="{0D108BD9-81ED-4DB2-BD59-A6C34878D82A}">
                    <a16:rowId xmlns:a16="http://schemas.microsoft.com/office/drawing/2014/main" val="3693677695"/>
                  </a:ext>
                </a:extLst>
              </a:tr>
              <a:tr h="184550">
                <a:tc>
                  <a:txBody>
                    <a:bodyPr/>
                    <a:lstStyle/>
                    <a:p>
                      <a:pPr algn="ctr"/>
                      <a:r>
                        <a:rPr lang="fr-FR" sz="700" dirty="0"/>
                        <a:t>67</a:t>
                      </a:r>
                      <a:endParaRPr lang="en-US" sz="700" dirty="0"/>
                    </a:p>
                  </a:txBody>
                  <a:tcPr>
                    <a:solidFill>
                      <a:schemeClr val="bg2"/>
                    </a:solidFill>
                  </a:tcPr>
                </a:tc>
                <a:tc>
                  <a:txBody>
                    <a:bodyPr/>
                    <a:lstStyle/>
                    <a:p>
                      <a:pPr algn="ctr"/>
                      <a:r>
                        <a:rPr lang="fr-FR" sz="700" dirty="0"/>
                        <a:t>&lt; 0,1</a:t>
                      </a:r>
                      <a:endParaRPr lang="en-US" sz="700" dirty="0"/>
                    </a:p>
                  </a:txBody>
                  <a:tcPr>
                    <a:solidFill>
                      <a:schemeClr val="bg2"/>
                    </a:solidFill>
                  </a:tcPr>
                </a:tc>
                <a:extLst>
                  <a:ext uri="{0D108BD9-81ED-4DB2-BD59-A6C34878D82A}">
                    <a16:rowId xmlns:a16="http://schemas.microsoft.com/office/drawing/2014/main" val="144604154"/>
                  </a:ext>
                </a:extLst>
              </a:tr>
            </a:tbl>
          </a:graphicData>
        </a:graphic>
      </p:graphicFrame>
      <p:cxnSp>
        <p:nvCxnSpPr>
          <p:cNvPr id="19" name="Connecteur droit 18">
            <a:extLst>
              <a:ext uri="{FF2B5EF4-FFF2-40B4-BE49-F238E27FC236}">
                <a16:creationId xmlns:a16="http://schemas.microsoft.com/office/drawing/2014/main" id="{3A4AEBEC-B893-05A2-9D11-07336BA93685}"/>
              </a:ext>
            </a:extLst>
          </p:cNvPr>
          <p:cNvCxnSpPr>
            <a:cxnSpLocks/>
          </p:cNvCxnSpPr>
          <p:nvPr/>
        </p:nvCxnSpPr>
        <p:spPr>
          <a:xfrm>
            <a:off x="3851920" y="1586227"/>
            <a:ext cx="360040" cy="0"/>
          </a:xfrm>
          <a:prstGeom prst="line">
            <a:avLst/>
          </a:prstGeom>
        </p:spPr>
        <p:style>
          <a:lnRef idx="2">
            <a:schemeClr val="accent1"/>
          </a:lnRef>
          <a:fillRef idx="0">
            <a:schemeClr val="accent1"/>
          </a:fillRef>
          <a:effectRef idx="1">
            <a:schemeClr val="accent1"/>
          </a:effectRef>
          <a:fontRef idx="minor">
            <a:schemeClr val="tx1"/>
          </a:fontRef>
        </p:style>
      </p:cxnSp>
      <p:sp>
        <p:nvSpPr>
          <p:cNvPr id="23" name="ZoneTexte 22">
            <a:extLst>
              <a:ext uri="{FF2B5EF4-FFF2-40B4-BE49-F238E27FC236}">
                <a16:creationId xmlns:a16="http://schemas.microsoft.com/office/drawing/2014/main" id="{56CC3578-EECE-7663-5951-F122C9D85B7E}"/>
              </a:ext>
            </a:extLst>
          </p:cNvPr>
          <p:cNvSpPr txBox="1"/>
          <p:nvPr/>
        </p:nvSpPr>
        <p:spPr>
          <a:xfrm>
            <a:off x="3707904" y="1639705"/>
            <a:ext cx="648072" cy="215444"/>
          </a:xfrm>
          <a:prstGeom prst="rect">
            <a:avLst/>
          </a:prstGeom>
          <a:noFill/>
        </p:spPr>
        <p:txBody>
          <a:bodyPr wrap="square">
            <a:spAutoFit/>
          </a:bodyPr>
          <a:lstStyle/>
          <a:p>
            <a:r>
              <a:rPr lang="fr-FR" sz="800" dirty="0"/>
              <a:t>290 </a:t>
            </a:r>
            <a:r>
              <a:rPr lang="fr-FR" sz="800" dirty="0" err="1"/>
              <a:t>turns</a:t>
            </a:r>
            <a:endParaRPr lang="en-US" dirty="0"/>
          </a:p>
        </p:txBody>
      </p:sp>
      <p:sp>
        <p:nvSpPr>
          <p:cNvPr id="24" name="ZoneTexte 23">
            <a:extLst>
              <a:ext uri="{FF2B5EF4-FFF2-40B4-BE49-F238E27FC236}">
                <a16:creationId xmlns:a16="http://schemas.microsoft.com/office/drawing/2014/main" id="{88446DD8-AD7E-BDA5-9BEB-98B1580A5BA8}"/>
              </a:ext>
            </a:extLst>
          </p:cNvPr>
          <p:cNvSpPr txBox="1"/>
          <p:nvPr/>
        </p:nvSpPr>
        <p:spPr>
          <a:xfrm>
            <a:off x="5029657" y="1644244"/>
            <a:ext cx="648072" cy="215444"/>
          </a:xfrm>
          <a:prstGeom prst="rect">
            <a:avLst/>
          </a:prstGeom>
          <a:noFill/>
        </p:spPr>
        <p:txBody>
          <a:bodyPr wrap="square">
            <a:spAutoFit/>
          </a:bodyPr>
          <a:lstStyle/>
          <a:p>
            <a:r>
              <a:rPr lang="fr-FR" sz="800" dirty="0"/>
              <a:t>299 </a:t>
            </a:r>
            <a:r>
              <a:rPr lang="fr-FR" sz="800" dirty="0" err="1"/>
              <a:t>turns</a:t>
            </a:r>
            <a:endParaRPr lang="en-US" dirty="0"/>
          </a:p>
        </p:txBody>
      </p:sp>
      <p:sp>
        <p:nvSpPr>
          <p:cNvPr id="27" name="ZoneTexte 26">
            <a:extLst>
              <a:ext uri="{FF2B5EF4-FFF2-40B4-BE49-F238E27FC236}">
                <a16:creationId xmlns:a16="http://schemas.microsoft.com/office/drawing/2014/main" id="{9A9A72B8-2985-638D-2911-9D2700CC6B19}"/>
              </a:ext>
            </a:extLst>
          </p:cNvPr>
          <p:cNvSpPr txBox="1"/>
          <p:nvPr/>
        </p:nvSpPr>
        <p:spPr>
          <a:xfrm>
            <a:off x="4211181" y="1741066"/>
            <a:ext cx="1117781" cy="215444"/>
          </a:xfrm>
          <a:prstGeom prst="rect">
            <a:avLst/>
          </a:prstGeom>
          <a:noFill/>
        </p:spPr>
        <p:txBody>
          <a:bodyPr wrap="square">
            <a:spAutoFit/>
          </a:bodyPr>
          <a:lstStyle/>
          <a:p>
            <a:r>
              <a:rPr lang="fr-FR" sz="800" dirty="0"/>
              <a:t>For 2 cm pancake</a:t>
            </a:r>
            <a:endParaRPr lang="en-US" dirty="0"/>
          </a:p>
        </p:txBody>
      </p:sp>
      <p:grpSp>
        <p:nvGrpSpPr>
          <p:cNvPr id="40" name="Groupe 39">
            <a:extLst>
              <a:ext uri="{FF2B5EF4-FFF2-40B4-BE49-F238E27FC236}">
                <a16:creationId xmlns:a16="http://schemas.microsoft.com/office/drawing/2014/main" id="{64752504-77D8-BA4B-C4A9-3EC3EA866721}"/>
              </a:ext>
            </a:extLst>
          </p:cNvPr>
          <p:cNvGrpSpPr/>
          <p:nvPr/>
        </p:nvGrpSpPr>
        <p:grpSpPr>
          <a:xfrm>
            <a:off x="849934" y="3169665"/>
            <a:ext cx="156600" cy="130320"/>
            <a:chOff x="849934" y="3169665"/>
            <a:chExt cx="156600" cy="130320"/>
          </a:xfrm>
        </p:grpSpPr>
        <mc:AlternateContent xmlns:mc="http://schemas.openxmlformats.org/markup-compatibility/2006" xmlns:p14="http://schemas.microsoft.com/office/powerpoint/2010/main">
          <mc:Choice Requires="p14">
            <p:contentPart p14:bwMode="auto" r:id="rId7">
              <p14:nvContentPartPr>
                <p14:cNvPr id="38" name="Encre 37">
                  <a:extLst>
                    <a:ext uri="{FF2B5EF4-FFF2-40B4-BE49-F238E27FC236}">
                      <a16:creationId xmlns:a16="http://schemas.microsoft.com/office/drawing/2014/main" id="{3F7ABCDC-9EFE-77D2-0046-3D8FDF1D3F18}"/>
                    </a:ext>
                  </a:extLst>
                </p14:cNvPr>
                <p14:cNvContentPartPr/>
                <p14:nvPr/>
              </p14:nvContentPartPr>
              <p14:xfrm>
                <a:off x="849934" y="3256785"/>
                <a:ext cx="33480" cy="43200"/>
              </p14:xfrm>
            </p:contentPart>
          </mc:Choice>
          <mc:Fallback xmlns="">
            <p:pic>
              <p:nvPicPr>
                <p:cNvPr id="38" name="Encre 37">
                  <a:extLst>
                    <a:ext uri="{FF2B5EF4-FFF2-40B4-BE49-F238E27FC236}">
                      <a16:creationId xmlns:a16="http://schemas.microsoft.com/office/drawing/2014/main" id="{3F7ABCDC-9EFE-77D2-0046-3D8FDF1D3F18}"/>
                    </a:ext>
                  </a:extLst>
                </p:cNvPr>
                <p:cNvPicPr/>
                <p:nvPr/>
              </p:nvPicPr>
              <p:blipFill>
                <a:blip r:embed="rId8"/>
                <a:stretch>
                  <a:fillRect/>
                </a:stretch>
              </p:blipFill>
              <p:spPr>
                <a:xfrm>
                  <a:off x="841294" y="3247785"/>
                  <a:ext cx="51120" cy="608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9" name="Encre 38">
                  <a:extLst>
                    <a:ext uri="{FF2B5EF4-FFF2-40B4-BE49-F238E27FC236}">
                      <a16:creationId xmlns:a16="http://schemas.microsoft.com/office/drawing/2014/main" id="{E5FD8121-498B-174A-4FC0-2548E192FC47}"/>
                    </a:ext>
                  </a:extLst>
                </p14:cNvPr>
                <p14:cNvContentPartPr/>
                <p14:nvPr/>
              </p14:nvContentPartPr>
              <p14:xfrm>
                <a:off x="963334" y="3169665"/>
                <a:ext cx="43200" cy="47520"/>
              </p14:xfrm>
            </p:contentPart>
          </mc:Choice>
          <mc:Fallback xmlns="">
            <p:pic>
              <p:nvPicPr>
                <p:cNvPr id="39" name="Encre 38">
                  <a:extLst>
                    <a:ext uri="{FF2B5EF4-FFF2-40B4-BE49-F238E27FC236}">
                      <a16:creationId xmlns:a16="http://schemas.microsoft.com/office/drawing/2014/main" id="{E5FD8121-498B-174A-4FC0-2548E192FC47}"/>
                    </a:ext>
                  </a:extLst>
                </p:cNvPr>
                <p:cNvPicPr/>
                <p:nvPr/>
              </p:nvPicPr>
              <p:blipFill>
                <a:blip r:embed="rId10"/>
                <a:stretch>
                  <a:fillRect/>
                </a:stretch>
              </p:blipFill>
              <p:spPr>
                <a:xfrm>
                  <a:off x="954334" y="3161025"/>
                  <a:ext cx="60840" cy="65160"/>
                </a:xfrm>
                <a:prstGeom prst="rect">
                  <a:avLst/>
                </a:prstGeom>
              </p:spPr>
            </p:pic>
          </mc:Fallback>
        </mc:AlternateContent>
      </p:grpSp>
      <p:grpSp>
        <p:nvGrpSpPr>
          <p:cNvPr id="43" name="Groupe 42">
            <a:extLst>
              <a:ext uri="{FF2B5EF4-FFF2-40B4-BE49-F238E27FC236}">
                <a16:creationId xmlns:a16="http://schemas.microsoft.com/office/drawing/2014/main" id="{24A82551-0957-3109-5B40-CE211E830D06}"/>
              </a:ext>
            </a:extLst>
          </p:cNvPr>
          <p:cNvGrpSpPr/>
          <p:nvPr/>
        </p:nvGrpSpPr>
        <p:grpSpPr>
          <a:xfrm>
            <a:off x="825454" y="3280545"/>
            <a:ext cx="173160" cy="156960"/>
            <a:chOff x="825454" y="3280545"/>
            <a:chExt cx="173160" cy="156960"/>
          </a:xfrm>
        </p:grpSpPr>
        <mc:AlternateContent xmlns:mc="http://schemas.openxmlformats.org/markup-compatibility/2006" xmlns:p14="http://schemas.microsoft.com/office/powerpoint/2010/main">
          <mc:Choice Requires="p14">
            <p:contentPart p14:bwMode="auto" r:id="rId11">
              <p14:nvContentPartPr>
                <p14:cNvPr id="41" name="Encre 40">
                  <a:extLst>
                    <a:ext uri="{FF2B5EF4-FFF2-40B4-BE49-F238E27FC236}">
                      <a16:creationId xmlns:a16="http://schemas.microsoft.com/office/drawing/2014/main" id="{303AEECB-8428-EDEC-A996-2EA779AF260E}"/>
                    </a:ext>
                  </a:extLst>
                </p14:cNvPr>
                <p14:cNvContentPartPr/>
                <p14:nvPr/>
              </p14:nvContentPartPr>
              <p14:xfrm>
                <a:off x="825454" y="3361905"/>
                <a:ext cx="54360" cy="75600"/>
              </p14:xfrm>
            </p:contentPart>
          </mc:Choice>
          <mc:Fallback xmlns="">
            <p:pic>
              <p:nvPicPr>
                <p:cNvPr id="41" name="Encre 40">
                  <a:extLst>
                    <a:ext uri="{FF2B5EF4-FFF2-40B4-BE49-F238E27FC236}">
                      <a16:creationId xmlns:a16="http://schemas.microsoft.com/office/drawing/2014/main" id="{303AEECB-8428-EDEC-A996-2EA779AF260E}"/>
                    </a:ext>
                  </a:extLst>
                </p:cNvPr>
                <p:cNvPicPr/>
                <p:nvPr/>
              </p:nvPicPr>
              <p:blipFill>
                <a:blip r:embed="rId12"/>
                <a:stretch>
                  <a:fillRect/>
                </a:stretch>
              </p:blipFill>
              <p:spPr>
                <a:xfrm>
                  <a:off x="816814" y="3352905"/>
                  <a:ext cx="72000" cy="932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42" name="Encre 41">
                  <a:extLst>
                    <a:ext uri="{FF2B5EF4-FFF2-40B4-BE49-F238E27FC236}">
                      <a16:creationId xmlns:a16="http://schemas.microsoft.com/office/drawing/2014/main" id="{A1D04233-F4CC-9CE8-299F-3732FBE89790}"/>
                    </a:ext>
                  </a:extLst>
                </p14:cNvPr>
                <p14:cNvContentPartPr/>
                <p14:nvPr/>
              </p14:nvContentPartPr>
              <p14:xfrm>
                <a:off x="974494" y="3280545"/>
                <a:ext cx="24120" cy="19440"/>
              </p14:xfrm>
            </p:contentPart>
          </mc:Choice>
          <mc:Fallback xmlns="">
            <p:pic>
              <p:nvPicPr>
                <p:cNvPr id="42" name="Encre 41">
                  <a:extLst>
                    <a:ext uri="{FF2B5EF4-FFF2-40B4-BE49-F238E27FC236}">
                      <a16:creationId xmlns:a16="http://schemas.microsoft.com/office/drawing/2014/main" id="{A1D04233-F4CC-9CE8-299F-3732FBE89790}"/>
                    </a:ext>
                  </a:extLst>
                </p:cNvPr>
                <p:cNvPicPr/>
                <p:nvPr/>
              </p:nvPicPr>
              <p:blipFill>
                <a:blip r:embed="rId14"/>
                <a:stretch>
                  <a:fillRect/>
                </a:stretch>
              </p:blipFill>
              <p:spPr>
                <a:xfrm>
                  <a:off x="965854" y="3271545"/>
                  <a:ext cx="41760" cy="370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
            <p14:nvContentPartPr>
              <p14:cNvPr id="44" name="Encre 43">
                <a:extLst>
                  <a:ext uri="{FF2B5EF4-FFF2-40B4-BE49-F238E27FC236}">
                    <a16:creationId xmlns:a16="http://schemas.microsoft.com/office/drawing/2014/main" id="{A2A68D0A-1E8F-2A90-509D-B8F5068D7F5F}"/>
                  </a:ext>
                </a:extLst>
              </p14:cNvPr>
              <p14:cNvContentPartPr/>
              <p14:nvPr/>
            </p14:nvContentPartPr>
            <p14:xfrm>
              <a:off x="1079254" y="3057345"/>
              <a:ext cx="152640" cy="138960"/>
            </p14:xfrm>
          </p:contentPart>
        </mc:Choice>
        <mc:Fallback xmlns="">
          <p:pic>
            <p:nvPicPr>
              <p:cNvPr id="44" name="Encre 43">
                <a:extLst>
                  <a:ext uri="{FF2B5EF4-FFF2-40B4-BE49-F238E27FC236}">
                    <a16:creationId xmlns:a16="http://schemas.microsoft.com/office/drawing/2014/main" id="{A2A68D0A-1E8F-2A90-509D-B8F5068D7F5F}"/>
                  </a:ext>
                </a:extLst>
              </p:cNvPr>
              <p:cNvPicPr/>
              <p:nvPr/>
            </p:nvPicPr>
            <p:blipFill>
              <a:blip r:embed="rId16"/>
              <a:stretch>
                <a:fillRect/>
              </a:stretch>
            </p:blipFill>
            <p:spPr>
              <a:xfrm>
                <a:off x="1070614" y="3048345"/>
                <a:ext cx="170280" cy="156600"/>
              </a:xfrm>
              <a:prstGeom prst="rect">
                <a:avLst/>
              </a:prstGeom>
            </p:spPr>
          </p:pic>
        </mc:Fallback>
      </mc:AlternateContent>
      <p:grpSp>
        <p:nvGrpSpPr>
          <p:cNvPr id="47" name="Groupe 46">
            <a:extLst>
              <a:ext uri="{FF2B5EF4-FFF2-40B4-BE49-F238E27FC236}">
                <a16:creationId xmlns:a16="http://schemas.microsoft.com/office/drawing/2014/main" id="{A21D37DB-4B5E-8FAD-770B-5392AA30A571}"/>
              </a:ext>
            </a:extLst>
          </p:cNvPr>
          <p:cNvGrpSpPr/>
          <p:nvPr/>
        </p:nvGrpSpPr>
        <p:grpSpPr>
          <a:xfrm>
            <a:off x="8091694" y="3602385"/>
            <a:ext cx="86400" cy="160560"/>
            <a:chOff x="8091694" y="3602385"/>
            <a:chExt cx="86400" cy="160560"/>
          </a:xfrm>
        </p:grpSpPr>
        <mc:AlternateContent xmlns:mc="http://schemas.openxmlformats.org/markup-compatibility/2006" xmlns:p14="http://schemas.microsoft.com/office/powerpoint/2010/main">
          <mc:Choice Requires="p14">
            <p:contentPart p14:bwMode="auto" r:id="rId17">
              <p14:nvContentPartPr>
                <p14:cNvPr id="45" name="Encre 44">
                  <a:extLst>
                    <a:ext uri="{FF2B5EF4-FFF2-40B4-BE49-F238E27FC236}">
                      <a16:creationId xmlns:a16="http://schemas.microsoft.com/office/drawing/2014/main" id="{0F45B507-DBBE-C71C-C29E-187FD458CC86}"/>
                    </a:ext>
                  </a:extLst>
                </p14:cNvPr>
                <p14:cNvContentPartPr/>
                <p14:nvPr/>
              </p14:nvContentPartPr>
              <p14:xfrm>
                <a:off x="8143894" y="3688065"/>
                <a:ext cx="34200" cy="74880"/>
              </p14:xfrm>
            </p:contentPart>
          </mc:Choice>
          <mc:Fallback xmlns="">
            <p:pic>
              <p:nvPicPr>
                <p:cNvPr id="45" name="Encre 44">
                  <a:extLst>
                    <a:ext uri="{FF2B5EF4-FFF2-40B4-BE49-F238E27FC236}">
                      <a16:creationId xmlns:a16="http://schemas.microsoft.com/office/drawing/2014/main" id="{0F45B507-DBBE-C71C-C29E-187FD458CC86}"/>
                    </a:ext>
                  </a:extLst>
                </p:cNvPr>
                <p:cNvPicPr/>
                <p:nvPr/>
              </p:nvPicPr>
              <p:blipFill>
                <a:blip r:embed="rId18"/>
                <a:stretch>
                  <a:fillRect/>
                </a:stretch>
              </p:blipFill>
              <p:spPr>
                <a:xfrm>
                  <a:off x="8134894" y="3679065"/>
                  <a:ext cx="51840" cy="925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46" name="Encre 45">
                  <a:extLst>
                    <a:ext uri="{FF2B5EF4-FFF2-40B4-BE49-F238E27FC236}">
                      <a16:creationId xmlns:a16="http://schemas.microsoft.com/office/drawing/2014/main" id="{E228AB82-BA32-FDE2-29BE-5BA0B23D95BA}"/>
                    </a:ext>
                  </a:extLst>
                </p14:cNvPr>
                <p14:cNvContentPartPr/>
                <p14:nvPr/>
              </p14:nvContentPartPr>
              <p14:xfrm>
                <a:off x="8091694" y="3602385"/>
                <a:ext cx="17280" cy="26640"/>
              </p14:xfrm>
            </p:contentPart>
          </mc:Choice>
          <mc:Fallback xmlns="">
            <p:pic>
              <p:nvPicPr>
                <p:cNvPr id="46" name="Encre 45">
                  <a:extLst>
                    <a:ext uri="{FF2B5EF4-FFF2-40B4-BE49-F238E27FC236}">
                      <a16:creationId xmlns:a16="http://schemas.microsoft.com/office/drawing/2014/main" id="{E228AB82-BA32-FDE2-29BE-5BA0B23D95BA}"/>
                    </a:ext>
                  </a:extLst>
                </p:cNvPr>
                <p:cNvPicPr/>
                <p:nvPr/>
              </p:nvPicPr>
              <p:blipFill>
                <a:blip r:embed="rId20"/>
                <a:stretch>
                  <a:fillRect/>
                </a:stretch>
              </p:blipFill>
              <p:spPr>
                <a:xfrm>
                  <a:off x="8083054" y="3593745"/>
                  <a:ext cx="34920" cy="44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
            <p14:nvContentPartPr>
              <p14:cNvPr id="48" name="Encre 47">
                <a:extLst>
                  <a:ext uri="{FF2B5EF4-FFF2-40B4-BE49-F238E27FC236}">
                    <a16:creationId xmlns:a16="http://schemas.microsoft.com/office/drawing/2014/main" id="{7F36E537-1A72-89E3-3D76-B82218ABD0EC}"/>
                  </a:ext>
                </a:extLst>
              </p14:cNvPr>
              <p14:cNvContentPartPr/>
              <p14:nvPr/>
            </p14:nvContentPartPr>
            <p14:xfrm>
              <a:off x="7935814" y="3369825"/>
              <a:ext cx="86760" cy="114840"/>
            </p14:xfrm>
          </p:contentPart>
        </mc:Choice>
        <mc:Fallback xmlns="">
          <p:pic>
            <p:nvPicPr>
              <p:cNvPr id="48" name="Encre 47">
                <a:extLst>
                  <a:ext uri="{FF2B5EF4-FFF2-40B4-BE49-F238E27FC236}">
                    <a16:creationId xmlns:a16="http://schemas.microsoft.com/office/drawing/2014/main" id="{7F36E537-1A72-89E3-3D76-B82218ABD0EC}"/>
                  </a:ext>
                </a:extLst>
              </p:cNvPr>
              <p:cNvPicPr/>
              <p:nvPr/>
            </p:nvPicPr>
            <p:blipFill>
              <a:blip r:embed="rId22"/>
              <a:stretch>
                <a:fillRect/>
              </a:stretch>
            </p:blipFill>
            <p:spPr>
              <a:xfrm>
                <a:off x="7926814" y="3361185"/>
                <a:ext cx="104400" cy="132480"/>
              </a:xfrm>
              <a:prstGeom prst="rect">
                <a:avLst/>
              </a:prstGeom>
            </p:spPr>
          </p:pic>
        </mc:Fallback>
      </mc:AlternateContent>
      <p:grpSp>
        <p:nvGrpSpPr>
          <p:cNvPr id="51" name="Groupe 50">
            <a:extLst>
              <a:ext uri="{FF2B5EF4-FFF2-40B4-BE49-F238E27FC236}">
                <a16:creationId xmlns:a16="http://schemas.microsoft.com/office/drawing/2014/main" id="{00B4CC19-FDA8-A97F-CA24-168F75D61569}"/>
              </a:ext>
            </a:extLst>
          </p:cNvPr>
          <p:cNvGrpSpPr/>
          <p:nvPr/>
        </p:nvGrpSpPr>
        <p:grpSpPr>
          <a:xfrm>
            <a:off x="8116174" y="3461625"/>
            <a:ext cx="90000" cy="140400"/>
            <a:chOff x="8116174" y="3461625"/>
            <a:chExt cx="90000" cy="140400"/>
          </a:xfrm>
        </p:grpSpPr>
        <mc:AlternateContent xmlns:mc="http://schemas.openxmlformats.org/markup-compatibility/2006" xmlns:p14="http://schemas.microsoft.com/office/powerpoint/2010/main">
          <mc:Choice Requires="p14">
            <p:contentPart p14:bwMode="auto" r:id="rId23">
              <p14:nvContentPartPr>
                <p14:cNvPr id="49" name="Encre 48">
                  <a:extLst>
                    <a:ext uri="{FF2B5EF4-FFF2-40B4-BE49-F238E27FC236}">
                      <a16:creationId xmlns:a16="http://schemas.microsoft.com/office/drawing/2014/main" id="{07E3CC64-74EB-DDC8-DB16-AE47F9ED9D33}"/>
                    </a:ext>
                  </a:extLst>
                </p14:cNvPr>
                <p14:cNvContentPartPr/>
                <p14:nvPr/>
              </p14:nvContentPartPr>
              <p14:xfrm>
                <a:off x="8116174" y="3461625"/>
                <a:ext cx="43920" cy="80280"/>
              </p14:xfrm>
            </p:contentPart>
          </mc:Choice>
          <mc:Fallback xmlns="">
            <p:pic>
              <p:nvPicPr>
                <p:cNvPr id="49" name="Encre 48">
                  <a:extLst>
                    <a:ext uri="{FF2B5EF4-FFF2-40B4-BE49-F238E27FC236}">
                      <a16:creationId xmlns:a16="http://schemas.microsoft.com/office/drawing/2014/main" id="{07E3CC64-74EB-DDC8-DB16-AE47F9ED9D33}"/>
                    </a:ext>
                  </a:extLst>
                </p:cNvPr>
                <p:cNvPicPr/>
                <p:nvPr/>
              </p:nvPicPr>
              <p:blipFill>
                <a:blip r:embed="rId24"/>
                <a:stretch>
                  <a:fillRect/>
                </a:stretch>
              </p:blipFill>
              <p:spPr>
                <a:xfrm>
                  <a:off x="8107534" y="3452985"/>
                  <a:ext cx="61560" cy="979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50" name="Encre 49">
                  <a:extLst>
                    <a:ext uri="{FF2B5EF4-FFF2-40B4-BE49-F238E27FC236}">
                      <a16:creationId xmlns:a16="http://schemas.microsoft.com/office/drawing/2014/main" id="{7E2A1636-A1E8-A46A-60E9-94BFAA200B73}"/>
                    </a:ext>
                  </a:extLst>
                </p14:cNvPr>
                <p14:cNvContentPartPr/>
                <p14:nvPr/>
              </p14:nvContentPartPr>
              <p14:xfrm>
                <a:off x="8195734" y="3584025"/>
                <a:ext cx="10440" cy="18000"/>
              </p14:xfrm>
            </p:contentPart>
          </mc:Choice>
          <mc:Fallback xmlns="">
            <p:pic>
              <p:nvPicPr>
                <p:cNvPr id="50" name="Encre 49">
                  <a:extLst>
                    <a:ext uri="{FF2B5EF4-FFF2-40B4-BE49-F238E27FC236}">
                      <a16:creationId xmlns:a16="http://schemas.microsoft.com/office/drawing/2014/main" id="{7E2A1636-A1E8-A46A-60E9-94BFAA200B73}"/>
                    </a:ext>
                  </a:extLst>
                </p:cNvPr>
                <p:cNvPicPr/>
                <p:nvPr/>
              </p:nvPicPr>
              <p:blipFill>
                <a:blip r:embed="rId26"/>
                <a:stretch>
                  <a:fillRect/>
                </a:stretch>
              </p:blipFill>
              <p:spPr>
                <a:xfrm>
                  <a:off x="8187094" y="3575385"/>
                  <a:ext cx="28080" cy="35640"/>
                </a:xfrm>
                <a:prstGeom prst="rect">
                  <a:avLst/>
                </a:prstGeom>
              </p:spPr>
            </p:pic>
          </mc:Fallback>
        </mc:AlternateContent>
      </p:grpSp>
    </p:spTree>
    <p:extLst>
      <p:ext uri="{BB962C8B-B14F-4D97-AF65-F5344CB8AC3E}">
        <p14:creationId xmlns:p14="http://schemas.microsoft.com/office/powerpoint/2010/main" val="1104614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979C1A-866C-D741-2C03-8398A5289CD2}"/>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3A9E8FDF-54E9-CB0D-2164-CEB6801078EE}"/>
              </a:ext>
            </a:extLst>
          </p:cNvPr>
          <p:cNvSpPr>
            <a:spLocks noGrp="1"/>
          </p:cNvSpPr>
          <p:nvPr>
            <p:ph sz="quarter" idx="12"/>
          </p:nvPr>
        </p:nvSpPr>
        <p:spPr>
          <a:xfrm>
            <a:off x="398748" y="1059582"/>
            <a:ext cx="8575104" cy="3536156"/>
          </a:xfrm>
        </p:spPr>
        <p:txBody>
          <a:bodyPr/>
          <a:lstStyle/>
          <a:p>
            <a:r>
              <a:rPr lang="en-US" sz="1800" dirty="0"/>
              <a:t>Etching/cleaning of the produced coil to remove the PbSn droplets?</a:t>
            </a:r>
          </a:p>
          <a:p>
            <a:r>
              <a:rPr lang="en-US" sz="1800" dirty="0"/>
              <a:t>Polish the disks on the winding spool?</a:t>
            </a:r>
          </a:p>
          <a:p>
            <a:r>
              <a:rPr lang="en-US" sz="1800" dirty="0"/>
              <a:t>Foresee tests on the produced coil?</a:t>
            </a:r>
          </a:p>
          <a:p>
            <a:r>
              <a:rPr lang="en-US" sz="1800" dirty="0"/>
              <a:t>Pancake instrumentation and testing in LN2?</a:t>
            </a:r>
          </a:p>
          <a:p>
            <a:r>
              <a:rPr lang="en-US" sz="1800" dirty="0"/>
              <a:t>Proceed with the vacuum oven cooking of the HTS stacks.</a:t>
            </a:r>
          </a:p>
          <a:p>
            <a:r>
              <a:rPr lang="en-US" sz="1800" dirty="0"/>
              <a:t>Critical current measurements on pre-coated HTS tapes.</a:t>
            </a:r>
          </a:p>
          <a:p>
            <a:r>
              <a:rPr lang="en-US" sz="1800" dirty="0"/>
              <a:t>Proceed with the check of tape degradation at 200°C for &gt;3h.</a:t>
            </a:r>
          </a:p>
          <a:p>
            <a:r>
              <a:rPr lang="en-US" sz="1800" dirty="0"/>
              <a:t>Wiping tool updates? Setup modifications?</a:t>
            </a:r>
          </a:p>
          <a:p>
            <a:r>
              <a:rPr lang="en-US" sz="1800" dirty="0"/>
              <a:t>Microscopy inspection on produced samples.</a:t>
            </a:r>
          </a:p>
        </p:txBody>
      </p:sp>
      <p:sp>
        <p:nvSpPr>
          <p:cNvPr id="3" name="Espace réservé du numéro de diapositive 2">
            <a:extLst>
              <a:ext uri="{FF2B5EF4-FFF2-40B4-BE49-F238E27FC236}">
                <a16:creationId xmlns:a16="http://schemas.microsoft.com/office/drawing/2014/main" id="{5D3679D8-4BFA-F18B-4F84-68539140EFD0}"/>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re 3">
            <a:extLst>
              <a:ext uri="{FF2B5EF4-FFF2-40B4-BE49-F238E27FC236}">
                <a16:creationId xmlns:a16="http://schemas.microsoft.com/office/drawing/2014/main" id="{304DEB08-5AB0-A49B-90E7-D43B1BC1E448}"/>
              </a:ext>
            </a:extLst>
          </p:cNvPr>
          <p:cNvSpPr>
            <a:spLocks noGrp="1"/>
          </p:cNvSpPr>
          <p:nvPr>
            <p:ph type="title"/>
          </p:nvPr>
        </p:nvSpPr>
        <p:spPr/>
        <p:txBody>
          <a:bodyPr/>
          <a:lstStyle/>
          <a:p>
            <a:r>
              <a:rPr lang="en-US" dirty="0"/>
              <a:t>Next steps</a:t>
            </a:r>
          </a:p>
        </p:txBody>
      </p:sp>
    </p:spTree>
    <p:extLst>
      <p:ext uri="{BB962C8B-B14F-4D97-AF65-F5344CB8AC3E}">
        <p14:creationId xmlns:p14="http://schemas.microsoft.com/office/powerpoint/2010/main" val="2641964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A891CD7-1461-110E-6678-8617A5066F21}"/>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1EB92D88-1004-E3CE-2614-517CA91BBCA2}"/>
              </a:ext>
            </a:extLst>
          </p:cNvPr>
          <p:cNvSpPr>
            <a:spLocks noGrp="1"/>
          </p:cNvSpPr>
          <p:nvPr>
            <p:ph type="title"/>
          </p:nvPr>
        </p:nvSpPr>
        <p:spPr>
          <a:xfrm>
            <a:off x="1177548" y="123478"/>
            <a:ext cx="6781800" cy="565175"/>
          </a:xfrm>
        </p:spPr>
        <p:txBody>
          <a:bodyPr/>
          <a:lstStyle/>
          <a:p>
            <a:r>
              <a:rPr lang="en-GB" dirty="0"/>
              <a:t>Pictures</a:t>
            </a:r>
          </a:p>
        </p:txBody>
      </p:sp>
      <p:pic>
        <p:nvPicPr>
          <p:cNvPr id="6" name="Picture 5" descr="A metal circular object with a screwdriver&#10;&#10;AI-generated content may be incorrect.">
            <a:extLst>
              <a:ext uri="{FF2B5EF4-FFF2-40B4-BE49-F238E27FC236}">
                <a16:creationId xmlns:a16="http://schemas.microsoft.com/office/drawing/2014/main" id="{D28B034B-91AA-12F6-05A6-EE55AB713E2F}"/>
              </a:ext>
            </a:extLst>
          </p:cNvPr>
          <p:cNvPicPr>
            <a:picLocks noChangeAspect="1"/>
          </p:cNvPicPr>
          <p:nvPr/>
        </p:nvPicPr>
        <p:blipFill>
          <a:blip r:embed="rId2"/>
          <a:srcRect l="13306" t="22164" r="20643" b="20601"/>
          <a:stretch/>
        </p:blipFill>
        <p:spPr>
          <a:xfrm rot="16200000">
            <a:off x="530760" y="780344"/>
            <a:ext cx="3594167" cy="4152646"/>
          </a:xfrm>
          <a:prstGeom prst="rect">
            <a:avLst/>
          </a:prstGeom>
        </p:spPr>
      </p:pic>
      <p:pic>
        <p:nvPicPr>
          <p:cNvPr id="8" name="Picture 7" descr="A circular object with a hole in it&#10;&#10;AI-generated content may be incorrect.">
            <a:extLst>
              <a:ext uri="{FF2B5EF4-FFF2-40B4-BE49-F238E27FC236}">
                <a16:creationId xmlns:a16="http://schemas.microsoft.com/office/drawing/2014/main" id="{A2068E52-69BA-86D5-1EBF-790CD6399246}"/>
              </a:ext>
            </a:extLst>
          </p:cNvPr>
          <p:cNvPicPr>
            <a:picLocks noChangeAspect="1"/>
          </p:cNvPicPr>
          <p:nvPr/>
        </p:nvPicPr>
        <p:blipFill>
          <a:blip r:embed="rId3"/>
          <a:srcRect l="16686" t="20421" r="25729" b="13127"/>
          <a:stretch/>
        </p:blipFill>
        <p:spPr>
          <a:xfrm>
            <a:off x="4739835" y="1059583"/>
            <a:ext cx="4152647" cy="3594168"/>
          </a:xfrm>
          <a:prstGeom prst="rect">
            <a:avLst/>
          </a:prstGeom>
        </p:spPr>
      </p:pic>
    </p:spTree>
    <p:extLst>
      <p:ext uri="{BB962C8B-B14F-4D97-AF65-F5344CB8AC3E}">
        <p14:creationId xmlns:p14="http://schemas.microsoft.com/office/powerpoint/2010/main" val="2682878739"/>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A5DDAE8711AE409FFF08BEB8D80ABE" ma:contentTypeVersion="6" ma:contentTypeDescription="Create a new document." ma:contentTypeScope="" ma:versionID="3cc4ce41d223b353365135b483210d39">
  <xsd:schema xmlns:xsd="http://www.w3.org/2001/XMLSchema" xmlns:xs="http://www.w3.org/2001/XMLSchema" xmlns:p="http://schemas.microsoft.com/office/2006/metadata/properties" xmlns:ns3="bbef7cd2-2498-4e11-96b1-aba8de305d92" targetNamespace="http://schemas.microsoft.com/office/2006/metadata/properties" ma:root="true" ma:fieldsID="b49549e6a3bfcd9ec4032f81a4fc1baa" ns3:_="">
    <xsd:import namespace="bbef7cd2-2498-4e11-96b1-aba8de305d92"/>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ef7cd2-2498-4e11-96b1-aba8de305d9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_activity" ma:index="13"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bbef7cd2-2498-4e11-96b1-aba8de305d92" xsi:nil="true"/>
  </documentManagement>
</p:properties>
</file>

<file path=customXml/itemProps1.xml><?xml version="1.0" encoding="utf-8"?>
<ds:datastoreItem xmlns:ds="http://schemas.openxmlformats.org/officeDocument/2006/customXml" ds:itemID="{36B274FC-3911-4153-9773-E7C6018B8B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ef7cd2-2498-4e11-96b1-aba8de305d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5F9316C-F17A-4B73-B5D4-CFE515C1C513}">
  <ds:schemaRefs>
    <ds:schemaRef ds:uri="http://schemas.microsoft.com/sharepoint/v3/contenttype/forms"/>
  </ds:schemaRefs>
</ds:datastoreItem>
</file>

<file path=customXml/itemProps3.xml><?xml version="1.0" encoding="utf-8"?>
<ds:datastoreItem xmlns:ds="http://schemas.openxmlformats.org/officeDocument/2006/customXml" ds:itemID="{AB3CC947-6749-490D-B9A2-343D3E165090}">
  <ds:schemaRefs>
    <ds:schemaRef ds:uri="http://purl.org/dc/terms/"/>
    <ds:schemaRef ds:uri="http://www.w3.org/XML/1998/namespace"/>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bbef7cd2-2498-4e11-96b1-aba8de305d92"/>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349060</TotalTime>
  <Words>572</Words>
  <Application>Microsoft Office PowerPoint</Application>
  <PresentationFormat>On-screen Show (16:9)</PresentationFormat>
  <Paragraphs>103</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Calibri</vt:lpstr>
      <vt:lpstr>Times</vt:lpstr>
      <vt:lpstr>Wingdings</vt:lpstr>
      <vt:lpstr>IMCC - 1</vt:lpstr>
      <vt:lpstr>PowerPoint Presentation</vt:lpstr>
      <vt:lpstr>Hot winding: setup preparation</vt:lpstr>
      <vt:lpstr>Hot winding: setup preparation</vt:lpstr>
      <vt:lpstr>Need for thermal insulation</vt:lpstr>
      <vt:lpstr>Hot winding: result</vt:lpstr>
      <vt:lpstr>Next steps</vt:lpstr>
      <vt:lpstr>Pictures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Giuseppe Scarantino</cp:lastModifiedBy>
  <cp:revision>574</cp:revision>
  <cp:lastPrinted>2024-11-20T17:41:36Z</cp:lastPrinted>
  <dcterms:created xsi:type="dcterms:W3CDTF">2021-05-17T12:13:58Z</dcterms:created>
  <dcterms:modified xsi:type="dcterms:W3CDTF">2025-03-31T10:21:33Z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0x010100A6A5DDAE8711AE409FFF08BEB8D80ABE</vt:lpwstr>
  </property>
</Properties>
</file>