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3"/>
  </p:notesMasterIdLst>
  <p:handoutMasterIdLst>
    <p:handoutMasterId r:id="rId14"/>
  </p:handoutMasterIdLst>
  <p:sldIdLst>
    <p:sldId id="321" r:id="rId2"/>
    <p:sldId id="331" r:id="rId3"/>
    <p:sldId id="277" r:id="rId4"/>
    <p:sldId id="279" r:id="rId5"/>
    <p:sldId id="278" r:id="rId6"/>
    <p:sldId id="275" r:id="rId7"/>
    <p:sldId id="335" r:id="rId8"/>
    <p:sldId id="336" r:id="rId9"/>
    <p:sldId id="337" r:id="rId10"/>
    <p:sldId id="338" r:id="rId11"/>
    <p:sldId id="288"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F7FA6B7-8A3D-7F1A-2CF3-C7B3C447C84F}" name="Mahmoud Abdel Hafiz" initials="MAH" userId="S::mahmoud.abdel.hafiz@cern.ch::98490b38-4a32-40b7-a932-7739c7ca5af3"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F2F"/>
    <a:srgbClr val="000000"/>
    <a:srgbClr val="CA6B0C"/>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17" autoAdjust="0"/>
    <p:restoredTop sz="94686"/>
  </p:normalViewPr>
  <p:slideViewPr>
    <p:cSldViewPr snapToGrid="0" snapToObjects="1">
      <p:cViewPr>
        <p:scale>
          <a:sx n="125" d="100"/>
          <a:sy n="125" d="100"/>
        </p:scale>
        <p:origin x="740" y="86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99" d="100"/>
          <a:sy n="99" d="100"/>
        </p:scale>
        <p:origin x="2790"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4/10/2025</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‹N°›</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4/10/2025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‹N°›</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43B788C-17CD-4192-A827-E8B2D84FD1FC}" type="datetime1">
              <a:rPr lang="fr-FR" smtClean="0"/>
              <a:t>10/04/2025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Preparing Double Pancake Setup</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7557C8D-1FF7-417B-A52F-01F7CCDD5176}" type="datetime1">
              <a:rPr lang="fr-FR" smtClean="0"/>
              <a:t>10/04/2025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Preparing Double Pancake Setup</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96078675-4A40-4104-B965-772D0D9ADA95}" type="datetime1">
              <a:rPr lang="fr-FR" smtClean="0"/>
              <a:t>10/04/2025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Preparing Double Pancake Setup</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‹N°›</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AAB6F7F4-271A-4C53-868F-CAC8BAF203B1}" type="datetime1">
              <a:rPr lang="fr-FR" smtClean="0"/>
              <a:t>10/04/2025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Preparing Double Pancake Setup</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‹N°›</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D35F545A-F7B1-49F1-8CA5-0F28B5F54F7F}" type="datetime1">
              <a:rPr lang="fr-FR" smtClean="0"/>
              <a:t>10/04/2025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Preparing Double Pancake Setup</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DDA36F81-C898-4849-BCD8-3C1ED7787B34}" type="datetime1">
              <a:rPr lang="fr-FR" smtClean="0"/>
              <a:t>10/04/2025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Preparing Double Pancake Setup</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‹N°›</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0C1F32C2-F572-419D-9A3A-96E206E1093E}" type="datetime1">
              <a:rPr lang="fr-FR" smtClean="0"/>
              <a:t>10/04/2025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Preparing Double Pancake Setup</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‹N°›</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B14EDEDB-E898-4922-A702-3A06EB646FCE}" type="datetime1">
              <a:rPr lang="fr-FR" smtClean="0"/>
              <a:t>10/04/2025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Preparing Double Pancake Setup</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‹N°›</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F9E04BC-2B78-4FB6-A790-08682363ED98}" type="datetime1">
              <a:rPr lang="fr-FR" smtClean="0"/>
              <a:t>10/04/2025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Preparing Double Pancake Setup</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FB252945-8D5D-4523-8AE4-202657C2C09E}" type="datetime1">
              <a:rPr lang="fr-FR" smtClean="0"/>
              <a:t>10/04/2025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Preparing Double Pancake Setup</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E6C19CDD-68EF-477C-8870-6BCBC4577CDD}" type="datetime1">
              <a:rPr lang="fr-FR" smtClean="0"/>
              <a:t>10/04/2025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Preparing Double Pancake Setup</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9BCC3BD1-9613-4EBA-B691-399B7186B49F}" type="datetime1">
              <a:rPr lang="fr-FR" smtClean="0"/>
              <a:t>10/04/2025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Preparing Double Pancake Setup</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609600" y="1701800"/>
            <a:ext cx="11074400" cy="4714875"/>
          </a:xfrm>
          <a:prstGeom prst="rect">
            <a:avLst/>
          </a:prstGeom>
        </p:spPr>
        <p:txBody>
          <a:bodyPr/>
          <a:lstStyle>
            <a:lvl1pPr marL="457177" indent="-457177">
              <a:buClr>
                <a:schemeClr val="tx1"/>
              </a:buClr>
              <a:buFont typeface="Arial"/>
              <a:buChar char="•"/>
              <a:defRPr sz="2667">
                <a:solidFill>
                  <a:srgbClr val="000000"/>
                </a:solidFill>
                <a:latin typeface="+mn-lt"/>
              </a:defRPr>
            </a:lvl1pPr>
            <a:lvl2pPr marL="990551" indent="-380982">
              <a:buClr>
                <a:schemeClr val="tx1"/>
              </a:buClr>
              <a:buFont typeface="Arial"/>
              <a:buChar char="•"/>
              <a:defRPr sz="2667">
                <a:solidFill>
                  <a:srgbClr val="000000"/>
                </a:solidFill>
                <a:latin typeface="+mn-lt"/>
              </a:defRPr>
            </a:lvl2pPr>
            <a:lvl3pPr marL="1523923" indent="-304784">
              <a:buClr>
                <a:schemeClr val="tx1"/>
              </a:buClr>
              <a:buFont typeface="Arial"/>
              <a:buChar char="•"/>
              <a:defRPr sz="2667">
                <a:solidFill>
                  <a:srgbClr val="000000"/>
                </a:solidFill>
                <a:latin typeface="+mn-lt"/>
              </a:defRPr>
            </a:lvl3pPr>
            <a:lvl4pPr marL="2133493" indent="-304784">
              <a:buClr>
                <a:schemeClr val="tx1"/>
              </a:buClr>
              <a:buFont typeface="Arial"/>
              <a:buChar char="•"/>
              <a:defRPr sz="2667">
                <a:solidFill>
                  <a:srgbClr val="000000"/>
                </a:solidFill>
                <a:latin typeface="+mn-lt"/>
              </a:defRPr>
            </a:lvl4pPr>
            <a:lvl5pPr marL="2743063" indent="-304784">
              <a:buClr>
                <a:schemeClr val="tx1"/>
              </a:buClr>
              <a:buFont typeface="Arial"/>
              <a:buChar char="•"/>
              <a:defRPr sz="2667">
                <a:solidFill>
                  <a:srgbClr val="000000"/>
                </a:solidFill>
                <a:latin typeface="+mn-lt"/>
              </a:defRPr>
            </a:lvl5p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9" name="Espace réservé du numéro de diapositive 5"/>
          <p:cNvSpPr>
            <a:spLocks noGrp="1"/>
          </p:cNvSpPr>
          <p:nvPr>
            <p:ph type="sldNum" sz="quarter" idx="4"/>
          </p:nvPr>
        </p:nvSpPr>
        <p:spPr>
          <a:xfrm>
            <a:off x="11582400" y="6574299"/>
            <a:ext cx="609600" cy="365125"/>
          </a:xfrm>
          <a:prstGeom prst="rect">
            <a:avLst/>
          </a:prstGeom>
        </p:spPr>
        <p:txBody>
          <a:bodyPr vert="horz" lIns="91440" tIns="45720" rIns="91440" bIns="45720" rtlCol="0" anchor="ctr"/>
          <a:lstStyle>
            <a:lvl1pPr algn="r">
              <a:defRPr sz="1600" b="1">
                <a:solidFill>
                  <a:schemeClr val="tx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727200" y="275173"/>
            <a:ext cx="9042400" cy="753567"/>
          </a:xfrm>
          <a:prstGeom prst="rect">
            <a:avLst/>
          </a:prstGeom>
        </p:spPr>
        <p:txBody>
          <a:bodyPr vert="horz" lIns="0" tIns="0" rIns="0" bIns="0"/>
          <a:lstStyle>
            <a:lvl1pPr>
              <a:defRPr sz="4800" b="0">
                <a:latin typeface="+mj-lt"/>
              </a:defRPr>
            </a:lvl1pPr>
          </a:lstStyle>
          <a:p>
            <a:r>
              <a:rPr lang="fr-FR" dirty="0"/>
              <a:t>Cliquez et modifiez le titre</a:t>
            </a:r>
            <a:endParaRPr lang="en-GB" dirty="0"/>
          </a:p>
        </p:txBody>
      </p:sp>
      <p:sp>
        <p:nvSpPr>
          <p:cNvPr id="2" name="Espace réservé du pied de page 4">
            <a:extLst>
              <a:ext uri="{FF2B5EF4-FFF2-40B4-BE49-F238E27FC236}">
                <a16:creationId xmlns:a16="http://schemas.microsoft.com/office/drawing/2014/main" id="{CCEF75F4-7559-A12A-6681-B7E88B36C3AD}"/>
              </a:ext>
            </a:extLst>
          </p:cNvPr>
          <p:cNvSpPr>
            <a:spLocks noGrp="1"/>
          </p:cNvSpPr>
          <p:nvPr>
            <p:ph type="ftr" sz="quarter" idx="3"/>
          </p:nvPr>
        </p:nvSpPr>
        <p:spPr>
          <a:xfrm>
            <a:off x="1828800" y="6416675"/>
            <a:ext cx="8432800" cy="365125"/>
          </a:xfrm>
          <a:prstGeom prst="rect">
            <a:avLst/>
          </a:prstGeom>
        </p:spPr>
        <p:txBody>
          <a:bodyPr lIns="0" tIns="0" rIns="0" bIns="0"/>
          <a:lstStyle>
            <a:lvl1pPr>
              <a:defRPr sz="1600">
                <a:latin typeface="Arial Narrow"/>
                <a:cs typeface="Arial Narrow"/>
              </a:defRPr>
            </a:lvl1pPr>
          </a:lstStyle>
          <a:p>
            <a:r>
              <a:rPr lang="en-GB" dirty="0"/>
              <a:t>M. Abdel Hafiz | Experimental tests for winding technology of Final Cooling Solenoid</a:t>
            </a:r>
          </a:p>
        </p:txBody>
      </p:sp>
    </p:spTree>
    <p:extLst>
      <p:ext uri="{BB962C8B-B14F-4D97-AF65-F5344CB8AC3E}">
        <p14:creationId xmlns:p14="http://schemas.microsoft.com/office/powerpoint/2010/main" val="28712645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1326776" y="6376767"/>
            <a:ext cx="1542289" cy="365125"/>
          </a:xfrm>
        </p:spPr>
        <p:txBody>
          <a:bodyPr/>
          <a:lstStyle>
            <a:lvl1pPr algn="l">
              <a:defRPr/>
            </a:lvl1pPr>
          </a:lstStyle>
          <a:p>
            <a:fld id="{9A4CCD76-04FF-4B7A-AB41-9ABAD25B4AFB}" type="datetime1">
              <a:rPr lang="fr-FR" smtClean="0"/>
              <a:t>10/04/2025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4114406" y="6376767"/>
            <a:ext cx="6572221" cy="365125"/>
          </a:xfrm>
        </p:spPr>
        <p:txBody>
          <a:bodyPr/>
          <a:lstStyle>
            <a:lvl1pPr algn="r">
              <a:defRPr/>
            </a:lvl1pPr>
          </a:lstStyle>
          <a:p>
            <a:r>
              <a:rPr lang="en-GB"/>
              <a:t>Preparing Double Pancake Setup</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a:xfrm>
            <a:off x="11102759" y="6376767"/>
            <a:ext cx="681254" cy="365125"/>
          </a:xfrm>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12775" y="124049"/>
            <a:ext cx="11376025" cy="1065742"/>
          </a:xfrm>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8E9E0A-7246-41A9-ADC3-74A35CF2C173}" type="datetime1">
              <a:rPr lang="fr-FR" smtClean="0"/>
              <a:t>10/04/2025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Preparing Double Pancake Setup</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585AD563-4A49-49AB-B13D-6468F468D635}" type="datetime1">
              <a:rPr lang="fr-FR" smtClean="0"/>
              <a:t>10/04/2025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Preparing Double Pancake Setup</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CC592B2-DD3C-45E7-8FCB-6A2FFC079517}" type="datetime1">
              <a:rPr lang="fr-FR" smtClean="0"/>
              <a:t>10/04/2025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Preparing Double Pancake Setup</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73BB8B98-2BCC-4946-9C65-4B1B6A5B882A}" type="datetime1">
              <a:rPr lang="fr-FR" smtClean="0"/>
              <a:t>10/04/2025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Preparing Double Pancake Setup</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889B4C0E-EABF-4A49-88D1-4113F5876917}" type="datetime1">
              <a:rPr lang="fr-FR" smtClean="0"/>
              <a:t>10/04/2025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Preparing Double Pancake Setup</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fld id="{D1B18A0B-A391-4CFF-B934-3B7B9B377DD3}" type="datetime1">
              <a:rPr lang="fr-FR" smtClean="0"/>
              <a:t>10/04/2025</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‹N°›</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GB"/>
              <a:t>Preparing Double Pancake Setup</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Lst>
  <p:hf sldNum="0"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png"/><Relationship Id="rId2" Type="http://schemas.openxmlformats.org/officeDocument/2006/relationships/image" Target="../media/image22.png"/><Relationship Id="rId1" Type="http://schemas.openxmlformats.org/officeDocument/2006/relationships/slideLayout" Target="../slideLayouts/slideLayout4.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9" y="2940800"/>
            <a:ext cx="11376025" cy="2153265"/>
          </a:xfrm>
        </p:spPr>
        <p:txBody>
          <a:bodyPr/>
          <a:lstStyle/>
          <a:p>
            <a:r>
              <a:rPr lang="en-GB" sz="4800" dirty="0"/>
              <a:t>Stacks, Current leads &amp; instrumentation</a:t>
            </a:r>
            <a:br>
              <a:rPr lang="en-GB" sz="4800" dirty="0"/>
            </a:br>
            <a:br>
              <a:rPr lang="en-GB" sz="4800" dirty="0"/>
            </a:br>
            <a:r>
              <a:rPr lang="en-GB" sz="2000" dirty="0"/>
              <a:t>High-field solenoid technology for the Muon Collider</a:t>
            </a:r>
            <a:endParaRPr lang="en-US" sz="48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pPr algn="l"/>
            <a:endParaRPr lang="en-US" sz="1800" dirty="0"/>
          </a:p>
          <a:p>
            <a:pPr algn="l"/>
            <a:r>
              <a:rPr lang="en-US" sz="1800" dirty="0"/>
              <a:t>11/04/2025</a:t>
            </a:r>
          </a:p>
        </p:txBody>
      </p:sp>
    </p:spTree>
    <p:extLst>
      <p:ext uri="{BB962C8B-B14F-4D97-AF65-F5344CB8AC3E}">
        <p14:creationId xmlns:p14="http://schemas.microsoft.com/office/powerpoint/2010/main" val="38905258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B85C031B-E65A-BD72-A5B6-C1C1E0ED73BC}"/>
              </a:ext>
            </a:extLst>
          </p:cNvPr>
          <p:cNvSpPr>
            <a:spLocks noGrp="1"/>
          </p:cNvSpPr>
          <p:nvPr>
            <p:ph type="title"/>
          </p:nvPr>
        </p:nvSpPr>
        <p:spPr/>
        <p:txBody>
          <a:bodyPr/>
          <a:lstStyle/>
          <a:p>
            <a:r>
              <a:rPr lang="fr-FR" dirty="0"/>
              <a:t>HTS </a:t>
            </a:r>
            <a:r>
              <a:rPr lang="fr-FR" dirty="0" err="1"/>
              <a:t>current</a:t>
            </a:r>
            <a:r>
              <a:rPr lang="fr-FR" dirty="0"/>
              <a:t> leads</a:t>
            </a:r>
            <a:endParaRPr lang="en-US" dirty="0"/>
          </a:p>
        </p:txBody>
      </p:sp>
      <p:sp>
        <p:nvSpPr>
          <p:cNvPr id="4" name="Espace réservé de la date 3">
            <a:extLst>
              <a:ext uri="{FF2B5EF4-FFF2-40B4-BE49-F238E27FC236}">
                <a16:creationId xmlns:a16="http://schemas.microsoft.com/office/drawing/2014/main" id="{4BE33104-E4EE-D33E-090D-A328714041DA}"/>
              </a:ext>
            </a:extLst>
          </p:cNvPr>
          <p:cNvSpPr>
            <a:spLocks noGrp="1"/>
          </p:cNvSpPr>
          <p:nvPr>
            <p:ph type="dt" sz="half" idx="10"/>
          </p:nvPr>
        </p:nvSpPr>
        <p:spPr/>
        <p:txBody>
          <a:bodyPr/>
          <a:lstStyle/>
          <a:p>
            <a:fld id="{9A4CCD76-04FF-4B7A-AB41-9ABAD25B4AFB}" type="datetime1">
              <a:rPr lang="fr-FR" smtClean="0"/>
              <a:t>11/04/2025</a:t>
            </a:fld>
            <a:endParaRPr lang="en-US" dirty="0"/>
          </a:p>
        </p:txBody>
      </p:sp>
      <p:sp>
        <p:nvSpPr>
          <p:cNvPr id="5" name="Espace réservé du pied de page 4">
            <a:extLst>
              <a:ext uri="{FF2B5EF4-FFF2-40B4-BE49-F238E27FC236}">
                <a16:creationId xmlns:a16="http://schemas.microsoft.com/office/drawing/2014/main" id="{4E1F8239-328E-CD10-8CA3-78B4D1098F1B}"/>
              </a:ext>
            </a:extLst>
          </p:cNvPr>
          <p:cNvSpPr>
            <a:spLocks noGrp="1"/>
          </p:cNvSpPr>
          <p:nvPr>
            <p:ph type="ftr" sz="quarter" idx="11"/>
          </p:nvPr>
        </p:nvSpPr>
        <p:spPr/>
        <p:txBody>
          <a:bodyPr/>
          <a:lstStyle/>
          <a:p>
            <a:r>
              <a:rPr lang="en-GB"/>
              <a:t>Preparing Double Pancake Setup</a:t>
            </a:r>
            <a:endParaRPr lang="en-US" dirty="0"/>
          </a:p>
        </p:txBody>
      </p:sp>
      <p:pic>
        <p:nvPicPr>
          <p:cNvPr id="7" name="Image 6">
            <a:extLst>
              <a:ext uri="{FF2B5EF4-FFF2-40B4-BE49-F238E27FC236}">
                <a16:creationId xmlns:a16="http://schemas.microsoft.com/office/drawing/2014/main" id="{CEF82F6D-7018-6690-314D-FBA19630B168}"/>
              </a:ext>
            </a:extLst>
          </p:cNvPr>
          <p:cNvPicPr>
            <a:picLocks noChangeAspect="1"/>
          </p:cNvPicPr>
          <p:nvPr/>
        </p:nvPicPr>
        <p:blipFill>
          <a:blip r:embed="rId2"/>
          <a:stretch>
            <a:fillRect/>
          </a:stretch>
        </p:blipFill>
        <p:spPr>
          <a:xfrm>
            <a:off x="229609" y="998791"/>
            <a:ext cx="2194333" cy="1754569"/>
          </a:xfrm>
          <a:prstGeom prst="rect">
            <a:avLst/>
          </a:prstGeom>
        </p:spPr>
      </p:pic>
      <p:pic>
        <p:nvPicPr>
          <p:cNvPr id="9" name="Image 8" descr="Une image contenant texte, ligne, diagramme, Tracé&#10;&#10;Le contenu généré par l’IA peut être incorrect.">
            <a:extLst>
              <a:ext uri="{FF2B5EF4-FFF2-40B4-BE49-F238E27FC236}">
                <a16:creationId xmlns:a16="http://schemas.microsoft.com/office/drawing/2014/main" id="{C2281D66-5804-2D4B-4479-8F3EA2642AD9}"/>
              </a:ext>
            </a:extLst>
          </p:cNvPr>
          <p:cNvPicPr>
            <a:picLocks noChangeAspect="1"/>
          </p:cNvPicPr>
          <p:nvPr/>
        </p:nvPicPr>
        <p:blipFill>
          <a:blip r:embed="rId3"/>
          <a:stretch>
            <a:fillRect/>
          </a:stretch>
        </p:blipFill>
        <p:spPr>
          <a:xfrm>
            <a:off x="2581574" y="806927"/>
            <a:ext cx="5462829" cy="3484079"/>
          </a:xfrm>
          <a:prstGeom prst="rect">
            <a:avLst/>
          </a:prstGeom>
        </p:spPr>
      </p:pic>
      <p:sp>
        <p:nvSpPr>
          <p:cNvPr id="13" name="ZoneTexte 12">
            <a:extLst>
              <a:ext uri="{FF2B5EF4-FFF2-40B4-BE49-F238E27FC236}">
                <a16:creationId xmlns:a16="http://schemas.microsoft.com/office/drawing/2014/main" id="{756B35C8-F83F-79C0-3727-9E532A894C9B}"/>
              </a:ext>
            </a:extLst>
          </p:cNvPr>
          <p:cNvSpPr txBox="1"/>
          <p:nvPr/>
        </p:nvSpPr>
        <p:spPr>
          <a:xfrm>
            <a:off x="407988" y="2899236"/>
            <a:ext cx="2372360" cy="430887"/>
          </a:xfrm>
          <a:prstGeom prst="rect">
            <a:avLst/>
          </a:prstGeom>
          <a:noFill/>
        </p:spPr>
        <p:txBody>
          <a:bodyPr wrap="square">
            <a:spAutoFit/>
          </a:bodyPr>
          <a:lstStyle/>
          <a:p>
            <a:r>
              <a:rPr lang="en-US" sz="1100" dirty="0">
                <a:latin typeface="Times" panose="02020603050405020304" pitchFamily="18" charset="0"/>
                <a:cs typeface="Times" panose="02020603050405020304" pitchFamily="18" charset="0"/>
              </a:rPr>
              <a:t>Carmine Senatore et al 2024 </a:t>
            </a:r>
            <a:r>
              <a:rPr lang="en-US" sz="1100" dirty="0" err="1">
                <a:latin typeface="Times" panose="02020603050405020304" pitchFamily="18" charset="0"/>
                <a:cs typeface="Times" panose="02020603050405020304" pitchFamily="18" charset="0"/>
              </a:rPr>
              <a:t>Supercond</a:t>
            </a:r>
            <a:r>
              <a:rPr lang="en-US" sz="1100" dirty="0">
                <a:latin typeface="Times" panose="02020603050405020304" pitchFamily="18" charset="0"/>
                <a:cs typeface="Times" panose="02020603050405020304" pitchFamily="18" charset="0"/>
              </a:rPr>
              <a:t>. Sci. Technol. 37 115013</a:t>
            </a:r>
          </a:p>
        </p:txBody>
      </p:sp>
      <p:sp>
        <p:nvSpPr>
          <p:cNvPr id="14" name="ZoneTexte 13">
            <a:extLst>
              <a:ext uri="{FF2B5EF4-FFF2-40B4-BE49-F238E27FC236}">
                <a16:creationId xmlns:a16="http://schemas.microsoft.com/office/drawing/2014/main" id="{6DFC19C1-D6FB-DC92-26FD-888AACB0CC80}"/>
              </a:ext>
            </a:extLst>
          </p:cNvPr>
          <p:cNvSpPr txBox="1"/>
          <p:nvPr/>
        </p:nvSpPr>
        <p:spPr>
          <a:xfrm>
            <a:off x="499459" y="3705116"/>
            <a:ext cx="2189417" cy="2062103"/>
          </a:xfrm>
          <a:prstGeom prst="rect">
            <a:avLst/>
          </a:prstGeom>
          <a:noFill/>
          <a:ln w="38100">
            <a:solidFill>
              <a:srgbClr val="FF0000"/>
            </a:solidFill>
          </a:ln>
        </p:spPr>
        <p:txBody>
          <a:bodyPr wrap="square">
            <a:spAutoFit/>
          </a:bodyPr>
          <a:lstStyle/>
          <a:p>
            <a:r>
              <a:rPr lang="en-US" sz="1600" dirty="0">
                <a:latin typeface="Times" panose="02020603050405020304" pitchFamily="18" charset="0"/>
                <a:cs typeface="Times" panose="02020603050405020304" pitchFamily="18" charset="0"/>
              </a:rPr>
              <a:t>For 1 tape</a:t>
            </a:r>
          </a:p>
          <a:p>
            <a:endParaRPr lang="en-US" sz="1600" dirty="0">
              <a:latin typeface="Times" panose="02020603050405020304" pitchFamily="18" charset="0"/>
              <a:cs typeface="Times" panose="02020603050405020304" pitchFamily="18" charset="0"/>
            </a:endParaRPr>
          </a:p>
          <a:p>
            <a:r>
              <a:rPr lang="en-US" sz="1600" dirty="0">
                <a:latin typeface="Times" panose="02020603050405020304" pitchFamily="18" charset="0"/>
                <a:cs typeface="Times" panose="02020603050405020304" pitchFamily="18" charset="0"/>
              </a:rPr>
              <a:t>I = 100 A</a:t>
            </a:r>
          </a:p>
          <a:p>
            <a:r>
              <a:rPr lang="en-US" sz="1600" dirty="0">
                <a:latin typeface="Times" panose="02020603050405020304" pitchFamily="18" charset="0"/>
                <a:cs typeface="Times" panose="02020603050405020304" pitchFamily="18" charset="0"/>
              </a:rPr>
              <a:t>B = 1 T</a:t>
            </a:r>
          </a:p>
          <a:p>
            <a:endParaRPr lang="en-US" sz="1600" dirty="0">
              <a:latin typeface="Times" panose="02020603050405020304" pitchFamily="18" charset="0"/>
              <a:cs typeface="Times" panose="02020603050405020304" pitchFamily="18" charset="0"/>
            </a:endParaRPr>
          </a:p>
          <a:p>
            <a:r>
              <a:rPr lang="en-US" sz="1600" dirty="0">
                <a:latin typeface="Times" panose="02020603050405020304" pitchFamily="18" charset="0"/>
                <a:cs typeface="Times" panose="02020603050405020304" pitchFamily="18" charset="0"/>
              </a:rPr>
              <a:t>f = 100 N/m</a:t>
            </a:r>
          </a:p>
          <a:p>
            <a:endParaRPr lang="en-US" sz="1600" dirty="0">
              <a:latin typeface="Times" panose="02020603050405020304" pitchFamily="18" charset="0"/>
              <a:cs typeface="Times" panose="02020603050405020304" pitchFamily="18" charset="0"/>
            </a:endParaRPr>
          </a:p>
          <a:p>
            <a:r>
              <a:rPr lang="en-US" sz="1600" dirty="0">
                <a:latin typeface="Times" panose="02020603050405020304" pitchFamily="18" charset="0"/>
                <a:cs typeface="Times" panose="02020603050405020304" pitchFamily="18" charset="0"/>
              </a:rPr>
              <a:t>B// / B|_ can reach 10</a:t>
            </a:r>
          </a:p>
        </p:txBody>
      </p:sp>
      <mc:AlternateContent xmlns:mc="http://schemas.openxmlformats.org/markup-compatibility/2006">
        <mc:Choice xmlns:a14="http://schemas.microsoft.com/office/drawing/2010/main" Requires="a14">
          <p:sp>
            <p:nvSpPr>
              <p:cNvPr id="15" name="ZoneTexte 14">
                <a:extLst>
                  <a:ext uri="{FF2B5EF4-FFF2-40B4-BE49-F238E27FC236}">
                    <a16:creationId xmlns:a16="http://schemas.microsoft.com/office/drawing/2014/main" id="{E1816130-7B41-4353-D418-D2EC04EA82BA}"/>
                  </a:ext>
                </a:extLst>
              </p:cNvPr>
              <p:cNvSpPr txBox="1"/>
              <p:nvPr/>
            </p:nvSpPr>
            <p:spPr>
              <a:xfrm>
                <a:off x="7578641" y="390629"/>
                <a:ext cx="4537159" cy="5522730"/>
              </a:xfrm>
              <a:prstGeom prst="rect">
                <a:avLst/>
              </a:prstGeom>
              <a:noFill/>
              <a:ln w="38100">
                <a:solidFill>
                  <a:srgbClr val="FF0000"/>
                </a:solidFill>
              </a:ln>
            </p:spPr>
            <p:txBody>
              <a:bodyPr wrap="square">
                <a:spAutoFit/>
              </a:bodyPr>
              <a:lstStyle/>
              <a:p>
                <a:r>
                  <a:rPr lang="en-US" sz="1600" dirty="0">
                    <a:latin typeface="Times" panose="02020603050405020304" pitchFamily="18" charset="0"/>
                    <a:cs typeface="Times" panose="02020603050405020304" pitchFamily="18" charset="0"/>
                  </a:rPr>
                  <a:t>Eddy current copper</a:t>
                </a:r>
              </a:p>
              <a:p>
                <a:endParaRPr lang="en-US" sz="1600" dirty="0">
                  <a:latin typeface="Times" panose="02020603050405020304" pitchFamily="18" charset="0"/>
                  <a:cs typeface="Times" panose="02020603050405020304" pitchFamily="18" charset="0"/>
                </a:endParaRPr>
              </a:p>
              <a:p>
                <a:pPr/>
                <a14:m>
                  <m:oMathPara xmlns:m="http://schemas.openxmlformats.org/officeDocument/2006/math">
                    <m:oMathParaPr>
                      <m:jc m:val="left"/>
                    </m:oMathParaPr>
                    <m:oMath xmlns:m="http://schemas.openxmlformats.org/officeDocument/2006/math">
                      <m:r>
                        <a:rPr lang="en-US" sz="1600" i="1" dirty="0" smtClean="0">
                          <a:latin typeface="Cambria Math" panose="02040503050406030204" pitchFamily="18" charset="0"/>
                          <a:cs typeface="Times" panose="02020603050405020304" pitchFamily="18" charset="0"/>
                        </a:rPr>
                        <m:t>𝑆</m:t>
                      </m:r>
                      <m:r>
                        <a:rPr lang="en-US" sz="1600" i="1" dirty="0" smtClean="0">
                          <a:latin typeface="Cambria Math" panose="02040503050406030204" pitchFamily="18" charset="0"/>
                          <a:cs typeface="Times" panose="02020603050405020304" pitchFamily="18" charset="0"/>
                        </a:rPr>
                        <m:t> = </m:t>
                      </m:r>
                      <m:r>
                        <a:rPr lang="en-US" sz="1600" i="1" dirty="0" err="1" smtClean="0">
                          <a:latin typeface="Cambria Math" panose="02040503050406030204" pitchFamily="18" charset="0"/>
                          <a:cs typeface="Times" panose="02020603050405020304" pitchFamily="18" charset="0"/>
                        </a:rPr>
                        <m:t>𝑙</m:t>
                      </m:r>
                      <m:r>
                        <a:rPr lang="fr-FR" sz="1600" b="0" i="1" dirty="0" smtClean="0">
                          <a:latin typeface="Cambria Math" panose="02040503050406030204" pitchFamily="18" charset="0"/>
                          <a:cs typeface="Times" panose="02020603050405020304" pitchFamily="18" charset="0"/>
                        </a:rPr>
                        <m:t>𝑤</m:t>
                      </m:r>
                    </m:oMath>
                  </m:oMathPara>
                </a14:m>
                <a:endParaRPr lang="en-US" sz="1600" dirty="0">
                  <a:latin typeface="Times" panose="02020603050405020304" pitchFamily="18" charset="0"/>
                  <a:cs typeface="Times" panose="02020603050405020304" pitchFamily="18" charset="0"/>
                </a:endParaRPr>
              </a:p>
              <a:p>
                <a:pPr/>
                <a14:m>
                  <m:oMathPara xmlns:m="http://schemas.openxmlformats.org/officeDocument/2006/math">
                    <m:oMathParaPr>
                      <m:jc m:val="left"/>
                    </m:oMathParaPr>
                    <m:oMath xmlns:m="http://schemas.openxmlformats.org/officeDocument/2006/math">
                      <m:r>
                        <a:rPr lang="en-US" sz="1600" i="1" dirty="0" smtClean="0">
                          <a:latin typeface="Cambria Math" panose="02040503050406030204" pitchFamily="18" charset="0"/>
                          <a:cs typeface="Times" panose="02020603050405020304" pitchFamily="18" charset="0"/>
                        </a:rPr>
                        <m:t>𝐴</m:t>
                      </m:r>
                      <m:r>
                        <a:rPr lang="en-US" sz="1600" i="1" dirty="0" smtClean="0">
                          <a:latin typeface="Cambria Math" panose="02040503050406030204" pitchFamily="18" charset="0"/>
                          <a:cs typeface="Times" panose="02020603050405020304" pitchFamily="18" charset="0"/>
                        </a:rPr>
                        <m:t> = </m:t>
                      </m:r>
                      <m:r>
                        <a:rPr lang="en-US" sz="1600" i="1" dirty="0" err="1" smtClean="0">
                          <a:latin typeface="Cambria Math" panose="02040503050406030204" pitchFamily="18" charset="0"/>
                          <a:cs typeface="Times" panose="02020603050405020304" pitchFamily="18" charset="0"/>
                        </a:rPr>
                        <m:t>𝑤</m:t>
                      </m:r>
                      <m:r>
                        <a:rPr lang="fr-FR" sz="1600" b="0" i="1" dirty="0" smtClean="0">
                          <a:latin typeface="Cambria Math" panose="02040503050406030204" pitchFamily="18" charset="0"/>
                          <a:cs typeface="Times" panose="02020603050405020304" pitchFamily="18" charset="0"/>
                        </a:rPr>
                        <m:t>𝑒</m:t>
                      </m:r>
                    </m:oMath>
                  </m:oMathPara>
                </a14:m>
                <a:endParaRPr lang="en-US" sz="1600" dirty="0">
                  <a:latin typeface="Times" panose="02020603050405020304" pitchFamily="18" charset="0"/>
                  <a:cs typeface="Times" panose="02020603050405020304" pitchFamily="18" charset="0"/>
                </a:endParaRPr>
              </a:p>
              <a:p>
                <a:endParaRPr lang="en-US" sz="1600" dirty="0">
                  <a:latin typeface="Times" panose="02020603050405020304" pitchFamily="18" charset="0"/>
                  <a:cs typeface="Times" panose="02020603050405020304" pitchFamily="18" charset="0"/>
                </a:endParaRPr>
              </a:p>
              <a:p>
                <a:endParaRPr lang="en-US" sz="1600" dirty="0">
                  <a:latin typeface="Times" panose="02020603050405020304" pitchFamily="18" charset="0"/>
                  <a:cs typeface="Times" panose="02020603050405020304" pitchFamily="18" charset="0"/>
                </a:endParaRPr>
              </a:p>
              <a:p>
                <a:endParaRPr lang="en-US" sz="1600" dirty="0">
                  <a:latin typeface="Times" panose="02020603050405020304" pitchFamily="18" charset="0"/>
                  <a:cs typeface="Times" panose="02020603050405020304" pitchFamily="18" charset="0"/>
                </a:endParaRPr>
              </a:p>
              <a:p>
                <a:endParaRPr lang="en-US" sz="1600" dirty="0">
                  <a:latin typeface="Times" panose="02020603050405020304" pitchFamily="18" charset="0"/>
                  <a:cs typeface="Times" panose="02020603050405020304" pitchFamily="18" charset="0"/>
                </a:endParaRPr>
              </a:p>
              <a:p>
                <a14:m>
                  <m:oMathPara xmlns:m="http://schemas.openxmlformats.org/officeDocument/2006/math">
                    <m:oMathParaPr>
                      <m:jc m:val="centerGroup"/>
                    </m:oMathParaPr>
                    <m:oMath xmlns:m="http://schemas.openxmlformats.org/officeDocument/2006/math">
                      <m:f>
                        <m:fPr>
                          <m:ctrlPr>
                            <a:rPr lang="fr-FR" sz="1600" b="0" i="1" dirty="0" smtClean="0">
                              <a:latin typeface="Cambria Math" panose="02040503050406030204" pitchFamily="18" charset="0"/>
                              <a:cs typeface="Times" panose="02020603050405020304" pitchFamily="18" charset="0"/>
                            </a:rPr>
                          </m:ctrlPr>
                        </m:fPr>
                        <m:num>
                          <m:r>
                            <m:rPr>
                              <m:sty m:val="p"/>
                            </m:rPr>
                            <a:rPr lang="fr-FR" sz="1600" b="0" i="0" dirty="0" smtClean="0">
                              <a:latin typeface="Cambria Math" panose="02040503050406030204" pitchFamily="18" charset="0"/>
                              <a:cs typeface="Times" panose="02020603050405020304" pitchFamily="18" charset="0"/>
                            </a:rPr>
                            <m:t>Δ</m:t>
                          </m:r>
                          <m:r>
                            <a:rPr lang="fr-FR" sz="1600" b="0" i="1" dirty="0" smtClean="0">
                              <a:latin typeface="Cambria Math" panose="02040503050406030204" pitchFamily="18" charset="0"/>
                              <a:cs typeface="Times" panose="02020603050405020304" pitchFamily="18" charset="0"/>
                            </a:rPr>
                            <m:t>𝐵</m:t>
                          </m:r>
                        </m:num>
                        <m:den>
                          <m:r>
                            <m:rPr>
                              <m:sty m:val="p"/>
                            </m:rPr>
                            <a:rPr lang="fr-FR" sz="1600" b="0" i="0" dirty="0" smtClean="0">
                              <a:latin typeface="Cambria Math" panose="02040503050406030204" pitchFamily="18" charset="0"/>
                              <a:cs typeface="Times" panose="02020603050405020304" pitchFamily="18" charset="0"/>
                            </a:rPr>
                            <m:t>Δ</m:t>
                          </m:r>
                          <m:r>
                            <a:rPr lang="fr-FR" sz="1600" b="0" i="1" dirty="0" smtClean="0">
                              <a:latin typeface="Cambria Math" panose="02040503050406030204" pitchFamily="18" charset="0"/>
                              <a:cs typeface="Times" panose="02020603050405020304" pitchFamily="18" charset="0"/>
                            </a:rPr>
                            <m:t>𝑡</m:t>
                          </m:r>
                        </m:den>
                      </m:f>
                      <m:r>
                        <a:rPr lang="fr-FR" sz="1600" b="0" i="1" dirty="0" smtClean="0">
                          <a:latin typeface="Cambria Math" panose="02040503050406030204" pitchFamily="18" charset="0"/>
                          <a:cs typeface="Times" panose="02020603050405020304" pitchFamily="18" charset="0"/>
                        </a:rPr>
                        <m:t>𝑆</m:t>
                      </m:r>
                      <m:r>
                        <a:rPr lang="fr-FR" sz="1600" b="0" i="1" dirty="0" smtClean="0">
                          <a:latin typeface="Cambria Math" panose="02040503050406030204" pitchFamily="18" charset="0"/>
                          <a:cs typeface="Times" panose="02020603050405020304" pitchFamily="18" charset="0"/>
                        </a:rPr>
                        <m:t>=−</m:t>
                      </m:r>
                      <m:r>
                        <a:rPr lang="fr-FR" sz="1600" b="0" i="1" dirty="0" smtClean="0">
                          <a:latin typeface="Cambria Math" panose="02040503050406030204" pitchFamily="18" charset="0"/>
                          <a:cs typeface="Times" panose="02020603050405020304" pitchFamily="18" charset="0"/>
                        </a:rPr>
                        <m:t>𝑅𝐼</m:t>
                      </m:r>
                    </m:oMath>
                  </m:oMathPara>
                </a14:m>
                <a:endParaRPr lang="en-US" sz="1600" dirty="0">
                  <a:latin typeface="Times" panose="02020603050405020304" pitchFamily="18" charset="0"/>
                  <a:cs typeface="Times" panose="02020603050405020304" pitchFamily="18" charset="0"/>
                </a:endParaRPr>
              </a:p>
              <a:p>
                <a:endParaRPr lang="fr-FR" sz="1600" b="0" i="1" dirty="0">
                  <a:latin typeface="Cambria Math" panose="02040503050406030204" pitchFamily="18" charset="0"/>
                  <a:cs typeface="Times" panose="02020603050405020304" pitchFamily="18" charset="0"/>
                </a:endParaRPr>
              </a:p>
              <a:p>
                <a14:m>
                  <m:oMathPara xmlns:m="http://schemas.openxmlformats.org/officeDocument/2006/math">
                    <m:oMathParaPr>
                      <m:jc m:val="centerGroup"/>
                    </m:oMathParaPr>
                    <m:oMath xmlns:m="http://schemas.openxmlformats.org/officeDocument/2006/math">
                      <m:r>
                        <a:rPr lang="fr-FR" sz="1600" i="1" dirty="0" smtClean="0">
                          <a:latin typeface="Cambria Math" panose="02040503050406030204" pitchFamily="18" charset="0"/>
                          <a:cs typeface="Times" panose="02020603050405020304" pitchFamily="18" charset="0"/>
                        </a:rPr>
                        <m:t>𝐼</m:t>
                      </m:r>
                      <m:r>
                        <a:rPr lang="fr-FR" sz="1600" i="1" dirty="0" smtClean="0">
                          <a:latin typeface="Cambria Math" panose="02040503050406030204" pitchFamily="18" charset="0"/>
                          <a:cs typeface="Times" panose="02020603050405020304" pitchFamily="18" charset="0"/>
                        </a:rPr>
                        <m:t> = 100 </m:t>
                      </m:r>
                      <m:r>
                        <a:rPr lang="fr-FR" sz="1600" i="1" dirty="0" smtClean="0">
                          <a:latin typeface="Cambria Math" panose="02040503050406030204" pitchFamily="18" charset="0"/>
                          <a:cs typeface="Times" panose="02020603050405020304" pitchFamily="18" charset="0"/>
                        </a:rPr>
                        <m:t>𝐴</m:t>
                      </m:r>
                    </m:oMath>
                  </m:oMathPara>
                </a14:m>
                <a:endParaRPr lang="fr-FR" sz="1600" i="1" dirty="0">
                  <a:latin typeface="Cambria Math" panose="02040503050406030204" pitchFamily="18" charset="0"/>
                  <a:cs typeface="Times" panose="02020603050405020304" pitchFamily="18" charset="0"/>
                </a:endParaRPr>
              </a:p>
              <a:p>
                <a14:m>
                  <m:oMathPara xmlns:m="http://schemas.openxmlformats.org/officeDocument/2006/math">
                    <m:oMathParaPr>
                      <m:jc m:val="centerGroup"/>
                    </m:oMathParaPr>
                    <m:oMath xmlns:m="http://schemas.openxmlformats.org/officeDocument/2006/math">
                      <m:r>
                        <m:rPr>
                          <m:sty m:val="p"/>
                        </m:rPr>
                        <a:rPr lang="fr-FR" sz="1600" b="0" i="0" dirty="0" smtClean="0">
                          <a:latin typeface="Cambria Math" panose="02040503050406030204" pitchFamily="18" charset="0"/>
                          <a:cs typeface="Times" panose="02020603050405020304" pitchFamily="18" charset="0"/>
                        </a:rPr>
                        <m:t>Δ</m:t>
                      </m:r>
                      <m:r>
                        <a:rPr lang="fr-FR" sz="1600" i="1" dirty="0" smtClean="0">
                          <a:latin typeface="Cambria Math" panose="02040503050406030204" pitchFamily="18" charset="0"/>
                          <a:cs typeface="Times" panose="02020603050405020304" pitchFamily="18" charset="0"/>
                        </a:rPr>
                        <m:t>𝐵</m:t>
                      </m:r>
                      <m:r>
                        <a:rPr lang="fr-FR" sz="1600" i="1" dirty="0" smtClean="0">
                          <a:latin typeface="Cambria Math" panose="02040503050406030204" pitchFamily="18" charset="0"/>
                          <a:cs typeface="Times" panose="02020603050405020304" pitchFamily="18" charset="0"/>
                        </a:rPr>
                        <m:t> = 1 </m:t>
                      </m:r>
                      <m:r>
                        <a:rPr lang="fr-FR" sz="1600" i="1" dirty="0" smtClean="0">
                          <a:latin typeface="Cambria Math" panose="02040503050406030204" pitchFamily="18" charset="0"/>
                          <a:cs typeface="Times" panose="02020603050405020304" pitchFamily="18" charset="0"/>
                        </a:rPr>
                        <m:t>𝑇</m:t>
                      </m:r>
                    </m:oMath>
                  </m:oMathPara>
                </a14:m>
                <a:endParaRPr lang="fr-FR" sz="1600" i="1" dirty="0">
                  <a:latin typeface="Cambria Math" panose="02040503050406030204" pitchFamily="18" charset="0"/>
                  <a:cs typeface="Times" panose="02020603050405020304" pitchFamily="18" charset="0"/>
                </a:endParaRPr>
              </a:p>
              <a:p>
                <a14:m>
                  <m:oMathPara xmlns:m="http://schemas.openxmlformats.org/officeDocument/2006/math">
                    <m:oMathParaPr>
                      <m:jc m:val="centerGroup"/>
                    </m:oMathParaPr>
                    <m:oMath xmlns:m="http://schemas.openxmlformats.org/officeDocument/2006/math">
                      <m:r>
                        <m:rPr>
                          <m:sty m:val="p"/>
                        </m:rPr>
                        <a:rPr lang="fr-FR" sz="1600" b="0" i="0" smtClean="0">
                          <a:latin typeface="Cambria Math" panose="02040503050406030204" pitchFamily="18" charset="0"/>
                          <a:cs typeface="Times" panose="02020603050405020304" pitchFamily="18" charset="0"/>
                        </a:rPr>
                        <m:t>Δ</m:t>
                      </m:r>
                      <m:r>
                        <a:rPr lang="fr-FR" sz="1600" b="0" i="1" smtClean="0">
                          <a:latin typeface="Cambria Math" panose="02040503050406030204" pitchFamily="18" charset="0"/>
                          <a:cs typeface="Times" panose="02020603050405020304" pitchFamily="18" charset="0"/>
                        </a:rPr>
                        <m:t>𝑡</m:t>
                      </m:r>
                      <m:r>
                        <a:rPr lang="fr-FR" sz="1600" b="0" i="1" smtClean="0">
                          <a:latin typeface="Cambria Math" panose="02040503050406030204" pitchFamily="18" charset="0"/>
                          <a:cs typeface="Times" panose="02020603050405020304" pitchFamily="18" charset="0"/>
                        </a:rPr>
                        <m:t>=1 </m:t>
                      </m:r>
                      <m:r>
                        <a:rPr lang="fr-FR" sz="1600" b="0" i="1" smtClean="0">
                          <a:latin typeface="Cambria Math" panose="02040503050406030204" pitchFamily="18" charset="0"/>
                          <a:cs typeface="Times" panose="02020603050405020304" pitchFamily="18" charset="0"/>
                        </a:rPr>
                        <m:t>𝑠</m:t>
                      </m:r>
                    </m:oMath>
                  </m:oMathPara>
                </a14:m>
                <a:endParaRPr lang="fr-FR" sz="1600" b="0" i="1" dirty="0">
                  <a:latin typeface="Cambria Math" panose="02040503050406030204" pitchFamily="18" charset="0"/>
                  <a:cs typeface="Times" panose="02020603050405020304" pitchFamily="18" charset="0"/>
                </a:endParaRPr>
              </a:p>
              <a:p>
                <a14:m>
                  <m:oMathPara xmlns:m="http://schemas.openxmlformats.org/officeDocument/2006/math">
                    <m:oMathParaPr>
                      <m:jc m:val="centerGroup"/>
                    </m:oMathParaPr>
                    <m:oMath xmlns:m="http://schemas.openxmlformats.org/officeDocument/2006/math">
                      <m:r>
                        <a:rPr lang="fr-FR" sz="1600" b="0" i="1" smtClean="0">
                          <a:latin typeface="Cambria Math" panose="02040503050406030204" pitchFamily="18" charset="0"/>
                          <a:cs typeface="Times" panose="02020603050405020304" pitchFamily="18" charset="0"/>
                        </a:rPr>
                        <m:t>𝑒</m:t>
                      </m:r>
                      <m:r>
                        <a:rPr lang="fr-FR" sz="1600" b="0" i="1" smtClean="0">
                          <a:latin typeface="Cambria Math" panose="02040503050406030204" pitchFamily="18" charset="0"/>
                          <a:cs typeface="Times" panose="02020603050405020304" pitchFamily="18" charset="0"/>
                        </a:rPr>
                        <m:t>=20 </m:t>
                      </m:r>
                      <m:r>
                        <a:rPr lang="fr-FR" sz="1600" b="0" i="1" smtClean="0">
                          <a:latin typeface="Cambria Math" panose="02040503050406030204" pitchFamily="18" charset="0"/>
                          <a:cs typeface="Times" panose="02020603050405020304" pitchFamily="18" charset="0"/>
                        </a:rPr>
                        <m:t>𝜇</m:t>
                      </m:r>
                      <m:r>
                        <a:rPr lang="fr-FR" sz="1600" b="0" i="1" smtClean="0">
                          <a:latin typeface="Cambria Math" panose="02040503050406030204" pitchFamily="18" charset="0"/>
                          <a:cs typeface="Times" panose="02020603050405020304" pitchFamily="18" charset="0"/>
                        </a:rPr>
                        <m:t>𝑚</m:t>
                      </m:r>
                    </m:oMath>
                  </m:oMathPara>
                </a14:m>
                <a:endParaRPr lang="fr-FR" sz="1600" b="0" i="1" dirty="0">
                  <a:latin typeface="Cambria Math" panose="02040503050406030204" pitchFamily="18" charset="0"/>
                  <a:cs typeface="Times" panose="02020603050405020304" pitchFamily="18" charset="0"/>
                </a:endParaRPr>
              </a:p>
              <a:p>
                <a14:m>
                  <m:oMathPara xmlns:m="http://schemas.openxmlformats.org/officeDocument/2006/math">
                    <m:oMathParaPr>
                      <m:jc m:val="centerGroup"/>
                    </m:oMathParaPr>
                    <m:oMath xmlns:m="http://schemas.openxmlformats.org/officeDocument/2006/math">
                      <m:r>
                        <a:rPr lang="fr-FR" sz="1600" b="0" i="1" smtClean="0">
                          <a:latin typeface="Cambria Math" panose="02040503050406030204" pitchFamily="18" charset="0"/>
                          <a:cs typeface="Times" panose="02020603050405020304" pitchFamily="18" charset="0"/>
                        </a:rPr>
                        <m:t>𝑤</m:t>
                      </m:r>
                      <m:r>
                        <a:rPr lang="fr-FR" sz="1600" b="0" i="1" smtClean="0">
                          <a:latin typeface="Cambria Math" panose="02040503050406030204" pitchFamily="18" charset="0"/>
                          <a:cs typeface="Times" panose="02020603050405020304" pitchFamily="18" charset="0"/>
                        </a:rPr>
                        <m:t>=4 </m:t>
                      </m:r>
                      <m:r>
                        <a:rPr lang="fr-FR" sz="1600" b="0" i="1" smtClean="0">
                          <a:latin typeface="Cambria Math" panose="02040503050406030204" pitchFamily="18" charset="0"/>
                          <a:cs typeface="Times" panose="02020603050405020304" pitchFamily="18" charset="0"/>
                        </a:rPr>
                        <m:t>𝑚𝑚</m:t>
                      </m:r>
                    </m:oMath>
                  </m:oMathPara>
                </a14:m>
                <a:endParaRPr lang="fr-FR" sz="1600" i="1" dirty="0">
                  <a:latin typeface="Cambria Math" panose="02040503050406030204" pitchFamily="18" charset="0"/>
                  <a:cs typeface="Times" panose="02020603050405020304" pitchFamily="18" charset="0"/>
                </a:endParaRPr>
              </a:p>
              <a:p>
                <a14:m>
                  <m:oMathPara xmlns:m="http://schemas.openxmlformats.org/officeDocument/2006/math">
                    <m:oMathParaPr>
                      <m:jc m:val="centerGroup"/>
                    </m:oMathParaPr>
                    <m:oMath xmlns:m="http://schemas.openxmlformats.org/officeDocument/2006/math">
                      <m:r>
                        <a:rPr lang="fr-FR" sz="1600" b="0" i="1" smtClean="0">
                          <a:latin typeface="Cambria Math" panose="02040503050406030204" pitchFamily="18" charset="0"/>
                          <a:cs typeface="Times" panose="02020603050405020304" pitchFamily="18" charset="0"/>
                        </a:rPr>
                        <m:t>𝜌</m:t>
                      </m:r>
                      <m:r>
                        <a:rPr lang="fr-FR" sz="1600" b="0" i="1" smtClean="0">
                          <a:latin typeface="Cambria Math" panose="02040503050406030204" pitchFamily="18" charset="0"/>
                          <a:cs typeface="Times" panose="02020603050405020304" pitchFamily="18" charset="0"/>
                        </a:rPr>
                        <m:t>=</m:t>
                      </m:r>
                      <m:sSup>
                        <m:sSupPr>
                          <m:ctrlPr>
                            <a:rPr lang="fr-FR" sz="1600" b="0" i="1" smtClean="0">
                              <a:latin typeface="Cambria Math" panose="02040503050406030204" pitchFamily="18" charset="0"/>
                              <a:cs typeface="Times" panose="02020603050405020304" pitchFamily="18" charset="0"/>
                            </a:rPr>
                          </m:ctrlPr>
                        </m:sSupPr>
                        <m:e>
                          <m:r>
                            <a:rPr lang="fr-FR" sz="1600" b="0" i="1" smtClean="0">
                              <a:latin typeface="Cambria Math" panose="02040503050406030204" pitchFamily="18" charset="0"/>
                              <a:cs typeface="Times" panose="02020603050405020304" pitchFamily="18" charset="0"/>
                            </a:rPr>
                            <m:t>10</m:t>
                          </m:r>
                        </m:e>
                        <m:sup>
                          <m:r>
                            <a:rPr lang="fr-FR" sz="1600" b="0" i="1" smtClean="0">
                              <a:latin typeface="Cambria Math" panose="02040503050406030204" pitchFamily="18" charset="0"/>
                              <a:cs typeface="Times" panose="02020603050405020304" pitchFamily="18" charset="0"/>
                            </a:rPr>
                            <m:t>−9</m:t>
                          </m:r>
                        </m:sup>
                      </m:sSup>
                      <m:r>
                        <a:rPr lang="fr-FR" sz="1600" b="0" i="1" smtClean="0">
                          <a:latin typeface="Cambria Math" panose="02040503050406030204" pitchFamily="18" charset="0"/>
                          <a:cs typeface="Times" panose="02020603050405020304" pitchFamily="18" charset="0"/>
                        </a:rPr>
                        <m:t> </m:t>
                      </m:r>
                      <m:r>
                        <m:rPr>
                          <m:sty m:val="p"/>
                        </m:rPr>
                        <a:rPr lang="fr-FR" sz="1600" b="0" i="0" smtClean="0">
                          <a:latin typeface="Cambria Math" panose="02040503050406030204" pitchFamily="18" charset="0"/>
                          <a:cs typeface="Times" panose="02020603050405020304" pitchFamily="18" charset="0"/>
                        </a:rPr>
                        <m:t>Ω</m:t>
                      </m:r>
                      <m:r>
                        <a:rPr lang="fr-FR" sz="1600" b="0" i="1" smtClean="0">
                          <a:latin typeface="Cambria Math" panose="02040503050406030204" pitchFamily="18" charset="0"/>
                          <a:cs typeface="Times" panose="02020603050405020304" pitchFamily="18" charset="0"/>
                        </a:rPr>
                        <m:t>.</m:t>
                      </m:r>
                      <m:r>
                        <a:rPr lang="fr-FR" sz="1600" b="0" i="1" smtClean="0">
                          <a:latin typeface="Cambria Math" panose="02040503050406030204" pitchFamily="18" charset="0"/>
                          <a:cs typeface="Times" panose="02020603050405020304" pitchFamily="18" charset="0"/>
                        </a:rPr>
                        <m:t>𝑚</m:t>
                      </m:r>
                    </m:oMath>
                  </m:oMathPara>
                </a14:m>
                <a:endParaRPr lang="fr-FR" sz="1600" i="1" dirty="0">
                  <a:latin typeface="Cambria Math" panose="02040503050406030204" pitchFamily="18" charset="0"/>
                  <a:cs typeface="Times" panose="02020603050405020304" pitchFamily="18" charset="0"/>
                </a:endParaRPr>
              </a:p>
              <a:p>
                <a:endParaRPr lang="fr-FR" sz="1600" b="0" i="1" dirty="0">
                  <a:latin typeface="Cambria Math" panose="02040503050406030204" pitchFamily="18" charset="0"/>
                  <a:cs typeface="Times" panose="02020603050405020304" pitchFamily="18" charset="0"/>
                </a:endParaRPr>
              </a:p>
              <a:p>
                <a14:m>
                  <m:oMathPara xmlns:m="http://schemas.openxmlformats.org/officeDocument/2006/math">
                    <m:oMathParaPr>
                      <m:jc m:val="centerGroup"/>
                    </m:oMathParaPr>
                    <m:oMath xmlns:m="http://schemas.openxmlformats.org/officeDocument/2006/math">
                      <m:r>
                        <a:rPr lang="fr-FR" sz="1600" b="0" i="1" smtClean="0">
                          <a:latin typeface="Cambria Math" panose="02040503050406030204" pitchFamily="18" charset="0"/>
                          <a:cs typeface="Times" panose="02020603050405020304" pitchFamily="18" charset="0"/>
                        </a:rPr>
                        <m:t>𝐼</m:t>
                      </m:r>
                      <m:r>
                        <a:rPr lang="fr-FR" sz="1600" b="0" i="1" smtClean="0">
                          <a:latin typeface="Cambria Math" panose="02040503050406030204" pitchFamily="18" charset="0"/>
                          <a:cs typeface="Times" panose="02020603050405020304" pitchFamily="18" charset="0"/>
                        </a:rPr>
                        <m:t>=</m:t>
                      </m:r>
                      <m:f>
                        <m:fPr>
                          <m:ctrlPr>
                            <a:rPr lang="fr-FR" sz="1600" i="1" dirty="0">
                              <a:latin typeface="Cambria Math" panose="02040503050406030204" pitchFamily="18" charset="0"/>
                              <a:cs typeface="Times" panose="02020603050405020304" pitchFamily="18" charset="0"/>
                            </a:rPr>
                          </m:ctrlPr>
                        </m:fPr>
                        <m:num>
                          <m:r>
                            <m:rPr>
                              <m:sty m:val="p"/>
                            </m:rPr>
                            <a:rPr lang="fr-FR" sz="1600" dirty="0">
                              <a:latin typeface="Cambria Math" panose="02040503050406030204" pitchFamily="18" charset="0"/>
                              <a:cs typeface="Times" panose="02020603050405020304" pitchFamily="18" charset="0"/>
                            </a:rPr>
                            <m:t>Δ</m:t>
                          </m:r>
                          <m:r>
                            <a:rPr lang="fr-FR" sz="1600" i="1" dirty="0">
                              <a:latin typeface="Cambria Math" panose="02040503050406030204" pitchFamily="18" charset="0"/>
                              <a:cs typeface="Times" panose="02020603050405020304" pitchFamily="18" charset="0"/>
                            </a:rPr>
                            <m:t>𝐵</m:t>
                          </m:r>
                        </m:num>
                        <m:den>
                          <m:r>
                            <m:rPr>
                              <m:sty m:val="p"/>
                            </m:rPr>
                            <a:rPr lang="fr-FR" sz="1600" dirty="0">
                              <a:latin typeface="Cambria Math" panose="02040503050406030204" pitchFamily="18" charset="0"/>
                              <a:cs typeface="Times" panose="02020603050405020304" pitchFamily="18" charset="0"/>
                            </a:rPr>
                            <m:t>Δ</m:t>
                          </m:r>
                          <m:r>
                            <a:rPr lang="fr-FR" sz="1600" i="1" dirty="0">
                              <a:latin typeface="Cambria Math" panose="02040503050406030204" pitchFamily="18" charset="0"/>
                              <a:cs typeface="Times" panose="02020603050405020304" pitchFamily="18" charset="0"/>
                            </a:rPr>
                            <m:t>𝑡</m:t>
                          </m:r>
                        </m:den>
                      </m:f>
                      <m:f>
                        <m:fPr>
                          <m:ctrlPr>
                            <a:rPr lang="fr-FR" sz="1600" b="0" i="1" dirty="0" smtClean="0">
                              <a:latin typeface="Cambria Math" panose="02040503050406030204" pitchFamily="18" charset="0"/>
                              <a:cs typeface="Times" panose="02020603050405020304" pitchFamily="18" charset="0"/>
                            </a:rPr>
                          </m:ctrlPr>
                        </m:fPr>
                        <m:num>
                          <m:sSup>
                            <m:sSupPr>
                              <m:ctrlPr>
                                <a:rPr lang="fr-FR" sz="1600" b="0" i="1" dirty="0" smtClean="0">
                                  <a:latin typeface="Cambria Math" panose="02040503050406030204" pitchFamily="18" charset="0"/>
                                  <a:cs typeface="Times" panose="02020603050405020304" pitchFamily="18" charset="0"/>
                                </a:rPr>
                              </m:ctrlPr>
                            </m:sSupPr>
                            <m:e>
                              <m:r>
                                <a:rPr lang="fr-FR" sz="1600" b="0" i="1" dirty="0" smtClean="0">
                                  <a:latin typeface="Cambria Math" panose="02040503050406030204" pitchFamily="18" charset="0"/>
                                  <a:cs typeface="Times" panose="02020603050405020304" pitchFamily="18" charset="0"/>
                                </a:rPr>
                                <m:t>𝑒𝑤</m:t>
                              </m:r>
                            </m:e>
                            <m:sup>
                              <m:r>
                                <a:rPr lang="fr-FR" sz="1600" b="0" i="1" dirty="0" smtClean="0">
                                  <a:latin typeface="Cambria Math" panose="02040503050406030204" pitchFamily="18" charset="0"/>
                                  <a:cs typeface="Times" panose="02020603050405020304" pitchFamily="18" charset="0"/>
                                </a:rPr>
                                <m:t>2</m:t>
                              </m:r>
                            </m:sup>
                          </m:sSup>
                        </m:num>
                        <m:den>
                          <m:r>
                            <a:rPr lang="fr-FR" sz="1600" b="0" i="1" dirty="0" smtClean="0">
                              <a:latin typeface="Cambria Math" panose="02040503050406030204" pitchFamily="18" charset="0"/>
                              <a:cs typeface="Times" panose="02020603050405020304" pitchFamily="18" charset="0"/>
                            </a:rPr>
                            <m:t>𝜌</m:t>
                          </m:r>
                        </m:den>
                      </m:f>
                      <m:r>
                        <a:rPr lang="fr-FR" sz="1600" b="0" i="1" dirty="0" smtClean="0">
                          <a:latin typeface="Cambria Math" panose="02040503050406030204" pitchFamily="18" charset="0"/>
                          <a:cs typeface="Times" panose="02020603050405020304" pitchFamily="18" charset="0"/>
                        </a:rPr>
                        <m:t>≈3 </m:t>
                      </m:r>
                      <m:r>
                        <a:rPr lang="fr-FR" sz="1600" b="0" i="1" dirty="0" smtClean="0">
                          <a:latin typeface="Cambria Math" panose="02040503050406030204" pitchFamily="18" charset="0"/>
                          <a:cs typeface="Times" panose="02020603050405020304" pitchFamily="18" charset="0"/>
                        </a:rPr>
                        <m:t>𝑚𝐴</m:t>
                      </m:r>
                    </m:oMath>
                  </m:oMathPara>
                </a14:m>
                <a:endParaRPr lang="en-US" sz="1600" dirty="0">
                  <a:latin typeface="Times" panose="02020603050405020304" pitchFamily="18" charset="0"/>
                  <a:cs typeface="Times" panose="02020603050405020304" pitchFamily="18" charset="0"/>
                </a:endParaRPr>
              </a:p>
              <a:p>
                <a:endParaRPr lang="en-US" sz="1600" dirty="0">
                  <a:latin typeface="Times" panose="02020603050405020304" pitchFamily="18" charset="0"/>
                  <a:cs typeface="Times" panose="02020603050405020304" pitchFamily="18" charset="0"/>
                </a:endParaRPr>
              </a:p>
              <a:p>
                <a:r>
                  <a:rPr lang="en-US" sz="1600" dirty="0">
                    <a:latin typeface="Times" panose="02020603050405020304" pitchFamily="18" charset="0"/>
                    <a:cs typeface="Times" panose="02020603050405020304" pitchFamily="18" charset="0"/>
                  </a:rPr>
                  <a:t>X 1000 for etched </a:t>
                </a:r>
                <a14:m>
                  <m:oMath xmlns:m="http://schemas.openxmlformats.org/officeDocument/2006/math">
                    <m:d>
                      <m:dPr>
                        <m:ctrlPr>
                          <a:rPr lang="fr-FR" sz="1600" b="0" i="1" smtClean="0">
                            <a:latin typeface="Cambria Math" panose="02040503050406030204" pitchFamily="18" charset="0"/>
                            <a:cs typeface="Times" panose="02020603050405020304" pitchFamily="18" charset="0"/>
                          </a:rPr>
                        </m:ctrlPr>
                      </m:dPr>
                      <m:e>
                        <m:r>
                          <a:rPr lang="fr-FR" sz="1600" b="0" i="1" smtClean="0">
                            <a:latin typeface="Cambria Math" panose="02040503050406030204" pitchFamily="18" charset="0"/>
                            <a:cs typeface="Times" panose="02020603050405020304" pitchFamily="18" charset="0"/>
                          </a:rPr>
                          <m:t>𝜏</m:t>
                        </m:r>
                      </m:e>
                    </m:d>
                  </m:oMath>
                </a14:m>
                <a:endParaRPr lang="en-US" sz="1600" dirty="0">
                  <a:latin typeface="Times" panose="02020603050405020304" pitchFamily="18" charset="0"/>
                  <a:cs typeface="Times" panose="02020603050405020304" pitchFamily="18" charset="0"/>
                </a:endParaRPr>
              </a:p>
            </p:txBody>
          </p:sp>
        </mc:Choice>
        <mc:Fallback>
          <p:sp>
            <p:nvSpPr>
              <p:cNvPr id="15" name="ZoneTexte 14">
                <a:extLst>
                  <a:ext uri="{FF2B5EF4-FFF2-40B4-BE49-F238E27FC236}">
                    <a16:creationId xmlns:a16="http://schemas.microsoft.com/office/drawing/2014/main" id="{E1816130-7B41-4353-D418-D2EC04EA82BA}"/>
                  </a:ext>
                </a:extLst>
              </p:cNvPr>
              <p:cNvSpPr txBox="1">
                <a:spLocks noRot="1" noChangeAspect="1" noMove="1" noResize="1" noEditPoints="1" noAdjustHandles="1" noChangeArrowheads="1" noChangeShapeType="1" noTextEdit="1"/>
              </p:cNvSpPr>
              <p:nvPr/>
            </p:nvSpPr>
            <p:spPr>
              <a:xfrm>
                <a:off x="7578641" y="390629"/>
                <a:ext cx="4537159" cy="5522730"/>
              </a:xfrm>
              <a:prstGeom prst="rect">
                <a:avLst/>
              </a:prstGeom>
              <a:blipFill>
                <a:blip r:embed="rId4"/>
                <a:stretch>
                  <a:fillRect l="-266" b="-110"/>
                </a:stretch>
              </a:blipFill>
              <a:ln w="38100">
                <a:solidFill>
                  <a:srgbClr val="FF0000"/>
                </a:solidFill>
              </a:ln>
            </p:spPr>
            <p:txBody>
              <a:bodyPr/>
              <a:lstStyle/>
              <a:p>
                <a:r>
                  <a:rPr lang="en-US">
                    <a:noFill/>
                  </a:rPr>
                  <a:t> </a:t>
                </a:r>
              </a:p>
            </p:txBody>
          </p:sp>
        </mc:Fallback>
      </mc:AlternateContent>
      <p:sp>
        <p:nvSpPr>
          <p:cNvPr id="16" name="Rectangle 15">
            <a:extLst>
              <a:ext uri="{FF2B5EF4-FFF2-40B4-BE49-F238E27FC236}">
                <a16:creationId xmlns:a16="http://schemas.microsoft.com/office/drawing/2014/main" id="{043D39F2-A336-094C-0126-074FAE5ECF4B}"/>
              </a:ext>
            </a:extLst>
          </p:cNvPr>
          <p:cNvSpPr/>
          <p:nvPr/>
        </p:nvSpPr>
        <p:spPr>
          <a:xfrm>
            <a:off x="9331600" y="1632235"/>
            <a:ext cx="645160" cy="243840"/>
          </a:xfrm>
          <a:prstGeom prst="rect">
            <a:avLst/>
          </a:prstGeom>
          <a:solidFill>
            <a:schemeClr val="accent4"/>
          </a:solidFill>
          <a:ln>
            <a:noFill/>
          </a:ln>
          <a:scene3d>
            <a:camera prst="isometricLeftDown"/>
            <a:lightRig rig="threePt" dir="t"/>
          </a:scene3d>
          <a:sp3d>
            <a:bevelT w="12700" h="2540000"/>
          </a:sp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Connecteur droit avec flèche 17">
            <a:extLst>
              <a:ext uri="{FF2B5EF4-FFF2-40B4-BE49-F238E27FC236}">
                <a16:creationId xmlns:a16="http://schemas.microsoft.com/office/drawing/2014/main" id="{0E8A2A13-7AF9-8DE5-58CE-EF385082D03C}"/>
              </a:ext>
            </a:extLst>
          </p:cNvPr>
          <p:cNvCxnSpPr/>
          <p:nvPr/>
        </p:nvCxnSpPr>
        <p:spPr>
          <a:xfrm flipV="1">
            <a:off x="9453680" y="499952"/>
            <a:ext cx="1569720" cy="92172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0" name="ZoneTexte 19">
                <a:extLst>
                  <a:ext uri="{FF2B5EF4-FFF2-40B4-BE49-F238E27FC236}">
                    <a16:creationId xmlns:a16="http://schemas.microsoft.com/office/drawing/2014/main" id="{CE9C3FEA-A54B-D004-365D-8A774C27DE88}"/>
                  </a:ext>
                </a:extLst>
              </p:cNvPr>
              <p:cNvSpPr txBox="1"/>
              <p:nvPr/>
            </p:nvSpPr>
            <p:spPr>
              <a:xfrm>
                <a:off x="10101380" y="653039"/>
                <a:ext cx="274320" cy="307777"/>
              </a:xfrm>
              <a:prstGeom prst="rect">
                <a:avLst/>
              </a:prstGeom>
              <a:noFill/>
            </p:spPr>
            <p:txBody>
              <a:bodyPr wrap="square">
                <a:spAutoFit/>
              </a:bodyPr>
              <a:lstStyle/>
              <a:p>
                <a14:m>
                  <m:oMathPara xmlns:m="http://schemas.openxmlformats.org/officeDocument/2006/math">
                    <m:oMathParaPr>
                      <m:jc m:val="centerGroup"/>
                    </m:oMathParaPr>
                    <m:oMath xmlns:m="http://schemas.openxmlformats.org/officeDocument/2006/math">
                      <m:r>
                        <a:rPr lang="en-US" sz="1400" i="1" dirty="0" smtClean="0">
                          <a:latin typeface="Cambria Math" panose="02040503050406030204" pitchFamily="18" charset="0"/>
                          <a:cs typeface="Times" panose="02020603050405020304" pitchFamily="18" charset="0"/>
                        </a:rPr>
                        <m:t>𝑙</m:t>
                      </m:r>
                    </m:oMath>
                  </m:oMathPara>
                </a14:m>
                <a:endParaRPr lang="en-US" sz="1400" dirty="0"/>
              </a:p>
            </p:txBody>
          </p:sp>
        </mc:Choice>
        <mc:Fallback>
          <p:sp>
            <p:nvSpPr>
              <p:cNvPr id="20" name="ZoneTexte 19">
                <a:extLst>
                  <a:ext uri="{FF2B5EF4-FFF2-40B4-BE49-F238E27FC236}">
                    <a16:creationId xmlns:a16="http://schemas.microsoft.com/office/drawing/2014/main" id="{CE9C3FEA-A54B-D004-365D-8A774C27DE88}"/>
                  </a:ext>
                </a:extLst>
              </p:cNvPr>
              <p:cNvSpPr txBox="1">
                <a:spLocks noRot="1" noChangeAspect="1" noMove="1" noResize="1" noEditPoints="1" noAdjustHandles="1" noChangeArrowheads="1" noChangeShapeType="1" noTextEdit="1"/>
              </p:cNvSpPr>
              <p:nvPr/>
            </p:nvSpPr>
            <p:spPr>
              <a:xfrm>
                <a:off x="10101380" y="653039"/>
                <a:ext cx="274320" cy="307777"/>
              </a:xfrm>
              <a:prstGeom prst="rect">
                <a:avLst/>
              </a:prstGeom>
              <a:blipFill>
                <a:blip r:embed="rId5"/>
                <a:stretch>
                  <a:fillRect/>
                </a:stretch>
              </a:blipFill>
            </p:spPr>
            <p:txBody>
              <a:bodyPr/>
              <a:lstStyle/>
              <a:p>
                <a:r>
                  <a:rPr lang="en-US">
                    <a:noFill/>
                  </a:rPr>
                  <a:t> </a:t>
                </a:r>
              </a:p>
            </p:txBody>
          </p:sp>
        </mc:Fallback>
      </mc:AlternateContent>
      <p:cxnSp>
        <p:nvCxnSpPr>
          <p:cNvPr id="21" name="Connecteur droit avec flèche 20">
            <a:extLst>
              <a:ext uri="{FF2B5EF4-FFF2-40B4-BE49-F238E27FC236}">
                <a16:creationId xmlns:a16="http://schemas.microsoft.com/office/drawing/2014/main" id="{A4B696A3-5670-0E98-6F55-9F9F36348999}"/>
              </a:ext>
            </a:extLst>
          </p:cNvPr>
          <p:cNvCxnSpPr>
            <a:cxnSpLocks/>
          </p:cNvCxnSpPr>
          <p:nvPr/>
        </p:nvCxnSpPr>
        <p:spPr>
          <a:xfrm>
            <a:off x="9367520" y="1754155"/>
            <a:ext cx="497840" cy="278575"/>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4" name="ZoneTexte 23">
                <a:extLst>
                  <a:ext uri="{FF2B5EF4-FFF2-40B4-BE49-F238E27FC236}">
                    <a16:creationId xmlns:a16="http://schemas.microsoft.com/office/drawing/2014/main" id="{B9BA157D-1161-0376-03C1-A577FAE5A634}"/>
                  </a:ext>
                </a:extLst>
              </p:cNvPr>
              <p:cNvSpPr txBox="1"/>
              <p:nvPr/>
            </p:nvSpPr>
            <p:spPr>
              <a:xfrm>
                <a:off x="9379860" y="1844106"/>
                <a:ext cx="274320" cy="307777"/>
              </a:xfrm>
              <a:prstGeom prst="rect">
                <a:avLst/>
              </a:prstGeom>
              <a:noFill/>
            </p:spPr>
            <p:txBody>
              <a:bodyPr wrap="square">
                <a:spAutoFit/>
              </a:bodyPr>
              <a:lstStyle/>
              <a:p>
                <a14:m>
                  <m:oMathPara xmlns:m="http://schemas.openxmlformats.org/officeDocument/2006/math">
                    <m:oMathParaPr>
                      <m:jc m:val="centerGroup"/>
                    </m:oMathParaPr>
                    <m:oMath xmlns:m="http://schemas.openxmlformats.org/officeDocument/2006/math">
                      <m:r>
                        <a:rPr lang="en-US" sz="1400" i="1" dirty="0" smtClean="0">
                          <a:latin typeface="Cambria Math" panose="02040503050406030204" pitchFamily="18" charset="0"/>
                          <a:cs typeface="Times" panose="02020603050405020304" pitchFamily="18" charset="0"/>
                        </a:rPr>
                        <m:t>𝑤</m:t>
                      </m:r>
                    </m:oMath>
                  </m:oMathPara>
                </a14:m>
                <a:endParaRPr lang="en-US" sz="1400" dirty="0"/>
              </a:p>
            </p:txBody>
          </p:sp>
        </mc:Choice>
        <mc:Fallback>
          <p:sp>
            <p:nvSpPr>
              <p:cNvPr id="24" name="ZoneTexte 23">
                <a:extLst>
                  <a:ext uri="{FF2B5EF4-FFF2-40B4-BE49-F238E27FC236}">
                    <a16:creationId xmlns:a16="http://schemas.microsoft.com/office/drawing/2014/main" id="{B9BA157D-1161-0376-03C1-A577FAE5A634}"/>
                  </a:ext>
                </a:extLst>
              </p:cNvPr>
              <p:cNvSpPr txBox="1">
                <a:spLocks noRot="1" noChangeAspect="1" noMove="1" noResize="1" noEditPoints="1" noAdjustHandles="1" noChangeArrowheads="1" noChangeShapeType="1" noTextEdit="1"/>
              </p:cNvSpPr>
              <p:nvPr/>
            </p:nvSpPr>
            <p:spPr>
              <a:xfrm>
                <a:off x="9379860" y="1844106"/>
                <a:ext cx="274320" cy="307777"/>
              </a:xfrm>
              <a:prstGeom prst="rect">
                <a:avLst/>
              </a:prstGeom>
              <a:blipFill>
                <a:blip r:embed="rId6"/>
                <a:stretch>
                  <a:fillRect/>
                </a:stretch>
              </a:blipFill>
            </p:spPr>
            <p:txBody>
              <a:bodyPr/>
              <a:lstStyle/>
              <a:p>
                <a:r>
                  <a:rPr lang="en-US">
                    <a:noFill/>
                  </a:rPr>
                  <a:t> </a:t>
                </a:r>
              </a:p>
            </p:txBody>
          </p:sp>
        </mc:Fallback>
      </mc:AlternateContent>
      <p:cxnSp>
        <p:nvCxnSpPr>
          <p:cNvPr id="27" name="Connecteur droit avec flèche 26">
            <a:extLst>
              <a:ext uri="{FF2B5EF4-FFF2-40B4-BE49-F238E27FC236}">
                <a16:creationId xmlns:a16="http://schemas.microsoft.com/office/drawing/2014/main" id="{06B7190E-4A8F-6EC9-43C7-F2CFA739D20F}"/>
              </a:ext>
            </a:extLst>
          </p:cNvPr>
          <p:cNvCxnSpPr>
            <a:cxnSpLocks/>
          </p:cNvCxnSpPr>
          <p:nvPr/>
        </p:nvCxnSpPr>
        <p:spPr>
          <a:xfrm>
            <a:off x="11784013" y="727928"/>
            <a:ext cx="0" cy="270863"/>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8" name="ZoneTexte 27">
                <a:extLst>
                  <a:ext uri="{FF2B5EF4-FFF2-40B4-BE49-F238E27FC236}">
                    <a16:creationId xmlns:a16="http://schemas.microsoft.com/office/drawing/2014/main" id="{63807515-D9EF-3CF3-98CE-C382030F1BE1}"/>
                  </a:ext>
                </a:extLst>
              </p:cNvPr>
              <p:cNvSpPr txBox="1"/>
              <p:nvPr/>
            </p:nvSpPr>
            <p:spPr>
              <a:xfrm>
                <a:off x="11784013" y="688911"/>
                <a:ext cx="274320" cy="307777"/>
              </a:xfrm>
              <a:prstGeom prst="rect">
                <a:avLst/>
              </a:prstGeom>
              <a:noFill/>
            </p:spPr>
            <p:txBody>
              <a:bodyPr wrap="square">
                <a:spAutoFit/>
              </a:bodyPr>
              <a:lstStyle/>
              <a:p>
                <a14:m>
                  <m:oMathPara xmlns:m="http://schemas.openxmlformats.org/officeDocument/2006/math">
                    <m:oMathParaPr>
                      <m:jc m:val="centerGroup"/>
                    </m:oMathParaPr>
                    <m:oMath xmlns:m="http://schemas.openxmlformats.org/officeDocument/2006/math">
                      <m:r>
                        <a:rPr lang="fr-FR" sz="1400" b="0" i="1" dirty="0" smtClean="0">
                          <a:latin typeface="Cambria Math" panose="02040503050406030204" pitchFamily="18" charset="0"/>
                          <a:cs typeface="Times" panose="02020603050405020304" pitchFamily="18" charset="0"/>
                        </a:rPr>
                        <m:t>𝑒</m:t>
                      </m:r>
                    </m:oMath>
                  </m:oMathPara>
                </a14:m>
                <a:endParaRPr lang="en-US" sz="1400" dirty="0"/>
              </a:p>
            </p:txBody>
          </p:sp>
        </mc:Choice>
        <mc:Fallback>
          <p:sp>
            <p:nvSpPr>
              <p:cNvPr id="28" name="ZoneTexte 27">
                <a:extLst>
                  <a:ext uri="{FF2B5EF4-FFF2-40B4-BE49-F238E27FC236}">
                    <a16:creationId xmlns:a16="http://schemas.microsoft.com/office/drawing/2014/main" id="{63807515-D9EF-3CF3-98CE-C382030F1BE1}"/>
                  </a:ext>
                </a:extLst>
              </p:cNvPr>
              <p:cNvSpPr txBox="1">
                <a:spLocks noRot="1" noChangeAspect="1" noMove="1" noResize="1" noEditPoints="1" noAdjustHandles="1" noChangeArrowheads="1" noChangeShapeType="1" noTextEdit="1"/>
              </p:cNvSpPr>
              <p:nvPr/>
            </p:nvSpPr>
            <p:spPr>
              <a:xfrm>
                <a:off x="11784013" y="688911"/>
                <a:ext cx="274320" cy="307777"/>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4" name="ZoneTexte 33">
                <a:extLst>
                  <a:ext uri="{FF2B5EF4-FFF2-40B4-BE49-F238E27FC236}">
                    <a16:creationId xmlns:a16="http://schemas.microsoft.com/office/drawing/2014/main" id="{891D6B36-5350-1C93-B0E2-E37D9A0E32E6}"/>
                  </a:ext>
                </a:extLst>
              </p:cNvPr>
              <p:cNvSpPr txBox="1"/>
              <p:nvPr/>
            </p:nvSpPr>
            <p:spPr>
              <a:xfrm>
                <a:off x="10137039" y="1166940"/>
                <a:ext cx="274320" cy="307777"/>
              </a:xfrm>
              <a:prstGeom prst="rect">
                <a:avLst/>
              </a:prstGeom>
              <a:noFill/>
            </p:spPr>
            <p:txBody>
              <a:bodyPr wrap="square">
                <a:spAutoFit/>
              </a:bodyPr>
              <a:lstStyle/>
              <a:p>
                <a14:m>
                  <m:oMathPara xmlns:m="http://schemas.openxmlformats.org/officeDocument/2006/math">
                    <m:oMathParaPr>
                      <m:jc m:val="centerGroup"/>
                    </m:oMathParaPr>
                    <m:oMath xmlns:m="http://schemas.openxmlformats.org/officeDocument/2006/math">
                      <m:r>
                        <a:rPr lang="en-US" sz="1400" i="1" dirty="0" smtClean="0">
                          <a:latin typeface="Cambria Math" panose="02040503050406030204" pitchFamily="18" charset="0"/>
                          <a:cs typeface="Times" panose="02020603050405020304" pitchFamily="18" charset="0"/>
                        </a:rPr>
                        <m:t>𝑆</m:t>
                      </m:r>
                    </m:oMath>
                  </m:oMathPara>
                </a14:m>
                <a:endParaRPr lang="en-US" sz="1400" dirty="0"/>
              </a:p>
            </p:txBody>
          </p:sp>
        </mc:Choice>
        <mc:Fallback>
          <p:sp>
            <p:nvSpPr>
              <p:cNvPr id="34" name="ZoneTexte 33">
                <a:extLst>
                  <a:ext uri="{FF2B5EF4-FFF2-40B4-BE49-F238E27FC236}">
                    <a16:creationId xmlns:a16="http://schemas.microsoft.com/office/drawing/2014/main" id="{891D6B36-5350-1C93-B0E2-E37D9A0E32E6}"/>
                  </a:ext>
                </a:extLst>
              </p:cNvPr>
              <p:cNvSpPr txBox="1">
                <a:spLocks noRot="1" noChangeAspect="1" noMove="1" noResize="1" noEditPoints="1" noAdjustHandles="1" noChangeArrowheads="1" noChangeShapeType="1" noTextEdit="1"/>
              </p:cNvSpPr>
              <p:nvPr/>
            </p:nvSpPr>
            <p:spPr>
              <a:xfrm>
                <a:off x="10137039" y="1166940"/>
                <a:ext cx="274320" cy="307777"/>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5" name="ZoneTexte 34">
                <a:extLst>
                  <a:ext uri="{FF2B5EF4-FFF2-40B4-BE49-F238E27FC236}">
                    <a16:creationId xmlns:a16="http://schemas.microsoft.com/office/drawing/2014/main" id="{9E891225-3392-C01A-DD04-37B8C31F4AC3}"/>
                  </a:ext>
                </a:extLst>
              </p:cNvPr>
              <p:cNvSpPr txBox="1"/>
              <p:nvPr/>
            </p:nvSpPr>
            <p:spPr>
              <a:xfrm>
                <a:off x="9453680" y="1568298"/>
                <a:ext cx="274320" cy="307777"/>
              </a:xfrm>
              <a:prstGeom prst="rect">
                <a:avLst/>
              </a:prstGeom>
              <a:noFill/>
            </p:spPr>
            <p:txBody>
              <a:bodyPr wrap="square">
                <a:spAutoFit/>
              </a:bodyPr>
              <a:lstStyle/>
              <a:p>
                <a14:m>
                  <m:oMathPara xmlns:m="http://schemas.openxmlformats.org/officeDocument/2006/math">
                    <m:oMathParaPr>
                      <m:jc m:val="centerGroup"/>
                    </m:oMathParaPr>
                    <m:oMath xmlns:m="http://schemas.openxmlformats.org/officeDocument/2006/math">
                      <m:r>
                        <a:rPr lang="en-US" sz="1400" i="1" dirty="0" smtClean="0">
                          <a:latin typeface="Cambria Math" panose="02040503050406030204" pitchFamily="18" charset="0"/>
                          <a:cs typeface="Times" panose="02020603050405020304" pitchFamily="18" charset="0"/>
                        </a:rPr>
                        <m:t>𝐴</m:t>
                      </m:r>
                    </m:oMath>
                  </m:oMathPara>
                </a14:m>
                <a:endParaRPr lang="en-US" sz="1400" dirty="0"/>
              </a:p>
            </p:txBody>
          </p:sp>
        </mc:Choice>
        <mc:Fallback>
          <p:sp>
            <p:nvSpPr>
              <p:cNvPr id="35" name="ZoneTexte 34">
                <a:extLst>
                  <a:ext uri="{FF2B5EF4-FFF2-40B4-BE49-F238E27FC236}">
                    <a16:creationId xmlns:a16="http://schemas.microsoft.com/office/drawing/2014/main" id="{9E891225-3392-C01A-DD04-37B8C31F4AC3}"/>
                  </a:ext>
                </a:extLst>
              </p:cNvPr>
              <p:cNvSpPr txBox="1">
                <a:spLocks noRot="1" noChangeAspect="1" noMove="1" noResize="1" noEditPoints="1" noAdjustHandles="1" noChangeArrowheads="1" noChangeShapeType="1" noTextEdit="1"/>
              </p:cNvSpPr>
              <p:nvPr/>
            </p:nvSpPr>
            <p:spPr>
              <a:xfrm>
                <a:off x="9453680" y="1568298"/>
                <a:ext cx="274320" cy="307777"/>
              </a:xfrm>
              <a:prstGeom prst="rect">
                <a:avLst/>
              </a:prstGeom>
              <a:blipFill>
                <a:blip r:embed="rId9"/>
                <a:stretch>
                  <a:fillRect/>
                </a:stretch>
              </a:blipFill>
            </p:spPr>
            <p:txBody>
              <a:bodyPr/>
              <a:lstStyle/>
              <a:p>
                <a:r>
                  <a:rPr lang="en-US">
                    <a:noFill/>
                  </a:rPr>
                  <a:t> </a:t>
                </a:r>
              </a:p>
            </p:txBody>
          </p:sp>
        </mc:Fallback>
      </mc:AlternateContent>
      <p:sp>
        <p:nvSpPr>
          <p:cNvPr id="36" name="Rectangle : coins arrondis 35">
            <a:extLst>
              <a:ext uri="{FF2B5EF4-FFF2-40B4-BE49-F238E27FC236}">
                <a16:creationId xmlns:a16="http://schemas.microsoft.com/office/drawing/2014/main" id="{7D1833C6-A49A-2634-4E80-8966351294AB}"/>
              </a:ext>
            </a:extLst>
          </p:cNvPr>
          <p:cNvSpPr/>
          <p:nvPr/>
        </p:nvSpPr>
        <p:spPr>
          <a:xfrm rot="19772364">
            <a:off x="9685609" y="977780"/>
            <a:ext cx="1759416" cy="306820"/>
          </a:xfrm>
          <a:prstGeom prst="roundRect">
            <a:avLst>
              <a:gd name="adj" fmla="val 50000"/>
            </a:avLst>
          </a:prstGeom>
          <a:noFill/>
          <a:ln>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Connecteur droit avec flèche 37">
            <a:extLst>
              <a:ext uri="{FF2B5EF4-FFF2-40B4-BE49-F238E27FC236}">
                <a16:creationId xmlns:a16="http://schemas.microsoft.com/office/drawing/2014/main" id="{A0143A79-DE04-A0E8-493C-06DE57F39625}"/>
              </a:ext>
            </a:extLst>
          </p:cNvPr>
          <p:cNvCxnSpPr>
            <a:cxnSpLocks/>
          </p:cNvCxnSpPr>
          <p:nvPr/>
        </p:nvCxnSpPr>
        <p:spPr>
          <a:xfrm flipH="1">
            <a:off x="9847220" y="1082736"/>
            <a:ext cx="488463" cy="289272"/>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41" name="ZoneTexte 40">
                <a:extLst>
                  <a:ext uri="{FF2B5EF4-FFF2-40B4-BE49-F238E27FC236}">
                    <a16:creationId xmlns:a16="http://schemas.microsoft.com/office/drawing/2014/main" id="{7993677F-D079-3708-33B3-30A9954A5557}"/>
                  </a:ext>
                </a:extLst>
              </p:cNvPr>
              <p:cNvSpPr txBox="1"/>
              <p:nvPr/>
            </p:nvSpPr>
            <p:spPr>
              <a:xfrm>
                <a:off x="9836502" y="1307706"/>
                <a:ext cx="248709" cy="369332"/>
              </a:xfrm>
              <a:prstGeom prst="rect">
                <a:avLst/>
              </a:prstGeom>
              <a:noFill/>
            </p:spPr>
            <p:txBody>
              <a:bodyPr wrap="square">
                <a:spAutoFit/>
              </a:bodyPr>
              <a:lstStyle/>
              <a:p>
                <a14:m>
                  <m:oMathPara xmlns:m="http://schemas.openxmlformats.org/officeDocument/2006/math">
                    <m:oMathParaPr>
                      <m:jc m:val="centerGroup"/>
                    </m:oMathParaPr>
                    <m:oMath xmlns:m="http://schemas.openxmlformats.org/officeDocument/2006/math">
                      <m:r>
                        <a:rPr lang="en-US" sz="1800" i="1" dirty="0" smtClean="0">
                          <a:solidFill>
                            <a:srgbClr val="FFFF00"/>
                          </a:solidFill>
                          <a:latin typeface="Cambria Math" panose="02040503050406030204" pitchFamily="18" charset="0"/>
                          <a:cs typeface="Times" panose="02020603050405020304" pitchFamily="18" charset="0"/>
                        </a:rPr>
                        <m:t>𝐼</m:t>
                      </m:r>
                    </m:oMath>
                  </m:oMathPara>
                </a14:m>
                <a:endParaRPr lang="en-US" sz="1800" dirty="0">
                  <a:solidFill>
                    <a:srgbClr val="FFFF00"/>
                  </a:solidFill>
                </a:endParaRPr>
              </a:p>
            </p:txBody>
          </p:sp>
        </mc:Choice>
        <mc:Fallback>
          <p:sp>
            <p:nvSpPr>
              <p:cNvPr id="41" name="ZoneTexte 40">
                <a:extLst>
                  <a:ext uri="{FF2B5EF4-FFF2-40B4-BE49-F238E27FC236}">
                    <a16:creationId xmlns:a16="http://schemas.microsoft.com/office/drawing/2014/main" id="{7993677F-D079-3708-33B3-30A9954A5557}"/>
                  </a:ext>
                </a:extLst>
              </p:cNvPr>
              <p:cNvSpPr txBox="1">
                <a:spLocks noRot="1" noChangeAspect="1" noMove="1" noResize="1" noEditPoints="1" noAdjustHandles="1" noChangeArrowheads="1" noChangeShapeType="1" noTextEdit="1"/>
              </p:cNvSpPr>
              <p:nvPr/>
            </p:nvSpPr>
            <p:spPr>
              <a:xfrm>
                <a:off x="9836502" y="1307706"/>
                <a:ext cx="248709" cy="369332"/>
              </a:xfrm>
              <a:prstGeom prst="rect">
                <a:avLst/>
              </a:prstGeom>
              <a:blipFill>
                <a:blip r:embed="rId10"/>
                <a:stretch>
                  <a:fillRect r="-5000"/>
                </a:stretch>
              </a:blipFill>
            </p:spPr>
            <p:txBody>
              <a:bodyPr/>
              <a:lstStyle/>
              <a:p>
                <a:r>
                  <a:rPr lang="en-US">
                    <a:noFill/>
                  </a:rPr>
                  <a:t> </a:t>
                </a:r>
              </a:p>
            </p:txBody>
          </p:sp>
        </mc:Fallback>
      </mc:AlternateContent>
      <p:sp>
        <p:nvSpPr>
          <p:cNvPr id="42" name="Flèche : droite 41">
            <a:extLst>
              <a:ext uri="{FF2B5EF4-FFF2-40B4-BE49-F238E27FC236}">
                <a16:creationId xmlns:a16="http://schemas.microsoft.com/office/drawing/2014/main" id="{AAD82A61-BC07-CDC5-DF34-F115115A2706}"/>
              </a:ext>
            </a:extLst>
          </p:cNvPr>
          <p:cNvSpPr/>
          <p:nvPr/>
        </p:nvSpPr>
        <p:spPr>
          <a:xfrm rot="16366651">
            <a:off x="10288348" y="778956"/>
            <a:ext cx="591474" cy="176630"/>
          </a:xfrm>
          <a:prstGeom prst="rightArrow">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44" name="ZoneTexte 43">
                <a:extLst>
                  <a:ext uri="{FF2B5EF4-FFF2-40B4-BE49-F238E27FC236}">
                    <a16:creationId xmlns:a16="http://schemas.microsoft.com/office/drawing/2014/main" id="{80B06E44-DAD2-8EE9-FC8B-D2B1435130D5}"/>
                  </a:ext>
                </a:extLst>
              </p:cNvPr>
              <p:cNvSpPr txBox="1"/>
              <p:nvPr/>
            </p:nvSpPr>
            <p:spPr>
              <a:xfrm>
                <a:off x="10557183" y="337546"/>
                <a:ext cx="307824" cy="307777"/>
              </a:xfrm>
              <a:prstGeom prst="rect">
                <a:avLst/>
              </a:prstGeom>
              <a:noFill/>
            </p:spPr>
            <p:txBody>
              <a:bodyPr wrap="square">
                <a:spAutoFit/>
              </a:bodyPr>
              <a:lstStyle/>
              <a:p>
                <a14:m>
                  <m:oMathPara xmlns:m="http://schemas.openxmlformats.org/officeDocument/2006/math">
                    <m:oMathParaPr>
                      <m:jc m:val="centerGroup"/>
                    </m:oMathParaPr>
                    <m:oMath xmlns:m="http://schemas.openxmlformats.org/officeDocument/2006/math">
                      <m:r>
                        <a:rPr lang="en-US" sz="1400" i="1" dirty="0" smtClean="0">
                          <a:solidFill>
                            <a:srgbClr val="92D050"/>
                          </a:solidFill>
                          <a:latin typeface="Cambria Math" panose="02040503050406030204" pitchFamily="18" charset="0"/>
                          <a:cs typeface="Times" panose="02020603050405020304" pitchFamily="18" charset="0"/>
                        </a:rPr>
                        <m:t>𝐵</m:t>
                      </m:r>
                    </m:oMath>
                  </m:oMathPara>
                </a14:m>
                <a:endParaRPr lang="en-US" sz="1400" dirty="0">
                  <a:solidFill>
                    <a:srgbClr val="92D050"/>
                  </a:solidFill>
                </a:endParaRPr>
              </a:p>
            </p:txBody>
          </p:sp>
        </mc:Choice>
        <mc:Fallback>
          <p:sp>
            <p:nvSpPr>
              <p:cNvPr id="44" name="ZoneTexte 43">
                <a:extLst>
                  <a:ext uri="{FF2B5EF4-FFF2-40B4-BE49-F238E27FC236}">
                    <a16:creationId xmlns:a16="http://schemas.microsoft.com/office/drawing/2014/main" id="{80B06E44-DAD2-8EE9-FC8B-D2B1435130D5}"/>
                  </a:ext>
                </a:extLst>
              </p:cNvPr>
              <p:cNvSpPr txBox="1">
                <a:spLocks noRot="1" noChangeAspect="1" noMove="1" noResize="1" noEditPoints="1" noAdjustHandles="1" noChangeArrowheads="1" noChangeShapeType="1" noTextEdit="1"/>
              </p:cNvSpPr>
              <p:nvPr/>
            </p:nvSpPr>
            <p:spPr>
              <a:xfrm>
                <a:off x="10557183" y="337546"/>
                <a:ext cx="307824" cy="307777"/>
              </a:xfrm>
              <a:prstGeom prst="rect">
                <a:avLst/>
              </a:prstGeom>
              <a:blipFill>
                <a:blip r:embed="rId11"/>
                <a:stretch>
                  <a:fillRect/>
                </a:stretch>
              </a:blipFill>
            </p:spPr>
            <p:txBody>
              <a:bodyPr/>
              <a:lstStyle/>
              <a:p>
                <a:r>
                  <a:rPr lang="en-US">
                    <a:noFill/>
                  </a:rPr>
                  <a:t> </a:t>
                </a:r>
              </a:p>
            </p:txBody>
          </p:sp>
        </mc:Fallback>
      </mc:AlternateContent>
      <p:cxnSp>
        <p:nvCxnSpPr>
          <p:cNvPr id="46" name="Connecteur droit avec flèche 45">
            <a:extLst>
              <a:ext uri="{FF2B5EF4-FFF2-40B4-BE49-F238E27FC236}">
                <a16:creationId xmlns:a16="http://schemas.microsoft.com/office/drawing/2014/main" id="{8A3A58BA-1637-1761-2962-86BC4B137C4D}"/>
              </a:ext>
            </a:extLst>
          </p:cNvPr>
          <p:cNvCxnSpPr/>
          <p:nvPr/>
        </p:nvCxnSpPr>
        <p:spPr>
          <a:xfrm flipH="1">
            <a:off x="10481542" y="2466975"/>
            <a:ext cx="541858" cy="1143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48" name="ZoneTexte 47">
                <a:extLst>
                  <a:ext uri="{FF2B5EF4-FFF2-40B4-BE49-F238E27FC236}">
                    <a16:creationId xmlns:a16="http://schemas.microsoft.com/office/drawing/2014/main" id="{E2969FE2-A256-4D83-B100-4683C4CD737F}"/>
                  </a:ext>
                </a:extLst>
              </p:cNvPr>
              <p:cNvSpPr txBox="1"/>
              <p:nvPr/>
            </p:nvSpPr>
            <p:spPr>
              <a:xfrm>
                <a:off x="11033026" y="2248416"/>
                <a:ext cx="536574"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fr-FR" sz="1800" b="0" i="1" dirty="0" smtClean="0">
                          <a:latin typeface="Cambria Math" panose="02040503050406030204" pitchFamily="18" charset="0"/>
                          <a:cs typeface="Times" panose="02020603050405020304" pitchFamily="18" charset="0"/>
                        </a:rPr>
                        <m:t>𝐸𝑀𝐹</m:t>
                      </m:r>
                    </m:oMath>
                  </m:oMathPara>
                </a14:m>
                <a:endParaRPr lang="en-US" dirty="0"/>
              </a:p>
            </p:txBody>
          </p:sp>
        </mc:Choice>
        <mc:Fallback>
          <p:sp>
            <p:nvSpPr>
              <p:cNvPr id="48" name="ZoneTexte 47">
                <a:extLst>
                  <a:ext uri="{FF2B5EF4-FFF2-40B4-BE49-F238E27FC236}">
                    <a16:creationId xmlns:a16="http://schemas.microsoft.com/office/drawing/2014/main" id="{E2969FE2-A256-4D83-B100-4683C4CD737F}"/>
                  </a:ext>
                </a:extLst>
              </p:cNvPr>
              <p:cNvSpPr txBox="1">
                <a:spLocks noRot="1" noChangeAspect="1" noMove="1" noResize="1" noEditPoints="1" noAdjustHandles="1" noChangeArrowheads="1" noChangeShapeType="1" noTextEdit="1"/>
              </p:cNvSpPr>
              <p:nvPr/>
            </p:nvSpPr>
            <p:spPr>
              <a:xfrm>
                <a:off x="11033026" y="2248416"/>
                <a:ext cx="536574" cy="369332"/>
              </a:xfrm>
              <a:prstGeom prst="rect">
                <a:avLst/>
              </a:prstGeom>
              <a:blipFill>
                <a:blip r:embed="rId12"/>
                <a:stretch>
                  <a:fillRect r="-21591"/>
                </a:stretch>
              </a:blipFill>
            </p:spPr>
            <p:txBody>
              <a:bodyPr/>
              <a:lstStyle/>
              <a:p>
                <a:r>
                  <a:rPr lang="en-US">
                    <a:noFill/>
                  </a:rPr>
                  <a:t> </a:t>
                </a:r>
              </a:p>
            </p:txBody>
          </p:sp>
        </mc:Fallback>
      </mc:AlternateContent>
      <p:cxnSp>
        <p:nvCxnSpPr>
          <p:cNvPr id="49" name="Connecteur droit avec flèche 48">
            <a:extLst>
              <a:ext uri="{FF2B5EF4-FFF2-40B4-BE49-F238E27FC236}">
                <a16:creationId xmlns:a16="http://schemas.microsoft.com/office/drawing/2014/main" id="{14F478B6-9130-2805-0F5A-E1088A8D11FC}"/>
              </a:ext>
            </a:extLst>
          </p:cNvPr>
          <p:cNvCxnSpPr>
            <a:cxnSpLocks/>
            <a:stCxn id="50" idx="3"/>
          </p:cNvCxnSpPr>
          <p:nvPr/>
        </p:nvCxnSpPr>
        <p:spPr>
          <a:xfrm>
            <a:off x="8633315" y="2261960"/>
            <a:ext cx="595794" cy="2168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ZoneTexte 49">
            <a:extLst>
              <a:ext uri="{FF2B5EF4-FFF2-40B4-BE49-F238E27FC236}">
                <a16:creationId xmlns:a16="http://schemas.microsoft.com/office/drawing/2014/main" id="{3ED0E6C7-199D-919E-1675-7EE6FF743791}"/>
              </a:ext>
            </a:extLst>
          </p:cNvPr>
          <p:cNvSpPr txBox="1"/>
          <p:nvPr/>
        </p:nvSpPr>
        <p:spPr>
          <a:xfrm>
            <a:off x="7778750" y="2031127"/>
            <a:ext cx="854565" cy="461665"/>
          </a:xfrm>
          <a:prstGeom prst="rect">
            <a:avLst/>
          </a:prstGeom>
          <a:noFill/>
        </p:spPr>
        <p:txBody>
          <a:bodyPr wrap="square">
            <a:spAutoFit/>
          </a:bodyPr>
          <a:lstStyle/>
          <a:p>
            <a:pPr/>
            <a:r>
              <a:rPr lang="fr-FR" sz="1200" dirty="0"/>
              <a:t>Flux </a:t>
            </a:r>
            <a:r>
              <a:rPr lang="fr-FR" sz="1200" dirty="0" err="1"/>
              <a:t>vartiation</a:t>
            </a:r>
            <a:endParaRPr lang="en-US" sz="1200" dirty="0"/>
          </a:p>
        </p:txBody>
      </p:sp>
      <p:sp>
        <p:nvSpPr>
          <p:cNvPr id="54" name="ZoneTexte 53">
            <a:extLst>
              <a:ext uri="{FF2B5EF4-FFF2-40B4-BE49-F238E27FC236}">
                <a16:creationId xmlns:a16="http://schemas.microsoft.com/office/drawing/2014/main" id="{3B3A3DCE-1E24-252C-D88D-0786C71D48CE}"/>
              </a:ext>
            </a:extLst>
          </p:cNvPr>
          <p:cNvSpPr txBox="1"/>
          <p:nvPr/>
        </p:nvSpPr>
        <p:spPr>
          <a:xfrm>
            <a:off x="3391008" y="5017376"/>
            <a:ext cx="3378200" cy="369332"/>
          </a:xfrm>
          <a:prstGeom prst="rect">
            <a:avLst/>
          </a:prstGeom>
          <a:noFill/>
        </p:spPr>
        <p:txBody>
          <a:bodyPr wrap="square">
            <a:spAutoFit/>
          </a:bodyPr>
          <a:lstStyle/>
          <a:p>
            <a:r>
              <a:rPr lang="fr-FR" sz="1800" b="1" dirty="0" err="1">
                <a:latin typeface="Times" panose="02020603050405020304" pitchFamily="18" charset="0"/>
                <a:cs typeface="Times" panose="02020603050405020304" pitchFamily="18" charset="0"/>
              </a:rPr>
              <a:t>Discuss</a:t>
            </a:r>
            <a:r>
              <a:rPr lang="fr-FR" sz="1800" b="1" dirty="0">
                <a:latin typeface="Times" panose="02020603050405020304" pitchFamily="18" charset="0"/>
                <a:cs typeface="Times" panose="02020603050405020304" pitchFamily="18" charset="0"/>
              </a:rPr>
              <a:t> </a:t>
            </a:r>
            <a:r>
              <a:rPr lang="fr-FR" sz="1800" b="1" dirty="0" err="1">
                <a:latin typeface="Times" panose="02020603050405020304" pitchFamily="18" charset="0"/>
                <a:cs typeface="Times" panose="02020603050405020304" pitchFamily="18" charset="0"/>
              </a:rPr>
              <a:t>Quench</a:t>
            </a:r>
            <a:r>
              <a:rPr lang="fr-FR" sz="1800" b="1" dirty="0">
                <a:latin typeface="Times" panose="02020603050405020304" pitchFamily="18" charset="0"/>
                <a:cs typeface="Times" panose="02020603050405020304" pitchFamily="18" charset="0"/>
              </a:rPr>
              <a:t> for curent leads</a:t>
            </a:r>
            <a:endParaRPr lang="en-US" sz="1800" b="1"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3089071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61ADD4-47D2-FD26-4AA4-2B8C5DCE097D}"/>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CC2A62C9-FED7-6F47-DAF6-8A9FA695B2B1}"/>
              </a:ext>
            </a:extLst>
          </p:cNvPr>
          <p:cNvSpPr>
            <a:spLocks noGrp="1"/>
          </p:cNvSpPr>
          <p:nvPr>
            <p:ph type="title"/>
          </p:nvPr>
        </p:nvSpPr>
        <p:spPr/>
        <p:txBody>
          <a:bodyPr/>
          <a:lstStyle/>
          <a:p>
            <a:r>
              <a:rPr lang="fr-FR" dirty="0"/>
              <a:t>Stack SK12_SST120</a:t>
            </a:r>
            <a:endParaRPr lang="en-US" dirty="0"/>
          </a:p>
        </p:txBody>
      </p:sp>
      <p:pic>
        <p:nvPicPr>
          <p:cNvPr id="4" name="Picture 6" descr="A metal object with screws&#10;&#10;AI-generated content may be incorrect.">
            <a:extLst>
              <a:ext uri="{FF2B5EF4-FFF2-40B4-BE49-F238E27FC236}">
                <a16:creationId xmlns:a16="http://schemas.microsoft.com/office/drawing/2014/main" id="{8A5266F7-C9AC-9BE6-BDCA-786F93781661}"/>
              </a:ext>
            </a:extLst>
          </p:cNvPr>
          <p:cNvPicPr>
            <a:picLocks noChangeAspect="1"/>
          </p:cNvPicPr>
          <p:nvPr/>
        </p:nvPicPr>
        <p:blipFill>
          <a:blip r:embed="rId2"/>
          <a:srcRect l="22333" t="8400" r="7319" b="1214"/>
          <a:stretch/>
        </p:blipFill>
        <p:spPr>
          <a:xfrm>
            <a:off x="750788" y="3307976"/>
            <a:ext cx="2583902" cy="2489911"/>
          </a:xfrm>
          <a:prstGeom prst="rect">
            <a:avLst/>
          </a:prstGeom>
        </p:spPr>
      </p:pic>
      <p:sp>
        <p:nvSpPr>
          <p:cNvPr id="5" name="TextBox 17">
            <a:extLst>
              <a:ext uri="{FF2B5EF4-FFF2-40B4-BE49-F238E27FC236}">
                <a16:creationId xmlns:a16="http://schemas.microsoft.com/office/drawing/2014/main" id="{0C5D4C12-4AFC-971B-3A43-3A2EEFF5D5B6}"/>
              </a:ext>
            </a:extLst>
          </p:cNvPr>
          <p:cNvSpPr txBox="1"/>
          <p:nvPr/>
        </p:nvSpPr>
        <p:spPr>
          <a:xfrm>
            <a:off x="444697" y="2775025"/>
            <a:ext cx="3196084" cy="461665"/>
          </a:xfrm>
          <a:prstGeom prst="rect">
            <a:avLst/>
          </a:prstGeom>
          <a:noFill/>
        </p:spPr>
        <p:txBody>
          <a:bodyPr wrap="square">
            <a:spAutoFit/>
          </a:bodyPr>
          <a:lstStyle/>
          <a:p>
            <a:pPr algn="ctr"/>
            <a:r>
              <a:rPr lang="en-US" sz="1200" dirty="0">
                <a:latin typeface="Times" panose="02020603050405020304" pitchFamily="18" charset="0"/>
                <a:cs typeface="Times" panose="02020603050405020304" pitchFamily="18" charset="0"/>
              </a:rPr>
              <a:t>Thickness before oven </a:t>
            </a:r>
          </a:p>
          <a:p>
            <a:pPr algn="ctr"/>
            <a:r>
              <a:rPr lang="en-US" sz="1200" dirty="0">
                <a:latin typeface="Times" panose="02020603050405020304" pitchFamily="18" charset="0"/>
                <a:cs typeface="Times" panose="02020603050405020304" pitchFamily="18" charset="0"/>
              </a:rPr>
              <a:t>15 +/- 1 mm before </a:t>
            </a:r>
          </a:p>
        </p:txBody>
      </p:sp>
      <p:graphicFrame>
        <p:nvGraphicFramePr>
          <p:cNvPr id="6" name="Tableau 5">
            <a:extLst>
              <a:ext uri="{FF2B5EF4-FFF2-40B4-BE49-F238E27FC236}">
                <a16:creationId xmlns:a16="http://schemas.microsoft.com/office/drawing/2014/main" id="{72FA67AD-59FA-BFAE-8490-4B24CD629C2A}"/>
              </a:ext>
            </a:extLst>
          </p:cNvPr>
          <p:cNvGraphicFramePr>
            <a:graphicFrameLocks noGrp="1"/>
          </p:cNvGraphicFramePr>
          <p:nvPr>
            <p:extLst>
              <p:ext uri="{D42A27DB-BD31-4B8C-83A1-F6EECF244321}">
                <p14:modId xmlns:p14="http://schemas.microsoft.com/office/powerpoint/2010/main" val="3036896343"/>
              </p:ext>
            </p:extLst>
          </p:nvPr>
        </p:nvGraphicFramePr>
        <p:xfrm>
          <a:off x="352571" y="1066188"/>
          <a:ext cx="11004201" cy="1297250"/>
        </p:xfrm>
        <a:graphic>
          <a:graphicData uri="http://schemas.openxmlformats.org/drawingml/2006/table">
            <a:tbl>
              <a:tblPr>
                <a:tableStyleId>{8EC20E35-A176-4012-BC5E-935CFFF8708E}</a:tableStyleId>
              </a:tblPr>
              <a:tblGrid>
                <a:gridCol w="1222689">
                  <a:extLst>
                    <a:ext uri="{9D8B030D-6E8A-4147-A177-3AD203B41FA5}">
                      <a16:colId xmlns:a16="http://schemas.microsoft.com/office/drawing/2014/main" val="1832600257"/>
                    </a:ext>
                  </a:extLst>
                </a:gridCol>
                <a:gridCol w="1222689">
                  <a:extLst>
                    <a:ext uri="{9D8B030D-6E8A-4147-A177-3AD203B41FA5}">
                      <a16:colId xmlns:a16="http://schemas.microsoft.com/office/drawing/2014/main" val="3721395957"/>
                    </a:ext>
                  </a:extLst>
                </a:gridCol>
                <a:gridCol w="1222689">
                  <a:extLst>
                    <a:ext uri="{9D8B030D-6E8A-4147-A177-3AD203B41FA5}">
                      <a16:colId xmlns:a16="http://schemas.microsoft.com/office/drawing/2014/main" val="1016000037"/>
                    </a:ext>
                  </a:extLst>
                </a:gridCol>
                <a:gridCol w="1222689">
                  <a:extLst>
                    <a:ext uri="{9D8B030D-6E8A-4147-A177-3AD203B41FA5}">
                      <a16:colId xmlns:a16="http://schemas.microsoft.com/office/drawing/2014/main" val="2522705614"/>
                    </a:ext>
                  </a:extLst>
                </a:gridCol>
                <a:gridCol w="1222689">
                  <a:extLst>
                    <a:ext uri="{9D8B030D-6E8A-4147-A177-3AD203B41FA5}">
                      <a16:colId xmlns:a16="http://schemas.microsoft.com/office/drawing/2014/main" val="3227348364"/>
                    </a:ext>
                  </a:extLst>
                </a:gridCol>
                <a:gridCol w="1222689">
                  <a:extLst>
                    <a:ext uri="{9D8B030D-6E8A-4147-A177-3AD203B41FA5}">
                      <a16:colId xmlns:a16="http://schemas.microsoft.com/office/drawing/2014/main" val="3335812072"/>
                    </a:ext>
                  </a:extLst>
                </a:gridCol>
                <a:gridCol w="1222689">
                  <a:extLst>
                    <a:ext uri="{9D8B030D-6E8A-4147-A177-3AD203B41FA5}">
                      <a16:colId xmlns:a16="http://schemas.microsoft.com/office/drawing/2014/main" val="970369454"/>
                    </a:ext>
                  </a:extLst>
                </a:gridCol>
                <a:gridCol w="1222689">
                  <a:extLst>
                    <a:ext uri="{9D8B030D-6E8A-4147-A177-3AD203B41FA5}">
                      <a16:colId xmlns:a16="http://schemas.microsoft.com/office/drawing/2014/main" val="940738815"/>
                    </a:ext>
                  </a:extLst>
                </a:gridCol>
                <a:gridCol w="1222689">
                  <a:extLst>
                    <a:ext uri="{9D8B030D-6E8A-4147-A177-3AD203B41FA5}">
                      <a16:colId xmlns:a16="http://schemas.microsoft.com/office/drawing/2014/main" val="3218977412"/>
                    </a:ext>
                  </a:extLst>
                </a:gridCol>
              </a:tblGrid>
              <a:tr h="308949">
                <a:tc gridSpan="2">
                  <a:txBody>
                    <a:bodyPr/>
                    <a:lstStyle/>
                    <a:p>
                      <a:pPr algn="ctr" fontAlgn="ctr"/>
                      <a:r>
                        <a:rPr lang="en-US" sz="1200" b="1" i="1" u="none" strike="noStrike" dirty="0">
                          <a:effectLst/>
                          <a:latin typeface="Times" panose="02020603050405020304" pitchFamily="18" charset="0"/>
                          <a:cs typeface="Times" panose="02020603050405020304" pitchFamily="18" charset="0"/>
                        </a:rPr>
                        <a:t>Name</a:t>
                      </a:r>
                      <a:endParaRPr lang="en-US" sz="1200" b="1" i="1" u="none" strike="noStrike" dirty="0">
                        <a:solidFill>
                          <a:srgbClr val="000000"/>
                        </a:solidFill>
                        <a:effectLst/>
                        <a:latin typeface="Times" panose="02020603050405020304" pitchFamily="18" charset="0"/>
                        <a:cs typeface="Times" panose="02020603050405020304" pitchFamily="18" charset="0"/>
                      </a:endParaRPr>
                    </a:p>
                  </a:txBody>
                  <a:tcPr marL="4643" marR="4643" marT="4643" marB="0" anchor="ctr"/>
                </a:tc>
                <a:tc hMerge="1">
                  <a:txBody>
                    <a:bodyPr/>
                    <a:lstStyle/>
                    <a:p>
                      <a:pPr algn="ctr" fontAlgn="ctr"/>
                      <a:endParaRPr lang="en-US" sz="1200" b="1" i="1" u="none" strike="noStrike" dirty="0">
                        <a:solidFill>
                          <a:srgbClr val="000000"/>
                        </a:solidFill>
                        <a:effectLst/>
                        <a:latin typeface="Times" panose="02020603050405020304" pitchFamily="18" charset="0"/>
                      </a:endParaRPr>
                    </a:p>
                  </a:txBody>
                  <a:tcPr marL="4643" marR="4643" marT="4643" marB="0" anchor="ctr"/>
                </a:tc>
                <a:tc>
                  <a:txBody>
                    <a:bodyPr/>
                    <a:lstStyle/>
                    <a:p>
                      <a:pPr algn="ctr" fontAlgn="ctr"/>
                      <a:r>
                        <a:rPr lang="en-US" sz="1200" b="1" i="1" u="none" strike="noStrike" dirty="0" err="1">
                          <a:effectLst/>
                          <a:latin typeface="Times" panose="02020603050405020304" pitchFamily="18" charset="0"/>
                          <a:cs typeface="Times" panose="02020603050405020304" pitchFamily="18" charset="0"/>
                        </a:rPr>
                        <a:t>Manufacturor</a:t>
                      </a:r>
                      <a:endParaRPr lang="en-US" sz="1200" b="1" i="1" u="none" strike="noStrike" dirty="0">
                        <a:solidFill>
                          <a:srgbClr val="000000"/>
                        </a:solidFill>
                        <a:effectLst/>
                        <a:latin typeface="Times" panose="02020603050405020304" pitchFamily="18" charset="0"/>
                        <a:cs typeface="Times" panose="02020603050405020304" pitchFamily="18" charset="0"/>
                      </a:endParaRPr>
                    </a:p>
                  </a:txBody>
                  <a:tcPr marL="4643" marR="4643" marT="4643" marB="0" anchor="ctr"/>
                </a:tc>
                <a:tc>
                  <a:txBody>
                    <a:bodyPr/>
                    <a:lstStyle/>
                    <a:p>
                      <a:pPr algn="ctr" fontAlgn="ctr"/>
                      <a:r>
                        <a:rPr lang="en-US" sz="1200" b="1" i="1" u="none" strike="noStrike" dirty="0">
                          <a:effectLst/>
                          <a:latin typeface="Times" panose="02020603050405020304" pitchFamily="18" charset="0"/>
                          <a:cs typeface="Times" panose="02020603050405020304" pitchFamily="18" charset="0"/>
                        </a:rPr>
                        <a:t>Batch</a:t>
                      </a:r>
                      <a:endParaRPr lang="en-US" sz="1200" b="1" i="1" u="none" strike="noStrike" dirty="0">
                        <a:solidFill>
                          <a:srgbClr val="000000"/>
                        </a:solidFill>
                        <a:effectLst/>
                        <a:latin typeface="Times" panose="02020603050405020304" pitchFamily="18" charset="0"/>
                        <a:cs typeface="Times" panose="02020603050405020304" pitchFamily="18" charset="0"/>
                      </a:endParaRPr>
                    </a:p>
                  </a:txBody>
                  <a:tcPr marL="4643" marR="4643" marT="4643" marB="0" anchor="ctr"/>
                </a:tc>
                <a:tc>
                  <a:txBody>
                    <a:bodyPr/>
                    <a:lstStyle/>
                    <a:p>
                      <a:pPr algn="ctr" fontAlgn="ctr"/>
                      <a:r>
                        <a:rPr lang="en-US" sz="1200" b="1" i="1" u="none" strike="noStrike" dirty="0">
                          <a:effectLst/>
                          <a:latin typeface="Times" panose="02020603050405020304" pitchFamily="18" charset="0"/>
                          <a:cs typeface="Times" panose="02020603050405020304" pitchFamily="18" charset="0"/>
                        </a:rPr>
                        <a:t>Tape length reference (m)</a:t>
                      </a:r>
                      <a:endParaRPr lang="en-US" sz="1200" b="1" i="1" u="none" strike="noStrike" dirty="0">
                        <a:solidFill>
                          <a:srgbClr val="000000"/>
                        </a:solidFill>
                        <a:effectLst/>
                        <a:latin typeface="Times" panose="02020603050405020304" pitchFamily="18" charset="0"/>
                        <a:cs typeface="Times" panose="02020603050405020304" pitchFamily="18" charset="0"/>
                      </a:endParaRPr>
                    </a:p>
                  </a:txBody>
                  <a:tcPr marL="4643" marR="4643" marT="4643" marB="0" anchor="ctr"/>
                </a:tc>
                <a:tc>
                  <a:txBody>
                    <a:bodyPr/>
                    <a:lstStyle/>
                    <a:p>
                      <a:pPr algn="ctr" fontAlgn="ctr"/>
                      <a:r>
                        <a:rPr lang="en-US" sz="1200" b="1" i="1" u="none" strike="noStrike" dirty="0">
                          <a:effectLst/>
                          <a:latin typeface="Times" panose="02020603050405020304" pitchFamily="18" charset="0"/>
                          <a:cs typeface="Times" panose="02020603050405020304" pitchFamily="18" charset="0"/>
                        </a:rPr>
                        <a:t>Coated Sample</a:t>
                      </a:r>
                      <a:endParaRPr lang="en-US" sz="1200" b="1" i="1" u="none" strike="noStrike" dirty="0">
                        <a:solidFill>
                          <a:srgbClr val="000000"/>
                        </a:solidFill>
                        <a:effectLst/>
                        <a:latin typeface="Times" panose="02020603050405020304" pitchFamily="18" charset="0"/>
                        <a:cs typeface="Times" panose="02020603050405020304" pitchFamily="18" charset="0"/>
                      </a:endParaRPr>
                    </a:p>
                  </a:txBody>
                  <a:tcPr marL="4643" marR="4643" marT="4643" marB="0" anchor="ctr"/>
                </a:tc>
                <a:tc>
                  <a:txBody>
                    <a:bodyPr/>
                    <a:lstStyle/>
                    <a:p>
                      <a:pPr algn="ctr" fontAlgn="ctr"/>
                      <a:r>
                        <a:rPr lang="en-US" sz="1200" b="1" i="1" u="none" strike="noStrike" dirty="0">
                          <a:effectLst/>
                          <a:latin typeface="Times" panose="02020603050405020304" pitchFamily="18" charset="0"/>
                          <a:cs typeface="Times" panose="02020603050405020304" pitchFamily="18" charset="0"/>
                        </a:rPr>
                        <a:t>Thickness (mm)</a:t>
                      </a:r>
                      <a:endParaRPr lang="en-US" sz="1200" b="1" i="1" u="none" strike="noStrike" dirty="0">
                        <a:solidFill>
                          <a:srgbClr val="000000"/>
                        </a:solidFill>
                        <a:effectLst/>
                        <a:latin typeface="Times" panose="02020603050405020304" pitchFamily="18" charset="0"/>
                        <a:cs typeface="Times" panose="02020603050405020304" pitchFamily="18" charset="0"/>
                      </a:endParaRPr>
                    </a:p>
                  </a:txBody>
                  <a:tcPr marL="4643" marR="4643" marT="4643" marB="0" anchor="ctr"/>
                </a:tc>
                <a:tc>
                  <a:txBody>
                    <a:bodyPr/>
                    <a:lstStyle/>
                    <a:p>
                      <a:pPr algn="ctr" fontAlgn="ctr"/>
                      <a:r>
                        <a:rPr lang="en-US" sz="1200" b="1" i="1" u="none" strike="noStrike" dirty="0" err="1">
                          <a:effectLst/>
                          <a:latin typeface="Times" panose="02020603050405020304" pitchFamily="18" charset="0"/>
                          <a:cs typeface="Times" panose="02020603050405020304" pitchFamily="18" charset="0"/>
                        </a:rPr>
                        <a:t>nb</a:t>
                      </a:r>
                      <a:r>
                        <a:rPr lang="en-US" sz="1200" b="1" i="1" u="none" strike="noStrike" dirty="0">
                          <a:effectLst/>
                          <a:latin typeface="Times" panose="02020603050405020304" pitchFamily="18" charset="0"/>
                          <a:cs typeface="Times" panose="02020603050405020304" pitchFamily="18" charset="0"/>
                        </a:rPr>
                        <a:t> of turn/tape</a:t>
                      </a:r>
                      <a:endParaRPr lang="en-US" sz="1200" b="1" i="1" u="none" strike="noStrike" dirty="0">
                        <a:solidFill>
                          <a:srgbClr val="000000"/>
                        </a:solidFill>
                        <a:effectLst/>
                        <a:latin typeface="Times" panose="02020603050405020304" pitchFamily="18" charset="0"/>
                        <a:cs typeface="Times" panose="02020603050405020304" pitchFamily="18" charset="0"/>
                      </a:endParaRPr>
                    </a:p>
                  </a:txBody>
                  <a:tcPr marL="4643" marR="4643" marT="4643" marB="0" anchor="ctr"/>
                </a:tc>
                <a:tc>
                  <a:txBody>
                    <a:bodyPr/>
                    <a:lstStyle/>
                    <a:p>
                      <a:pPr algn="ctr" fontAlgn="ctr"/>
                      <a:r>
                        <a:rPr lang="en-GB" sz="1200" b="1" i="1" u="none" strike="noStrike" dirty="0">
                          <a:effectLst/>
                          <a:latin typeface="Times" panose="02020603050405020304" pitchFamily="18" charset="0"/>
                          <a:cs typeface="Times" panose="02020603050405020304" pitchFamily="18" charset="0"/>
                        </a:rPr>
                        <a:t>Eq. thickness per tape (um)</a:t>
                      </a:r>
                      <a:endParaRPr lang="en-GB" sz="1200" b="1" i="1" u="none" strike="noStrike" dirty="0">
                        <a:solidFill>
                          <a:srgbClr val="000000"/>
                        </a:solidFill>
                        <a:effectLst/>
                        <a:latin typeface="Times" panose="02020603050405020304" pitchFamily="18" charset="0"/>
                        <a:cs typeface="Times" panose="02020603050405020304" pitchFamily="18" charset="0"/>
                      </a:endParaRPr>
                    </a:p>
                  </a:txBody>
                  <a:tcPr marL="4643" marR="4643" marT="4643" marB="0" anchor="ctr"/>
                </a:tc>
                <a:extLst>
                  <a:ext uri="{0D108BD9-81ED-4DB2-BD59-A6C34878D82A}">
                    <a16:rowId xmlns:a16="http://schemas.microsoft.com/office/drawing/2014/main" val="4051614741"/>
                  </a:ext>
                </a:extLst>
              </a:tr>
              <a:tr h="308949">
                <a:tc rowSpan="2">
                  <a:txBody>
                    <a:bodyPr/>
                    <a:lstStyle/>
                    <a:p>
                      <a:pPr algn="ctr" fontAlgn="ctr"/>
                      <a:r>
                        <a:rPr lang="en-US" sz="1200" b="1" u="none" strike="noStrike" dirty="0">
                          <a:solidFill>
                            <a:schemeClr val="tx1"/>
                          </a:solidFill>
                          <a:effectLst/>
                          <a:latin typeface="Times" panose="02020603050405020304" pitchFamily="18" charset="0"/>
                          <a:cs typeface="Times" panose="02020603050405020304" pitchFamily="18" charset="0"/>
                        </a:rPr>
                        <a:t>SK12_SST120</a:t>
                      </a:r>
                      <a:endParaRPr lang="en-US" sz="1200" b="1" i="0" u="none" strike="noStrike" dirty="0">
                        <a:solidFill>
                          <a:schemeClr val="tx1"/>
                        </a:solidFill>
                        <a:effectLst/>
                        <a:latin typeface="Times" panose="02020603050405020304" pitchFamily="18" charset="0"/>
                        <a:cs typeface="Times" panose="02020603050405020304" pitchFamily="18" charset="0"/>
                      </a:endParaRPr>
                    </a:p>
                  </a:txBody>
                  <a:tcPr marL="4643" marR="4643" marT="4643" marB="0" anchor="ctr"/>
                </a:tc>
                <a:tc>
                  <a:txBody>
                    <a:bodyPr/>
                    <a:lstStyle/>
                    <a:p>
                      <a:pPr algn="ctr" fontAlgn="ctr"/>
                      <a:r>
                        <a:rPr lang="fr-FR" sz="1200" b="0" i="0" u="none" strike="noStrike" dirty="0" err="1">
                          <a:solidFill>
                            <a:schemeClr val="tx1"/>
                          </a:solidFill>
                          <a:effectLst/>
                          <a:latin typeface="Times" panose="02020603050405020304" pitchFamily="18" charset="0"/>
                          <a:cs typeface="Times" panose="02020603050405020304" pitchFamily="18" charset="0"/>
                        </a:rPr>
                        <a:t>Before</a:t>
                      </a:r>
                      <a:endParaRPr lang="en-US" sz="1200" b="0" i="0" u="none" strike="noStrike" dirty="0">
                        <a:solidFill>
                          <a:schemeClr val="tx1"/>
                        </a:solidFill>
                        <a:effectLst/>
                        <a:latin typeface="Times" panose="02020603050405020304" pitchFamily="18" charset="0"/>
                        <a:cs typeface="Times" panose="02020603050405020304" pitchFamily="18" charset="0"/>
                      </a:endParaRPr>
                    </a:p>
                  </a:txBody>
                  <a:tcPr marL="4643" marR="4643" marT="4643" marB="0" anchor="ctr"/>
                </a:tc>
                <a:tc rowSpan="3">
                  <a:txBody>
                    <a:bodyPr/>
                    <a:lstStyle/>
                    <a:p>
                      <a:pPr algn="ctr" fontAlgn="ctr"/>
                      <a:r>
                        <a:rPr lang="en-US" sz="1200" u="none" strike="noStrike" dirty="0">
                          <a:solidFill>
                            <a:schemeClr val="tx1"/>
                          </a:solidFill>
                          <a:effectLst/>
                          <a:latin typeface="Times" panose="02020603050405020304" pitchFamily="18" charset="0"/>
                          <a:cs typeface="Times" panose="02020603050405020304" pitchFamily="18" charset="0"/>
                        </a:rPr>
                        <a:t>SST</a:t>
                      </a:r>
                      <a:endParaRPr lang="en-US" sz="1200" b="0" i="0" u="none" strike="noStrike" dirty="0">
                        <a:solidFill>
                          <a:schemeClr val="tx1"/>
                        </a:solidFill>
                        <a:effectLst/>
                        <a:latin typeface="Times" panose="02020603050405020304" pitchFamily="18" charset="0"/>
                        <a:cs typeface="Times" panose="02020603050405020304" pitchFamily="18" charset="0"/>
                      </a:endParaRPr>
                    </a:p>
                  </a:txBody>
                  <a:tcPr marL="4643" marR="4643" marT="4643" marB="0" anchor="ctr"/>
                </a:tc>
                <a:tc rowSpan="3">
                  <a:txBody>
                    <a:bodyPr/>
                    <a:lstStyle/>
                    <a:p>
                      <a:pPr algn="ctr" fontAlgn="ctr"/>
                      <a:r>
                        <a:rPr lang="en-US" sz="1200" u="none" strike="noStrike" dirty="0">
                          <a:solidFill>
                            <a:schemeClr val="tx1"/>
                          </a:solidFill>
                          <a:effectLst/>
                          <a:latin typeface="Times" panose="02020603050405020304" pitchFamily="18" charset="0"/>
                          <a:cs typeface="Times" panose="02020603050405020304" pitchFamily="18" charset="0"/>
                        </a:rPr>
                        <a:t>ST2403-02</a:t>
                      </a:r>
                      <a:endParaRPr lang="en-US" sz="1200" b="0" i="0" u="none" strike="noStrike" dirty="0">
                        <a:solidFill>
                          <a:schemeClr val="tx1"/>
                        </a:solidFill>
                        <a:effectLst/>
                        <a:latin typeface="Times" panose="02020603050405020304" pitchFamily="18" charset="0"/>
                        <a:cs typeface="Times" panose="02020603050405020304" pitchFamily="18" charset="0"/>
                      </a:endParaRPr>
                    </a:p>
                  </a:txBody>
                  <a:tcPr marL="4643" marR="4643" marT="4643" marB="0" anchor="ctr"/>
                </a:tc>
                <a:tc rowSpan="2">
                  <a:txBody>
                    <a:bodyPr/>
                    <a:lstStyle/>
                    <a:p>
                      <a:pPr algn="ctr" fontAlgn="ctr"/>
                      <a:r>
                        <a:rPr lang="en-US" sz="1200" u="none" strike="noStrike" dirty="0">
                          <a:solidFill>
                            <a:schemeClr val="tx1"/>
                          </a:solidFill>
                          <a:effectLst/>
                          <a:latin typeface="Times" panose="02020603050405020304" pitchFamily="18" charset="0"/>
                          <a:cs typeface="Times" panose="02020603050405020304" pitchFamily="18" charset="0"/>
                        </a:rPr>
                        <a:t>151 - 164</a:t>
                      </a:r>
                      <a:endParaRPr lang="en-US" sz="1200" b="0" i="0" u="none" strike="noStrike" dirty="0">
                        <a:solidFill>
                          <a:schemeClr val="tx1"/>
                        </a:solidFill>
                        <a:effectLst/>
                        <a:latin typeface="Times" panose="02020603050405020304" pitchFamily="18" charset="0"/>
                        <a:cs typeface="Times" panose="02020603050405020304" pitchFamily="18" charset="0"/>
                      </a:endParaRPr>
                    </a:p>
                  </a:txBody>
                  <a:tcPr marL="4643" marR="4643" marT="4643" marB="0" anchor="ctr"/>
                </a:tc>
                <a:tc rowSpan="3">
                  <a:txBody>
                    <a:bodyPr/>
                    <a:lstStyle/>
                    <a:p>
                      <a:pPr algn="ctr" fontAlgn="ctr"/>
                      <a:r>
                        <a:rPr lang="en-US" sz="1200" u="none" strike="noStrike" dirty="0">
                          <a:solidFill>
                            <a:schemeClr val="tx1"/>
                          </a:solidFill>
                          <a:effectLst/>
                          <a:latin typeface="Times" panose="02020603050405020304" pitchFamily="18" charset="0"/>
                          <a:cs typeface="Times" panose="02020603050405020304" pitchFamily="18" charset="0"/>
                        </a:rPr>
                        <a:t>CT04_SST120</a:t>
                      </a:r>
                      <a:endParaRPr lang="en-US" sz="1200" b="0" i="0" u="none" strike="noStrike" dirty="0">
                        <a:solidFill>
                          <a:schemeClr val="tx1"/>
                        </a:solidFill>
                        <a:effectLst/>
                        <a:latin typeface="Times" panose="02020603050405020304" pitchFamily="18" charset="0"/>
                        <a:cs typeface="Times" panose="02020603050405020304" pitchFamily="18" charset="0"/>
                      </a:endParaRPr>
                    </a:p>
                  </a:txBody>
                  <a:tcPr marL="4643" marR="4643" marT="4643" marB="0" anchor="ctr"/>
                </a:tc>
                <a:tc>
                  <a:txBody>
                    <a:bodyPr/>
                    <a:lstStyle/>
                    <a:p>
                      <a:pPr algn="ctr" fontAlgn="ctr"/>
                      <a:r>
                        <a:rPr lang="en-US" sz="1200" u="none" strike="noStrike" dirty="0">
                          <a:solidFill>
                            <a:schemeClr val="tx1"/>
                          </a:solidFill>
                          <a:effectLst/>
                          <a:latin typeface="Times" panose="02020603050405020304" pitchFamily="18" charset="0"/>
                          <a:cs typeface="Times" panose="02020603050405020304" pitchFamily="18" charset="0"/>
                        </a:rPr>
                        <a:t>15</a:t>
                      </a:r>
                      <a:endParaRPr lang="en-US" sz="1200" b="0" i="0" u="none" strike="noStrike" dirty="0">
                        <a:solidFill>
                          <a:schemeClr val="tx1"/>
                        </a:solidFill>
                        <a:effectLst/>
                        <a:latin typeface="Times" panose="02020603050405020304" pitchFamily="18" charset="0"/>
                        <a:cs typeface="Times" panose="02020603050405020304" pitchFamily="18" charset="0"/>
                      </a:endParaRPr>
                    </a:p>
                  </a:txBody>
                  <a:tcPr marL="4643" marR="4643" marT="4643" marB="0" anchor="ctr"/>
                </a:tc>
                <a:tc rowSpan="2">
                  <a:txBody>
                    <a:bodyPr/>
                    <a:lstStyle/>
                    <a:p>
                      <a:pPr algn="ctr" fontAlgn="ctr"/>
                      <a:r>
                        <a:rPr lang="en-US" sz="1200" u="none" strike="noStrike" dirty="0">
                          <a:solidFill>
                            <a:schemeClr val="tx1"/>
                          </a:solidFill>
                          <a:effectLst/>
                          <a:latin typeface="Times" panose="02020603050405020304" pitchFamily="18" charset="0"/>
                          <a:cs typeface="Times" panose="02020603050405020304" pitchFamily="18" charset="0"/>
                        </a:rPr>
                        <a:t>120</a:t>
                      </a:r>
                      <a:endParaRPr lang="en-US" sz="1200" b="0" i="0" u="none" strike="noStrike" dirty="0">
                        <a:solidFill>
                          <a:schemeClr val="tx1"/>
                        </a:solidFill>
                        <a:effectLst/>
                        <a:latin typeface="Times" panose="02020603050405020304" pitchFamily="18" charset="0"/>
                        <a:cs typeface="Times" panose="02020603050405020304" pitchFamily="18" charset="0"/>
                      </a:endParaRPr>
                    </a:p>
                  </a:txBody>
                  <a:tcPr marL="4643" marR="4643" marT="4643" marB="0" anchor="ctr"/>
                </a:tc>
                <a:tc>
                  <a:txBody>
                    <a:bodyPr/>
                    <a:lstStyle/>
                    <a:p>
                      <a:pPr algn="ctr" fontAlgn="ctr"/>
                      <a:r>
                        <a:rPr lang="en-US" sz="1200" u="none" strike="noStrike" dirty="0">
                          <a:solidFill>
                            <a:schemeClr val="tx1"/>
                          </a:solidFill>
                          <a:effectLst/>
                          <a:latin typeface="Times" panose="02020603050405020304" pitchFamily="18" charset="0"/>
                          <a:cs typeface="Times" panose="02020603050405020304" pitchFamily="18" charset="0"/>
                        </a:rPr>
                        <a:t>125</a:t>
                      </a:r>
                      <a:endParaRPr lang="en-US" sz="1200" b="0" i="0" u="none" strike="noStrike" dirty="0">
                        <a:solidFill>
                          <a:schemeClr val="tx1"/>
                        </a:solidFill>
                        <a:effectLst/>
                        <a:latin typeface="Times" panose="02020603050405020304" pitchFamily="18" charset="0"/>
                        <a:cs typeface="Times" panose="02020603050405020304" pitchFamily="18" charset="0"/>
                      </a:endParaRPr>
                    </a:p>
                  </a:txBody>
                  <a:tcPr marL="4643" marR="4643" marT="4643" marB="0" anchor="ctr"/>
                </a:tc>
                <a:extLst>
                  <a:ext uri="{0D108BD9-81ED-4DB2-BD59-A6C34878D82A}">
                    <a16:rowId xmlns:a16="http://schemas.microsoft.com/office/drawing/2014/main" val="133800564"/>
                  </a:ext>
                </a:extLst>
              </a:tr>
              <a:tr h="308949">
                <a:tc vMerge="1">
                  <a:txBody>
                    <a:bodyPr/>
                    <a:lstStyle/>
                    <a:p>
                      <a:endParaRPr lang="en-US"/>
                    </a:p>
                  </a:txBody>
                  <a:tcPr/>
                </a:tc>
                <a:tc>
                  <a:txBody>
                    <a:bodyPr/>
                    <a:lstStyle/>
                    <a:p>
                      <a:pPr algn="ctr" fontAlgn="ctr"/>
                      <a:r>
                        <a:rPr lang="fr-FR" sz="1200" b="0" i="0" u="none" strike="noStrike" dirty="0" err="1">
                          <a:solidFill>
                            <a:schemeClr val="tx1"/>
                          </a:solidFill>
                          <a:effectLst/>
                          <a:latin typeface="Times" panose="02020603050405020304" pitchFamily="18" charset="0"/>
                          <a:cs typeface="Times" panose="02020603050405020304" pitchFamily="18" charset="0"/>
                        </a:rPr>
                        <a:t>After</a:t>
                      </a:r>
                      <a:endParaRPr lang="en-US" sz="1200" b="0" i="0" u="none" strike="noStrike" dirty="0">
                        <a:solidFill>
                          <a:schemeClr val="tx1"/>
                        </a:solidFill>
                        <a:effectLst/>
                        <a:latin typeface="Times" panose="02020603050405020304" pitchFamily="18" charset="0"/>
                        <a:cs typeface="Times" panose="02020603050405020304" pitchFamily="18" charset="0"/>
                      </a:endParaRPr>
                    </a:p>
                  </a:txBody>
                  <a:tcPr marL="4643" marR="4643" marT="4643" marB="0" anchor="ct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gn="ctr" fontAlgn="ctr"/>
                      <a:r>
                        <a:rPr lang="fr-FR" sz="1200" b="0" i="0" u="none" strike="noStrike" dirty="0">
                          <a:solidFill>
                            <a:schemeClr val="tx1"/>
                          </a:solidFill>
                          <a:effectLst/>
                          <a:latin typeface="Times" panose="02020603050405020304" pitchFamily="18" charset="0"/>
                          <a:cs typeface="Times" panose="02020603050405020304" pitchFamily="18" charset="0"/>
                        </a:rPr>
                        <a:t>8,6</a:t>
                      </a:r>
                      <a:endParaRPr lang="en-US" sz="1200" b="0" i="0" u="none" strike="noStrike" dirty="0">
                        <a:solidFill>
                          <a:schemeClr val="tx1"/>
                        </a:solidFill>
                        <a:effectLst/>
                        <a:latin typeface="Times" panose="02020603050405020304" pitchFamily="18" charset="0"/>
                        <a:cs typeface="Times" panose="02020603050405020304" pitchFamily="18" charset="0"/>
                      </a:endParaRPr>
                    </a:p>
                  </a:txBody>
                  <a:tcPr marL="4643" marR="4643" marT="4643" marB="0" anchor="ctr"/>
                </a:tc>
                <a:tc vMerge="1">
                  <a:txBody>
                    <a:bodyPr/>
                    <a:lstStyle/>
                    <a:p>
                      <a:endParaRPr lang="en-US"/>
                    </a:p>
                  </a:txBody>
                  <a:tcPr/>
                </a:tc>
                <a:tc>
                  <a:txBody>
                    <a:bodyPr/>
                    <a:lstStyle/>
                    <a:p>
                      <a:pPr algn="ctr" fontAlgn="ctr"/>
                      <a:r>
                        <a:rPr lang="fr-FR" sz="1200" b="0" i="0" u="none" strike="noStrike" dirty="0">
                          <a:solidFill>
                            <a:schemeClr val="tx1"/>
                          </a:solidFill>
                          <a:effectLst/>
                          <a:latin typeface="Times" panose="02020603050405020304" pitchFamily="18" charset="0"/>
                          <a:cs typeface="Times" panose="02020603050405020304" pitchFamily="18" charset="0"/>
                        </a:rPr>
                        <a:t>71,7</a:t>
                      </a:r>
                      <a:endParaRPr lang="en-US" sz="1200" b="0" i="0" u="none" strike="noStrike" dirty="0">
                        <a:solidFill>
                          <a:schemeClr val="tx1"/>
                        </a:solidFill>
                        <a:effectLst/>
                        <a:latin typeface="Times" panose="02020603050405020304" pitchFamily="18" charset="0"/>
                        <a:cs typeface="Times" panose="02020603050405020304" pitchFamily="18" charset="0"/>
                      </a:endParaRPr>
                    </a:p>
                  </a:txBody>
                  <a:tcPr marL="4643" marR="4643" marT="4643" marB="0" anchor="ctr"/>
                </a:tc>
                <a:extLst>
                  <a:ext uri="{0D108BD9-81ED-4DB2-BD59-A6C34878D82A}">
                    <a16:rowId xmlns:a16="http://schemas.microsoft.com/office/drawing/2014/main" val="741864324"/>
                  </a:ext>
                </a:extLst>
              </a:tr>
              <a:tr h="308949">
                <a:tc gridSpan="2">
                  <a:txBody>
                    <a:bodyPr/>
                    <a:lstStyle/>
                    <a:p>
                      <a:pPr algn="ctr" fontAlgn="ctr"/>
                      <a:r>
                        <a:rPr lang="en-US" sz="1200" b="1" i="0" u="none" strike="noStrike" dirty="0">
                          <a:solidFill>
                            <a:schemeClr val="tx1"/>
                          </a:solidFill>
                          <a:effectLst/>
                          <a:latin typeface="Times" panose="02020603050405020304" pitchFamily="18" charset="0"/>
                          <a:cs typeface="Times" panose="02020603050405020304" pitchFamily="18" charset="0"/>
                        </a:rPr>
                        <a:t>HW08_SST276</a:t>
                      </a:r>
                    </a:p>
                  </a:txBody>
                  <a:tcPr marL="6350" marR="6350" marT="6350" marB="0" anchor="ctr"/>
                </a:tc>
                <a:tc hMerge="1">
                  <a:txBody>
                    <a:bodyPr/>
                    <a:lstStyle/>
                    <a:p>
                      <a:pPr algn="ctr" fontAlgn="ctr"/>
                      <a:endParaRPr lang="en-US" sz="1200" b="0" i="0" u="none" strike="noStrike" dirty="0">
                        <a:solidFill>
                          <a:schemeClr val="tx1"/>
                        </a:solidFill>
                        <a:effectLst/>
                        <a:latin typeface="Times" panose="02020603050405020304" pitchFamily="18" charset="0"/>
                      </a:endParaRPr>
                    </a:p>
                  </a:txBody>
                  <a:tcPr marL="4643" marR="4643" marT="4643" marB="0" anchor="ctr"/>
                </a:tc>
                <a:tc vMerge="1">
                  <a:txBody>
                    <a:bodyPr/>
                    <a:lstStyle/>
                    <a:p>
                      <a:pPr algn="ctr" fontAlgn="ctr"/>
                      <a:endParaRPr lang="en-US" sz="1200" b="0" i="0" u="none" strike="noStrike" dirty="0">
                        <a:solidFill>
                          <a:srgbClr val="000000"/>
                        </a:solidFill>
                        <a:effectLst/>
                        <a:latin typeface="Times" panose="02020603050405020304" pitchFamily="18" charset="0"/>
                      </a:endParaRPr>
                    </a:p>
                  </a:txBody>
                  <a:tcPr marL="4643" marR="4643" marT="4643" marB="0" anchor="ctr"/>
                </a:tc>
                <a:tc vMerge="1">
                  <a:txBody>
                    <a:bodyPr/>
                    <a:lstStyle/>
                    <a:p>
                      <a:pPr algn="ctr" fontAlgn="ctr"/>
                      <a:endParaRPr lang="en-US" sz="1200" b="0" i="0" u="none" strike="noStrike" dirty="0">
                        <a:solidFill>
                          <a:srgbClr val="000000"/>
                        </a:solidFill>
                        <a:effectLst/>
                        <a:latin typeface="Times" panose="02020603050405020304" pitchFamily="18" charset="0"/>
                      </a:endParaRPr>
                    </a:p>
                  </a:txBody>
                  <a:tcPr marL="4643" marR="4643" marT="4643" marB="0" anchor="ctr"/>
                </a:tc>
                <a:tc>
                  <a:txBody>
                    <a:bodyPr/>
                    <a:lstStyle/>
                    <a:p>
                      <a:pPr algn="ctr" fontAlgn="ctr"/>
                      <a:r>
                        <a:rPr lang="fr-FR" sz="1200" b="0" i="0" u="none" strike="noStrike" dirty="0">
                          <a:solidFill>
                            <a:schemeClr val="tx1"/>
                          </a:solidFill>
                          <a:effectLst/>
                          <a:latin typeface="Times" panose="02020603050405020304" pitchFamily="18" charset="0"/>
                          <a:cs typeface="Times" panose="02020603050405020304" pitchFamily="18" charset="0"/>
                        </a:rPr>
                        <a:t>166 - 234</a:t>
                      </a:r>
                      <a:endParaRPr lang="en-US" sz="1200" b="0" i="0" u="none" strike="noStrike" dirty="0">
                        <a:solidFill>
                          <a:schemeClr val="tx1"/>
                        </a:solidFill>
                        <a:effectLst/>
                        <a:latin typeface="Times" panose="02020603050405020304" pitchFamily="18" charset="0"/>
                        <a:cs typeface="Times" panose="02020603050405020304" pitchFamily="18" charset="0"/>
                      </a:endParaRPr>
                    </a:p>
                  </a:txBody>
                  <a:tcPr marL="4643" marR="4643" marT="4643" marB="0" anchor="ctr"/>
                </a:tc>
                <a:tc vMerge="1">
                  <a:txBody>
                    <a:bodyPr/>
                    <a:lstStyle/>
                    <a:p>
                      <a:pPr algn="ctr" fontAlgn="ctr"/>
                      <a:endParaRPr lang="en-US" sz="1200" b="0" i="0" u="none" strike="noStrike" dirty="0">
                        <a:solidFill>
                          <a:srgbClr val="000000"/>
                        </a:solidFill>
                        <a:effectLst/>
                        <a:latin typeface="Times" panose="02020603050405020304" pitchFamily="18" charset="0"/>
                      </a:endParaRPr>
                    </a:p>
                  </a:txBody>
                  <a:tcPr marL="4643" marR="4643" marT="4643" marB="0" anchor="ctr"/>
                </a:tc>
                <a:tc>
                  <a:txBody>
                    <a:bodyPr/>
                    <a:lstStyle/>
                    <a:p>
                      <a:pPr algn="ctr" fontAlgn="ctr"/>
                      <a:r>
                        <a:rPr lang="fr-FR" sz="1200" b="0" i="0" u="none" strike="noStrike" dirty="0">
                          <a:solidFill>
                            <a:schemeClr val="tx1"/>
                          </a:solidFill>
                          <a:effectLst/>
                          <a:latin typeface="Times" panose="02020603050405020304" pitchFamily="18" charset="0"/>
                          <a:cs typeface="Times" panose="02020603050405020304" pitchFamily="18" charset="0"/>
                        </a:rPr>
                        <a:t>18,5</a:t>
                      </a:r>
                      <a:endParaRPr lang="en-US" sz="1200" b="0" i="0" u="none" strike="noStrike" dirty="0">
                        <a:solidFill>
                          <a:schemeClr val="tx1"/>
                        </a:solidFill>
                        <a:effectLst/>
                        <a:latin typeface="Times" panose="02020603050405020304" pitchFamily="18" charset="0"/>
                        <a:cs typeface="Times" panose="02020603050405020304" pitchFamily="18" charset="0"/>
                      </a:endParaRPr>
                    </a:p>
                  </a:txBody>
                  <a:tcPr marL="4643" marR="4643" marT="4643" marB="0" anchor="ctr"/>
                </a:tc>
                <a:tc>
                  <a:txBody>
                    <a:bodyPr/>
                    <a:lstStyle/>
                    <a:p>
                      <a:pPr algn="ctr" fontAlgn="ctr"/>
                      <a:r>
                        <a:rPr lang="fr-FR" sz="1200" b="0" i="0" u="none" strike="noStrike" dirty="0">
                          <a:solidFill>
                            <a:schemeClr val="tx1"/>
                          </a:solidFill>
                          <a:effectLst/>
                          <a:latin typeface="Times" panose="02020603050405020304" pitchFamily="18" charset="0"/>
                          <a:cs typeface="Times" panose="02020603050405020304" pitchFamily="18" charset="0"/>
                        </a:rPr>
                        <a:t>276</a:t>
                      </a:r>
                      <a:endParaRPr lang="en-US" sz="1200" b="0" i="0" u="none" strike="noStrike" dirty="0">
                        <a:solidFill>
                          <a:schemeClr val="tx1"/>
                        </a:solidFill>
                        <a:effectLst/>
                        <a:latin typeface="Times" panose="02020603050405020304" pitchFamily="18" charset="0"/>
                        <a:cs typeface="Times" panose="02020603050405020304" pitchFamily="18" charset="0"/>
                      </a:endParaRPr>
                    </a:p>
                  </a:txBody>
                  <a:tcPr marL="4643" marR="4643" marT="4643" marB="0" anchor="ctr"/>
                </a:tc>
                <a:tc>
                  <a:txBody>
                    <a:bodyPr/>
                    <a:lstStyle/>
                    <a:p>
                      <a:pPr algn="ctr" fontAlgn="ctr"/>
                      <a:r>
                        <a:rPr lang="fr-FR" sz="1200" b="0" i="0" u="none" strike="noStrike" dirty="0">
                          <a:solidFill>
                            <a:schemeClr val="tx1"/>
                          </a:solidFill>
                          <a:effectLst/>
                          <a:latin typeface="Times" panose="02020603050405020304" pitchFamily="18" charset="0"/>
                          <a:cs typeface="Times" panose="02020603050405020304" pitchFamily="18" charset="0"/>
                        </a:rPr>
                        <a:t>66,9</a:t>
                      </a:r>
                      <a:endParaRPr lang="en-US" sz="1200" b="0" i="0" u="none" strike="noStrike" dirty="0">
                        <a:solidFill>
                          <a:schemeClr val="tx1"/>
                        </a:solidFill>
                        <a:effectLst/>
                        <a:latin typeface="Times" panose="02020603050405020304" pitchFamily="18" charset="0"/>
                        <a:cs typeface="Times" panose="02020603050405020304" pitchFamily="18" charset="0"/>
                      </a:endParaRPr>
                    </a:p>
                  </a:txBody>
                  <a:tcPr marL="4643" marR="4643" marT="4643" marB="0" anchor="ctr"/>
                </a:tc>
                <a:extLst>
                  <a:ext uri="{0D108BD9-81ED-4DB2-BD59-A6C34878D82A}">
                    <a16:rowId xmlns:a16="http://schemas.microsoft.com/office/drawing/2014/main" val="481101596"/>
                  </a:ext>
                </a:extLst>
              </a:tr>
            </a:tbl>
          </a:graphicData>
        </a:graphic>
      </p:graphicFrame>
      <p:pic>
        <p:nvPicPr>
          <p:cNvPr id="9" name="Image 8">
            <a:extLst>
              <a:ext uri="{FF2B5EF4-FFF2-40B4-BE49-F238E27FC236}">
                <a16:creationId xmlns:a16="http://schemas.microsoft.com/office/drawing/2014/main" id="{3069DF43-42DB-7671-68B0-C6BFE82D20C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882" t="5614" r="12293" b="9835"/>
          <a:stretch/>
        </p:blipFill>
        <p:spPr bwMode="auto">
          <a:xfrm>
            <a:off x="4000670" y="3307975"/>
            <a:ext cx="2935942" cy="2489911"/>
          </a:xfrm>
          <a:prstGeom prst="rect">
            <a:avLst/>
          </a:prstGeom>
          <a:noFill/>
          <a:ln>
            <a:noFill/>
          </a:ln>
          <a:extLst>
            <a:ext uri="{53640926-AAD7-44D8-BBD7-CCE9431645EC}">
              <a14:shadowObscured xmlns:a14="http://schemas.microsoft.com/office/drawing/2010/main"/>
            </a:ext>
          </a:extLst>
        </p:spPr>
      </p:pic>
      <p:sp>
        <p:nvSpPr>
          <p:cNvPr id="11" name="TextBox 17">
            <a:extLst>
              <a:ext uri="{FF2B5EF4-FFF2-40B4-BE49-F238E27FC236}">
                <a16:creationId xmlns:a16="http://schemas.microsoft.com/office/drawing/2014/main" id="{0E95AF19-E821-E17F-288A-668BF7F57EA4}"/>
              </a:ext>
            </a:extLst>
          </p:cNvPr>
          <p:cNvSpPr txBox="1"/>
          <p:nvPr/>
        </p:nvSpPr>
        <p:spPr>
          <a:xfrm>
            <a:off x="5834962" y="2850890"/>
            <a:ext cx="3196084" cy="461665"/>
          </a:xfrm>
          <a:prstGeom prst="rect">
            <a:avLst/>
          </a:prstGeom>
          <a:noFill/>
        </p:spPr>
        <p:txBody>
          <a:bodyPr wrap="square">
            <a:spAutoFit/>
          </a:bodyPr>
          <a:lstStyle/>
          <a:p>
            <a:pPr algn="ctr"/>
            <a:r>
              <a:rPr lang="en-US" sz="1200" dirty="0">
                <a:latin typeface="Times" panose="02020603050405020304" pitchFamily="18" charset="0"/>
                <a:cs typeface="Times" panose="02020603050405020304" pitchFamily="18" charset="0"/>
              </a:rPr>
              <a:t>Thickness before oven </a:t>
            </a:r>
          </a:p>
          <a:p>
            <a:pPr algn="ctr"/>
            <a:r>
              <a:rPr lang="en-US" sz="1200" dirty="0">
                <a:latin typeface="Times" panose="02020603050405020304" pitchFamily="18" charset="0"/>
                <a:cs typeface="Times" panose="02020603050405020304" pitchFamily="18" charset="0"/>
              </a:rPr>
              <a:t>8,6 +/- 0,05 mm before </a:t>
            </a:r>
          </a:p>
        </p:txBody>
      </p:sp>
      <p:sp>
        <p:nvSpPr>
          <p:cNvPr id="18" name="ZoneTexte 17">
            <a:extLst>
              <a:ext uri="{FF2B5EF4-FFF2-40B4-BE49-F238E27FC236}">
                <a16:creationId xmlns:a16="http://schemas.microsoft.com/office/drawing/2014/main" id="{22258EE7-BDEC-BB1A-C5FB-31A1F1E7E0DC}"/>
              </a:ext>
            </a:extLst>
          </p:cNvPr>
          <p:cNvSpPr txBox="1"/>
          <p:nvPr/>
        </p:nvSpPr>
        <p:spPr>
          <a:xfrm>
            <a:off x="5261852" y="2478161"/>
            <a:ext cx="5244934" cy="352789"/>
          </a:xfrm>
          <a:prstGeom prst="rect">
            <a:avLst/>
          </a:prstGeom>
          <a:noFill/>
        </p:spPr>
        <p:txBody>
          <a:bodyPr wrap="square">
            <a:spAutoFit/>
          </a:bodyPr>
          <a:lstStyle/>
          <a:p>
            <a:pPr>
              <a:lnSpc>
                <a:spcPct val="115000"/>
              </a:lnSpc>
              <a:spcAft>
                <a:spcPts val="800"/>
              </a:spcAft>
            </a:pPr>
            <a:r>
              <a:rPr lang="en-US" sz="1600" kern="100" dirty="0">
                <a:effectLst/>
                <a:latin typeface="Times" panose="02020603050405020304" pitchFamily="18" charset="0"/>
                <a:ea typeface="Aptos" panose="020B0004020202020204" pitchFamily="34" charset="0"/>
                <a:cs typeface="Times" panose="02020603050405020304" pitchFamily="18" charset="0"/>
              </a:rPr>
              <a:t>Acc. to Alexandre, </a:t>
            </a:r>
            <a:r>
              <a:rPr lang="en-US" sz="1600" b="1" kern="100" dirty="0">
                <a:effectLst/>
                <a:latin typeface="Times" panose="02020603050405020304" pitchFamily="18" charset="0"/>
                <a:ea typeface="Aptos" panose="020B0004020202020204" pitchFamily="34" charset="0"/>
                <a:cs typeface="Times" panose="02020603050405020304" pitchFamily="18" charset="0"/>
              </a:rPr>
              <a:t>more</a:t>
            </a:r>
            <a:r>
              <a:rPr lang="en-US" sz="1600" kern="100" dirty="0">
                <a:effectLst/>
                <a:latin typeface="Times" panose="02020603050405020304" pitchFamily="18" charset="0"/>
                <a:ea typeface="Aptos" panose="020B0004020202020204" pitchFamily="34" charset="0"/>
                <a:cs typeface="Times" panose="02020603050405020304" pitchFamily="18" charset="0"/>
              </a:rPr>
              <a:t> solder went out than previous one</a:t>
            </a:r>
          </a:p>
        </p:txBody>
      </p:sp>
      <p:pic>
        <p:nvPicPr>
          <p:cNvPr id="19" name="Image 18">
            <a:extLst>
              <a:ext uri="{FF2B5EF4-FFF2-40B4-BE49-F238E27FC236}">
                <a16:creationId xmlns:a16="http://schemas.microsoft.com/office/drawing/2014/main" id="{3441D5B8-5D39-CBC8-5738-39B84C8E870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9136"/>
          <a:stretch/>
        </p:blipFill>
        <p:spPr bwMode="auto">
          <a:xfrm>
            <a:off x="7705772" y="3307975"/>
            <a:ext cx="3651000" cy="2489910"/>
          </a:xfrm>
          <a:prstGeom prst="rect">
            <a:avLst/>
          </a:prstGeom>
          <a:noFill/>
          <a:ln>
            <a:noFill/>
          </a:ln>
          <a:extLst>
            <a:ext uri="{53640926-AAD7-44D8-BBD7-CCE9431645EC}">
              <a14:shadowObscured xmlns:a14="http://schemas.microsoft.com/office/drawing/2010/main"/>
            </a:ext>
          </a:extLst>
        </p:spPr>
      </p:pic>
      <p:cxnSp>
        <p:nvCxnSpPr>
          <p:cNvPr id="26" name="Connecteur droit avec flèche 25">
            <a:extLst>
              <a:ext uri="{FF2B5EF4-FFF2-40B4-BE49-F238E27FC236}">
                <a16:creationId xmlns:a16="http://schemas.microsoft.com/office/drawing/2014/main" id="{4392463F-C8DD-5EA8-DDBA-A1849FFCFAE6}"/>
              </a:ext>
            </a:extLst>
          </p:cNvPr>
          <p:cNvCxnSpPr>
            <a:cxnSpLocks/>
          </p:cNvCxnSpPr>
          <p:nvPr/>
        </p:nvCxnSpPr>
        <p:spPr>
          <a:xfrm>
            <a:off x="2451358" y="3647200"/>
            <a:ext cx="0" cy="368135"/>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1" name="ZoneTexte 30">
            <a:extLst>
              <a:ext uri="{FF2B5EF4-FFF2-40B4-BE49-F238E27FC236}">
                <a16:creationId xmlns:a16="http://schemas.microsoft.com/office/drawing/2014/main" id="{0E0098E1-91F7-971B-CEB5-2CC18DE4A459}"/>
              </a:ext>
            </a:extLst>
          </p:cNvPr>
          <p:cNvSpPr txBox="1"/>
          <p:nvPr/>
        </p:nvSpPr>
        <p:spPr>
          <a:xfrm>
            <a:off x="1561660" y="4094546"/>
            <a:ext cx="1369620" cy="307777"/>
          </a:xfrm>
          <a:prstGeom prst="rect">
            <a:avLst/>
          </a:prstGeom>
          <a:noFill/>
        </p:spPr>
        <p:txBody>
          <a:bodyPr wrap="square">
            <a:spAutoFit/>
          </a:bodyPr>
          <a:lstStyle/>
          <a:p>
            <a:r>
              <a:rPr lang="en-US" sz="1400" dirty="0">
                <a:solidFill>
                  <a:srgbClr val="FF0000"/>
                </a:solidFill>
                <a:latin typeface="Times" panose="02020603050405020304" pitchFamily="18" charset="0"/>
                <a:cs typeface="Times" panose="02020603050405020304" pitchFamily="18" charset="0"/>
              </a:rPr>
              <a:t>24,0 +/- 0,5 mm</a:t>
            </a:r>
            <a:endParaRPr lang="en-US" sz="1400" dirty="0">
              <a:solidFill>
                <a:srgbClr val="FF0000"/>
              </a:solidFill>
            </a:endParaRPr>
          </a:p>
        </p:txBody>
      </p:sp>
      <p:cxnSp>
        <p:nvCxnSpPr>
          <p:cNvPr id="32" name="Connecteur droit avec flèche 31">
            <a:extLst>
              <a:ext uri="{FF2B5EF4-FFF2-40B4-BE49-F238E27FC236}">
                <a16:creationId xmlns:a16="http://schemas.microsoft.com/office/drawing/2014/main" id="{0A81C680-6DEA-EC78-91E2-A7FE5AB79EFB}"/>
              </a:ext>
            </a:extLst>
          </p:cNvPr>
          <p:cNvCxnSpPr>
            <a:cxnSpLocks/>
          </p:cNvCxnSpPr>
          <p:nvPr/>
        </p:nvCxnSpPr>
        <p:spPr>
          <a:xfrm>
            <a:off x="1479560" y="3647199"/>
            <a:ext cx="0" cy="368135"/>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Connecteur droit avec flèche 32">
            <a:extLst>
              <a:ext uri="{FF2B5EF4-FFF2-40B4-BE49-F238E27FC236}">
                <a16:creationId xmlns:a16="http://schemas.microsoft.com/office/drawing/2014/main" id="{F08247D9-CEEC-B6F5-72B4-82E6A3326438}"/>
              </a:ext>
            </a:extLst>
          </p:cNvPr>
          <p:cNvCxnSpPr>
            <a:cxnSpLocks/>
          </p:cNvCxnSpPr>
          <p:nvPr/>
        </p:nvCxnSpPr>
        <p:spPr>
          <a:xfrm flipH="1">
            <a:off x="6095104" y="3813455"/>
            <a:ext cx="81148" cy="508168"/>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ZoneTexte 33">
            <a:extLst>
              <a:ext uri="{FF2B5EF4-FFF2-40B4-BE49-F238E27FC236}">
                <a16:creationId xmlns:a16="http://schemas.microsoft.com/office/drawing/2014/main" id="{1D8A8B9D-40D4-5DF7-417D-A8FB3409A35B}"/>
              </a:ext>
            </a:extLst>
          </p:cNvPr>
          <p:cNvSpPr txBox="1"/>
          <p:nvPr/>
        </p:nvSpPr>
        <p:spPr>
          <a:xfrm>
            <a:off x="4757150" y="4396329"/>
            <a:ext cx="1369620" cy="307777"/>
          </a:xfrm>
          <a:prstGeom prst="rect">
            <a:avLst/>
          </a:prstGeom>
          <a:noFill/>
        </p:spPr>
        <p:txBody>
          <a:bodyPr wrap="square">
            <a:spAutoFit/>
          </a:bodyPr>
          <a:lstStyle/>
          <a:p>
            <a:r>
              <a:rPr lang="en-US" sz="1400" dirty="0">
                <a:solidFill>
                  <a:srgbClr val="FF0000"/>
                </a:solidFill>
                <a:latin typeface="Times" panose="02020603050405020304" pitchFamily="18" charset="0"/>
                <a:cs typeface="Times" panose="02020603050405020304" pitchFamily="18" charset="0"/>
              </a:rPr>
              <a:t>32,0 +/- 0,5 mm</a:t>
            </a:r>
            <a:endParaRPr lang="en-US" sz="1400" dirty="0">
              <a:solidFill>
                <a:srgbClr val="FF0000"/>
              </a:solidFill>
            </a:endParaRPr>
          </a:p>
        </p:txBody>
      </p:sp>
      <p:cxnSp>
        <p:nvCxnSpPr>
          <p:cNvPr id="35" name="Connecteur droit avec flèche 34">
            <a:extLst>
              <a:ext uri="{FF2B5EF4-FFF2-40B4-BE49-F238E27FC236}">
                <a16:creationId xmlns:a16="http://schemas.microsoft.com/office/drawing/2014/main" id="{667955AE-5A67-88B3-4716-772B8638891F}"/>
              </a:ext>
            </a:extLst>
          </p:cNvPr>
          <p:cNvCxnSpPr>
            <a:cxnSpLocks/>
          </p:cNvCxnSpPr>
          <p:nvPr/>
        </p:nvCxnSpPr>
        <p:spPr>
          <a:xfrm>
            <a:off x="4731421" y="3813455"/>
            <a:ext cx="51459" cy="468625"/>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ZoneTexte 37">
            <a:extLst>
              <a:ext uri="{FF2B5EF4-FFF2-40B4-BE49-F238E27FC236}">
                <a16:creationId xmlns:a16="http://schemas.microsoft.com/office/drawing/2014/main" id="{6C9E517C-721F-D04F-541D-1CC598E0DE47}"/>
              </a:ext>
            </a:extLst>
          </p:cNvPr>
          <p:cNvSpPr txBox="1"/>
          <p:nvPr/>
        </p:nvSpPr>
        <p:spPr>
          <a:xfrm>
            <a:off x="9031046" y="4202295"/>
            <a:ext cx="1369620" cy="307777"/>
          </a:xfrm>
          <a:prstGeom prst="rect">
            <a:avLst/>
          </a:prstGeom>
          <a:noFill/>
        </p:spPr>
        <p:txBody>
          <a:bodyPr wrap="square">
            <a:spAutoFit/>
          </a:bodyPr>
          <a:lstStyle/>
          <a:p>
            <a:r>
              <a:rPr lang="en-US" sz="1400" dirty="0">
                <a:solidFill>
                  <a:srgbClr val="FF0000"/>
                </a:solidFill>
                <a:latin typeface="Times" panose="02020603050405020304" pitchFamily="18" charset="0"/>
                <a:cs typeface="Times" panose="02020603050405020304" pitchFamily="18" charset="0"/>
              </a:rPr>
              <a:t>33,6 +/- 0,5 mm</a:t>
            </a:r>
            <a:endParaRPr lang="en-US" sz="1400" dirty="0">
              <a:solidFill>
                <a:srgbClr val="FF0000"/>
              </a:solidFill>
            </a:endParaRPr>
          </a:p>
        </p:txBody>
      </p:sp>
      <p:cxnSp>
        <p:nvCxnSpPr>
          <p:cNvPr id="39" name="Connecteur droit avec flèche 38">
            <a:extLst>
              <a:ext uri="{FF2B5EF4-FFF2-40B4-BE49-F238E27FC236}">
                <a16:creationId xmlns:a16="http://schemas.microsoft.com/office/drawing/2014/main" id="{BEC22764-50BE-4653-5B1A-F1FA0EFA3C1F}"/>
              </a:ext>
            </a:extLst>
          </p:cNvPr>
          <p:cNvCxnSpPr>
            <a:cxnSpLocks/>
          </p:cNvCxnSpPr>
          <p:nvPr/>
        </p:nvCxnSpPr>
        <p:spPr>
          <a:xfrm>
            <a:off x="8866013" y="3586378"/>
            <a:ext cx="45522" cy="695702"/>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1" name="ZoneTexte 40">
            <a:extLst>
              <a:ext uri="{FF2B5EF4-FFF2-40B4-BE49-F238E27FC236}">
                <a16:creationId xmlns:a16="http://schemas.microsoft.com/office/drawing/2014/main" id="{D03BB269-4631-850B-EC04-E1287ABBE4F8}"/>
              </a:ext>
            </a:extLst>
          </p:cNvPr>
          <p:cNvSpPr txBox="1"/>
          <p:nvPr/>
        </p:nvSpPr>
        <p:spPr>
          <a:xfrm>
            <a:off x="6045865" y="5950576"/>
            <a:ext cx="3485407" cy="352789"/>
          </a:xfrm>
          <a:prstGeom prst="rect">
            <a:avLst/>
          </a:prstGeom>
          <a:noFill/>
        </p:spPr>
        <p:txBody>
          <a:bodyPr wrap="square">
            <a:spAutoFit/>
          </a:bodyPr>
          <a:lstStyle/>
          <a:p>
            <a:pPr>
              <a:lnSpc>
                <a:spcPct val="115000"/>
              </a:lnSpc>
              <a:spcAft>
                <a:spcPts val="800"/>
              </a:spcAft>
            </a:pPr>
            <a:r>
              <a:rPr lang="en-US" sz="1600" kern="100" dirty="0">
                <a:effectLst/>
                <a:latin typeface="Times" panose="02020603050405020304" pitchFamily="18" charset="0"/>
                <a:ea typeface="Aptos" panose="020B0004020202020204" pitchFamily="34" charset="0"/>
                <a:cs typeface="Times" panose="02020603050405020304" pitchFamily="18" charset="0"/>
              </a:rPr>
              <a:t>Loss of ~ 80% of initial pressure</a:t>
            </a:r>
          </a:p>
        </p:txBody>
      </p:sp>
      <p:sp>
        <p:nvSpPr>
          <p:cNvPr id="42" name="ZoneTexte 41">
            <a:extLst>
              <a:ext uri="{FF2B5EF4-FFF2-40B4-BE49-F238E27FC236}">
                <a16:creationId xmlns:a16="http://schemas.microsoft.com/office/drawing/2014/main" id="{662A84BB-D9DF-6671-4BC2-0BDE650E6F0B}"/>
              </a:ext>
            </a:extLst>
          </p:cNvPr>
          <p:cNvSpPr txBox="1"/>
          <p:nvPr/>
        </p:nvSpPr>
        <p:spPr>
          <a:xfrm>
            <a:off x="4944093" y="164479"/>
            <a:ext cx="7081652" cy="646331"/>
          </a:xfrm>
          <a:prstGeom prst="rect">
            <a:avLst/>
          </a:prstGeom>
          <a:noFill/>
        </p:spPr>
        <p:txBody>
          <a:bodyPr wrap="square">
            <a:spAutoFit/>
          </a:bodyPr>
          <a:lstStyle/>
          <a:p>
            <a:pPr algn="l" fontAlgn="base"/>
            <a:r>
              <a:rPr lang="en-US" sz="1600" b="1" u="sng" kern="100" dirty="0">
                <a:solidFill>
                  <a:srgbClr val="FF0000"/>
                </a:solidFill>
                <a:effectLst/>
                <a:latin typeface="Times" panose="02020603050405020304" pitchFamily="18" charset="0"/>
                <a:ea typeface="Aptos" panose="020B0004020202020204" pitchFamily="34" charset="0"/>
                <a:cs typeface="Times" panose="02020603050405020304" pitchFamily="18" charset="0"/>
              </a:rPr>
              <a:t>Message from Tim </a:t>
            </a:r>
            <a:r>
              <a:rPr lang="en-US" sz="1600" kern="100" dirty="0">
                <a:solidFill>
                  <a:srgbClr val="FF0000"/>
                </a:solidFill>
                <a:effectLst/>
                <a:latin typeface="Times" panose="02020603050405020304" pitchFamily="18" charset="0"/>
                <a:ea typeface="Aptos" panose="020B0004020202020204" pitchFamily="34" charset="0"/>
                <a:cs typeface="Times" panose="02020603050405020304" pitchFamily="18" charset="0"/>
              </a:rPr>
              <a:t>: </a:t>
            </a:r>
            <a:r>
              <a:rPr lang="en-GB" sz="1800" b="0" i="0" dirty="0">
                <a:solidFill>
                  <a:srgbClr val="000000"/>
                </a:solidFill>
                <a:effectLst/>
                <a:latin typeface="Times" panose="02020603050405020304" pitchFamily="18" charset="0"/>
                <a:cs typeface="Times" panose="02020603050405020304" pitchFamily="18" charset="0"/>
              </a:rPr>
              <a:t>it would be beneficial to our </a:t>
            </a:r>
            <a:r>
              <a:rPr lang="en-GB" sz="1800" b="0" i="0" dirty="0" err="1">
                <a:solidFill>
                  <a:srgbClr val="000000"/>
                </a:solidFill>
                <a:effectLst/>
                <a:latin typeface="Times" panose="02020603050405020304" pitchFamily="18" charset="0"/>
                <a:cs typeface="Times" panose="02020603050405020304" pitchFamily="18" charset="0"/>
              </a:rPr>
              <a:t>modeling</a:t>
            </a:r>
            <a:r>
              <a:rPr lang="en-GB" sz="1800" b="0" i="0" dirty="0">
                <a:solidFill>
                  <a:srgbClr val="000000"/>
                </a:solidFill>
                <a:effectLst/>
                <a:latin typeface="Times" panose="02020603050405020304" pitchFamily="18" charset="0"/>
                <a:cs typeface="Times" panose="02020603050405020304" pitchFamily="18" charset="0"/>
              </a:rPr>
              <a:t> efforts if some </a:t>
            </a:r>
            <a:r>
              <a:rPr lang="en-GB" sz="1800" b="0" i="0" dirty="0">
                <a:solidFill>
                  <a:srgbClr val="FF0000"/>
                </a:solidFill>
                <a:effectLst/>
                <a:latin typeface="Times" panose="02020603050405020304" pitchFamily="18" charset="0"/>
                <a:cs typeface="Times" panose="02020603050405020304" pitchFamily="18" charset="0"/>
              </a:rPr>
              <a:t>thermal conductivity measurements </a:t>
            </a:r>
            <a:r>
              <a:rPr lang="en-GB" sz="1800" b="0" i="0" dirty="0">
                <a:solidFill>
                  <a:srgbClr val="000000"/>
                </a:solidFill>
                <a:effectLst/>
                <a:latin typeface="Times" panose="02020603050405020304" pitchFamily="18" charset="0"/>
                <a:cs typeface="Times" panose="02020603050405020304" pitchFamily="18" charset="0"/>
              </a:rPr>
              <a:t>could be done on the HTS stacks</a:t>
            </a:r>
          </a:p>
        </p:txBody>
      </p:sp>
    </p:spTree>
    <p:extLst>
      <p:ext uri="{BB962C8B-B14F-4D97-AF65-F5344CB8AC3E}">
        <p14:creationId xmlns:p14="http://schemas.microsoft.com/office/powerpoint/2010/main" val="10961950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FF5FE66-1B63-8AC7-49F7-63A7D2B5EEB5}"/>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4" name="Title 3">
            <a:extLst>
              <a:ext uri="{FF2B5EF4-FFF2-40B4-BE49-F238E27FC236}">
                <a16:creationId xmlns:a16="http://schemas.microsoft.com/office/drawing/2014/main" id="{554DAF5A-A7B4-D867-F382-EE8ED105FF31}"/>
              </a:ext>
            </a:extLst>
          </p:cNvPr>
          <p:cNvSpPr>
            <a:spLocks noGrp="1"/>
          </p:cNvSpPr>
          <p:nvPr>
            <p:ph type="title"/>
          </p:nvPr>
        </p:nvSpPr>
        <p:spPr/>
        <p:txBody>
          <a:bodyPr/>
          <a:lstStyle/>
          <a:p>
            <a:r>
              <a:rPr lang="en-GB" dirty="0"/>
              <a:t>HTS current leads design</a:t>
            </a:r>
          </a:p>
        </p:txBody>
      </p:sp>
      <p:pic>
        <p:nvPicPr>
          <p:cNvPr id="7" name="Picture 6">
            <a:extLst>
              <a:ext uri="{FF2B5EF4-FFF2-40B4-BE49-F238E27FC236}">
                <a16:creationId xmlns:a16="http://schemas.microsoft.com/office/drawing/2014/main" id="{30B465AC-88E0-C6C3-59C9-DEC15850EDF6}"/>
              </a:ext>
            </a:extLst>
          </p:cNvPr>
          <p:cNvPicPr>
            <a:picLocks noChangeAspect="1"/>
          </p:cNvPicPr>
          <p:nvPr/>
        </p:nvPicPr>
        <p:blipFill>
          <a:blip r:embed="rId2"/>
          <a:stretch>
            <a:fillRect/>
          </a:stretch>
        </p:blipFill>
        <p:spPr>
          <a:xfrm>
            <a:off x="471408" y="1452193"/>
            <a:ext cx="6508747" cy="4761508"/>
          </a:xfrm>
          <a:prstGeom prst="rect">
            <a:avLst/>
          </a:prstGeom>
        </p:spPr>
      </p:pic>
      <p:pic>
        <p:nvPicPr>
          <p:cNvPr id="15" name="Picture 14">
            <a:extLst>
              <a:ext uri="{FF2B5EF4-FFF2-40B4-BE49-F238E27FC236}">
                <a16:creationId xmlns:a16="http://schemas.microsoft.com/office/drawing/2014/main" id="{5EFAD417-8565-02E7-E822-A994D6B01680}"/>
              </a:ext>
            </a:extLst>
          </p:cNvPr>
          <p:cNvPicPr>
            <a:picLocks noChangeAspect="1"/>
          </p:cNvPicPr>
          <p:nvPr/>
        </p:nvPicPr>
        <p:blipFill>
          <a:blip r:embed="rId3"/>
          <a:stretch>
            <a:fillRect/>
          </a:stretch>
        </p:blipFill>
        <p:spPr>
          <a:xfrm>
            <a:off x="7440149" y="1971665"/>
            <a:ext cx="4280443" cy="3722567"/>
          </a:xfrm>
          <a:prstGeom prst="rect">
            <a:avLst/>
          </a:prstGeom>
        </p:spPr>
      </p:pic>
      <p:cxnSp>
        <p:nvCxnSpPr>
          <p:cNvPr id="5" name="Straight Arrow Connector 4">
            <a:extLst>
              <a:ext uri="{FF2B5EF4-FFF2-40B4-BE49-F238E27FC236}">
                <a16:creationId xmlns:a16="http://schemas.microsoft.com/office/drawing/2014/main" id="{B1470E5C-507A-F878-2B6E-CACF5F7B6B7C}"/>
              </a:ext>
            </a:extLst>
          </p:cNvPr>
          <p:cNvCxnSpPr>
            <a:cxnSpLocks/>
          </p:cNvCxnSpPr>
          <p:nvPr/>
        </p:nvCxnSpPr>
        <p:spPr>
          <a:xfrm>
            <a:off x="1871531" y="1947157"/>
            <a:ext cx="720395" cy="57423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D4E21145-3175-751D-2DCC-33C0000CCC00}"/>
              </a:ext>
            </a:extLst>
          </p:cNvPr>
          <p:cNvSpPr txBox="1"/>
          <p:nvPr/>
        </p:nvSpPr>
        <p:spPr>
          <a:xfrm>
            <a:off x="1027453" y="1389441"/>
            <a:ext cx="1112091" cy="584775"/>
          </a:xfrm>
          <a:prstGeom prst="rect">
            <a:avLst/>
          </a:prstGeom>
          <a:noFill/>
        </p:spPr>
        <p:txBody>
          <a:bodyPr wrap="square" rtlCol="0">
            <a:spAutoFit/>
          </a:bodyPr>
          <a:lstStyle/>
          <a:p>
            <a:pPr algn="ctr"/>
            <a:r>
              <a:rPr lang="en-GB" sz="1600" dirty="0"/>
              <a:t>Cu clamps</a:t>
            </a:r>
          </a:p>
        </p:txBody>
      </p:sp>
      <p:cxnSp>
        <p:nvCxnSpPr>
          <p:cNvPr id="12" name="Straight Arrow Connector 11">
            <a:extLst>
              <a:ext uri="{FF2B5EF4-FFF2-40B4-BE49-F238E27FC236}">
                <a16:creationId xmlns:a16="http://schemas.microsoft.com/office/drawing/2014/main" id="{3D18CC98-D60B-B1B9-AF28-B2455344F00F}"/>
              </a:ext>
            </a:extLst>
          </p:cNvPr>
          <p:cNvCxnSpPr>
            <a:cxnSpLocks/>
          </p:cNvCxnSpPr>
          <p:nvPr/>
        </p:nvCxnSpPr>
        <p:spPr>
          <a:xfrm>
            <a:off x="2530623" y="1372926"/>
            <a:ext cx="720395" cy="57423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66174019-EA22-5292-B5DD-0138D67D4C07}"/>
              </a:ext>
            </a:extLst>
          </p:cNvPr>
          <p:cNvSpPr txBox="1"/>
          <p:nvPr/>
        </p:nvSpPr>
        <p:spPr>
          <a:xfrm>
            <a:off x="1974577" y="1028739"/>
            <a:ext cx="1276440" cy="338554"/>
          </a:xfrm>
          <a:prstGeom prst="rect">
            <a:avLst/>
          </a:prstGeom>
          <a:noFill/>
        </p:spPr>
        <p:txBody>
          <a:bodyPr wrap="square" rtlCol="0">
            <a:spAutoFit/>
          </a:bodyPr>
          <a:lstStyle/>
          <a:p>
            <a:pPr algn="ctr"/>
            <a:r>
              <a:rPr lang="en-GB" sz="1600" dirty="0"/>
              <a:t>IN Cu disk</a:t>
            </a:r>
          </a:p>
        </p:txBody>
      </p:sp>
      <p:cxnSp>
        <p:nvCxnSpPr>
          <p:cNvPr id="21" name="Straight Arrow Connector 20">
            <a:extLst>
              <a:ext uri="{FF2B5EF4-FFF2-40B4-BE49-F238E27FC236}">
                <a16:creationId xmlns:a16="http://schemas.microsoft.com/office/drawing/2014/main" id="{78052B81-B769-74A8-2D61-AF9035DDA749}"/>
              </a:ext>
            </a:extLst>
          </p:cNvPr>
          <p:cNvCxnSpPr>
            <a:cxnSpLocks/>
          </p:cNvCxnSpPr>
          <p:nvPr/>
        </p:nvCxnSpPr>
        <p:spPr>
          <a:xfrm>
            <a:off x="7824232" y="1844709"/>
            <a:ext cx="484248" cy="206434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95151124-6237-80F5-365F-8CC7D1E02A32}"/>
              </a:ext>
            </a:extLst>
          </p:cNvPr>
          <p:cNvSpPr txBox="1"/>
          <p:nvPr/>
        </p:nvSpPr>
        <p:spPr>
          <a:xfrm>
            <a:off x="7005644" y="1255903"/>
            <a:ext cx="1637176" cy="584775"/>
          </a:xfrm>
          <a:prstGeom prst="rect">
            <a:avLst/>
          </a:prstGeom>
          <a:noFill/>
        </p:spPr>
        <p:txBody>
          <a:bodyPr wrap="square" rtlCol="0">
            <a:spAutoFit/>
          </a:bodyPr>
          <a:lstStyle/>
          <a:p>
            <a:pPr algn="ctr"/>
            <a:r>
              <a:rPr lang="en-GB" sz="1600" dirty="0"/>
              <a:t>13x pre-coated HTS tapes IN</a:t>
            </a:r>
          </a:p>
        </p:txBody>
      </p:sp>
      <p:cxnSp>
        <p:nvCxnSpPr>
          <p:cNvPr id="27" name="Straight Arrow Connector 26">
            <a:extLst>
              <a:ext uri="{FF2B5EF4-FFF2-40B4-BE49-F238E27FC236}">
                <a16:creationId xmlns:a16="http://schemas.microsoft.com/office/drawing/2014/main" id="{FFDCCDF8-0D76-A61D-AB8D-01F9BC082556}"/>
              </a:ext>
            </a:extLst>
          </p:cNvPr>
          <p:cNvCxnSpPr>
            <a:cxnSpLocks/>
          </p:cNvCxnSpPr>
          <p:nvPr/>
        </p:nvCxnSpPr>
        <p:spPr>
          <a:xfrm flipH="1">
            <a:off x="10224459" y="1857560"/>
            <a:ext cx="510323" cy="23395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06E62630-B67C-8F97-BD76-10A8D03EFAFD}"/>
              </a:ext>
            </a:extLst>
          </p:cNvPr>
          <p:cNvSpPr txBox="1"/>
          <p:nvPr/>
        </p:nvSpPr>
        <p:spPr>
          <a:xfrm>
            <a:off x="9916193" y="1268755"/>
            <a:ext cx="1804399" cy="584775"/>
          </a:xfrm>
          <a:prstGeom prst="rect">
            <a:avLst/>
          </a:prstGeom>
          <a:noFill/>
        </p:spPr>
        <p:txBody>
          <a:bodyPr wrap="square" rtlCol="0">
            <a:spAutoFit/>
          </a:bodyPr>
          <a:lstStyle/>
          <a:p>
            <a:pPr algn="ctr"/>
            <a:r>
              <a:rPr lang="en-GB" sz="1600" dirty="0"/>
              <a:t>13x pre-coated HTS tapes OUT</a:t>
            </a:r>
          </a:p>
        </p:txBody>
      </p:sp>
      <p:cxnSp>
        <p:nvCxnSpPr>
          <p:cNvPr id="30" name="Straight Arrow Connector 29">
            <a:extLst>
              <a:ext uri="{FF2B5EF4-FFF2-40B4-BE49-F238E27FC236}">
                <a16:creationId xmlns:a16="http://schemas.microsoft.com/office/drawing/2014/main" id="{E598E973-6D41-B799-0B38-739074F1FC5B}"/>
              </a:ext>
            </a:extLst>
          </p:cNvPr>
          <p:cNvCxnSpPr>
            <a:cxnSpLocks/>
          </p:cNvCxnSpPr>
          <p:nvPr/>
        </p:nvCxnSpPr>
        <p:spPr>
          <a:xfrm flipH="1">
            <a:off x="5832437" y="2539418"/>
            <a:ext cx="372987" cy="6975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B8EE126B-2B96-F325-FD1D-5C81DB1BAB13}"/>
              </a:ext>
            </a:extLst>
          </p:cNvPr>
          <p:cNvSpPr txBox="1"/>
          <p:nvPr/>
        </p:nvSpPr>
        <p:spPr>
          <a:xfrm>
            <a:off x="5589803" y="1884309"/>
            <a:ext cx="1276440" cy="584775"/>
          </a:xfrm>
          <a:prstGeom prst="rect">
            <a:avLst/>
          </a:prstGeom>
          <a:noFill/>
        </p:spPr>
        <p:txBody>
          <a:bodyPr wrap="square" rtlCol="0">
            <a:spAutoFit/>
          </a:bodyPr>
          <a:lstStyle/>
          <a:p>
            <a:pPr algn="ctr"/>
            <a:r>
              <a:rPr lang="en-GB" sz="1600" dirty="0"/>
              <a:t>OUT Cu block</a:t>
            </a:r>
          </a:p>
        </p:txBody>
      </p:sp>
      <p:cxnSp>
        <p:nvCxnSpPr>
          <p:cNvPr id="33" name="Straight Arrow Connector 32">
            <a:extLst>
              <a:ext uri="{FF2B5EF4-FFF2-40B4-BE49-F238E27FC236}">
                <a16:creationId xmlns:a16="http://schemas.microsoft.com/office/drawing/2014/main" id="{6CF6F4E4-AB12-17ED-97AE-EAEE3CE57EEC}"/>
              </a:ext>
            </a:extLst>
          </p:cNvPr>
          <p:cNvCxnSpPr>
            <a:cxnSpLocks/>
          </p:cNvCxnSpPr>
          <p:nvPr/>
        </p:nvCxnSpPr>
        <p:spPr>
          <a:xfrm flipV="1">
            <a:off x="4369260" y="4539162"/>
            <a:ext cx="460035" cy="86664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4" name="TextBox 33">
            <a:extLst>
              <a:ext uri="{FF2B5EF4-FFF2-40B4-BE49-F238E27FC236}">
                <a16:creationId xmlns:a16="http://schemas.microsoft.com/office/drawing/2014/main" id="{A360B388-9581-CFF6-9671-EDF613B1AC34}"/>
              </a:ext>
            </a:extLst>
          </p:cNvPr>
          <p:cNvSpPr txBox="1"/>
          <p:nvPr/>
        </p:nvSpPr>
        <p:spPr>
          <a:xfrm>
            <a:off x="4043232" y="5405809"/>
            <a:ext cx="1112091" cy="338554"/>
          </a:xfrm>
          <a:prstGeom prst="rect">
            <a:avLst/>
          </a:prstGeom>
          <a:noFill/>
        </p:spPr>
        <p:txBody>
          <a:bodyPr wrap="square" rtlCol="0">
            <a:spAutoFit/>
          </a:bodyPr>
          <a:lstStyle/>
          <a:p>
            <a:pPr algn="ctr"/>
            <a:r>
              <a:rPr lang="en-GB" sz="1600" dirty="0"/>
              <a:t>Cu clamp</a:t>
            </a:r>
          </a:p>
        </p:txBody>
      </p:sp>
      <p:cxnSp>
        <p:nvCxnSpPr>
          <p:cNvPr id="39" name="Straight Arrow Connector 38">
            <a:extLst>
              <a:ext uri="{FF2B5EF4-FFF2-40B4-BE49-F238E27FC236}">
                <a16:creationId xmlns:a16="http://schemas.microsoft.com/office/drawing/2014/main" id="{BC289DDD-A181-8219-BA3C-722CEA239D36}"/>
              </a:ext>
            </a:extLst>
          </p:cNvPr>
          <p:cNvCxnSpPr>
            <a:cxnSpLocks/>
          </p:cNvCxnSpPr>
          <p:nvPr/>
        </p:nvCxnSpPr>
        <p:spPr>
          <a:xfrm flipH="1">
            <a:off x="4501462" y="2192085"/>
            <a:ext cx="870981" cy="147428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0" name="TextBox 39">
            <a:extLst>
              <a:ext uri="{FF2B5EF4-FFF2-40B4-BE49-F238E27FC236}">
                <a16:creationId xmlns:a16="http://schemas.microsoft.com/office/drawing/2014/main" id="{349256CB-9312-9C42-5418-EB35A861C17F}"/>
              </a:ext>
            </a:extLst>
          </p:cNvPr>
          <p:cNvSpPr txBox="1"/>
          <p:nvPr/>
        </p:nvSpPr>
        <p:spPr>
          <a:xfrm>
            <a:off x="4810928" y="1376695"/>
            <a:ext cx="1276440" cy="830997"/>
          </a:xfrm>
          <a:prstGeom prst="rect">
            <a:avLst/>
          </a:prstGeom>
          <a:noFill/>
        </p:spPr>
        <p:txBody>
          <a:bodyPr wrap="square" rtlCol="0">
            <a:spAutoFit/>
          </a:bodyPr>
          <a:lstStyle/>
          <a:p>
            <a:pPr algn="ctr"/>
            <a:r>
              <a:rPr lang="en-GB" sz="1600" dirty="0"/>
              <a:t>G10 support cylinder</a:t>
            </a:r>
          </a:p>
        </p:txBody>
      </p:sp>
      <p:cxnSp>
        <p:nvCxnSpPr>
          <p:cNvPr id="45" name="Straight Arrow Connector 44">
            <a:extLst>
              <a:ext uri="{FF2B5EF4-FFF2-40B4-BE49-F238E27FC236}">
                <a16:creationId xmlns:a16="http://schemas.microsoft.com/office/drawing/2014/main" id="{385456E7-4B79-4EC2-F9DA-F5720EADDB0B}"/>
              </a:ext>
            </a:extLst>
          </p:cNvPr>
          <p:cNvCxnSpPr>
            <a:cxnSpLocks/>
          </p:cNvCxnSpPr>
          <p:nvPr/>
        </p:nvCxnSpPr>
        <p:spPr>
          <a:xfrm>
            <a:off x="1203363" y="2986403"/>
            <a:ext cx="242340" cy="101281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7A16E508-D77A-AAFC-32E7-E199593D2732}"/>
              </a:ext>
            </a:extLst>
          </p:cNvPr>
          <p:cNvSpPr txBox="1"/>
          <p:nvPr/>
        </p:nvSpPr>
        <p:spPr>
          <a:xfrm>
            <a:off x="494516" y="2376701"/>
            <a:ext cx="1417697" cy="584775"/>
          </a:xfrm>
          <a:prstGeom prst="rect">
            <a:avLst/>
          </a:prstGeom>
          <a:noFill/>
        </p:spPr>
        <p:txBody>
          <a:bodyPr wrap="square" rtlCol="0">
            <a:spAutoFit/>
          </a:bodyPr>
          <a:lstStyle/>
          <a:p>
            <a:pPr algn="ctr"/>
            <a:r>
              <a:rPr lang="en-GB" sz="1600" dirty="0"/>
              <a:t>Coil support plate</a:t>
            </a:r>
          </a:p>
        </p:txBody>
      </p:sp>
      <p:sp>
        <p:nvSpPr>
          <p:cNvPr id="49" name="TextBox 48">
            <a:extLst>
              <a:ext uri="{FF2B5EF4-FFF2-40B4-BE49-F238E27FC236}">
                <a16:creationId xmlns:a16="http://schemas.microsoft.com/office/drawing/2014/main" id="{A8B5F7E7-721C-59A9-C96C-C6A98FDD1E17}"/>
              </a:ext>
            </a:extLst>
          </p:cNvPr>
          <p:cNvSpPr txBox="1"/>
          <p:nvPr/>
        </p:nvSpPr>
        <p:spPr>
          <a:xfrm>
            <a:off x="7653261" y="5775382"/>
            <a:ext cx="3854219" cy="830997"/>
          </a:xfrm>
          <a:prstGeom prst="rect">
            <a:avLst/>
          </a:prstGeom>
          <a:noFill/>
        </p:spPr>
        <p:txBody>
          <a:bodyPr wrap="square" rtlCol="0">
            <a:spAutoFit/>
          </a:bodyPr>
          <a:lstStyle/>
          <a:p>
            <a:pPr algn="ctr"/>
            <a:r>
              <a:rPr lang="en-GB" sz="1600" dirty="0"/>
              <a:t>Electrical contacts </a:t>
            </a:r>
            <a:r>
              <a:rPr lang="en-GB" sz="1600" dirty="0">
                <a:sym typeface="Wingdings" panose="05000000000000000000" pitchFamily="2" charset="2"/>
              </a:rPr>
              <a:t> </a:t>
            </a:r>
            <a:r>
              <a:rPr lang="en-GB" sz="1600" dirty="0"/>
              <a:t>low temperature solder (</a:t>
            </a:r>
            <a:r>
              <a:rPr lang="en-GB" sz="1600" dirty="0" err="1"/>
              <a:t>InSn</a:t>
            </a:r>
            <a:r>
              <a:rPr lang="en-GB" sz="1600" dirty="0"/>
              <a:t>). External tightening on the tape/Cu joints with bolted clamps.</a:t>
            </a:r>
          </a:p>
        </p:txBody>
      </p:sp>
    </p:spTree>
    <p:extLst>
      <p:ext uri="{BB962C8B-B14F-4D97-AF65-F5344CB8AC3E}">
        <p14:creationId xmlns:p14="http://schemas.microsoft.com/office/powerpoint/2010/main" val="4151120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42C286-4C00-BF48-D16F-ED14C9DC46C4}"/>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A0DE24A-83AE-C5DE-98D5-B78DF4EC8858}"/>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4" name="Title 3">
            <a:extLst>
              <a:ext uri="{FF2B5EF4-FFF2-40B4-BE49-F238E27FC236}">
                <a16:creationId xmlns:a16="http://schemas.microsoft.com/office/drawing/2014/main" id="{CCCC8EF9-4E97-B7EB-9242-6CD1D41BB127}"/>
              </a:ext>
            </a:extLst>
          </p:cNvPr>
          <p:cNvSpPr>
            <a:spLocks noGrp="1"/>
          </p:cNvSpPr>
          <p:nvPr>
            <p:ph type="title"/>
          </p:nvPr>
        </p:nvSpPr>
        <p:spPr/>
        <p:txBody>
          <a:bodyPr/>
          <a:lstStyle/>
          <a:p>
            <a:r>
              <a:rPr lang="en-GB" dirty="0"/>
              <a:t>Coil support plate</a:t>
            </a:r>
          </a:p>
        </p:txBody>
      </p:sp>
      <p:pic>
        <p:nvPicPr>
          <p:cNvPr id="19" name="Picture 18">
            <a:extLst>
              <a:ext uri="{FF2B5EF4-FFF2-40B4-BE49-F238E27FC236}">
                <a16:creationId xmlns:a16="http://schemas.microsoft.com/office/drawing/2014/main" id="{07BB1ABC-4676-5D09-FC63-B686466F89DE}"/>
              </a:ext>
            </a:extLst>
          </p:cNvPr>
          <p:cNvPicPr>
            <a:picLocks noChangeAspect="1"/>
          </p:cNvPicPr>
          <p:nvPr/>
        </p:nvPicPr>
        <p:blipFill>
          <a:blip r:embed="rId2"/>
          <a:stretch>
            <a:fillRect/>
          </a:stretch>
        </p:blipFill>
        <p:spPr>
          <a:xfrm>
            <a:off x="2621752" y="1508787"/>
            <a:ext cx="6912768" cy="4881559"/>
          </a:xfrm>
          <a:prstGeom prst="rect">
            <a:avLst/>
          </a:prstGeom>
        </p:spPr>
      </p:pic>
      <p:cxnSp>
        <p:nvCxnSpPr>
          <p:cNvPr id="2" name="Straight Arrow Connector 1">
            <a:extLst>
              <a:ext uri="{FF2B5EF4-FFF2-40B4-BE49-F238E27FC236}">
                <a16:creationId xmlns:a16="http://schemas.microsoft.com/office/drawing/2014/main" id="{7843CB4F-3AC3-CD51-2C3B-24CF5F2BBF4D}"/>
              </a:ext>
            </a:extLst>
          </p:cNvPr>
          <p:cNvCxnSpPr>
            <a:cxnSpLocks/>
          </p:cNvCxnSpPr>
          <p:nvPr/>
        </p:nvCxnSpPr>
        <p:spPr>
          <a:xfrm flipH="1">
            <a:off x="6576053" y="2843786"/>
            <a:ext cx="576064" cy="110578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6FB1A655-587B-FDD7-F5FF-702E2927B8E6}"/>
              </a:ext>
            </a:extLst>
          </p:cNvPr>
          <p:cNvSpPr txBox="1"/>
          <p:nvPr/>
        </p:nvSpPr>
        <p:spPr>
          <a:xfrm>
            <a:off x="6226195" y="1489569"/>
            <a:ext cx="2688299" cy="1323439"/>
          </a:xfrm>
          <a:prstGeom prst="rect">
            <a:avLst/>
          </a:prstGeom>
          <a:noFill/>
        </p:spPr>
        <p:txBody>
          <a:bodyPr wrap="square" rtlCol="0">
            <a:spAutoFit/>
          </a:bodyPr>
          <a:lstStyle/>
          <a:p>
            <a:pPr algn="ctr"/>
            <a:r>
              <a:rPr lang="en-GB" sz="1600" dirty="0"/>
              <a:t>Wedge-shaped element to place the HTS tapes in contact with the pancake.</a:t>
            </a:r>
          </a:p>
          <a:p>
            <a:pPr algn="ctr"/>
            <a:r>
              <a:rPr lang="en-GB" sz="1600" dirty="0"/>
              <a:t>0.2 mm gap to be filled with </a:t>
            </a:r>
            <a:r>
              <a:rPr lang="en-GB" sz="1600" dirty="0" err="1"/>
              <a:t>InSn</a:t>
            </a:r>
            <a:r>
              <a:rPr lang="en-GB" sz="1600" dirty="0"/>
              <a:t> solder.</a:t>
            </a:r>
          </a:p>
        </p:txBody>
      </p:sp>
      <p:cxnSp>
        <p:nvCxnSpPr>
          <p:cNvPr id="10" name="Straight Arrow Connector 9">
            <a:extLst>
              <a:ext uri="{FF2B5EF4-FFF2-40B4-BE49-F238E27FC236}">
                <a16:creationId xmlns:a16="http://schemas.microsoft.com/office/drawing/2014/main" id="{CEB7E819-20D4-6B4E-E3FA-3B23097E587C}"/>
              </a:ext>
            </a:extLst>
          </p:cNvPr>
          <p:cNvCxnSpPr>
            <a:cxnSpLocks/>
          </p:cNvCxnSpPr>
          <p:nvPr/>
        </p:nvCxnSpPr>
        <p:spPr>
          <a:xfrm flipH="1">
            <a:off x="7916911" y="3501433"/>
            <a:ext cx="1730712" cy="140366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812A1C45-A91C-9A4B-FDCD-182DF5544BCF}"/>
              </a:ext>
            </a:extLst>
          </p:cNvPr>
          <p:cNvSpPr txBox="1"/>
          <p:nvPr/>
        </p:nvSpPr>
        <p:spPr>
          <a:xfrm>
            <a:off x="9400514" y="2875002"/>
            <a:ext cx="2030389" cy="1077218"/>
          </a:xfrm>
          <a:prstGeom prst="rect">
            <a:avLst/>
          </a:prstGeom>
          <a:noFill/>
        </p:spPr>
        <p:txBody>
          <a:bodyPr wrap="square" rtlCol="0">
            <a:spAutoFit/>
          </a:bodyPr>
          <a:lstStyle/>
          <a:p>
            <a:pPr algn="ctr"/>
            <a:r>
              <a:rPr lang="en-GB" sz="1600" dirty="0"/>
              <a:t>External support.</a:t>
            </a:r>
          </a:p>
          <a:p>
            <a:pPr algn="ctr"/>
            <a:r>
              <a:rPr lang="en-GB" sz="1600" dirty="0"/>
              <a:t>0.2 mm gap to be filled with </a:t>
            </a:r>
            <a:r>
              <a:rPr lang="en-GB" sz="1600" dirty="0" err="1"/>
              <a:t>InSn</a:t>
            </a:r>
            <a:r>
              <a:rPr lang="en-GB" sz="1600" dirty="0"/>
              <a:t> solder.</a:t>
            </a:r>
          </a:p>
        </p:txBody>
      </p:sp>
    </p:spTree>
    <p:extLst>
      <p:ext uri="{BB962C8B-B14F-4D97-AF65-F5344CB8AC3E}">
        <p14:creationId xmlns:p14="http://schemas.microsoft.com/office/powerpoint/2010/main" val="296013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F8BB5F-601E-99AC-B4E3-EFDCFA942CCB}"/>
            </a:ext>
          </a:extLst>
        </p:cNvPr>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D7D970E-B0BE-D965-7711-92DB5B6E990E}"/>
              </a:ext>
            </a:extLst>
          </p:cNvPr>
          <p:cNvSpPr>
            <a:spLocks noGrp="1"/>
          </p:cNvSpPr>
          <p:nvPr>
            <p:ph type="sldNum" sz="quarter" idx="4"/>
          </p:nvPr>
        </p:nvSpPr>
        <p:spPr/>
        <p:txBody>
          <a:bodyPr/>
          <a:lstStyle/>
          <a:p>
            <a:fld id="{974172A1-1CBF-0B40-9234-7D4D80EC19EA}" type="slidenum">
              <a:rPr lang="en-GB" smtClean="0"/>
              <a:pPr/>
              <a:t>5</a:t>
            </a:fld>
            <a:endParaRPr lang="en-GB" dirty="0"/>
          </a:p>
        </p:txBody>
      </p:sp>
      <p:sp>
        <p:nvSpPr>
          <p:cNvPr id="4" name="Title 3">
            <a:extLst>
              <a:ext uri="{FF2B5EF4-FFF2-40B4-BE49-F238E27FC236}">
                <a16:creationId xmlns:a16="http://schemas.microsoft.com/office/drawing/2014/main" id="{01549BF1-DFA1-3A86-79C9-00AC68A57ACE}"/>
              </a:ext>
            </a:extLst>
          </p:cNvPr>
          <p:cNvSpPr>
            <a:spLocks noGrp="1"/>
          </p:cNvSpPr>
          <p:nvPr>
            <p:ph type="title"/>
          </p:nvPr>
        </p:nvSpPr>
        <p:spPr>
          <a:xfrm>
            <a:off x="2347235" y="268043"/>
            <a:ext cx="7497531" cy="753567"/>
          </a:xfrm>
        </p:spPr>
        <p:txBody>
          <a:bodyPr/>
          <a:lstStyle/>
          <a:p>
            <a:r>
              <a:rPr lang="en-GB" dirty="0"/>
              <a:t>HTS leads inner support</a:t>
            </a:r>
          </a:p>
        </p:txBody>
      </p:sp>
      <p:pic>
        <p:nvPicPr>
          <p:cNvPr id="9" name="Picture 8">
            <a:extLst>
              <a:ext uri="{FF2B5EF4-FFF2-40B4-BE49-F238E27FC236}">
                <a16:creationId xmlns:a16="http://schemas.microsoft.com/office/drawing/2014/main" id="{827CFB10-AC29-4CFE-2D71-BD1330B161B0}"/>
              </a:ext>
            </a:extLst>
          </p:cNvPr>
          <p:cNvPicPr>
            <a:picLocks noChangeAspect="1"/>
          </p:cNvPicPr>
          <p:nvPr/>
        </p:nvPicPr>
        <p:blipFill>
          <a:blip r:embed="rId2"/>
          <a:stretch>
            <a:fillRect/>
          </a:stretch>
        </p:blipFill>
        <p:spPr>
          <a:xfrm>
            <a:off x="1912453" y="2403667"/>
            <a:ext cx="2880320" cy="3063392"/>
          </a:xfrm>
          <a:prstGeom prst="rect">
            <a:avLst/>
          </a:prstGeom>
        </p:spPr>
      </p:pic>
      <p:pic>
        <p:nvPicPr>
          <p:cNvPr id="11" name="Picture 10">
            <a:extLst>
              <a:ext uri="{FF2B5EF4-FFF2-40B4-BE49-F238E27FC236}">
                <a16:creationId xmlns:a16="http://schemas.microsoft.com/office/drawing/2014/main" id="{BCF1FB43-709D-A395-463C-4FDC8E0963CB}"/>
              </a:ext>
            </a:extLst>
          </p:cNvPr>
          <p:cNvPicPr>
            <a:picLocks noChangeAspect="1"/>
          </p:cNvPicPr>
          <p:nvPr/>
        </p:nvPicPr>
        <p:blipFill>
          <a:blip r:embed="rId3"/>
          <a:stretch>
            <a:fillRect/>
          </a:stretch>
        </p:blipFill>
        <p:spPr>
          <a:xfrm>
            <a:off x="6520937" y="2372883"/>
            <a:ext cx="3406531" cy="3063391"/>
          </a:xfrm>
          <a:prstGeom prst="rect">
            <a:avLst/>
          </a:prstGeom>
        </p:spPr>
      </p:pic>
      <p:sp>
        <p:nvSpPr>
          <p:cNvPr id="2" name="TextBox 1">
            <a:extLst>
              <a:ext uri="{FF2B5EF4-FFF2-40B4-BE49-F238E27FC236}">
                <a16:creationId xmlns:a16="http://schemas.microsoft.com/office/drawing/2014/main" id="{37DE76FC-0709-F62D-E962-71DAC54D0620}"/>
              </a:ext>
            </a:extLst>
          </p:cNvPr>
          <p:cNvSpPr txBox="1"/>
          <p:nvPr/>
        </p:nvSpPr>
        <p:spPr>
          <a:xfrm>
            <a:off x="2337419" y="5436274"/>
            <a:ext cx="2030389" cy="338554"/>
          </a:xfrm>
          <a:prstGeom prst="rect">
            <a:avLst/>
          </a:prstGeom>
          <a:noFill/>
        </p:spPr>
        <p:txBody>
          <a:bodyPr wrap="square" rtlCol="0">
            <a:spAutoFit/>
          </a:bodyPr>
          <a:lstStyle/>
          <a:p>
            <a:pPr algn="ctr"/>
            <a:r>
              <a:rPr lang="en-GB" sz="1600" dirty="0"/>
              <a:t>TOP</a:t>
            </a:r>
          </a:p>
        </p:txBody>
      </p:sp>
      <p:sp>
        <p:nvSpPr>
          <p:cNvPr id="5" name="TextBox 4">
            <a:extLst>
              <a:ext uri="{FF2B5EF4-FFF2-40B4-BE49-F238E27FC236}">
                <a16:creationId xmlns:a16="http://schemas.microsoft.com/office/drawing/2014/main" id="{FC2B3E40-B0DA-09F9-6A6C-B78C99E3B6EB}"/>
              </a:ext>
            </a:extLst>
          </p:cNvPr>
          <p:cNvSpPr txBox="1"/>
          <p:nvPr/>
        </p:nvSpPr>
        <p:spPr>
          <a:xfrm>
            <a:off x="7209008" y="5467059"/>
            <a:ext cx="2030389" cy="338554"/>
          </a:xfrm>
          <a:prstGeom prst="rect">
            <a:avLst/>
          </a:prstGeom>
          <a:noFill/>
        </p:spPr>
        <p:txBody>
          <a:bodyPr wrap="square" rtlCol="0">
            <a:spAutoFit/>
          </a:bodyPr>
          <a:lstStyle/>
          <a:p>
            <a:pPr algn="ctr"/>
            <a:r>
              <a:rPr lang="en-GB" sz="1600" dirty="0"/>
              <a:t>BOTTOM</a:t>
            </a:r>
          </a:p>
        </p:txBody>
      </p:sp>
      <p:cxnSp>
        <p:nvCxnSpPr>
          <p:cNvPr id="8" name="Straight Arrow Connector 7">
            <a:extLst>
              <a:ext uri="{FF2B5EF4-FFF2-40B4-BE49-F238E27FC236}">
                <a16:creationId xmlns:a16="http://schemas.microsoft.com/office/drawing/2014/main" id="{95D46632-9EFC-FF46-8572-213307B8CE3D}"/>
              </a:ext>
            </a:extLst>
          </p:cNvPr>
          <p:cNvCxnSpPr>
            <a:cxnSpLocks/>
          </p:cNvCxnSpPr>
          <p:nvPr/>
        </p:nvCxnSpPr>
        <p:spPr>
          <a:xfrm>
            <a:off x="2772401" y="2059269"/>
            <a:ext cx="242340" cy="101281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C2D63BFA-C032-E092-71E3-ED19F172899B}"/>
              </a:ext>
            </a:extLst>
          </p:cNvPr>
          <p:cNvSpPr txBox="1"/>
          <p:nvPr/>
        </p:nvSpPr>
        <p:spPr>
          <a:xfrm>
            <a:off x="1757206" y="1443716"/>
            <a:ext cx="2030389" cy="584775"/>
          </a:xfrm>
          <a:prstGeom prst="rect">
            <a:avLst/>
          </a:prstGeom>
          <a:noFill/>
        </p:spPr>
        <p:txBody>
          <a:bodyPr wrap="square" rtlCol="0">
            <a:spAutoFit/>
          </a:bodyPr>
          <a:lstStyle/>
          <a:p>
            <a:pPr algn="ctr"/>
            <a:r>
              <a:rPr lang="en-GB" sz="1600" dirty="0"/>
              <a:t>Hole to connect with the top Cu disk</a:t>
            </a:r>
          </a:p>
        </p:txBody>
      </p:sp>
      <p:cxnSp>
        <p:nvCxnSpPr>
          <p:cNvPr id="12" name="Straight Arrow Connector 11">
            <a:extLst>
              <a:ext uri="{FF2B5EF4-FFF2-40B4-BE49-F238E27FC236}">
                <a16:creationId xmlns:a16="http://schemas.microsoft.com/office/drawing/2014/main" id="{437B0BCA-381B-D243-48E9-793516E278F8}"/>
              </a:ext>
            </a:extLst>
          </p:cNvPr>
          <p:cNvCxnSpPr>
            <a:cxnSpLocks/>
            <a:stCxn id="14" idx="2"/>
          </p:cNvCxnSpPr>
          <p:nvPr/>
        </p:nvCxnSpPr>
        <p:spPr>
          <a:xfrm>
            <a:off x="8324692" y="2185298"/>
            <a:ext cx="216619" cy="88678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D8D3BCEE-2BC0-2C3E-F563-5EB526EF77F5}"/>
              </a:ext>
            </a:extLst>
          </p:cNvPr>
          <p:cNvSpPr txBox="1"/>
          <p:nvPr/>
        </p:nvSpPr>
        <p:spPr>
          <a:xfrm>
            <a:off x="6520936" y="1108080"/>
            <a:ext cx="3607512" cy="1077218"/>
          </a:xfrm>
          <a:prstGeom prst="rect">
            <a:avLst/>
          </a:prstGeom>
          <a:noFill/>
        </p:spPr>
        <p:txBody>
          <a:bodyPr wrap="square" rtlCol="0">
            <a:spAutoFit/>
          </a:bodyPr>
          <a:lstStyle/>
          <a:p>
            <a:pPr algn="ctr"/>
            <a:r>
              <a:rPr lang="en-GB" sz="1600" dirty="0"/>
              <a:t>20 mm hole, 15 mm deep to access the coil </a:t>
            </a:r>
            <a:r>
              <a:rPr lang="en-GB" sz="1600" dirty="0" err="1"/>
              <a:t>center</a:t>
            </a:r>
            <a:r>
              <a:rPr lang="en-GB" sz="1600" dirty="0"/>
              <a:t> for instrumentation.</a:t>
            </a:r>
          </a:p>
          <a:p>
            <a:pPr algn="ctr"/>
            <a:r>
              <a:rPr lang="en-GB" sz="1600" dirty="0"/>
              <a:t>Support element for Hall probe installation will be placed in this gap.</a:t>
            </a:r>
          </a:p>
        </p:txBody>
      </p:sp>
      <p:sp>
        <p:nvSpPr>
          <p:cNvPr id="21" name="TextBox 20">
            <a:extLst>
              <a:ext uri="{FF2B5EF4-FFF2-40B4-BE49-F238E27FC236}">
                <a16:creationId xmlns:a16="http://schemas.microsoft.com/office/drawing/2014/main" id="{4C453B95-337C-1854-3DF8-7E95DBFD3E62}"/>
              </a:ext>
            </a:extLst>
          </p:cNvPr>
          <p:cNvSpPr txBox="1"/>
          <p:nvPr/>
        </p:nvSpPr>
        <p:spPr>
          <a:xfrm>
            <a:off x="0" y="5777388"/>
            <a:ext cx="12192000" cy="1077218"/>
          </a:xfrm>
          <a:prstGeom prst="rect">
            <a:avLst/>
          </a:prstGeom>
          <a:noFill/>
        </p:spPr>
        <p:txBody>
          <a:bodyPr wrap="square" rtlCol="0">
            <a:spAutoFit/>
          </a:bodyPr>
          <a:lstStyle/>
          <a:p>
            <a:r>
              <a:rPr lang="en-GB" sz="1600" dirty="0"/>
              <a:t>The HTS current leads will be placed along the cylinder. We want to avoid tape movements by mishandling the pancake and by screening currents induced stresses. On the other hand, we want to reduce thermal stresses during cooldown phase.</a:t>
            </a:r>
          </a:p>
          <a:p>
            <a:r>
              <a:rPr lang="en-GB" sz="1600" dirty="0"/>
              <a:t>Possible solutions could be: - Kapton tape to place the leads around the cylinders; - add grooves on the cylinder to fit the tapes and use epoxy to impregnate them; - consider using a brass cylinder and solder the tapes there (?)</a:t>
            </a:r>
          </a:p>
        </p:txBody>
      </p:sp>
    </p:spTree>
    <p:extLst>
      <p:ext uri="{BB962C8B-B14F-4D97-AF65-F5344CB8AC3E}">
        <p14:creationId xmlns:p14="http://schemas.microsoft.com/office/powerpoint/2010/main" val="29089790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A891CD7-1461-110E-6678-8617A5066F21}"/>
              </a:ext>
            </a:extLst>
          </p:cNvPr>
          <p:cNvSpPr>
            <a:spLocks noGrp="1"/>
          </p:cNvSpPr>
          <p:nvPr>
            <p:ph type="sldNum" sz="quarter" idx="4"/>
          </p:nvPr>
        </p:nvSpPr>
        <p:spPr/>
        <p:txBody>
          <a:bodyPr/>
          <a:lstStyle/>
          <a:p>
            <a:fld id="{974172A1-1CBF-0B40-9234-7D4D80EC19EA}" type="slidenum">
              <a:rPr lang="en-GB" smtClean="0"/>
              <a:pPr/>
              <a:t>6</a:t>
            </a:fld>
            <a:endParaRPr lang="en-GB" dirty="0"/>
          </a:p>
        </p:txBody>
      </p:sp>
      <p:sp>
        <p:nvSpPr>
          <p:cNvPr id="4" name="Title 3">
            <a:extLst>
              <a:ext uri="{FF2B5EF4-FFF2-40B4-BE49-F238E27FC236}">
                <a16:creationId xmlns:a16="http://schemas.microsoft.com/office/drawing/2014/main" id="{1EB92D88-1004-E3CE-2614-517CA91BBCA2}"/>
              </a:ext>
            </a:extLst>
          </p:cNvPr>
          <p:cNvSpPr>
            <a:spLocks noGrp="1"/>
          </p:cNvSpPr>
          <p:nvPr>
            <p:ph type="title"/>
          </p:nvPr>
        </p:nvSpPr>
        <p:spPr>
          <a:xfrm>
            <a:off x="1570064" y="164638"/>
            <a:ext cx="9042400" cy="753567"/>
          </a:xfrm>
        </p:spPr>
        <p:txBody>
          <a:bodyPr/>
          <a:lstStyle/>
          <a:p>
            <a:r>
              <a:rPr lang="en-GB" dirty="0"/>
              <a:t>Backup: equally spaced input current feeding (?)</a:t>
            </a:r>
          </a:p>
        </p:txBody>
      </p:sp>
      <p:pic>
        <p:nvPicPr>
          <p:cNvPr id="9" name="Picture 8">
            <a:extLst>
              <a:ext uri="{FF2B5EF4-FFF2-40B4-BE49-F238E27FC236}">
                <a16:creationId xmlns:a16="http://schemas.microsoft.com/office/drawing/2014/main" id="{EA22D148-2937-BB2C-2D64-948C3534D1E4}"/>
              </a:ext>
            </a:extLst>
          </p:cNvPr>
          <p:cNvPicPr>
            <a:picLocks noChangeAspect="1"/>
          </p:cNvPicPr>
          <p:nvPr/>
        </p:nvPicPr>
        <p:blipFill>
          <a:blip r:embed="rId2"/>
          <a:stretch>
            <a:fillRect/>
          </a:stretch>
        </p:blipFill>
        <p:spPr>
          <a:xfrm>
            <a:off x="1199456" y="2756925"/>
            <a:ext cx="4081069" cy="2829832"/>
          </a:xfrm>
          <a:prstGeom prst="rect">
            <a:avLst/>
          </a:prstGeom>
        </p:spPr>
      </p:pic>
      <p:pic>
        <p:nvPicPr>
          <p:cNvPr id="13" name="Picture 12">
            <a:extLst>
              <a:ext uri="{FF2B5EF4-FFF2-40B4-BE49-F238E27FC236}">
                <a16:creationId xmlns:a16="http://schemas.microsoft.com/office/drawing/2014/main" id="{6CA12C5F-4AAA-37A7-79F3-D1F2DCA4E3EC}"/>
              </a:ext>
            </a:extLst>
          </p:cNvPr>
          <p:cNvPicPr>
            <a:picLocks noChangeAspect="1"/>
          </p:cNvPicPr>
          <p:nvPr/>
        </p:nvPicPr>
        <p:blipFill>
          <a:blip r:embed="rId3"/>
          <a:stretch>
            <a:fillRect/>
          </a:stretch>
        </p:blipFill>
        <p:spPr>
          <a:xfrm>
            <a:off x="8112224" y="2919767"/>
            <a:ext cx="2208245" cy="2504149"/>
          </a:xfrm>
          <a:prstGeom prst="rect">
            <a:avLst/>
          </a:prstGeom>
        </p:spPr>
      </p:pic>
      <p:sp>
        <p:nvSpPr>
          <p:cNvPr id="2" name="TextBox 1">
            <a:extLst>
              <a:ext uri="{FF2B5EF4-FFF2-40B4-BE49-F238E27FC236}">
                <a16:creationId xmlns:a16="http://schemas.microsoft.com/office/drawing/2014/main" id="{72AF71B5-09B3-E3BA-3C75-E44F5C4310E7}"/>
              </a:ext>
            </a:extLst>
          </p:cNvPr>
          <p:cNvSpPr txBox="1"/>
          <p:nvPr/>
        </p:nvSpPr>
        <p:spPr>
          <a:xfrm>
            <a:off x="5616124" y="3740954"/>
            <a:ext cx="2030389" cy="584775"/>
          </a:xfrm>
          <a:prstGeom prst="rect">
            <a:avLst/>
          </a:prstGeom>
          <a:noFill/>
        </p:spPr>
        <p:txBody>
          <a:bodyPr wrap="square" rtlCol="0">
            <a:spAutoFit/>
          </a:bodyPr>
          <a:lstStyle/>
          <a:p>
            <a:pPr algn="ctr"/>
            <a:r>
              <a:rPr lang="en-GB" sz="1600" dirty="0"/>
              <a:t>Are there any advantages?</a:t>
            </a:r>
          </a:p>
        </p:txBody>
      </p:sp>
    </p:spTree>
    <p:extLst>
      <p:ext uri="{BB962C8B-B14F-4D97-AF65-F5344CB8AC3E}">
        <p14:creationId xmlns:p14="http://schemas.microsoft.com/office/powerpoint/2010/main" val="26828787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C6F310-03E0-7190-BF3B-BAC2A6F3EB3A}"/>
            </a:ext>
          </a:extLst>
        </p:cNvPr>
        <p:cNvGrpSpPr/>
        <p:nvPr/>
      </p:nvGrpSpPr>
      <p:grpSpPr>
        <a:xfrm>
          <a:off x="0" y="0"/>
          <a:ext cx="0" cy="0"/>
          <a:chOff x="0" y="0"/>
          <a:chExt cx="0" cy="0"/>
        </a:xfrm>
      </p:grpSpPr>
      <p:sp>
        <p:nvSpPr>
          <p:cNvPr id="20" name="Parallélogramme 19">
            <a:extLst>
              <a:ext uri="{FF2B5EF4-FFF2-40B4-BE49-F238E27FC236}">
                <a16:creationId xmlns:a16="http://schemas.microsoft.com/office/drawing/2014/main" id="{1242456C-ECF8-63DD-2C63-5202371DC215}"/>
              </a:ext>
            </a:extLst>
          </p:cNvPr>
          <p:cNvSpPr/>
          <p:nvPr/>
        </p:nvSpPr>
        <p:spPr>
          <a:xfrm rot="16200000">
            <a:off x="4712926" y="126024"/>
            <a:ext cx="2644224" cy="2907473"/>
          </a:xfrm>
          <a:prstGeom prst="parallelogram">
            <a:avLst>
              <a:gd name="adj" fmla="val 64893"/>
            </a:avLst>
          </a:prstGeom>
          <a:noFill/>
          <a:ln>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Image 10">
            <a:extLst>
              <a:ext uri="{FF2B5EF4-FFF2-40B4-BE49-F238E27FC236}">
                <a16:creationId xmlns:a16="http://schemas.microsoft.com/office/drawing/2014/main" id="{CB6E3DA8-238D-EDBF-4B90-859CE8000192}"/>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847917" y="-59927"/>
            <a:ext cx="4057843" cy="3200969"/>
          </a:xfrm>
          <a:prstGeom prst="rect">
            <a:avLst/>
          </a:prstGeom>
        </p:spPr>
      </p:pic>
      <p:sp>
        <p:nvSpPr>
          <p:cNvPr id="7" name="Titre 6">
            <a:extLst>
              <a:ext uri="{FF2B5EF4-FFF2-40B4-BE49-F238E27FC236}">
                <a16:creationId xmlns:a16="http://schemas.microsoft.com/office/drawing/2014/main" id="{0F4802AF-0D5B-B5AA-5AFF-B997BA3078E8}"/>
              </a:ext>
            </a:extLst>
          </p:cNvPr>
          <p:cNvSpPr>
            <a:spLocks noGrp="1"/>
          </p:cNvSpPr>
          <p:nvPr>
            <p:ph type="title"/>
          </p:nvPr>
        </p:nvSpPr>
        <p:spPr>
          <a:xfrm>
            <a:off x="407987" y="263633"/>
            <a:ext cx="11376025" cy="1065742"/>
          </a:xfrm>
        </p:spPr>
        <p:txBody>
          <a:bodyPr/>
          <a:lstStyle/>
          <a:p>
            <a:r>
              <a:rPr lang="fr-FR" dirty="0" err="1"/>
              <a:t>Current</a:t>
            </a:r>
            <a:r>
              <a:rPr lang="fr-FR" dirty="0"/>
              <a:t> lead</a:t>
            </a:r>
            <a:endParaRPr lang="en-US" dirty="0"/>
          </a:p>
        </p:txBody>
      </p:sp>
      <p:sp>
        <p:nvSpPr>
          <p:cNvPr id="3" name="Content Placeholder 1">
            <a:extLst>
              <a:ext uri="{FF2B5EF4-FFF2-40B4-BE49-F238E27FC236}">
                <a16:creationId xmlns:a16="http://schemas.microsoft.com/office/drawing/2014/main" id="{C46A3092-FFF5-8300-CEA3-44A19158EF1C}"/>
              </a:ext>
            </a:extLst>
          </p:cNvPr>
          <p:cNvSpPr txBox="1">
            <a:spLocks/>
          </p:cNvSpPr>
          <p:nvPr/>
        </p:nvSpPr>
        <p:spPr>
          <a:xfrm>
            <a:off x="447616" y="1142437"/>
            <a:ext cx="2992314" cy="4369926"/>
          </a:xfrm>
          <a:prstGeom prst="rect">
            <a:avLst/>
          </a:prstGeom>
        </p:spPr>
        <p:txBody>
          <a:bodyPr/>
          <a:lstStyle>
            <a:lvl1pPr marL="342891" indent="-342891"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1pPr>
            <a:lvl2pPr marL="742932" indent="-28574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2pPr>
            <a:lvl3pPr marL="1142971" indent="-22859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3pPr>
            <a:lvl4pPr marL="1600160" indent="-22859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4pPr>
            <a:lvl5pPr marL="2057349" indent="-22859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342891" marR="0" lvl="0" indent="-342891" algn="l" defTabSz="457189" rtl="0" eaLnBrk="1" fontAlgn="auto" latinLnBrk="0" hangingPunct="1">
              <a:lnSpc>
                <a:spcPct val="100000"/>
              </a:lnSpc>
              <a:spcBef>
                <a:spcPct val="20000"/>
              </a:spcBef>
              <a:spcAft>
                <a:spcPts val="0"/>
              </a:spcAft>
              <a:buClr>
                <a:sysClr val="windowText" lastClr="000000"/>
              </a:buClr>
              <a:buSzTx/>
              <a:buFont typeface="Arial"/>
              <a:buChar char="•"/>
              <a:tabLst/>
              <a:defRPr/>
            </a:pPr>
            <a:r>
              <a:rPr kumimoji="0" lang="en-US" sz="1400" b="0" i="0" u="none" strike="noStrike" kern="1200" cap="none" spc="0" normalizeH="0" baseline="0" noProof="0" dirty="0">
                <a:ln>
                  <a:noFill/>
                </a:ln>
                <a:solidFill>
                  <a:schemeClr val="tx2"/>
                </a:solidFill>
                <a:effectLst/>
                <a:uLnTx/>
                <a:uFillTx/>
                <a:latin typeface="Times" panose="02020603050405020304" pitchFamily="18" charset="0"/>
                <a:cs typeface="Times" panose="02020603050405020304" pitchFamily="18" charset="0"/>
              </a:rPr>
              <a:t>Avoid shear stress</a:t>
            </a:r>
          </a:p>
          <a:p>
            <a:pPr lvl="1" indent="-342891">
              <a:buClr>
                <a:sysClr val="windowText" lastClr="000000"/>
              </a:buClr>
              <a:buFont typeface="Courier New" panose="02070309020205020404" pitchFamily="49" charset="0"/>
              <a:buChar char="o"/>
            </a:pPr>
            <a:r>
              <a:rPr lang="en-US" sz="1400" dirty="0">
                <a:solidFill>
                  <a:schemeClr val="tx2"/>
                </a:solidFill>
                <a:latin typeface="Times" panose="02020603050405020304" pitchFamily="18" charset="0"/>
                <a:cs typeface="Times" panose="02020603050405020304" pitchFamily="18" charset="0"/>
                <a:sym typeface="Wingdings" panose="05000000000000000000" pitchFamily="2" charset="2"/>
              </a:rPr>
              <a:t>Lower amount of material inner and outer part of the pancake</a:t>
            </a:r>
          </a:p>
          <a:p>
            <a:pPr lvl="1" indent="-342891">
              <a:buClr>
                <a:sysClr val="windowText" lastClr="000000"/>
              </a:buClr>
              <a:buFont typeface="Courier New" panose="02070309020205020404" pitchFamily="49" charset="0"/>
              <a:buChar char="o"/>
            </a:pPr>
            <a:r>
              <a:rPr lang="en-US" sz="1400" dirty="0">
                <a:solidFill>
                  <a:schemeClr val="tx2"/>
                </a:solidFill>
                <a:latin typeface="Times" panose="02020603050405020304" pitchFamily="18" charset="0"/>
                <a:cs typeface="Times" panose="02020603050405020304" pitchFamily="18" charset="0"/>
                <a:sym typeface="Wingdings" panose="05000000000000000000" pitchFamily="2" charset="2"/>
              </a:rPr>
              <a:t>HTS soldered type current lead</a:t>
            </a:r>
          </a:p>
          <a:p>
            <a:pPr lvl="1" indent="-342891">
              <a:buClr>
                <a:sysClr val="windowText" lastClr="000000"/>
              </a:buClr>
              <a:buFont typeface="Courier New" panose="02070309020205020404" pitchFamily="49" charset="0"/>
              <a:buChar char="o"/>
            </a:pPr>
            <a:endParaRPr lang="en-US" sz="1400" dirty="0">
              <a:solidFill>
                <a:schemeClr val="tx2"/>
              </a:solidFill>
              <a:latin typeface="Times" panose="02020603050405020304" pitchFamily="18" charset="0"/>
              <a:cs typeface="Times" panose="02020603050405020304" pitchFamily="18" charset="0"/>
              <a:sym typeface="Wingdings" panose="05000000000000000000" pitchFamily="2" charset="2"/>
            </a:endParaRPr>
          </a:p>
          <a:p>
            <a:pPr>
              <a:buClr>
                <a:sysClr val="windowText" lastClr="000000"/>
              </a:buClr>
              <a:buFont typeface="Arial" panose="020B0604020202020204" pitchFamily="34" charset="0"/>
              <a:buChar char="•"/>
            </a:pPr>
            <a:r>
              <a:rPr kumimoji="0" lang="en-US" sz="1400" b="0" i="0" u="none" strike="noStrike" kern="1200" cap="none" spc="0" normalizeH="0" baseline="0" noProof="0" dirty="0">
                <a:ln>
                  <a:noFill/>
                </a:ln>
                <a:solidFill>
                  <a:schemeClr val="tx2"/>
                </a:solidFill>
                <a:effectLst/>
                <a:uLnTx/>
                <a:uFillTx/>
                <a:latin typeface="Times" panose="02020603050405020304" pitchFamily="18" charset="0"/>
                <a:cs typeface="Times" panose="02020603050405020304" pitchFamily="18" charset="0"/>
                <a:sym typeface="Wingdings" panose="05000000000000000000" pitchFamily="2" charset="2"/>
              </a:rPr>
              <a:t>Concern of local stress </a:t>
            </a:r>
            <a:r>
              <a:rPr lang="en-US" sz="1400" dirty="0">
                <a:solidFill>
                  <a:schemeClr val="tx2"/>
                </a:solidFill>
                <a:latin typeface="Times" panose="02020603050405020304" pitchFamily="18" charset="0"/>
                <a:cs typeface="Times" panose="02020603050405020304" pitchFamily="18" charset="0"/>
                <a:sym typeface="Wingdings" panose="05000000000000000000" pitchFamily="2" charset="2"/>
              </a:rPr>
              <a:t>and damaging current leads</a:t>
            </a:r>
          </a:p>
          <a:p>
            <a:pPr lvl="1">
              <a:buClr>
                <a:sysClr val="windowText" lastClr="000000"/>
              </a:buClr>
              <a:buFont typeface="Courier New" panose="02070309020205020404" pitchFamily="49" charset="0"/>
              <a:buChar char="o"/>
            </a:pPr>
            <a:r>
              <a:rPr lang="en-US" sz="1400" b="1" dirty="0">
                <a:solidFill>
                  <a:schemeClr val="tx2"/>
                </a:solidFill>
                <a:latin typeface="Times" panose="02020603050405020304" pitchFamily="18" charset="0"/>
                <a:cs typeface="Times" panose="02020603050405020304" pitchFamily="18" charset="0"/>
                <a:sym typeface="Wingdings" panose="05000000000000000000" pitchFamily="2" charset="2"/>
              </a:rPr>
              <a:t>Assemble leads and pancake as one body </a:t>
            </a:r>
            <a:r>
              <a:rPr lang="en-US" sz="1400" dirty="0">
                <a:solidFill>
                  <a:schemeClr val="tx2"/>
                </a:solidFill>
                <a:latin typeface="Times" panose="02020603050405020304" pitchFamily="18" charset="0"/>
                <a:cs typeface="Times" panose="02020603050405020304" pitchFamily="18" charset="0"/>
                <a:sym typeface="Wingdings" panose="05000000000000000000" pitchFamily="2" charset="2"/>
              </a:rPr>
              <a:t>(no relative displacement)</a:t>
            </a:r>
          </a:p>
          <a:p>
            <a:pPr lvl="1">
              <a:buClr>
                <a:sysClr val="windowText" lastClr="000000"/>
              </a:buClr>
              <a:buFont typeface="Courier New" panose="02070309020205020404" pitchFamily="49" charset="0"/>
              <a:buChar char="o"/>
            </a:pPr>
            <a:endParaRPr lang="en-US" sz="1400" dirty="0">
              <a:solidFill>
                <a:schemeClr val="tx2"/>
              </a:solidFill>
              <a:latin typeface="Times" panose="02020603050405020304" pitchFamily="18" charset="0"/>
              <a:cs typeface="Times" panose="02020603050405020304" pitchFamily="18" charset="0"/>
              <a:sym typeface="Wingdings" panose="05000000000000000000" pitchFamily="2" charset="2"/>
            </a:endParaRPr>
          </a:p>
          <a:p>
            <a:pPr>
              <a:buClr>
                <a:sysClr val="windowText" lastClr="000000"/>
              </a:buClr>
              <a:buFont typeface="Arial" panose="020B0604020202020204" pitchFamily="34" charset="0"/>
              <a:buChar char="•"/>
            </a:pPr>
            <a:r>
              <a:rPr lang="en-US" sz="1400" b="1" u="sng" dirty="0">
                <a:solidFill>
                  <a:schemeClr val="tx2"/>
                </a:solidFill>
                <a:latin typeface="Times" panose="02020603050405020304" pitchFamily="18" charset="0"/>
                <a:cs typeface="Times" panose="02020603050405020304" pitchFamily="18" charset="0"/>
                <a:sym typeface="Wingdings" panose="05000000000000000000" pitchFamily="2" charset="2"/>
              </a:rPr>
              <a:t>Idea:</a:t>
            </a:r>
            <a:r>
              <a:rPr lang="en-US" sz="1400" b="1" dirty="0">
                <a:solidFill>
                  <a:schemeClr val="tx2"/>
                </a:solidFill>
                <a:latin typeface="Times" panose="02020603050405020304" pitchFamily="18" charset="0"/>
                <a:cs typeface="Times" panose="02020603050405020304" pitchFamily="18" charset="0"/>
                <a:sym typeface="Wingdings" panose="05000000000000000000" pitchFamily="2" charset="2"/>
              </a:rPr>
              <a:t> </a:t>
            </a:r>
            <a:r>
              <a:rPr lang="en-US" sz="1400" b="1" dirty="0">
                <a:solidFill>
                  <a:srgbClr val="FF0000"/>
                </a:solidFill>
                <a:latin typeface="Times" panose="02020603050405020304" pitchFamily="18" charset="0"/>
                <a:cs typeface="Times" panose="02020603050405020304" pitchFamily="18" charset="0"/>
                <a:sym typeface="Wingdings" panose="05000000000000000000" pitchFamily="2" charset="2"/>
              </a:rPr>
              <a:t>Preassemble</a:t>
            </a:r>
            <a:r>
              <a:rPr kumimoji="0" lang="en-US" sz="1400" b="0" i="0" u="none" strike="noStrike" kern="1200" cap="none" spc="0" normalizeH="0" baseline="0" noProof="0" dirty="0">
                <a:ln>
                  <a:noFill/>
                </a:ln>
                <a:solidFill>
                  <a:schemeClr val="tx2"/>
                </a:solidFill>
                <a:effectLst/>
                <a:uLnTx/>
                <a:uFillTx/>
                <a:latin typeface="Times" panose="02020603050405020304" pitchFamily="18" charset="0"/>
                <a:cs typeface="Times" panose="02020603050405020304" pitchFamily="18" charset="0"/>
                <a:sym typeface="Wingdings" panose="05000000000000000000" pitchFamily="2" charset="2"/>
              </a:rPr>
              <a:t> the body before </a:t>
            </a:r>
            <a:r>
              <a:rPr kumimoji="0" lang="en-US" sz="1400" b="1" i="0" u="none" strike="noStrike" kern="1200" cap="none" spc="0" normalizeH="0" baseline="0" noProof="0" dirty="0">
                <a:ln>
                  <a:noFill/>
                </a:ln>
                <a:solidFill>
                  <a:srgbClr val="FF0000"/>
                </a:solidFill>
                <a:effectLst/>
                <a:uLnTx/>
                <a:uFillTx/>
                <a:latin typeface="Times" panose="02020603050405020304" pitchFamily="18" charset="0"/>
                <a:cs typeface="Times" panose="02020603050405020304" pitchFamily="18" charset="0"/>
                <a:sym typeface="Wingdings" panose="05000000000000000000" pitchFamily="2" charset="2"/>
              </a:rPr>
              <a:t>heating once</a:t>
            </a:r>
            <a:r>
              <a:rPr kumimoji="0" lang="en-US" sz="1400" b="0" i="0" u="none" strike="noStrike" kern="1200" cap="none" spc="0" normalizeH="0" baseline="0" noProof="0" dirty="0">
                <a:ln>
                  <a:noFill/>
                </a:ln>
                <a:solidFill>
                  <a:schemeClr val="tx2"/>
                </a:solidFill>
                <a:effectLst/>
                <a:uLnTx/>
                <a:uFillTx/>
                <a:latin typeface="Times" panose="02020603050405020304" pitchFamily="18" charset="0"/>
                <a:cs typeface="Times" panose="02020603050405020304" pitchFamily="18" charset="0"/>
                <a:sym typeface="Wingdings" panose="05000000000000000000" pitchFamily="2" charset="2"/>
              </a:rPr>
              <a:t> in oven</a:t>
            </a:r>
          </a:p>
          <a:p>
            <a:pPr>
              <a:buClr>
                <a:sysClr val="windowText" lastClr="000000"/>
              </a:buClr>
              <a:buFont typeface="Arial" panose="020B0604020202020204" pitchFamily="34" charset="0"/>
              <a:buChar char="•"/>
            </a:pPr>
            <a:endParaRPr kumimoji="0" lang="en-US" sz="1400" b="0" i="0" u="none" strike="noStrike" kern="1200" cap="none" spc="0" normalizeH="0" baseline="0" noProof="0" dirty="0">
              <a:ln>
                <a:noFill/>
              </a:ln>
              <a:solidFill>
                <a:schemeClr val="tx2"/>
              </a:solidFill>
              <a:effectLst/>
              <a:uLnTx/>
              <a:uFillTx/>
              <a:latin typeface="Times" panose="02020603050405020304" pitchFamily="18" charset="0"/>
              <a:cs typeface="Times" panose="02020603050405020304" pitchFamily="18" charset="0"/>
              <a:sym typeface="Wingdings" panose="05000000000000000000" pitchFamily="2" charset="2"/>
            </a:endParaRPr>
          </a:p>
          <a:p>
            <a:pPr>
              <a:buClr>
                <a:sysClr val="windowText" lastClr="000000"/>
              </a:buClr>
              <a:buFont typeface="Arial" panose="020B0604020202020204" pitchFamily="34" charset="0"/>
              <a:buChar char="•"/>
            </a:pPr>
            <a:r>
              <a:rPr lang="en-US" sz="1400" dirty="0">
                <a:solidFill>
                  <a:schemeClr val="tx2"/>
                </a:solidFill>
                <a:latin typeface="Times" panose="02020603050405020304" pitchFamily="18" charset="0"/>
                <a:cs typeface="Times" panose="02020603050405020304" pitchFamily="18" charset="0"/>
                <a:sym typeface="Wingdings" panose="05000000000000000000" pitchFamily="2" charset="2"/>
              </a:rPr>
              <a:t>Bottom part space free for instrumentation</a:t>
            </a:r>
            <a:endParaRPr kumimoji="0" lang="en-US" sz="1400" b="0" i="0" u="none" strike="noStrike" kern="1200" cap="none" spc="0" normalizeH="0" baseline="0" noProof="0" dirty="0">
              <a:ln>
                <a:noFill/>
              </a:ln>
              <a:solidFill>
                <a:schemeClr val="tx2"/>
              </a:solidFill>
              <a:effectLst/>
              <a:uLnTx/>
              <a:uFillTx/>
              <a:latin typeface="Times" panose="02020603050405020304" pitchFamily="18" charset="0"/>
              <a:cs typeface="Times" panose="02020603050405020304" pitchFamily="18" charset="0"/>
              <a:sym typeface="Wingdings" panose="05000000000000000000" pitchFamily="2" charset="2"/>
            </a:endParaRPr>
          </a:p>
        </p:txBody>
      </p:sp>
      <p:pic>
        <p:nvPicPr>
          <p:cNvPr id="16" name="Image 15">
            <a:extLst>
              <a:ext uri="{FF2B5EF4-FFF2-40B4-BE49-F238E27FC236}">
                <a16:creationId xmlns:a16="http://schemas.microsoft.com/office/drawing/2014/main" id="{6239551A-4E27-383B-AF5C-85E88BF146E5}"/>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8303500" y="-125216"/>
            <a:ext cx="3872710" cy="3062354"/>
          </a:xfrm>
          <a:prstGeom prst="rect">
            <a:avLst/>
          </a:prstGeom>
        </p:spPr>
      </p:pic>
      <p:pic>
        <p:nvPicPr>
          <p:cNvPr id="18" name="Image 17">
            <a:extLst>
              <a:ext uri="{FF2B5EF4-FFF2-40B4-BE49-F238E27FC236}">
                <a16:creationId xmlns:a16="http://schemas.microsoft.com/office/drawing/2014/main" id="{90ED9799-5F46-101A-881E-45AA4CFAF453}"/>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4743866" y="3372623"/>
            <a:ext cx="6703948" cy="1964642"/>
          </a:xfrm>
          <a:prstGeom prst="rect">
            <a:avLst/>
          </a:prstGeom>
        </p:spPr>
      </p:pic>
      <p:cxnSp>
        <p:nvCxnSpPr>
          <p:cNvPr id="22" name="Connecteur droit 21">
            <a:extLst>
              <a:ext uri="{FF2B5EF4-FFF2-40B4-BE49-F238E27FC236}">
                <a16:creationId xmlns:a16="http://schemas.microsoft.com/office/drawing/2014/main" id="{88E233A5-3F8A-863A-036A-F761AD95B499}"/>
              </a:ext>
            </a:extLst>
          </p:cNvPr>
          <p:cNvCxnSpPr>
            <a:cxnSpLocks/>
          </p:cNvCxnSpPr>
          <p:nvPr/>
        </p:nvCxnSpPr>
        <p:spPr>
          <a:xfrm flipH="1" flipV="1">
            <a:off x="4581301" y="1185228"/>
            <a:ext cx="2218914" cy="1311275"/>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27" name="Connecteur droit 26">
            <a:extLst>
              <a:ext uri="{FF2B5EF4-FFF2-40B4-BE49-F238E27FC236}">
                <a16:creationId xmlns:a16="http://schemas.microsoft.com/office/drawing/2014/main" id="{22C464B6-73D3-ADC2-7050-D57C50DD4D14}"/>
              </a:ext>
            </a:extLst>
          </p:cNvPr>
          <p:cNvCxnSpPr>
            <a:cxnSpLocks/>
          </p:cNvCxnSpPr>
          <p:nvPr/>
        </p:nvCxnSpPr>
        <p:spPr>
          <a:xfrm>
            <a:off x="4581301" y="607378"/>
            <a:ext cx="0" cy="577849"/>
          </a:xfrm>
          <a:prstGeom prst="line">
            <a:avLst/>
          </a:prstGeom>
          <a:ln w="127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0" name="Rectangle 29">
            <a:extLst>
              <a:ext uri="{FF2B5EF4-FFF2-40B4-BE49-F238E27FC236}">
                <a16:creationId xmlns:a16="http://schemas.microsoft.com/office/drawing/2014/main" id="{3353CD84-8B49-98E6-957E-F3327E194AA9}"/>
              </a:ext>
            </a:extLst>
          </p:cNvPr>
          <p:cNvSpPr/>
          <p:nvPr/>
        </p:nvSpPr>
        <p:spPr>
          <a:xfrm>
            <a:off x="4536440" y="3327400"/>
            <a:ext cx="7117080" cy="2245360"/>
          </a:xfrm>
          <a:prstGeom prst="rect">
            <a:avLst/>
          </a:prstGeom>
          <a:noFill/>
          <a:ln w="12700">
            <a:solidFill>
              <a:srgbClr val="FF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 name="Connecteur droit avec flèche 31">
            <a:extLst>
              <a:ext uri="{FF2B5EF4-FFF2-40B4-BE49-F238E27FC236}">
                <a16:creationId xmlns:a16="http://schemas.microsoft.com/office/drawing/2014/main" id="{8AC244AB-7019-7D1A-D950-ACA8198CEA02}"/>
              </a:ext>
            </a:extLst>
          </p:cNvPr>
          <p:cNvCxnSpPr>
            <a:cxnSpLocks/>
            <a:stCxn id="37" idx="1"/>
          </p:cNvCxnSpPr>
          <p:nvPr/>
        </p:nvCxnSpPr>
        <p:spPr>
          <a:xfrm flipH="1">
            <a:off x="6389928" y="569776"/>
            <a:ext cx="1028012" cy="217634"/>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cteur droit avec flèche 32">
            <a:extLst>
              <a:ext uri="{FF2B5EF4-FFF2-40B4-BE49-F238E27FC236}">
                <a16:creationId xmlns:a16="http://schemas.microsoft.com/office/drawing/2014/main" id="{A93D408C-135F-31DA-CB03-F49DEC7F1BB3}"/>
              </a:ext>
            </a:extLst>
          </p:cNvPr>
          <p:cNvCxnSpPr>
            <a:cxnSpLocks/>
            <a:stCxn id="37" idx="3"/>
          </p:cNvCxnSpPr>
          <p:nvPr/>
        </p:nvCxnSpPr>
        <p:spPr>
          <a:xfrm>
            <a:off x="8734006" y="569776"/>
            <a:ext cx="1028012" cy="376807"/>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37" name="ZoneTexte 36">
            <a:extLst>
              <a:ext uri="{FF2B5EF4-FFF2-40B4-BE49-F238E27FC236}">
                <a16:creationId xmlns:a16="http://schemas.microsoft.com/office/drawing/2014/main" id="{0E76C162-68E0-5F1B-629E-6F7921A8D709}"/>
              </a:ext>
            </a:extLst>
          </p:cNvPr>
          <p:cNvSpPr txBox="1"/>
          <p:nvPr/>
        </p:nvSpPr>
        <p:spPr>
          <a:xfrm>
            <a:off x="7417940" y="462054"/>
            <a:ext cx="1316066" cy="215444"/>
          </a:xfrm>
          <a:prstGeom prst="rect">
            <a:avLst/>
          </a:prstGeom>
          <a:noFill/>
        </p:spPr>
        <p:txBody>
          <a:bodyPr wrap="none" lIns="0" tIns="0" rIns="0" bIns="0" rtlCol="0">
            <a:spAutoFit/>
          </a:bodyPr>
          <a:lstStyle/>
          <a:p>
            <a:pPr algn="ctr"/>
            <a:r>
              <a:rPr lang="fr-FR" sz="1400" dirty="0">
                <a:latin typeface="Times" panose="02020603050405020304" pitchFamily="18" charset="0"/>
                <a:cs typeface="Times" panose="02020603050405020304" pitchFamily="18" charset="0"/>
              </a:rPr>
              <a:t>G10 Support plate</a:t>
            </a:r>
            <a:endParaRPr lang="en-US" sz="1400" dirty="0">
              <a:latin typeface="Times" panose="02020603050405020304" pitchFamily="18" charset="0"/>
              <a:cs typeface="Times" panose="02020603050405020304" pitchFamily="18" charset="0"/>
            </a:endParaRPr>
          </a:p>
        </p:txBody>
      </p:sp>
      <p:sp>
        <p:nvSpPr>
          <p:cNvPr id="40" name="ZoneTexte 39">
            <a:extLst>
              <a:ext uri="{FF2B5EF4-FFF2-40B4-BE49-F238E27FC236}">
                <a16:creationId xmlns:a16="http://schemas.microsoft.com/office/drawing/2014/main" id="{BC530DEE-617A-2439-3639-55EBC89479BF}"/>
              </a:ext>
            </a:extLst>
          </p:cNvPr>
          <p:cNvSpPr txBox="1"/>
          <p:nvPr/>
        </p:nvSpPr>
        <p:spPr>
          <a:xfrm>
            <a:off x="7432367" y="213639"/>
            <a:ext cx="1287212" cy="215444"/>
          </a:xfrm>
          <a:prstGeom prst="rect">
            <a:avLst/>
          </a:prstGeom>
          <a:noFill/>
        </p:spPr>
        <p:txBody>
          <a:bodyPr wrap="none" lIns="0" tIns="0" rIns="0" bIns="0" rtlCol="0">
            <a:spAutoFit/>
          </a:bodyPr>
          <a:lstStyle/>
          <a:p>
            <a:pPr algn="ctr"/>
            <a:r>
              <a:rPr lang="fr-FR" sz="1400" dirty="0">
                <a:latin typeface="Times" panose="02020603050405020304" pitchFamily="18" charset="0"/>
                <a:cs typeface="Times" panose="02020603050405020304" pitchFamily="18" charset="0"/>
              </a:rPr>
              <a:t>Outer </a:t>
            </a:r>
            <a:r>
              <a:rPr lang="fr-FR" sz="1400" dirty="0" err="1">
                <a:latin typeface="Times" panose="02020603050405020304" pitchFamily="18" charset="0"/>
                <a:cs typeface="Times" panose="02020603050405020304" pitchFamily="18" charset="0"/>
              </a:rPr>
              <a:t>copper</a:t>
            </a:r>
            <a:r>
              <a:rPr lang="fr-FR" sz="1400" dirty="0">
                <a:latin typeface="Times" panose="02020603050405020304" pitchFamily="18" charset="0"/>
                <a:cs typeface="Times" panose="02020603050405020304" pitchFamily="18" charset="0"/>
              </a:rPr>
              <a:t> lead</a:t>
            </a:r>
            <a:endParaRPr lang="en-US" sz="1400" dirty="0">
              <a:latin typeface="Times" panose="02020603050405020304" pitchFamily="18" charset="0"/>
              <a:cs typeface="Times" panose="02020603050405020304" pitchFamily="18" charset="0"/>
            </a:endParaRPr>
          </a:p>
        </p:txBody>
      </p:sp>
      <p:sp>
        <p:nvSpPr>
          <p:cNvPr id="41" name="ZoneTexte 40">
            <a:extLst>
              <a:ext uri="{FF2B5EF4-FFF2-40B4-BE49-F238E27FC236}">
                <a16:creationId xmlns:a16="http://schemas.microsoft.com/office/drawing/2014/main" id="{8AF9223C-C736-3ADC-385E-DFD3FA94A8FC}"/>
              </a:ext>
            </a:extLst>
          </p:cNvPr>
          <p:cNvSpPr txBox="1"/>
          <p:nvPr/>
        </p:nvSpPr>
        <p:spPr>
          <a:xfrm>
            <a:off x="4631951" y="5296919"/>
            <a:ext cx="538609" cy="215444"/>
          </a:xfrm>
          <a:prstGeom prst="rect">
            <a:avLst/>
          </a:prstGeom>
          <a:noFill/>
        </p:spPr>
        <p:txBody>
          <a:bodyPr wrap="none" lIns="0" tIns="0" rIns="0" bIns="0" rtlCol="0">
            <a:spAutoFit/>
          </a:bodyPr>
          <a:lstStyle/>
          <a:p>
            <a:pPr algn="l"/>
            <a:r>
              <a:rPr lang="fr-FR" sz="1400" dirty="0">
                <a:latin typeface="Times" panose="02020603050405020304" pitchFamily="18" charset="0"/>
                <a:cs typeface="Times" panose="02020603050405020304" pitchFamily="18" charset="0"/>
              </a:rPr>
              <a:t>Bottom</a:t>
            </a:r>
            <a:endParaRPr lang="en-US" sz="1400" dirty="0">
              <a:latin typeface="Times" panose="02020603050405020304" pitchFamily="18" charset="0"/>
              <a:cs typeface="Times" panose="02020603050405020304" pitchFamily="18" charset="0"/>
            </a:endParaRPr>
          </a:p>
        </p:txBody>
      </p:sp>
      <p:sp>
        <p:nvSpPr>
          <p:cNvPr id="42" name="ZoneTexte 41">
            <a:extLst>
              <a:ext uri="{FF2B5EF4-FFF2-40B4-BE49-F238E27FC236}">
                <a16:creationId xmlns:a16="http://schemas.microsoft.com/office/drawing/2014/main" id="{5EAE94DF-28AB-8632-8457-F4995AB67272}"/>
              </a:ext>
            </a:extLst>
          </p:cNvPr>
          <p:cNvSpPr txBox="1"/>
          <p:nvPr/>
        </p:nvSpPr>
        <p:spPr>
          <a:xfrm>
            <a:off x="4743866" y="3356880"/>
            <a:ext cx="275973" cy="215444"/>
          </a:xfrm>
          <a:prstGeom prst="rect">
            <a:avLst/>
          </a:prstGeom>
          <a:noFill/>
        </p:spPr>
        <p:txBody>
          <a:bodyPr wrap="none" lIns="0" tIns="0" rIns="0" bIns="0" rtlCol="0">
            <a:spAutoFit/>
          </a:bodyPr>
          <a:lstStyle/>
          <a:p>
            <a:pPr algn="l"/>
            <a:r>
              <a:rPr lang="fr-FR" sz="1400" dirty="0">
                <a:latin typeface="Times" panose="02020603050405020304" pitchFamily="18" charset="0"/>
                <a:cs typeface="Times" panose="02020603050405020304" pitchFamily="18" charset="0"/>
              </a:rPr>
              <a:t>Top</a:t>
            </a:r>
            <a:endParaRPr lang="en-US" sz="1400" dirty="0">
              <a:latin typeface="Times" panose="02020603050405020304" pitchFamily="18" charset="0"/>
              <a:cs typeface="Times" panose="02020603050405020304" pitchFamily="18" charset="0"/>
            </a:endParaRPr>
          </a:p>
        </p:txBody>
      </p:sp>
      <p:cxnSp>
        <p:nvCxnSpPr>
          <p:cNvPr id="43" name="Connecteur droit avec flèche 42">
            <a:extLst>
              <a:ext uri="{FF2B5EF4-FFF2-40B4-BE49-F238E27FC236}">
                <a16:creationId xmlns:a16="http://schemas.microsoft.com/office/drawing/2014/main" id="{8F028895-C1BF-3F67-3893-804270142378}"/>
              </a:ext>
            </a:extLst>
          </p:cNvPr>
          <p:cNvCxnSpPr>
            <a:cxnSpLocks/>
            <a:stCxn id="40" idx="1"/>
          </p:cNvCxnSpPr>
          <p:nvPr/>
        </p:nvCxnSpPr>
        <p:spPr>
          <a:xfrm flipH="1">
            <a:off x="6207760" y="321361"/>
            <a:ext cx="1224607" cy="229633"/>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cteur droit avec flèche 44">
            <a:extLst>
              <a:ext uri="{FF2B5EF4-FFF2-40B4-BE49-F238E27FC236}">
                <a16:creationId xmlns:a16="http://schemas.microsoft.com/office/drawing/2014/main" id="{A9636DBF-AD4D-92E6-3392-CC7D5B0329D7}"/>
              </a:ext>
            </a:extLst>
          </p:cNvPr>
          <p:cNvCxnSpPr>
            <a:cxnSpLocks/>
            <a:stCxn id="40" idx="3"/>
          </p:cNvCxnSpPr>
          <p:nvPr/>
        </p:nvCxnSpPr>
        <p:spPr>
          <a:xfrm>
            <a:off x="8719579" y="321361"/>
            <a:ext cx="1089901" cy="295161"/>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52" name="ZoneTexte 51">
            <a:extLst>
              <a:ext uri="{FF2B5EF4-FFF2-40B4-BE49-F238E27FC236}">
                <a16:creationId xmlns:a16="http://schemas.microsoft.com/office/drawing/2014/main" id="{0F85056B-B4E3-23BC-99C8-C5CB7286AFAD}"/>
              </a:ext>
            </a:extLst>
          </p:cNvPr>
          <p:cNvSpPr txBox="1"/>
          <p:nvPr/>
        </p:nvSpPr>
        <p:spPr>
          <a:xfrm>
            <a:off x="7447596" y="691631"/>
            <a:ext cx="1256754" cy="215444"/>
          </a:xfrm>
          <a:prstGeom prst="rect">
            <a:avLst/>
          </a:prstGeom>
          <a:noFill/>
        </p:spPr>
        <p:txBody>
          <a:bodyPr wrap="none" lIns="0" tIns="0" rIns="0" bIns="0" rtlCol="0">
            <a:spAutoFit/>
          </a:bodyPr>
          <a:lstStyle/>
          <a:p>
            <a:pPr algn="ctr"/>
            <a:r>
              <a:rPr lang="fr-FR" sz="1400" dirty="0" err="1">
                <a:latin typeface="Times" panose="02020603050405020304" pitchFamily="18" charset="0"/>
                <a:cs typeface="Times" panose="02020603050405020304" pitchFamily="18" charset="0"/>
              </a:rPr>
              <a:t>Inner</a:t>
            </a:r>
            <a:r>
              <a:rPr lang="fr-FR" sz="1400" dirty="0">
                <a:latin typeface="Times" panose="02020603050405020304" pitchFamily="18" charset="0"/>
                <a:cs typeface="Times" panose="02020603050405020304" pitchFamily="18" charset="0"/>
              </a:rPr>
              <a:t> </a:t>
            </a:r>
            <a:r>
              <a:rPr lang="fr-FR" sz="1400" dirty="0" err="1">
                <a:latin typeface="Times" panose="02020603050405020304" pitchFamily="18" charset="0"/>
                <a:cs typeface="Times" panose="02020603050405020304" pitchFamily="18" charset="0"/>
              </a:rPr>
              <a:t>copper</a:t>
            </a:r>
            <a:r>
              <a:rPr lang="fr-FR" sz="1400" dirty="0">
                <a:latin typeface="Times" panose="02020603050405020304" pitchFamily="18" charset="0"/>
                <a:cs typeface="Times" panose="02020603050405020304" pitchFamily="18" charset="0"/>
              </a:rPr>
              <a:t> lead</a:t>
            </a:r>
            <a:endParaRPr lang="en-US" sz="1400" dirty="0">
              <a:latin typeface="Times" panose="02020603050405020304" pitchFamily="18" charset="0"/>
              <a:cs typeface="Times" panose="02020603050405020304" pitchFamily="18" charset="0"/>
            </a:endParaRPr>
          </a:p>
        </p:txBody>
      </p:sp>
      <p:cxnSp>
        <p:nvCxnSpPr>
          <p:cNvPr id="53" name="Connecteur droit avec flèche 52">
            <a:extLst>
              <a:ext uri="{FF2B5EF4-FFF2-40B4-BE49-F238E27FC236}">
                <a16:creationId xmlns:a16="http://schemas.microsoft.com/office/drawing/2014/main" id="{12A2DCA8-3C8A-6A84-B9A4-7B5E901F68E9}"/>
              </a:ext>
            </a:extLst>
          </p:cNvPr>
          <p:cNvCxnSpPr>
            <a:cxnSpLocks/>
            <a:stCxn id="52" idx="3"/>
          </p:cNvCxnSpPr>
          <p:nvPr/>
        </p:nvCxnSpPr>
        <p:spPr>
          <a:xfrm>
            <a:off x="8704350" y="799353"/>
            <a:ext cx="1066972" cy="457823"/>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55" name="ZoneTexte 54">
            <a:extLst>
              <a:ext uri="{FF2B5EF4-FFF2-40B4-BE49-F238E27FC236}">
                <a16:creationId xmlns:a16="http://schemas.microsoft.com/office/drawing/2014/main" id="{91443FAC-D02B-C443-30DD-FEC00002E5CD}"/>
              </a:ext>
            </a:extLst>
          </p:cNvPr>
          <p:cNvSpPr txBox="1"/>
          <p:nvPr/>
        </p:nvSpPr>
        <p:spPr>
          <a:xfrm>
            <a:off x="7659192" y="914117"/>
            <a:ext cx="833562" cy="215444"/>
          </a:xfrm>
          <a:prstGeom prst="rect">
            <a:avLst/>
          </a:prstGeom>
          <a:noFill/>
        </p:spPr>
        <p:txBody>
          <a:bodyPr wrap="none" lIns="0" tIns="0" rIns="0" bIns="0" rtlCol="0">
            <a:spAutoFit/>
          </a:bodyPr>
          <a:lstStyle/>
          <a:p>
            <a:pPr algn="ctr"/>
            <a:r>
              <a:rPr lang="fr-FR" sz="1400" dirty="0">
                <a:latin typeface="Times" panose="02020603050405020304" pitchFamily="18" charset="0"/>
                <a:cs typeface="Times" panose="02020603050405020304" pitchFamily="18" charset="0"/>
              </a:rPr>
              <a:t>G10 Clamp</a:t>
            </a:r>
            <a:endParaRPr lang="en-US" sz="1400" dirty="0">
              <a:latin typeface="Times" panose="02020603050405020304" pitchFamily="18" charset="0"/>
              <a:cs typeface="Times" panose="02020603050405020304" pitchFamily="18" charset="0"/>
            </a:endParaRPr>
          </a:p>
        </p:txBody>
      </p:sp>
      <p:cxnSp>
        <p:nvCxnSpPr>
          <p:cNvPr id="56" name="Connecteur droit avec flèche 55">
            <a:extLst>
              <a:ext uri="{FF2B5EF4-FFF2-40B4-BE49-F238E27FC236}">
                <a16:creationId xmlns:a16="http://schemas.microsoft.com/office/drawing/2014/main" id="{58DFAC1C-40A0-1850-7890-AD36929ACEBE}"/>
              </a:ext>
            </a:extLst>
          </p:cNvPr>
          <p:cNvCxnSpPr>
            <a:cxnSpLocks/>
            <a:stCxn id="55" idx="3"/>
          </p:cNvCxnSpPr>
          <p:nvPr/>
        </p:nvCxnSpPr>
        <p:spPr>
          <a:xfrm>
            <a:off x="8492754" y="1021839"/>
            <a:ext cx="2683246" cy="1152401"/>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Connecteur droit avec flèche 58">
            <a:extLst>
              <a:ext uri="{FF2B5EF4-FFF2-40B4-BE49-F238E27FC236}">
                <a16:creationId xmlns:a16="http://schemas.microsoft.com/office/drawing/2014/main" id="{8FAC0C8D-807F-66E6-C1F0-53DEFAA799E5}"/>
              </a:ext>
            </a:extLst>
          </p:cNvPr>
          <p:cNvCxnSpPr>
            <a:cxnSpLocks/>
            <a:stCxn id="55" idx="1"/>
          </p:cNvCxnSpPr>
          <p:nvPr/>
        </p:nvCxnSpPr>
        <p:spPr>
          <a:xfrm flipH="1">
            <a:off x="6840231" y="1021839"/>
            <a:ext cx="818961" cy="151172"/>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62" name="ZoneTexte 61">
            <a:extLst>
              <a:ext uri="{FF2B5EF4-FFF2-40B4-BE49-F238E27FC236}">
                <a16:creationId xmlns:a16="http://schemas.microsoft.com/office/drawing/2014/main" id="{8FF10470-73AD-9486-7533-36633FCF17FA}"/>
              </a:ext>
            </a:extLst>
          </p:cNvPr>
          <p:cNvSpPr txBox="1"/>
          <p:nvPr/>
        </p:nvSpPr>
        <p:spPr>
          <a:xfrm>
            <a:off x="7776211" y="1142693"/>
            <a:ext cx="599524" cy="215444"/>
          </a:xfrm>
          <a:prstGeom prst="rect">
            <a:avLst/>
          </a:prstGeom>
          <a:noFill/>
        </p:spPr>
        <p:txBody>
          <a:bodyPr wrap="none" lIns="0" tIns="0" rIns="0" bIns="0" rtlCol="0">
            <a:spAutoFit/>
          </a:bodyPr>
          <a:lstStyle/>
          <a:p>
            <a:pPr algn="ctr"/>
            <a:r>
              <a:rPr lang="fr-FR" sz="1400" dirty="0">
                <a:latin typeface="Times" panose="02020603050405020304" pitchFamily="18" charset="0"/>
                <a:cs typeface="Times" panose="02020603050405020304" pitchFamily="18" charset="0"/>
              </a:rPr>
              <a:t>Pancake</a:t>
            </a:r>
            <a:endParaRPr lang="en-US" sz="1400" dirty="0">
              <a:latin typeface="Times" panose="02020603050405020304" pitchFamily="18" charset="0"/>
              <a:cs typeface="Times" panose="02020603050405020304" pitchFamily="18" charset="0"/>
            </a:endParaRPr>
          </a:p>
        </p:txBody>
      </p:sp>
      <p:cxnSp>
        <p:nvCxnSpPr>
          <p:cNvPr id="63" name="Connecteur droit avec flèche 62">
            <a:extLst>
              <a:ext uri="{FF2B5EF4-FFF2-40B4-BE49-F238E27FC236}">
                <a16:creationId xmlns:a16="http://schemas.microsoft.com/office/drawing/2014/main" id="{3B471A39-36F5-0D81-1BB7-214DCBACDA58}"/>
              </a:ext>
            </a:extLst>
          </p:cNvPr>
          <p:cNvCxnSpPr>
            <a:cxnSpLocks/>
            <a:stCxn id="62" idx="1"/>
          </p:cNvCxnSpPr>
          <p:nvPr/>
        </p:nvCxnSpPr>
        <p:spPr>
          <a:xfrm flipH="1">
            <a:off x="6752620" y="1250415"/>
            <a:ext cx="1023591" cy="368283"/>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66" name="ZoneTexte 65">
            <a:extLst>
              <a:ext uri="{FF2B5EF4-FFF2-40B4-BE49-F238E27FC236}">
                <a16:creationId xmlns:a16="http://schemas.microsoft.com/office/drawing/2014/main" id="{1EA5645E-00AD-6932-BD03-043D7745C50E}"/>
              </a:ext>
            </a:extLst>
          </p:cNvPr>
          <p:cNvSpPr txBox="1"/>
          <p:nvPr/>
        </p:nvSpPr>
        <p:spPr>
          <a:xfrm>
            <a:off x="7678029" y="1478991"/>
            <a:ext cx="796886" cy="215444"/>
          </a:xfrm>
          <a:prstGeom prst="rect">
            <a:avLst/>
          </a:prstGeom>
          <a:noFill/>
        </p:spPr>
        <p:txBody>
          <a:bodyPr wrap="none" lIns="0" tIns="0" rIns="0" bIns="0" rtlCol="0">
            <a:spAutoFit/>
          </a:bodyPr>
          <a:lstStyle/>
          <a:p>
            <a:pPr algn="ctr"/>
            <a:r>
              <a:rPr lang="fr-FR" sz="1400" dirty="0">
                <a:latin typeface="Times" panose="02020603050405020304" pitchFamily="18" charset="0"/>
                <a:cs typeface="Times" panose="02020603050405020304" pitchFamily="18" charset="0"/>
              </a:rPr>
              <a:t>HTS Tapes</a:t>
            </a:r>
            <a:endParaRPr lang="en-US" sz="1400" dirty="0">
              <a:latin typeface="Times" panose="02020603050405020304" pitchFamily="18" charset="0"/>
              <a:cs typeface="Times" panose="02020603050405020304" pitchFamily="18" charset="0"/>
            </a:endParaRPr>
          </a:p>
        </p:txBody>
      </p:sp>
      <p:cxnSp>
        <p:nvCxnSpPr>
          <p:cNvPr id="67" name="Connecteur droit avec flèche 66">
            <a:extLst>
              <a:ext uri="{FF2B5EF4-FFF2-40B4-BE49-F238E27FC236}">
                <a16:creationId xmlns:a16="http://schemas.microsoft.com/office/drawing/2014/main" id="{D3EF5B55-3694-687D-AFB9-6E823C1D7D0E}"/>
              </a:ext>
            </a:extLst>
          </p:cNvPr>
          <p:cNvCxnSpPr>
            <a:cxnSpLocks/>
            <a:stCxn id="66" idx="1"/>
          </p:cNvCxnSpPr>
          <p:nvPr/>
        </p:nvCxnSpPr>
        <p:spPr>
          <a:xfrm flipH="1">
            <a:off x="6354880" y="1586713"/>
            <a:ext cx="1323149" cy="381415"/>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Connecteur droit avec flèche 70">
            <a:extLst>
              <a:ext uri="{FF2B5EF4-FFF2-40B4-BE49-F238E27FC236}">
                <a16:creationId xmlns:a16="http://schemas.microsoft.com/office/drawing/2014/main" id="{D1CC9858-B5B7-AE85-14F3-71AF9D49B116}"/>
              </a:ext>
            </a:extLst>
          </p:cNvPr>
          <p:cNvCxnSpPr>
            <a:cxnSpLocks/>
            <a:stCxn id="66" idx="3"/>
          </p:cNvCxnSpPr>
          <p:nvPr/>
        </p:nvCxnSpPr>
        <p:spPr>
          <a:xfrm>
            <a:off x="8474915" y="1586713"/>
            <a:ext cx="1287103" cy="48805"/>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74" name="ZoneTexte 73">
            <a:extLst>
              <a:ext uri="{FF2B5EF4-FFF2-40B4-BE49-F238E27FC236}">
                <a16:creationId xmlns:a16="http://schemas.microsoft.com/office/drawing/2014/main" id="{717A0B03-0233-C823-5C0B-42C15539FB27}"/>
              </a:ext>
            </a:extLst>
          </p:cNvPr>
          <p:cNvSpPr txBox="1"/>
          <p:nvPr/>
        </p:nvSpPr>
        <p:spPr>
          <a:xfrm>
            <a:off x="7112916" y="5274766"/>
            <a:ext cx="873637" cy="215444"/>
          </a:xfrm>
          <a:prstGeom prst="rect">
            <a:avLst/>
          </a:prstGeom>
          <a:noFill/>
        </p:spPr>
        <p:txBody>
          <a:bodyPr wrap="none" lIns="0" tIns="0" rIns="0" bIns="0" rtlCol="0">
            <a:spAutoFit/>
          </a:bodyPr>
          <a:lstStyle/>
          <a:p>
            <a:pPr algn="ctr"/>
            <a:r>
              <a:rPr lang="fr-FR" sz="1400" dirty="0" err="1">
                <a:latin typeface="Times" panose="02020603050405020304" pitchFamily="18" charset="0"/>
                <a:cs typeface="Times" panose="02020603050405020304" pitchFamily="18" charset="0"/>
              </a:rPr>
              <a:t>Kapton</a:t>
            </a:r>
            <a:r>
              <a:rPr lang="fr-FR" sz="1400" dirty="0">
                <a:latin typeface="Times" panose="02020603050405020304" pitchFamily="18" charset="0"/>
                <a:cs typeface="Times" panose="02020603050405020304" pitchFamily="18" charset="0"/>
              </a:rPr>
              <a:t> tape</a:t>
            </a:r>
            <a:endParaRPr lang="en-US" sz="1400" dirty="0">
              <a:latin typeface="Times" panose="02020603050405020304" pitchFamily="18" charset="0"/>
              <a:cs typeface="Times" panose="02020603050405020304" pitchFamily="18" charset="0"/>
            </a:endParaRPr>
          </a:p>
        </p:txBody>
      </p:sp>
      <p:cxnSp>
        <p:nvCxnSpPr>
          <p:cNvPr id="75" name="Connecteur droit avec flèche 74">
            <a:extLst>
              <a:ext uri="{FF2B5EF4-FFF2-40B4-BE49-F238E27FC236}">
                <a16:creationId xmlns:a16="http://schemas.microsoft.com/office/drawing/2014/main" id="{0F5E4796-38D1-843D-44BC-7F47A00DE179}"/>
              </a:ext>
            </a:extLst>
          </p:cNvPr>
          <p:cNvCxnSpPr>
            <a:cxnSpLocks/>
            <a:stCxn id="74" idx="0"/>
          </p:cNvCxnSpPr>
          <p:nvPr/>
        </p:nvCxnSpPr>
        <p:spPr>
          <a:xfrm flipH="1" flipV="1">
            <a:off x="7549734" y="4589116"/>
            <a:ext cx="1" cy="685650"/>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80" name="ZoneTexte 79">
            <a:extLst>
              <a:ext uri="{FF2B5EF4-FFF2-40B4-BE49-F238E27FC236}">
                <a16:creationId xmlns:a16="http://schemas.microsoft.com/office/drawing/2014/main" id="{32A87BBA-7780-3060-47AB-C9F41F3D0803}"/>
              </a:ext>
            </a:extLst>
          </p:cNvPr>
          <p:cNvSpPr txBox="1"/>
          <p:nvPr/>
        </p:nvSpPr>
        <p:spPr>
          <a:xfrm>
            <a:off x="3997831" y="2295474"/>
            <a:ext cx="538609" cy="215444"/>
          </a:xfrm>
          <a:prstGeom prst="rect">
            <a:avLst/>
          </a:prstGeom>
          <a:noFill/>
        </p:spPr>
        <p:txBody>
          <a:bodyPr wrap="none" lIns="0" tIns="0" rIns="0" bIns="0" rtlCol="0">
            <a:spAutoFit/>
          </a:bodyPr>
          <a:lstStyle/>
          <a:p>
            <a:pPr algn="l"/>
            <a:r>
              <a:rPr lang="fr-FR" sz="1400" dirty="0">
                <a:latin typeface="Times" panose="02020603050405020304" pitchFamily="18" charset="0"/>
                <a:cs typeface="Times" panose="02020603050405020304" pitchFamily="18" charset="0"/>
              </a:rPr>
              <a:t>Bottom</a:t>
            </a:r>
            <a:endParaRPr lang="en-US" sz="1400" dirty="0">
              <a:latin typeface="Times" panose="02020603050405020304" pitchFamily="18" charset="0"/>
              <a:cs typeface="Times" panose="02020603050405020304" pitchFamily="18" charset="0"/>
            </a:endParaRPr>
          </a:p>
        </p:txBody>
      </p:sp>
      <p:sp>
        <p:nvSpPr>
          <p:cNvPr id="82" name="ZoneTexte 81">
            <a:extLst>
              <a:ext uri="{FF2B5EF4-FFF2-40B4-BE49-F238E27FC236}">
                <a16:creationId xmlns:a16="http://schemas.microsoft.com/office/drawing/2014/main" id="{83A2B739-48BD-D083-3647-312147D86CD8}"/>
              </a:ext>
            </a:extLst>
          </p:cNvPr>
          <p:cNvSpPr txBox="1"/>
          <p:nvPr/>
        </p:nvSpPr>
        <p:spPr>
          <a:xfrm>
            <a:off x="11171841" y="335550"/>
            <a:ext cx="275973" cy="215444"/>
          </a:xfrm>
          <a:prstGeom prst="rect">
            <a:avLst/>
          </a:prstGeom>
          <a:noFill/>
        </p:spPr>
        <p:txBody>
          <a:bodyPr wrap="none" lIns="0" tIns="0" rIns="0" bIns="0" rtlCol="0">
            <a:spAutoFit/>
          </a:bodyPr>
          <a:lstStyle/>
          <a:p>
            <a:pPr algn="l"/>
            <a:r>
              <a:rPr lang="fr-FR" sz="1400" dirty="0">
                <a:latin typeface="Times" panose="02020603050405020304" pitchFamily="18" charset="0"/>
                <a:cs typeface="Times" panose="02020603050405020304" pitchFamily="18" charset="0"/>
              </a:rPr>
              <a:t>Top</a:t>
            </a:r>
            <a:endParaRPr lang="en-US" sz="1400"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21920523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du contenu 6">
            <a:extLst>
              <a:ext uri="{FF2B5EF4-FFF2-40B4-BE49-F238E27FC236}">
                <a16:creationId xmlns:a16="http://schemas.microsoft.com/office/drawing/2014/main" id="{3DA2232E-9A09-E459-1250-003BB028B3B2}"/>
              </a:ext>
            </a:extLst>
          </p:cNvPr>
          <p:cNvPicPr>
            <a:picLocks noGrp="1" noChangeAspect="1"/>
          </p:cNvPicPr>
          <p:nvPr>
            <p:ph idx="1"/>
          </p:nvPr>
        </p:nvPicPr>
        <p:blipFill>
          <a:blip r:embed="rId2">
            <a:clrChange>
              <a:clrFrom>
                <a:srgbClr val="FFFFFF"/>
              </a:clrFrom>
              <a:clrTo>
                <a:srgbClr val="FFFFFF">
                  <a:alpha val="0"/>
                </a:srgbClr>
              </a:clrTo>
            </a:clrChange>
          </a:blip>
          <a:stretch>
            <a:fillRect/>
          </a:stretch>
        </p:blipFill>
        <p:spPr>
          <a:xfrm>
            <a:off x="6771510" y="0"/>
            <a:ext cx="4292284" cy="2923900"/>
          </a:xfrm>
        </p:spPr>
      </p:pic>
      <p:sp>
        <p:nvSpPr>
          <p:cNvPr id="3" name="Titre 2">
            <a:extLst>
              <a:ext uri="{FF2B5EF4-FFF2-40B4-BE49-F238E27FC236}">
                <a16:creationId xmlns:a16="http://schemas.microsoft.com/office/drawing/2014/main" id="{A8A13C0B-22F6-AC62-DC4F-5BEFE75E0EE6}"/>
              </a:ext>
            </a:extLst>
          </p:cNvPr>
          <p:cNvSpPr>
            <a:spLocks noGrp="1"/>
          </p:cNvSpPr>
          <p:nvPr>
            <p:ph type="title"/>
          </p:nvPr>
        </p:nvSpPr>
        <p:spPr/>
        <p:txBody>
          <a:bodyPr/>
          <a:lstStyle/>
          <a:p>
            <a:r>
              <a:rPr lang="fr-FR" dirty="0" err="1"/>
              <a:t>Assembly</a:t>
            </a:r>
            <a:r>
              <a:rPr lang="fr-FR" dirty="0"/>
              <a:t> Protocol</a:t>
            </a:r>
            <a:endParaRPr lang="en-US" dirty="0"/>
          </a:p>
        </p:txBody>
      </p:sp>
      <p:sp>
        <p:nvSpPr>
          <p:cNvPr id="4" name="Espace réservé de la date 3">
            <a:extLst>
              <a:ext uri="{FF2B5EF4-FFF2-40B4-BE49-F238E27FC236}">
                <a16:creationId xmlns:a16="http://schemas.microsoft.com/office/drawing/2014/main" id="{D7BADAF3-AE21-AABF-91C6-5181E208F9A2}"/>
              </a:ext>
            </a:extLst>
          </p:cNvPr>
          <p:cNvSpPr>
            <a:spLocks noGrp="1"/>
          </p:cNvSpPr>
          <p:nvPr>
            <p:ph type="dt" sz="half" idx="10"/>
          </p:nvPr>
        </p:nvSpPr>
        <p:spPr/>
        <p:txBody>
          <a:bodyPr/>
          <a:lstStyle/>
          <a:p>
            <a:fld id="{9A4CCD76-04FF-4B7A-AB41-9ABAD25B4AFB}" type="datetime1">
              <a:rPr lang="fr-FR" smtClean="0"/>
              <a:t>10/04/2025</a:t>
            </a:fld>
            <a:endParaRPr lang="en-US" dirty="0"/>
          </a:p>
        </p:txBody>
      </p:sp>
      <p:sp>
        <p:nvSpPr>
          <p:cNvPr id="5" name="Espace réservé du pied de page 4">
            <a:extLst>
              <a:ext uri="{FF2B5EF4-FFF2-40B4-BE49-F238E27FC236}">
                <a16:creationId xmlns:a16="http://schemas.microsoft.com/office/drawing/2014/main" id="{CDAB7759-D56A-1946-69CA-B755ABEAA29C}"/>
              </a:ext>
            </a:extLst>
          </p:cNvPr>
          <p:cNvSpPr>
            <a:spLocks noGrp="1"/>
          </p:cNvSpPr>
          <p:nvPr>
            <p:ph type="ftr" sz="quarter" idx="11"/>
          </p:nvPr>
        </p:nvSpPr>
        <p:spPr/>
        <p:txBody>
          <a:bodyPr/>
          <a:lstStyle/>
          <a:p>
            <a:r>
              <a:rPr lang="en-GB"/>
              <a:t>Preparing Double Pancake Setup</a:t>
            </a:r>
            <a:endParaRPr lang="en-US" dirty="0"/>
          </a:p>
        </p:txBody>
      </p:sp>
      <p:sp>
        <p:nvSpPr>
          <p:cNvPr id="8" name="Content Placeholder 1">
            <a:extLst>
              <a:ext uri="{FF2B5EF4-FFF2-40B4-BE49-F238E27FC236}">
                <a16:creationId xmlns:a16="http://schemas.microsoft.com/office/drawing/2014/main" id="{D69F36A1-E493-A9A7-B448-61FF599DE5C8}"/>
              </a:ext>
            </a:extLst>
          </p:cNvPr>
          <p:cNvSpPr txBox="1">
            <a:spLocks/>
          </p:cNvSpPr>
          <p:nvPr/>
        </p:nvSpPr>
        <p:spPr>
          <a:xfrm>
            <a:off x="447616" y="1142437"/>
            <a:ext cx="2992314" cy="4369926"/>
          </a:xfrm>
          <a:prstGeom prst="rect">
            <a:avLst/>
          </a:prstGeom>
        </p:spPr>
        <p:txBody>
          <a:bodyPr/>
          <a:lstStyle>
            <a:lvl1pPr marL="342891" indent="-342891"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1pPr>
            <a:lvl2pPr marL="742932" indent="-28574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2pPr>
            <a:lvl3pPr marL="1142971" indent="-22859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3pPr>
            <a:lvl4pPr marL="1600160" indent="-22859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4pPr>
            <a:lvl5pPr marL="2057349" indent="-22859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189" rtl="0" eaLnBrk="1" fontAlgn="auto" latinLnBrk="0" hangingPunct="1">
              <a:lnSpc>
                <a:spcPct val="100000"/>
              </a:lnSpc>
              <a:spcBef>
                <a:spcPct val="20000"/>
              </a:spcBef>
              <a:spcAft>
                <a:spcPts val="0"/>
              </a:spcAft>
              <a:buClr>
                <a:sysClr val="windowText" lastClr="000000"/>
              </a:buClr>
              <a:buSzTx/>
              <a:buFont typeface="+mj-lt"/>
              <a:buAutoNum type="arabicPeriod"/>
              <a:tabLst/>
              <a:defRPr/>
            </a:pPr>
            <a:endParaRPr kumimoji="0" lang="en-US" sz="1400" b="0" i="0" u="none" strike="noStrike" kern="1200" cap="none" spc="0" normalizeH="0" baseline="0" noProof="0" dirty="0">
              <a:ln>
                <a:noFill/>
              </a:ln>
              <a:solidFill>
                <a:schemeClr val="tx2"/>
              </a:solidFill>
              <a:effectLst/>
              <a:uLnTx/>
              <a:uFillTx/>
              <a:latin typeface="Times" panose="02020603050405020304" pitchFamily="18" charset="0"/>
              <a:cs typeface="Times" panose="02020603050405020304" pitchFamily="18" charset="0"/>
              <a:sym typeface="Wingdings" panose="05000000000000000000" pitchFamily="2" charset="2"/>
            </a:endParaRPr>
          </a:p>
        </p:txBody>
      </p:sp>
      <p:sp>
        <p:nvSpPr>
          <p:cNvPr id="9" name="Content Placeholder 1">
            <a:extLst>
              <a:ext uri="{FF2B5EF4-FFF2-40B4-BE49-F238E27FC236}">
                <a16:creationId xmlns:a16="http://schemas.microsoft.com/office/drawing/2014/main" id="{624B3FF6-74E2-5B09-E7F8-1C7999BBADC0}"/>
              </a:ext>
            </a:extLst>
          </p:cNvPr>
          <p:cNvSpPr txBox="1">
            <a:spLocks/>
          </p:cNvSpPr>
          <p:nvPr/>
        </p:nvSpPr>
        <p:spPr>
          <a:xfrm>
            <a:off x="407987" y="1061157"/>
            <a:ext cx="5643305" cy="4369926"/>
          </a:xfrm>
          <a:prstGeom prst="rect">
            <a:avLst/>
          </a:prstGeom>
        </p:spPr>
        <p:txBody>
          <a:bodyPr/>
          <a:lstStyle>
            <a:lvl1pPr marL="342891" indent="-342891"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1pPr>
            <a:lvl2pPr marL="742932" indent="-28574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2pPr>
            <a:lvl3pPr marL="1142971" indent="-22859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3pPr>
            <a:lvl4pPr marL="1600160" indent="-22859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4pPr>
            <a:lvl5pPr marL="2057349" indent="-22859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189" rtl="0" eaLnBrk="1" fontAlgn="auto" latinLnBrk="0" hangingPunct="1">
              <a:lnSpc>
                <a:spcPct val="100000"/>
              </a:lnSpc>
              <a:spcBef>
                <a:spcPct val="20000"/>
              </a:spcBef>
              <a:spcAft>
                <a:spcPts val="0"/>
              </a:spcAft>
              <a:buClr>
                <a:sysClr val="windowText" lastClr="000000"/>
              </a:buClr>
              <a:buSzTx/>
              <a:buFont typeface="+mj-lt"/>
              <a:buAutoNum type="arabicPeriod"/>
              <a:tabLst/>
              <a:defRPr/>
            </a:pPr>
            <a:r>
              <a:rPr lang="fr-FR" sz="1800" dirty="0">
                <a:solidFill>
                  <a:schemeClr val="tx2"/>
                </a:solidFill>
                <a:latin typeface="Times" panose="02020603050405020304" pitchFamily="18" charset="0"/>
                <a:cs typeface="Times" panose="02020603050405020304" pitchFamily="18" charset="0"/>
                <a:sym typeface="Wingdings" panose="05000000000000000000" pitchFamily="2" charset="2"/>
              </a:rPr>
              <a:t>P</a:t>
            </a:r>
            <a:r>
              <a:rPr lang="en-US" sz="1800" dirty="0">
                <a:solidFill>
                  <a:schemeClr val="tx2"/>
                </a:solidFill>
                <a:latin typeface="Times" panose="02020603050405020304" pitchFamily="18" charset="0"/>
                <a:cs typeface="Times" panose="02020603050405020304" pitchFamily="18" charset="0"/>
                <a:sym typeface="Wingdings" panose="05000000000000000000" pitchFamily="2" charset="2"/>
              </a:rPr>
              <a:t>recoat HTS tapes, 8 x 2 (inner and outer) x  ~ 2 cm </a:t>
            </a:r>
          </a:p>
          <a:p>
            <a:pPr marL="685791" lvl="1" indent="-285750">
              <a:buClr>
                <a:sysClr val="windowText" lastClr="000000"/>
              </a:buClr>
              <a:buFont typeface="Arial" panose="020B0604020202020204" pitchFamily="34" charset="0"/>
              <a:buChar char="•"/>
            </a:pPr>
            <a:r>
              <a:rPr lang="en-US" sz="1800" dirty="0">
                <a:solidFill>
                  <a:schemeClr val="tx2"/>
                </a:solidFill>
                <a:latin typeface="Times" panose="02020603050405020304" pitchFamily="18" charset="0"/>
                <a:cs typeface="Times" panose="02020603050405020304" pitchFamily="18" charset="0"/>
                <a:sym typeface="Wingdings" panose="05000000000000000000" pitchFamily="2" charset="2"/>
              </a:rPr>
              <a:t>bismuth-tin 138°C</a:t>
            </a:r>
          </a:p>
          <a:p>
            <a:pPr marL="685791" lvl="1" indent="-285750">
              <a:buClr>
                <a:sysClr val="windowText" lastClr="000000"/>
              </a:buClr>
              <a:buFont typeface="Arial" panose="020B0604020202020204" pitchFamily="34" charset="0"/>
              <a:buChar char="•"/>
            </a:pPr>
            <a:r>
              <a:rPr lang="en-US" sz="1800" dirty="0">
                <a:solidFill>
                  <a:schemeClr val="tx2"/>
                </a:solidFill>
                <a:latin typeface="Times" panose="02020603050405020304" pitchFamily="18" charset="0"/>
                <a:cs typeface="Times" panose="02020603050405020304" pitchFamily="18" charset="0"/>
                <a:sym typeface="Wingdings" panose="05000000000000000000" pitchFamily="2" charset="2"/>
              </a:rPr>
              <a:t>tin-indium 118°C</a:t>
            </a:r>
          </a:p>
          <a:p>
            <a:pPr marL="342900" indent="-342900">
              <a:buClr>
                <a:sysClr val="windowText" lastClr="000000"/>
              </a:buClr>
              <a:buFont typeface="+mj-lt"/>
              <a:buAutoNum type="arabicPeriod"/>
            </a:pPr>
            <a:r>
              <a:rPr kumimoji="0" lang="en-US" sz="1800" b="0" i="0" u="none" strike="noStrike" kern="1200" cap="none" spc="0" normalizeH="0" baseline="0" noProof="0" dirty="0">
                <a:ln>
                  <a:noFill/>
                </a:ln>
                <a:solidFill>
                  <a:schemeClr val="tx2"/>
                </a:solidFill>
                <a:effectLst/>
                <a:uLnTx/>
                <a:uFillTx/>
                <a:latin typeface="Times" panose="02020603050405020304" pitchFamily="18" charset="0"/>
                <a:cs typeface="Times" panose="02020603050405020304" pitchFamily="18" charset="0"/>
                <a:sym typeface="Wingdings" panose="05000000000000000000" pitchFamily="2" charset="2"/>
              </a:rPr>
              <a:t>Precoat </a:t>
            </a:r>
            <a:r>
              <a:rPr kumimoji="0" lang="en-US" sz="1800" b="0" i="0" u="none" strike="noStrike" kern="1200" cap="none" spc="0" normalizeH="0" baseline="0" noProof="0" dirty="0" err="1">
                <a:ln>
                  <a:noFill/>
                </a:ln>
                <a:solidFill>
                  <a:schemeClr val="tx2"/>
                </a:solidFill>
                <a:effectLst/>
                <a:uLnTx/>
                <a:uFillTx/>
                <a:latin typeface="Times" panose="02020603050405020304" pitchFamily="18" charset="0"/>
                <a:cs typeface="Times" panose="02020603050405020304" pitchFamily="18" charset="0"/>
                <a:sym typeface="Wingdings" panose="05000000000000000000" pitchFamily="2" charset="2"/>
              </a:rPr>
              <a:t>si</a:t>
            </a:r>
            <a:r>
              <a:rPr lang="en-US" sz="1800" dirty="0">
                <a:solidFill>
                  <a:schemeClr val="tx2"/>
                </a:solidFill>
                <a:latin typeface="Times" panose="02020603050405020304" pitchFamily="18" charset="0"/>
                <a:cs typeface="Times" panose="02020603050405020304" pitchFamily="18" charset="0"/>
                <a:sym typeface="Wingdings" panose="05000000000000000000" pitchFamily="2" charset="2"/>
              </a:rPr>
              <a:t>de of copper leads</a:t>
            </a:r>
          </a:p>
          <a:p>
            <a:pPr marL="342900" indent="-342900">
              <a:buClr>
                <a:sysClr val="windowText" lastClr="000000"/>
              </a:buClr>
              <a:buFont typeface="+mj-lt"/>
              <a:buAutoNum type="arabicPeriod"/>
            </a:pPr>
            <a:r>
              <a:rPr lang="en-US" sz="1800" dirty="0">
                <a:solidFill>
                  <a:schemeClr val="tx2"/>
                </a:solidFill>
                <a:latin typeface="Times" panose="02020603050405020304" pitchFamily="18" charset="0"/>
                <a:cs typeface="Times" panose="02020603050405020304" pitchFamily="18" charset="0"/>
                <a:sym typeface="Wingdings" panose="05000000000000000000" pitchFamily="2" charset="2"/>
              </a:rPr>
              <a:t>Scratch and Clean (ethanol)</a:t>
            </a:r>
          </a:p>
          <a:p>
            <a:pPr marL="342900" indent="-342900">
              <a:buClr>
                <a:sysClr val="windowText" lastClr="000000"/>
              </a:buClr>
              <a:buFont typeface="+mj-lt"/>
              <a:buAutoNum type="arabicPeriod"/>
            </a:pPr>
            <a:r>
              <a:rPr kumimoji="0" lang="en-US" sz="1800" b="0" i="0" u="none" strike="noStrike" kern="1200" cap="none" spc="0" normalizeH="0" baseline="0" noProof="0" dirty="0">
                <a:ln>
                  <a:noFill/>
                </a:ln>
                <a:solidFill>
                  <a:schemeClr val="tx2"/>
                </a:solidFill>
                <a:effectLst/>
                <a:uLnTx/>
                <a:uFillTx/>
                <a:latin typeface="Times" panose="02020603050405020304" pitchFamily="18" charset="0"/>
                <a:cs typeface="Times" panose="02020603050405020304" pitchFamily="18" charset="0"/>
                <a:sym typeface="Wingdings" panose="05000000000000000000" pitchFamily="2" charset="2"/>
              </a:rPr>
              <a:t>Wrap HTS tapes to pancake with Kapton</a:t>
            </a:r>
          </a:p>
          <a:p>
            <a:pPr marL="342900" indent="-342900">
              <a:buClr>
                <a:sysClr val="windowText" lastClr="000000"/>
              </a:buClr>
              <a:buFont typeface="+mj-lt"/>
              <a:buAutoNum type="arabicPeriod"/>
            </a:pPr>
            <a:r>
              <a:rPr lang="en-US" sz="1800" dirty="0">
                <a:solidFill>
                  <a:schemeClr val="tx2"/>
                </a:solidFill>
                <a:latin typeface="Times" panose="02020603050405020304" pitchFamily="18" charset="0"/>
                <a:cs typeface="Times" panose="02020603050405020304" pitchFamily="18" charset="0"/>
                <a:sym typeface="Wingdings" panose="05000000000000000000" pitchFamily="2" charset="2"/>
              </a:rPr>
              <a:t>Clamp pancake to G10 support</a:t>
            </a:r>
            <a:endParaRPr kumimoji="0" lang="en-US" sz="1800" b="0" i="0" u="none" strike="noStrike" kern="1200" cap="none" spc="0" normalizeH="0" baseline="0" noProof="0" dirty="0">
              <a:ln>
                <a:noFill/>
              </a:ln>
              <a:solidFill>
                <a:schemeClr val="tx2"/>
              </a:solidFill>
              <a:effectLst/>
              <a:uLnTx/>
              <a:uFillTx/>
              <a:latin typeface="Times" panose="02020603050405020304" pitchFamily="18" charset="0"/>
              <a:cs typeface="Times" panose="02020603050405020304" pitchFamily="18" charset="0"/>
              <a:sym typeface="Wingdings" panose="05000000000000000000" pitchFamily="2" charset="2"/>
            </a:endParaRPr>
          </a:p>
        </p:txBody>
      </p:sp>
      <p:pic>
        <p:nvPicPr>
          <p:cNvPr id="11" name="Image 10">
            <a:extLst>
              <a:ext uri="{FF2B5EF4-FFF2-40B4-BE49-F238E27FC236}">
                <a16:creationId xmlns:a16="http://schemas.microsoft.com/office/drawing/2014/main" id="{679100B6-8430-62D7-F3D3-9E33467A62A6}"/>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619760" y="3121288"/>
            <a:ext cx="6451942" cy="3530420"/>
          </a:xfrm>
          <a:prstGeom prst="rect">
            <a:avLst/>
          </a:prstGeom>
        </p:spPr>
      </p:pic>
      <p:sp>
        <p:nvSpPr>
          <p:cNvPr id="12" name="ZoneTexte 11">
            <a:extLst>
              <a:ext uri="{FF2B5EF4-FFF2-40B4-BE49-F238E27FC236}">
                <a16:creationId xmlns:a16="http://schemas.microsoft.com/office/drawing/2014/main" id="{650732EC-7C7E-250B-2163-911501DE0480}"/>
              </a:ext>
            </a:extLst>
          </p:cNvPr>
          <p:cNvSpPr txBox="1"/>
          <p:nvPr/>
        </p:nvSpPr>
        <p:spPr>
          <a:xfrm>
            <a:off x="6670253" y="215766"/>
            <a:ext cx="453650" cy="215444"/>
          </a:xfrm>
          <a:prstGeom prst="rect">
            <a:avLst/>
          </a:prstGeom>
          <a:noFill/>
        </p:spPr>
        <p:txBody>
          <a:bodyPr wrap="none" lIns="0" tIns="0" rIns="0" bIns="0" rtlCol="0">
            <a:spAutoFit/>
          </a:bodyPr>
          <a:lstStyle/>
          <a:p>
            <a:pPr algn="l"/>
            <a:r>
              <a:rPr lang="fr-FR" sz="1400" dirty="0" err="1">
                <a:latin typeface="Times" panose="02020603050405020304" pitchFamily="18" charset="0"/>
                <a:cs typeface="Times" panose="02020603050405020304" pitchFamily="18" charset="0"/>
              </a:rPr>
              <a:t>Step</a:t>
            </a:r>
            <a:r>
              <a:rPr lang="fr-FR" sz="1400" dirty="0">
                <a:latin typeface="Times" panose="02020603050405020304" pitchFamily="18" charset="0"/>
                <a:cs typeface="Times" panose="02020603050405020304" pitchFamily="18" charset="0"/>
              </a:rPr>
              <a:t> 4</a:t>
            </a:r>
            <a:endParaRPr lang="en-US" sz="1400" dirty="0">
              <a:latin typeface="Times" panose="02020603050405020304" pitchFamily="18" charset="0"/>
              <a:cs typeface="Times" panose="02020603050405020304" pitchFamily="18" charset="0"/>
            </a:endParaRPr>
          </a:p>
        </p:txBody>
      </p:sp>
      <p:pic>
        <p:nvPicPr>
          <p:cNvPr id="14" name="Image 13">
            <a:extLst>
              <a:ext uri="{FF2B5EF4-FFF2-40B4-BE49-F238E27FC236}">
                <a16:creationId xmlns:a16="http://schemas.microsoft.com/office/drawing/2014/main" id="{E0E21083-4699-4584-DBB4-624822453954}"/>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841091" y="3186063"/>
            <a:ext cx="5350149" cy="3400870"/>
          </a:xfrm>
          <a:prstGeom prst="rect">
            <a:avLst/>
          </a:prstGeom>
        </p:spPr>
      </p:pic>
      <p:sp>
        <p:nvSpPr>
          <p:cNvPr id="15" name="ZoneTexte 14">
            <a:extLst>
              <a:ext uri="{FF2B5EF4-FFF2-40B4-BE49-F238E27FC236}">
                <a16:creationId xmlns:a16="http://schemas.microsoft.com/office/drawing/2014/main" id="{126B16DF-7B35-10CF-8878-8576433483A8}"/>
              </a:ext>
            </a:extLst>
          </p:cNvPr>
          <p:cNvSpPr txBox="1"/>
          <p:nvPr/>
        </p:nvSpPr>
        <p:spPr>
          <a:xfrm>
            <a:off x="5824467" y="3429000"/>
            <a:ext cx="453650" cy="215444"/>
          </a:xfrm>
          <a:prstGeom prst="rect">
            <a:avLst/>
          </a:prstGeom>
          <a:noFill/>
        </p:spPr>
        <p:txBody>
          <a:bodyPr wrap="none" lIns="0" tIns="0" rIns="0" bIns="0" rtlCol="0">
            <a:spAutoFit/>
          </a:bodyPr>
          <a:lstStyle/>
          <a:p>
            <a:pPr algn="l"/>
            <a:r>
              <a:rPr lang="fr-FR" sz="1400" dirty="0" err="1">
                <a:latin typeface="Times" panose="02020603050405020304" pitchFamily="18" charset="0"/>
                <a:cs typeface="Times" panose="02020603050405020304" pitchFamily="18" charset="0"/>
              </a:rPr>
              <a:t>Step</a:t>
            </a:r>
            <a:r>
              <a:rPr lang="fr-FR" sz="1400" dirty="0">
                <a:latin typeface="Times" panose="02020603050405020304" pitchFamily="18" charset="0"/>
                <a:cs typeface="Times" panose="02020603050405020304" pitchFamily="18" charset="0"/>
              </a:rPr>
              <a:t> 5</a:t>
            </a:r>
            <a:endParaRPr lang="en-US" sz="1400" dirty="0">
              <a:latin typeface="Times" panose="02020603050405020304" pitchFamily="18" charset="0"/>
              <a:cs typeface="Times" panose="02020603050405020304" pitchFamily="18" charset="0"/>
            </a:endParaRPr>
          </a:p>
        </p:txBody>
      </p:sp>
    </p:spTree>
    <p:extLst>
      <p:ext uri="{BB962C8B-B14F-4D97-AF65-F5344CB8AC3E}">
        <p14:creationId xmlns:p14="http://schemas.microsoft.com/office/powerpoint/2010/main" val="33693361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194C1C-F014-3C3B-42B5-32BCB57B8D5C}"/>
            </a:ext>
          </a:extLst>
        </p:cNvPr>
        <p:cNvGrpSpPr/>
        <p:nvPr/>
      </p:nvGrpSpPr>
      <p:grpSpPr>
        <a:xfrm>
          <a:off x="0" y="0"/>
          <a:ext cx="0" cy="0"/>
          <a:chOff x="0" y="0"/>
          <a:chExt cx="0" cy="0"/>
        </a:xfrm>
      </p:grpSpPr>
      <p:pic>
        <p:nvPicPr>
          <p:cNvPr id="19" name="Image 18">
            <a:extLst>
              <a:ext uri="{FF2B5EF4-FFF2-40B4-BE49-F238E27FC236}">
                <a16:creationId xmlns:a16="http://schemas.microsoft.com/office/drawing/2014/main" id="{59C0FE0F-9B9F-9620-13F6-64294758836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6615115" y="649508"/>
            <a:ext cx="5320286" cy="3520877"/>
          </a:xfrm>
          <a:prstGeom prst="rect">
            <a:avLst/>
          </a:prstGeom>
        </p:spPr>
      </p:pic>
      <p:sp>
        <p:nvSpPr>
          <p:cNvPr id="3" name="Titre 2">
            <a:extLst>
              <a:ext uri="{FF2B5EF4-FFF2-40B4-BE49-F238E27FC236}">
                <a16:creationId xmlns:a16="http://schemas.microsoft.com/office/drawing/2014/main" id="{FB788A81-6EA8-A09B-AB3A-9F072E779125}"/>
              </a:ext>
            </a:extLst>
          </p:cNvPr>
          <p:cNvSpPr>
            <a:spLocks noGrp="1"/>
          </p:cNvSpPr>
          <p:nvPr>
            <p:ph type="title"/>
          </p:nvPr>
        </p:nvSpPr>
        <p:spPr/>
        <p:txBody>
          <a:bodyPr/>
          <a:lstStyle/>
          <a:p>
            <a:r>
              <a:rPr lang="fr-FR" dirty="0" err="1"/>
              <a:t>Assembly</a:t>
            </a:r>
            <a:r>
              <a:rPr lang="fr-FR" dirty="0"/>
              <a:t> Protocol</a:t>
            </a:r>
            <a:endParaRPr lang="en-US" dirty="0"/>
          </a:p>
        </p:txBody>
      </p:sp>
      <p:sp>
        <p:nvSpPr>
          <p:cNvPr id="4" name="Espace réservé de la date 3">
            <a:extLst>
              <a:ext uri="{FF2B5EF4-FFF2-40B4-BE49-F238E27FC236}">
                <a16:creationId xmlns:a16="http://schemas.microsoft.com/office/drawing/2014/main" id="{0E8E8247-53E6-1D19-94D6-336E7755E0D5}"/>
              </a:ext>
            </a:extLst>
          </p:cNvPr>
          <p:cNvSpPr>
            <a:spLocks noGrp="1"/>
          </p:cNvSpPr>
          <p:nvPr>
            <p:ph type="dt" sz="half" idx="10"/>
          </p:nvPr>
        </p:nvSpPr>
        <p:spPr/>
        <p:txBody>
          <a:bodyPr/>
          <a:lstStyle/>
          <a:p>
            <a:fld id="{9A4CCD76-04FF-4B7A-AB41-9ABAD25B4AFB}" type="datetime1">
              <a:rPr lang="fr-FR" smtClean="0"/>
              <a:t>10/04/2025</a:t>
            </a:fld>
            <a:endParaRPr lang="en-US" dirty="0"/>
          </a:p>
        </p:txBody>
      </p:sp>
      <p:sp>
        <p:nvSpPr>
          <p:cNvPr id="5" name="Espace réservé du pied de page 4">
            <a:extLst>
              <a:ext uri="{FF2B5EF4-FFF2-40B4-BE49-F238E27FC236}">
                <a16:creationId xmlns:a16="http://schemas.microsoft.com/office/drawing/2014/main" id="{758D1474-618C-2077-63C7-50619E4F9B6A}"/>
              </a:ext>
            </a:extLst>
          </p:cNvPr>
          <p:cNvSpPr>
            <a:spLocks noGrp="1"/>
          </p:cNvSpPr>
          <p:nvPr>
            <p:ph type="ftr" sz="quarter" idx="11"/>
          </p:nvPr>
        </p:nvSpPr>
        <p:spPr/>
        <p:txBody>
          <a:bodyPr/>
          <a:lstStyle/>
          <a:p>
            <a:r>
              <a:rPr lang="en-GB"/>
              <a:t>Preparing Double Pancake Setup</a:t>
            </a:r>
            <a:endParaRPr lang="en-US" dirty="0"/>
          </a:p>
        </p:txBody>
      </p:sp>
      <p:sp>
        <p:nvSpPr>
          <p:cNvPr id="8" name="Content Placeholder 1">
            <a:extLst>
              <a:ext uri="{FF2B5EF4-FFF2-40B4-BE49-F238E27FC236}">
                <a16:creationId xmlns:a16="http://schemas.microsoft.com/office/drawing/2014/main" id="{E2BC7EEC-5118-FB46-A2ED-B692D4DE0444}"/>
              </a:ext>
            </a:extLst>
          </p:cNvPr>
          <p:cNvSpPr txBox="1">
            <a:spLocks/>
          </p:cNvSpPr>
          <p:nvPr/>
        </p:nvSpPr>
        <p:spPr>
          <a:xfrm>
            <a:off x="447616" y="1142437"/>
            <a:ext cx="2992314" cy="4369926"/>
          </a:xfrm>
          <a:prstGeom prst="rect">
            <a:avLst/>
          </a:prstGeom>
        </p:spPr>
        <p:txBody>
          <a:bodyPr/>
          <a:lstStyle>
            <a:lvl1pPr marL="342891" indent="-342891"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1pPr>
            <a:lvl2pPr marL="742932" indent="-28574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2pPr>
            <a:lvl3pPr marL="1142971" indent="-22859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3pPr>
            <a:lvl4pPr marL="1600160" indent="-22859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4pPr>
            <a:lvl5pPr marL="2057349" indent="-22859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189" rtl="0" eaLnBrk="1" fontAlgn="auto" latinLnBrk="0" hangingPunct="1">
              <a:lnSpc>
                <a:spcPct val="100000"/>
              </a:lnSpc>
              <a:spcBef>
                <a:spcPct val="20000"/>
              </a:spcBef>
              <a:spcAft>
                <a:spcPts val="0"/>
              </a:spcAft>
              <a:buClr>
                <a:sysClr val="windowText" lastClr="000000"/>
              </a:buClr>
              <a:buSzTx/>
              <a:buFont typeface="+mj-lt"/>
              <a:buAutoNum type="arabicPeriod"/>
              <a:tabLst/>
              <a:defRPr/>
            </a:pPr>
            <a:endParaRPr kumimoji="0" lang="en-US" sz="1400" b="0" i="0" u="none" strike="noStrike" kern="1200" cap="none" spc="0" normalizeH="0" baseline="0" noProof="0" dirty="0">
              <a:ln>
                <a:noFill/>
              </a:ln>
              <a:solidFill>
                <a:schemeClr val="tx2"/>
              </a:solidFill>
              <a:effectLst/>
              <a:uLnTx/>
              <a:uFillTx/>
              <a:latin typeface="Times" panose="02020603050405020304" pitchFamily="18" charset="0"/>
              <a:cs typeface="Times" panose="02020603050405020304" pitchFamily="18" charset="0"/>
              <a:sym typeface="Wingdings" panose="05000000000000000000" pitchFamily="2" charset="2"/>
            </a:endParaRPr>
          </a:p>
        </p:txBody>
      </p:sp>
      <p:sp>
        <p:nvSpPr>
          <p:cNvPr id="9" name="Content Placeholder 1">
            <a:extLst>
              <a:ext uri="{FF2B5EF4-FFF2-40B4-BE49-F238E27FC236}">
                <a16:creationId xmlns:a16="http://schemas.microsoft.com/office/drawing/2014/main" id="{C461C792-9FB0-581B-3866-6B20FC474096}"/>
              </a:ext>
            </a:extLst>
          </p:cNvPr>
          <p:cNvSpPr txBox="1">
            <a:spLocks/>
          </p:cNvSpPr>
          <p:nvPr/>
        </p:nvSpPr>
        <p:spPr>
          <a:xfrm>
            <a:off x="407987" y="1061157"/>
            <a:ext cx="5643305" cy="4369926"/>
          </a:xfrm>
          <a:prstGeom prst="rect">
            <a:avLst/>
          </a:prstGeom>
        </p:spPr>
        <p:txBody>
          <a:bodyPr/>
          <a:lstStyle>
            <a:lvl1pPr marL="342891" indent="-342891"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1pPr>
            <a:lvl2pPr marL="742932" indent="-28574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2pPr>
            <a:lvl3pPr marL="1142971" indent="-22859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3pPr>
            <a:lvl4pPr marL="1600160" indent="-22859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4pPr>
            <a:lvl5pPr marL="2057349" indent="-228594" algn="l" defTabSz="457189" rtl="0" eaLnBrk="1" latinLnBrk="0" hangingPunct="1">
              <a:spcBef>
                <a:spcPct val="20000"/>
              </a:spcBef>
              <a:buClr>
                <a:schemeClr val="tx1"/>
              </a:buClr>
              <a:buFont typeface="Arial"/>
              <a:buChar char="•"/>
              <a:defRPr sz="2000" kern="1200">
                <a:solidFill>
                  <a:srgbClr val="000000"/>
                </a:solidFill>
                <a:latin typeface="+mn-lt"/>
                <a:ea typeface="+mn-ea"/>
                <a:cs typeface="Arial Narrow"/>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l" defTabSz="457189" rtl="0" eaLnBrk="1" fontAlgn="auto" latinLnBrk="0" hangingPunct="1">
              <a:lnSpc>
                <a:spcPct val="100000"/>
              </a:lnSpc>
              <a:spcBef>
                <a:spcPct val="20000"/>
              </a:spcBef>
              <a:spcAft>
                <a:spcPts val="0"/>
              </a:spcAft>
              <a:buClr>
                <a:sysClr val="windowText" lastClr="000000"/>
              </a:buClr>
              <a:buSzTx/>
              <a:buFont typeface="+mj-lt"/>
              <a:buAutoNum type="arabicPeriod"/>
              <a:tabLst/>
              <a:defRPr/>
            </a:pPr>
            <a:r>
              <a:rPr lang="fr-FR" sz="1800" dirty="0">
                <a:solidFill>
                  <a:schemeClr val="tx2"/>
                </a:solidFill>
                <a:latin typeface="Times" panose="02020603050405020304" pitchFamily="18" charset="0"/>
                <a:cs typeface="Times" panose="02020603050405020304" pitchFamily="18" charset="0"/>
                <a:sym typeface="Wingdings" panose="05000000000000000000" pitchFamily="2" charset="2"/>
              </a:rPr>
              <a:t>P</a:t>
            </a:r>
            <a:r>
              <a:rPr lang="en-US" sz="1800" dirty="0">
                <a:solidFill>
                  <a:schemeClr val="tx2"/>
                </a:solidFill>
                <a:latin typeface="Times" panose="02020603050405020304" pitchFamily="18" charset="0"/>
                <a:cs typeface="Times" panose="02020603050405020304" pitchFamily="18" charset="0"/>
                <a:sym typeface="Wingdings" panose="05000000000000000000" pitchFamily="2" charset="2"/>
              </a:rPr>
              <a:t>recoat HTS tapes, 8 x 2 (inner and outer) x  ~ 2 cm </a:t>
            </a:r>
          </a:p>
          <a:p>
            <a:pPr marL="685791" lvl="1" indent="-285750">
              <a:buClr>
                <a:sysClr val="windowText" lastClr="000000"/>
              </a:buClr>
              <a:buFont typeface="Arial" panose="020B0604020202020204" pitchFamily="34" charset="0"/>
              <a:buChar char="•"/>
            </a:pPr>
            <a:r>
              <a:rPr lang="en-US" sz="1800" dirty="0">
                <a:solidFill>
                  <a:schemeClr val="tx2"/>
                </a:solidFill>
                <a:latin typeface="Times" panose="02020603050405020304" pitchFamily="18" charset="0"/>
                <a:cs typeface="Times" panose="02020603050405020304" pitchFamily="18" charset="0"/>
                <a:sym typeface="Wingdings" panose="05000000000000000000" pitchFamily="2" charset="2"/>
              </a:rPr>
              <a:t>bismuth-tin 138°C</a:t>
            </a:r>
          </a:p>
          <a:p>
            <a:pPr marL="685791" lvl="1" indent="-285750">
              <a:buClr>
                <a:sysClr val="windowText" lastClr="000000"/>
              </a:buClr>
              <a:buFont typeface="Arial" panose="020B0604020202020204" pitchFamily="34" charset="0"/>
              <a:buChar char="•"/>
            </a:pPr>
            <a:r>
              <a:rPr lang="en-US" sz="1800" dirty="0">
                <a:solidFill>
                  <a:schemeClr val="tx2"/>
                </a:solidFill>
                <a:latin typeface="Times" panose="02020603050405020304" pitchFamily="18" charset="0"/>
                <a:cs typeface="Times" panose="02020603050405020304" pitchFamily="18" charset="0"/>
                <a:sym typeface="Wingdings" panose="05000000000000000000" pitchFamily="2" charset="2"/>
              </a:rPr>
              <a:t>tin-indium 118°C</a:t>
            </a:r>
          </a:p>
          <a:p>
            <a:pPr marL="342900" indent="-342900">
              <a:buClr>
                <a:sysClr val="windowText" lastClr="000000"/>
              </a:buClr>
              <a:buFont typeface="+mj-lt"/>
              <a:buAutoNum type="arabicPeriod"/>
            </a:pPr>
            <a:r>
              <a:rPr kumimoji="0" lang="en-US" sz="1800" b="0" i="0" u="none" strike="noStrike" kern="1200" cap="none" spc="0" normalizeH="0" baseline="0" noProof="0" dirty="0">
                <a:ln>
                  <a:noFill/>
                </a:ln>
                <a:solidFill>
                  <a:schemeClr val="tx2"/>
                </a:solidFill>
                <a:effectLst/>
                <a:uLnTx/>
                <a:uFillTx/>
                <a:latin typeface="Times" panose="02020603050405020304" pitchFamily="18" charset="0"/>
                <a:cs typeface="Times" panose="02020603050405020304" pitchFamily="18" charset="0"/>
                <a:sym typeface="Wingdings" panose="05000000000000000000" pitchFamily="2" charset="2"/>
              </a:rPr>
              <a:t>Precoat </a:t>
            </a:r>
            <a:r>
              <a:rPr kumimoji="0" lang="en-US" sz="1800" b="0" i="0" u="none" strike="noStrike" kern="1200" cap="none" spc="0" normalizeH="0" baseline="0" noProof="0" dirty="0" err="1">
                <a:ln>
                  <a:noFill/>
                </a:ln>
                <a:solidFill>
                  <a:schemeClr val="tx2"/>
                </a:solidFill>
                <a:effectLst/>
                <a:uLnTx/>
                <a:uFillTx/>
                <a:latin typeface="Times" panose="02020603050405020304" pitchFamily="18" charset="0"/>
                <a:cs typeface="Times" panose="02020603050405020304" pitchFamily="18" charset="0"/>
                <a:sym typeface="Wingdings" panose="05000000000000000000" pitchFamily="2" charset="2"/>
              </a:rPr>
              <a:t>si</a:t>
            </a:r>
            <a:r>
              <a:rPr lang="en-US" sz="1800" dirty="0">
                <a:solidFill>
                  <a:schemeClr val="tx2"/>
                </a:solidFill>
                <a:latin typeface="Times" panose="02020603050405020304" pitchFamily="18" charset="0"/>
                <a:cs typeface="Times" panose="02020603050405020304" pitchFamily="18" charset="0"/>
                <a:sym typeface="Wingdings" panose="05000000000000000000" pitchFamily="2" charset="2"/>
              </a:rPr>
              <a:t>de of copper leads</a:t>
            </a:r>
          </a:p>
          <a:p>
            <a:pPr marL="342900" indent="-342900">
              <a:buClr>
                <a:sysClr val="windowText" lastClr="000000"/>
              </a:buClr>
              <a:buFont typeface="+mj-lt"/>
              <a:buAutoNum type="arabicPeriod"/>
            </a:pPr>
            <a:r>
              <a:rPr lang="en-US" sz="1800" dirty="0">
                <a:solidFill>
                  <a:schemeClr val="tx2"/>
                </a:solidFill>
                <a:latin typeface="Times" panose="02020603050405020304" pitchFamily="18" charset="0"/>
                <a:cs typeface="Times" panose="02020603050405020304" pitchFamily="18" charset="0"/>
                <a:sym typeface="Wingdings" panose="05000000000000000000" pitchFamily="2" charset="2"/>
              </a:rPr>
              <a:t>Scratch and Clean (ethanol)</a:t>
            </a:r>
          </a:p>
          <a:p>
            <a:pPr marL="342900" indent="-342900">
              <a:buClr>
                <a:sysClr val="windowText" lastClr="000000"/>
              </a:buClr>
              <a:buFont typeface="+mj-lt"/>
              <a:buAutoNum type="arabicPeriod"/>
            </a:pPr>
            <a:r>
              <a:rPr kumimoji="0" lang="en-US" sz="1800" b="0" i="0" u="none" strike="noStrike" kern="1200" cap="none" spc="0" normalizeH="0" baseline="0" noProof="0" dirty="0">
                <a:ln>
                  <a:noFill/>
                </a:ln>
                <a:solidFill>
                  <a:schemeClr val="tx2"/>
                </a:solidFill>
                <a:effectLst/>
                <a:uLnTx/>
                <a:uFillTx/>
                <a:latin typeface="Times" panose="02020603050405020304" pitchFamily="18" charset="0"/>
                <a:cs typeface="Times" panose="02020603050405020304" pitchFamily="18" charset="0"/>
                <a:sym typeface="Wingdings" panose="05000000000000000000" pitchFamily="2" charset="2"/>
              </a:rPr>
              <a:t>Wrap HTS tapes to pancake with Kapton</a:t>
            </a:r>
          </a:p>
          <a:p>
            <a:pPr marL="342900" indent="-342900">
              <a:buClr>
                <a:sysClr val="windowText" lastClr="000000"/>
              </a:buClr>
              <a:buFont typeface="+mj-lt"/>
              <a:buAutoNum type="arabicPeriod"/>
            </a:pPr>
            <a:r>
              <a:rPr lang="en-US" sz="1800" dirty="0">
                <a:solidFill>
                  <a:schemeClr val="tx2"/>
                </a:solidFill>
                <a:latin typeface="Times" panose="02020603050405020304" pitchFamily="18" charset="0"/>
                <a:cs typeface="Times" panose="02020603050405020304" pitchFamily="18" charset="0"/>
                <a:sym typeface="Wingdings" panose="05000000000000000000" pitchFamily="2" charset="2"/>
              </a:rPr>
              <a:t>Clamp pancake to G10 support</a:t>
            </a:r>
          </a:p>
          <a:p>
            <a:pPr marL="342900" indent="-342900">
              <a:buClr>
                <a:sysClr val="windowText" lastClr="000000"/>
              </a:buClr>
              <a:buFont typeface="+mj-lt"/>
              <a:buAutoNum type="arabicPeriod"/>
            </a:pPr>
            <a:r>
              <a:rPr lang="en-US" sz="1800" dirty="0">
                <a:solidFill>
                  <a:schemeClr val="tx2"/>
                </a:solidFill>
                <a:latin typeface="Times" panose="02020603050405020304" pitchFamily="18" charset="0"/>
                <a:cs typeface="Times" panose="02020603050405020304" pitchFamily="18" charset="0"/>
                <a:sym typeface="Wingdings" panose="05000000000000000000" pitchFamily="2" charset="2"/>
              </a:rPr>
              <a:t>Assemble copper leads</a:t>
            </a:r>
          </a:p>
          <a:p>
            <a:pPr marL="342900" indent="-342900">
              <a:buClr>
                <a:sysClr val="windowText" lastClr="000000"/>
              </a:buClr>
              <a:buFont typeface="+mj-lt"/>
              <a:buAutoNum type="arabicPeriod"/>
            </a:pPr>
            <a:r>
              <a:rPr kumimoji="0" lang="en-US" sz="1800" b="0" i="0" u="none" strike="noStrike" kern="1200" cap="none" spc="0" normalizeH="0" baseline="0" noProof="0" dirty="0">
                <a:ln>
                  <a:noFill/>
                </a:ln>
                <a:solidFill>
                  <a:schemeClr val="tx2"/>
                </a:solidFill>
                <a:effectLst/>
                <a:uLnTx/>
                <a:uFillTx/>
                <a:latin typeface="Times" panose="02020603050405020304" pitchFamily="18" charset="0"/>
                <a:cs typeface="Times" panose="02020603050405020304" pitchFamily="18" charset="0"/>
                <a:sym typeface="Wingdings" panose="05000000000000000000" pitchFamily="2" charset="2"/>
              </a:rPr>
              <a:t>Wrap HTS tapes to copper lead with Kapton</a:t>
            </a:r>
          </a:p>
          <a:p>
            <a:pPr marL="342900" indent="-342900">
              <a:buClr>
                <a:sysClr val="windowText" lastClr="000000"/>
              </a:buClr>
              <a:buFont typeface="+mj-lt"/>
              <a:buAutoNum type="arabicPeriod"/>
            </a:pPr>
            <a:r>
              <a:rPr lang="en-US" sz="1800" dirty="0">
                <a:solidFill>
                  <a:schemeClr val="tx2"/>
                </a:solidFill>
                <a:latin typeface="Times" panose="02020603050405020304" pitchFamily="18" charset="0"/>
                <a:cs typeface="Times" panose="02020603050405020304" pitchFamily="18" charset="0"/>
                <a:sym typeface="Wingdings" panose="05000000000000000000" pitchFamily="2" charset="2"/>
              </a:rPr>
              <a:t>Oven</a:t>
            </a:r>
            <a:endParaRPr kumimoji="0" lang="en-US" sz="1800" b="0" i="0" u="none" strike="noStrike" kern="1200" cap="none" spc="0" normalizeH="0" baseline="0" noProof="0" dirty="0">
              <a:ln>
                <a:noFill/>
              </a:ln>
              <a:solidFill>
                <a:schemeClr val="tx2"/>
              </a:solidFill>
              <a:effectLst/>
              <a:uLnTx/>
              <a:uFillTx/>
              <a:latin typeface="Times" panose="02020603050405020304" pitchFamily="18" charset="0"/>
              <a:cs typeface="Times" panose="02020603050405020304" pitchFamily="18" charset="0"/>
              <a:sym typeface="Wingdings" panose="05000000000000000000" pitchFamily="2" charset="2"/>
            </a:endParaRPr>
          </a:p>
          <a:p>
            <a:pPr marL="342900" indent="-342900">
              <a:buClr>
                <a:sysClr val="windowText" lastClr="000000"/>
              </a:buClr>
              <a:buFont typeface="+mj-lt"/>
              <a:buAutoNum type="arabicPeriod"/>
            </a:pPr>
            <a:r>
              <a:rPr kumimoji="0" lang="en-US" sz="1800" b="0" i="0" u="none" strike="noStrike" kern="1200" cap="none" spc="0" normalizeH="0" baseline="0" noProof="0" dirty="0">
                <a:ln>
                  <a:noFill/>
                </a:ln>
                <a:solidFill>
                  <a:schemeClr val="tx2"/>
                </a:solidFill>
                <a:effectLst/>
                <a:uLnTx/>
                <a:uFillTx/>
                <a:latin typeface="Times" panose="02020603050405020304" pitchFamily="18" charset="0"/>
                <a:cs typeface="Times" panose="02020603050405020304" pitchFamily="18" charset="0"/>
                <a:sym typeface="Wingdings" panose="05000000000000000000" pitchFamily="2" charset="2"/>
              </a:rPr>
              <a:t>Add instrumentation</a:t>
            </a:r>
          </a:p>
        </p:txBody>
      </p:sp>
      <p:sp>
        <p:nvSpPr>
          <p:cNvPr id="17" name="ZoneTexte 16">
            <a:extLst>
              <a:ext uri="{FF2B5EF4-FFF2-40B4-BE49-F238E27FC236}">
                <a16:creationId xmlns:a16="http://schemas.microsoft.com/office/drawing/2014/main" id="{491A6FD9-0B9B-3FA6-FA06-DAD1A522EF17}"/>
              </a:ext>
            </a:extLst>
          </p:cNvPr>
          <p:cNvSpPr txBox="1"/>
          <p:nvPr/>
        </p:nvSpPr>
        <p:spPr>
          <a:xfrm>
            <a:off x="6946866" y="906993"/>
            <a:ext cx="453650" cy="215444"/>
          </a:xfrm>
          <a:prstGeom prst="rect">
            <a:avLst/>
          </a:prstGeom>
          <a:noFill/>
        </p:spPr>
        <p:txBody>
          <a:bodyPr wrap="none" lIns="0" tIns="0" rIns="0" bIns="0" rtlCol="0">
            <a:spAutoFit/>
          </a:bodyPr>
          <a:lstStyle/>
          <a:p>
            <a:pPr algn="l"/>
            <a:r>
              <a:rPr lang="fr-FR" sz="1400" dirty="0" err="1">
                <a:latin typeface="Times" panose="02020603050405020304" pitchFamily="18" charset="0"/>
                <a:cs typeface="Times" panose="02020603050405020304" pitchFamily="18" charset="0"/>
              </a:rPr>
              <a:t>Step</a:t>
            </a:r>
            <a:r>
              <a:rPr lang="fr-FR" sz="1400" dirty="0">
                <a:latin typeface="Times" panose="02020603050405020304" pitchFamily="18" charset="0"/>
                <a:cs typeface="Times" panose="02020603050405020304" pitchFamily="18" charset="0"/>
              </a:rPr>
              <a:t> 7</a:t>
            </a:r>
            <a:endParaRPr lang="en-US" sz="1400" dirty="0">
              <a:latin typeface="Times" panose="02020603050405020304" pitchFamily="18" charset="0"/>
              <a:cs typeface="Times" panose="02020603050405020304" pitchFamily="18" charset="0"/>
            </a:endParaRPr>
          </a:p>
        </p:txBody>
      </p:sp>
      <p:pic>
        <p:nvPicPr>
          <p:cNvPr id="21" name="Image 20">
            <a:extLst>
              <a:ext uri="{FF2B5EF4-FFF2-40B4-BE49-F238E27FC236}">
                <a16:creationId xmlns:a16="http://schemas.microsoft.com/office/drawing/2014/main" id="{4E48AB9B-0454-478D-5BBA-2D0279B618BA}"/>
              </a:ext>
            </a:extLst>
          </p:cNvPr>
          <p:cNvPicPr>
            <a:picLocks noChangeAspect="1"/>
          </p:cNvPicPr>
          <p:nvPr/>
        </p:nvPicPr>
        <p:blipFill>
          <a:blip r:embed="rId3"/>
          <a:srcRect l="13359" t="14660" r="18028" b="34000"/>
          <a:stretch/>
        </p:blipFill>
        <p:spPr>
          <a:xfrm>
            <a:off x="5143851" y="4058240"/>
            <a:ext cx="3606030" cy="2025356"/>
          </a:xfrm>
          <a:prstGeom prst="rect">
            <a:avLst/>
          </a:prstGeom>
        </p:spPr>
      </p:pic>
    </p:spTree>
    <p:extLst>
      <p:ext uri="{BB962C8B-B14F-4D97-AF65-F5344CB8AC3E}">
        <p14:creationId xmlns:p14="http://schemas.microsoft.com/office/powerpoint/2010/main" val="2217335080"/>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DAC66781-D9D8-BC4F-8F43-CFE588336C9F}" vid="{8746F749-1D46-FC47-B97A-D3A04384F8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 16x9_PPT_Arial</Template>
  <TotalTime>254273</TotalTime>
  <Words>708</Words>
  <Application>Microsoft Office PowerPoint</Application>
  <PresentationFormat>Grand écran</PresentationFormat>
  <Paragraphs>159</Paragraphs>
  <Slides>11</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11</vt:i4>
      </vt:variant>
    </vt:vector>
  </HeadingPairs>
  <TitlesOfParts>
    <vt:vector size="19" baseType="lpstr">
      <vt:lpstr>Arial</vt:lpstr>
      <vt:lpstr>Arial Narrow</vt:lpstr>
      <vt:lpstr>Calibri</vt:lpstr>
      <vt:lpstr>Cambria Math</vt:lpstr>
      <vt:lpstr>Courier New</vt:lpstr>
      <vt:lpstr>Times</vt:lpstr>
      <vt:lpstr>Wingdings</vt:lpstr>
      <vt:lpstr>Office Theme</vt:lpstr>
      <vt:lpstr>Stacks, Current leads &amp; instrumentation  High-field solenoid technology for the Muon Collider</vt:lpstr>
      <vt:lpstr>Stack SK12_SST120</vt:lpstr>
      <vt:lpstr>HTS current leads design</vt:lpstr>
      <vt:lpstr>Coil support plate</vt:lpstr>
      <vt:lpstr>HTS leads inner support</vt:lpstr>
      <vt:lpstr>Backup: equally spaced input current feeding (?)</vt:lpstr>
      <vt:lpstr>Current lead</vt:lpstr>
      <vt:lpstr>Assembly Protocol</vt:lpstr>
      <vt:lpstr>Assembly Protocol</vt:lpstr>
      <vt:lpstr>HTS current leads</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Jasper Van Der Werf</dc:creator>
  <cp:lastModifiedBy>Mahmoud Abdel Hafiz</cp:lastModifiedBy>
  <cp:revision>70</cp:revision>
  <dcterms:created xsi:type="dcterms:W3CDTF">2023-02-28T13:58:16Z</dcterms:created>
  <dcterms:modified xsi:type="dcterms:W3CDTF">2025-04-11T12:37:34Z</dcterms:modified>
</cp:coreProperties>
</file>