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21" r:id="rId2"/>
    <p:sldId id="331" r:id="rId3"/>
    <p:sldId id="336" r:id="rId4"/>
    <p:sldId id="335" r:id="rId5"/>
    <p:sldId id="337" r:id="rId6"/>
    <p:sldId id="338" r:id="rId7"/>
    <p:sldId id="339" r:id="rId8"/>
    <p:sldId id="340" r:id="rId9"/>
    <p:sldId id="341" r:id="rId10"/>
    <p:sldId id="342" r:id="rId11"/>
    <p:sldId id="344" r:id="rId12"/>
    <p:sldId id="345" r:id="rId13"/>
    <p:sldId id="346" r:id="rId14"/>
    <p:sldId id="333" r:id="rId15"/>
    <p:sldId id="347" r:id="rId16"/>
    <p:sldId id="348" r:id="rId17"/>
    <p:sldId id="349" r:id="rId18"/>
    <p:sldId id="28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7FA6B7-8A3D-7F1A-2CF3-C7B3C447C84F}" name="Mahmoud Abdel Hafiz" initials="MAH" userId="S::mahmoud.abdel.hafiz@cern.ch::98490b38-4a32-40b7-a932-7739c7ca5af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00FFFF"/>
    <a:srgbClr val="2F2F2F"/>
    <a:srgbClr val="000000"/>
    <a:srgbClr val="CA6B0C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7" autoAdjust="0"/>
    <p:restoredTop sz="94686"/>
  </p:normalViewPr>
  <p:slideViewPr>
    <p:cSldViewPr snapToGrid="0" snapToObjects="1">
      <p:cViewPr varScale="1">
        <p:scale>
          <a:sx n="161" d="100"/>
          <a:sy n="161" d="100"/>
        </p:scale>
        <p:origin x="268" y="1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279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3B788C-17CD-4192-A827-E8B2D84FD1FC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7557C8D-1FF7-417B-A52F-01F7CCDD5176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6078675-4A40-4104-B965-772D0D9ADA95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AB6F7F4-271A-4C53-868F-CAC8BAF203B1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35F545A-F7B1-49F1-8CA5-0F28B5F54F7F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DA36F81-C898-4849-BCD8-3C1ED7787B34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C1F32C2-F572-419D-9A3A-96E206E1093E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14EDEDB-E898-4922-A702-3A06EB646FCE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E04BC-2B78-4FB6-A790-08682363ED98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2945-8D5D-4523-8AE4-202657C2C09E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19CDD-68EF-477C-8870-6BCBC4577CDD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3BD1-9613-4EBA-B691-399B7186B49F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26776" y="6376767"/>
            <a:ext cx="1542289" cy="365125"/>
          </a:xfrm>
        </p:spPr>
        <p:txBody>
          <a:bodyPr/>
          <a:lstStyle>
            <a:lvl1pPr algn="l">
              <a:defRPr/>
            </a:lvl1pPr>
          </a:lstStyle>
          <a:p>
            <a:fld id="{9A4CCD76-04FF-4B7A-AB41-9ABAD25B4AFB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4406" y="6376767"/>
            <a:ext cx="6572221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2759" y="6376767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24049"/>
            <a:ext cx="1137602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E9E0A-7246-41A9-ADC3-74A35CF2C173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D563-4A49-49AB-B13D-6468F468D635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92B2-DD3C-45E7-8FCB-6A2FFC079517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B8B98-2BCC-4946-9C65-4B1B6A5B882A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4C0E-EABF-4A49-88D1-4113F5876917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D1B18A0B-A391-4CFF-B934-3B7B9B377DD3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Preparing Double Pancake Setup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2940800"/>
            <a:ext cx="11376025" cy="2153265"/>
          </a:xfrm>
        </p:spPr>
        <p:txBody>
          <a:bodyPr/>
          <a:lstStyle/>
          <a:p>
            <a:r>
              <a:rPr lang="en-GB" sz="4800" dirty="0"/>
              <a:t>Microscope Analysis</a:t>
            </a:r>
            <a:br>
              <a:rPr lang="en-GB" sz="4800" dirty="0"/>
            </a:br>
            <a:br>
              <a:rPr lang="en-GB" sz="4800" dirty="0"/>
            </a:br>
            <a:br>
              <a:rPr lang="en-GB" sz="4800" dirty="0"/>
            </a:br>
            <a:r>
              <a:rPr lang="en-GB" sz="2000" dirty="0"/>
              <a:t>High-field solenoid technology for the Muon Collider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ABDEL HAFIZ Mahmoud</a:t>
            </a:r>
          </a:p>
          <a:p>
            <a:pPr algn="l"/>
            <a:r>
              <a:rPr lang="en-US" sz="1800" dirty="0"/>
              <a:t>16/04/2025</a:t>
            </a:r>
          </a:p>
        </p:txBody>
      </p:sp>
    </p:spTree>
    <p:extLst>
      <p:ext uri="{BB962C8B-B14F-4D97-AF65-F5344CB8AC3E}">
        <p14:creationId xmlns:p14="http://schemas.microsoft.com/office/powerpoint/2010/main" val="3890525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DC672E-767A-C974-63BF-AAEB889A8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2EAFC4E-11A5-CB96-9E35-B807BF5BC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682" y="2043796"/>
            <a:ext cx="2163873" cy="3774261"/>
          </a:xfrm>
          <a:prstGeom prst="rect">
            <a:avLst/>
          </a:prstGeo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BB41E40E-DF9A-AADE-AFDA-BA27AD0F0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3633"/>
            <a:ext cx="5359462" cy="1065742"/>
          </a:xfrm>
        </p:spPr>
        <p:txBody>
          <a:bodyPr/>
          <a:lstStyle/>
          <a:p>
            <a:r>
              <a:rPr lang="fr-FR" dirty="0" err="1"/>
              <a:t>Winding</a:t>
            </a:r>
            <a:r>
              <a:rPr lang="fr-FR" dirty="0"/>
              <a:t> tension </a:t>
            </a:r>
            <a:r>
              <a:rPr lang="fr-FR" dirty="0" err="1"/>
              <a:t>effect</a:t>
            </a:r>
            <a:r>
              <a:rPr lang="fr-FR" dirty="0"/>
              <a:t> H07</a:t>
            </a:r>
            <a:endParaRPr lang="en-US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EBFBD226-557B-A251-C71C-5ECD75517425}"/>
              </a:ext>
            </a:extLst>
          </p:cNvPr>
          <p:cNvGraphicFramePr>
            <a:graphicFrameLocks noGrp="1"/>
          </p:cNvGraphicFramePr>
          <p:nvPr/>
        </p:nvGraphicFramePr>
        <p:xfrm>
          <a:off x="6606907" y="128491"/>
          <a:ext cx="4742214" cy="133602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90369">
                  <a:extLst>
                    <a:ext uri="{9D8B030D-6E8A-4147-A177-3AD203B41FA5}">
                      <a16:colId xmlns:a16="http://schemas.microsoft.com/office/drawing/2014/main" val="3465369409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93391815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2354810473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4178803280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103158741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396453378"/>
                    </a:ext>
                  </a:extLst>
                </a:gridCol>
              </a:tblGrid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Pancake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turns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force kg</a:t>
                      </a:r>
                      <a:endParaRPr lang="en-US" sz="1100" b="1" i="1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Wipe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 err="1">
                          <a:effectLst/>
                        </a:rPr>
                        <a:t>thightening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Stuck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792824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175740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055765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459137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145341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EA4CB5A6-CEAB-CC9D-649E-EF8BB50494BC}"/>
              </a:ext>
            </a:extLst>
          </p:cNvPr>
          <p:cNvSpPr/>
          <p:nvPr/>
        </p:nvSpPr>
        <p:spPr>
          <a:xfrm>
            <a:off x="6606907" y="1170693"/>
            <a:ext cx="4742214" cy="2584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799B0E4-F943-3830-931C-8864C576D477}"/>
              </a:ext>
            </a:extLst>
          </p:cNvPr>
          <p:cNvSpPr txBox="1"/>
          <p:nvPr/>
        </p:nvSpPr>
        <p:spPr>
          <a:xfrm>
            <a:off x="552671" y="5818057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A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194934D-01CE-EE76-7881-A7B57ADEC961}"/>
              </a:ext>
            </a:extLst>
          </p:cNvPr>
          <p:cNvSpPr txBox="1"/>
          <p:nvPr/>
        </p:nvSpPr>
        <p:spPr>
          <a:xfrm>
            <a:off x="2640749" y="5818057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B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80BB05E3-D300-896D-00DE-29CD6B589053}"/>
              </a:ext>
            </a:extLst>
          </p:cNvPr>
          <p:cNvSpPr/>
          <p:nvPr/>
        </p:nvSpPr>
        <p:spPr>
          <a:xfrm>
            <a:off x="1069927" y="1638405"/>
            <a:ext cx="2020406" cy="340972"/>
          </a:xfrm>
          <a:prstGeom prst="roundRect">
            <a:avLst/>
          </a:prstGeom>
          <a:gradFill flip="none" rotWithShape="1">
            <a:gsLst>
              <a:gs pos="0">
                <a:srgbClr val="FF00FF"/>
              </a:gs>
              <a:gs pos="32000">
                <a:srgbClr val="00FFFF"/>
              </a:gs>
              <a:gs pos="100000">
                <a:srgbClr val="FF00FF"/>
              </a:gs>
              <a:gs pos="64000">
                <a:schemeClr val="bg1"/>
              </a:gs>
              <a:gs pos="33000">
                <a:schemeClr val="bg1"/>
              </a:gs>
              <a:gs pos="65000">
                <a:srgbClr val="00FFF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7BABAF97-E318-28B0-3DBC-C6955D9210D1}"/>
              </a:ext>
            </a:extLst>
          </p:cNvPr>
          <p:cNvCxnSpPr>
            <a:cxnSpLocks/>
          </p:cNvCxnSpPr>
          <p:nvPr/>
        </p:nvCxnSpPr>
        <p:spPr>
          <a:xfrm>
            <a:off x="2192706" y="1609231"/>
            <a:ext cx="0" cy="4520888"/>
          </a:xfrm>
          <a:prstGeom prst="line">
            <a:avLst/>
          </a:prstGeom>
          <a:ln>
            <a:solidFill>
              <a:srgbClr val="FF0000"/>
            </a:solidFill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A7F635F7-4D60-1B13-5E4B-B20E849B6521}"/>
              </a:ext>
            </a:extLst>
          </p:cNvPr>
          <p:cNvSpPr txBox="1"/>
          <p:nvPr/>
        </p:nvSpPr>
        <p:spPr>
          <a:xfrm>
            <a:off x="1729339" y="1162764"/>
            <a:ext cx="9267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Turn</a:t>
            </a:r>
            <a:r>
              <a:rPr lang="fr-FR" sz="1800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n°</a:t>
            </a:r>
            <a:endParaRPr lang="en-US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F892570-CC19-4DCD-F413-73268E592977}"/>
              </a:ext>
            </a:extLst>
          </p:cNvPr>
          <p:cNvSpPr txBox="1"/>
          <p:nvPr/>
        </p:nvSpPr>
        <p:spPr>
          <a:xfrm>
            <a:off x="2295865" y="1374401"/>
            <a:ext cx="2505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1</a:t>
            </a:r>
            <a:endParaRPr lang="en-US" sz="1200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8D5BE4B-FAB7-1572-DBBF-5A660D586E73}"/>
              </a:ext>
            </a:extLst>
          </p:cNvPr>
          <p:cNvSpPr txBox="1"/>
          <p:nvPr/>
        </p:nvSpPr>
        <p:spPr>
          <a:xfrm>
            <a:off x="3033929" y="1397465"/>
            <a:ext cx="3655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8</a:t>
            </a:r>
            <a:endParaRPr lang="en-US" sz="1200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8B022EC-7D21-FDAD-76F7-ACBBA60364AA}"/>
              </a:ext>
            </a:extLst>
          </p:cNvPr>
          <p:cNvSpPr txBox="1"/>
          <p:nvPr/>
        </p:nvSpPr>
        <p:spPr>
          <a:xfrm>
            <a:off x="922643" y="1387185"/>
            <a:ext cx="3655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9</a:t>
            </a:r>
            <a:endParaRPr lang="en-US" sz="1200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6FBA48D-6C77-C474-54F6-E89DEA2884A2}"/>
              </a:ext>
            </a:extLst>
          </p:cNvPr>
          <p:cNvSpPr txBox="1"/>
          <p:nvPr/>
        </p:nvSpPr>
        <p:spPr>
          <a:xfrm>
            <a:off x="1539745" y="1387340"/>
            <a:ext cx="2505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1</a:t>
            </a:r>
            <a:endParaRPr lang="en-US" sz="1200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96830EA7-C5A8-12CF-B2DF-CD112E09F85F}"/>
              </a:ext>
            </a:extLst>
          </p:cNvPr>
          <p:cNvSpPr txBox="1"/>
          <p:nvPr/>
        </p:nvSpPr>
        <p:spPr>
          <a:xfrm>
            <a:off x="5357011" y="1525839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A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90DAB6FF-43E7-72FD-5B82-EB15CCCF9F34}"/>
              </a:ext>
            </a:extLst>
          </p:cNvPr>
          <p:cNvSpPr txBox="1"/>
          <p:nvPr/>
        </p:nvSpPr>
        <p:spPr>
          <a:xfrm>
            <a:off x="8625561" y="1610045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B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pic>
        <p:nvPicPr>
          <p:cNvPr id="11" name="Image 10" descr="Une image contenant texte, diagramme, ligne, Tracé&#10;&#10;Le contenu généré par l’IA peut être incorrect.">
            <a:extLst>
              <a:ext uri="{FF2B5EF4-FFF2-40B4-BE49-F238E27FC236}">
                <a16:creationId xmlns:a16="http://schemas.microsoft.com/office/drawing/2014/main" id="{127A0795-3E28-CE0A-4775-6453F644664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8991" y="3715360"/>
            <a:ext cx="3449517" cy="2587138"/>
          </a:xfrm>
          <a:prstGeom prst="rect">
            <a:avLst/>
          </a:prstGeom>
        </p:spPr>
      </p:pic>
      <p:pic>
        <p:nvPicPr>
          <p:cNvPr id="14" name="Image 13" descr="Une image contenant texte, diagramme, ligne, Tracé&#10;&#10;Le contenu généré par l’IA peut être incorrect.">
            <a:extLst>
              <a:ext uri="{FF2B5EF4-FFF2-40B4-BE49-F238E27FC236}">
                <a16:creationId xmlns:a16="http://schemas.microsoft.com/office/drawing/2014/main" id="{D71CB301-AE0B-65E6-3368-9CAB8CF9B6A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8991" y="1299925"/>
            <a:ext cx="3449517" cy="2587138"/>
          </a:xfrm>
          <a:prstGeom prst="rect">
            <a:avLst/>
          </a:prstGeom>
        </p:spPr>
      </p:pic>
      <p:pic>
        <p:nvPicPr>
          <p:cNvPr id="24" name="Image 23" descr="Une image contenant texte, diagramme, Tracé, ligne&#10;&#10;Le contenu généré par l’IA peut être incorrect.">
            <a:extLst>
              <a:ext uri="{FF2B5EF4-FFF2-40B4-BE49-F238E27FC236}">
                <a16:creationId xmlns:a16="http://schemas.microsoft.com/office/drawing/2014/main" id="{0F81D852-225C-080A-0C41-BD28D82CA62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60052" y="1477275"/>
            <a:ext cx="3196037" cy="2397028"/>
          </a:xfrm>
          <a:prstGeom prst="rect">
            <a:avLst/>
          </a:prstGeom>
        </p:spPr>
      </p:pic>
      <p:pic>
        <p:nvPicPr>
          <p:cNvPr id="33" name="Image 32" descr="Une image contenant texte, diagramme, ligne, Tracé&#10;&#10;Le contenu généré par l’IA peut être incorrect.">
            <a:extLst>
              <a:ext uri="{FF2B5EF4-FFF2-40B4-BE49-F238E27FC236}">
                <a16:creationId xmlns:a16="http://schemas.microsoft.com/office/drawing/2014/main" id="{B15B56AB-FC0C-690E-CB2B-847757FC4163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89268" y="3683535"/>
            <a:ext cx="3449517" cy="258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380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86F02-8C69-07F9-E838-5E187A48E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age 33" descr="Une image contenant texte, capture d’écran, affichage, diagramme&#10;&#10;Le contenu généré par l’IA peut être incorrect.">
            <a:extLst>
              <a:ext uri="{FF2B5EF4-FFF2-40B4-BE49-F238E27FC236}">
                <a16:creationId xmlns:a16="http://schemas.microsoft.com/office/drawing/2014/main" id="{72EE8641-95F7-45B8-F4D5-BFFCFEE5A26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4232" y="2143760"/>
            <a:ext cx="5004709" cy="3753532"/>
          </a:xfrm>
          <a:prstGeom prst="rect">
            <a:avLst/>
          </a:prstGeo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B4D3D02A-2E6D-3783-4D5D-A5AA85206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3633"/>
            <a:ext cx="5243512" cy="1065742"/>
          </a:xfrm>
        </p:spPr>
        <p:txBody>
          <a:bodyPr/>
          <a:lstStyle/>
          <a:p>
            <a:r>
              <a:rPr lang="fr-FR" dirty="0" err="1"/>
              <a:t>Winding</a:t>
            </a:r>
            <a:r>
              <a:rPr lang="fr-FR" dirty="0"/>
              <a:t> tension </a:t>
            </a:r>
            <a:r>
              <a:rPr lang="fr-FR" dirty="0" err="1"/>
              <a:t>effect</a:t>
            </a:r>
            <a:r>
              <a:rPr lang="fr-FR" dirty="0"/>
              <a:t> </a:t>
            </a:r>
            <a:r>
              <a:rPr lang="fr-FR" dirty="0" err="1"/>
              <a:t>Macroscopic</a:t>
            </a:r>
            <a:r>
              <a:rPr lang="fr-FR" dirty="0"/>
              <a:t> </a:t>
            </a:r>
            <a:r>
              <a:rPr lang="fr-FR" dirty="0" err="1"/>
              <a:t>scale</a:t>
            </a:r>
            <a:endParaRPr lang="en-US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85B58DBC-BEB4-AEAB-502A-9E5CE774A28F}"/>
              </a:ext>
            </a:extLst>
          </p:cNvPr>
          <p:cNvGraphicFramePr>
            <a:graphicFrameLocks noGrp="1"/>
          </p:cNvGraphicFramePr>
          <p:nvPr/>
        </p:nvGraphicFramePr>
        <p:xfrm>
          <a:off x="6606907" y="128491"/>
          <a:ext cx="4742214" cy="133602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90369">
                  <a:extLst>
                    <a:ext uri="{9D8B030D-6E8A-4147-A177-3AD203B41FA5}">
                      <a16:colId xmlns:a16="http://schemas.microsoft.com/office/drawing/2014/main" val="3465369409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93391815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2354810473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4178803280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103158741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396453378"/>
                    </a:ext>
                  </a:extLst>
                </a:gridCol>
              </a:tblGrid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Pancake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turns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force kg</a:t>
                      </a:r>
                      <a:endParaRPr lang="en-US" sz="1100" b="1" i="1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Wipe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 err="1">
                          <a:effectLst/>
                        </a:rPr>
                        <a:t>thightening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Stuck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792824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175740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055765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459137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145341"/>
                  </a:ext>
                </a:extLst>
              </a:tr>
            </a:tbl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BCE03F1D-D47F-CFC6-CC28-D5B2338270DA}"/>
              </a:ext>
            </a:extLst>
          </p:cNvPr>
          <p:cNvSpPr txBox="1"/>
          <p:nvPr/>
        </p:nvSpPr>
        <p:spPr>
          <a:xfrm flipH="1">
            <a:off x="5237878" y="1649426"/>
            <a:ext cx="6510970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Preliminary conclusion 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Equivalent tape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thickness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seems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increase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radial position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Although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quantification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hard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as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uncertainity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in the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same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order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of magnitude.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might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distinguish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a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tendancy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(</a:t>
            </a:r>
            <a:r>
              <a:rPr lang="fr-FR" i="1" dirty="0">
                <a:latin typeface="Times" panose="02020603050405020304" pitchFamily="18" charset="0"/>
                <a:cs typeface="Times" panose="02020603050405020304" pitchFamily="18" charset="0"/>
              </a:rPr>
              <a:t>Or </a:t>
            </a:r>
            <a:r>
              <a:rPr lang="fr-FR" i="1" dirty="0" err="1">
                <a:latin typeface="Times" panose="02020603050405020304" pitchFamily="18" charset="0"/>
                <a:cs typeface="Times" panose="02020603050405020304" pitchFamily="18" charset="0"/>
              </a:rPr>
              <a:t>am</a:t>
            </a:r>
            <a:r>
              <a:rPr lang="fr-FR" i="1" dirty="0">
                <a:latin typeface="Times" panose="02020603050405020304" pitchFamily="18" charset="0"/>
                <a:cs typeface="Times" panose="02020603050405020304" pitchFamily="18" charset="0"/>
              </a:rPr>
              <a:t> I </a:t>
            </a:r>
            <a:r>
              <a:rPr lang="fr-FR" i="1" dirty="0" err="1">
                <a:latin typeface="Times" panose="02020603050405020304" pitchFamily="18" charset="0"/>
                <a:cs typeface="Times" panose="02020603050405020304" pitchFamily="18" charset="0"/>
              </a:rPr>
              <a:t>biased</a:t>
            </a:r>
            <a:r>
              <a:rPr lang="fr-FR" i="1" dirty="0">
                <a:latin typeface="Times" panose="02020603050405020304" pitchFamily="18" charset="0"/>
                <a:cs typeface="Times" panose="02020603050405020304" pitchFamily="18" charset="0"/>
              </a:rPr>
              <a:t> 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tension has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definitely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an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effect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on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equivalent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tape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thickness</a:t>
            </a:r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fr-FR" b="1" i="1" dirty="0" err="1">
                <a:latin typeface="Times" panose="02020603050405020304" pitchFamily="18" charset="0"/>
                <a:cs typeface="Times" panose="02020603050405020304" pitchFamily="18" charset="0"/>
              </a:rPr>
              <a:t>Interpretation</a:t>
            </a:r>
            <a:endParaRPr lang="fr-FR" i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made </a:t>
            </a:r>
            <a:r>
              <a:rPr lang="fr-FR" dirty="0">
                <a:solidFill>
                  <a:srgbClr val="FF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 </a:t>
            </a:r>
            <a:r>
              <a:rPr lang="fr-FR" dirty="0" err="1">
                <a:solidFill>
                  <a:srgbClr val="FF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error</a:t>
            </a:r>
            <a:r>
              <a:rPr lang="fr-FR" dirty="0">
                <a:solidFill>
                  <a:srgbClr val="FF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the estimation of H04 – </a:t>
            </a:r>
            <a:r>
              <a:rPr lang="fr-FR" i="1" dirty="0">
                <a:latin typeface="Times" panose="02020603050405020304" pitchFamily="18" charset="0"/>
                <a:cs typeface="Times" panose="02020603050405020304" pitchFamily="18" charset="0"/>
              </a:rPr>
              <a:t>Possible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Or absence of </a:t>
            </a:r>
            <a:r>
              <a:rPr lang="fr-FR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wipe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leads to an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excess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melt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solder acting as a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spring</a:t>
            </a:r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Can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thickness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link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to an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equivalent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pressure ?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FF21EDD-5C37-7247-100C-28114DDBBB17}"/>
              </a:ext>
            </a:extLst>
          </p:cNvPr>
          <p:cNvSpPr txBox="1"/>
          <p:nvPr/>
        </p:nvSpPr>
        <p:spPr>
          <a:xfrm>
            <a:off x="894080" y="3244334"/>
            <a:ext cx="624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tx2"/>
                </a:solidFill>
              </a:rPr>
              <a:t>H04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C718548-2658-401C-4E57-43C84FCA6E25}"/>
              </a:ext>
            </a:extLst>
          </p:cNvPr>
          <p:cNvSpPr txBox="1"/>
          <p:nvPr/>
        </p:nvSpPr>
        <p:spPr>
          <a:xfrm>
            <a:off x="2148840" y="1959094"/>
            <a:ext cx="624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tx2"/>
                </a:solidFill>
              </a:rPr>
              <a:t>H05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FB7CA70-A702-D730-867A-E2F1EA77A2C8}"/>
              </a:ext>
            </a:extLst>
          </p:cNvPr>
          <p:cNvSpPr txBox="1"/>
          <p:nvPr/>
        </p:nvSpPr>
        <p:spPr>
          <a:xfrm>
            <a:off x="3086100" y="3828534"/>
            <a:ext cx="624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tx2"/>
                </a:solidFill>
              </a:rPr>
              <a:t>H07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A25D142-2DFD-63E6-2270-5B132FB37573}"/>
              </a:ext>
            </a:extLst>
          </p:cNvPr>
          <p:cNvSpPr txBox="1"/>
          <p:nvPr/>
        </p:nvSpPr>
        <p:spPr>
          <a:xfrm>
            <a:off x="3942080" y="4472751"/>
            <a:ext cx="624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tx2"/>
                </a:solidFill>
              </a:rPr>
              <a:t>H06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8730152-F0A2-8F03-B9AF-9080A88824F5}"/>
              </a:ext>
            </a:extLst>
          </p:cNvPr>
          <p:cNvSpPr txBox="1"/>
          <p:nvPr/>
        </p:nvSpPr>
        <p:spPr>
          <a:xfrm>
            <a:off x="1206500" y="4604081"/>
            <a:ext cx="25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B1BE83B-EA32-1689-5899-F8EB1F18A8FD}"/>
              </a:ext>
            </a:extLst>
          </p:cNvPr>
          <p:cNvSpPr txBox="1"/>
          <p:nvPr/>
        </p:nvSpPr>
        <p:spPr>
          <a:xfrm>
            <a:off x="4238228" y="5055655"/>
            <a:ext cx="25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91223A0-6C8E-E2E0-8D9F-D47F1241B2ED}"/>
              </a:ext>
            </a:extLst>
          </p:cNvPr>
          <p:cNvSpPr txBox="1"/>
          <p:nvPr/>
        </p:nvSpPr>
        <p:spPr>
          <a:xfrm>
            <a:off x="3370346" y="4197866"/>
            <a:ext cx="25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C88FDCD-065E-58DF-C9D2-E5BD3EE2C691}"/>
              </a:ext>
            </a:extLst>
          </p:cNvPr>
          <p:cNvSpPr txBox="1"/>
          <p:nvPr/>
        </p:nvSpPr>
        <p:spPr>
          <a:xfrm>
            <a:off x="2461260" y="3068304"/>
            <a:ext cx="25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19367303-3AC1-FDD2-672E-66EC371894B1}"/>
              </a:ext>
            </a:extLst>
          </p:cNvPr>
          <p:cNvSpPr txBox="1"/>
          <p:nvPr/>
        </p:nvSpPr>
        <p:spPr>
          <a:xfrm>
            <a:off x="4235321" y="5332654"/>
            <a:ext cx="25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F2CECA58-8D6D-8685-F8F6-EA4858A3566B}"/>
              </a:ext>
            </a:extLst>
          </p:cNvPr>
          <p:cNvSpPr txBox="1"/>
          <p:nvPr/>
        </p:nvSpPr>
        <p:spPr>
          <a:xfrm>
            <a:off x="1206500" y="4103419"/>
            <a:ext cx="25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D0F2305F-2898-C7B8-86EE-7D39C9EB04E6}"/>
              </a:ext>
            </a:extLst>
          </p:cNvPr>
          <p:cNvSpPr txBox="1"/>
          <p:nvPr/>
        </p:nvSpPr>
        <p:spPr>
          <a:xfrm>
            <a:off x="2461260" y="3459202"/>
            <a:ext cx="25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7E17AE2-4BBB-5448-CF71-3948CEDD6FF5}"/>
              </a:ext>
            </a:extLst>
          </p:cNvPr>
          <p:cNvSpPr txBox="1"/>
          <p:nvPr/>
        </p:nvSpPr>
        <p:spPr>
          <a:xfrm>
            <a:off x="3398520" y="4567198"/>
            <a:ext cx="25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6F6AEEBD-075B-D2CD-6858-8B8901837C33}"/>
              </a:ext>
            </a:extLst>
          </p:cNvPr>
          <p:cNvSpPr txBox="1"/>
          <p:nvPr/>
        </p:nvSpPr>
        <p:spPr>
          <a:xfrm>
            <a:off x="793633" y="4100028"/>
            <a:ext cx="25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519885CA-5017-050D-63D3-A8A899B6192A}"/>
              </a:ext>
            </a:extLst>
          </p:cNvPr>
          <p:cNvSpPr txBox="1"/>
          <p:nvPr/>
        </p:nvSpPr>
        <p:spPr>
          <a:xfrm>
            <a:off x="2084550" y="2339816"/>
            <a:ext cx="25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E864EC97-779A-DA90-65B3-DCFE14085B47}"/>
              </a:ext>
            </a:extLst>
          </p:cNvPr>
          <p:cNvSpPr txBox="1"/>
          <p:nvPr/>
        </p:nvSpPr>
        <p:spPr>
          <a:xfrm>
            <a:off x="3029744" y="4103419"/>
            <a:ext cx="25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3010BCCE-1500-230D-07F3-654D98301542}"/>
              </a:ext>
            </a:extLst>
          </p:cNvPr>
          <p:cNvSpPr txBox="1"/>
          <p:nvPr/>
        </p:nvSpPr>
        <p:spPr>
          <a:xfrm>
            <a:off x="3912179" y="4811911"/>
            <a:ext cx="25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6F422FEF-DD7F-A9C9-3FF7-E1B635113C8E}"/>
              </a:ext>
            </a:extLst>
          </p:cNvPr>
          <p:cNvSpPr txBox="1"/>
          <p:nvPr/>
        </p:nvSpPr>
        <p:spPr>
          <a:xfrm>
            <a:off x="2084550" y="2676882"/>
            <a:ext cx="25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B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7FF68E84-B45C-F096-C73A-C8A25D72904C}"/>
              </a:ext>
            </a:extLst>
          </p:cNvPr>
          <p:cNvSpPr txBox="1"/>
          <p:nvPr/>
        </p:nvSpPr>
        <p:spPr>
          <a:xfrm>
            <a:off x="798008" y="3672181"/>
            <a:ext cx="25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B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5201AD2A-8E25-20AB-7DFB-4BE935C019D5}"/>
              </a:ext>
            </a:extLst>
          </p:cNvPr>
          <p:cNvSpPr txBox="1"/>
          <p:nvPr/>
        </p:nvSpPr>
        <p:spPr>
          <a:xfrm>
            <a:off x="3026974" y="4811911"/>
            <a:ext cx="25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B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70842D61-29C8-81EC-4E72-EBFB53FCCB1F}"/>
              </a:ext>
            </a:extLst>
          </p:cNvPr>
          <p:cNvSpPr txBox="1"/>
          <p:nvPr/>
        </p:nvSpPr>
        <p:spPr>
          <a:xfrm>
            <a:off x="3912179" y="5055655"/>
            <a:ext cx="25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B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661694BF-82F8-892A-8128-83CD1A1056D2}"/>
              </a:ext>
            </a:extLst>
          </p:cNvPr>
          <p:cNvSpPr/>
          <p:nvPr/>
        </p:nvSpPr>
        <p:spPr>
          <a:xfrm>
            <a:off x="684696" y="3068304"/>
            <a:ext cx="1055756" cy="2166305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 : coins arrondis 49">
            <a:extLst>
              <a:ext uri="{FF2B5EF4-FFF2-40B4-BE49-F238E27FC236}">
                <a16:creationId xmlns:a16="http://schemas.microsoft.com/office/drawing/2014/main" id="{AE57FE5E-C974-5780-92A4-86B97C8A0E96}"/>
              </a:ext>
            </a:extLst>
          </p:cNvPr>
          <p:cNvSpPr/>
          <p:nvPr/>
        </p:nvSpPr>
        <p:spPr>
          <a:xfrm>
            <a:off x="9174923" y="684695"/>
            <a:ext cx="397565" cy="530087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 : coins arrondis 50">
            <a:extLst>
              <a:ext uri="{FF2B5EF4-FFF2-40B4-BE49-F238E27FC236}">
                <a16:creationId xmlns:a16="http://schemas.microsoft.com/office/drawing/2014/main" id="{E2F8E5D9-6DED-7612-AD50-D20FE4B27390}"/>
              </a:ext>
            </a:extLst>
          </p:cNvPr>
          <p:cNvSpPr/>
          <p:nvPr/>
        </p:nvSpPr>
        <p:spPr>
          <a:xfrm>
            <a:off x="2063695" y="1865981"/>
            <a:ext cx="800873" cy="1999236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 : coins arrondis 51">
            <a:extLst>
              <a:ext uri="{FF2B5EF4-FFF2-40B4-BE49-F238E27FC236}">
                <a16:creationId xmlns:a16="http://schemas.microsoft.com/office/drawing/2014/main" id="{EF81D4B2-C15F-DC9D-B6AD-1BA7F6B3CA37}"/>
              </a:ext>
            </a:extLst>
          </p:cNvPr>
          <p:cNvSpPr/>
          <p:nvPr/>
        </p:nvSpPr>
        <p:spPr>
          <a:xfrm>
            <a:off x="3859346" y="4390886"/>
            <a:ext cx="955611" cy="1545261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08DCAB6-6211-E3A7-CF54-2EF25D569BD3}"/>
              </a:ext>
            </a:extLst>
          </p:cNvPr>
          <p:cNvSpPr/>
          <p:nvPr/>
        </p:nvSpPr>
        <p:spPr>
          <a:xfrm>
            <a:off x="5807090" y="5091562"/>
            <a:ext cx="5412728" cy="5666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374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377EC7-E4EF-6C7D-078A-89A17557A8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497D5C34-54F0-DC75-AD81-58719AEFA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3633"/>
            <a:ext cx="6062150" cy="1065742"/>
          </a:xfrm>
        </p:spPr>
        <p:txBody>
          <a:bodyPr/>
          <a:lstStyle/>
          <a:p>
            <a:r>
              <a:rPr lang="fr-FR" dirty="0" err="1"/>
              <a:t>Winding</a:t>
            </a:r>
            <a:r>
              <a:rPr lang="fr-FR" dirty="0"/>
              <a:t> tension </a:t>
            </a:r>
            <a:r>
              <a:rPr lang="fr-FR" dirty="0" err="1"/>
              <a:t>effect</a:t>
            </a:r>
            <a:r>
              <a:rPr lang="fr-FR" dirty="0"/>
              <a:t> Radial Pressure estimation</a:t>
            </a:r>
            <a:endParaRPr lang="en-US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87B665F-A05C-04CB-EE68-0B93074801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655103"/>
              </p:ext>
            </p:extLst>
          </p:nvPr>
        </p:nvGraphicFramePr>
        <p:xfrm>
          <a:off x="6606907" y="128491"/>
          <a:ext cx="4742214" cy="133602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90369">
                  <a:extLst>
                    <a:ext uri="{9D8B030D-6E8A-4147-A177-3AD203B41FA5}">
                      <a16:colId xmlns:a16="http://schemas.microsoft.com/office/drawing/2014/main" val="3465369409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93391815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2354810473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4178803280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103158741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396453378"/>
                    </a:ext>
                  </a:extLst>
                </a:gridCol>
              </a:tblGrid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Pancake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turns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force kg</a:t>
                      </a:r>
                      <a:endParaRPr lang="en-US" sz="1100" b="1" i="1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Wipe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 err="1">
                          <a:effectLst/>
                        </a:rPr>
                        <a:t>thightening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Stuck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792824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175740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055765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459137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14534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8FDE3801-5528-0216-249E-8F70576E6C55}"/>
                  </a:ext>
                </a:extLst>
              </p:cNvPr>
              <p:cNvSpPr txBox="1"/>
              <p:nvPr/>
            </p:nvSpPr>
            <p:spPr>
              <a:xfrm flipH="1">
                <a:off x="241177" y="1464516"/>
                <a:ext cx="6195249" cy="50378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fr-FR" b="1" dirty="0">
                    <a:latin typeface="Times" panose="02020603050405020304" pitchFamily="18" charset="0"/>
                    <a:cs typeface="Times" panose="02020603050405020304" pitchFamily="18" charset="0"/>
                  </a:rPr>
                  <a:t>Hypotheses 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dirty="0">
                    <a:latin typeface="Times" panose="02020603050405020304" pitchFamily="18" charset="0"/>
                    <a:cs typeface="Times" panose="02020603050405020304" pitchFamily="18" charset="0"/>
                  </a:rPr>
                  <a:t>Tape of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𝑤</m:t>
                    </m:r>
                  </m:oMath>
                </a14:m>
                <a:r>
                  <a:rPr lang="en-GB" dirty="0">
                    <a:latin typeface="Times" panose="02020603050405020304" pitchFamily="18" charset="0"/>
                    <a:cs typeface="Times" panose="02020603050405020304" pitchFamily="18" charset="0"/>
                  </a:rPr>
                  <a:t> width and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𝑒</m:t>
                    </m:r>
                  </m:oMath>
                </a14:m>
                <a:r>
                  <a:rPr lang="en-GB" dirty="0">
                    <a:latin typeface="Times" panose="02020603050405020304" pitchFamily="18" charset="0"/>
                    <a:cs typeface="Times" panose="02020603050405020304" pitchFamily="18" charset="0"/>
                  </a:rPr>
                  <a:t> thickness is wound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𝑁</m:t>
                    </m:r>
                  </m:oMath>
                </a14:m>
                <a:r>
                  <a:rPr lang="en-GB" dirty="0">
                    <a:latin typeface="Times" panose="02020603050405020304" pitchFamily="18" charset="0"/>
                    <a:cs typeface="Times" panose="02020603050405020304" pitchFamily="18" charset="0"/>
                  </a:rPr>
                  <a:t> time for a total radius of the pancake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dirty="0" smtClean="0">
                            <a:latin typeface="Cambria Math" panose="02040503050406030204" pitchFamily="18" charset="0"/>
                            <a:cs typeface="Times" panose="020206030504050203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  <a:cs typeface="Times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fr-FR" b="0" i="1" dirty="0" smtClean="0">
                            <a:latin typeface="Cambria Math" panose="02040503050406030204" pitchFamily="18" charset="0"/>
                            <a:cs typeface="Times" panose="02020603050405020304" pitchFamily="18" charset="0"/>
                          </a:rPr>
                          <m:t>𝑒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 = </m:t>
                    </m:r>
                    <m:r>
                      <a:rPr lang="en-GB" i="1" dirty="0" smtClean="0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𝑅</m:t>
                    </m:r>
                    <m:r>
                      <a:rPr lang="en-GB" i="1" dirty="0" smtClean="0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 +</m:t>
                    </m:r>
                    <m:r>
                      <a:rPr lang="fr-FR" b="0" i="1" dirty="0" smtClean="0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𝑁</m:t>
                    </m:r>
                    <m:r>
                      <a:rPr lang="en-GB" i="1" dirty="0" smtClean="0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𝑒</m:t>
                    </m:r>
                  </m:oMath>
                </a14:m>
                <a:endParaRPr lang="en-GB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dirty="0">
                    <a:latin typeface="Times" panose="02020603050405020304" pitchFamily="18" charset="0"/>
                    <a:cs typeface="Times" panose="02020603050405020304" pitchFamily="18" charset="0"/>
                  </a:rPr>
                  <a:t>Tape is wound with a </a:t>
                </a:r>
                <a:r>
                  <a:rPr lang="en-GB" dirty="0">
                    <a:solidFill>
                      <a:srgbClr val="FF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constant</a:t>
                </a:r>
                <a:r>
                  <a:rPr lang="en-GB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𝑇</m:t>
                    </m:r>
                  </m:oMath>
                </a14:m>
                <a:r>
                  <a:rPr lang="en-GB" dirty="0">
                    <a:latin typeface="Times" panose="02020603050405020304" pitchFamily="18" charset="0"/>
                    <a:cs typeface="Times" panose="02020603050405020304" pitchFamily="18" charset="0"/>
                  </a:rPr>
                  <a:t> tension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dirty="0">
                    <a:latin typeface="Times" panose="02020603050405020304" pitchFamily="18" charset="0"/>
                    <a:cs typeface="Times" panose="02020603050405020304" pitchFamily="18" charset="0"/>
                  </a:rPr>
                  <a:t>Tape is considered as a </a:t>
                </a:r>
                <a:r>
                  <a:rPr lang="en-GB" dirty="0">
                    <a:solidFill>
                      <a:srgbClr val="FF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homogenous continuum solid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dirty="0">
                    <a:latin typeface="Times" panose="02020603050405020304" pitchFamily="18" charset="0"/>
                    <a:cs typeface="Times" panose="02020603050405020304" pitchFamily="18" charset="0"/>
                  </a:rPr>
                  <a:t>We </a:t>
                </a:r>
                <a:r>
                  <a:rPr lang="en-GB" dirty="0">
                    <a:solidFill>
                      <a:srgbClr val="FF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neglect all variation of stress </a:t>
                </a:r>
                <a:r>
                  <a:rPr lang="en-GB" dirty="0">
                    <a:latin typeface="Times" panose="02020603050405020304" pitchFamily="18" charset="0"/>
                    <a:cs typeface="Times" panose="02020603050405020304" pitchFamily="18" charset="0"/>
                  </a:rPr>
                  <a:t>along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𝑧</m:t>
                    </m:r>
                  </m:oMath>
                </a14:m>
                <a:r>
                  <a:rPr lang="en-GB" dirty="0">
                    <a:latin typeface="Times" panose="02020603050405020304" pitchFamily="18" charset="0"/>
                    <a:cs typeface="Times" panose="02020603050405020304" pitchFamily="18" charset="0"/>
                  </a:rPr>
                  <a:t> and any shear stresses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dirty="0">
                    <a:latin typeface="Times" panose="02020603050405020304" pitchFamily="18" charset="0"/>
                    <a:cs typeface="Times" panose="02020603050405020304" pitchFamily="18" charset="0"/>
                  </a:rPr>
                  <a:t>We neglect all temperature related strain/stress due to heat up and cool down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Equilibrum</a:t>
                </a:r>
                <a:r>
                  <a:rPr lang="en-GB" dirty="0">
                    <a:latin typeface="Times" panose="02020603050405020304" pitchFamily="18" charset="0"/>
                    <a:cs typeface="Times" panose="02020603050405020304" pitchFamily="18" charset="0"/>
                  </a:rPr>
                  <a:t> equation gives a differential equation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𝑟</m:t>
                              </m:r>
                            </m:e>
                          </m:d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𝜕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𝑟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𝑟</m:t>
                              </m:r>
                            </m:sub>
                          </m:sSub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𝜃</m:t>
                              </m:r>
                            </m:sub>
                          </m:sSub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𝑟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fr-FR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Boundry</a:t>
                </a:r>
                <a:r>
                  <a:rPr lang="fr-FR" dirty="0">
                    <a:latin typeface="Times" panose="02020603050405020304" pitchFamily="18" charset="0"/>
                    <a:cs typeface="Times" panose="02020603050405020304" pitchFamily="18" charset="0"/>
                  </a:rPr>
                  <a:t> condition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fr-FR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Then</a:t>
                </a:r>
                <a:r>
                  <a:rPr lang="fr-FR" dirty="0">
                    <a:latin typeface="Times" panose="02020603050405020304" pitchFamily="18" charset="0"/>
                    <a:cs typeface="Times" panose="02020603050405020304" pitchFamily="18" charset="0"/>
                  </a:rPr>
                  <a:t> radial pressure can </a:t>
                </a:r>
                <a:r>
                  <a:rPr lang="fr-FR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be</a:t>
                </a:r>
                <a:r>
                  <a:rPr lang="fr-FR" dirty="0"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:r>
                  <a:rPr lang="fr-FR" dirty="0" err="1">
                    <a:latin typeface="Times" panose="02020603050405020304" pitchFamily="18" charset="0"/>
                    <a:cs typeface="Times" panose="02020603050405020304" pitchFamily="18" charset="0"/>
                  </a:rPr>
                  <a:t>written</a:t>
                </a:r>
                <a:endParaRPr lang="fr-FR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𝑃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𝑟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−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𝑤𝑒</m:t>
                          </m:r>
                        </m:den>
                      </m:f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  <a:cs typeface="Times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cs typeface="Times" panose="020206030504050203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cs typeface="Times" panose="020206030504050203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fr-FR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endParaRPr lang="fr-FR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8FDE3801-5528-0216-249E-8F70576E6C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41177" y="1464516"/>
                <a:ext cx="6195249" cy="5037854"/>
              </a:xfrm>
              <a:prstGeom prst="rect">
                <a:avLst/>
              </a:prstGeom>
              <a:blipFill>
                <a:blip r:embed="rId2"/>
                <a:stretch>
                  <a:fillRect l="-2165" t="-1572" r="-11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FF2572A9-CBFD-7B2F-B588-34FB02476E5D}"/>
                  </a:ext>
                </a:extLst>
              </p:cNvPr>
              <p:cNvSpPr txBox="1"/>
              <p:nvPr/>
            </p:nvSpPr>
            <p:spPr>
              <a:xfrm flipH="1">
                <a:off x="6470138" y="1632750"/>
                <a:ext cx="5310205" cy="10726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fr-FR" b="1" dirty="0">
                    <a:latin typeface="Times" panose="02020603050405020304" pitchFamily="18" charset="0"/>
                    <a:cs typeface="Times" panose="02020603050405020304" pitchFamily="18" charset="0"/>
                  </a:rPr>
                  <a:t>Discretisation of position: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𝑛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𝑅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</m:ctrlPr>
                        </m:fPr>
                        <m:num>
                          <m:r>
                            <a:rPr lang="fr-FR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𝑛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+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𝑛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𝑒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         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𝑛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∈[</m:t>
                      </m:r>
                      <m:d>
                        <m:dPr>
                          <m:begChr m:val="|"/>
                          <m:endChr m:val="|"/>
                          <m:ctrlP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1,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𝑁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]</m:t>
                      </m:r>
                    </m:oMath>
                  </m:oMathPara>
                </a14:m>
                <a:endParaRPr lang="fr-FR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endParaRPr lang="fr-FR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FF2572A9-CBFD-7B2F-B588-34FB02476E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470138" y="1632750"/>
                <a:ext cx="5310205" cy="1072601"/>
              </a:xfrm>
              <a:prstGeom prst="rect">
                <a:avLst/>
              </a:prstGeom>
              <a:blipFill>
                <a:blip r:embed="rId3"/>
                <a:stretch>
                  <a:fillRect l="-2411" t="-73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9422C5C4-A46B-1559-0092-1BD35D2AC8EB}"/>
                  </a:ext>
                </a:extLst>
              </p:cNvPr>
              <p:cNvSpPr txBox="1"/>
              <p:nvPr/>
            </p:nvSpPr>
            <p:spPr>
              <a:xfrm>
                <a:off x="7010401" y="4949759"/>
                <a:ext cx="3526969" cy="984052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𝑃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𝑟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−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𝑤𝑒</m:t>
                          </m:r>
                        </m:den>
                      </m:f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𝑅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+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𝑁𝑒</m:t>
                              </m:r>
                            </m:num>
                            <m:den>
                              <m:r>
                                <a:rPr lang="fr-FR" i="1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𝑅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  <a:cs typeface="Times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cs typeface="Times" panose="02020603050405020304" pitchFamily="18" charset="0"/>
                                    </a:rPr>
                                    <m:t>𝑛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cs typeface="Times" panose="020206030504050203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  <a:cs typeface="Times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cs typeface="Times" panose="020206030504050203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cs typeface="Times" panose="020206030504050203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fr-FR" i="1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𝑒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9422C5C4-A46B-1559-0092-1BD35D2AC8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1" y="4949759"/>
                <a:ext cx="3526969" cy="9840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:a16="http://schemas.microsoft.com/office/drawing/2014/main" id="{0D9D6C86-BFFE-9524-BCBD-52CCD8C061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1448" y="2456221"/>
            <a:ext cx="3871250" cy="239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898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CB40A4-E863-20B2-1DBA-7DB1583364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A79C268D-7F75-803D-B308-1E9099DC2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3633"/>
            <a:ext cx="6062150" cy="1065742"/>
          </a:xfrm>
        </p:spPr>
        <p:txBody>
          <a:bodyPr/>
          <a:lstStyle/>
          <a:p>
            <a:r>
              <a:rPr lang="fr-FR" dirty="0" err="1"/>
              <a:t>Winding</a:t>
            </a:r>
            <a:r>
              <a:rPr lang="fr-FR" dirty="0"/>
              <a:t> tension </a:t>
            </a:r>
            <a:r>
              <a:rPr lang="fr-FR" dirty="0" err="1"/>
              <a:t>effect</a:t>
            </a:r>
            <a:r>
              <a:rPr lang="fr-FR" dirty="0"/>
              <a:t> Radial Pressure estimation</a:t>
            </a:r>
            <a:endParaRPr lang="en-US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20C86350-FD40-D1F4-AC63-9CCA4DA434A4}"/>
              </a:ext>
            </a:extLst>
          </p:cNvPr>
          <p:cNvGraphicFramePr>
            <a:graphicFrameLocks noGrp="1"/>
          </p:cNvGraphicFramePr>
          <p:nvPr/>
        </p:nvGraphicFramePr>
        <p:xfrm>
          <a:off x="6606907" y="128491"/>
          <a:ext cx="4742214" cy="133602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90369">
                  <a:extLst>
                    <a:ext uri="{9D8B030D-6E8A-4147-A177-3AD203B41FA5}">
                      <a16:colId xmlns:a16="http://schemas.microsoft.com/office/drawing/2014/main" val="3465369409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93391815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2354810473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4178803280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103158741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396453378"/>
                    </a:ext>
                  </a:extLst>
                </a:gridCol>
              </a:tblGrid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Pancake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turns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force kg</a:t>
                      </a:r>
                      <a:endParaRPr lang="en-US" sz="1100" b="1" i="1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Wipe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 err="1">
                          <a:effectLst/>
                        </a:rPr>
                        <a:t>thightening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Stuck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792824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175740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055765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459137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145341"/>
                  </a:ext>
                </a:extLst>
              </a:tr>
            </a:tbl>
          </a:graphicData>
        </a:graphic>
      </p:graphicFrame>
      <p:pic>
        <p:nvPicPr>
          <p:cNvPr id="6" name="Image 5" descr="Une image contenant diagramme, ligne, capture d’écran, texte&#10;&#10;Le contenu généré par l’IA peut être incorrect.">
            <a:extLst>
              <a:ext uri="{FF2B5EF4-FFF2-40B4-BE49-F238E27FC236}">
                <a16:creationId xmlns:a16="http://schemas.microsoft.com/office/drawing/2014/main" id="{32567F2F-A5BB-F57A-38F5-C3326CEA17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8205"/>
            <a:ext cx="6519553" cy="387371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B2245D7F-70C3-8F81-5069-2002B50F966F}"/>
              </a:ext>
            </a:extLst>
          </p:cNvPr>
          <p:cNvSpPr txBox="1"/>
          <p:nvPr/>
        </p:nvSpPr>
        <p:spPr>
          <a:xfrm flipH="1">
            <a:off x="4411432" y="5722251"/>
            <a:ext cx="3026479" cy="2769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No conclusive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interpretation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739B718F-4D62-9389-C08C-B6829E63DC32}"/>
              </a:ext>
            </a:extLst>
          </p:cNvPr>
          <p:cNvSpPr/>
          <p:nvPr/>
        </p:nvSpPr>
        <p:spPr>
          <a:xfrm>
            <a:off x="6646223" y="395844"/>
            <a:ext cx="4702898" cy="273133"/>
          </a:xfrm>
          <a:prstGeom prst="roundRect">
            <a:avLst/>
          </a:prstGeom>
          <a:noFill/>
          <a:ln>
            <a:solidFill>
              <a:srgbClr val="00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59827B5A-6D2D-518F-AC09-D491A1482F46}"/>
              </a:ext>
            </a:extLst>
          </p:cNvPr>
          <p:cNvSpPr/>
          <p:nvPr/>
        </p:nvSpPr>
        <p:spPr>
          <a:xfrm>
            <a:off x="6646223" y="684810"/>
            <a:ext cx="4702898" cy="251519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58BF5C4-1417-F016-1459-B470BF2864ED}"/>
              </a:ext>
            </a:extLst>
          </p:cNvPr>
          <p:cNvSpPr/>
          <p:nvPr/>
        </p:nvSpPr>
        <p:spPr>
          <a:xfrm>
            <a:off x="6646223" y="940289"/>
            <a:ext cx="4702898" cy="2515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E65207AE-E01F-273B-EEAF-9CC7D86225EB}"/>
              </a:ext>
            </a:extLst>
          </p:cNvPr>
          <p:cNvSpPr/>
          <p:nvPr/>
        </p:nvSpPr>
        <p:spPr>
          <a:xfrm>
            <a:off x="6646223" y="1200319"/>
            <a:ext cx="4702898" cy="251520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Image 15" descr="Une image contenant texte, capture d’écran, diagramme, ligne&#10;&#10;Le contenu généré par l’IA peut être incorrect.">
            <a:extLst>
              <a:ext uri="{FF2B5EF4-FFF2-40B4-BE49-F238E27FC236}">
                <a16:creationId xmlns:a16="http://schemas.microsoft.com/office/drawing/2014/main" id="{C7905117-816C-4597-E25A-44AC49EBD9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6907" y="1658205"/>
            <a:ext cx="4742214" cy="3154829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AA571390-8557-4AB3-F5B2-EBF2029806C2}"/>
              </a:ext>
            </a:extLst>
          </p:cNvPr>
          <p:cNvSpPr txBox="1"/>
          <p:nvPr/>
        </p:nvSpPr>
        <p:spPr>
          <a:xfrm>
            <a:off x="6776852" y="4824732"/>
            <a:ext cx="46276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Smoothed</a:t>
            </a:r>
            <a:r>
              <a:rPr lang="fr-FR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5 by 5 points (</a:t>
            </a:r>
            <a:r>
              <a:rPr lang="fr-FR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mean</a:t>
            </a:r>
            <a:r>
              <a:rPr lang="fr-FR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value are </a:t>
            </a:r>
            <a:r>
              <a:rPr lang="fr-FR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taken</a:t>
            </a:r>
            <a:r>
              <a:rPr lang="fr-FR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)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336714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15BE54-DFD7-E58C-62E4-FD36E98F6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13C9F5D7-B10C-D4B4-D85A-1839BD3E3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33"/>
            <a:ext cx="11376025" cy="1065742"/>
          </a:xfrm>
        </p:spPr>
        <p:txBody>
          <a:bodyPr/>
          <a:lstStyle/>
          <a:p>
            <a:r>
              <a:rPr lang="fr-FR" dirty="0"/>
              <a:t>Wipe </a:t>
            </a:r>
            <a:r>
              <a:rPr lang="fr-FR" dirty="0" err="1"/>
              <a:t>effect</a:t>
            </a:r>
            <a:endParaRPr lang="en-US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8B12685-87B0-9DDC-3E94-6F649BC5864B}"/>
              </a:ext>
            </a:extLst>
          </p:cNvPr>
          <p:cNvSpPr txBox="1"/>
          <p:nvPr/>
        </p:nvSpPr>
        <p:spPr>
          <a:xfrm>
            <a:off x="6420589" y="5987142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H05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561CDEB-1FF4-8A4A-D5EC-D8BF0A912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262" y="1730692"/>
            <a:ext cx="8920198" cy="425645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2C4C8F1-D569-4667-3A84-0BD95CBF08B7}"/>
              </a:ext>
            </a:extLst>
          </p:cNvPr>
          <p:cNvSpPr txBox="1"/>
          <p:nvPr/>
        </p:nvSpPr>
        <p:spPr>
          <a:xfrm>
            <a:off x="1723627" y="5987142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H04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D750E31-C0CC-1068-C13A-B0FB94E64B1D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2299580" y="1466254"/>
            <a:ext cx="0" cy="4520888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70976CF0-83E1-8864-56B1-46A4E5EB8A2A}"/>
              </a:ext>
            </a:extLst>
          </p:cNvPr>
          <p:cNvCxnSpPr>
            <a:cxnSpLocks/>
          </p:cNvCxnSpPr>
          <p:nvPr/>
        </p:nvCxnSpPr>
        <p:spPr>
          <a:xfrm>
            <a:off x="6996542" y="1484623"/>
            <a:ext cx="0" cy="4520888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20944DC2-E16A-9243-F3D4-5398C7129E81}"/>
              </a:ext>
            </a:extLst>
          </p:cNvPr>
          <p:cNvSpPr txBox="1"/>
          <p:nvPr/>
        </p:nvSpPr>
        <p:spPr>
          <a:xfrm flipH="1">
            <a:off x="9635598" y="2618702"/>
            <a:ext cx="2131867" cy="22159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Block of solder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seems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less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voids</a:t>
            </a:r>
            <a:endParaRPr lang="fr-FR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fr-FR" b="1" i="1" dirty="0">
                <a:latin typeface="Times" panose="02020603050405020304" pitchFamily="18" charset="0"/>
                <a:cs typeface="Times" panose="02020603050405020304" pitchFamily="18" charset="0"/>
              </a:rPr>
              <a:t>! </a:t>
            </a:r>
            <a:r>
              <a:rPr lang="fr-FR" b="1" i="1" dirty="0" err="1">
                <a:latin typeface="Times" panose="02020603050405020304" pitchFamily="18" charset="0"/>
                <a:cs typeface="Times" panose="02020603050405020304" pitchFamily="18" charset="0"/>
              </a:rPr>
              <a:t>Probably</a:t>
            </a:r>
            <a:r>
              <a:rPr lang="fr-FR" b="1" i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1" i="1" dirty="0" err="1">
                <a:latin typeface="Times" panose="02020603050405020304" pitchFamily="18" charset="0"/>
                <a:cs typeface="Times" panose="02020603050405020304" pitchFamily="18" charset="0"/>
              </a:rPr>
              <a:t>biased</a:t>
            </a:r>
            <a:r>
              <a:rPr lang="fr-FR" b="1" i="1" dirty="0">
                <a:latin typeface="Times" panose="02020603050405020304" pitchFamily="18" charset="0"/>
                <a:cs typeface="Times" panose="02020603050405020304" pitchFamily="18" charset="0"/>
              </a:rPr>
              <a:t> !</a:t>
            </a:r>
          </a:p>
          <a:p>
            <a:pPr algn="ctr"/>
            <a:endParaRPr lang="fr-FR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cannot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see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any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other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qualitative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difference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theese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images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6C55BC8D-EF90-8BA2-D1B9-0C6A50AB232D}"/>
              </a:ext>
            </a:extLst>
          </p:cNvPr>
          <p:cNvGraphicFramePr>
            <a:graphicFrameLocks noGrp="1"/>
          </p:cNvGraphicFramePr>
          <p:nvPr/>
        </p:nvGraphicFramePr>
        <p:xfrm>
          <a:off x="6606907" y="128491"/>
          <a:ext cx="4742214" cy="133602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90369">
                  <a:extLst>
                    <a:ext uri="{9D8B030D-6E8A-4147-A177-3AD203B41FA5}">
                      <a16:colId xmlns:a16="http://schemas.microsoft.com/office/drawing/2014/main" val="3465369409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93391815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2354810473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4178803280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103158741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396453378"/>
                    </a:ext>
                  </a:extLst>
                </a:gridCol>
              </a:tblGrid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Pancake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turns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force kg</a:t>
                      </a:r>
                      <a:endParaRPr lang="en-US" sz="1100" b="1" i="1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Wipe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 err="1">
                          <a:effectLst/>
                        </a:rPr>
                        <a:t>thightening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Stuck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792824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175740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055765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459137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1453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2316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F1559-04BF-AC43-AC6F-03D0783D6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BE2C8C13-C3E4-1E58-E57B-7EA24133B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33"/>
            <a:ext cx="11376025" cy="1065742"/>
          </a:xfrm>
        </p:spPr>
        <p:txBody>
          <a:bodyPr/>
          <a:lstStyle/>
          <a:p>
            <a:r>
              <a:rPr lang="fr-FR" dirty="0"/>
              <a:t>Tape </a:t>
            </a:r>
            <a:r>
              <a:rPr lang="fr-FR" dirty="0" err="1"/>
              <a:t>width</a:t>
            </a:r>
            <a:endParaRPr lang="en-US" dirty="0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5CD291AE-A394-D587-49CC-5ECFC7BB0BEB}"/>
              </a:ext>
            </a:extLst>
          </p:cNvPr>
          <p:cNvGraphicFramePr>
            <a:graphicFrameLocks noGrp="1"/>
          </p:cNvGraphicFramePr>
          <p:nvPr/>
        </p:nvGraphicFramePr>
        <p:xfrm>
          <a:off x="6606907" y="128491"/>
          <a:ext cx="4742214" cy="133602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90369">
                  <a:extLst>
                    <a:ext uri="{9D8B030D-6E8A-4147-A177-3AD203B41FA5}">
                      <a16:colId xmlns:a16="http://schemas.microsoft.com/office/drawing/2014/main" val="3465369409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93391815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2354810473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4178803280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103158741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396453378"/>
                    </a:ext>
                  </a:extLst>
                </a:gridCol>
              </a:tblGrid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Pancake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turns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force kg</a:t>
                      </a:r>
                      <a:endParaRPr lang="en-US" sz="1100" b="1" i="1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Wipe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 err="1">
                          <a:effectLst/>
                        </a:rPr>
                        <a:t>thightening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Stuck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792824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175740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055765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459137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145341"/>
                  </a:ext>
                </a:extLst>
              </a:tr>
            </a:tbl>
          </a:graphicData>
        </a:graphic>
      </p:graphicFrame>
      <p:pic>
        <p:nvPicPr>
          <p:cNvPr id="2" name="Image 1">
            <a:extLst>
              <a:ext uri="{FF2B5EF4-FFF2-40B4-BE49-F238E27FC236}">
                <a16:creationId xmlns:a16="http://schemas.microsoft.com/office/drawing/2014/main" id="{6EAD09FE-DEED-F698-7429-598F140845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2641"/>
          <a:stretch/>
        </p:blipFill>
        <p:spPr>
          <a:xfrm>
            <a:off x="3637764" y="1539648"/>
            <a:ext cx="4844864" cy="488144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2D39AD7-4300-650C-FBF7-3370AC51FB2C}"/>
              </a:ext>
            </a:extLst>
          </p:cNvPr>
          <p:cNvSpPr txBox="1"/>
          <p:nvPr/>
        </p:nvSpPr>
        <p:spPr>
          <a:xfrm>
            <a:off x="2393563" y="1534846"/>
            <a:ext cx="15015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B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92D7CD-6252-1875-ACAF-412DED43272B}"/>
              </a:ext>
            </a:extLst>
          </p:cNvPr>
          <p:cNvSpPr txBox="1"/>
          <p:nvPr/>
        </p:nvSpPr>
        <p:spPr>
          <a:xfrm>
            <a:off x="8225277" y="1539434"/>
            <a:ext cx="15015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A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pic>
        <p:nvPicPr>
          <p:cNvPr id="8" name="Image 7" descr="Une image contenant texte, capture d’écran, Police, Tracé&#10;&#10;Le contenu généré par l’IA peut être incorrect.">
            <a:extLst>
              <a:ext uri="{FF2B5EF4-FFF2-40B4-BE49-F238E27FC236}">
                <a16:creationId xmlns:a16="http://schemas.microsoft.com/office/drawing/2014/main" id="{A78C863A-15D8-5DB4-612D-7191E66EBA2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597276"/>
            <a:ext cx="3861080" cy="2895810"/>
          </a:xfrm>
          <a:prstGeom prst="rect">
            <a:avLst/>
          </a:prstGeom>
        </p:spPr>
      </p:pic>
      <p:pic>
        <p:nvPicPr>
          <p:cNvPr id="10" name="Image 9" descr="Une image contenant texte, capture d’écran, Police, Tracé&#10;&#10;Le contenu généré par l’IA peut être incorrect.">
            <a:extLst>
              <a:ext uri="{FF2B5EF4-FFF2-40B4-BE49-F238E27FC236}">
                <a16:creationId xmlns:a16="http://schemas.microsoft.com/office/drawing/2014/main" id="{5E22263B-B3A6-F6E7-CB64-64CB0ACCF5F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63897" y="2597276"/>
            <a:ext cx="3628103" cy="2721076"/>
          </a:xfrm>
          <a:prstGeom prst="rect">
            <a:avLst/>
          </a:prstGeom>
        </p:spPr>
      </p:pic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94060B7-EAFC-0AC1-D403-F3136AE0FF9A}"/>
              </a:ext>
            </a:extLst>
          </p:cNvPr>
          <p:cNvCxnSpPr/>
          <p:nvPr/>
        </p:nvCxnSpPr>
        <p:spPr>
          <a:xfrm flipV="1">
            <a:off x="1159823" y="1686296"/>
            <a:ext cx="3804063" cy="12904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6F20286B-2F72-DDE4-4B98-B96BB67C6F28}"/>
              </a:ext>
            </a:extLst>
          </p:cNvPr>
          <p:cNvCxnSpPr>
            <a:cxnSpLocks/>
          </p:cNvCxnSpPr>
          <p:nvPr/>
        </p:nvCxnSpPr>
        <p:spPr>
          <a:xfrm flipV="1">
            <a:off x="1518062" y="1876301"/>
            <a:ext cx="3303164" cy="11004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FEE60DB9-CFAD-3763-1059-18F936F9A474}"/>
              </a:ext>
            </a:extLst>
          </p:cNvPr>
          <p:cNvCxnSpPr>
            <a:cxnSpLocks/>
          </p:cNvCxnSpPr>
          <p:nvPr/>
        </p:nvCxnSpPr>
        <p:spPr>
          <a:xfrm flipV="1">
            <a:off x="1802117" y="2149434"/>
            <a:ext cx="2880719" cy="9266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E9DF5676-6FF7-3F6C-5B4B-F2C65875506A}"/>
              </a:ext>
            </a:extLst>
          </p:cNvPr>
          <p:cNvCxnSpPr>
            <a:cxnSpLocks/>
          </p:cNvCxnSpPr>
          <p:nvPr/>
        </p:nvCxnSpPr>
        <p:spPr>
          <a:xfrm flipV="1">
            <a:off x="3037004" y="2782784"/>
            <a:ext cx="933313" cy="5595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21334E5A-8791-D3BF-744D-5CD7BC6844C2}"/>
              </a:ext>
            </a:extLst>
          </p:cNvPr>
          <p:cNvCxnSpPr>
            <a:cxnSpLocks/>
          </p:cNvCxnSpPr>
          <p:nvPr/>
        </p:nvCxnSpPr>
        <p:spPr>
          <a:xfrm flipH="1" flipV="1">
            <a:off x="6848104" y="2050473"/>
            <a:ext cx="2644239" cy="9910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C5763EB9-634B-2B8E-F690-9F55EAE116B4}"/>
              </a:ext>
            </a:extLst>
          </p:cNvPr>
          <p:cNvCxnSpPr>
            <a:cxnSpLocks/>
          </p:cNvCxnSpPr>
          <p:nvPr/>
        </p:nvCxnSpPr>
        <p:spPr>
          <a:xfrm flipH="1" flipV="1">
            <a:off x="7201166" y="2050473"/>
            <a:ext cx="3009635" cy="10047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57B73A9D-5011-779B-CC51-5790AEE380AD}"/>
              </a:ext>
            </a:extLst>
          </p:cNvPr>
          <p:cNvCxnSpPr>
            <a:cxnSpLocks/>
          </p:cNvCxnSpPr>
          <p:nvPr/>
        </p:nvCxnSpPr>
        <p:spPr>
          <a:xfrm flipH="1" flipV="1">
            <a:off x="7283532" y="1946004"/>
            <a:ext cx="3110274" cy="10266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FEEFE54B-0F05-536C-C565-27565E82F57D}"/>
              </a:ext>
            </a:extLst>
          </p:cNvPr>
          <p:cNvCxnSpPr>
            <a:cxnSpLocks/>
          </p:cNvCxnSpPr>
          <p:nvPr/>
        </p:nvCxnSpPr>
        <p:spPr>
          <a:xfrm flipH="1" flipV="1">
            <a:off x="7400852" y="1904178"/>
            <a:ext cx="3393507" cy="11774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8A72CD7C-A00C-9E9C-E545-668B79D876A4}"/>
              </a:ext>
            </a:extLst>
          </p:cNvPr>
          <p:cNvCxnSpPr>
            <a:cxnSpLocks/>
          </p:cNvCxnSpPr>
          <p:nvPr/>
        </p:nvCxnSpPr>
        <p:spPr>
          <a:xfrm flipH="1" flipV="1">
            <a:off x="7742715" y="1797152"/>
            <a:ext cx="3606406" cy="11795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9279324A-5DFB-BB0F-CD89-89F617EBC159}"/>
              </a:ext>
            </a:extLst>
          </p:cNvPr>
          <p:cNvCxnSpPr>
            <a:cxnSpLocks/>
          </p:cNvCxnSpPr>
          <p:nvPr/>
        </p:nvCxnSpPr>
        <p:spPr>
          <a:xfrm flipH="1" flipV="1">
            <a:off x="7543512" y="1840200"/>
            <a:ext cx="3476480" cy="12051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8193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AB7CA6-8A2D-21B6-6D12-8C7AD11FA1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2A1F2672-4A80-5D76-04FD-B7F97986A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33"/>
            <a:ext cx="11376025" cy="1065742"/>
          </a:xfrm>
        </p:spPr>
        <p:txBody>
          <a:bodyPr/>
          <a:lstStyle/>
          <a:p>
            <a:r>
              <a:rPr lang="fr-FR" dirty="0"/>
              <a:t>Tape </a:t>
            </a:r>
            <a:r>
              <a:rPr lang="fr-FR" dirty="0" err="1"/>
              <a:t>width</a:t>
            </a:r>
            <a:endParaRPr lang="en-US" dirty="0"/>
          </a:p>
        </p:txBody>
      </p:sp>
      <p:pic>
        <p:nvPicPr>
          <p:cNvPr id="9" name="Image 8" descr="Une image contenant texte, capture d’écran, Tracé, diagramme&#10;&#10;Le contenu généré par l’IA peut être incorrect.">
            <a:extLst>
              <a:ext uri="{FF2B5EF4-FFF2-40B4-BE49-F238E27FC236}">
                <a16:creationId xmlns:a16="http://schemas.microsoft.com/office/drawing/2014/main" id="{261D75AD-EF0B-3269-3428-22BEB6485A5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97445" y="3598218"/>
            <a:ext cx="3932706" cy="2949530"/>
          </a:xfrm>
          <a:prstGeom prst="rect">
            <a:avLst/>
          </a:prstGeom>
        </p:spPr>
      </p:pic>
      <p:pic>
        <p:nvPicPr>
          <p:cNvPr id="14" name="Image 13" descr="Une image contenant texte, capture d’écran, Police, Tracé&#10;&#10;Le contenu généré par l’IA peut être incorrect.">
            <a:extLst>
              <a:ext uri="{FF2B5EF4-FFF2-40B4-BE49-F238E27FC236}">
                <a16:creationId xmlns:a16="http://schemas.microsoft.com/office/drawing/2014/main" id="{74EBE184-A09E-CF75-7C4C-508A05BCC8B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214" y="648688"/>
            <a:ext cx="3932706" cy="2949530"/>
          </a:xfrm>
          <a:prstGeom prst="rect">
            <a:avLst/>
          </a:prstGeom>
        </p:spPr>
      </p:pic>
      <p:pic>
        <p:nvPicPr>
          <p:cNvPr id="18" name="Image 17" descr="Une image contenant texte, capture d’écran, Police, Tracé&#10;&#10;Le contenu généré par l’IA peut être incorrect.">
            <a:extLst>
              <a:ext uri="{FF2B5EF4-FFF2-40B4-BE49-F238E27FC236}">
                <a16:creationId xmlns:a16="http://schemas.microsoft.com/office/drawing/2014/main" id="{BE843DE2-25A4-7BA8-880F-6A794B097F9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930" y="3558634"/>
            <a:ext cx="3932706" cy="2949530"/>
          </a:xfrm>
          <a:prstGeom prst="rect">
            <a:avLst/>
          </a:prstGeom>
        </p:spPr>
      </p:pic>
      <p:pic>
        <p:nvPicPr>
          <p:cNvPr id="21" name="Image 20" descr="Une image contenant texte, capture d’écran, Police, Tracé&#10;&#10;Le contenu généré par l’IA peut être incorrect.">
            <a:extLst>
              <a:ext uri="{FF2B5EF4-FFF2-40B4-BE49-F238E27FC236}">
                <a16:creationId xmlns:a16="http://schemas.microsoft.com/office/drawing/2014/main" id="{5338FA07-71A4-F215-F583-C0A61F0CB28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1147" y="681346"/>
            <a:ext cx="3932706" cy="2949530"/>
          </a:xfrm>
          <a:prstGeom prst="rect">
            <a:avLst/>
          </a:prstGeom>
        </p:spPr>
      </p:pic>
      <p:pic>
        <p:nvPicPr>
          <p:cNvPr id="25" name="Image 24" descr="Une image contenant texte, capture d’écran, Police, diagramme&#10;&#10;Le contenu généré par l’IA peut être incorrect.">
            <a:extLst>
              <a:ext uri="{FF2B5EF4-FFF2-40B4-BE49-F238E27FC236}">
                <a16:creationId xmlns:a16="http://schemas.microsoft.com/office/drawing/2014/main" id="{7F248629-1F7C-5999-5F9C-C5C26AECCE0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6828" y="3558634"/>
            <a:ext cx="3932706" cy="2949530"/>
          </a:xfrm>
          <a:prstGeom prst="rect">
            <a:avLst/>
          </a:prstGeom>
        </p:spPr>
      </p:pic>
      <p:pic>
        <p:nvPicPr>
          <p:cNvPr id="28" name="Image 27" descr="Une image contenant texte, capture d’écran, diagramme, Tracé&#10;&#10;Le contenu généré par l’IA peut être incorrect.">
            <a:extLst>
              <a:ext uri="{FF2B5EF4-FFF2-40B4-BE49-F238E27FC236}">
                <a16:creationId xmlns:a16="http://schemas.microsoft.com/office/drawing/2014/main" id="{A4B5A510-184E-847D-D23A-324A93AB0D48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69241" y="681346"/>
            <a:ext cx="3932706" cy="2949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3279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328A2C8-3A27-2AFE-8AB0-56E8266244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FE25C83-0326-9B00-3074-ABBB20A90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C9458E-4FCA-6F24-4AF0-438B3E6EF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CD76-04FF-4B7A-AB41-9ABAD25B4AFB}" type="datetime1">
              <a:rPr lang="fr-FR" smtClean="0"/>
              <a:t>15/05/2025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2BAF4D-193C-C866-6708-C2D689207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792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61ADD4-47D2-FD26-4AA4-2B8C5DCE0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3D316E72-9555-3032-2895-5C83173B3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33"/>
            <a:ext cx="11376025" cy="1065742"/>
          </a:xfrm>
        </p:spPr>
        <p:txBody>
          <a:bodyPr/>
          <a:lstStyle/>
          <a:p>
            <a:r>
              <a:rPr lang="fr-FR" dirty="0"/>
              <a:t>Aim of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study</a:t>
            </a:r>
            <a:endParaRPr lang="en-US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DFCEAB2B-FCD8-78E3-219A-9CE28E9F0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601055"/>
              </p:ext>
            </p:extLst>
          </p:nvPr>
        </p:nvGraphicFramePr>
        <p:xfrm>
          <a:off x="407987" y="2589542"/>
          <a:ext cx="4742214" cy="133602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90369">
                  <a:extLst>
                    <a:ext uri="{9D8B030D-6E8A-4147-A177-3AD203B41FA5}">
                      <a16:colId xmlns:a16="http://schemas.microsoft.com/office/drawing/2014/main" val="3465369409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93391815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2354810473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4178803280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103158741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396453378"/>
                    </a:ext>
                  </a:extLst>
                </a:gridCol>
              </a:tblGrid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Pancake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turns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force kg</a:t>
                      </a:r>
                      <a:endParaRPr lang="en-US" sz="1100" b="1" i="1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Wipe</a:t>
                      </a:r>
                      <a:endParaRPr lang="en-US" sz="1100" b="1" i="1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thightening</a:t>
                      </a:r>
                      <a:endParaRPr lang="en-US" sz="1100" b="1" i="1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Stuck</a:t>
                      </a:r>
                      <a:endParaRPr lang="en-US" sz="1100" b="1" i="1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792824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175740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055765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459137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145341"/>
                  </a:ext>
                </a:extLst>
              </a:tr>
            </a:tbl>
          </a:graphicData>
        </a:graphic>
      </p:graphicFrame>
      <p:sp>
        <p:nvSpPr>
          <p:cNvPr id="28" name="ZoneTexte 27">
            <a:extLst>
              <a:ext uri="{FF2B5EF4-FFF2-40B4-BE49-F238E27FC236}">
                <a16:creationId xmlns:a16="http://schemas.microsoft.com/office/drawing/2014/main" id="{25DDF055-A5DA-C1BA-A6EF-6AD4A6E07896}"/>
              </a:ext>
            </a:extLst>
          </p:cNvPr>
          <p:cNvSpPr txBox="1"/>
          <p:nvPr/>
        </p:nvSpPr>
        <p:spPr>
          <a:xfrm flipH="1">
            <a:off x="6095999" y="444308"/>
            <a:ext cx="5232995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Summary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What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preparation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process for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microcopy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Is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there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a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correlation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between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thickness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of solder and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tension 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Does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the wipe has an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effect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on pancake 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What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reason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for the tape to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got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stuck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What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has to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changed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?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40EF4CB-1DAF-E0AC-2A15-C8F72FD07045}"/>
              </a:ext>
            </a:extLst>
          </p:cNvPr>
          <p:cNvSpPr txBox="1"/>
          <p:nvPr/>
        </p:nvSpPr>
        <p:spPr>
          <a:xfrm flipH="1">
            <a:off x="437439" y="1083565"/>
            <a:ext cx="2887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4 Pancakes, 2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Parameters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	</a:t>
            </a:r>
          </a:p>
          <a:p>
            <a:pPr algn="l"/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	</a:t>
            </a:r>
          </a:p>
          <a:p>
            <a:pPr algn="l"/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	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fr-FR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Force</a:t>
            </a:r>
          </a:p>
          <a:p>
            <a:pPr algn="l"/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	- </a:t>
            </a:r>
            <a:r>
              <a:rPr lang="fr-FR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Wipe</a:t>
            </a:r>
            <a:endParaRPr lang="en-US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8CAB59A-E0E7-6912-F460-3DD6FD0092CA}"/>
              </a:ext>
            </a:extLst>
          </p:cNvPr>
          <p:cNvSpPr txBox="1"/>
          <p:nvPr/>
        </p:nvSpPr>
        <p:spPr>
          <a:xfrm flipH="1">
            <a:off x="407987" y="4489803"/>
            <a:ext cx="525258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During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, tape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got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stuck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l"/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So </a:t>
            </a:r>
            <a:r>
              <a:rPr lang="fr-FR" b="1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tightening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flinches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has been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released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a bit</a:t>
            </a:r>
            <a:endParaRPr lang="en-US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4" descr="A metal box with wires and screws&#10;&#10;AI-generated content may be incorrect.">
            <a:extLst>
              <a:ext uri="{FF2B5EF4-FFF2-40B4-BE49-F238E27FC236}">
                <a16:creationId xmlns:a16="http://schemas.microsoft.com/office/drawing/2014/main" id="{E24BF1E3-D5CA-C907-7577-72C6234EEE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850" r="19551" b="8328"/>
          <a:stretch/>
        </p:blipFill>
        <p:spPr>
          <a:xfrm>
            <a:off x="7131616" y="2843926"/>
            <a:ext cx="2614067" cy="329175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A935C69-5C3D-2FF4-AD18-FD49699C299B}"/>
              </a:ext>
            </a:extLst>
          </p:cNvPr>
          <p:cNvCxnSpPr>
            <a:cxnSpLocks/>
          </p:cNvCxnSpPr>
          <p:nvPr/>
        </p:nvCxnSpPr>
        <p:spPr>
          <a:xfrm>
            <a:off x="1983179" y="5050975"/>
            <a:ext cx="1563585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C9B186B-6C63-E22F-B2D4-33AF76FD070F}"/>
              </a:ext>
            </a:extLst>
          </p:cNvPr>
          <p:cNvCxnSpPr>
            <a:cxnSpLocks/>
          </p:cNvCxnSpPr>
          <p:nvPr/>
        </p:nvCxnSpPr>
        <p:spPr>
          <a:xfrm>
            <a:off x="2764971" y="5058150"/>
            <a:ext cx="817419" cy="325331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C3E0AB60-114B-05A2-60C8-8C3D0EEE567F}"/>
              </a:ext>
            </a:extLst>
          </p:cNvPr>
          <p:cNvCxnSpPr>
            <a:cxnSpLocks/>
          </p:cNvCxnSpPr>
          <p:nvPr/>
        </p:nvCxnSpPr>
        <p:spPr>
          <a:xfrm flipV="1">
            <a:off x="3582390" y="5351813"/>
            <a:ext cx="4354285" cy="31668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D2083F2-98D7-32E0-77A4-336402B846DF}"/>
              </a:ext>
            </a:extLst>
          </p:cNvPr>
          <p:cNvCxnSpPr>
            <a:cxnSpLocks/>
          </p:cNvCxnSpPr>
          <p:nvPr/>
        </p:nvCxnSpPr>
        <p:spPr>
          <a:xfrm flipV="1">
            <a:off x="7936675" y="4908468"/>
            <a:ext cx="431470" cy="441366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llipse 20">
            <a:extLst>
              <a:ext uri="{FF2B5EF4-FFF2-40B4-BE49-F238E27FC236}">
                <a16:creationId xmlns:a16="http://schemas.microsoft.com/office/drawing/2014/main" id="{0CED0983-FBBD-86A7-B073-74AA4C2AE809}"/>
              </a:ext>
            </a:extLst>
          </p:cNvPr>
          <p:cNvSpPr/>
          <p:nvPr/>
        </p:nvSpPr>
        <p:spPr>
          <a:xfrm>
            <a:off x="7682586" y="3427265"/>
            <a:ext cx="1512125" cy="1481203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195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41EE01-47B1-64C9-B9E7-D9F12022E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Tableau 107">
            <a:extLst>
              <a:ext uri="{FF2B5EF4-FFF2-40B4-BE49-F238E27FC236}">
                <a16:creationId xmlns:a16="http://schemas.microsoft.com/office/drawing/2014/main" id="{CA1DD8D1-AC1A-7744-7D30-F7EA7F04A3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200986"/>
              </p:ext>
            </p:extLst>
          </p:nvPr>
        </p:nvGraphicFramePr>
        <p:xfrm>
          <a:off x="7013056" y="1099838"/>
          <a:ext cx="4742214" cy="133602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90369">
                  <a:extLst>
                    <a:ext uri="{9D8B030D-6E8A-4147-A177-3AD203B41FA5}">
                      <a16:colId xmlns:a16="http://schemas.microsoft.com/office/drawing/2014/main" val="3465369409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93391815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2354810473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4178803280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103158741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396453378"/>
                    </a:ext>
                  </a:extLst>
                </a:gridCol>
              </a:tblGrid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Pancake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turns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force kg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Wipe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 err="1">
                          <a:effectLst/>
                        </a:rPr>
                        <a:t>thightening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Stuck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792824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175740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055765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459137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145341"/>
                  </a:ext>
                </a:extLst>
              </a:tr>
            </a:tbl>
          </a:graphicData>
        </a:graphic>
      </p:graphicFrame>
      <p:sp>
        <p:nvSpPr>
          <p:cNvPr id="7" name="Titre 6">
            <a:extLst>
              <a:ext uri="{FF2B5EF4-FFF2-40B4-BE49-F238E27FC236}">
                <a16:creationId xmlns:a16="http://schemas.microsoft.com/office/drawing/2014/main" id="{7340EE3E-D43B-8424-9182-1C6B64B26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33"/>
            <a:ext cx="11376025" cy="1065742"/>
          </a:xfrm>
        </p:spPr>
        <p:txBody>
          <a:bodyPr/>
          <a:lstStyle/>
          <a:p>
            <a:r>
              <a:rPr lang="fr-FR" dirty="0"/>
              <a:t>Microscope observations</a:t>
            </a:r>
            <a:endParaRPr lang="en-US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DC41EBF-C52A-0516-3390-40746FEDFC16}"/>
              </a:ext>
            </a:extLst>
          </p:cNvPr>
          <p:cNvSpPr txBox="1"/>
          <p:nvPr/>
        </p:nvSpPr>
        <p:spPr>
          <a:xfrm>
            <a:off x="6377279" y="271486"/>
            <a:ext cx="46628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What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preparation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process for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microcopy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?</a:t>
            </a:r>
          </a:p>
          <a:p>
            <a:pPr algn="l"/>
            <a:r>
              <a:rPr lang="fr-FR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	</a:t>
            </a:r>
            <a:r>
              <a:rPr lang="fr-FR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 no informations</a:t>
            </a:r>
            <a:endParaRPr lang="fr-FR" i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BF75192-1B3F-FACE-C107-38E4671AA0D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8788"/>
          <a:stretch/>
        </p:blipFill>
        <p:spPr>
          <a:xfrm>
            <a:off x="407987" y="868301"/>
            <a:ext cx="2473785" cy="512139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AA786FB-D38D-975E-483E-2D4589D6DF2B}"/>
              </a:ext>
            </a:extLst>
          </p:cNvPr>
          <p:cNvSpPr/>
          <p:nvPr/>
        </p:nvSpPr>
        <p:spPr>
          <a:xfrm>
            <a:off x="7113494" y="1649506"/>
            <a:ext cx="4554071" cy="2584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EF50CE0-A648-398A-D813-2B79AF111C63}"/>
              </a:ext>
            </a:extLst>
          </p:cNvPr>
          <p:cNvSpPr txBox="1"/>
          <p:nvPr/>
        </p:nvSpPr>
        <p:spPr>
          <a:xfrm>
            <a:off x="1369621" y="5980401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u="none" strike="noStrike" dirty="0">
                <a:effectLst/>
              </a:rPr>
              <a:t>H05</a:t>
            </a:r>
            <a:endParaRPr lang="en-US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D6CCEF1-D621-9DAE-A19C-1AE3E9BF26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5989" y="3360717"/>
            <a:ext cx="1746809" cy="1327811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6E4DED6-03A3-007E-2DE2-EB0E4B0C6CC9}"/>
              </a:ext>
            </a:extLst>
          </p:cNvPr>
          <p:cNvSpPr/>
          <p:nvPr/>
        </p:nvSpPr>
        <p:spPr>
          <a:xfrm>
            <a:off x="1559628" y="3752603"/>
            <a:ext cx="193963" cy="17021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099A58FA-8BB4-974E-EFE9-7B31F123EDD8}"/>
              </a:ext>
            </a:extLst>
          </p:cNvPr>
          <p:cNvCxnSpPr>
            <a:cxnSpLocks/>
          </p:cNvCxnSpPr>
          <p:nvPr/>
        </p:nvCxnSpPr>
        <p:spPr>
          <a:xfrm flipV="1">
            <a:off x="1559628" y="3360717"/>
            <a:ext cx="1626361" cy="3918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E3A800CF-0343-8CFD-2ECC-CD20AE1E20D6}"/>
              </a:ext>
            </a:extLst>
          </p:cNvPr>
          <p:cNvCxnSpPr>
            <a:cxnSpLocks/>
          </p:cNvCxnSpPr>
          <p:nvPr/>
        </p:nvCxnSpPr>
        <p:spPr>
          <a:xfrm>
            <a:off x="1559628" y="3922816"/>
            <a:ext cx="1626361" cy="7657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6E79AC69-14FE-7D2B-0136-9EAF3C23DECE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4337630" y="4051463"/>
            <a:ext cx="64414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574EF3CC-0AB8-033F-6107-D1D3A31328F0}"/>
              </a:ext>
            </a:extLst>
          </p:cNvPr>
          <p:cNvSpPr txBox="1"/>
          <p:nvPr/>
        </p:nvSpPr>
        <p:spPr>
          <a:xfrm>
            <a:off x="4981771" y="3728297"/>
            <a:ext cx="19232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Piece of Hastelloy</a:t>
            </a:r>
          </a:p>
          <a:p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?????????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B6D5EBC-275C-BD5D-159A-2DB84867F5CA}"/>
              </a:ext>
            </a:extLst>
          </p:cNvPr>
          <p:cNvSpPr/>
          <p:nvPr/>
        </p:nvSpPr>
        <p:spPr>
          <a:xfrm>
            <a:off x="1654629" y="1721261"/>
            <a:ext cx="348343" cy="52317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FD171BCB-401F-5D6C-DE25-B5EEDF32FE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5989" y="837262"/>
            <a:ext cx="1390552" cy="2353242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28A8A941-BA35-7F44-BB57-204F6E133207}"/>
              </a:ext>
            </a:extLst>
          </p:cNvPr>
          <p:cNvCxnSpPr>
            <a:cxnSpLocks/>
          </p:cNvCxnSpPr>
          <p:nvPr/>
        </p:nvCxnSpPr>
        <p:spPr>
          <a:xfrm flipV="1">
            <a:off x="1654629" y="833612"/>
            <a:ext cx="1531360" cy="8786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8FB15C4A-77EE-223F-CC3A-B4DA36686444}"/>
              </a:ext>
            </a:extLst>
          </p:cNvPr>
          <p:cNvCxnSpPr>
            <a:cxnSpLocks/>
          </p:cNvCxnSpPr>
          <p:nvPr/>
        </p:nvCxnSpPr>
        <p:spPr>
          <a:xfrm>
            <a:off x="1654629" y="2248087"/>
            <a:ext cx="1531360" cy="9514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0E981A6C-93F0-E18E-36F5-DCF1E8E8187B}"/>
              </a:ext>
            </a:extLst>
          </p:cNvPr>
          <p:cNvCxnSpPr>
            <a:cxnSpLocks/>
          </p:cNvCxnSpPr>
          <p:nvPr/>
        </p:nvCxnSpPr>
        <p:spPr>
          <a:xfrm flipH="1">
            <a:off x="4308811" y="1668990"/>
            <a:ext cx="3508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0F15722B-B6C6-E90C-5051-FBB298D1B456}"/>
              </a:ext>
            </a:extLst>
          </p:cNvPr>
          <p:cNvCxnSpPr>
            <a:cxnSpLocks/>
          </p:cNvCxnSpPr>
          <p:nvPr/>
        </p:nvCxnSpPr>
        <p:spPr>
          <a:xfrm flipH="1">
            <a:off x="3793344" y="1272921"/>
            <a:ext cx="8663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2AC2D14A-C5DD-0990-F423-8C62DDE09531}"/>
              </a:ext>
            </a:extLst>
          </p:cNvPr>
          <p:cNvCxnSpPr>
            <a:cxnSpLocks/>
          </p:cNvCxnSpPr>
          <p:nvPr/>
        </p:nvCxnSpPr>
        <p:spPr>
          <a:xfrm flipH="1">
            <a:off x="3578192" y="2921329"/>
            <a:ext cx="108150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E1E37FBF-7F4F-370B-53BF-AA108579FBEE}"/>
              </a:ext>
            </a:extLst>
          </p:cNvPr>
          <p:cNvCxnSpPr>
            <a:cxnSpLocks/>
          </p:cNvCxnSpPr>
          <p:nvPr/>
        </p:nvCxnSpPr>
        <p:spPr>
          <a:xfrm flipH="1">
            <a:off x="3567641" y="2159329"/>
            <a:ext cx="10920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E3CA65D2-3D52-EB9C-B612-2E2E12042BCA}"/>
              </a:ext>
            </a:extLst>
          </p:cNvPr>
          <p:cNvSpPr txBox="1"/>
          <p:nvPr/>
        </p:nvSpPr>
        <p:spPr>
          <a:xfrm>
            <a:off x="4634102" y="1082102"/>
            <a:ext cx="10920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Big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holes</a:t>
            </a:r>
            <a:endParaRPr lang="en-US" dirty="0"/>
          </a:p>
        </p:txBody>
      </p:sp>
      <p:pic>
        <p:nvPicPr>
          <p:cNvPr id="59" name="Image 58">
            <a:extLst>
              <a:ext uri="{FF2B5EF4-FFF2-40B4-BE49-F238E27FC236}">
                <a16:creationId xmlns:a16="http://schemas.microsoft.com/office/drawing/2014/main" id="{680BF481-5114-CE0A-8104-2257246A11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8721" y="2544960"/>
            <a:ext cx="2638838" cy="1814333"/>
          </a:xfrm>
          <a:prstGeom prst="rect">
            <a:avLst/>
          </a:prstGeom>
        </p:spPr>
      </p:pic>
      <p:sp>
        <p:nvSpPr>
          <p:cNvPr id="60" name="ZoneTexte 59">
            <a:extLst>
              <a:ext uri="{FF2B5EF4-FFF2-40B4-BE49-F238E27FC236}">
                <a16:creationId xmlns:a16="http://schemas.microsoft.com/office/drawing/2014/main" id="{E29C395D-ACB4-1C21-7987-C434B3B24F04}"/>
              </a:ext>
            </a:extLst>
          </p:cNvPr>
          <p:cNvSpPr txBox="1"/>
          <p:nvPr/>
        </p:nvSpPr>
        <p:spPr>
          <a:xfrm>
            <a:off x="9279692" y="4414653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u="none" strike="noStrike" dirty="0">
                <a:effectLst/>
              </a:rPr>
              <a:t>H05</a:t>
            </a:r>
            <a:endParaRPr lang="en-US" dirty="0"/>
          </a:p>
        </p:txBody>
      </p: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81632EE7-8432-6463-F46D-102C2BDD821E}"/>
              </a:ext>
            </a:extLst>
          </p:cNvPr>
          <p:cNvCxnSpPr>
            <a:cxnSpLocks/>
          </p:cNvCxnSpPr>
          <p:nvPr/>
        </p:nvCxnSpPr>
        <p:spPr>
          <a:xfrm>
            <a:off x="9584492" y="2525486"/>
            <a:ext cx="0" cy="1975263"/>
          </a:xfrm>
          <a:prstGeom prst="line">
            <a:avLst/>
          </a:prstGeom>
          <a:ln w="28575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ZoneTexte 64">
            <a:extLst>
              <a:ext uri="{FF2B5EF4-FFF2-40B4-BE49-F238E27FC236}">
                <a16:creationId xmlns:a16="http://schemas.microsoft.com/office/drawing/2014/main" id="{6D07FD16-A11D-6233-646E-E746AE2B9875}"/>
              </a:ext>
            </a:extLst>
          </p:cNvPr>
          <p:cNvSpPr txBox="1"/>
          <p:nvPr/>
        </p:nvSpPr>
        <p:spPr>
          <a:xfrm>
            <a:off x="10006494" y="4365362"/>
            <a:ext cx="17775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Expected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filling</a:t>
            </a:r>
            <a:endParaRPr lang="en-US" dirty="0"/>
          </a:p>
        </p:txBody>
      </p: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7EAF096B-A96A-7E3D-2289-A764F0905FDA}"/>
              </a:ext>
            </a:extLst>
          </p:cNvPr>
          <p:cNvCxnSpPr>
            <a:cxnSpLocks/>
          </p:cNvCxnSpPr>
          <p:nvPr/>
        </p:nvCxnSpPr>
        <p:spPr>
          <a:xfrm flipV="1">
            <a:off x="8738746" y="3943298"/>
            <a:ext cx="56536" cy="526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ZoneTexte 72">
            <a:extLst>
              <a:ext uri="{FF2B5EF4-FFF2-40B4-BE49-F238E27FC236}">
                <a16:creationId xmlns:a16="http://schemas.microsoft.com/office/drawing/2014/main" id="{51F285EA-78A8-2A8E-BE86-3E8050FF6DAF}"/>
              </a:ext>
            </a:extLst>
          </p:cNvPr>
          <p:cNvSpPr txBox="1"/>
          <p:nvPr/>
        </p:nvSpPr>
        <p:spPr>
          <a:xfrm>
            <a:off x="7238688" y="4356639"/>
            <a:ext cx="21454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Dissolution of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copper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? &amp; Silver ?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497E41B-69C2-FECA-2C8E-5605F04D6095}"/>
              </a:ext>
            </a:extLst>
          </p:cNvPr>
          <p:cNvSpPr/>
          <p:nvPr/>
        </p:nvSpPr>
        <p:spPr>
          <a:xfrm>
            <a:off x="11040094" y="1591294"/>
            <a:ext cx="627471" cy="4116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69FB1A28-D3AF-39C4-4822-90B3306C81D2}"/>
              </a:ext>
            </a:extLst>
          </p:cNvPr>
          <p:cNvSpPr txBox="1"/>
          <p:nvPr/>
        </p:nvSpPr>
        <p:spPr>
          <a:xfrm>
            <a:off x="4643565" y="1345824"/>
            <a:ext cx="24256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Suspecting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diamond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solution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polishing</a:t>
            </a:r>
            <a:endParaRPr lang="en-US" dirty="0"/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8E9A8380-58D1-AD32-B926-125929D577B5}"/>
              </a:ext>
            </a:extLst>
          </p:cNvPr>
          <p:cNvSpPr txBox="1"/>
          <p:nvPr/>
        </p:nvSpPr>
        <p:spPr>
          <a:xfrm>
            <a:off x="4904923" y="2221795"/>
            <a:ext cx="1288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Missing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Copper</a:t>
            </a:r>
            <a:endParaRPr lang="en-US" dirty="0"/>
          </a:p>
        </p:txBody>
      </p: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5BAC8C18-B91F-F2E3-0D30-3F300B573F99}"/>
              </a:ext>
            </a:extLst>
          </p:cNvPr>
          <p:cNvCxnSpPr/>
          <p:nvPr/>
        </p:nvCxnSpPr>
        <p:spPr>
          <a:xfrm>
            <a:off x="4665640" y="2157500"/>
            <a:ext cx="178199" cy="360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4BF000E0-61A8-378D-993E-791F0355C1B3}"/>
              </a:ext>
            </a:extLst>
          </p:cNvPr>
          <p:cNvCxnSpPr>
            <a:cxnSpLocks/>
          </p:cNvCxnSpPr>
          <p:nvPr/>
        </p:nvCxnSpPr>
        <p:spPr>
          <a:xfrm flipH="1">
            <a:off x="4665640" y="2517260"/>
            <a:ext cx="171129" cy="4199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6DDF71D6-B233-54B1-CBD7-93C24563B867}"/>
              </a:ext>
            </a:extLst>
          </p:cNvPr>
          <p:cNvSpPr/>
          <p:nvPr/>
        </p:nvSpPr>
        <p:spPr>
          <a:xfrm>
            <a:off x="570016" y="4783985"/>
            <a:ext cx="2386940" cy="90429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70E58292-019B-61B8-EF34-FA91962E814D}"/>
              </a:ext>
            </a:extLst>
          </p:cNvPr>
          <p:cNvCxnSpPr>
            <a:cxnSpLocks/>
          </p:cNvCxnSpPr>
          <p:nvPr/>
        </p:nvCxnSpPr>
        <p:spPr>
          <a:xfrm>
            <a:off x="558920" y="4783430"/>
            <a:ext cx="262706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6361028D-AA33-D223-0947-DF4B858B71DE}"/>
              </a:ext>
            </a:extLst>
          </p:cNvPr>
          <p:cNvCxnSpPr>
            <a:cxnSpLocks/>
          </p:cNvCxnSpPr>
          <p:nvPr/>
        </p:nvCxnSpPr>
        <p:spPr>
          <a:xfrm>
            <a:off x="570016" y="5699270"/>
            <a:ext cx="2615973" cy="4812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4" name="Image 93">
            <a:extLst>
              <a:ext uri="{FF2B5EF4-FFF2-40B4-BE49-F238E27FC236}">
                <a16:creationId xmlns:a16="http://schemas.microsoft.com/office/drawing/2014/main" id="{DE0C1803-E502-4106-F142-798BD133EAD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110" r="4300"/>
          <a:stretch/>
        </p:blipFill>
        <p:spPr>
          <a:xfrm>
            <a:off x="3192281" y="4783430"/>
            <a:ext cx="3117845" cy="1397061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cxnSp>
        <p:nvCxnSpPr>
          <p:cNvPr id="97" name="Connecteur droit avec flèche 96">
            <a:extLst>
              <a:ext uri="{FF2B5EF4-FFF2-40B4-BE49-F238E27FC236}">
                <a16:creationId xmlns:a16="http://schemas.microsoft.com/office/drawing/2014/main" id="{5BBC1BBE-F051-3AFD-F800-E2B357FABA07}"/>
              </a:ext>
            </a:extLst>
          </p:cNvPr>
          <p:cNvCxnSpPr>
            <a:cxnSpLocks/>
          </p:cNvCxnSpPr>
          <p:nvPr/>
        </p:nvCxnSpPr>
        <p:spPr>
          <a:xfrm flipH="1">
            <a:off x="6053482" y="5874905"/>
            <a:ext cx="14829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avec flèche 98">
            <a:extLst>
              <a:ext uri="{FF2B5EF4-FFF2-40B4-BE49-F238E27FC236}">
                <a16:creationId xmlns:a16="http://schemas.microsoft.com/office/drawing/2014/main" id="{52B157AE-F3A3-D353-644B-59F9F3191855}"/>
              </a:ext>
            </a:extLst>
          </p:cNvPr>
          <p:cNvCxnSpPr>
            <a:cxnSpLocks/>
          </p:cNvCxnSpPr>
          <p:nvPr/>
        </p:nvCxnSpPr>
        <p:spPr>
          <a:xfrm flipH="1">
            <a:off x="5154791" y="5413747"/>
            <a:ext cx="23816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ZoneTexte 104">
            <a:extLst>
              <a:ext uri="{FF2B5EF4-FFF2-40B4-BE49-F238E27FC236}">
                <a16:creationId xmlns:a16="http://schemas.microsoft.com/office/drawing/2014/main" id="{9A3D4B77-2D7A-EED1-24F4-4B16B8C26CCE}"/>
              </a:ext>
            </a:extLst>
          </p:cNvPr>
          <p:cNvSpPr txBox="1"/>
          <p:nvPr/>
        </p:nvSpPr>
        <p:spPr>
          <a:xfrm>
            <a:off x="7527553" y="5230257"/>
            <a:ext cx="35758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Hetereogenity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of solder distribution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C4A84405-AEC9-9910-118A-7230F9064934}"/>
              </a:ext>
            </a:extLst>
          </p:cNvPr>
          <p:cNvSpPr txBox="1"/>
          <p:nvPr/>
        </p:nvSpPr>
        <p:spPr>
          <a:xfrm>
            <a:off x="7527553" y="5699270"/>
            <a:ext cx="35758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Non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alligned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tapes</a:t>
            </a:r>
          </a:p>
        </p:txBody>
      </p:sp>
    </p:spTree>
    <p:extLst>
      <p:ext uri="{BB962C8B-B14F-4D97-AF65-F5344CB8AC3E}">
        <p14:creationId xmlns:p14="http://schemas.microsoft.com/office/powerpoint/2010/main" val="1801005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757CFB-D844-155E-0FE1-37AC2E6B2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FA511BBD-7597-0183-F46E-A9692DD30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33"/>
            <a:ext cx="11376025" cy="1065742"/>
          </a:xfrm>
        </p:spPr>
        <p:txBody>
          <a:bodyPr/>
          <a:lstStyle/>
          <a:p>
            <a:r>
              <a:rPr lang="fr-FR" dirty="0"/>
              <a:t>Microscope observations</a:t>
            </a:r>
            <a:endParaRPr lang="en-US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C9BDC9CE-7099-ECEA-C5DD-AA347CAA0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864438"/>
              </p:ext>
            </p:extLst>
          </p:nvPr>
        </p:nvGraphicFramePr>
        <p:xfrm>
          <a:off x="6606907" y="128491"/>
          <a:ext cx="4742214" cy="133602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90369">
                  <a:extLst>
                    <a:ext uri="{9D8B030D-6E8A-4147-A177-3AD203B41FA5}">
                      <a16:colId xmlns:a16="http://schemas.microsoft.com/office/drawing/2014/main" val="3465369409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93391815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2354810473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4178803280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103158741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396453378"/>
                    </a:ext>
                  </a:extLst>
                </a:gridCol>
              </a:tblGrid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Pancake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turns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force kg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Wipe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 err="1">
                          <a:effectLst/>
                        </a:rPr>
                        <a:t>thightening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Stuck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792824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175740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055765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459137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145341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C1D68222-E2F7-7C0E-8D52-A51E4AE65753}"/>
              </a:ext>
            </a:extLst>
          </p:cNvPr>
          <p:cNvSpPr txBox="1"/>
          <p:nvPr/>
        </p:nvSpPr>
        <p:spPr>
          <a:xfrm>
            <a:off x="742676" y="5920704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H06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C3C4C1B-D5E7-4CB9-AD6C-6FC38C5C95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796503"/>
            <a:ext cx="2157269" cy="512420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76D782D-30F6-4DEC-0CC4-CD12A8C25D5B}"/>
              </a:ext>
            </a:extLst>
          </p:cNvPr>
          <p:cNvSpPr/>
          <p:nvPr/>
        </p:nvSpPr>
        <p:spPr>
          <a:xfrm>
            <a:off x="6701816" y="949033"/>
            <a:ext cx="4554071" cy="2584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B6BD8F0-049A-FBE6-75AA-BF107E5666BE}"/>
              </a:ext>
            </a:extLst>
          </p:cNvPr>
          <p:cNvSpPr/>
          <p:nvPr/>
        </p:nvSpPr>
        <p:spPr>
          <a:xfrm>
            <a:off x="10628416" y="890821"/>
            <a:ext cx="627471" cy="4116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7F144FD-4527-F6BC-7EED-6D3EA8CDC707}"/>
              </a:ext>
            </a:extLst>
          </p:cNvPr>
          <p:cNvSpPr txBox="1"/>
          <p:nvPr/>
        </p:nvSpPr>
        <p:spPr>
          <a:xfrm flipH="1">
            <a:off x="3180399" y="1199986"/>
            <a:ext cx="8603613" cy="47089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Preliminary conclusion 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Polishing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process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might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have </a:t>
            </a:r>
            <a:r>
              <a:rPr lang="fr-FR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destructive </a:t>
            </a:r>
            <a:r>
              <a:rPr lang="fr-FR" b="1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effect</a:t>
            </a:r>
            <a:r>
              <a:rPr lang="fr-FR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on surface. In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particular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near</a:t>
            </a:r>
            <a:r>
              <a:rPr lang="fr-FR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voids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Protocol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need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assessed</a:t>
            </a:r>
            <a:endParaRPr lang="fr-FR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Protocol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might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need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enhanced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as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multilayered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samples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are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particularally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difficult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to polish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There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a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piece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Hastelloy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in H05. How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did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that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go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there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?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I suspect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piece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of tape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was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damage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during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and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slipped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in the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hole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during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polishing</a:t>
            </a:r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Tapes are in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general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not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aligned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and 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not the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same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width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one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turn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another</a:t>
            </a:r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Solder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thickness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heterogeneous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, radial and transverse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It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seems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to have a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correlation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between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solder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filling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quality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&amp;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presence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copper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on tape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Void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in solder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increases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lack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copper</a:t>
            </a:r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Stress concentration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void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highly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increase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chance of damage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during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polishing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Is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lack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copper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due to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polishing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damage (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prensence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void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) or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prensence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void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due to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lack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copper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(Low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wetability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without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copper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)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H06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quality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particularly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better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than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other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(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only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one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that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did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not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got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stuck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63863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6F95E2-566F-A36C-D233-B7A2D2F6D7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>
            <a:extLst>
              <a:ext uri="{FF2B5EF4-FFF2-40B4-BE49-F238E27FC236}">
                <a16:creationId xmlns:a16="http://schemas.microsoft.com/office/drawing/2014/main" id="{20672A9D-4CD1-2995-49CA-6168C01D5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6150" y="3462862"/>
            <a:ext cx="2297358" cy="2321541"/>
          </a:xfrm>
          <a:prstGeom prst="rect">
            <a:avLst/>
          </a:prstGeo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969066-728E-5256-1DAB-1B6D3324B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CD76-04FF-4B7A-AB41-9ABAD25B4AFB}" type="datetime1">
              <a:rPr lang="fr-FR" smtClean="0"/>
              <a:t>13/05/2025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EF0D85-5669-966E-C534-053C35258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2EE20F6-AE05-48F6-3B8D-728D55FF83D0}"/>
              </a:ext>
            </a:extLst>
          </p:cNvPr>
          <p:cNvSpPr txBox="1"/>
          <p:nvPr/>
        </p:nvSpPr>
        <p:spPr>
          <a:xfrm flipH="1">
            <a:off x="407989" y="1074509"/>
            <a:ext cx="6028437" cy="55399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Does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winding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tension affect </a:t>
            </a:r>
            <a:r>
              <a:rPr lang="fr-FR" b="1" dirty="0" err="1">
                <a:latin typeface="Times" panose="02020603050405020304" pitchFamily="18" charset="0"/>
                <a:cs typeface="Times" panose="02020603050405020304" pitchFamily="18" charset="0"/>
              </a:rPr>
              <a:t>thickness</a:t>
            </a:r>
            <a:r>
              <a:rPr lang="fr-FR" b="1" dirty="0">
                <a:latin typeface="Times" panose="02020603050405020304" pitchFamily="18" charset="0"/>
                <a:cs typeface="Times" panose="02020603050405020304" pitchFamily="18" charset="0"/>
              </a:rPr>
              <a:t> of solder 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expect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higher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tension 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higher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radial pressure 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lower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thicnkess</a:t>
            </a:r>
            <a:endParaRPr lang="fr-FR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  <a:sym typeface="Wingdings" panose="05000000000000000000" pitchFamily="2" charset="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Thickness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of solder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is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not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homogeneous</a:t>
            </a:r>
            <a:endParaRPr lang="fr-FR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  <a:sym typeface="Wingdings" panose="05000000000000000000" pitchFamily="2" charset="2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Radial &amp; transverse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Is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that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due to a 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variation of pressure ?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Where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to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measure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to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assess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the value of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thickness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?</a:t>
            </a:r>
          </a:p>
          <a:p>
            <a:pPr lvl="1"/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	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Measure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on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whole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transverse 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direction</a:t>
            </a:r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Quality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of pancake/image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is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not good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enough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(for me.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Maybe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with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higher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skill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) to do an automatisation of the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measurements</a:t>
            </a:r>
            <a:endParaRPr lang="fr-FR" dirty="0">
              <a:latin typeface="Times" panose="02020603050405020304" pitchFamily="18" charset="0"/>
              <a:cs typeface="Times" panose="02020603050405020304" pitchFamily="18" charset="0"/>
              <a:sym typeface="Wingdings" panose="05000000000000000000" pitchFamily="2" charset="2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RGB value exploitation has been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explored</a:t>
            </a:r>
            <a:endParaRPr lang="fr-FR" dirty="0">
              <a:latin typeface="Times" panose="02020603050405020304" pitchFamily="18" charset="0"/>
              <a:cs typeface="Times" panose="02020603050405020304" pitchFamily="18" charset="0"/>
              <a:sym typeface="Wingdings" panose="05000000000000000000" pitchFamily="2" charset="2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Contour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detection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using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contrast</a:t>
            </a:r>
            <a:endParaRPr lang="fr-FR" dirty="0">
              <a:latin typeface="Times" panose="02020603050405020304" pitchFamily="18" charset="0"/>
              <a:cs typeface="Times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	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Measure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linear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interpolated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points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along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transverse direction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Solder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edges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is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difficult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to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determine</a:t>
            </a:r>
            <a:endParaRPr lang="fr-FR" dirty="0">
              <a:latin typeface="Times" panose="02020603050405020304" pitchFamily="18" charset="0"/>
              <a:cs typeface="Times" panose="02020603050405020304" pitchFamily="18" charset="0"/>
              <a:sym typeface="Wingdings" panose="05000000000000000000" pitchFamily="2" charset="2"/>
            </a:endParaRPr>
          </a:p>
          <a:p>
            <a:pPr lvl="2"/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Measure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of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equivalent</a:t>
            </a:r>
            <a:r>
              <a:rPr lang="fr-FR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tape </a:t>
            </a:r>
            <a:r>
              <a:rPr lang="fr-FR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thickness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from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limit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Hastelloy/Silver (more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accurate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)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between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two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turns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on the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same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side</a:t>
            </a:r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fr-FR" dirty="0">
              <a:latin typeface="Times" panose="02020603050405020304" pitchFamily="18" charset="0"/>
              <a:cs typeface="Times" panose="02020603050405020304" pitchFamily="18" charset="0"/>
              <a:sym typeface="Wingdings" panose="05000000000000000000" pitchFamily="2" charset="2"/>
            </a:endParaRP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C253C5EA-8ECF-A6E1-252D-00EFD1DF6D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987872"/>
              </p:ext>
            </p:extLst>
          </p:nvPr>
        </p:nvGraphicFramePr>
        <p:xfrm>
          <a:off x="6606907" y="128491"/>
          <a:ext cx="4742214" cy="133602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90369">
                  <a:extLst>
                    <a:ext uri="{9D8B030D-6E8A-4147-A177-3AD203B41FA5}">
                      <a16:colId xmlns:a16="http://schemas.microsoft.com/office/drawing/2014/main" val="3465369409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93391815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2354810473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4178803280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103158741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396453378"/>
                    </a:ext>
                  </a:extLst>
                </a:gridCol>
              </a:tblGrid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Pancake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turns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force kg</a:t>
                      </a:r>
                      <a:endParaRPr lang="en-US" sz="1100" b="1" i="1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Wipe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 err="1">
                          <a:effectLst/>
                        </a:rPr>
                        <a:t>thightening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Stuck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792824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175740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055765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459137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145341"/>
                  </a:ext>
                </a:extLst>
              </a:tr>
            </a:tbl>
          </a:graphicData>
        </a:graphic>
      </p:graphicFrame>
      <p:sp>
        <p:nvSpPr>
          <p:cNvPr id="14" name="ZoneTexte 13">
            <a:extLst>
              <a:ext uri="{FF2B5EF4-FFF2-40B4-BE49-F238E27FC236}">
                <a16:creationId xmlns:a16="http://schemas.microsoft.com/office/drawing/2014/main" id="{924EF939-C128-F802-FBF7-8531B9DE2124}"/>
              </a:ext>
            </a:extLst>
          </p:cNvPr>
          <p:cNvSpPr txBox="1"/>
          <p:nvPr/>
        </p:nvSpPr>
        <p:spPr>
          <a:xfrm>
            <a:off x="6484268" y="4176193"/>
            <a:ext cx="330610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Scanning RGB value for </a:t>
            </a:r>
            <a:r>
              <a:rPr lang="fr-FR" sz="1600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each</a:t>
            </a:r>
            <a:r>
              <a:rPr lang="fr-FR" sz="1600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sz="1600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lign</a:t>
            </a:r>
            <a:r>
              <a:rPr lang="fr-FR" sz="1600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of an image. Local maximums are </a:t>
            </a:r>
            <a:r>
              <a:rPr lang="fr-FR" sz="1600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crossed</a:t>
            </a:r>
            <a:r>
              <a:rPr lang="fr-FR" sz="1600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. Red </a:t>
            </a:r>
            <a:r>
              <a:rPr lang="fr-FR" sz="1600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picks</a:t>
            </a:r>
            <a:r>
              <a:rPr lang="fr-FR" sz="1600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correspond to </a:t>
            </a:r>
            <a:r>
              <a:rPr lang="fr-FR" sz="1600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copper</a:t>
            </a:r>
            <a:r>
              <a:rPr lang="fr-FR" sz="1600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. Most </a:t>
            </a:r>
            <a:r>
              <a:rPr lang="fr-FR" sz="1600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realiable</a:t>
            </a:r>
            <a:r>
              <a:rPr lang="fr-FR" sz="1600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data. </a:t>
            </a:r>
            <a:r>
              <a:rPr lang="fr-FR" sz="1600" i="1" dirty="0">
                <a:highlight>
                  <a:srgbClr val="FFFF00"/>
                </a:highlight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Not </a:t>
            </a:r>
            <a:r>
              <a:rPr lang="fr-FR" sz="1600" i="1" dirty="0" err="1">
                <a:highlight>
                  <a:srgbClr val="FFFF00"/>
                </a:highlight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everywhere</a:t>
            </a:r>
            <a:r>
              <a:rPr lang="fr-FR" sz="1600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.</a:t>
            </a:r>
            <a:endParaRPr lang="en-US" sz="1600" i="1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47187AC-54EA-BF39-4233-06ECF2710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6908" y="1631555"/>
            <a:ext cx="2898760" cy="2526687"/>
          </a:xfrm>
          <a:prstGeom prst="rect">
            <a:avLst/>
          </a:prstGeom>
        </p:spPr>
      </p:pic>
      <p:sp>
        <p:nvSpPr>
          <p:cNvPr id="21" name="Ellipse 20">
            <a:extLst>
              <a:ext uri="{FF2B5EF4-FFF2-40B4-BE49-F238E27FC236}">
                <a16:creationId xmlns:a16="http://schemas.microsoft.com/office/drawing/2014/main" id="{6FE113FB-6622-8433-C06D-730BD6932758}"/>
              </a:ext>
            </a:extLst>
          </p:cNvPr>
          <p:cNvSpPr/>
          <p:nvPr/>
        </p:nvSpPr>
        <p:spPr>
          <a:xfrm>
            <a:off x="8474074" y="2241550"/>
            <a:ext cx="73025" cy="1411389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3BCD290-B38E-2187-340C-5331B8F0B683}"/>
              </a:ext>
            </a:extLst>
          </p:cNvPr>
          <p:cNvSpPr txBox="1"/>
          <p:nvPr/>
        </p:nvSpPr>
        <p:spPr>
          <a:xfrm>
            <a:off x="8297852" y="5802354"/>
            <a:ext cx="37692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Black </a:t>
            </a:r>
            <a:r>
              <a:rPr lang="fr-FR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lines</a:t>
            </a:r>
            <a:r>
              <a:rPr lang="fr-FR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represent</a:t>
            </a:r>
            <a:r>
              <a:rPr lang="fr-FR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interpolated</a:t>
            </a:r>
            <a:r>
              <a:rPr lang="fr-FR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lines</a:t>
            </a:r>
            <a:endParaRPr lang="en-US" sz="1800" i="1" dirty="0"/>
          </a:p>
        </p:txBody>
      </p:sp>
      <p:sp>
        <p:nvSpPr>
          <p:cNvPr id="33" name="Titre 6">
            <a:extLst>
              <a:ext uri="{FF2B5EF4-FFF2-40B4-BE49-F238E27FC236}">
                <a16:creationId xmlns:a16="http://schemas.microsoft.com/office/drawing/2014/main" id="{6A4E782A-6C50-E698-7E44-611E88EFB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33"/>
            <a:ext cx="11376025" cy="1065742"/>
          </a:xfrm>
        </p:spPr>
        <p:txBody>
          <a:bodyPr/>
          <a:lstStyle/>
          <a:p>
            <a:r>
              <a:rPr lang="fr-FR" dirty="0" err="1"/>
              <a:t>Winding</a:t>
            </a:r>
            <a:r>
              <a:rPr lang="fr-FR" dirty="0"/>
              <a:t> tension </a:t>
            </a:r>
            <a:r>
              <a:rPr lang="fr-FR" dirty="0" err="1"/>
              <a:t>effect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035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8087C-67C8-D055-A1CF-29DD273D54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DC5D3D6A-C3D9-A25B-5BF9-4E098B9F1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33"/>
            <a:ext cx="11376025" cy="1065742"/>
          </a:xfrm>
        </p:spPr>
        <p:txBody>
          <a:bodyPr/>
          <a:lstStyle/>
          <a:p>
            <a:r>
              <a:rPr lang="fr-FR" dirty="0" err="1"/>
              <a:t>Winding</a:t>
            </a:r>
            <a:r>
              <a:rPr lang="fr-FR" dirty="0"/>
              <a:t> tension </a:t>
            </a:r>
            <a:r>
              <a:rPr lang="fr-FR" dirty="0" err="1"/>
              <a:t>effect</a:t>
            </a:r>
            <a:endParaRPr lang="en-US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F97E926-9CFC-92A2-5D38-0A826DF1E2B4}"/>
              </a:ext>
            </a:extLst>
          </p:cNvPr>
          <p:cNvSpPr txBox="1"/>
          <p:nvPr/>
        </p:nvSpPr>
        <p:spPr>
          <a:xfrm>
            <a:off x="8858722" y="6015052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H05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57C9909-87B5-CDF0-EE65-BD0CAEA96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766" y="1464516"/>
            <a:ext cx="9474379" cy="452088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2B3AF00-3C68-0733-2333-8E35422CA9E3}"/>
              </a:ext>
            </a:extLst>
          </p:cNvPr>
          <p:cNvSpPr txBox="1"/>
          <p:nvPr/>
        </p:nvSpPr>
        <p:spPr>
          <a:xfrm>
            <a:off x="3900774" y="6015052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H04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7835318A-A7A0-9E25-6E32-9F8EF3318509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4476727" y="1494164"/>
            <a:ext cx="0" cy="4520888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95B498AC-F9BD-E0FA-DF1F-AAE3DDD2997D}"/>
              </a:ext>
            </a:extLst>
          </p:cNvPr>
          <p:cNvCxnSpPr>
            <a:cxnSpLocks/>
          </p:cNvCxnSpPr>
          <p:nvPr/>
        </p:nvCxnSpPr>
        <p:spPr>
          <a:xfrm>
            <a:off x="9434675" y="1494164"/>
            <a:ext cx="0" cy="4520888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4F915502-7F47-53D8-2C80-14B6FDD50B57}"/>
              </a:ext>
            </a:extLst>
          </p:cNvPr>
          <p:cNvSpPr txBox="1"/>
          <p:nvPr/>
        </p:nvSpPr>
        <p:spPr>
          <a:xfrm>
            <a:off x="344196" y="1243808"/>
            <a:ext cx="1817062" cy="47089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i="1" u="sng" dirty="0" err="1">
                <a:latin typeface="Times" panose="02020603050405020304" pitchFamily="18" charset="0"/>
                <a:cs typeface="Times" panose="02020603050405020304" pitchFamily="18" charset="0"/>
              </a:rPr>
              <a:t>Problem</a:t>
            </a:r>
            <a:endParaRPr lang="fr-FR" i="1" u="sng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l"/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Not sure if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it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the right direction</a:t>
            </a:r>
          </a:p>
          <a:p>
            <a:pPr algn="l"/>
            <a:endParaRPr lang="fr-FR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l"/>
            <a:r>
              <a:rPr lang="fr-FR" i="1" u="sng" dirty="0" err="1">
                <a:latin typeface="Times" panose="02020603050405020304" pitchFamily="18" charset="0"/>
                <a:cs typeface="Times" panose="02020603050405020304" pitchFamily="18" charset="0"/>
              </a:rPr>
              <a:t>Hypothesis</a:t>
            </a:r>
            <a:endParaRPr lang="fr-FR" i="1" u="sng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l"/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Bended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shape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tape are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FR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FR" dirty="0" err="1">
                <a:latin typeface="Times" panose="02020603050405020304" pitchFamily="18" charset="0"/>
                <a:cs typeface="Times" panose="02020603050405020304" pitchFamily="18" charset="0"/>
              </a:rPr>
              <a:t>turns</a:t>
            </a:r>
            <a:endParaRPr lang="en-US" i="1" u="sng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l"/>
            <a:endParaRPr lang="en-US" i="1" u="sng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US" b="1" i="1" u="sng" dirty="0">
                <a:latin typeface="Times" panose="02020603050405020304" pitchFamily="18" charset="0"/>
                <a:cs typeface="Times" panose="02020603050405020304" pitchFamily="18" charset="0"/>
              </a:rPr>
              <a:t>Note</a:t>
            </a:r>
            <a:endParaRPr lang="en-US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l"/>
            <a:endParaRPr lang="en-US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l"/>
            <a:r>
              <a:rPr lang="en-US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Median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 is used to lower high </a:t>
            </a:r>
            <a:r>
              <a:rPr lang="en-US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extremum variation</a:t>
            </a:r>
            <a:endParaRPr lang="en-US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l"/>
            <a:endParaRPr lang="en-US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l"/>
            <a:r>
              <a:rPr lang="en-US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Mean 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is used for </a:t>
            </a:r>
            <a:r>
              <a:rPr lang="en-US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macroscopic value</a:t>
            </a:r>
          </a:p>
          <a:p>
            <a:pPr algn="l"/>
            <a:endParaRPr lang="en-US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C185F028-69C2-F00B-F046-FB2A8E217B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109300"/>
              </p:ext>
            </p:extLst>
          </p:nvPr>
        </p:nvGraphicFramePr>
        <p:xfrm>
          <a:off x="6606907" y="128491"/>
          <a:ext cx="4742214" cy="133602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90369">
                  <a:extLst>
                    <a:ext uri="{9D8B030D-6E8A-4147-A177-3AD203B41FA5}">
                      <a16:colId xmlns:a16="http://schemas.microsoft.com/office/drawing/2014/main" val="3465369409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93391815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2354810473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4178803280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103158741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396453378"/>
                    </a:ext>
                  </a:extLst>
                </a:gridCol>
              </a:tblGrid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Pancake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turns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force kg</a:t>
                      </a:r>
                      <a:endParaRPr lang="en-US" sz="1100" b="1" i="1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Wipe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 err="1">
                          <a:effectLst/>
                        </a:rPr>
                        <a:t>thightening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Stuck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792824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175740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055765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459137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145341"/>
                  </a:ext>
                </a:extLst>
              </a:tr>
            </a:tbl>
          </a:graphicData>
        </a:graphic>
      </p:graphicFrame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A23639E3-6D8A-7E4B-1427-422268BBEA54}"/>
              </a:ext>
            </a:extLst>
          </p:cNvPr>
          <p:cNvSpPr/>
          <p:nvPr/>
        </p:nvSpPr>
        <p:spPr>
          <a:xfrm>
            <a:off x="237068" y="3352800"/>
            <a:ext cx="1989666" cy="259998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497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0E7DE5-D35E-9AAE-3763-85E0BD715A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3FD67D5A-E1AA-23C5-645A-5807C0B6E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3633"/>
            <a:ext cx="5359462" cy="1065742"/>
          </a:xfrm>
        </p:spPr>
        <p:txBody>
          <a:bodyPr/>
          <a:lstStyle/>
          <a:p>
            <a:r>
              <a:rPr lang="fr-FR" dirty="0" err="1"/>
              <a:t>Winding</a:t>
            </a:r>
            <a:r>
              <a:rPr lang="fr-FR" dirty="0"/>
              <a:t> tension </a:t>
            </a:r>
            <a:r>
              <a:rPr lang="fr-FR" dirty="0" err="1"/>
              <a:t>effect</a:t>
            </a:r>
            <a:r>
              <a:rPr lang="fr-FR" dirty="0"/>
              <a:t> H04</a:t>
            </a:r>
            <a:endParaRPr lang="en-US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11A272B2-8141-F790-C95F-E0524AC2B4CD}"/>
              </a:ext>
            </a:extLst>
          </p:cNvPr>
          <p:cNvGraphicFramePr>
            <a:graphicFrameLocks noGrp="1"/>
          </p:cNvGraphicFramePr>
          <p:nvPr/>
        </p:nvGraphicFramePr>
        <p:xfrm>
          <a:off x="6606907" y="128491"/>
          <a:ext cx="4742214" cy="133602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90369">
                  <a:extLst>
                    <a:ext uri="{9D8B030D-6E8A-4147-A177-3AD203B41FA5}">
                      <a16:colId xmlns:a16="http://schemas.microsoft.com/office/drawing/2014/main" val="3465369409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93391815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2354810473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4178803280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103158741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396453378"/>
                    </a:ext>
                  </a:extLst>
                </a:gridCol>
              </a:tblGrid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Pancake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turns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force kg</a:t>
                      </a:r>
                      <a:endParaRPr lang="en-US" sz="1100" b="1" i="1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Wipe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 err="1">
                          <a:effectLst/>
                        </a:rPr>
                        <a:t>thightening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Stuck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792824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175740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055765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459137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145341"/>
                  </a:ext>
                </a:extLst>
              </a:tr>
            </a:tbl>
          </a:graphicData>
        </a:graphic>
      </p:graphicFrame>
      <p:pic>
        <p:nvPicPr>
          <p:cNvPr id="2" name="Image 1">
            <a:extLst>
              <a:ext uri="{FF2B5EF4-FFF2-40B4-BE49-F238E27FC236}">
                <a16:creationId xmlns:a16="http://schemas.microsoft.com/office/drawing/2014/main" id="{9178CF2A-5197-1F2A-99C1-DC08CDBA63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2641"/>
          <a:stretch/>
        </p:blipFill>
        <p:spPr>
          <a:xfrm>
            <a:off x="407988" y="2026333"/>
            <a:ext cx="3716707" cy="374476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E8F2DF6-EF9F-D9AA-68C5-F553AE726080}"/>
              </a:ext>
            </a:extLst>
          </p:cNvPr>
          <p:cNvSpPr/>
          <p:nvPr/>
        </p:nvSpPr>
        <p:spPr>
          <a:xfrm>
            <a:off x="6606907" y="402768"/>
            <a:ext cx="4742214" cy="2584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1B976DF-2506-3F0F-72D1-BDB1D502A186}"/>
              </a:ext>
            </a:extLst>
          </p:cNvPr>
          <p:cNvSpPr txBox="1"/>
          <p:nvPr/>
        </p:nvSpPr>
        <p:spPr>
          <a:xfrm>
            <a:off x="552671" y="5818057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B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95FB97E-5095-7364-116B-26B4FA8A224A}"/>
              </a:ext>
            </a:extLst>
          </p:cNvPr>
          <p:cNvSpPr txBox="1"/>
          <p:nvPr/>
        </p:nvSpPr>
        <p:spPr>
          <a:xfrm>
            <a:off x="2640749" y="5818057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A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6FD5E8D2-811D-BA0B-C8F9-4E6B21EB9A8D}"/>
              </a:ext>
            </a:extLst>
          </p:cNvPr>
          <p:cNvSpPr/>
          <p:nvPr/>
        </p:nvSpPr>
        <p:spPr>
          <a:xfrm>
            <a:off x="552670" y="1638405"/>
            <a:ext cx="3164305" cy="340972"/>
          </a:xfrm>
          <a:prstGeom prst="roundRect">
            <a:avLst/>
          </a:prstGeom>
          <a:gradFill flip="none" rotWithShape="1">
            <a:gsLst>
              <a:gs pos="0">
                <a:srgbClr val="FF00FF"/>
              </a:gs>
              <a:gs pos="32000">
                <a:srgbClr val="00FFFF"/>
              </a:gs>
              <a:gs pos="100000">
                <a:srgbClr val="FF00FF"/>
              </a:gs>
              <a:gs pos="64000">
                <a:schemeClr val="bg1"/>
              </a:gs>
              <a:gs pos="33000">
                <a:schemeClr val="bg1"/>
              </a:gs>
              <a:gs pos="65000">
                <a:srgbClr val="00FFF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EB0356B5-F8AA-FD48-840C-1190DCF19045}"/>
              </a:ext>
            </a:extLst>
          </p:cNvPr>
          <p:cNvCxnSpPr>
            <a:cxnSpLocks/>
          </p:cNvCxnSpPr>
          <p:nvPr/>
        </p:nvCxnSpPr>
        <p:spPr>
          <a:xfrm>
            <a:off x="2192706" y="1609231"/>
            <a:ext cx="0" cy="4520888"/>
          </a:xfrm>
          <a:prstGeom prst="line">
            <a:avLst/>
          </a:prstGeom>
          <a:ln>
            <a:solidFill>
              <a:srgbClr val="FF0000"/>
            </a:solidFill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B05569EC-A1BC-33F7-97BE-B7A934CDEC34}"/>
              </a:ext>
            </a:extLst>
          </p:cNvPr>
          <p:cNvSpPr txBox="1"/>
          <p:nvPr/>
        </p:nvSpPr>
        <p:spPr>
          <a:xfrm>
            <a:off x="1729339" y="1162764"/>
            <a:ext cx="9267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Turn</a:t>
            </a:r>
            <a:r>
              <a:rPr lang="fr-FR" sz="1800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n°</a:t>
            </a:r>
            <a:endParaRPr lang="en-US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CD80C27-85EE-E6E0-AFA3-761A046E33D8}"/>
              </a:ext>
            </a:extLst>
          </p:cNvPr>
          <p:cNvSpPr txBox="1"/>
          <p:nvPr/>
        </p:nvSpPr>
        <p:spPr>
          <a:xfrm>
            <a:off x="2555554" y="1374247"/>
            <a:ext cx="2505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1</a:t>
            </a:r>
            <a:endParaRPr lang="en-US" sz="1200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159FD8A-01C0-1C9F-3242-EFCF89393B9E}"/>
              </a:ext>
            </a:extLst>
          </p:cNvPr>
          <p:cNvSpPr txBox="1"/>
          <p:nvPr/>
        </p:nvSpPr>
        <p:spPr>
          <a:xfrm>
            <a:off x="3522194" y="1390316"/>
            <a:ext cx="3655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22</a:t>
            </a:r>
            <a:endParaRPr lang="en-US" sz="1200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030E3F0-0C40-89AD-EA6B-016A75D3D920}"/>
              </a:ext>
            </a:extLst>
          </p:cNvPr>
          <p:cNvSpPr txBox="1"/>
          <p:nvPr/>
        </p:nvSpPr>
        <p:spPr>
          <a:xfrm>
            <a:off x="407988" y="1393931"/>
            <a:ext cx="3655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22</a:t>
            </a:r>
            <a:endParaRPr lang="en-US" sz="1200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FDBA020-953D-B959-D404-0E25BB4A4D13}"/>
              </a:ext>
            </a:extLst>
          </p:cNvPr>
          <p:cNvSpPr txBox="1"/>
          <p:nvPr/>
        </p:nvSpPr>
        <p:spPr>
          <a:xfrm>
            <a:off x="1539745" y="1387340"/>
            <a:ext cx="2505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1</a:t>
            </a:r>
            <a:endParaRPr lang="en-US" sz="1200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F97C8571-E0C9-854C-7E3F-960CA5D396D3}"/>
              </a:ext>
            </a:extLst>
          </p:cNvPr>
          <p:cNvSpPr txBox="1"/>
          <p:nvPr/>
        </p:nvSpPr>
        <p:spPr>
          <a:xfrm>
            <a:off x="5357011" y="1525839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A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pic>
        <p:nvPicPr>
          <p:cNvPr id="34" name="Image 33" descr="Une image contenant texte, diagramme, ligne, Tracé&#10;&#10;Le contenu généré par l’IA peut être incorrect.">
            <a:extLst>
              <a:ext uri="{FF2B5EF4-FFF2-40B4-BE49-F238E27FC236}">
                <a16:creationId xmlns:a16="http://schemas.microsoft.com/office/drawing/2014/main" id="{2525C3CD-8ADE-08C5-5653-DA668940AA0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2205" y="1430867"/>
            <a:ext cx="3178618" cy="2383964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841F7BC5-803E-0200-E252-39198D843FC3}"/>
              </a:ext>
            </a:extLst>
          </p:cNvPr>
          <p:cNvSpPr txBox="1"/>
          <p:nvPr/>
        </p:nvSpPr>
        <p:spPr>
          <a:xfrm>
            <a:off x="8625561" y="1610045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B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pic>
        <p:nvPicPr>
          <p:cNvPr id="39" name="Image 38" descr="Une image contenant texte, diagramme, capture d’écran, Tracé&#10;&#10;Le contenu généré par l’IA peut être incorrect.">
            <a:extLst>
              <a:ext uri="{FF2B5EF4-FFF2-40B4-BE49-F238E27FC236}">
                <a16:creationId xmlns:a16="http://schemas.microsoft.com/office/drawing/2014/main" id="{2B0DA081-4CE1-F2EA-44E0-8ADC82B56DB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8339" y="1470590"/>
            <a:ext cx="3163098" cy="2372323"/>
          </a:xfrm>
          <a:prstGeom prst="rect">
            <a:avLst/>
          </a:prstGeom>
        </p:spPr>
      </p:pic>
      <p:pic>
        <p:nvPicPr>
          <p:cNvPr id="45" name="Image 44" descr="Une image contenant texte, diagramme, ligne, Tracé&#10;&#10;Le contenu généré par l’IA peut être incorrect.">
            <a:extLst>
              <a:ext uri="{FF2B5EF4-FFF2-40B4-BE49-F238E27FC236}">
                <a16:creationId xmlns:a16="http://schemas.microsoft.com/office/drawing/2014/main" id="{C79ECBAC-D5EF-DAA3-7D23-4672A4F38E0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0147" y="3842913"/>
            <a:ext cx="3163098" cy="2372323"/>
          </a:xfrm>
          <a:prstGeom prst="rect">
            <a:avLst/>
          </a:prstGeom>
        </p:spPr>
      </p:pic>
      <p:pic>
        <p:nvPicPr>
          <p:cNvPr id="47" name="Image 46" descr="Une image contenant texte, diagramme, ligne, Tracé&#10;&#10;Le contenu généré par l’IA peut être incorrect.">
            <a:extLst>
              <a:ext uri="{FF2B5EF4-FFF2-40B4-BE49-F238E27FC236}">
                <a16:creationId xmlns:a16="http://schemas.microsoft.com/office/drawing/2014/main" id="{311EF9C6-07DA-CE8C-FFA1-CF324CDAD30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0180" y="3788970"/>
            <a:ext cx="3316114" cy="2487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053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782F2C-75B6-3703-F178-E8302ECE15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E19EE92-05CC-1469-3FD6-DD2B43672A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595" r="6281"/>
          <a:stretch/>
        </p:blipFill>
        <p:spPr>
          <a:xfrm>
            <a:off x="372548" y="2008551"/>
            <a:ext cx="3457055" cy="3727169"/>
          </a:xfrm>
          <a:prstGeom prst="rect">
            <a:avLst/>
          </a:prstGeo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BF1E48EE-F6A2-1B23-ACE5-A804219D9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3633"/>
            <a:ext cx="5359462" cy="1065742"/>
          </a:xfrm>
        </p:spPr>
        <p:txBody>
          <a:bodyPr/>
          <a:lstStyle/>
          <a:p>
            <a:r>
              <a:rPr lang="fr-FR" dirty="0" err="1"/>
              <a:t>Winding</a:t>
            </a:r>
            <a:r>
              <a:rPr lang="fr-FR" dirty="0"/>
              <a:t> tension </a:t>
            </a:r>
            <a:r>
              <a:rPr lang="fr-FR" dirty="0" err="1"/>
              <a:t>effect</a:t>
            </a:r>
            <a:r>
              <a:rPr lang="fr-FR" dirty="0"/>
              <a:t> H05</a:t>
            </a:r>
            <a:endParaRPr lang="en-US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ABE863F7-07F2-CA13-EEE1-2E74C889D13C}"/>
              </a:ext>
            </a:extLst>
          </p:cNvPr>
          <p:cNvGraphicFramePr>
            <a:graphicFrameLocks noGrp="1"/>
          </p:cNvGraphicFramePr>
          <p:nvPr/>
        </p:nvGraphicFramePr>
        <p:xfrm>
          <a:off x="6606907" y="128491"/>
          <a:ext cx="4742214" cy="133602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90369">
                  <a:extLst>
                    <a:ext uri="{9D8B030D-6E8A-4147-A177-3AD203B41FA5}">
                      <a16:colId xmlns:a16="http://schemas.microsoft.com/office/drawing/2014/main" val="3465369409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93391815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2354810473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4178803280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103158741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396453378"/>
                    </a:ext>
                  </a:extLst>
                </a:gridCol>
              </a:tblGrid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Pancake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turns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force kg</a:t>
                      </a:r>
                      <a:endParaRPr lang="en-US" sz="1100" b="1" i="1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Wipe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 err="1">
                          <a:effectLst/>
                        </a:rPr>
                        <a:t>thightening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Stuck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792824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175740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055765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459137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145341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ECB7E91B-3D2F-9F5C-A3C2-4A44520667BC}"/>
              </a:ext>
            </a:extLst>
          </p:cNvPr>
          <p:cNvSpPr/>
          <p:nvPr/>
        </p:nvSpPr>
        <p:spPr>
          <a:xfrm>
            <a:off x="6606907" y="667271"/>
            <a:ext cx="4742214" cy="2584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8AF8352-094B-7290-6683-9FC703D8B613}"/>
              </a:ext>
            </a:extLst>
          </p:cNvPr>
          <p:cNvSpPr txBox="1"/>
          <p:nvPr/>
        </p:nvSpPr>
        <p:spPr>
          <a:xfrm>
            <a:off x="552671" y="5818057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B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FD53D02-B834-DDFF-24F5-92DA7C40BBDE}"/>
              </a:ext>
            </a:extLst>
          </p:cNvPr>
          <p:cNvSpPr txBox="1"/>
          <p:nvPr/>
        </p:nvSpPr>
        <p:spPr>
          <a:xfrm>
            <a:off x="2640749" y="5818057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A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A5E37723-DAD7-8693-CD3F-4BF6C93E3BCF}"/>
              </a:ext>
            </a:extLst>
          </p:cNvPr>
          <p:cNvSpPr/>
          <p:nvPr/>
        </p:nvSpPr>
        <p:spPr>
          <a:xfrm>
            <a:off x="609600" y="1638405"/>
            <a:ext cx="3107375" cy="340972"/>
          </a:xfrm>
          <a:prstGeom prst="roundRect">
            <a:avLst/>
          </a:prstGeom>
          <a:gradFill flip="none" rotWithShape="1">
            <a:gsLst>
              <a:gs pos="0">
                <a:srgbClr val="FF00FF"/>
              </a:gs>
              <a:gs pos="32000">
                <a:srgbClr val="00FFFF"/>
              </a:gs>
              <a:gs pos="100000">
                <a:srgbClr val="FF00FF"/>
              </a:gs>
              <a:gs pos="64000">
                <a:schemeClr val="bg1"/>
              </a:gs>
              <a:gs pos="33000">
                <a:schemeClr val="bg1"/>
              </a:gs>
              <a:gs pos="65000">
                <a:srgbClr val="00FFF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331CA9AA-7003-2E83-269E-476A06EE2600}"/>
              </a:ext>
            </a:extLst>
          </p:cNvPr>
          <p:cNvCxnSpPr>
            <a:cxnSpLocks/>
          </p:cNvCxnSpPr>
          <p:nvPr/>
        </p:nvCxnSpPr>
        <p:spPr>
          <a:xfrm>
            <a:off x="2192706" y="1609231"/>
            <a:ext cx="0" cy="4520888"/>
          </a:xfrm>
          <a:prstGeom prst="line">
            <a:avLst/>
          </a:prstGeom>
          <a:ln>
            <a:solidFill>
              <a:srgbClr val="FF0000"/>
            </a:solidFill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C7C293B1-186E-4141-DB8B-6ECF4277BEA5}"/>
              </a:ext>
            </a:extLst>
          </p:cNvPr>
          <p:cNvSpPr txBox="1"/>
          <p:nvPr/>
        </p:nvSpPr>
        <p:spPr>
          <a:xfrm>
            <a:off x="1729339" y="1162764"/>
            <a:ext cx="9267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Turn</a:t>
            </a:r>
            <a:r>
              <a:rPr lang="fr-FR" sz="1800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n°</a:t>
            </a:r>
            <a:endParaRPr lang="en-US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00EBC16-E6F1-9200-7DAB-A5A73A5F0FD9}"/>
              </a:ext>
            </a:extLst>
          </p:cNvPr>
          <p:cNvSpPr txBox="1"/>
          <p:nvPr/>
        </p:nvSpPr>
        <p:spPr>
          <a:xfrm>
            <a:off x="2555554" y="1374247"/>
            <a:ext cx="2505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1</a:t>
            </a:r>
            <a:endParaRPr lang="en-US" sz="1200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FB3F5A5-598A-07BF-1C77-663D8201589F}"/>
              </a:ext>
            </a:extLst>
          </p:cNvPr>
          <p:cNvSpPr txBox="1"/>
          <p:nvPr/>
        </p:nvSpPr>
        <p:spPr>
          <a:xfrm>
            <a:off x="3522194" y="1390316"/>
            <a:ext cx="3655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22</a:t>
            </a:r>
            <a:endParaRPr lang="en-US" sz="1200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53F07BA-3CAF-3E3E-5929-521AAB5524BB}"/>
              </a:ext>
            </a:extLst>
          </p:cNvPr>
          <p:cNvSpPr txBox="1"/>
          <p:nvPr/>
        </p:nvSpPr>
        <p:spPr>
          <a:xfrm>
            <a:off x="407988" y="1393931"/>
            <a:ext cx="3655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21</a:t>
            </a:r>
            <a:endParaRPr lang="en-US" sz="1200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ABF03196-CC94-490B-58E6-E91068420229}"/>
              </a:ext>
            </a:extLst>
          </p:cNvPr>
          <p:cNvSpPr txBox="1"/>
          <p:nvPr/>
        </p:nvSpPr>
        <p:spPr>
          <a:xfrm>
            <a:off x="1539745" y="1387340"/>
            <a:ext cx="2505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1</a:t>
            </a:r>
            <a:endParaRPr lang="en-US" sz="1200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77F0F99-E17F-E69C-032B-DE0BFFF045B0}"/>
              </a:ext>
            </a:extLst>
          </p:cNvPr>
          <p:cNvSpPr txBox="1"/>
          <p:nvPr/>
        </p:nvSpPr>
        <p:spPr>
          <a:xfrm>
            <a:off x="5357011" y="1525839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A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B30DD9C1-5015-9D76-2363-B3D17E355AEE}"/>
              </a:ext>
            </a:extLst>
          </p:cNvPr>
          <p:cNvSpPr txBox="1"/>
          <p:nvPr/>
        </p:nvSpPr>
        <p:spPr>
          <a:xfrm>
            <a:off x="8625561" y="1610045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B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pic>
        <p:nvPicPr>
          <p:cNvPr id="10" name="Image 9" descr="Une image contenant texte, diagramme, ligne, Tracé&#10;&#10;Le contenu généré par l’IA peut être incorrect.">
            <a:extLst>
              <a:ext uri="{FF2B5EF4-FFF2-40B4-BE49-F238E27FC236}">
                <a16:creationId xmlns:a16="http://schemas.microsoft.com/office/drawing/2014/main" id="{0BAE4FDF-D8CC-6152-3959-C1CCABC1E41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4084" y="1464516"/>
            <a:ext cx="3167066" cy="2375300"/>
          </a:xfrm>
          <a:prstGeom prst="rect">
            <a:avLst/>
          </a:prstGeom>
        </p:spPr>
      </p:pic>
      <p:pic>
        <p:nvPicPr>
          <p:cNvPr id="18" name="Image 17" descr="Une image contenant texte, diagramme, Tracé, ligne&#10;&#10;Le contenu généré par l’IA peut être incorrect.">
            <a:extLst>
              <a:ext uri="{FF2B5EF4-FFF2-40B4-BE49-F238E27FC236}">
                <a16:creationId xmlns:a16="http://schemas.microsoft.com/office/drawing/2014/main" id="{9967E409-8E8B-DA52-242E-C770EED36E4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3088" y="1478450"/>
            <a:ext cx="3104111" cy="2328084"/>
          </a:xfrm>
          <a:prstGeom prst="rect">
            <a:avLst/>
          </a:prstGeom>
        </p:spPr>
      </p:pic>
      <p:pic>
        <p:nvPicPr>
          <p:cNvPr id="20" name="Image 19" descr="Une image contenant texte, diagramme, ligne, Tracé&#10;&#10;Le contenu généré par l’IA peut être incorrect.">
            <a:extLst>
              <a:ext uri="{FF2B5EF4-FFF2-40B4-BE49-F238E27FC236}">
                <a16:creationId xmlns:a16="http://schemas.microsoft.com/office/drawing/2014/main" id="{434DF47C-9021-C30F-99D4-9ACBE4A0D67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4084" y="3710646"/>
            <a:ext cx="3492858" cy="2619643"/>
          </a:xfrm>
          <a:prstGeom prst="rect">
            <a:avLst/>
          </a:prstGeom>
        </p:spPr>
      </p:pic>
      <p:pic>
        <p:nvPicPr>
          <p:cNvPr id="22" name="Image 21" descr="Une image contenant texte, diagramme, ligne, Tracé&#10;&#10;Le contenu généré par l’IA peut être incorrect.">
            <a:extLst>
              <a:ext uri="{FF2B5EF4-FFF2-40B4-BE49-F238E27FC236}">
                <a16:creationId xmlns:a16="http://schemas.microsoft.com/office/drawing/2014/main" id="{21549429-D2FC-1BA9-58D4-95DF25C30A8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6087" y="3710647"/>
            <a:ext cx="3492858" cy="2619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99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B732E0-861F-F678-B5A1-586F88D6F6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5430523-643C-8038-DC8F-2AC9FE3F1D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694" y="2003315"/>
            <a:ext cx="3445147" cy="3790803"/>
          </a:xfrm>
          <a:prstGeom prst="rect">
            <a:avLst/>
          </a:prstGeo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83EC7005-E98A-69C0-5792-E99A40F85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3633"/>
            <a:ext cx="5359462" cy="1065742"/>
          </a:xfrm>
        </p:spPr>
        <p:txBody>
          <a:bodyPr/>
          <a:lstStyle/>
          <a:p>
            <a:r>
              <a:rPr lang="fr-FR" dirty="0" err="1"/>
              <a:t>Winding</a:t>
            </a:r>
            <a:r>
              <a:rPr lang="fr-FR" dirty="0"/>
              <a:t> tension </a:t>
            </a:r>
            <a:r>
              <a:rPr lang="fr-FR" dirty="0" err="1"/>
              <a:t>effect</a:t>
            </a:r>
            <a:r>
              <a:rPr lang="fr-FR" dirty="0"/>
              <a:t> H06</a:t>
            </a:r>
            <a:endParaRPr lang="en-US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89F5FBC-73C7-E3F0-C4D9-92BBE6EF47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64955"/>
              </p:ext>
            </p:extLst>
          </p:nvPr>
        </p:nvGraphicFramePr>
        <p:xfrm>
          <a:off x="6606907" y="128491"/>
          <a:ext cx="4742214" cy="133602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90369">
                  <a:extLst>
                    <a:ext uri="{9D8B030D-6E8A-4147-A177-3AD203B41FA5}">
                      <a16:colId xmlns:a16="http://schemas.microsoft.com/office/drawing/2014/main" val="3465369409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93391815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2354810473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4178803280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1031587416"/>
                    </a:ext>
                  </a:extLst>
                </a:gridCol>
                <a:gridCol w="790369">
                  <a:extLst>
                    <a:ext uri="{9D8B030D-6E8A-4147-A177-3AD203B41FA5}">
                      <a16:colId xmlns:a16="http://schemas.microsoft.com/office/drawing/2014/main" val="396453378"/>
                    </a:ext>
                  </a:extLst>
                </a:gridCol>
              </a:tblGrid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Pancake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turns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force kg</a:t>
                      </a:r>
                      <a:endParaRPr lang="en-US" sz="1100" b="1" i="1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Wipe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 err="1">
                          <a:effectLst/>
                        </a:rPr>
                        <a:t>thightening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</a:rPr>
                        <a:t>Stuck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792824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175740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055765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4,2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459137"/>
                  </a:ext>
                </a:extLst>
              </a:tr>
              <a:tr h="26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H07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145341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A1E4AF5-7A5B-0A04-298C-9899F69505C6}"/>
              </a:ext>
            </a:extLst>
          </p:cNvPr>
          <p:cNvSpPr/>
          <p:nvPr/>
        </p:nvSpPr>
        <p:spPr>
          <a:xfrm>
            <a:off x="6606907" y="946666"/>
            <a:ext cx="4742214" cy="2584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223859B-AA80-BC34-18C5-40DAE1A244EA}"/>
              </a:ext>
            </a:extLst>
          </p:cNvPr>
          <p:cNvSpPr txBox="1"/>
          <p:nvPr/>
        </p:nvSpPr>
        <p:spPr>
          <a:xfrm>
            <a:off x="552671" y="5818057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B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0E6BA04-6C4F-392D-E55F-49CBA92B8AF3}"/>
              </a:ext>
            </a:extLst>
          </p:cNvPr>
          <p:cNvSpPr txBox="1"/>
          <p:nvPr/>
        </p:nvSpPr>
        <p:spPr>
          <a:xfrm>
            <a:off x="2640749" y="5818057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A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7F6279B1-F70E-10D7-8221-E52B6E454F43}"/>
              </a:ext>
            </a:extLst>
          </p:cNvPr>
          <p:cNvSpPr/>
          <p:nvPr/>
        </p:nvSpPr>
        <p:spPr>
          <a:xfrm>
            <a:off x="609600" y="1638405"/>
            <a:ext cx="3107375" cy="340972"/>
          </a:xfrm>
          <a:prstGeom prst="roundRect">
            <a:avLst/>
          </a:prstGeom>
          <a:gradFill flip="none" rotWithShape="1">
            <a:gsLst>
              <a:gs pos="0">
                <a:srgbClr val="FF00FF"/>
              </a:gs>
              <a:gs pos="32000">
                <a:srgbClr val="00FFFF"/>
              </a:gs>
              <a:gs pos="100000">
                <a:srgbClr val="FF00FF"/>
              </a:gs>
              <a:gs pos="64000">
                <a:schemeClr val="bg1"/>
              </a:gs>
              <a:gs pos="33000">
                <a:schemeClr val="bg1"/>
              </a:gs>
              <a:gs pos="65000">
                <a:srgbClr val="00FFF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0E11C275-D16F-F89B-997F-7DE17300B106}"/>
              </a:ext>
            </a:extLst>
          </p:cNvPr>
          <p:cNvCxnSpPr>
            <a:cxnSpLocks/>
          </p:cNvCxnSpPr>
          <p:nvPr/>
        </p:nvCxnSpPr>
        <p:spPr>
          <a:xfrm>
            <a:off x="2192706" y="1609231"/>
            <a:ext cx="0" cy="4520888"/>
          </a:xfrm>
          <a:prstGeom prst="line">
            <a:avLst/>
          </a:prstGeom>
          <a:ln>
            <a:solidFill>
              <a:srgbClr val="FF0000"/>
            </a:solidFill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37DCE9FE-13DA-534C-49A4-80740D0B286B}"/>
              </a:ext>
            </a:extLst>
          </p:cNvPr>
          <p:cNvSpPr txBox="1"/>
          <p:nvPr/>
        </p:nvSpPr>
        <p:spPr>
          <a:xfrm>
            <a:off x="1729339" y="1162764"/>
            <a:ext cx="9267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dirty="0" err="1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Turn</a:t>
            </a:r>
            <a:r>
              <a:rPr lang="fr-FR" sz="1800" i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n°</a:t>
            </a:r>
            <a:endParaRPr lang="en-US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013B5F0-42BB-EDE3-D845-2C347ACF7F04}"/>
              </a:ext>
            </a:extLst>
          </p:cNvPr>
          <p:cNvSpPr txBox="1"/>
          <p:nvPr/>
        </p:nvSpPr>
        <p:spPr>
          <a:xfrm>
            <a:off x="2555554" y="1374247"/>
            <a:ext cx="2505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1</a:t>
            </a:r>
            <a:endParaRPr lang="en-US" sz="1200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DFE7072-D052-7B74-5366-4F134E2B188A}"/>
              </a:ext>
            </a:extLst>
          </p:cNvPr>
          <p:cNvSpPr txBox="1"/>
          <p:nvPr/>
        </p:nvSpPr>
        <p:spPr>
          <a:xfrm>
            <a:off x="3522194" y="1390316"/>
            <a:ext cx="3655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19</a:t>
            </a:r>
            <a:endParaRPr lang="en-US" sz="1200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02C9BEC-9A05-8F73-1423-9DF5F493004D}"/>
              </a:ext>
            </a:extLst>
          </p:cNvPr>
          <p:cNvSpPr txBox="1"/>
          <p:nvPr/>
        </p:nvSpPr>
        <p:spPr>
          <a:xfrm>
            <a:off x="407988" y="1393931"/>
            <a:ext cx="3655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19</a:t>
            </a:r>
            <a:endParaRPr lang="en-US" sz="1200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7251F1A-9F15-F746-F178-83F73209012C}"/>
              </a:ext>
            </a:extLst>
          </p:cNvPr>
          <p:cNvSpPr txBox="1"/>
          <p:nvPr/>
        </p:nvSpPr>
        <p:spPr>
          <a:xfrm>
            <a:off x="1539745" y="1387340"/>
            <a:ext cx="2505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1</a:t>
            </a:r>
            <a:endParaRPr lang="en-US" sz="1200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06F845E5-04FB-515F-B276-4A0837773535}"/>
              </a:ext>
            </a:extLst>
          </p:cNvPr>
          <p:cNvSpPr txBox="1"/>
          <p:nvPr/>
        </p:nvSpPr>
        <p:spPr>
          <a:xfrm>
            <a:off x="5357011" y="1525839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A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A934F400-FF7F-9042-A193-433D2A31A121}"/>
              </a:ext>
            </a:extLst>
          </p:cNvPr>
          <p:cNvSpPr txBox="1"/>
          <p:nvPr/>
        </p:nvSpPr>
        <p:spPr>
          <a:xfrm>
            <a:off x="8625561" y="1610045"/>
            <a:ext cx="115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800" b="1" u="none" strike="noStrike" dirty="0">
                <a:effectLst/>
              </a:rPr>
              <a:t>Face B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pic>
        <p:nvPicPr>
          <p:cNvPr id="19" name="Image 18" descr="Une image contenant texte, diagramme, capture d’écran, ligne&#10;&#10;Le contenu généré par l’IA peut être incorrect.">
            <a:extLst>
              <a:ext uri="{FF2B5EF4-FFF2-40B4-BE49-F238E27FC236}">
                <a16:creationId xmlns:a16="http://schemas.microsoft.com/office/drawing/2014/main" id="{0E1725A3-DCDA-9123-800A-FD33BE9E5B1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84132" y="1409021"/>
            <a:ext cx="3162309" cy="2371732"/>
          </a:xfrm>
          <a:prstGeom prst="rect">
            <a:avLst/>
          </a:prstGeom>
        </p:spPr>
      </p:pic>
      <p:pic>
        <p:nvPicPr>
          <p:cNvPr id="21" name="Image 20" descr="Une image contenant texte, diagramme, ligne, Tracé&#10;&#10;Le contenu généré par l’IA peut être incorrect.">
            <a:extLst>
              <a:ext uri="{FF2B5EF4-FFF2-40B4-BE49-F238E27FC236}">
                <a16:creationId xmlns:a16="http://schemas.microsoft.com/office/drawing/2014/main" id="{A3FD1DB3-11A9-8D4B-68CD-67535A5CD81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0219" y="3694229"/>
            <a:ext cx="3512581" cy="2634436"/>
          </a:xfrm>
          <a:prstGeom prst="rect">
            <a:avLst/>
          </a:prstGeom>
        </p:spPr>
      </p:pic>
      <p:pic>
        <p:nvPicPr>
          <p:cNvPr id="23" name="Image 22" descr="Une image contenant texte, diagramme, ligne, Tracé&#10;&#10;Le contenu généré par l’IA peut être incorrect.">
            <a:extLst>
              <a:ext uri="{FF2B5EF4-FFF2-40B4-BE49-F238E27FC236}">
                <a16:creationId xmlns:a16="http://schemas.microsoft.com/office/drawing/2014/main" id="{8DB0516C-2203-3D2A-56A9-0798B90F00D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1489" y="3668061"/>
            <a:ext cx="3512583" cy="2634437"/>
          </a:xfrm>
          <a:prstGeom prst="rect">
            <a:avLst/>
          </a:prstGeom>
        </p:spPr>
      </p:pic>
      <p:pic>
        <p:nvPicPr>
          <p:cNvPr id="30" name="Image 29" descr="Une image contenant texte, capture d’écran, diagramme, Tracé&#10;&#10;Le contenu généré par l’IA peut être incorrect.">
            <a:extLst>
              <a:ext uri="{FF2B5EF4-FFF2-40B4-BE49-F238E27FC236}">
                <a16:creationId xmlns:a16="http://schemas.microsoft.com/office/drawing/2014/main" id="{EA946A33-8616-F5C6-2116-9FDFC606CDE3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2732" y="1393905"/>
            <a:ext cx="3208401" cy="240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250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260013</TotalTime>
  <Words>1328</Words>
  <Application>Microsoft Office PowerPoint</Application>
  <PresentationFormat>Grand écran</PresentationFormat>
  <Paragraphs>604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5" baseType="lpstr">
      <vt:lpstr>Aptos Narrow</vt:lpstr>
      <vt:lpstr>Arial</vt:lpstr>
      <vt:lpstr>Calibri</vt:lpstr>
      <vt:lpstr>Cambria Math</vt:lpstr>
      <vt:lpstr>Courier New</vt:lpstr>
      <vt:lpstr>Times</vt:lpstr>
      <vt:lpstr>Office Theme</vt:lpstr>
      <vt:lpstr>Microscope Analysis   High-field solenoid technology for the Muon Collider</vt:lpstr>
      <vt:lpstr>Aim of this study</vt:lpstr>
      <vt:lpstr>Microscope observations</vt:lpstr>
      <vt:lpstr>Microscope observations</vt:lpstr>
      <vt:lpstr>Winding tension effect</vt:lpstr>
      <vt:lpstr>Winding tension effect</vt:lpstr>
      <vt:lpstr>Winding tension effect H04</vt:lpstr>
      <vt:lpstr>Winding tension effect H05</vt:lpstr>
      <vt:lpstr>Winding tension effect H06</vt:lpstr>
      <vt:lpstr>Winding tension effect H07</vt:lpstr>
      <vt:lpstr>Winding tension effect Macroscopic scale</vt:lpstr>
      <vt:lpstr>Winding tension effect Radial Pressure estimation</vt:lpstr>
      <vt:lpstr>Winding tension effect Radial Pressure estimation</vt:lpstr>
      <vt:lpstr>Wipe effect</vt:lpstr>
      <vt:lpstr>Tape width</vt:lpstr>
      <vt:lpstr>Tape width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Jasper Van Der Werf</dc:creator>
  <cp:lastModifiedBy>Mahmoud Abdel Hafiz</cp:lastModifiedBy>
  <cp:revision>72</cp:revision>
  <dcterms:created xsi:type="dcterms:W3CDTF">2023-02-28T13:58:16Z</dcterms:created>
  <dcterms:modified xsi:type="dcterms:W3CDTF">2025-05-16T07:01:32Z</dcterms:modified>
</cp:coreProperties>
</file>