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2"/>
  </p:notesMasterIdLst>
  <p:handoutMasterIdLst>
    <p:handoutMasterId r:id="rId13"/>
  </p:handoutMasterIdLst>
  <p:sldIdLst>
    <p:sldId id="264" r:id="rId5"/>
    <p:sldId id="277" r:id="rId6"/>
    <p:sldId id="279" r:id="rId7"/>
    <p:sldId id="278" r:id="rId8"/>
    <p:sldId id="281" r:id="rId9"/>
    <p:sldId id="282" r:id="rId10"/>
    <p:sldId id="275" r:id="rId11"/>
  </p:sldIdLst>
  <p:sldSz cx="9144000" cy="5143500" type="screen16x9"/>
  <p:notesSz cx="6669088" cy="9926638"/>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498B"/>
    <a:srgbClr val="66FF66"/>
    <a:srgbClr val="770077"/>
    <a:srgbClr val="A9FFBD"/>
    <a:srgbClr val="6A59CD"/>
    <a:srgbClr val="FFE221"/>
    <a:srgbClr val="FFDB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54" autoAdjust="0"/>
    <p:restoredTop sz="97419" autoAdjust="0"/>
  </p:normalViewPr>
  <p:slideViewPr>
    <p:cSldViewPr snapToObjects="1" showGuides="1">
      <p:cViewPr>
        <p:scale>
          <a:sx n="150" d="100"/>
          <a:sy n="150" d="100"/>
        </p:scale>
        <p:origin x="2228" y="104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90" d="100"/>
          <a:sy n="90" d="100"/>
        </p:scale>
        <p:origin x="3828"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en-GB" dirty="0"/>
          </a:p>
        </p:txBody>
      </p:sp>
      <p:sp>
        <p:nvSpPr>
          <p:cNvPr id="3" name="Espace réservé de la date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49D03EEF-9089-C744-8C93-EE73F8B15776}" type="datetimeFigureOut">
              <a:rPr lang="fr-FR" smtClean="0"/>
              <a:pPr/>
              <a:t>22/05/2025</a:t>
            </a:fld>
            <a:endParaRPr lang="en-GB" dirty="0"/>
          </a:p>
        </p:txBody>
      </p:sp>
      <p:sp>
        <p:nvSpPr>
          <p:cNvPr id="4" name="Espace réservé du pied de page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en-GB" dirty="0"/>
          </a:p>
        </p:txBody>
      </p:sp>
      <p:sp>
        <p:nvSpPr>
          <p:cNvPr id="5" name="Espace réservé du numéro de diapositive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dirty="0"/>
          </a:p>
        </p:txBody>
      </p:sp>
    </p:spTree>
    <p:extLst>
      <p:ext uri="{BB962C8B-B14F-4D97-AF65-F5344CB8AC3E}">
        <p14:creationId xmlns:p14="http://schemas.microsoft.com/office/powerpoint/2010/main" val="292397260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en-GB" dirty="0"/>
          </a:p>
        </p:txBody>
      </p:sp>
      <p:sp>
        <p:nvSpPr>
          <p:cNvPr id="3" name="Espace réservé de la date 2"/>
          <p:cNvSpPr>
            <a:spLocks noGrp="1"/>
          </p:cNvSpPr>
          <p:nvPr>
            <p:ph type="dt" idx="1"/>
          </p:nvPr>
        </p:nvSpPr>
        <p:spPr>
          <a:xfrm>
            <a:off x="3777607" y="0"/>
            <a:ext cx="2889938" cy="496332"/>
          </a:xfrm>
          <a:prstGeom prst="rect">
            <a:avLst/>
          </a:prstGeom>
        </p:spPr>
        <p:txBody>
          <a:bodyPr vert="horz" lIns="91440" tIns="45720" rIns="91440" bIns="45720" rtlCol="0"/>
          <a:lstStyle>
            <a:lvl1pPr algn="r">
              <a:defRPr sz="1200"/>
            </a:lvl1pPr>
          </a:lstStyle>
          <a:p>
            <a:fld id="{5557F9A8-E4A4-1C40-93CC-37CDF0C3283E}" type="datetimeFigureOut">
              <a:rPr lang="fr-FR" smtClean="0"/>
              <a:pPr/>
              <a:t>22/05/2025</a:t>
            </a:fld>
            <a:endParaRPr lang="en-GB" dirty="0"/>
          </a:p>
        </p:txBody>
      </p:sp>
      <p:sp>
        <p:nvSpPr>
          <p:cNvPr id="4" name="Espace réservé de l'image des diapositives 3"/>
          <p:cNvSpPr>
            <a:spLocks noGrp="1" noRot="1" noChangeAspect="1"/>
          </p:cNvSpPr>
          <p:nvPr>
            <p:ph type="sldImg" idx="2"/>
          </p:nvPr>
        </p:nvSpPr>
        <p:spPr>
          <a:xfrm>
            <a:off x="26988" y="744538"/>
            <a:ext cx="6615112" cy="37226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Espace réservé des commentaires 4"/>
          <p:cNvSpPr>
            <a:spLocks noGrp="1"/>
          </p:cNvSpPr>
          <p:nvPr>
            <p:ph type="body" sz="quarter" idx="3"/>
          </p:nvPr>
        </p:nvSpPr>
        <p:spPr>
          <a:xfrm>
            <a:off x="666909" y="4715153"/>
            <a:ext cx="5335270" cy="4466987"/>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9428583"/>
            <a:ext cx="2889938" cy="496332"/>
          </a:xfrm>
          <a:prstGeom prst="rect">
            <a:avLst/>
          </a:prstGeom>
        </p:spPr>
        <p:txBody>
          <a:bodyPr vert="horz" lIns="91440" tIns="45720" rIns="91440" bIns="45720" rtlCol="0" anchor="b"/>
          <a:lstStyle>
            <a:lvl1pPr algn="l">
              <a:defRPr sz="1200"/>
            </a:lvl1pPr>
          </a:lstStyle>
          <a:p>
            <a:endParaRPr lang="en-GB" dirty="0"/>
          </a:p>
        </p:txBody>
      </p:sp>
      <p:sp>
        <p:nvSpPr>
          <p:cNvPr id="7" name="Espace réservé du numéro de diapositive 6"/>
          <p:cNvSpPr>
            <a:spLocks noGrp="1"/>
          </p:cNvSpPr>
          <p:nvPr>
            <p:ph type="sldNum" sz="quarter" idx="5"/>
          </p:nvPr>
        </p:nvSpPr>
        <p:spPr>
          <a:xfrm>
            <a:off x="3777607" y="9428583"/>
            <a:ext cx="2889938" cy="496332"/>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dirty="0"/>
          </a:p>
        </p:txBody>
      </p:sp>
    </p:spTree>
    <p:extLst>
      <p:ext uri="{BB962C8B-B14F-4D97-AF65-F5344CB8AC3E}">
        <p14:creationId xmlns:p14="http://schemas.microsoft.com/office/powerpoint/2010/main" val="13297048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9" name="Espace réservé du numéro de diapositive 5"/>
          <p:cNvSpPr>
            <a:spLocks noGrp="1"/>
          </p:cNvSpPr>
          <p:nvPr>
            <p:ph type="sldNum" sz="quarter" idx="4"/>
          </p:nvPr>
        </p:nvSpPr>
        <p:spPr>
          <a:xfrm>
            <a:off x="8686800" y="4947549"/>
            <a:ext cx="457200" cy="273844"/>
          </a:xfrm>
          <a:prstGeom prst="rect">
            <a:avLst/>
          </a:prstGeom>
        </p:spPr>
        <p:txBody>
          <a:bodyPr vert="horz" lIns="91440" tIns="45720" rIns="91440" bIns="45720" rtlCol="0" anchor="ctr"/>
          <a:lstStyle>
            <a:lvl1pPr algn="r">
              <a:defRPr sz="1200" b="1">
                <a:solidFill>
                  <a:schemeClr val="tx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2" name="Espace réservé du pied de page 4">
            <a:extLst>
              <a:ext uri="{FF2B5EF4-FFF2-40B4-BE49-F238E27FC236}">
                <a16:creationId xmlns:a16="http://schemas.microsoft.com/office/drawing/2014/main" id="{627D00BE-964E-8552-6A06-B54767349A74}"/>
              </a:ext>
            </a:extLst>
          </p:cNvPr>
          <p:cNvSpPr>
            <a:spLocks noGrp="1"/>
          </p:cNvSpPr>
          <p:nvPr>
            <p:ph type="ftr" sz="quarter" idx="3"/>
          </p:nvPr>
        </p:nvSpPr>
        <p:spPr>
          <a:xfrm>
            <a:off x="0" y="4949428"/>
            <a:ext cx="6324600" cy="273844"/>
          </a:xfrm>
          <a:prstGeom prst="rect">
            <a:avLst/>
          </a:prstGeom>
        </p:spPr>
        <p:txBody>
          <a:bodyPr lIns="0" tIns="0" rIns="0" bIns="0"/>
          <a:lstStyle>
            <a:lvl1pPr>
              <a:defRPr sz="1200">
                <a:latin typeface="Arial Narrow"/>
                <a:cs typeface="Arial Narrow"/>
              </a:defRPr>
            </a:lvl1pPr>
          </a:lstStyle>
          <a:p>
            <a:r>
              <a:rPr lang="en-GB" dirty="0"/>
              <a:t>M. Abdel Hafiz | Experimental tests for winding technology of Final Cooling Solenoid</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lvl1pPr marL="342891" indent="-342891">
              <a:buClr>
                <a:schemeClr val="tx1"/>
              </a:buClr>
              <a:buFont typeface="Arial"/>
              <a:buChar char="•"/>
              <a:defRPr sz="2000">
                <a:solidFill>
                  <a:srgbClr val="000000"/>
                </a:solidFill>
                <a:latin typeface="+mn-lt"/>
              </a:defRPr>
            </a:lvl1pPr>
            <a:lvl2pPr marL="742932" indent="-285744">
              <a:buClr>
                <a:schemeClr val="tx1"/>
              </a:buClr>
              <a:buFont typeface="Arial"/>
              <a:buChar char="•"/>
              <a:defRPr sz="2000">
                <a:solidFill>
                  <a:srgbClr val="000000"/>
                </a:solidFill>
                <a:latin typeface="+mn-lt"/>
              </a:defRPr>
            </a:lvl2pPr>
            <a:lvl3pPr marL="1142971" indent="-228594">
              <a:buClr>
                <a:schemeClr val="tx1"/>
              </a:buClr>
              <a:buFont typeface="Arial"/>
              <a:buChar char="•"/>
              <a:defRPr sz="2000">
                <a:solidFill>
                  <a:srgbClr val="000000"/>
                </a:solidFill>
                <a:latin typeface="+mn-lt"/>
              </a:defRPr>
            </a:lvl3pPr>
            <a:lvl4pPr marL="1600160" indent="-228594">
              <a:buClr>
                <a:schemeClr val="tx1"/>
              </a:buClr>
              <a:buFont typeface="Arial"/>
              <a:buChar char="•"/>
              <a:defRPr sz="2000">
                <a:solidFill>
                  <a:srgbClr val="000000"/>
                </a:solidFill>
                <a:latin typeface="+mn-lt"/>
              </a:defRPr>
            </a:lvl4pPr>
            <a:lvl5pPr marL="2057349" indent="-228594">
              <a:buClr>
                <a:schemeClr val="tx1"/>
              </a:buClr>
              <a:buFont typeface="Arial"/>
              <a:buChar char="•"/>
              <a:defRPr sz="2000">
                <a:solidFill>
                  <a:srgbClr val="000000"/>
                </a:solidFill>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9" name="Espace réservé du numéro de diapositive 5"/>
          <p:cNvSpPr>
            <a:spLocks noGrp="1"/>
          </p:cNvSpPr>
          <p:nvPr>
            <p:ph type="sldNum" sz="quarter" idx="4"/>
          </p:nvPr>
        </p:nvSpPr>
        <p:spPr>
          <a:xfrm>
            <a:off x="8686800" y="4930724"/>
            <a:ext cx="457200" cy="273844"/>
          </a:xfrm>
          <a:prstGeom prst="rect">
            <a:avLst/>
          </a:prstGeom>
        </p:spPr>
        <p:txBody>
          <a:bodyPr vert="horz" lIns="91440" tIns="45720" rIns="91440" bIns="45720" rtlCol="0" anchor="ctr"/>
          <a:lstStyle>
            <a:lvl1pPr algn="r">
              <a:defRPr sz="1200" b="1">
                <a:solidFill>
                  <a:schemeClr val="tx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9"/>
            <a:ext cx="6781800" cy="565175"/>
          </a:xfrm>
          <a:prstGeom prst="rect">
            <a:avLst/>
          </a:prstGeom>
        </p:spPr>
        <p:txBody>
          <a:bodyPr vert="horz" lIns="0" tIns="0" rIns="0" bIns="0"/>
          <a:lstStyle>
            <a:lvl1pPr>
              <a:defRPr sz="3600" b="0">
                <a:latin typeface="+mj-lt"/>
              </a:defRPr>
            </a:lvl1pPr>
          </a:lstStyle>
          <a:p>
            <a:r>
              <a:rPr lang="fr-FR" dirty="0"/>
              <a:t>Cliquez et modifiez le titre</a:t>
            </a:r>
            <a:endParaRPr lang="en-GB" dirty="0"/>
          </a:p>
        </p:txBody>
      </p:sp>
      <p:sp>
        <p:nvSpPr>
          <p:cNvPr id="2" name="Espace réservé du pied de page 4">
            <a:extLst>
              <a:ext uri="{FF2B5EF4-FFF2-40B4-BE49-F238E27FC236}">
                <a16:creationId xmlns:a16="http://schemas.microsoft.com/office/drawing/2014/main" id="{CCEF75F4-7559-A12A-6681-B7E88B36C3AD}"/>
              </a:ext>
            </a:extLst>
          </p:cNvPr>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dirty="0"/>
              <a:t>M. Abdel Hafiz | Experimental tests for winding technology of Final Cooling Solenoid</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dirty="0"/>
          </a:p>
        </p:txBody>
      </p:sp>
      <p:sp>
        <p:nvSpPr>
          <p:cNvPr id="6" name="Espace réservé du numéro de diapositive 5"/>
          <p:cNvSpPr>
            <a:spLocks noGrp="1"/>
          </p:cNvSpPr>
          <p:nvPr>
            <p:ph type="sldNum" sz="quarter" idx="4"/>
          </p:nvPr>
        </p:nvSpPr>
        <p:spPr>
          <a:xfrm>
            <a:off x="8688493" y="4918023"/>
            <a:ext cx="457200" cy="273844"/>
          </a:xfrm>
          <a:prstGeom prst="rect">
            <a:avLst/>
          </a:prstGeom>
        </p:spPr>
        <p:txBody>
          <a:bodyPr vert="horz" lIns="91440" tIns="45720" rIns="91440" bIns="45720" rtlCol="0" anchor="ctr"/>
          <a:lstStyle>
            <a:lvl1pPr algn="r">
              <a:defRPr sz="1200" b="1">
                <a:solidFill>
                  <a:schemeClr val="tx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2" name="Espace réservé du pied de page 4">
            <a:extLst>
              <a:ext uri="{FF2B5EF4-FFF2-40B4-BE49-F238E27FC236}">
                <a16:creationId xmlns:a16="http://schemas.microsoft.com/office/drawing/2014/main" id="{F76EBF73-8544-14C7-023E-96E57A382DC3}"/>
              </a:ext>
            </a:extLst>
          </p:cNvPr>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dirty="0"/>
              <a:t>M. Abdel Hafiz | Experimental tests for winding technology of Final Cooling Solenoid</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53"/>
            <a:ext cx="3733800" cy="3276601"/>
          </a:xfrm>
          <a:prstGeom prst="rect">
            <a:avLst/>
          </a:prstGeom>
        </p:spPr>
        <p:txBody>
          <a:bodyPr vert="horz"/>
          <a:lstStyle/>
          <a:p>
            <a:endParaRPr lang="en-GB" dirty="0"/>
          </a:p>
        </p:txBody>
      </p:sp>
      <p:sp>
        <p:nvSpPr>
          <p:cNvPr id="5"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dirty="0"/>
              <a:t>M. Abdel Hafiz | Experimental tests for winding technology of Final Cooling Solenoid</a:t>
            </a:r>
          </a:p>
        </p:txBody>
      </p:sp>
      <p:sp>
        <p:nvSpPr>
          <p:cNvPr id="7" name="Espace réservé du numéro de diapositive 5"/>
          <p:cNvSpPr>
            <a:spLocks noGrp="1"/>
          </p:cNvSpPr>
          <p:nvPr>
            <p:ph type="sldNum" sz="quarter" idx="4"/>
          </p:nvPr>
        </p:nvSpPr>
        <p:spPr>
          <a:xfrm>
            <a:off x="8686800" y="4949428"/>
            <a:ext cx="457200" cy="273844"/>
          </a:xfrm>
          <a:prstGeom prst="rect">
            <a:avLst/>
          </a:prstGeom>
        </p:spPr>
        <p:txBody>
          <a:bodyPr vert="horz" lIns="91440" tIns="45720" rIns="91440" bIns="45720" rtlCol="0" anchor="ctr"/>
          <a:lstStyle>
            <a:lvl1pPr algn="r">
              <a:defRPr sz="1200" b="1">
                <a:solidFill>
                  <a:schemeClr val="tx1"/>
                </a:solidFill>
                <a:latin typeface="Arial Narrow"/>
                <a:cs typeface="Arial Narrow"/>
              </a:defRPr>
            </a:lvl1pPr>
          </a:lstStyle>
          <a:p>
            <a:fld id="{974172A1-1CBF-0B40-9234-7D4D80EC19EA}"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948014"/>
            <a:ext cx="9144000" cy="265336"/>
          </a:xfrm>
          <a:prstGeom prst="rect">
            <a:avLst/>
          </a:prstGeom>
        </p:spPr>
      </p:pic>
      <p:pic>
        <p:nvPicPr>
          <p:cNvPr id="7" name="Image 6" descr="MCC-inernational-finalV01.png"/>
          <p:cNvPicPr>
            <a:picLocks noChangeAspect="1"/>
          </p:cNvPicPr>
          <p:nvPr userDrawn="1"/>
        </p:nvPicPr>
        <p:blipFill>
          <a:blip r:embed="rId7"/>
          <a:stretch>
            <a:fillRect/>
          </a:stretch>
        </p:blipFill>
        <p:spPr>
          <a:xfrm>
            <a:off x="8245035" y="36001"/>
            <a:ext cx="879567" cy="879566"/>
          </a:xfrm>
          <a:prstGeom prst="rect">
            <a:avLst/>
          </a:prstGeom>
        </p:spPr>
      </p:pic>
      <p:sp>
        <p:nvSpPr>
          <p:cNvPr id="4"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pic>
        <p:nvPicPr>
          <p:cNvPr id="2" name="Picture 1" descr="A picture containing text, font, graphics, design&#10;&#10;Description automatically generated">
            <a:extLst>
              <a:ext uri="{FF2B5EF4-FFF2-40B4-BE49-F238E27FC236}">
                <a16:creationId xmlns:a16="http://schemas.microsoft.com/office/drawing/2014/main" id="{2D90069C-07BF-F22E-2883-85650F37071F}"/>
              </a:ext>
            </a:extLst>
          </p:cNvPr>
          <p:cNvPicPr>
            <a:picLocks noChangeAspect="1"/>
          </p:cNvPicPr>
          <p:nvPr userDrawn="1"/>
        </p:nvPicPr>
        <p:blipFill>
          <a:blip r:embed="rId8"/>
          <a:stretch>
            <a:fillRect/>
          </a:stretch>
        </p:blipFill>
        <p:spPr>
          <a:xfrm>
            <a:off x="35497" y="36001"/>
            <a:ext cx="792088" cy="90999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0" r:id="rId4"/>
  </p:sldLayoutIdLst>
  <p:hf hdr="0" dt="0"/>
  <p:txStyles>
    <p:titleStyle>
      <a:lvl1pPr algn="ctr" defTabSz="457189" rtl="0" eaLnBrk="1" latinLnBrk="0" hangingPunct="1">
        <a:spcBef>
          <a:spcPct val="0"/>
        </a:spcBef>
        <a:buNone/>
        <a:defRPr sz="2800" b="1" kern="1200">
          <a:solidFill>
            <a:schemeClr val="tx1"/>
          </a:solidFill>
          <a:latin typeface="Arial Narrow"/>
          <a:ea typeface="+mj-ea"/>
          <a:cs typeface="Arial Narrow"/>
        </a:defRPr>
      </a:lvl1pPr>
    </p:titleStyle>
    <p:bodyStyle>
      <a:lvl1pPr marL="342891" indent="-342891" algn="l" defTabSz="457189"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32" indent="-285744" algn="l" defTabSz="457189"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2971" indent="-228594" algn="l" defTabSz="457189"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160" indent="-228594" algn="l" defTabSz="457189"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349" indent="-228594" algn="l" defTabSz="457189"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14.tmp"/><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3.tmp"/><Relationship Id="rId5" Type="http://schemas.openxmlformats.org/officeDocument/2006/relationships/image" Target="../media/image12.tmp"/><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8.tmp"/><Relationship Id="rId3" Type="http://schemas.openxmlformats.org/officeDocument/2006/relationships/tags" Target="../tags/tag6.xml"/><Relationship Id="rId7" Type="http://schemas.openxmlformats.org/officeDocument/2006/relationships/image" Target="../media/image17.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16.tmp"/><Relationship Id="rId5" Type="http://schemas.openxmlformats.org/officeDocument/2006/relationships/image" Target="../media/image15.tmp"/><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alphaModFix amt="70000"/>
          </a:blip>
          <a:stretch>
            <a:fillRect/>
          </a:stretch>
        </p:blipFill>
        <p:spPr>
          <a:xfrm>
            <a:off x="4533" y="1"/>
            <a:ext cx="9144000" cy="5143499"/>
          </a:xfrm>
          <a:prstGeom prst="rect">
            <a:avLst/>
          </a:prstGeom>
        </p:spPr>
      </p:pic>
      <p:pic>
        <p:nvPicPr>
          <p:cNvPr id="86" name="Image 85" descr="MCC-inernational-finalV01.png"/>
          <p:cNvPicPr>
            <a:picLocks noChangeAspect="1"/>
          </p:cNvPicPr>
          <p:nvPr/>
        </p:nvPicPr>
        <p:blipFill>
          <a:blip r:embed="rId4"/>
          <a:stretch>
            <a:fillRect/>
          </a:stretch>
        </p:blipFill>
        <p:spPr>
          <a:xfrm>
            <a:off x="132508" y="57154"/>
            <a:ext cx="1391497" cy="1391497"/>
          </a:xfrm>
          <a:prstGeom prst="rect">
            <a:avLst/>
          </a:prstGeom>
        </p:spPr>
      </p:pic>
      <p:pic>
        <p:nvPicPr>
          <p:cNvPr id="3" name="Picture 2" descr="A picture containing text, font, graphics, design&#10;&#10;Description automatically generated">
            <a:extLst>
              <a:ext uri="{FF2B5EF4-FFF2-40B4-BE49-F238E27FC236}">
                <a16:creationId xmlns:a16="http://schemas.microsoft.com/office/drawing/2014/main" id="{F240389E-9CEE-39F2-F307-4C292D9B1135}"/>
              </a:ext>
            </a:extLst>
          </p:cNvPr>
          <p:cNvPicPr>
            <a:picLocks noChangeAspect="1"/>
          </p:cNvPicPr>
          <p:nvPr/>
        </p:nvPicPr>
        <p:blipFill>
          <a:blip r:embed="rId5"/>
          <a:stretch>
            <a:fillRect/>
          </a:stretch>
        </p:blipFill>
        <p:spPr>
          <a:xfrm>
            <a:off x="7812360" y="94458"/>
            <a:ext cx="1278827" cy="1469185"/>
          </a:xfrm>
          <a:prstGeom prst="rect">
            <a:avLst/>
          </a:prstGeom>
        </p:spPr>
      </p:pic>
      <p:sp>
        <p:nvSpPr>
          <p:cNvPr id="6" name="TextBox 5">
            <a:extLst>
              <a:ext uri="{FF2B5EF4-FFF2-40B4-BE49-F238E27FC236}">
                <a16:creationId xmlns:a16="http://schemas.microsoft.com/office/drawing/2014/main" id="{763BB6BC-332D-0FA3-BF48-17581FA52D96}"/>
              </a:ext>
            </a:extLst>
          </p:cNvPr>
          <p:cNvSpPr txBox="1"/>
          <p:nvPr/>
        </p:nvSpPr>
        <p:spPr>
          <a:xfrm>
            <a:off x="1926067" y="1910030"/>
            <a:ext cx="5256584" cy="1323439"/>
          </a:xfrm>
          <a:prstGeom prst="rect">
            <a:avLst/>
          </a:prstGeom>
          <a:noFill/>
        </p:spPr>
        <p:txBody>
          <a:bodyPr wrap="square">
            <a:spAutoFit/>
          </a:bodyPr>
          <a:lstStyle/>
          <a:p>
            <a:pPr algn="ctr"/>
            <a:r>
              <a:rPr lang="en-US" sz="4000" dirty="0">
                <a:solidFill>
                  <a:prstClr val="black"/>
                </a:solidFill>
                <a:latin typeface="+mj-lt"/>
                <a:ea typeface="+mj-ea"/>
                <a:cs typeface="+mj-cs"/>
              </a:rPr>
              <a:t>HTS current terminals design proposal</a:t>
            </a:r>
            <a:endParaRPr lang="en-US" sz="4000" dirty="0">
              <a:latin typeface="+mj-lt"/>
            </a:endParaRPr>
          </a:p>
        </p:txBody>
      </p:sp>
      <p:sp>
        <p:nvSpPr>
          <p:cNvPr id="7" name="Subtitle 2">
            <a:extLst>
              <a:ext uri="{FF2B5EF4-FFF2-40B4-BE49-F238E27FC236}">
                <a16:creationId xmlns:a16="http://schemas.microsoft.com/office/drawing/2014/main" id="{ECB09DB6-D7B7-8870-8C10-B8B9DD5DC3DE}"/>
              </a:ext>
            </a:extLst>
          </p:cNvPr>
          <p:cNvSpPr txBox="1">
            <a:spLocks/>
          </p:cNvSpPr>
          <p:nvPr/>
        </p:nvSpPr>
        <p:spPr>
          <a:xfrm>
            <a:off x="770766" y="3435846"/>
            <a:ext cx="7567187" cy="792088"/>
          </a:xfrm>
          <a:prstGeom prst="rect">
            <a:avLst/>
          </a:prstGeom>
        </p:spPr>
        <p:txBody>
          <a:bodyPr/>
          <a:lstStyle>
            <a:lvl1pPr marL="342891" indent="-342891" algn="l" defTabSz="457189"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32" indent="-285744" algn="l" defTabSz="457189"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2971" indent="-228594" algn="l" defTabSz="457189"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160" indent="-228594" algn="l" defTabSz="457189"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349" indent="-228594" algn="l" defTabSz="457189"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2400" u="sng" dirty="0">
                <a:latin typeface="+mj-lt"/>
              </a:rPr>
              <a:t>Giuseppe Scarantino</a:t>
            </a:r>
            <a:r>
              <a:rPr lang="en-US" sz="2400" dirty="0">
                <a:latin typeface="+mj-lt"/>
              </a:rPr>
              <a:t>,</a:t>
            </a:r>
          </a:p>
          <a:p>
            <a:pPr marL="0" indent="0" algn="ctr">
              <a:buNone/>
            </a:pPr>
            <a:r>
              <a:rPr lang="en-US" sz="2400" dirty="0">
                <a:latin typeface="+mj-lt"/>
              </a:rPr>
              <a:t>Mahmoud Abdel Hafiz</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FF5FE66-1B63-8AC7-49F7-63A7D2B5EEB5}"/>
              </a:ext>
            </a:extLst>
          </p:cNvPr>
          <p:cNvSpPr>
            <a:spLocks noGrp="1"/>
          </p:cNvSpPr>
          <p:nvPr>
            <p:ph type="sldNum" sz="quarter" idx="4"/>
          </p:nvPr>
        </p:nvSpPr>
        <p:spPr/>
        <p:txBody>
          <a:bodyPr/>
          <a:lstStyle/>
          <a:p>
            <a:fld id="{974172A1-1CBF-0B40-9234-7D4D80EC19EA}" type="slidenum">
              <a:rPr lang="en-GB" smtClean="0"/>
              <a:pPr/>
              <a:t>2</a:t>
            </a:fld>
            <a:endParaRPr lang="en-GB" dirty="0"/>
          </a:p>
        </p:txBody>
      </p:sp>
      <p:sp>
        <p:nvSpPr>
          <p:cNvPr id="4" name="Title 3">
            <a:extLst>
              <a:ext uri="{FF2B5EF4-FFF2-40B4-BE49-F238E27FC236}">
                <a16:creationId xmlns:a16="http://schemas.microsoft.com/office/drawing/2014/main" id="{554DAF5A-A7B4-D867-F382-EE8ED105FF31}"/>
              </a:ext>
            </a:extLst>
          </p:cNvPr>
          <p:cNvSpPr>
            <a:spLocks noGrp="1"/>
          </p:cNvSpPr>
          <p:nvPr>
            <p:ph type="title"/>
          </p:nvPr>
        </p:nvSpPr>
        <p:spPr/>
        <p:txBody>
          <a:bodyPr/>
          <a:lstStyle/>
          <a:p>
            <a:r>
              <a:rPr lang="en-GB" dirty="0"/>
              <a:t>HTS current leads design</a:t>
            </a:r>
          </a:p>
        </p:txBody>
      </p:sp>
      <p:pic>
        <p:nvPicPr>
          <p:cNvPr id="7" name="Picture 6">
            <a:extLst>
              <a:ext uri="{FF2B5EF4-FFF2-40B4-BE49-F238E27FC236}">
                <a16:creationId xmlns:a16="http://schemas.microsoft.com/office/drawing/2014/main" id="{30B465AC-88E0-C6C3-59C9-DEC15850EDF6}"/>
              </a:ext>
            </a:extLst>
          </p:cNvPr>
          <p:cNvPicPr>
            <a:picLocks noChangeAspect="1"/>
          </p:cNvPicPr>
          <p:nvPr/>
        </p:nvPicPr>
        <p:blipFill>
          <a:blip r:embed="rId2"/>
          <a:stretch>
            <a:fillRect/>
          </a:stretch>
        </p:blipFill>
        <p:spPr>
          <a:xfrm>
            <a:off x="353556" y="1089144"/>
            <a:ext cx="4881560" cy="3571131"/>
          </a:xfrm>
          <a:prstGeom prst="rect">
            <a:avLst/>
          </a:prstGeom>
        </p:spPr>
      </p:pic>
      <p:pic>
        <p:nvPicPr>
          <p:cNvPr id="15" name="Picture 14">
            <a:extLst>
              <a:ext uri="{FF2B5EF4-FFF2-40B4-BE49-F238E27FC236}">
                <a16:creationId xmlns:a16="http://schemas.microsoft.com/office/drawing/2014/main" id="{5EFAD417-8565-02E7-E822-A994D6B01680}"/>
              </a:ext>
            </a:extLst>
          </p:cNvPr>
          <p:cNvPicPr>
            <a:picLocks noChangeAspect="1"/>
          </p:cNvPicPr>
          <p:nvPr/>
        </p:nvPicPr>
        <p:blipFill>
          <a:blip r:embed="rId3"/>
          <a:stretch>
            <a:fillRect/>
          </a:stretch>
        </p:blipFill>
        <p:spPr>
          <a:xfrm>
            <a:off x="5580112" y="1478748"/>
            <a:ext cx="3210332" cy="2791925"/>
          </a:xfrm>
          <a:prstGeom prst="rect">
            <a:avLst/>
          </a:prstGeom>
        </p:spPr>
      </p:pic>
      <p:cxnSp>
        <p:nvCxnSpPr>
          <p:cNvPr id="5" name="Straight Arrow Connector 4">
            <a:extLst>
              <a:ext uri="{FF2B5EF4-FFF2-40B4-BE49-F238E27FC236}">
                <a16:creationId xmlns:a16="http://schemas.microsoft.com/office/drawing/2014/main" id="{B1470E5C-507A-F878-2B6E-CACF5F7B6B7C}"/>
              </a:ext>
            </a:extLst>
          </p:cNvPr>
          <p:cNvCxnSpPr>
            <a:cxnSpLocks/>
          </p:cNvCxnSpPr>
          <p:nvPr/>
        </p:nvCxnSpPr>
        <p:spPr>
          <a:xfrm>
            <a:off x="1403648" y="1460367"/>
            <a:ext cx="540296" cy="4306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D4E21145-3175-751D-2DCC-33C0000CCC00}"/>
              </a:ext>
            </a:extLst>
          </p:cNvPr>
          <p:cNvSpPr txBox="1"/>
          <p:nvPr/>
        </p:nvSpPr>
        <p:spPr>
          <a:xfrm>
            <a:off x="770590" y="1042080"/>
            <a:ext cx="834068" cy="461665"/>
          </a:xfrm>
          <a:prstGeom prst="rect">
            <a:avLst/>
          </a:prstGeom>
          <a:noFill/>
        </p:spPr>
        <p:txBody>
          <a:bodyPr wrap="square" rtlCol="0">
            <a:spAutoFit/>
          </a:bodyPr>
          <a:lstStyle/>
          <a:p>
            <a:pPr algn="ctr"/>
            <a:r>
              <a:rPr lang="en-GB" sz="1200" dirty="0"/>
              <a:t>Cu clamps</a:t>
            </a:r>
          </a:p>
        </p:txBody>
      </p:sp>
      <p:cxnSp>
        <p:nvCxnSpPr>
          <p:cNvPr id="12" name="Straight Arrow Connector 11">
            <a:extLst>
              <a:ext uri="{FF2B5EF4-FFF2-40B4-BE49-F238E27FC236}">
                <a16:creationId xmlns:a16="http://schemas.microsoft.com/office/drawing/2014/main" id="{3D18CC98-D60B-B1B9-AF28-B2455344F00F}"/>
              </a:ext>
            </a:extLst>
          </p:cNvPr>
          <p:cNvCxnSpPr>
            <a:cxnSpLocks/>
          </p:cNvCxnSpPr>
          <p:nvPr/>
        </p:nvCxnSpPr>
        <p:spPr>
          <a:xfrm>
            <a:off x="1897967" y="1029694"/>
            <a:ext cx="540296" cy="4306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66174019-EA22-5292-B5DD-0138D67D4C07}"/>
              </a:ext>
            </a:extLst>
          </p:cNvPr>
          <p:cNvSpPr txBox="1"/>
          <p:nvPr/>
        </p:nvSpPr>
        <p:spPr>
          <a:xfrm>
            <a:off x="1480933" y="771554"/>
            <a:ext cx="957330" cy="276999"/>
          </a:xfrm>
          <a:prstGeom prst="rect">
            <a:avLst/>
          </a:prstGeom>
          <a:noFill/>
        </p:spPr>
        <p:txBody>
          <a:bodyPr wrap="square" rtlCol="0">
            <a:spAutoFit/>
          </a:bodyPr>
          <a:lstStyle/>
          <a:p>
            <a:pPr algn="ctr"/>
            <a:r>
              <a:rPr lang="en-GB" sz="1200" dirty="0"/>
              <a:t>IN Cu disk</a:t>
            </a:r>
          </a:p>
        </p:txBody>
      </p:sp>
      <p:cxnSp>
        <p:nvCxnSpPr>
          <p:cNvPr id="21" name="Straight Arrow Connector 20">
            <a:extLst>
              <a:ext uri="{FF2B5EF4-FFF2-40B4-BE49-F238E27FC236}">
                <a16:creationId xmlns:a16="http://schemas.microsoft.com/office/drawing/2014/main" id="{78052B81-B769-74A8-2D61-AF9035DDA749}"/>
              </a:ext>
            </a:extLst>
          </p:cNvPr>
          <p:cNvCxnSpPr>
            <a:cxnSpLocks/>
          </p:cNvCxnSpPr>
          <p:nvPr/>
        </p:nvCxnSpPr>
        <p:spPr>
          <a:xfrm>
            <a:off x="5868174" y="1383531"/>
            <a:ext cx="363186" cy="154825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95151124-6237-80F5-365F-8CC7D1E02A32}"/>
              </a:ext>
            </a:extLst>
          </p:cNvPr>
          <p:cNvSpPr txBox="1"/>
          <p:nvPr/>
        </p:nvSpPr>
        <p:spPr>
          <a:xfrm>
            <a:off x="5254233" y="941927"/>
            <a:ext cx="1227882" cy="461665"/>
          </a:xfrm>
          <a:prstGeom prst="rect">
            <a:avLst/>
          </a:prstGeom>
          <a:noFill/>
        </p:spPr>
        <p:txBody>
          <a:bodyPr wrap="square" rtlCol="0">
            <a:spAutoFit/>
          </a:bodyPr>
          <a:lstStyle/>
          <a:p>
            <a:pPr algn="ctr"/>
            <a:r>
              <a:rPr lang="en-GB" sz="1200" dirty="0"/>
              <a:t>13x pre-coated HTS tapes IN</a:t>
            </a:r>
          </a:p>
        </p:txBody>
      </p:sp>
      <p:cxnSp>
        <p:nvCxnSpPr>
          <p:cNvPr id="27" name="Straight Arrow Connector 26">
            <a:extLst>
              <a:ext uri="{FF2B5EF4-FFF2-40B4-BE49-F238E27FC236}">
                <a16:creationId xmlns:a16="http://schemas.microsoft.com/office/drawing/2014/main" id="{FFDCCDF8-0D76-A61D-AB8D-01F9BC082556}"/>
              </a:ext>
            </a:extLst>
          </p:cNvPr>
          <p:cNvCxnSpPr>
            <a:cxnSpLocks/>
          </p:cNvCxnSpPr>
          <p:nvPr/>
        </p:nvCxnSpPr>
        <p:spPr>
          <a:xfrm flipH="1">
            <a:off x="7668344" y="1393170"/>
            <a:ext cx="382742" cy="17546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06E62630-B67C-8F97-BD76-10A8D03EFAFD}"/>
              </a:ext>
            </a:extLst>
          </p:cNvPr>
          <p:cNvSpPr txBox="1"/>
          <p:nvPr/>
        </p:nvSpPr>
        <p:spPr>
          <a:xfrm>
            <a:off x="7437144" y="951566"/>
            <a:ext cx="1353299" cy="461665"/>
          </a:xfrm>
          <a:prstGeom prst="rect">
            <a:avLst/>
          </a:prstGeom>
          <a:noFill/>
        </p:spPr>
        <p:txBody>
          <a:bodyPr wrap="square" rtlCol="0">
            <a:spAutoFit/>
          </a:bodyPr>
          <a:lstStyle/>
          <a:p>
            <a:pPr algn="ctr"/>
            <a:r>
              <a:rPr lang="en-GB" sz="1200" dirty="0"/>
              <a:t>13x pre-coated HTS tapes OUT</a:t>
            </a:r>
          </a:p>
        </p:txBody>
      </p:sp>
      <p:cxnSp>
        <p:nvCxnSpPr>
          <p:cNvPr id="30" name="Straight Arrow Connector 29">
            <a:extLst>
              <a:ext uri="{FF2B5EF4-FFF2-40B4-BE49-F238E27FC236}">
                <a16:creationId xmlns:a16="http://schemas.microsoft.com/office/drawing/2014/main" id="{E598E973-6D41-B799-0B38-739074F1FC5B}"/>
              </a:ext>
            </a:extLst>
          </p:cNvPr>
          <p:cNvCxnSpPr>
            <a:cxnSpLocks/>
          </p:cNvCxnSpPr>
          <p:nvPr/>
        </p:nvCxnSpPr>
        <p:spPr>
          <a:xfrm flipH="1">
            <a:off x="4374328" y="1904563"/>
            <a:ext cx="279740" cy="52317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B8EE126B-2B96-F325-FD1D-5C81DB1BAB13}"/>
              </a:ext>
            </a:extLst>
          </p:cNvPr>
          <p:cNvSpPr txBox="1"/>
          <p:nvPr/>
        </p:nvSpPr>
        <p:spPr>
          <a:xfrm>
            <a:off x="4192352" y="1413231"/>
            <a:ext cx="957330" cy="461665"/>
          </a:xfrm>
          <a:prstGeom prst="rect">
            <a:avLst/>
          </a:prstGeom>
          <a:noFill/>
        </p:spPr>
        <p:txBody>
          <a:bodyPr wrap="square" rtlCol="0">
            <a:spAutoFit/>
          </a:bodyPr>
          <a:lstStyle/>
          <a:p>
            <a:pPr algn="ctr"/>
            <a:r>
              <a:rPr lang="en-GB" sz="1200" dirty="0"/>
              <a:t>OUT Cu block</a:t>
            </a:r>
          </a:p>
        </p:txBody>
      </p:sp>
      <p:cxnSp>
        <p:nvCxnSpPr>
          <p:cNvPr id="33" name="Straight Arrow Connector 32">
            <a:extLst>
              <a:ext uri="{FF2B5EF4-FFF2-40B4-BE49-F238E27FC236}">
                <a16:creationId xmlns:a16="http://schemas.microsoft.com/office/drawing/2014/main" id="{6CF6F4E4-AB12-17ED-97AE-EAEE3CE57EEC}"/>
              </a:ext>
            </a:extLst>
          </p:cNvPr>
          <p:cNvCxnSpPr>
            <a:cxnSpLocks/>
          </p:cNvCxnSpPr>
          <p:nvPr/>
        </p:nvCxnSpPr>
        <p:spPr>
          <a:xfrm flipV="1">
            <a:off x="3276945" y="3404371"/>
            <a:ext cx="345026" cy="64998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A360B388-9581-CFF6-9671-EDF613B1AC34}"/>
              </a:ext>
            </a:extLst>
          </p:cNvPr>
          <p:cNvSpPr txBox="1"/>
          <p:nvPr/>
        </p:nvSpPr>
        <p:spPr>
          <a:xfrm>
            <a:off x="3032424" y="4054356"/>
            <a:ext cx="834068" cy="276999"/>
          </a:xfrm>
          <a:prstGeom prst="rect">
            <a:avLst/>
          </a:prstGeom>
          <a:noFill/>
        </p:spPr>
        <p:txBody>
          <a:bodyPr wrap="square" rtlCol="0">
            <a:spAutoFit/>
          </a:bodyPr>
          <a:lstStyle/>
          <a:p>
            <a:pPr algn="ctr"/>
            <a:r>
              <a:rPr lang="en-GB" sz="1200" dirty="0"/>
              <a:t>Cu clamp</a:t>
            </a:r>
          </a:p>
        </p:txBody>
      </p:sp>
      <p:cxnSp>
        <p:nvCxnSpPr>
          <p:cNvPr id="39" name="Straight Arrow Connector 38">
            <a:extLst>
              <a:ext uri="{FF2B5EF4-FFF2-40B4-BE49-F238E27FC236}">
                <a16:creationId xmlns:a16="http://schemas.microsoft.com/office/drawing/2014/main" id="{BC289DDD-A181-8219-BA3C-722CEA239D36}"/>
              </a:ext>
            </a:extLst>
          </p:cNvPr>
          <p:cNvCxnSpPr>
            <a:cxnSpLocks/>
          </p:cNvCxnSpPr>
          <p:nvPr/>
        </p:nvCxnSpPr>
        <p:spPr>
          <a:xfrm flipH="1">
            <a:off x="3376096" y="1644063"/>
            <a:ext cx="653236" cy="110571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349256CB-9312-9C42-5418-EB35A861C17F}"/>
              </a:ext>
            </a:extLst>
          </p:cNvPr>
          <p:cNvSpPr txBox="1"/>
          <p:nvPr/>
        </p:nvSpPr>
        <p:spPr>
          <a:xfrm>
            <a:off x="3608196" y="1032521"/>
            <a:ext cx="957330" cy="646331"/>
          </a:xfrm>
          <a:prstGeom prst="rect">
            <a:avLst/>
          </a:prstGeom>
          <a:noFill/>
        </p:spPr>
        <p:txBody>
          <a:bodyPr wrap="square" rtlCol="0">
            <a:spAutoFit/>
          </a:bodyPr>
          <a:lstStyle/>
          <a:p>
            <a:pPr algn="ctr"/>
            <a:r>
              <a:rPr lang="en-GB" sz="1200" dirty="0"/>
              <a:t>G10 support cylinder</a:t>
            </a:r>
          </a:p>
        </p:txBody>
      </p:sp>
      <p:cxnSp>
        <p:nvCxnSpPr>
          <p:cNvPr id="45" name="Straight Arrow Connector 44">
            <a:extLst>
              <a:ext uri="{FF2B5EF4-FFF2-40B4-BE49-F238E27FC236}">
                <a16:creationId xmlns:a16="http://schemas.microsoft.com/office/drawing/2014/main" id="{385456E7-4B79-4EC2-F9DA-F5720EADDB0B}"/>
              </a:ext>
            </a:extLst>
          </p:cNvPr>
          <p:cNvCxnSpPr>
            <a:cxnSpLocks/>
          </p:cNvCxnSpPr>
          <p:nvPr/>
        </p:nvCxnSpPr>
        <p:spPr>
          <a:xfrm>
            <a:off x="902522" y="2239802"/>
            <a:ext cx="181755" cy="75960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7A16E508-D77A-AAFC-32E7-E199593D2732}"/>
              </a:ext>
            </a:extLst>
          </p:cNvPr>
          <p:cNvSpPr txBox="1"/>
          <p:nvPr/>
        </p:nvSpPr>
        <p:spPr>
          <a:xfrm>
            <a:off x="370886" y="1782525"/>
            <a:ext cx="1063273" cy="461665"/>
          </a:xfrm>
          <a:prstGeom prst="rect">
            <a:avLst/>
          </a:prstGeom>
          <a:noFill/>
        </p:spPr>
        <p:txBody>
          <a:bodyPr wrap="square" rtlCol="0">
            <a:spAutoFit/>
          </a:bodyPr>
          <a:lstStyle/>
          <a:p>
            <a:pPr algn="ctr"/>
            <a:r>
              <a:rPr lang="en-GB" sz="1200" dirty="0"/>
              <a:t>Coil support plate</a:t>
            </a:r>
          </a:p>
        </p:txBody>
      </p:sp>
      <p:sp>
        <p:nvSpPr>
          <p:cNvPr id="49" name="TextBox 48">
            <a:extLst>
              <a:ext uri="{FF2B5EF4-FFF2-40B4-BE49-F238E27FC236}">
                <a16:creationId xmlns:a16="http://schemas.microsoft.com/office/drawing/2014/main" id="{A8B5F7E7-721C-59A9-C96C-C6A98FDD1E17}"/>
              </a:ext>
            </a:extLst>
          </p:cNvPr>
          <p:cNvSpPr txBox="1"/>
          <p:nvPr/>
        </p:nvSpPr>
        <p:spPr>
          <a:xfrm>
            <a:off x="5739946" y="4331536"/>
            <a:ext cx="2890664" cy="646331"/>
          </a:xfrm>
          <a:prstGeom prst="rect">
            <a:avLst/>
          </a:prstGeom>
          <a:noFill/>
        </p:spPr>
        <p:txBody>
          <a:bodyPr wrap="square" rtlCol="0">
            <a:spAutoFit/>
          </a:bodyPr>
          <a:lstStyle/>
          <a:p>
            <a:pPr algn="ctr"/>
            <a:r>
              <a:rPr lang="en-GB" sz="1200" dirty="0"/>
              <a:t>Electrical contacts </a:t>
            </a:r>
            <a:r>
              <a:rPr lang="en-GB" sz="1200" dirty="0">
                <a:sym typeface="Wingdings" panose="05000000000000000000" pitchFamily="2" charset="2"/>
              </a:rPr>
              <a:t> </a:t>
            </a:r>
            <a:r>
              <a:rPr lang="en-GB" sz="1200" dirty="0"/>
              <a:t>low temperature solder (</a:t>
            </a:r>
            <a:r>
              <a:rPr lang="en-GB" sz="1200" dirty="0" err="1"/>
              <a:t>InSn</a:t>
            </a:r>
            <a:r>
              <a:rPr lang="en-GB" sz="1200" dirty="0"/>
              <a:t>). External tightening on the tape/Cu joints with bolted clamps.</a:t>
            </a:r>
          </a:p>
        </p:txBody>
      </p:sp>
    </p:spTree>
    <p:extLst>
      <p:ext uri="{BB962C8B-B14F-4D97-AF65-F5344CB8AC3E}">
        <p14:creationId xmlns:p14="http://schemas.microsoft.com/office/powerpoint/2010/main" val="4151120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42C286-4C00-BF48-D16F-ED14C9DC46C4}"/>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A0DE24A-83AE-C5DE-98D5-B78DF4EC8858}"/>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4" name="Title 3">
            <a:extLst>
              <a:ext uri="{FF2B5EF4-FFF2-40B4-BE49-F238E27FC236}">
                <a16:creationId xmlns:a16="http://schemas.microsoft.com/office/drawing/2014/main" id="{CCCC8EF9-4E97-B7EB-9242-6CD1D41BB127}"/>
              </a:ext>
            </a:extLst>
          </p:cNvPr>
          <p:cNvSpPr>
            <a:spLocks noGrp="1"/>
          </p:cNvSpPr>
          <p:nvPr>
            <p:ph type="title"/>
          </p:nvPr>
        </p:nvSpPr>
        <p:spPr/>
        <p:txBody>
          <a:bodyPr/>
          <a:lstStyle/>
          <a:p>
            <a:r>
              <a:rPr lang="en-GB" dirty="0"/>
              <a:t>Coil support plate</a:t>
            </a:r>
          </a:p>
        </p:txBody>
      </p:sp>
      <p:pic>
        <p:nvPicPr>
          <p:cNvPr id="19" name="Picture 18">
            <a:extLst>
              <a:ext uri="{FF2B5EF4-FFF2-40B4-BE49-F238E27FC236}">
                <a16:creationId xmlns:a16="http://schemas.microsoft.com/office/drawing/2014/main" id="{07BB1ABC-4676-5D09-FC63-B686466F89DE}"/>
              </a:ext>
            </a:extLst>
          </p:cNvPr>
          <p:cNvPicPr>
            <a:picLocks noChangeAspect="1"/>
          </p:cNvPicPr>
          <p:nvPr/>
        </p:nvPicPr>
        <p:blipFill>
          <a:blip r:embed="rId2"/>
          <a:stretch>
            <a:fillRect/>
          </a:stretch>
        </p:blipFill>
        <p:spPr>
          <a:xfrm>
            <a:off x="1966314" y="1131590"/>
            <a:ext cx="5184576" cy="3661169"/>
          </a:xfrm>
          <a:prstGeom prst="rect">
            <a:avLst/>
          </a:prstGeom>
        </p:spPr>
      </p:pic>
      <p:cxnSp>
        <p:nvCxnSpPr>
          <p:cNvPr id="2" name="Straight Arrow Connector 1">
            <a:extLst>
              <a:ext uri="{FF2B5EF4-FFF2-40B4-BE49-F238E27FC236}">
                <a16:creationId xmlns:a16="http://schemas.microsoft.com/office/drawing/2014/main" id="{7843CB4F-3AC3-CD51-2C3B-24CF5F2BBF4D}"/>
              </a:ext>
            </a:extLst>
          </p:cNvPr>
          <p:cNvCxnSpPr>
            <a:cxnSpLocks/>
          </p:cNvCxnSpPr>
          <p:nvPr/>
        </p:nvCxnSpPr>
        <p:spPr>
          <a:xfrm flipH="1">
            <a:off x="4932040" y="2132839"/>
            <a:ext cx="432048" cy="82933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6FB1A655-587B-FDD7-F5FF-702E2927B8E6}"/>
              </a:ext>
            </a:extLst>
          </p:cNvPr>
          <p:cNvSpPr txBox="1"/>
          <p:nvPr/>
        </p:nvSpPr>
        <p:spPr>
          <a:xfrm>
            <a:off x="4669646" y="1117176"/>
            <a:ext cx="2016224" cy="1015663"/>
          </a:xfrm>
          <a:prstGeom prst="rect">
            <a:avLst/>
          </a:prstGeom>
          <a:noFill/>
        </p:spPr>
        <p:txBody>
          <a:bodyPr wrap="square" rtlCol="0">
            <a:spAutoFit/>
          </a:bodyPr>
          <a:lstStyle/>
          <a:p>
            <a:pPr algn="ctr"/>
            <a:r>
              <a:rPr lang="en-GB" sz="1200" dirty="0"/>
              <a:t>Wedge-shaped element to place the HTS tapes in contact with the pancake.</a:t>
            </a:r>
          </a:p>
          <a:p>
            <a:pPr algn="ctr"/>
            <a:r>
              <a:rPr lang="en-GB" sz="1200" dirty="0"/>
              <a:t>0.2 mm gap to be filled with </a:t>
            </a:r>
            <a:r>
              <a:rPr lang="en-GB" sz="1200" dirty="0" err="1"/>
              <a:t>InSn</a:t>
            </a:r>
            <a:r>
              <a:rPr lang="en-GB" sz="1200" dirty="0"/>
              <a:t> solder.</a:t>
            </a:r>
          </a:p>
        </p:txBody>
      </p:sp>
      <p:cxnSp>
        <p:nvCxnSpPr>
          <p:cNvPr id="10" name="Straight Arrow Connector 9">
            <a:extLst>
              <a:ext uri="{FF2B5EF4-FFF2-40B4-BE49-F238E27FC236}">
                <a16:creationId xmlns:a16="http://schemas.microsoft.com/office/drawing/2014/main" id="{CEB7E819-20D4-6B4E-E3FA-3B23097E587C}"/>
              </a:ext>
            </a:extLst>
          </p:cNvPr>
          <p:cNvCxnSpPr>
            <a:cxnSpLocks/>
          </p:cNvCxnSpPr>
          <p:nvPr/>
        </p:nvCxnSpPr>
        <p:spPr>
          <a:xfrm flipH="1">
            <a:off x="5937683" y="2626074"/>
            <a:ext cx="1298034" cy="105274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812A1C45-A91C-9A4B-FDCD-182DF5544BCF}"/>
              </a:ext>
            </a:extLst>
          </p:cNvPr>
          <p:cNvSpPr txBox="1"/>
          <p:nvPr/>
        </p:nvSpPr>
        <p:spPr>
          <a:xfrm>
            <a:off x="7050385" y="2156251"/>
            <a:ext cx="1522792" cy="830997"/>
          </a:xfrm>
          <a:prstGeom prst="rect">
            <a:avLst/>
          </a:prstGeom>
          <a:noFill/>
        </p:spPr>
        <p:txBody>
          <a:bodyPr wrap="square" rtlCol="0">
            <a:spAutoFit/>
          </a:bodyPr>
          <a:lstStyle/>
          <a:p>
            <a:pPr algn="ctr"/>
            <a:r>
              <a:rPr lang="en-GB" sz="1200" dirty="0"/>
              <a:t>External support.</a:t>
            </a:r>
          </a:p>
          <a:p>
            <a:pPr algn="ctr"/>
            <a:r>
              <a:rPr lang="en-GB" sz="1200" dirty="0"/>
              <a:t>0.2 mm gap to be filled with </a:t>
            </a:r>
            <a:r>
              <a:rPr lang="en-GB" sz="1200" dirty="0" err="1"/>
              <a:t>InSn</a:t>
            </a:r>
            <a:r>
              <a:rPr lang="en-GB" sz="1200" dirty="0"/>
              <a:t> solder.</a:t>
            </a:r>
          </a:p>
        </p:txBody>
      </p:sp>
      <p:pic>
        <p:nvPicPr>
          <p:cNvPr id="1026" name="Picture 2" descr="Ultem 9085 PEI 3D Printing - Solaxis">
            <a:extLst>
              <a:ext uri="{FF2B5EF4-FFF2-40B4-BE49-F238E27FC236}">
                <a16:creationId xmlns:a16="http://schemas.microsoft.com/office/drawing/2014/main" id="{F5973EBD-ED01-ED8E-DD94-04740732A9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296" y="3000783"/>
            <a:ext cx="1607910" cy="100811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FFDB721-2B45-900B-4C99-C6539B78CB14}"/>
              </a:ext>
            </a:extLst>
          </p:cNvPr>
          <p:cNvSpPr txBox="1"/>
          <p:nvPr/>
        </p:nvSpPr>
        <p:spPr>
          <a:xfrm>
            <a:off x="-27812" y="1628001"/>
            <a:ext cx="1994126" cy="1384995"/>
          </a:xfrm>
          <a:prstGeom prst="rect">
            <a:avLst/>
          </a:prstGeom>
          <a:noFill/>
        </p:spPr>
        <p:txBody>
          <a:bodyPr wrap="square" rtlCol="0">
            <a:spAutoFit/>
          </a:bodyPr>
          <a:lstStyle/>
          <a:p>
            <a:pPr algn="ctr"/>
            <a:r>
              <a:rPr lang="en-US" sz="1200" dirty="0"/>
              <a:t>CERN Polymer Lab recommended printing it  in PEI ULTEM:</a:t>
            </a:r>
          </a:p>
          <a:p>
            <a:pPr marL="171450" indent="-171450" algn="ctr">
              <a:buFontTx/>
              <a:buChar char="-"/>
            </a:pPr>
            <a:r>
              <a:rPr lang="en-US" sz="1200" dirty="0"/>
              <a:t>Melting temperature: 215 deg C.</a:t>
            </a:r>
          </a:p>
          <a:p>
            <a:pPr marL="171450" indent="-171450" algn="ctr">
              <a:buFontTx/>
              <a:buChar char="-"/>
            </a:pPr>
            <a:r>
              <a:rPr lang="en-US" sz="1200" dirty="0"/>
              <a:t>Suitable for cryogenic applications.</a:t>
            </a:r>
            <a:endParaRPr lang="en-GB" sz="1200" dirty="0"/>
          </a:p>
        </p:txBody>
      </p:sp>
    </p:spTree>
    <p:extLst>
      <p:ext uri="{BB962C8B-B14F-4D97-AF65-F5344CB8AC3E}">
        <p14:creationId xmlns:p14="http://schemas.microsoft.com/office/powerpoint/2010/main" val="2960131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F8BB5F-601E-99AC-B4E3-EFDCFA942CCB}"/>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D7D970E-B0BE-D965-7711-92DB5B6E990E}"/>
              </a:ext>
            </a:extLst>
          </p:cNvPr>
          <p:cNvSpPr>
            <a:spLocks noGrp="1"/>
          </p:cNvSpPr>
          <p:nvPr>
            <p:ph type="sldNum" sz="quarter" idx="4"/>
          </p:nvPr>
        </p:nvSpPr>
        <p:spPr/>
        <p:txBody>
          <a:bodyPr/>
          <a:lstStyle/>
          <a:p>
            <a:fld id="{974172A1-1CBF-0B40-9234-7D4D80EC19EA}" type="slidenum">
              <a:rPr lang="en-GB" smtClean="0"/>
              <a:pPr/>
              <a:t>4</a:t>
            </a:fld>
            <a:endParaRPr lang="en-GB" dirty="0"/>
          </a:p>
        </p:txBody>
      </p:sp>
      <p:sp>
        <p:nvSpPr>
          <p:cNvPr id="4" name="Title 3">
            <a:extLst>
              <a:ext uri="{FF2B5EF4-FFF2-40B4-BE49-F238E27FC236}">
                <a16:creationId xmlns:a16="http://schemas.microsoft.com/office/drawing/2014/main" id="{01549BF1-DFA1-3A86-79C9-00AC68A57ACE}"/>
              </a:ext>
            </a:extLst>
          </p:cNvPr>
          <p:cNvSpPr>
            <a:spLocks noGrp="1"/>
          </p:cNvSpPr>
          <p:nvPr>
            <p:ph type="title"/>
          </p:nvPr>
        </p:nvSpPr>
        <p:spPr>
          <a:xfrm>
            <a:off x="1760426" y="201032"/>
            <a:ext cx="5623148" cy="565175"/>
          </a:xfrm>
        </p:spPr>
        <p:txBody>
          <a:bodyPr/>
          <a:lstStyle/>
          <a:p>
            <a:r>
              <a:rPr lang="en-GB" dirty="0"/>
              <a:t>HTS leads inner support</a:t>
            </a:r>
          </a:p>
        </p:txBody>
      </p:sp>
      <p:pic>
        <p:nvPicPr>
          <p:cNvPr id="9" name="Picture 8">
            <a:extLst>
              <a:ext uri="{FF2B5EF4-FFF2-40B4-BE49-F238E27FC236}">
                <a16:creationId xmlns:a16="http://schemas.microsoft.com/office/drawing/2014/main" id="{827CFB10-AC29-4CFE-2D71-BD1330B161B0}"/>
              </a:ext>
            </a:extLst>
          </p:cNvPr>
          <p:cNvPicPr>
            <a:picLocks noChangeAspect="1"/>
          </p:cNvPicPr>
          <p:nvPr/>
        </p:nvPicPr>
        <p:blipFill>
          <a:blip r:embed="rId2"/>
          <a:stretch>
            <a:fillRect/>
          </a:stretch>
        </p:blipFill>
        <p:spPr>
          <a:xfrm>
            <a:off x="1578356" y="1802750"/>
            <a:ext cx="2160240" cy="2297544"/>
          </a:xfrm>
          <a:prstGeom prst="rect">
            <a:avLst/>
          </a:prstGeom>
        </p:spPr>
      </p:pic>
      <p:pic>
        <p:nvPicPr>
          <p:cNvPr id="11" name="Picture 10">
            <a:extLst>
              <a:ext uri="{FF2B5EF4-FFF2-40B4-BE49-F238E27FC236}">
                <a16:creationId xmlns:a16="http://schemas.microsoft.com/office/drawing/2014/main" id="{BCF1FB43-709D-A395-463C-4FDC8E0963CB}"/>
              </a:ext>
            </a:extLst>
          </p:cNvPr>
          <p:cNvPicPr>
            <a:picLocks noChangeAspect="1"/>
          </p:cNvPicPr>
          <p:nvPr/>
        </p:nvPicPr>
        <p:blipFill>
          <a:blip r:embed="rId3"/>
          <a:stretch>
            <a:fillRect/>
          </a:stretch>
        </p:blipFill>
        <p:spPr>
          <a:xfrm>
            <a:off x="5034719" y="1779662"/>
            <a:ext cx="2554898" cy="2297543"/>
          </a:xfrm>
          <a:prstGeom prst="rect">
            <a:avLst/>
          </a:prstGeom>
        </p:spPr>
      </p:pic>
      <p:sp>
        <p:nvSpPr>
          <p:cNvPr id="2" name="TextBox 1">
            <a:extLst>
              <a:ext uri="{FF2B5EF4-FFF2-40B4-BE49-F238E27FC236}">
                <a16:creationId xmlns:a16="http://schemas.microsoft.com/office/drawing/2014/main" id="{37DE76FC-0709-F62D-E962-71DAC54D0620}"/>
              </a:ext>
            </a:extLst>
          </p:cNvPr>
          <p:cNvSpPr txBox="1"/>
          <p:nvPr/>
        </p:nvSpPr>
        <p:spPr>
          <a:xfrm>
            <a:off x="1897080" y="4077205"/>
            <a:ext cx="1522792" cy="276999"/>
          </a:xfrm>
          <a:prstGeom prst="rect">
            <a:avLst/>
          </a:prstGeom>
          <a:noFill/>
        </p:spPr>
        <p:txBody>
          <a:bodyPr wrap="square" rtlCol="0">
            <a:spAutoFit/>
          </a:bodyPr>
          <a:lstStyle/>
          <a:p>
            <a:pPr algn="ctr"/>
            <a:r>
              <a:rPr lang="en-GB" sz="1200" dirty="0"/>
              <a:t>TOP</a:t>
            </a:r>
          </a:p>
        </p:txBody>
      </p:sp>
      <p:sp>
        <p:nvSpPr>
          <p:cNvPr id="5" name="TextBox 4">
            <a:extLst>
              <a:ext uri="{FF2B5EF4-FFF2-40B4-BE49-F238E27FC236}">
                <a16:creationId xmlns:a16="http://schemas.microsoft.com/office/drawing/2014/main" id="{FC2B3E40-B0DA-09F9-6A6C-B78C99E3B6EB}"/>
              </a:ext>
            </a:extLst>
          </p:cNvPr>
          <p:cNvSpPr txBox="1"/>
          <p:nvPr/>
        </p:nvSpPr>
        <p:spPr>
          <a:xfrm>
            <a:off x="5550772" y="4100294"/>
            <a:ext cx="1522792" cy="276999"/>
          </a:xfrm>
          <a:prstGeom prst="rect">
            <a:avLst/>
          </a:prstGeom>
          <a:noFill/>
        </p:spPr>
        <p:txBody>
          <a:bodyPr wrap="square" rtlCol="0">
            <a:spAutoFit/>
          </a:bodyPr>
          <a:lstStyle/>
          <a:p>
            <a:pPr algn="ctr"/>
            <a:r>
              <a:rPr lang="en-GB" sz="1200" dirty="0"/>
              <a:t>BOTTOM</a:t>
            </a:r>
          </a:p>
        </p:txBody>
      </p:sp>
      <p:cxnSp>
        <p:nvCxnSpPr>
          <p:cNvPr id="8" name="Straight Arrow Connector 7">
            <a:extLst>
              <a:ext uri="{FF2B5EF4-FFF2-40B4-BE49-F238E27FC236}">
                <a16:creationId xmlns:a16="http://schemas.microsoft.com/office/drawing/2014/main" id="{95D46632-9EFC-FF46-8572-213307B8CE3D}"/>
              </a:ext>
            </a:extLst>
          </p:cNvPr>
          <p:cNvCxnSpPr>
            <a:cxnSpLocks/>
          </p:cNvCxnSpPr>
          <p:nvPr/>
        </p:nvCxnSpPr>
        <p:spPr>
          <a:xfrm>
            <a:off x="2223316" y="1544452"/>
            <a:ext cx="181755" cy="75960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C2D63BFA-C032-E092-71E3-ED19F172899B}"/>
              </a:ext>
            </a:extLst>
          </p:cNvPr>
          <p:cNvSpPr txBox="1"/>
          <p:nvPr/>
        </p:nvSpPr>
        <p:spPr>
          <a:xfrm>
            <a:off x="1461920" y="1082787"/>
            <a:ext cx="1522792" cy="461665"/>
          </a:xfrm>
          <a:prstGeom prst="rect">
            <a:avLst/>
          </a:prstGeom>
          <a:noFill/>
        </p:spPr>
        <p:txBody>
          <a:bodyPr wrap="square" rtlCol="0">
            <a:spAutoFit/>
          </a:bodyPr>
          <a:lstStyle/>
          <a:p>
            <a:pPr algn="ctr"/>
            <a:r>
              <a:rPr lang="en-GB" sz="1200" dirty="0"/>
              <a:t>Hole to connect with the top Cu disk</a:t>
            </a:r>
          </a:p>
        </p:txBody>
      </p:sp>
      <p:cxnSp>
        <p:nvCxnSpPr>
          <p:cNvPr id="12" name="Straight Arrow Connector 11">
            <a:extLst>
              <a:ext uri="{FF2B5EF4-FFF2-40B4-BE49-F238E27FC236}">
                <a16:creationId xmlns:a16="http://schemas.microsoft.com/office/drawing/2014/main" id="{437B0BCA-381B-D243-48E9-793516E278F8}"/>
              </a:ext>
            </a:extLst>
          </p:cNvPr>
          <p:cNvCxnSpPr>
            <a:cxnSpLocks/>
            <a:stCxn id="14" idx="2"/>
          </p:cNvCxnSpPr>
          <p:nvPr/>
        </p:nvCxnSpPr>
        <p:spPr>
          <a:xfrm>
            <a:off x="6387535" y="1662057"/>
            <a:ext cx="162464" cy="64200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D8D3BCEE-2BC0-2C3E-F563-5EB526EF77F5}"/>
              </a:ext>
            </a:extLst>
          </p:cNvPr>
          <p:cNvSpPr txBox="1"/>
          <p:nvPr/>
        </p:nvSpPr>
        <p:spPr>
          <a:xfrm>
            <a:off x="5034718" y="831060"/>
            <a:ext cx="2705634" cy="830997"/>
          </a:xfrm>
          <a:prstGeom prst="rect">
            <a:avLst/>
          </a:prstGeom>
          <a:noFill/>
        </p:spPr>
        <p:txBody>
          <a:bodyPr wrap="square" rtlCol="0">
            <a:spAutoFit/>
          </a:bodyPr>
          <a:lstStyle/>
          <a:p>
            <a:pPr algn="ctr"/>
            <a:r>
              <a:rPr lang="en-GB" sz="1200" dirty="0"/>
              <a:t>20 mm hole, 15 mm deep to access the coil </a:t>
            </a:r>
            <a:r>
              <a:rPr lang="en-GB" sz="1200" dirty="0" err="1"/>
              <a:t>center</a:t>
            </a:r>
            <a:r>
              <a:rPr lang="en-GB" sz="1200" dirty="0"/>
              <a:t> for instrumentation.</a:t>
            </a:r>
          </a:p>
          <a:p>
            <a:pPr algn="ctr"/>
            <a:r>
              <a:rPr lang="en-GB" sz="1200" dirty="0"/>
              <a:t>Support element for Hall probe installation will be placed in this gap.</a:t>
            </a:r>
          </a:p>
        </p:txBody>
      </p:sp>
      <p:sp>
        <p:nvSpPr>
          <p:cNvPr id="21" name="TextBox 20">
            <a:extLst>
              <a:ext uri="{FF2B5EF4-FFF2-40B4-BE49-F238E27FC236}">
                <a16:creationId xmlns:a16="http://schemas.microsoft.com/office/drawing/2014/main" id="{4C453B95-337C-1854-3DF8-7E95DBFD3E62}"/>
              </a:ext>
            </a:extLst>
          </p:cNvPr>
          <p:cNvSpPr txBox="1"/>
          <p:nvPr/>
        </p:nvSpPr>
        <p:spPr>
          <a:xfrm>
            <a:off x="989856" y="4362097"/>
            <a:ext cx="7164288" cy="707886"/>
          </a:xfrm>
          <a:prstGeom prst="rect">
            <a:avLst/>
          </a:prstGeom>
          <a:noFill/>
        </p:spPr>
        <p:txBody>
          <a:bodyPr wrap="square" rtlCol="0">
            <a:spAutoFit/>
          </a:bodyPr>
          <a:lstStyle/>
          <a:p>
            <a:pPr algn="ctr"/>
            <a:r>
              <a:rPr lang="en-GB" sz="1000" dirty="0"/>
              <a:t>The HTS current leads will be placed along the cylinder. We want to avoid tape movements by mishandling the pancake and by screening currents induced stresses. On the other hand, we want to reduce thermal stresses during cooldown phase.</a:t>
            </a:r>
          </a:p>
          <a:p>
            <a:pPr algn="ctr"/>
            <a:r>
              <a:rPr lang="en-GB" sz="1000" dirty="0"/>
              <a:t>Possible solutions could be: - Kapton tape to place the leads around the cylinders; - add grooves on the cylinder to fit the tapes and use epoxy to impregnate them; - consider using a brass cylinder and solder the tapes there (?)</a:t>
            </a:r>
          </a:p>
        </p:txBody>
      </p:sp>
    </p:spTree>
    <p:extLst>
      <p:ext uri="{BB962C8B-B14F-4D97-AF65-F5344CB8AC3E}">
        <p14:creationId xmlns:p14="http://schemas.microsoft.com/office/powerpoint/2010/main" val="2908979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3F9345-B4F6-92B5-BED0-BC5774FEDE5F}"/>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FA1332E-FBF9-D3FF-A932-C20724A30EE8}"/>
              </a:ext>
            </a:extLst>
          </p:cNvPr>
          <p:cNvSpPr>
            <a:spLocks noGrp="1"/>
          </p:cNvSpPr>
          <p:nvPr>
            <p:ph type="sldNum" sz="quarter" idx="4"/>
          </p:nvPr>
        </p:nvSpPr>
        <p:spPr/>
        <p:txBody>
          <a:bodyPr/>
          <a:lstStyle/>
          <a:p>
            <a:fld id="{974172A1-1CBF-0B40-9234-7D4D80EC19EA}" type="slidenum">
              <a:rPr lang="en-GB" smtClean="0"/>
              <a:pPr/>
              <a:t>5</a:t>
            </a:fld>
            <a:endParaRPr lang="en-GB" dirty="0"/>
          </a:p>
        </p:txBody>
      </p:sp>
      <p:sp>
        <p:nvSpPr>
          <p:cNvPr id="4" name="Title 3">
            <a:extLst>
              <a:ext uri="{FF2B5EF4-FFF2-40B4-BE49-F238E27FC236}">
                <a16:creationId xmlns:a16="http://schemas.microsoft.com/office/drawing/2014/main" id="{05063D04-67CF-F2E4-B566-46A1C287E4E8}"/>
              </a:ext>
            </a:extLst>
          </p:cNvPr>
          <p:cNvSpPr>
            <a:spLocks noGrp="1"/>
          </p:cNvSpPr>
          <p:nvPr>
            <p:ph type="title"/>
          </p:nvPr>
        </p:nvSpPr>
        <p:spPr>
          <a:xfrm>
            <a:off x="1043608" y="238245"/>
            <a:ext cx="7056784" cy="565175"/>
          </a:xfrm>
        </p:spPr>
        <p:txBody>
          <a:bodyPr/>
          <a:lstStyle/>
          <a:p>
            <a:r>
              <a:rPr lang="en-US" sz="2400" dirty="0"/>
              <a:t>Coil + Terminals Modelling (I)</a:t>
            </a:r>
            <a:endParaRPr lang="en-GB" sz="2400" dirty="0"/>
          </a:p>
        </p:txBody>
      </p:sp>
      <p:sp>
        <p:nvSpPr>
          <p:cNvPr id="7" name="TextBox 6">
            <a:extLst>
              <a:ext uri="{FF2B5EF4-FFF2-40B4-BE49-F238E27FC236}">
                <a16:creationId xmlns:a16="http://schemas.microsoft.com/office/drawing/2014/main" id="{85A3598D-36CB-3329-0EDC-AC144E62CE28}"/>
              </a:ext>
            </a:extLst>
          </p:cNvPr>
          <p:cNvSpPr txBox="1"/>
          <p:nvPr/>
        </p:nvSpPr>
        <p:spPr>
          <a:xfrm>
            <a:off x="179512" y="968383"/>
            <a:ext cx="5256584" cy="1538883"/>
          </a:xfrm>
          <a:prstGeom prst="rect">
            <a:avLst/>
          </a:prstGeom>
          <a:noFill/>
        </p:spPr>
        <p:txBody>
          <a:bodyPr wrap="square" rtlCol="0">
            <a:spAutoFit/>
          </a:bodyPr>
          <a:lstStyle/>
          <a:p>
            <a:pPr marL="285750" indent="-285750">
              <a:buFont typeface="Arial" panose="020B0604020202020204" pitchFamily="34" charset="0"/>
              <a:buChar char="•"/>
            </a:pPr>
            <a:r>
              <a:rPr lang="en-US" sz="1400" dirty="0" err="1"/>
              <a:t>Jc</a:t>
            </a:r>
            <a:r>
              <a:rPr lang="en-US" sz="1400" dirty="0"/>
              <a:t> scaling tape from [1]: “</a:t>
            </a:r>
            <a:r>
              <a:rPr lang="en-GB" sz="1400" dirty="0"/>
              <a:t>Shanghai Superconductor Low Field High Temperature 2G HTS</a:t>
            </a:r>
            <a:r>
              <a:rPr lang="en-US" sz="1400" dirty="0"/>
              <a:t>”.</a:t>
            </a:r>
          </a:p>
          <a:p>
            <a:endParaRPr lang="en-US" sz="500" dirty="0"/>
          </a:p>
          <a:p>
            <a:pPr marL="285750" indent="-285750">
              <a:buFont typeface="Arial" panose="020B0604020202020204" pitchFamily="34" charset="0"/>
              <a:buChar char="•"/>
            </a:pPr>
            <a:r>
              <a:rPr lang="en-US" sz="1400" dirty="0"/>
              <a:t>NOTE: in self-field at 77 K </a:t>
            </a:r>
            <a:r>
              <a:rPr lang="en-US" sz="1400" dirty="0">
                <a:sym typeface="Wingdings" panose="05000000000000000000" pitchFamily="2" charset="2"/>
              </a:rPr>
              <a:t> min. </a:t>
            </a:r>
            <a:r>
              <a:rPr lang="en-US" sz="1400" dirty="0" err="1">
                <a:sym typeface="Wingdings" panose="05000000000000000000" pitchFamily="2" charset="2"/>
              </a:rPr>
              <a:t>Ic</a:t>
            </a:r>
            <a:r>
              <a:rPr lang="en-US" sz="1400" dirty="0">
                <a:sym typeface="Wingdings" panose="05000000000000000000" pitchFamily="2" charset="2"/>
              </a:rPr>
              <a:t> = 219 A. From SST tape datasheet  260 A.</a:t>
            </a:r>
          </a:p>
          <a:p>
            <a:endParaRPr lang="en-US" sz="500" dirty="0">
              <a:sym typeface="Wingdings" panose="05000000000000000000" pitchFamily="2" charset="2"/>
            </a:endParaRPr>
          </a:p>
          <a:p>
            <a:pPr marL="285750" indent="-285750">
              <a:buFont typeface="Arial" panose="020B0604020202020204" pitchFamily="34" charset="0"/>
              <a:buChar char="•"/>
            </a:pPr>
            <a:r>
              <a:rPr lang="en-US" sz="1400" dirty="0">
                <a:sym typeface="Wingdings" panose="05000000000000000000" pitchFamily="2" charset="2"/>
              </a:rPr>
              <a:t>Assuming this tape performance  operational current (I_op): </a:t>
            </a:r>
            <a:r>
              <a:rPr lang="en-US" sz="1400" b="1" dirty="0">
                <a:sym typeface="Wingdings" panose="05000000000000000000" pitchFamily="2" charset="2"/>
              </a:rPr>
              <a:t>55 A</a:t>
            </a:r>
            <a:r>
              <a:rPr lang="en-US" sz="1400" dirty="0">
                <a:sym typeface="Wingdings" panose="05000000000000000000" pitchFamily="2" charset="2"/>
              </a:rPr>
              <a:t>  15% minimum </a:t>
            </a:r>
            <a:r>
              <a:rPr lang="en-US" sz="1400" dirty="0" err="1">
                <a:sym typeface="Wingdings" panose="05000000000000000000" pitchFamily="2" charset="2"/>
              </a:rPr>
              <a:t>Ic</a:t>
            </a:r>
            <a:r>
              <a:rPr lang="en-US" sz="1400" dirty="0">
                <a:sym typeface="Wingdings" panose="05000000000000000000" pitchFamily="2" charset="2"/>
              </a:rPr>
              <a:t> margin.</a:t>
            </a:r>
            <a:endParaRPr lang="en-US" sz="1400" dirty="0"/>
          </a:p>
        </p:txBody>
      </p:sp>
      <p:sp>
        <p:nvSpPr>
          <p:cNvPr id="2" name="TextBox 1">
            <a:extLst>
              <a:ext uri="{FF2B5EF4-FFF2-40B4-BE49-F238E27FC236}">
                <a16:creationId xmlns:a16="http://schemas.microsoft.com/office/drawing/2014/main" id="{B316D4A6-2739-529D-EA75-442130749D57}"/>
              </a:ext>
            </a:extLst>
          </p:cNvPr>
          <p:cNvSpPr txBox="1"/>
          <p:nvPr/>
        </p:nvSpPr>
        <p:spPr>
          <a:xfrm>
            <a:off x="5850200" y="1208032"/>
            <a:ext cx="2656035" cy="400110"/>
          </a:xfrm>
          <a:prstGeom prst="rect">
            <a:avLst/>
          </a:prstGeom>
          <a:noFill/>
        </p:spPr>
        <p:txBody>
          <a:bodyPr wrap="square">
            <a:spAutoFit/>
          </a:bodyPr>
          <a:lstStyle/>
          <a:p>
            <a:pPr algn="ctr"/>
            <a:r>
              <a:rPr lang="en-US" sz="1000" dirty="0"/>
              <a:t>Surface: </a:t>
            </a:r>
            <a:r>
              <a:rPr lang="en-US" sz="1000" b="1" dirty="0"/>
              <a:t>Current Margin</a:t>
            </a:r>
            <a:r>
              <a:rPr lang="en-US" sz="1000" dirty="0"/>
              <a:t> (</a:t>
            </a:r>
            <a:r>
              <a:rPr lang="en-US" sz="1000" dirty="0" err="1"/>
              <a:t>I_op</a:t>
            </a:r>
            <a:r>
              <a:rPr lang="en-US" sz="1000" dirty="0"/>
              <a:t> = 55 A)</a:t>
            </a:r>
          </a:p>
          <a:p>
            <a:pPr algn="ctr"/>
            <a:r>
              <a:rPr lang="en-US" sz="1000" dirty="0"/>
              <a:t>Arrow Volume: Magnetic Flux Density </a:t>
            </a:r>
            <a:endParaRPr lang="en-GB" sz="1000" dirty="0"/>
          </a:p>
        </p:txBody>
      </p:sp>
      <p:pic>
        <p:nvPicPr>
          <p:cNvPr id="5" name="pg7">
            <a:extLst>
              <a:ext uri="{FF2B5EF4-FFF2-40B4-BE49-F238E27FC236}">
                <a16:creationId xmlns:a16="http://schemas.microsoft.com/office/drawing/2014/main" id="{6E76BA43-F633-8CA4-2FED-B57C3821C52E}"/>
              </a:ext>
            </a:extLst>
          </p:cNvPr>
          <p:cNvPicPr>
            <a:picLocks noChangeAspect="1"/>
          </p:cNvPicPr>
          <p:nvPr>
            <p:custDataLst>
              <p:tags r:id="rId1"/>
            </p:custDataLst>
          </p:nvPr>
        </p:nvPicPr>
        <p:blipFill>
          <a:blip r:embed="rId5"/>
          <a:stretch>
            <a:fillRect/>
          </a:stretch>
        </p:blipFill>
        <p:spPr>
          <a:xfrm>
            <a:off x="5451343" y="1513882"/>
            <a:ext cx="3453748" cy="2592288"/>
          </a:xfrm>
          <a:prstGeom prst="rect">
            <a:avLst/>
          </a:prstGeom>
        </p:spPr>
      </p:pic>
      <p:grpSp>
        <p:nvGrpSpPr>
          <p:cNvPr id="18" name="Group 17">
            <a:extLst>
              <a:ext uri="{FF2B5EF4-FFF2-40B4-BE49-F238E27FC236}">
                <a16:creationId xmlns:a16="http://schemas.microsoft.com/office/drawing/2014/main" id="{D0092890-3473-FFAE-88F6-39AD9A0E7E02}"/>
              </a:ext>
            </a:extLst>
          </p:cNvPr>
          <p:cNvGrpSpPr/>
          <p:nvPr/>
        </p:nvGrpSpPr>
        <p:grpSpPr>
          <a:xfrm>
            <a:off x="426306" y="2935145"/>
            <a:ext cx="2375694" cy="1796172"/>
            <a:chOff x="277590" y="3271474"/>
            <a:chExt cx="2375694" cy="1796172"/>
          </a:xfrm>
        </p:grpSpPr>
        <p:pic>
          <p:nvPicPr>
            <p:cNvPr id="9" name="pg3">
              <a:extLst>
                <a:ext uri="{FF2B5EF4-FFF2-40B4-BE49-F238E27FC236}">
                  <a16:creationId xmlns:a16="http://schemas.microsoft.com/office/drawing/2014/main" id="{63A9E2F6-3ADF-E797-C7D4-E7BF88C01446}"/>
                </a:ext>
              </a:extLst>
            </p:cNvPr>
            <p:cNvPicPr>
              <a:picLocks noChangeAspect="1"/>
            </p:cNvPicPr>
            <p:nvPr>
              <p:custDataLst>
                <p:tags r:id="rId3"/>
              </p:custDataLst>
            </p:nvPr>
          </p:nvPicPr>
          <p:blipFill>
            <a:blip r:embed="rId6"/>
            <a:stretch>
              <a:fillRect/>
            </a:stretch>
          </p:blipFill>
          <p:spPr>
            <a:xfrm>
              <a:off x="277590" y="3612034"/>
              <a:ext cx="1939336" cy="1455612"/>
            </a:xfrm>
            <a:prstGeom prst="rect">
              <a:avLst/>
            </a:prstGeom>
          </p:spPr>
        </p:pic>
        <p:cxnSp>
          <p:nvCxnSpPr>
            <p:cNvPr id="11" name="Straight Arrow Connector 10">
              <a:extLst>
                <a:ext uri="{FF2B5EF4-FFF2-40B4-BE49-F238E27FC236}">
                  <a16:creationId xmlns:a16="http://schemas.microsoft.com/office/drawing/2014/main" id="{30A3DC7B-413C-0EE0-43FB-3BCAE65958D6}"/>
                </a:ext>
              </a:extLst>
            </p:cNvPr>
            <p:cNvCxnSpPr>
              <a:cxnSpLocks/>
            </p:cNvCxnSpPr>
            <p:nvPr/>
          </p:nvCxnSpPr>
          <p:spPr>
            <a:xfrm flipH="1">
              <a:off x="1475656" y="3479668"/>
              <a:ext cx="360040" cy="23711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E1887484-283E-9946-C474-4753BEE6AFB3}"/>
                </a:ext>
              </a:extLst>
            </p:cNvPr>
            <p:cNvSpPr txBox="1"/>
            <p:nvPr/>
          </p:nvSpPr>
          <p:spPr>
            <a:xfrm>
              <a:off x="1780568" y="3271474"/>
              <a:ext cx="872716" cy="400110"/>
            </a:xfrm>
            <a:prstGeom prst="rect">
              <a:avLst/>
            </a:prstGeom>
            <a:noFill/>
          </p:spPr>
          <p:txBody>
            <a:bodyPr wrap="square">
              <a:spAutoFit/>
            </a:bodyPr>
            <a:lstStyle/>
            <a:p>
              <a:r>
                <a:rPr kumimoji="0" lang="en-US" sz="1000" b="0" i="0" u="none" strike="noStrike" kern="1200" cap="none" spc="0" normalizeH="0" baseline="0" noProof="0" dirty="0">
                  <a:ln>
                    <a:noFill/>
                  </a:ln>
                  <a:solidFill>
                    <a:prstClr val="black"/>
                  </a:solidFill>
                  <a:effectLst/>
                  <a:uLnTx/>
                  <a:uFillTx/>
                  <a:latin typeface="Arial"/>
                  <a:ea typeface="+mn-ea"/>
                  <a:cs typeface="+mn-cs"/>
                </a:rPr>
                <a:t>0.25 T center field</a:t>
              </a:r>
              <a:endParaRPr lang="en-GB" dirty="0"/>
            </a:p>
          </p:txBody>
        </p:sp>
      </p:grpSp>
      <p:sp>
        <p:nvSpPr>
          <p:cNvPr id="22" name="TextBox 21">
            <a:extLst>
              <a:ext uri="{FF2B5EF4-FFF2-40B4-BE49-F238E27FC236}">
                <a16:creationId xmlns:a16="http://schemas.microsoft.com/office/drawing/2014/main" id="{E4C9A71E-5275-E471-3ABC-F7D96BDBA33D}"/>
              </a:ext>
            </a:extLst>
          </p:cNvPr>
          <p:cNvSpPr txBox="1"/>
          <p:nvPr/>
        </p:nvSpPr>
        <p:spPr>
          <a:xfrm>
            <a:off x="73940" y="4853161"/>
            <a:ext cx="4916177" cy="338554"/>
          </a:xfrm>
          <a:prstGeom prst="rect">
            <a:avLst/>
          </a:prstGeom>
          <a:noFill/>
        </p:spPr>
        <p:txBody>
          <a:bodyPr wrap="square">
            <a:spAutoFit/>
          </a:bodyPr>
          <a:lstStyle/>
          <a:p>
            <a:r>
              <a:rPr lang="en-GB" sz="800" dirty="0"/>
              <a:t>[1] University of Victoria Wellington, Robinson HTS critical current database, Shanghai Superconductor Low Field High Temperature 2G HTS data, 2021. [Online]. Available: https://htsdb.wimbush.eu</a:t>
            </a:r>
          </a:p>
        </p:txBody>
      </p:sp>
      <p:grpSp>
        <p:nvGrpSpPr>
          <p:cNvPr id="32" name="Group 31">
            <a:extLst>
              <a:ext uri="{FF2B5EF4-FFF2-40B4-BE49-F238E27FC236}">
                <a16:creationId xmlns:a16="http://schemas.microsoft.com/office/drawing/2014/main" id="{AE901685-206F-C2CC-9918-A12F28DE1120}"/>
              </a:ext>
            </a:extLst>
          </p:cNvPr>
          <p:cNvGrpSpPr/>
          <p:nvPr/>
        </p:nvGrpSpPr>
        <p:grpSpPr>
          <a:xfrm>
            <a:off x="3033762" y="2797664"/>
            <a:ext cx="2584198" cy="1939629"/>
            <a:chOff x="2596130" y="2793597"/>
            <a:chExt cx="2584198" cy="1939629"/>
          </a:xfrm>
        </p:grpSpPr>
        <p:pic>
          <p:nvPicPr>
            <p:cNvPr id="29" name="pg8">
              <a:extLst>
                <a:ext uri="{FF2B5EF4-FFF2-40B4-BE49-F238E27FC236}">
                  <a16:creationId xmlns:a16="http://schemas.microsoft.com/office/drawing/2014/main" id="{9FAA64C4-4824-6D40-F66E-990E0EF7A211}"/>
                </a:ext>
              </a:extLst>
            </p:cNvPr>
            <p:cNvPicPr>
              <a:picLocks noChangeAspect="1"/>
            </p:cNvPicPr>
            <p:nvPr>
              <p:custDataLst>
                <p:tags r:id="rId2"/>
              </p:custDataLst>
            </p:nvPr>
          </p:nvPicPr>
          <p:blipFill>
            <a:blip r:embed="rId7"/>
            <a:stretch>
              <a:fillRect/>
            </a:stretch>
          </p:blipFill>
          <p:spPr>
            <a:xfrm>
              <a:off x="2596130" y="2793597"/>
              <a:ext cx="2584198" cy="1939629"/>
            </a:xfrm>
            <a:prstGeom prst="rect">
              <a:avLst/>
            </a:prstGeom>
          </p:spPr>
        </p:pic>
        <p:sp>
          <p:nvSpPr>
            <p:cNvPr id="30" name="TextBox 29">
              <a:extLst>
                <a:ext uri="{FF2B5EF4-FFF2-40B4-BE49-F238E27FC236}">
                  <a16:creationId xmlns:a16="http://schemas.microsoft.com/office/drawing/2014/main" id="{7B7BFD14-E313-A387-5866-33976ED194A1}"/>
                </a:ext>
              </a:extLst>
            </p:cNvPr>
            <p:cNvSpPr txBox="1"/>
            <p:nvPr/>
          </p:nvSpPr>
          <p:spPr>
            <a:xfrm>
              <a:off x="2980882" y="2793597"/>
              <a:ext cx="1273280" cy="400110"/>
            </a:xfrm>
            <a:prstGeom prst="rect">
              <a:avLst/>
            </a:prstGeom>
            <a:noFill/>
          </p:spPr>
          <p:txBody>
            <a:bodyPr wrap="square">
              <a:spAutoFit/>
            </a:bodyPr>
            <a:lstStyle/>
            <a:p>
              <a:pPr algn="ctr"/>
              <a:r>
                <a:rPr lang="en-US" sz="1000" b="1" dirty="0"/>
                <a:t>Coil hoop stress</a:t>
              </a:r>
            </a:p>
            <a:p>
              <a:pPr algn="ctr"/>
              <a:r>
                <a:rPr lang="en-US" sz="1000" dirty="0"/>
                <a:t>(energization)</a:t>
              </a:r>
              <a:endParaRPr lang="en-GB" sz="1000" dirty="0"/>
            </a:p>
          </p:txBody>
        </p:sp>
        <p:sp>
          <p:nvSpPr>
            <p:cNvPr id="31" name="Rectangle: Rounded Corners 30">
              <a:extLst>
                <a:ext uri="{FF2B5EF4-FFF2-40B4-BE49-F238E27FC236}">
                  <a16:creationId xmlns:a16="http://schemas.microsoft.com/office/drawing/2014/main" id="{2DE8B7B5-3AA3-8984-939E-8CF6426FF3D1}"/>
                </a:ext>
              </a:extLst>
            </p:cNvPr>
            <p:cNvSpPr/>
            <p:nvPr/>
          </p:nvSpPr>
          <p:spPr>
            <a:xfrm>
              <a:off x="4655763" y="2846841"/>
              <a:ext cx="357948" cy="204838"/>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043761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628EB3-08C6-626E-80A9-58D2B630E79C}"/>
            </a:ext>
          </a:extLst>
        </p:cNvPr>
        <p:cNvGrpSpPr/>
        <p:nvPr/>
      </p:nvGrpSpPr>
      <p:grpSpPr>
        <a:xfrm>
          <a:off x="0" y="0"/>
          <a:ext cx="0" cy="0"/>
          <a:chOff x="0" y="0"/>
          <a:chExt cx="0" cy="0"/>
        </a:xfrm>
      </p:grpSpPr>
      <p:pic>
        <p:nvPicPr>
          <p:cNvPr id="35" name="pg11">
            <a:extLst>
              <a:ext uri="{FF2B5EF4-FFF2-40B4-BE49-F238E27FC236}">
                <a16:creationId xmlns:a16="http://schemas.microsoft.com/office/drawing/2014/main" id="{A71453C6-209D-6781-AA3C-DED2832BB0B1}"/>
              </a:ext>
            </a:extLst>
          </p:cNvPr>
          <p:cNvPicPr>
            <a:picLocks noChangeAspect="1"/>
          </p:cNvPicPr>
          <p:nvPr>
            <p:custDataLst>
              <p:tags r:id="rId1"/>
            </p:custDataLst>
          </p:nvPr>
        </p:nvPicPr>
        <p:blipFill>
          <a:blip r:embed="rId5"/>
          <a:stretch>
            <a:fillRect/>
          </a:stretch>
        </p:blipFill>
        <p:spPr>
          <a:xfrm>
            <a:off x="573714" y="3267873"/>
            <a:ext cx="1705472" cy="1280080"/>
          </a:xfrm>
          <a:prstGeom prst="rect">
            <a:avLst/>
          </a:prstGeom>
        </p:spPr>
      </p:pic>
      <p:sp>
        <p:nvSpPr>
          <p:cNvPr id="3" name="Slide Number Placeholder 2">
            <a:extLst>
              <a:ext uri="{FF2B5EF4-FFF2-40B4-BE49-F238E27FC236}">
                <a16:creationId xmlns:a16="http://schemas.microsoft.com/office/drawing/2014/main" id="{676D3D4B-D71F-A762-95DA-BB69F48987EC}"/>
              </a:ext>
            </a:extLst>
          </p:cNvPr>
          <p:cNvSpPr>
            <a:spLocks noGrp="1"/>
          </p:cNvSpPr>
          <p:nvPr>
            <p:ph type="sldNum" sz="quarter" idx="4"/>
          </p:nvPr>
        </p:nvSpPr>
        <p:spPr/>
        <p:txBody>
          <a:bodyPr/>
          <a:lstStyle/>
          <a:p>
            <a:fld id="{974172A1-1CBF-0B40-9234-7D4D80EC19EA}" type="slidenum">
              <a:rPr lang="en-GB" smtClean="0"/>
              <a:pPr/>
              <a:t>6</a:t>
            </a:fld>
            <a:endParaRPr lang="en-GB" dirty="0"/>
          </a:p>
        </p:txBody>
      </p:sp>
      <p:sp>
        <p:nvSpPr>
          <p:cNvPr id="4" name="Title 3">
            <a:extLst>
              <a:ext uri="{FF2B5EF4-FFF2-40B4-BE49-F238E27FC236}">
                <a16:creationId xmlns:a16="http://schemas.microsoft.com/office/drawing/2014/main" id="{F4C11BBA-27C8-F816-A645-C830920CB851}"/>
              </a:ext>
            </a:extLst>
          </p:cNvPr>
          <p:cNvSpPr>
            <a:spLocks noGrp="1"/>
          </p:cNvSpPr>
          <p:nvPr>
            <p:ph type="title"/>
          </p:nvPr>
        </p:nvSpPr>
        <p:spPr>
          <a:xfrm>
            <a:off x="1043608" y="238245"/>
            <a:ext cx="7056784" cy="565175"/>
          </a:xfrm>
        </p:spPr>
        <p:txBody>
          <a:bodyPr/>
          <a:lstStyle/>
          <a:p>
            <a:r>
              <a:rPr lang="en-US" sz="2400" dirty="0"/>
              <a:t>Coil + Terminals Modelling (II)</a:t>
            </a:r>
            <a:endParaRPr lang="en-GB" sz="2400" dirty="0"/>
          </a:p>
        </p:txBody>
      </p:sp>
      <p:sp>
        <p:nvSpPr>
          <p:cNvPr id="7" name="TextBox 6">
            <a:extLst>
              <a:ext uri="{FF2B5EF4-FFF2-40B4-BE49-F238E27FC236}">
                <a16:creationId xmlns:a16="http://schemas.microsoft.com/office/drawing/2014/main" id="{D38696D7-4524-0D2B-78B9-D12679A77E56}"/>
              </a:ext>
            </a:extLst>
          </p:cNvPr>
          <p:cNvSpPr txBox="1"/>
          <p:nvPr/>
        </p:nvSpPr>
        <p:spPr>
          <a:xfrm>
            <a:off x="179512" y="968383"/>
            <a:ext cx="5256584" cy="1323439"/>
          </a:xfrm>
          <a:prstGeom prst="rect">
            <a:avLst/>
          </a:prstGeom>
          <a:noFill/>
        </p:spPr>
        <p:txBody>
          <a:bodyPr wrap="square" rtlCol="0">
            <a:spAutoFit/>
          </a:bodyPr>
          <a:lstStyle/>
          <a:p>
            <a:pPr marL="285750" indent="-285750">
              <a:buFont typeface="Arial" panose="020B0604020202020204" pitchFamily="34" charset="0"/>
              <a:buChar char="•"/>
            </a:pPr>
            <a:r>
              <a:rPr lang="en-US" sz="1400" dirty="0"/>
              <a:t>To avoid quenches in the HTS terminals </a:t>
            </a:r>
            <a:r>
              <a:rPr lang="en-US" sz="1400" dirty="0">
                <a:sym typeface="Wingdings" panose="05000000000000000000" pitchFamily="2" charset="2"/>
              </a:rPr>
              <a:t> number of terminals &gt; 4.</a:t>
            </a:r>
            <a:endParaRPr lang="en-US" sz="1400" dirty="0"/>
          </a:p>
          <a:p>
            <a:endParaRPr lang="en-US" sz="500" dirty="0"/>
          </a:p>
          <a:p>
            <a:pPr marL="285750" indent="-285750">
              <a:buFont typeface="Arial" panose="020B0604020202020204" pitchFamily="34" charset="0"/>
              <a:buChar char="•"/>
            </a:pPr>
            <a:r>
              <a:rPr lang="en-US" sz="1400" dirty="0"/>
              <a:t>Test with 7 HTS terminals in the IN/OUT part, respectively.</a:t>
            </a:r>
            <a:endParaRPr lang="en-US" sz="1400" dirty="0">
              <a:sym typeface="Wingdings" panose="05000000000000000000" pitchFamily="2" charset="2"/>
            </a:endParaRPr>
          </a:p>
          <a:p>
            <a:endParaRPr lang="en-US" sz="500" dirty="0">
              <a:sym typeface="Wingdings" panose="05000000000000000000" pitchFamily="2" charset="2"/>
            </a:endParaRPr>
          </a:p>
          <a:p>
            <a:pPr marL="285750" indent="-285750">
              <a:buFont typeface="Arial" panose="020B0604020202020204" pitchFamily="34" charset="0"/>
              <a:buChar char="•"/>
            </a:pPr>
            <a:r>
              <a:rPr lang="en-US" sz="1400" dirty="0">
                <a:sym typeface="Wingdings" panose="05000000000000000000" pitchFamily="2" charset="2"/>
              </a:rPr>
              <a:t>Assuming this tape performance  operational current (I_op): </a:t>
            </a:r>
            <a:r>
              <a:rPr lang="en-US" sz="1400" b="1" dirty="0">
                <a:sym typeface="Wingdings" panose="05000000000000000000" pitchFamily="2" charset="2"/>
              </a:rPr>
              <a:t>55 A</a:t>
            </a:r>
            <a:r>
              <a:rPr lang="en-US" sz="1400" dirty="0">
                <a:sym typeface="Wingdings" panose="05000000000000000000" pitchFamily="2" charset="2"/>
              </a:rPr>
              <a:t>  15% minimum </a:t>
            </a:r>
            <a:r>
              <a:rPr lang="en-US" sz="1400" dirty="0" err="1">
                <a:sym typeface="Wingdings" panose="05000000000000000000" pitchFamily="2" charset="2"/>
              </a:rPr>
              <a:t>Ic</a:t>
            </a:r>
            <a:r>
              <a:rPr lang="en-US" sz="1400" dirty="0">
                <a:sym typeface="Wingdings" panose="05000000000000000000" pitchFamily="2" charset="2"/>
              </a:rPr>
              <a:t> margin.</a:t>
            </a:r>
            <a:endParaRPr lang="en-US" sz="1400" dirty="0"/>
          </a:p>
        </p:txBody>
      </p:sp>
      <p:sp>
        <p:nvSpPr>
          <p:cNvPr id="2" name="TextBox 1">
            <a:extLst>
              <a:ext uri="{FF2B5EF4-FFF2-40B4-BE49-F238E27FC236}">
                <a16:creationId xmlns:a16="http://schemas.microsoft.com/office/drawing/2014/main" id="{FDAE3744-D0FB-878F-7724-85477DDBFA82}"/>
              </a:ext>
            </a:extLst>
          </p:cNvPr>
          <p:cNvSpPr txBox="1"/>
          <p:nvPr/>
        </p:nvSpPr>
        <p:spPr>
          <a:xfrm>
            <a:off x="5765581" y="875496"/>
            <a:ext cx="2656035" cy="400110"/>
          </a:xfrm>
          <a:prstGeom prst="rect">
            <a:avLst/>
          </a:prstGeom>
          <a:noFill/>
        </p:spPr>
        <p:txBody>
          <a:bodyPr wrap="square">
            <a:spAutoFit/>
          </a:bodyPr>
          <a:lstStyle/>
          <a:p>
            <a:pPr algn="ctr"/>
            <a:r>
              <a:rPr lang="en-US" sz="1000" dirty="0"/>
              <a:t>Surface: </a:t>
            </a:r>
            <a:r>
              <a:rPr lang="en-US" sz="1000" b="1" dirty="0"/>
              <a:t>Current Margin</a:t>
            </a:r>
            <a:r>
              <a:rPr lang="en-US" sz="1000" dirty="0"/>
              <a:t> (</a:t>
            </a:r>
            <a:r>
              <a:rPr lang="en-US" sz="1000" dirty="0" err="1"/>
              <a:t>I_op</a:t>
            </a:r>
            <a:r>
              <a:rPr lang="en-US" sz="1000" dirty="0"/>
              <a:t> = 55 A)</a:t>
            </a:r>
          </a:p>
          <a:p>
            <a:pPr algn="ctr"/>
            <a:r>
              <a:rPr lang="en-US" sz="1000" dirty="0"/>
              <a:t>Arrow Volume: Magnetic Flux Density </a:t>
            </a:r>
            <a:endParaRPr lang="en-GB" sz="1000" dirty="0"/>
          </a:p>
        </p:txBody>
      </p:sp>
      <p:cxnSp>
        <p:nvCxnSpPr>
          <p:cNvPr id="11" name="Straight Arrow Connector 10">
            <a:extLst>
              <a:ext uri="{FF2B5EF4-FFF2-40B4-BE49-F238E27FC236}">
                <a16:creationId xmlns:a16="http://schemas.microsoft.com/office/drawing/2014/main" id="{9445EDD0-7228-FC14-EE49-8CE188C28E7C}"/>
              </a:ext>
            </a:extLst>
          </p:cNvPr>
          <p:cNvCxnSpPr>
            <a:cxnSpLocks/>
          </p:cNvCxnSpPr>
          <p:nvPr/>
        </p:nvCxnSpPr>
        <p:spPr>
          <a:xfrm>
            <a:off x="1148733" y="3021730"/>
            <a:ext cx="427851" cy="100798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7E41386A-FBB9-30D3-6EC7-8B8B9FA0A8C1}"/>
              </a:ext>
            </a:extLst>
          </p:cNvPr>
          <p:cNvSpPr txBox="1"/>
          <p:nvPr/>
        </p:nvSpPr>
        <p:spPr>
          <a:xfrm>
            <a:off x="695742" y="2495462"/>
            <a:ext cx="838494" cy="584775"/>
          </a:xfrm>
          <a:prstGeom prst="rect">
            <a:avLst/>
          </a:prstGeom>
          <a:noFill/>
        </p:spPr>
        <p:txBody>
          <a:bodyPr wrap="square">
            <a:spAutoFit/>
          </a:bodyPr>
          <a:lstStyle/>
          <a:p>
            <a:pPr algn="ctr"/>
            <a:r>
              <a:rPr kumimoji="0" lang="en-US" sz="800" b="0" i="0" u="none" strike="noStrike" kern="1200" cap="none" spc="0" normalizeH="0" baseline="0" noProof="0" dirty="0">
                <a:ln>
                  <a:noFill/>
                </a:ln>
                <a:solidFill>
                  <a:prstClr val="black"/>
                </a:solidFill>
                <a:effectLst/>
                <a:uLnTx/>
                <a:uFillTx/>
                <a:latin typeface="Arial"/>
                <a:ea typeface="+mn-ea"/>
                <a:cs typeface="+mn-cs"/>
              </a:rPr>
              <a:t>Stress concentration assuming fixed BCs</a:t>
            </a:r>
            <a:endParaRPr lang="en-GB" sz="800" dirty="0"/>
          </a:p>
        </p:txBody>
      </p:sp>
      <p:sp>
        <p:nvSpPr>
          <p:cNvPr id="22" name="TextBox 21">
            <a:extLst>
              <a:ext uri="{FF2B5EF4-FFF2-40B4-BE49-F238E27FC236}">
                <a16:creationId xmlns:a16="http://schemas.microsoft.com/office/drawing/2014/main" id="{5AA78C9B-2786-DBDB-885E-2871B1897919}"/>
              </a:ext>
            </a:extLst>
          </p:cNvPr>
          <p:cNvSpPr txBox="1"/>
          <p:nvPr/>
        </p:nvSpPr>
        <p:spPr>
          <a:xfrm>
            <a:off x="73940" y="4853161"/>
            <a:ext cx="4916177" cy="338554"/>
          </a:xfrm>
          <a:prstGeom prst="rect">
            <a:avLst/>
          </a:prstGeom>
          <a:noFill/>
        </p:spPr>
        <p:txBody>
          <a:bodyPr wrap="square">
            <a:spAutoFit/>
          </a:bodyPr>
          <a:lstStyle/>
          <a:p>
            <a:r>
              <a:rPr lang="en-GB" sz="800" dirty="0"/>
              <a:t>[1] University of Victoria Wellington, Robinson HTS critical current database, Shanghai Superconductor Low Field High Temperature 2G HTS data, 2021. [Online]. Available: https://htsdb.wimbush.eu</a:t>
            </a:r>
          </a:p>
        </p:txBody>
      </p:sp>
      <p:pic>
        <p:nvPicPr>
          <p:cNvPr id="16" name="pg11">
            <a:extLst>
              <a:ext uri="{FF2B5EF4-FFF2-40B4-BE49-F238E27FC236}">
                <a16:creationId xmlns:a16="http://schemas.microsoft.com/office/drawing/2014/main" id="{BDAA8BB6-72E2-9839-4012-88B57B917002}"/>
              </a:ext>
            </a:extLst>
          </p:cNvPr>
          <p:cNvPicPr>
            <a:picLocks noChangeAspect="1"/>
          </p:cNvPicPr>
          <p:nvPr>
            <p:custDataLst>
              <p:tags r:id="rId2"/>
            </p:custDataLst>
          </p:nvPr>
        </p:nvPicPr>
        <p:blipFill>
          <a:blip r:embed="rId6"/>
          <a:stretch>
            <a:fillRect/>
          </a:stretch>
        </p:blipFill>
        <p:spPr>
          <a:xfrm>
            <a:off x="2827365" y="2859498"/>
            <a:ext cx="2539359" cy="1905973"/>
          </a:xfrm>
          <a:prstGeom prst="rect">
            <a:avLst/>
          </a:prstGeom>
        </p:spPr>
      </p:pic>
      <p:pic>
        <p:nvPicPr>
          <p:cNvPr id="23" name="Picture 22">
            <a:extLst>
              <a:ext uri="{FF2B5EF4-FFF2-40B4-BE49-F238E27FC236}">
                <a16:creationId xmlns:a16="http://schemas.microsoft.com/office/drawing/2014/main" id="{DACB6E79-2ADC-9344-9925-52D73CAACCE8}"/>
              </a:ext>
            </a:extLst>
          </p:cNvPr>
          <p:cNvPicPr>
            <a:picLocks noChangeAspect="1"/>
          </p:cNvPicPr>
          <p:nvPr/>
        </p:nvPicPr>
        <p:blipFill>
          <a:blip r:embed="rId7"/>
          <a:stretch>
            <a:fillRect/>
          </a:stretch>
        </p:blipFill>
        <p:spPr>
          <a:xfrm>
            <a:off x="6213153" y="1461508"/>
            <a:ext cx="1887239" cy="1416509"/>
          </a:xfrm>
          <a:prstGeom prst="rect">
            <a:avLst/>
          </a:prstGeom>
        </p:spPr>
      </p:pic>
      <p:pic>
        <p:nvPicPr>
          <p:cNvPr id="25" name="pg12">
            <a:extLst>
              <a:ext uri="{FF2B5EF4-FFF2-40B4-BE49-F238E27FC236}">
                <a16:creationId xmlns:a16="http://schemas.microsoft.com/office/drawing/2014/main" id="{B8759931-F1DE-D36C-3D70-A39BBC56A578}"/>
              </a:ext>
            </a:extLst>
          </p:cNvPr>
          <p:cNvPicPr>
            <a:picLocks noChangeAspect="1"/>
          </p:cNvPicPr>
          <p:nvPr>
            <p:custDataLst>
              <p:tags r:id="rId3"/>
            </p:custDataLst>
          </p:nvPr>
        </p:nvPicPr>
        <p:blipFill>
          <a:blip r:embed="rId8"/>
          <a:stretch>
            <a:fillRect/>
          </a:stretch>
        </p:blipFill>
        <p:spPr>
          <a:xfrm>
            <a:off x="6213153" y="3348962"/>
            <a:ext cx="1887239" cy="1416509"/>
          </a:xfrm>
          <a:prstGeom prst="rect">
            <a:avLst/>
          </a:prstGeom>
        </p:spPr>
      </p:pic>
      <p:sp>
        <p:nvSpPr>
          <p:cNvPr id="32" name="TextBox 31">
            <a:extLst>
              <a:ext uri="{FF2B5EF4-FFF2-40B4-BE49-F238E27FC236}">
                <a16:creationId xmlns:a16="http://schemas.microsoft.com/office/drawing/2014/main" id="{0B4F62CE-0BA7-0EF5-125D-85B0C704D76B}"/>
              </a:ext>
            </a:extLst>
          </p:cNvPr>
          <p:cNvSpPr txBox="1"/>
          <p:nvPr/>
        </p:nvSpPr>
        <p:spPr>
          <a:xfrm>
            <a:off x="6178872" y="1273249"/>
            <a:ext cx="1944216" cy="215444"/>
          </a:xfrm>
          <a:prstGeom prst="rect">
            <a:avLst/>
          </a:prstGeom>
          <a:noFill/>
        </p:spPr>
        <p:txBody>
          <a:bodyPr wrap="square">
            <a:spAutoFit/>
          </a:bodyPr>
          <a:lstStyle/>
          <a:p>
            <a:pPr algn="ctr"/>
            <a:r>
              <a:rPr kumimoji="0" lang="en-US" sz="800" i="0" u="none" strike="noStrike" kern="1200" cap="none" spc="0" normalizeH="0" baseline="0" noProof="0" dirty="0" err="1">
                <a:ln>
                  <a:noFill/>
                </a:ln>
                <a:solidFill>
                  <a:prstClr val="black"/>
                </a:solidFill>
                <a:effectLst/>
                <a:uLnTx/>
                <a:uFillTx/>
                <a:latin typeface="Arial"/>
                <a:ea typeface="+mn-ea"/>
                <a:cs typeface="+mn-cs"/>
              </a:rPr>
              <a:t>I_terminal</a:t>
            </a:r>
            <a:r>
              <a:rPr kumimoji="0" lang="en-US" sz="800" i="0" u="none" strike="noStrike" kern="1200" cap="none" spc="0" normalizeH="0" baseline="0" noProof="0" dirty="0">
                <a:ln>
                  <a:noFill/>
                </a:ln>
                <a:solidFill>
                  <a:prstClr val="black"/>
                </a:solidFill>
                <a:effectLst/>
                <a:uLnTx/>
                <a:uFillTx/>
                <a:latin typeface="Arial"/>
                <a:ea typeface="+mn-ea"/>
                <a:cs typeface="+mn-cs"/>
              </a:rPr>
              <a:t> = I_op/</a:t>
            </a:r>
            <a:r>
              <a:rPr kumimoji="0" lang="en-US" sz="800" i="0" u="none" strike="noStrike" kern="1200" cap="none" spc="0" normalizeH="0" baseline="0" noProof="0" dirty="0" err="1">
                <a:ln>
                  <a:noFill/>
                </a:ln>
                <a:solidFill>
                  <a:prstClr val="black"/>
                </a:solidFill>
                <a:effectLst/>
                <a:uLnTx/>
                <a:uFillTx/>
                <a:latin typeface="Arial"/>
                <a:ea typeface="+mn-ea"/>
                <a:cs typeface="+mn-cs"/>
              </a:rPr>
              <a:t>N_terminal</a:t>
            </a:r>
            <a:endParaRPr lang="en-GB" sz="800" dirty="0"/>
          </a:p>
        </p:txBody>
      </p:sp>
      <p:sp>
        <p:nvSpPr>
          <p:cNvPr id="33" name="TextBox 32">
            <a:extLst>
              <a:ext uri="{FF2B5EF4-FFF2-40B4-BE49-F238E27FC236}">
                <a16:creationId xmlns:a16="http://schemas.microsoft.com/office/drawing/2014/main" id="{0A27A926-2B36-92EE-4EA9-4529BD5F0B16}"/>
              </a:ext>
            </a:extLst>
          </p:cNvPr>
          <p:cNvSpPr txBox="1"/>
          <p:nvPr/>
        </p:nvSpPr>
        <p:spPr>
          <a:xfrm>
            <a:off x="6179409" y="2900791"/>
            <a:ext cx="1887239" cy="461665"/>
          </a:xfrm>
          <a:prstGeom prst="rect">
            <a:avLst/>
          </a:prstGeom>
          <a:noFill/>
        </p:spPr>
        <p:txBody>
          <a:bodyPr wrap="square">
            <a:spAutoFit/>
          </a:bodyPr>
          <a:lstStyle/>
          <a:p>
            <a:pPr algn="ctr"/>
            <a:r>
              <a:rPr kumimoji="0" lang="en-US" sz="800" i="0" u="none" strike="noStrike" kern="1200" cap="none" spc="0" normalizeH="0" baseline="0" noProof="0" dirty="0" err="1">
                <a:ln>
                  <a:noFill/>
                </a:ln>
                <a:solidFill>
                  <a:prstClr val="black"/>
                </a:solidFill>
                <a:effectLst/>
                <a:uLnTx/>
                <a:uFillTx/>
                <a:latin typeface="Arial"/>
                <a:ea typeface="+mn-ea"/>
                <a:cs typeface="+mn-cs"/>
              </a:rPr>
              <a:t>I_terminal</a:t>
            </a:r>
            <a:r>
              <a:rPr kumimoji="0" lang="en-US" sz="800" i="0" u="none" strike="noStrike" kern="1200" cap="none" spc="0" normalizeH="0" baseline="0" noProof="0" dirty="0">
                <a:ln>
                  <a:noFill/>
                </a:ln>
                <a:solidFill>
                  <a:prstClr val="black"/>
                </a:solidFill>
                <a:effectLst/>
                <a:uLnTx/>
                <a:uFillTx/>
                <a:latin typeface="Arial"/>
                <a:ea typeface="+mn-ea"/>
                <a:cs typeface="+mn-cs"/>
              </a:rPr>
              <a:t> = I_op/</a:t>
            </a:r>
            <a:r>
              <a:rPr kumimoji="0" lang="en-US" sz="800" i="0" u="none" strike="noStrike" kern="1200" cap="none" spc="0" normalizeH="0" baseline="0" noProof="0" dirty="0" err="1">
                <a:ln>
                  <a:noFill/>
                </a:ln>
                <a:solidFill>
                  <a:prstClr val="black"/>
                </a:solidFill>
                <a:effectLst/>
                <a:uLnTx/>
                <a:uFillTx/>
                <a:latin typeface="Arial"/>
                <a:ea typeface="+mn-ea"/>
                <a:cs typeface="+mn-cs"/>
              </a:rPr>
              <a:t>N_terminal</a:t>
            </a:r>
            <a:r>
              <a:rPr lang="en-US" sz="800" dirty="0">
                <a:solidFill>
                  <a:prstClr val="black"/>
                </a:solidFill>
                <a:latin typeface="Arial"/>
              </a:rPr>
              <a:t>*</a:t>
            </a:r>
          </a:p>
          <a:p>
            <a:pPr algn="ctr"/>
            <a:r>
              <a:rPr lang="en-US" sz="800" dirty="0">
                <a:solidFill>
                  <a:prstClr val="black"/>
                </a:solidFill>
                <a:latin typeface="Arial"/>
                <a:sym typeface="Wingdings" panose="05000000000000000000" pitchFamily="2" charset="2"/>
              </a:rPr>
              <a:t> Assuming that 4 out of 7 terminals are not carrying any current.</a:t>
            </a:r>
            <a:endParaRPr lang="en-GB" sz="800" dirty="0"/>
          </a:p>
        </p:txBody>
      </p:sp>
    </p:spTree>
    <p:extLst>
      <p:ext uri="{BB962C8B-B14F-4D97-AF65-F5344CB8AC3E}">
        <p14:creationId xmlns:p14="http://schemas.microsoft.com/office/powerpoint/2010/main" val="2594127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A891CD7-1461-110E-6678-8617A5066F21}"/>
              </a:ext>
            </a:extLst>
          </p:cNvPr>
          <p:cNvSpPr>
            <a:spLocks noGrp="1"/>
          </p:cNvSpPr>
          <p:nvPr>
            <p:ph type="sldNum" sz="quarter" idx="4"/>
          </p:nvPr>
        </p:nvSpPr>
        <p:spPr/>
        <p:txBody>
          <a:bodyPr/>
          <a:lstStyle/>
          <a:p>
            <a:fld id="{974172A1-1CBF-0B40-9234-7D4D80EC19EA}" type="slidenum">
              <a:rPr lang="en-GB" smtClean="0"/>
              <a:pPr/>
              <a:t>7</a:t>
            </a:fld>
            <a:endParaRPr lang="en-GB" dirty="0"/>
          </a:p>
        </p:txBody>
      </p:sp>
      <p:sp>
        <p:nvSpPr>
          <p:cNvPr id="4" name="Title 3">
            <a:extLst>
              <a:ext uri="{FF2B5EF4-FFF2-40B4-BE49-F238E27FC236}">
                <a16:creationId xmlns:a16="http://schemas.microsoft.com/office/drawing/2014/main" id="{1EB92D88-1004-E3CE-2614-517CA91BBCA2}"/>
              </a:ext>
            </a:extLst>
          </p:cNvPr>
          <p:cNvSpPr>
            <a:spLocks noGrp="1"/>
          </p:cNvSpPr>
          <p:nvPr>
            <p:ph type="title"/>
          </p:nvPr>
        </p:nvSpPr>
        <p:spPr>
          <a:xfrm>
            <a:off x="1177548" y="123478"/>
            <a:ext cx="6781800" cy="565175"/>
          </a:xfrm>
        </p:spPr>
        <p:txBody>
          <a:bodyPr/>
          <a:lstStyle/>
          <a:p>
            <a:r>
              <a:rPr lang="en-GB" dirty="0"/>
              <a:t>Equally spaced input current feeding</a:t>
            </a:r>
          </a:p>
        </p:txBody>
      </p:sp>
      <p:pic>
        <p:nvPicPr>
          <p:cNvPr id="9" name="Picture 8">
            <a:extLst>
              <a:ext uri="{FF2B5EF4-FFF2-40B4-BE49-F238E27FC236}">
                <a16:creationId xmlns:a16="http://schemas.microsoft.com/office/drawing/2014/main" id="{EA22D148-2937-BB2C-2D64-948C3534D1E4}"/>
              </a:ext>
            </a:extLst>
          </p:cNvPr>
          <p:cNvPicPr>
            <a:picLocks noChangeAspect="1"/>
          </p:cNvPicPr>
          <p:nvPr/>
        </p:nvPicPr>
        <p:blipFill>
          <a:blip r:embed="rId2"/>
          <a:stretch>
            <a:fillRect/>
          </a:stretch>
        </p:blipFill>
        <p:spPr>
          <a:xfrm>
            <a:off x="899592" y="2067694"/>
            <a:ext cx="3060802" cy="2122374"/>
          </a:xfrm>
          <a:prstGeom prst="rect">
            <a:avLst/>
          </a:prstGeom>
        </p:spPr>
      </p:pic>
      <p:pic>
        <p:nvPicPr>
          <p:cNvPr id="13" name="Picture 12">
            <a:extLst>
              <a:ext uri="{FF2B5EF4-FFF2-40B4-BE49-F238E27FC236}">
                <a16:creationId xmlns:a16="http://schemas.microsoft.com/office/drawing/2014/main" id="{6CA12C5F-4AAA-37A7-79F3-D1F2DCA4E3EC}"/>
              </a:ext>
            </a:extLst>
          </p:cNvPr>
          <p:cNvPicPr>
            <a:picLocks noChangeAspect="1"/>
          </p:cNvPicPr>
          <p:nvPr/>
        </p:nvPicPr>
        <p:blipFill>
          <a:blip r:embed="rId3"/>
          <a:stretch>
            <a:fillRect/>
          </a:stretch>
        </p:blipFill>
        <p:spPr>
          <a:xfrm>
            <a:off x="6084168" y="2189825"/>
            <a:ext cx="1656184" cy="1878112"/>
          </a:xfrm>
          <a:prstGeom prst="rect">
            <a:avLst/>
          </a:prstGeom>
        </p:spPr>
      </p:pic>
      <p:sp>
        <p:nvSpPr>
          <p:cNvPr id="2" name="TextBox 1">
            <a:extLst>
              <a:ext uri="{FF2B5EF4-FFF2-40B4-BE49-F238E27FC236}">
                <a16:creationId xmlns:a16="http://schemas.microsoft.com/office/drawing/2014/main" id="{72AF71B5-09B3-E3BA-3C75-E44F5C4310E7}"/>
              </a:ext>
            </a:extLst>
          </p:cNvPr>
          <p:cNvSpPr txBox="1"/>
          <p:nvPr/>
        </p:nvSpPr>
        <p:spPr>
          <a:xfrm>
            <a:off x="4212093" y="2805715"/>
            <a:ext cx="1522792" cy="461665"/>
          </a:xfrm>
          <a:prstGeom prst="rect">
            <a:avLst/>
          </a:prstGeom>
          <a:noFill/>
        </p:spPr>
        <p:txBody>
          <a:bodyPr wrap="square" rtlCol="0">
            <a:spAutoFit/>
          </a:bodyPr>
          <a:lstStyle/>
          <a:p>
            <a:pPr algn="ctr"/>
            <a:r>
              <a:rPr lang="en-GB" sz="1200" dirty="0"/>
              <a:t>Are there any advantages?</a:t>
            </a:r>
          </a:p>
        </p:txBody>
      </p:sp>
    </p:spTree>
    <p:extLst>
      <p:ext uri="{BB962C8B-B14F-4D97-AF65-F5344CB8AC3E}">
        <p14:creationId xmlns:p14="http://schemas.microsoft.com/office/powerpoint/2010/main" val="26828787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10;&lt;Root completeVersion=&quot;6.2.0.x&quot; formatVersion=&quot;2.0.0.0&quot; version=&quot;6.2.0.415&quot;&gt;&#10;  &lt;VersionInformation&gt;&#10;    &lt;Version&gt;1&lt;/Version&gt;&#10;  &lt;/VersionInformation&gt;&#10;  &lt;Entity&gt;/result/feature/pg7&lt;/Entity&gt;&#10;  &lt;Tag&gt;pg7&lt;/Tag&gt;&#10;  &lt;Node&gt;Results &amp;gt; 3D Plot Group 7 {pg7}&lt;/Node&gt;&#10;  &lt;LinkType&gt;Image&lt;/LinkType&gt;&#10;  &lt;ModelLink directoryType=&quot;none&quot;&gt;C:\Users\gscarant\cernbox\Shared Files CERN Laptop\40T_Solenoid_SolderedPancake_2DmfModel_20_May25.mph&lt;/ModelLink&gt;&#10;  &lt;LocalPath&gt;40T_Solenoid_SolderedPancake_2DmfModel_20_May25.mph&lt;/LocalPath&gt;&#10;  &lt;SDim&gt;3&lt;/SDim&gt;&#10;  &lt;Locked&gt;false&lt;/Locked&gt;&#10;  &lt;PropSet id=&quot;image&quot;&gt;&#10;    &lt;Property name=&quot;view&quot; type=&quot;reference&quot; value=&quot;auto&quot; /&gt;&#10;    &lt;Property name=&quot;animating&quot; type=&quot;bool&quot; value=&quot;off&quot; /&gt;&#10;    &lt;Property name=&quot;isclientfile&quot; type=&quot;bool&quot; value=&quot;on&quot; /&gt;&#10;    &lt;Property name=&quot;isforreport&quot; type=&quot;bool&quot; value=&quot;off&quot; /&gt;&#10;    &lt;Property name=&quot;size&quot; type=&quot;string&quot; value=&quot;presentation&quot; /&gt;&#10;    &lt;Property name=&quot;hiddensize&quot; type=&quot;group&quot; value=&quot;manual&quot; /&gt;&#10;    &lt;Property name=&quot;unit&quot; type=&quot;group&quot; value=&quot;px&quot; /&gt;&#10;    &lt;Property name=&quot;lockratio&quot; type=&quot;bool&quot; value=&quot;off&quot; /&gt;&#10;    &lt;Property name=&quot;aspectratio&quot; type=&quot;real&quot; value=&quot;1&quot; /&gt;&#10;    &lt;Property name=&quot;width&quot; type=&quot;real&quot; value=&quot;874&quot; /&gt;&#10;    &lt;Property name=&quot;height&quot; type=&quot;real&quot; value=&quot;656&quot; /&gt;&#10;    &lt;Property name=&quot;resolution&quot; type=&quot;integer&quot; value=&quot;96&quot; /&gt;&#10;    &lt;Property name=&quot;sizedesc&quot; type=&quot;string&quot; value=&quot;231 x 174 mm&quot; /&gt;&#10;    &lt;Property name=&quot;widthpx&quot; type=&quot;integer&quot; value=&quot;0&quot; /&gt;&#10;    &lt;Property name=&quot;heightpx&quot; type=&quot;integer&quot; value=&quot;0&quot; /&gt;&#10;    &lt;Property name=&quot;widthexact&quot; type=&quot;real&quot; value=&quot;0&quot; /&gt;&#10;    &lt;Property name=&quot;heightexact&quot; type=&quot;real&quot; value=&quot;0&quot; /&gt;&#10;    &lt;Property name=&quot;exactstored&quot; type=&quot;bool&quot; value=&quot;off&quot; /&gt;&#10;    &lt;Property name=&quot;usage&quot; type=&quot;group&quot; value=&quot;dialog&quot; /&gt;&#10;    &lt;Property name=&quot;screensizedesc&quot; type=&quot;string&quot; value=&quot;2075 x 1466 px&quot; /&gt;&#10;    &lt;Property name=&quot;zoomextents&quot; type=&quot;bool&quot; value=&quot;off&quot; /&gt;&#10;    &lt;Property name=&quot;antialias&quot; type=&quot;bool&quot; value=&quot;on&quot; /&gt;&#10;    &lt;Property name=&quot;screenwidthpx&quot; type=&quot;integer&quot; value=&quot;2075&quot; /&gt;&#10;    &lt;Property name=&quot;screenheightpx&quot; type=&quot;integer&quot; value=&quot;1466&quot; /&gt;&#10;    &lt;Property name=&quot;linkpossible&quot; type=&quot;bool&quot; value=&quot;on&quot; /&gt;&#10;    &lt;Property name=&quot;heightmultiple&quot; type=&quot;integer&quot; value=&quot;1&quot; /&gt;&#10;    &lt;Property name=&quot;zoomlevel&quot; type=&quot;integer&quot; value=&quot;0&quot; /&gt;&#10;    &lt;Property name=&quot;saveepscopy&quot; type=&quot;bool&quot; value=&quot;off&quot; /&gt;&#10;    &lt;Property name=&quot;resizefactor&quot; type=&quot;integer&quot; value=&quot;1&quot; /&gt;&#10;    &lt;Property name=&quot;saveprefs&quot; type=&quot;bool&quot; value=&quot;on&quot; /&gt;&#10;    &lt;Property name=&quot;decorationscale&quot; type=&quot;real&quot; value=&quot;1&quot; /&gt;&#10;    &lt;Property name=&quot;clearfilenameafterwards&quot; type=&quot;bool&quot; value=&quot;off&quot; /&gt;&#10;    &lt;Property name=&quot;allowlinked&quot; type=&quot;bool&quot; value=&quot;on&quot; /&gt;&#10;    &lt;Property name=&quot;allowpaste&quot; type=&quot;group&quot; value=&quot;on&quot; /&gt;&#10;    &lt;Property name=&quot;target&quot; type=&quot;group&quot; value=&quot;linked&quot; /&gt;&#10;    &lt;Property name=&quot;nodelabel&quot; type=&quot;string&quot; value=&quot;Results &amp;gt; 3D Plot Group 7 {pg7} &amp;gt; ... &amp;gt; Color Expression 1 {col1}&quot; /&gt;&#10;    &lt;Property name=&quot;lockview&quot; type=&quot;bool&quot; value=&quot;off&quot; /&gt;&#10;    &lt;Property name=&quot;linkedinfo&quot; type=&quot;string&quot; value=&quot;&quot; /&gt;&#10;    &lt;Property name=&quot;alloweps&quot; type=&quot;bool&quot; value=&quot;off&quot; /&gt;&#10;    &lt;Property name=&quot;allowgltf&quot; type=&quot;bool&quot; value=&quot;on&quot; /&gt;&#10;    &lt;Property name=&quot;lastwrittenfile&quot; type=&quot;string&quot; value=&quot;&quot; /&gt;&#10;    &lt;Property name=&quot;lastfiletype&quot; type=&quot;string&quot; value=&quot;png&quot; /&gt;&#10;    &lt;Property name=&quot;context&quot; type=&quot;group&quot; value=&quot;standard&quot; /&gt;&#10;    &lt;Property name=&quot;clusterrootonly&quot; type=&quot;bool&quot; value=&quot;off&quot; /&gt;&#10;    &lt;Property name=&quot;layoutmode&quot; type=&quot;group&quot; value=&quot;image&quot; /&gt;&#10;    &lt;Property name=&quot;sdim&quot; type=&quot;group&quot; value=&quot;3&quot; /&gt;&#10;    &lt;Property name=&quot;options3d&quot; type=&quot;group&quot; value=&quot;on&quot; /&gt;&#10;    &lt;Property name=&quot;title3d&quot; type=&quot;bool&quot; value=&quot;off&quot; /&gt;&#10;    &lt;Property name=&quot;legend3d&quot; type=&quot;bool&quot; value=&quot;on&quot; /&gt;&#10;    &lt;Property name=&quot;grid&quot; type=&quot;bool&quot; value=&quot;off&quot; /&gt;&#10;    &lt;Property name=&quot;axisorientation&quot; type=&quot;bool&quot; value=&quot;off&quot; /&gt;&#10;    &lt;Property name=&quot;logo3d&quot; type=&quot;bool&quot; value=&quot;off&quot; /&gt;&#10;    &lt;Property name=&quot;fontsize&quot; type=&quot;integer&quot; value=&quot;14&quot; /&gt;&#10;    &lt;Property name=&quot;colortheme&quot; type=&quot;string&quot; value=&quot;globaltheme&quot; /&gt;&#10;    &lt;Property name=&quot;background&quot; type=&quot;group&quot; value=&quot;transparent&quot; /&gt;&#10;  &lt;/PropSet&gt;&#10;  &lt;PropSet id=&quot;view&quot;&gt;&#10;    &lt;Property name=&quot;renderwireframe&quot; type=&quot;bool&quot; value=&quot;off&quot; /&gt;&#10;    &lt;Property name=&quot;showlabels&quot; type=&quot;bool&quot; value=&quot;off&quot; /&gt;&#10;    &lt;Property name=&quot;showDirections&quot; type=&quot;bool&quot; value=&quot;off&quot; /&gt;&#10;    &lt;Property name=&quot;showgrid&quot; type=&quot;bool&quot; value=&quot;off&quot; /&gt;&#10;    &lt;Property name=&quot;showaxisorientation&quot; type=&quot;bool&quot; value=&quot;on&quot; /&gt;&#10;    &lt;Property name=&quot;showunits&quot; type=&quot;bool&quot; value=&quot;on&quot; /&gt;&#10;    &lt;Property name=&quot;plotgroupunits&quot; type=&quot;stringarray&quot; value=&quot;\small m, \small m, \small m&quot; /&gt;&#10;    &lt;Property name=&quot;locked&quot; type=&quot;bool&quot; value=&quot;off&quot; /&gt;&#10;    &lt;Property name=&quot;rotcenlocked&quot; type=&quot;bool&quot; value=&quot;off&quot; /&gt;&#10;    &lt;Property name=&quot;istemporary&quot; type=&quot;bool&quot; value=&quot;off&quot; /&gt;&#10;    &lt;Property name=&quot;isx&quot; type=&quot;bool&quot; value=&quot;off&quot; /&gt;&#10;    &lt;Property name=&quot;scenelight&quot; type=&quot;group&quot; value=&quot;on&quot; /&gt;&#10;    &lt;Property name=&quot;totlightintensity&quot; type=&quot;real&quot; value=&quot;1.0&quot; /&gt;&#10;    &lt;Property name=&quot;usediffuse&quot; type=&quot;bool&quot; value=&quot;on&quot; /&gt;&#10;    &lt;Property name=&quot;usespecular&quot; type=&quot;bool&quot; value=&quot;on&quot; /&gt;&#10;    &lt;Property name=&quot;globalambient&quot; type=&quot;group&quot; value=&quot;on&quot; /&gt;&#10;    &lt;Property name=&quot;totambient&quot; type=&quot;real&quot; value=&quot;0.3&quot; /&gt;&#10;    &lt;Property name=&quot;ambientcolor&quot; type=&quot;group&quot; value=&quot;white&quot; /&gt;&#10;    &lt;Property name=&quot;customambientcolor&quot; type=&quot;realarray&quot; value=&quot;1, 1, 1&quot; /&gt;&#10;    &lt;Property name=&quot;ssao&quot; type=&quot;group&quot; value=&quot;off&quot; /&gt;&#10;    &lt;Property name=&quot;ssaoradiustype&quot; type=&quot;group&quot; value=&quot;relative&quot; /&gt;&#10;    &lt;Property name=&quot;ssaoradiusrelative&quot; type=&quot;real&quot; value=&quot;0.4&quot; /&gt;&#10;    &lt;Property name=&quot;ssaoradiusexplicit&quot; type=&quot;real&quot; value=&quot;0.4&quot; /&gt;&#10;    &lt;Property name=&quot;ssaomagnitude&quot; type=&quot;real&quot; value=&quot;1.0&quot; /&gt;&#10;    &lt;Property name=&quot;ssaosqueeze&quot; type=&quot;real&quot; value=&quot;1.0&quot; /&gt;&#10;    &lt;Property name=&quot;ssaopreset&quot; type=&quot;group&quot; value=&quot;medium&quot; /&gt;&#10;    &lt;Property name=&quot;ssaonsamples&quot; type=&quot;integer&quot; value=&quot;64&quot; /&gt;&#10;    &lt;Property name=&quot;ssaoroughness&quot; type=&quot;real&quot; value=&quot;1.0&quot; /&gt;&#10;    &lt;Property name=&quot;ssaokernelrotationstexturewidth&quot; type=&quot;integer&quot; value=&quot;4&quot; /&gt;&#10;    &lt;Property name=&quot;ssaosmooth&quot; type=&quot;integer&quot; value=&quot;2&quot; /&gt;&#10;    &lt;Property name=&quot;ssaonormalawaresmoothing&quot; type=&quot;bool&quot; value=&quot;off&quot; /&gt;&#10;    &lt;Property name=&quot;ssaoresolution&quot; type=&quot;real&quot; value=&quot;1.0&quot; /&gt;&#10;    &lt;Property name=&quot;shadowmapping&quot; type=&quot;group&quot; value=&quot;off&quot; /&gt;&#10;    &lt;Property name=&quot;shadowmappingsoftness&quot; type=&quot;real&quot; value=&quot;0.5&quot; /&gt;&#10;    &lt;Property name=&quot;shadowmappingstrength&quot; type=&quot;real&quot; value=&quot;0.5&quot; /&gt;&#10;    &lt;Property name=&quot;shadowmappingpreset&quot; type=&quot;group&quot; value=&quot;low&quot; /&gt;&#10;    &lt;Property name=&quot;shadowmappingnumberofoccludersamples&quot; type=&quot;integer&quot; value=&quot;8&quot; /&gt;&#10;    &lt;Property name=&quot;shadowmappingnumberofsamples&quot; type=&quot;integer&quot; value=&quot;16&quot; /&gt;&#10;    &lt;Property name=&quot;shadowmappingresolution&quot; type=&quot;real&quot; value=&quot;0.5&quot; /&gt;&#10;    &lt;Property name=&quot;shadowmappingmultisamplingeverywhere&quot; type=&quot;bool&quot; value=&quot;on&quot; /&gt;&#10;    &lt;Property name=&quot;shadowmappinglimitlightviewfrustums&quot; type=&quot;bool&quot; value=&quot;off&quot; /&gt;&#10;    &lt;Property name=&quot;shadowmappingaccuratedepthcomparison&quot; type=&quot;group&quot; value=&quot;off&quot; /&gt;&#10;    &lt;Property name=&quot;shadowmappingnormalawaresmoothing&quot; type=&quot;bool&quot; value=&quot;off&quot; /&gt;&#10;    &lt;Property name=&quot;shadowmappingbiassettings&quot; type=&quot;group&quot; value=&quot;default&quot; /&gt;&#10;    &lt;Property name=&quot;shadowmappingconstantdepthbias&quot; type=&quot;real&quot; value=&quot;0.001&quot; /&gt;&#10;    &lt;Property name=&quot;shadowmappingslopedepthbias&quot; type=&quot;real&quot; value=&quot;0.001&quot; /&gt;&#10;    &lt;Property name=&quot;shadowmappingnormaloffsetbias&quot; type=&quot;real&quot; value=&quot;0.003&quot; /&gt;&#10;    &lt;Property name=&quot;flooreffect&quot; type=&quot;group&quot; value=&quot;off&quot; /&gt;&#10;    &lt;Property name=&quot;flooreffectoriginsettings&quot; type=&quot;group&quot; value=&quot;farthestvertex&quot; /&gt;&#10;    &lt;Property name=&quot;flooreffectshoworigin&quot; type=&quot;group&quot; value=&quot;off&quot; /&gt;&#10;    &lt;Property name=&quot;flooreffectorigin&quot; type=&quot;realarray&quot; value=&quot;0, 0, 0&quot; /&gt;&#10;    &lt;Property name=&quot;flooreffectorigin_vector_method&quot; type=&quot;string&quot; value=&quot;step&quot; /&gt;&#10;    &lt;Property name=&quot;flooreffectorigin_vector_start&quot; type=&quot;string&quot; value=&quot;&quot; /&gt;&#10;    &lt;Property name=&quot;flooreffectorigin_vector_stop&quot; type=&quot;string&quot; value=&quot;&quot; /&gt;&#10;    &lt;Property name=&quot;flooreffectorigin_vector_step&quot; type=&quot;string&quot; value=&quot;&quot; /&gt;&#10;    &lt;Property name=&quot;flooreffectorigin_vector_numvalues&quot; type=&quot;string&quot; value=&quot;&quot; /&gt;&#10;    &lt;Property name=&quot;flooreffectorigin_vector_function&quot; type=&quot;string&quot; value=&quot;none&quot; /&gt;&#10;    &lt;Property name=&quot;flooreffectorigin_vector_interval&quot; type=&quot;string&quot; value=&quot;octave&quot; /&gt;&#10;    &lt;Property name=&quot;flooreffectorigin_vector_freqperdec&quot; type=&quot;string&quot; value=&quot;&quot; /&gt;&#10;    &lt;Property name=&quot;flooreffectoffset&quot; type=&quot;real&quot; value=&quot;0.0&quot; /&gt;&#10;    &lt;Property name=&quot;flooreffectshownormalsettings&quot; type=&quot;group&quot; value=&quot;on&quot; /&gt;&#10;    &lt;Property name=&quot;flooreffectnormalsettings&quot; type=&quot;group&quot; value=&quot;angle&quot; /&gt;&#10;    &lt;Property name=&quot;flooreffectshownormal&quot; type=&quot;group&quot; value=&quot;off&quot; /&gt;&#10;    &lt;Property name=&quot;flooreffectnormalpreset&quot; type=&quot;group&quot; value=&quot;xyplane&quot; /&gt;&#10;    &lt;Property name=&quot;flooreffectnormal&quot; type=&quot;realarray&quot; value=&quot;0, 0, 1&quot; /&gt;&#10;    &lt;Property name=&quot;flooreffectnormal_vector_method&quot; type=&quot;string&quot; value=&quot;step&quot; /&gt;&#10;    &lt;Property name=&quot;flooreffectnormal_vector_start&quot; type=&quot;string&quot; value=&quot;&quot; /&gt;&#10;    &lt;Property name=&quot;flooreffectnormal_vector_stop&quot; type=&quot;string&quot; value=&quot;&quot; /&gt;&#10;    &lt;Property name=&quot;flooreffectnormal_vector_step&quot; type=&quot;string&quot; value=&quot;&quot; /&gt;&#10;    &lt;Property name=&quot;flooreffectnormal_vector_numvalues&quot; type=&quot;string&quot; value=&quot;&quot; /&gt;&#10;    &lt;Property name=&quot;flooreffectnormal_vector_function&quot; type=&quot;string&quot; value=&quot;none&quot; /&gt;&#10;    &lt;Property name=&quot;flooreffectnormal_vector_interval&quot; type=&quot;string&quot; value=&quot;octave&quot; /&gt;&#10;    &lt;Property name=&quot;flooreffectnormal_vector_freqperdec&quot; type=&quot;string&quot; value=&quot;&quot; /&gt;&#10;    &lt;Property name=&quot;flooreffectshowangle&quot; type=&quot;group&quot; value=&quot;on&quot; /&gt;&#10;    &lt;Property name=&quot;flooreffectangle&quot; type=&quot;real&quot; value=&quot;5.0&quot; /&gt;&#10;    &lt;Property name=&quot;flooreffectambientocclusion&quot; type=&quot;bool&quot; value=&quot;on&quot; /&gt;&#10;    &lt;Property name=&quot;flooreffectshadow&quot; type=&quot;group&quot; value=&quot;on&quot; /&gt;&#10;    &lt;Property name=&quot;flooreffectshadowblur&quot; type=&quot;real&quot; value=&quot;0.0&quot; /&gt;&#10;    &lt;Property name=&quot;flooreffecttransparency&quot; type=&quot;real&quot; value=&quot;0&quot; /&gt;&#10;    &lt;Property name=&quot;displayoutput&quot; type=&quot;group&quot; value=&quot;off&quot; /&gt;&#10;    &lt;Property name=&quot;displayoutputpreset&quot; type=&quot;group&quot; value=&quot;default&quot; /&gt;&#10;    &lt;Property name=&quot;displayoutputtonemap&quot; type=&quot;group&quot; value=&quot;4&quot; /&gt;&#10;    &lt;Property name=&quot;displayoutputgamma&quot; type=&quot;real&quot; value=&quot;2.2&quot; /&gt;&#10;    &lt;Property name=&quot;displayoutputexposure&quot; type=&quot;real&quot; value=&quot;0.0&quot; /&gt;&#10;    &lt;Property name=&quot;displayoutputcontrast&quot; type=&quot;real&quot; value=&quot;1.0&quot; /&gt;&#10;    &lt;Property name=&quot;displayoutputsaturation&quot; type=&quot;real&quot; value=&quot;1.0&quot; /&gt;&#10;    &lt;Property name=&quot;displayoutputvibrance&quot; type=&quot;real&quot; value=&quot;0.0&quot; /&gt;&#10;    &lt;Property name=&quot;displayoutputhue&quot; type=&quot;real&quot; value=&quot;0.0&quot; /&gt;&#10;    &lt;Property name=&quot;displayoutputbrightness&quot; type=&quot;real&quot; value=&quot;0.0&quot; /&gt;&#10;    &lt;Property name=&quot;environmentmap&quot; type=&quot;group&quot; value=&quot;envmap_none&quot; /&gt;&#10;    &lt;Property name=&quot;skydirection&quot; type=&quot;group&quot; value=&quot;positivey&quot; /&gt;&#10;    &lt;Property name=&quot;skyrotation&quot; type=&quot;group&quot; value=&quot;skyrotationzero&quot; /&gt;&#10;    &lt;Property name=&quot;environmentreflections&quot; type=&quot;bool&quot; value=&quot;on&quot; /&gt;&#10;    &lt;Property name=&quot;skybox&quot; type=&quot;group&quot; value=&quot;off&quot; /&gt;&#10;    &lt;Property name=&quot;skyboxblurriness&quot; type=&quot;real&quot; value=&quot;0&quot; /&gt;&#10;    &lt;Property name=&quot;skyboxblend&quot; type=&quot;real&quot; value=&quot;0&quot; /&gt;&#10;    &lt;Property name=&quot;skyboxprojection&quot; type=&quot;group&quot; value=&quot;special&quot; /&gt;&#10;    &lt;Property name=&quot;skyboxfov&quot; type=&quot;real&quot; value=&quot;110&quot; /&gt;&#10;    &lt;Property name=&quot;rotateenvironment&quot; type=&quot;bool&quot; value=&quot;off&quot; /&gt;&#10;    &lt;Property name=&quot;transparency&quot; type=&quot;group&quot; value=&quot;off&quot; /&gt;&#10;    &lt;Property name=&quot;transparencylevel&quot; type=&quot;real&quot; value=&quot;0.5&quot; /&gt;&#10;    &lt;Property name=&quot;uniformblending&quot; type=&quot;group&quot; value=&quot;off&quot; /&gt;&#10;    &lt;Property name=&quot;uniformblendinglevel&quot; type=&quot;real&quot; value=&quot;0.5&quot; /&gt;&#10;    &lt;Property name=&quot;clippingactive&quot; type=&quot;group&quot; value=&quot;on&quot; /&gt;&#10;    &lt;Property name=&quot;clipfaces&quot; type=&quot;bool&quot; value=&quot;on&quot; /&gt;&#10;    &lt;Property name=&quot;clipedges&quot; type=&quot;bool&quot; value=&quot;on&quot; /&gt;&#10;    &lt;Property name=&quot;clippoints&quot; type=&quot;bool&quot; value=&quot;on&quot; /&gt;&#10;    &lt;Property name=&quot;clipprimaryhovereffect&quot; type=&quot;bool&quot; value=&quot;on&quot; /&gt;&#10;    &lt;Property name=&quot;clipsecondaryhovereffect&quot; type=&quot;bool&quot; value=&quot;off&quot; /&gt;&#10;    &lt;Property name=&quot;cliphighlightintersection&quot; type=&quot;group&quot; value=&quot;on&quot; /&gt;&#10;    &lt;Property name=&quot;clipintersectionhighlightcolor&quot; type=&quot;group&quot; value=&quot;fromtheme&quot; /&gt;&#10;    &lt;Property name=&quot;customclipintersectionhighlightcolor&quot; type=&quot;realarray&quot; value=&quot;1, 0, 0&quot; /&gt;&#10;    &lt;Property name=&quot;clipapplyclipping&quot; type=&quot;bool&quot; value=&quot;on&quot; /&gt;&#10;    &lt;Property name=&quot;clipshowframes&quot; type=&quot;bool&quot; value=&quot;on&quot; /&gt;&#10;    &lt;Property name=&quot;clipshowgizmos&quot; type=&quot;bool&quot; value=&quot;on&quot; /&gt;&#10;    &lt;Property name=&quot;clipshowcappedfaces&quot; type=&quot;group&quot; value=&quot;off&quot; /&gt;&#10;    &lt;Property name=&quot;clipcappedfacescolorize&quot; type=&quot;group&quot; value=&quot;on&quot; /&gt;&#10;    &lt;Property name=&quot;clipcappedfacescolorizeper&quot; type=&quot;group&quot; value=&quot;domain&quot; /&gt;&#10;    &lt;Property name=&quot;clipcappedfaceshighlightoverlappingdomains&quot; type=&quot;group&quot; value=&quot;on&quot; /&gt;&#10;    &lt;Property name=&quot;clipcappedfaceshighlightoverlappingdomainscolor&quot; type=&quot;group&quot; value=&quot;fromtheme&quot; /&gt;&#10;    &lt;Property name=&quot;customclipcappedfaceshighlightoverlappingdomainscolor&quot; type=&quot;realarray&quot; value=&quot;1, 0, 0&quot; /&gt;&#10;    &lt;Property name=&quot;clipcappedfacestransparencyenabled&quot; type=&quot;group&quot; value=&quot;off&quot; /&gt;&#10;    &lt;Property name=&quot;clipcappedfacestransparency&quot; type=&quot;real&quot; value=&quot;0.2&quot; /&gt;&#10;    &lt;Property name=&quot;hidestatus&quot; type=&quot;string&quot; value=&quot;hide&quot; /&gt;&#10;    &lt;Property name=&quot;isnew&quot; type=&quot;bool&quot; value=&quot;off&quot; /&gt;&#10;    &lt;Property name=&quot;postviewkey&quot; type=&quot;string&quot; value=&quot;dset2solidrev_3&quot; /&gt;&#10;    &lt;Property name=&quot;workplaneclip&quot; type=&quot;bool&quot; value=&quot;off&quot; /&gt;&#10;    &lt;Property name=&quot;offscreenoverride&quot; type=&quot;bool&quot; value=&quot;off&quot; /&gt;&#10;  &lt;/PropSet&gt;&#10;  &lt;PropSet id=&quot;camera&quot;&gt;&#10;    &lt;Property name=&quot;projection&quot; type=&quot;group&quot; value=&quot;perspective&quot; /&gt;&#10;    &lt;Property name=&quot;orthoscale&quot; type=&quot;real&quot; value=&quot;5.293057441711426&quot; /&gt;&#10;    &lt;Property name=&quot;zoomanglefull&quot; type=&quot;real&quot; value=&quot;8.01935863494873&quot; /&gt;&#10;    &lt;Property name=&quot;forcenoviewscaling&quot; type=&quot;bool&quot; value=&quot;off&quot; /&gt;&#10;    &lt;Property name=&quot;viewscaletype&quot; type=&quot;group&quot; value=&quot;none&quot; /&gt;&#10;    &lt;Property name=&quot;autocontext&quot; type=&quot;group&quot; value=&quot;isotropic&quot; /&gt;&#10;    &lt;Property name=&quot;autoupdate&quot; type=&quot;bool&quot; value=&quot;off&quot; /&gt;&#10;    &lt;Property name=&quot;xweight&quot; type=&quot;real&quot; value=&quot;1&quot; /&gt;&#10;    &lt;Property name=&quot;yweight&quot; type=&quot;real&quot; value=&quot;1&quot; /&gt;&#10;    &lt;Property name=&quot;zweight&quot; type=&quot;real&quot; value=&quot;1&quot; /&gt;&#10;    &lt;Property name=&quot;xscale&quot; type=&quot;real&quot; value=&quot;1&quot; /&gt;&#10;    &lt;Property name=&quot;yscale&quot; type=&quot;real&quot; value=&quot;1&quot; /&gt;&#10;    &lt;Property name=&quot;zscale&quot; type=&quot;real&quot; value=&quot;1&quot; /&gt;&#10;    &lt;Property name=&quot;position&quot; type=&quot;realarray&quot; value=&quot;-1.2524439096450806, -0.014113077893853188, 0.7596940994262695&quot; /&gt;&#10;    &lt;Property name=&quot;target&quot; type=&quot;realarray&quot; value=&quot;0.014479756355285645, -4.56077978014946E-5, 2.3764371871948242E-4&quot; /&gt;&#10;    &lt;Property name=&quot;up&quot; type=&quot;realarray&quot; value=&quot;0.5141209959983826, 0.0030505352187901735, 0.8577122092247009&quot; /&gt;&#10;    &lt;Property name=&quot;rotationpoint&quot; type=&quot;realarray&quot; value=&quot;0.014479398727416992, -4.5612454414367676E-5, 2.3768842220306396E-4&quot; /&gt;&#10;    &lt;Property name=&quot;viewoffset&quot; type=&quot;realarray&quot; value=&quot;-0.12473229318857193, 0.030522859664214586&quot; /&gt;&#10;    &lt;Property name=&quot;manualgrid&quot; type=&quot;group&quot; value=&quot;off&quot; /&gt;&#10;    &lt;Property name=&quot;xspacing&quot; type=&quot;real&quot; value=&quot;1&quot; /&gt;&#10;    &lt;Property name=&quot;yspacing&quot; type=&quot;real&quot; value=&quot;1&quot; /&gt;&#10;    &lt;Property name=&quot;zspacing&quot; type=&quot;real&quot; value=&quot;1&quot; /&gt;&#10;    &lt;Property name=&quot;xextra&quot; type=&quot;realarray&quot; value=&quot;&quot; /&gt;&#10;    &lt;Property name=&quot;xextra_vector_method&quot; type=&quot;string&quot; value=&quot;step&quot; /&gt;&#10;    &lt;Property name=&quot;xextra_vector_start&quot; type=&quot;string&quot; value=&quot;&quot; /&gt;&#10;    &lt;Property name=&quot;xextra_vector_stop&quot; type=&quot;string&quot; value=&quot;&quot; /&gt;&#10;    &lt;Property name=&quot;xextra_vector_step&quot; type=&quot;string&quot; value=&quot;&quot; /&gt;&#10;    &lt;Property name=&quot;xextra_vector_numvalues&quot; type=&quot;string&quot; value=&quot;&quot; /&gt;&#10;    &lt;Property name=&quot;xextra_vector_function&quot; type=&quot;string&quot; value=&quot;none&quot; /&gt;&#10;    &lt;Property name=&quot;xextra_vector_interval&quot; type=&quot;string&quot; value=&quot;octave&quot; /&gt;&#10;    &lt;Property name=&quot;xextra_vector_freqperdec&quot; type=&quot;string&quot; value=&quot;&quot; /&gt;&#10;    &lt;Property name=&quot;yextra&quot; type=&quot;realarray&quot; value=&quot;&quot; /&gt;&#10;    &lt;Property name=&quot;yextra_vector_method&quot; type=&quot;string&quot; value=&quot;step&quot; /&gt;&#10;    &lt;Property name=&quot;yextra_vector_start&quot; type=&quot;string&quot; value=&quot;&quot; /&gt;&#10;    &lt;Property name=&quot;yextra_vector_stop&quot; type=&quot;string&quot; value=&quot;&quot; /&gt;&#10;    &lt;Property name=&quot;yextra_vector_step&quot; type=&quot;string&quot; value=&quot;&quot; /&gt;&#10;    &lt;Property name=&quot;yextra_vector_numvalues&quot; type=&quot;string&quot; value=&quot;&quot; /&gt;&#10;    &lt;Property name=&quot;yextra_vector_function&quot; type=&quot;string&quot; value=&quot;none&quot; /&gt;&#10;    &lt;Property name=&quot;yextra_vector_interval&quot; type=&quot;string&quot; value=&quot;octave&quot; /&gt;&#10;    &lt;Property name=&quot;yextra_vector_freqperdec&quot; type=&quot;string&quot; value=&quot;&quot; /&gt;&#10;    &lt;Property name=&quot;zextra&quot; type=&quot;realarray&quot; value=&quot;&quot; /&gt;&#10;    &lt;Property name=&quot;zextra_vector_method&quot; type=&quot;string&quot; value=&quot;step&quot; /&gt;&#10;    &lt;Property name=&quot;zextra_vector_start&quot; type=&quot;string&quot; value=&quot;&quot; /&gt;&#10;    &lt;Property name=&quot;zextra_vector_stop&quot; type=&quot;string&quot; value=&quot;&quot; /&gt;&#10;    &lt;Property name=&quot;zextra_vector_step&quot; type=&quot;string&quot; value=&quot;&quot; /&gt;&#10;    &lt;Property name=&quot;zextra_vector_numvalues&quot; type=&quot;string&quot; value=&quot;&quot; /&gt;&#10;    &lt;Property name=&quot;zextra_vector_function&quot; type=&quot;string&quot; value=&quot;none&quot; /&gt;&#10;    &lt;Property name=&quot;zextra_vector_interval&quot; type=&quot;string&quot; value=&quot;octave&quot; /&gt;&#10;    &lt;Property name=&quot;zextra_vector_freqperdec&quot; type=&quot;string&quot; value=&quot;&quot; /&gt;&#10;    &lt;Property name=&quot;canvassizedip&quot; type=&quot;realarray&quot; value=&quot;2075, 1466&quot; /&gt;&#10;    &lt;Property name=&quot;renderareasizedip&quot; type=&quot;realarray&quot; value=&quot;2075, 1466&quot; /&gt;&#10;  &lt;/PropSet&gt;&#10;  &lt;PropSet id=&quot;axis&quot; /&gt;&#10;  &lt;PropSet id=&quot;clip&quot; /&gt;&#10;  &lt;PropSet id=&quot;table&quot;&gt;&#10;    &lt;Property name=&quot;header&quot; type=&quot;bool&quot; value=&quot;on&quot; /&gt;&#10;    &lt;Property name=&quot;headers&quot; type=&quot;stringmatrix&quot; value=&quot;&quot; /&gt;&#10;    &lt;Property name=&quot;includetitle&quot; type=&quot;bool&quot; value=&quot;off&quot; /&gt;&#10;    &lt;Property name=&quot;title&quot; type=&quot;string&quot; value=&quot;&quot; /&gt;&#10;    &lt;Property name=&quot;fullprec&quot; type=&quot;bool&quot; value=&quot;on&quot; /&gt;&#10;    &lt;Property name=&quot;precision&quot; type=&quot;integer&quot; value=&quot;5&quot; /&gt;&#10;    &lt;Property name=&quot;notation&quot; type=&quot;string&quot; value=&quot;auto&quot; /&gt;&#10;    &lt;Property name=&quot;complexnotation&quot; type=&quot;string&quot; value=&quot;rectangular&quot; /&gt;&#10;  &lt;/PropSet&gt;&#10;  &lt;UpdateTimeStamp&gt;638836044353912508&lt;/UpdateTimeStamp&gt;&#10;&lt;/Root&gt;"/>
</p:tagLst>
</file>

<file path=ppt/tags/tag2.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10;&lt;Root completeVersion=&quot;6.2.0.x&quot; formatVersion=&quot;2.0.0.0&quot; version=&quot;6.2.0.415&quot;&gt;&#10;  &lt;VersionInformation&gt;&#10;    &lt;Version&gt;1&lt;/Version&gt;&#10;  &lt;/VersionInformation&gt;&#10;  &lt;Entity&gt;/result/feature/pg8&lt;/Entity&gt;&#10;  &lt;Tag&gt;pg8&lt;/Tag&gt;&#10;  &lt;Node&gt;Results &amp;gt; 3D Plot Group 8 {pg8}&lt;/Node&gt;&#10;  &lt;LinkType&gt;Image&lt;/LinkType&gt;&#10;  &lt;ModelLink directoryType=&quot;none&quot;&gt;C:\Users\gscarant\cernbox\Shared Files CERN Laptop\40T_Solenoid_SolderedPancake_2DmfModel_20_May25.mph&lt;/ModelLink&gt;&#10;  &lt;LocalPath&gt;40T_Solenoid_SolderedPancake_2DmfModel_20_May25.mph&lt;/LocalPath&gt;&#10;  &lt;SDim&gt;3&lt;/SDim&gt;&#10;  &lt;Locked&gt;false&lt;/Locked&gt;&#10;  &lt;PropSet id=&quot;image&quot;&gt;&#10;    &lt;Property name=&quot;view&quot; type=&quot;reference&quot; value=&quot;auto&quot; /&gt;&#10;    &lt;Property name=&quot;animating&quot; type=&quot;bool&quot; value=&quot;off&quot; /&gt;&#10;    &lt;Property name=&quot;isclientfile&quot; type=&quot;bool&quot; value=&quot;on&quot; /&gt;&#10;    &lt;Property name=&quot;isforreport&quot; type=&quot;bool&quot; value=&quot;off&quot; /&gt;&#10;    &lt;Property name=&quot;size&quot; type=&quot;string&quot; value=&quot;presentation&quot; /&gt;&#10;    &lt;Property name=&quot;hiddensize&quot; type=&quot;group&quot; value=&quot;manual&quot; /&gt;&#10;    &lt;Property name=&quot;unit&quot; type=&quot;group&quot; value=&quot;px&quot; /&gt;&#10;    &lt;Property name=&quot;lockratio&quot; type=&quot;bool&quot; value=&quot;off&quot; /&gt;&#10;    &lt;Property name=&quot;aspectratio&quot; type=&quot;real&quot; value=&quot;1&quot; /&gt;&#10;    &lt;Property name=&quot;width&quot; type=&quot;real&quot; value=&quot;874&quot; /&gt;&#10;    &lt;Property name=&quot;height&quot; type=&quot;real&quot; value=&quot;656&quot; /&gt;&#10;    &lt;Property name=&quot;resolution&quot; type=&quot;integer&quot; value=&quot;96&quot; /&gt;&#10;    &lt;Property name=&quot;sizedesc&quot; type=&quot;string&quot; value=&quot;231 x 174 mm&quot; /&gt;&#10;    &lt;Property name=&quot;widthpx&quot; type=&quot;integer&quot; value=&quot;0&quot; /&gt;&#10;    &lt;Property name=&quot;heightpx&quot; type=&quot;integer&quot; value=&quot;0&quot; /&gt;&#10;    &lt;Property name=&quot;widthexact&quot; type=&quot;real&quot; value=&quot;0&quot; /&gt;&#10;    &lt;Property name=&quot;heightexact&quot; type=&quot;real&quot; value=&quot;0&quot; /&gt;&#10;    &lt;Property name=&quot;exactstored&quot; type=&quot;bool&quot; value=&quot;off&quot; /&gt;&#10;    &lt;Property name=&quot;usage&quot; type=&quot;group&quot; value=&quot;dialog&quot; /&gt;&#10;    &lt;Property name=&quot;screensizedesc&quot; type=&quot;string&quot; value=&quot;2256 x 1466 px&quot; /&gt;&#10;    &lt;Property name=&quot;zoomextents&quot; type=&quot;bool&quot; value=&quot;off&quot; /&gt;&#10;    &lt;Property name=&quot;antialias&quot; type=&quot;bool&quot; value=&quot;on&quot; /&gt;&#10;    &lt;Property name=&quot;screenwidthpx&quot; type=&quot;integer&quot; value=&quot;2256&quot; /&gt;&#10;    &lt;Property name=&quot;screenheightpx&quot; type=&quot;integer&quot; value=&quot;1466&quot; /&gt;&#10;    &lt;Property name=&quot;linkpossible&quot; type=&quot;bool&quot; value=&quot;on&quot; /&gt;&#10;    &lt;Property name=&quot;heightmultiple&quot; type=&quot;integer&quot; value=&quot;1&quot; /&gt;&#10;    &lt;Property name=&quot;zoomlevel&quot; type=&quot;integer&quot; value=&quot;0&quot; /&gt;&#10;    &lt;Property name=&quot;saveepscopy&quot; type=&quot;bool&quot; value=&quot;off&quot; /&gt;&#10;    &lt;Property name=&quot;resizefactor&quot; type=&quot;integer&quot; value=&quot;1&quot; /&gt;&#10;    &lt;Property name=&quot;saveprefs&quot; type=&quot;bool&quot; value=&quot;on&quot; /&gt;&#10;    &lt;Property name=&quot;decorationscale&quot; type=&quot;real&quot; value=&quot;1&quot; /&gt;&#10;    &lt;Property name=&quot;clearfilenameafterwards&quot; type=&quot;bool&quot; value=&quot;off&quot; /&gt;&#10;    &lt;Property name=&quot;allowlinked&quot; type=&quot;bool&quot; value=&quot;on&quot; /&gt;&#10;    &lt;Property name=&quot;allowpaste&quot; type=&quot;group&quot; value=&quot;on&quot; /&gt;&#10;    &lt;Property name=&quot;target&quot; type=&quot;group&quot; value=&quot;linked&quot; /&gt;&#10;    &lt;Property name=&quot;nodelabel&quot; type=&quot;string&quot; value=&quot;Results &amp;gt; 3D Plot Group 8 {pg8} &amp;gt; Volume 1 {vol1} &amp;gt; Deformation 1 {def1}&quot; /&gt;&#10;    &lt;Property name=&quot;lockview&quot; type=&quot;bool&quot; value=&quot;off&quot; /&gt;&#10;    &lt;Property name=&quot;linkedinfo&quot; type=&quot;string&quot; value=&quot;&quot; /&gt;&#10;    &lt;Property name=&quot;alloweps&quot; type=&quot;bool&quot; value=&quot;off&quot; /&gt;&#10;    &lt;Property name=&quot;allowgltf&quot; type=&quot;bool&quot; value=&quot;on&quot; /&gt;&#10;    &lt;Property name=&quot;lastwrittenfile&quot; type=&quot;string&quot; value=&quot;&quot; /&gt;&#10;    &lt;Property name=&quot;lastfiletype&quot; type=&quot;string&quot; value=&quot;png&quot; /&gt;&#10;    &lt;Property name=&quot;context&quot; type=&quot;group&quot; value=&quot;standard&quot; /&gt;&#10;    &lt;Property name=&quot;clusterrootonly&quot; type=&quot;bool&quot; value=&quot;off&quot; /&gt;&#10;    &lt;Property name=&quot;layoutmode&quot; type=&quot;group&quot; value=&quot;image&quot; /&gt;&#10;    &lt;Property name=&quot;sdim&quot; type=&quot;group&quot; value=&quot;3&quot; /&gt;&#10;    &lt;Property name=&quot;options3d&quot; type=&quot;group&quot; value=&quot;on&quot; /&gt;&#10;    &lt;Property name=&quot;title3d&quot; type=&quot;bool&quot; value=&quot;off&quot; /&gt;&#10;    &lt;Property name=&quot;legend3d&quot; type=&quot;bool&quot; value=&quot;on&quot; /&gt;&#10;    &lt;Property name=&quot;grid&quot; type=&quot;bool&quot; value=&quot;off&quot; /&gt;&#10;    &lt;Property name=&quot;axisorientation&quot; type=&quot;bool&quot; value=&quot;off&quot; /&gt;&#10;    &lt;Property name=&quot;logo3d&quot; type=&quot;bool&quot; value=&quot;off&quot; /&gt;&#10;    &lt;Property name=&quot;fontsize&quot; type=&quot;integer&quot; value=&quot;15&quot; /&gt;&#10;    &lt;Property name=&quot;colortheme&quot; type=&quot;string&quot; value=&quot;globaltheme&quot; /&gt;&#10;    &lt;Property name=&quot;background&quot; type=&quot;group&quot; value=&quot;transparent&quot; /&gt;&#10;  &lt;/PropSet&gt;&#10;  &lt;PropSet id=&quot;view&quot;&gt;&#10;    &lt;Property name=&quot;renderwireframe&quot; type=&quot;bool&quot; value=&quot;off&quot; /&gt;&#10;    &lt;Property name=&quot;showlabels&quot; type=&quot;bool&quot; value=&quot;off&quot; /&gt;&#10;    &lt;Property name=&quot;showDirections&quot; type=&quot;bool&quot; value=&quot;off&quot; /&gt;&#10;    &lt;Property name=&quot;showgrid&quot; type=&quot;bool&quot; value=&quot;off&quot; /&gt;&#10;    &lt;Property name=&quot;showaxisorientation&quot; type=&quot;bool&quot; value=&quot;on&quot; /&gt;&#10;    &lt;Property name=&quot;showunits&quot; type=&quot;bool&quot; value=&quot;on&quot; /&gt;&#10;    &lt;Property name=&quot;plotgroupunits&quot; type=&quot;stringarray&quot; value=&quot;\small m, \small m, \small m&quot; /&gt;&#10;    &lt;Property name=&quot;locked&quot; type=&quot;bool&quot; value=&quot;off&quot; /&gt;&#10;    &lt;Property name=&quot;rotcenlocked&quot; type=&quot;bool&quot; value=&quot;off&quot; /&gt;&#10;    &lt;Property name=&quot;istemporary&quot; type=&quot;bool&quot; value=&quot;off&quot; /&gt;&#10;    &lt;Property name=&quot;isx&quot; type=&quot;bool&quot; value=&quot;off&quot; /&gt;&#10;    &lt;Property name=&quot;scenelight&quot; type=&quot;group&quot; value=&quot;on&quot; /&gt;&#10;    &lt;Property name=&quot;totlightintensity&quot; type=&quot;real&quot; value=&quot;1.0&quot; /&gt;&#10;    &lt;Property name=&quot;usediffuse&quot; type=&quot;bool&quot; value=&quot;on&quot; /&gt;&#10;    &lt;Property name=&quot;usespecular&quot; type=&quot;bool&quot; value=&quot;on&quot; /&gt;&#10;    &lt;Property name=&quot;globalambient&quot; type=&quot;group&quot; value=&quot;on&quot; /&gt;&#10;    &lt;Property name=&quot;totambient&quot; type=&quot;real&quot; value=&quot;0.3&quot; /&gt;&#10;    &lt;Property name=&quot;ambientcolor&quot; type=&quot;group&quot; value=&quot;white&quot; /&gt;&#10;    &lt;Property name=&quot;customambientcolor&quot; type=&quot;realarray&quot; value=&quot;1, 1, 1&quot; /&gt;&#10;    &lt;Property name=&quot;ssao&quot; type=&quot;group&quot; value=&quot;off&quot; /&gt;&#10;    &lt;Property name=&quot;ssaoradiustype&quot; type=&quot;group&quot; value=&quot;relative&quot; /&gt;&#10;    &lt;Property name=&quot;ssaoradiusrelative&quot; type=&quot;real&quot; value=&quot;0.4&quot; /&gt;&#10;    &lt;Property name=&quot;ssaoradiusexplicit&quot; type=&quot;real&quot; value=&quot;0.4&quot; /&gt;&#10;    &lt;Property name=&quot;ssaomagnitude&quot; type=&quot;real&quot; value=&quot;1.0&quot; /&gt;&#10;    &lt;Property name=&quot;ssaosqueeze&quot; type=&quot;real&quot; value=&quot;1.0&quot; /&gt;&#10;    &lt;Property name=&quot;ssaopreset&quot; type=&quot;group&quot; value=&quot;medium&quot; /&gt;&#10;    &lt;Property name=&quot;ssaonsamples&quot; type=&quot;integer&quot; value=&quot;64&quot; /&gt;&#10;    &lt;Property name=&quot;ssaoroughness&quot; type=&quot;real&quot; value=&quot;1.0&quot; /&gt;&#10;    &lt;Property name=&quot;ssaokernelrotationstexturewidth&quot; type=&quot;integer&quot; value=&quot;4&quot; /&gt;&#10;    &lt;Property name=&quot;ssaosmooth&quot; type=&quot;integer&quot; value=&quot;2&quot; /&gt;&#10;    &lt;Property name=&quot;ssaonormalawaresmoothing&quot; type=&quot;bool&quot; value=&quot;off&quot; /&gt;&#10;    &lt;Property name=&quot;ssaoresolution&quot; type=&quot;real&quot; value=&quot;1.0&quot; /&gt;&#10;    &lt;Property name=&quot;shadowmapping&quot; type=&quot;group&quot; value=&quot;off&quot; /&gt;&#10;    &lt;Property name=&quot;shadowmappingsoftness&quot; type=&quot;real&quot; value=&quot;0.5&quot; /&gt;&#10;    &lt;Property name=&quot;shadowmappingstrength&quot; type=&quot;real&quot; value=&quot;0.5&quot; /&gt;&#10;    &lt;Property name=&quot;shadowmappingpreset&quot; type=&quot;group&quot; value=&quot;low&quot; /&gt;&#10;    &lt;Property name=&quot;shadowmappingnumberofoccludersamples&quot; type=&quot;integer&quot; value=&quot;8&quot; /&gt;&#10;    &lt;Property name=&quot;shadowmappingnumberofsamples&quot; type=&quot;integer&quot; value=&quot;16&quot; /&gt;&#10;    &lt;Property name=&quot;shadowmappingresolution&quot; type=&quot;real&quot; value=&quot;0.5&quot; /&gt;&#10;    &lt;Property name=&quot;shadowmappingmultisamplingeverywhere&quot; type=&quot;bool&quot; value=&quot;on&quot; /&gt;&#10;    &lt;Property name=&quot;shadowmappinglimitlightviewfrustums&quot; type=&quot;bool&quot; value=&quot;off&quot; /&gt;&#10;    &lt;Property name=&quot;shadowmappingaccuratedepthcomparison&quot; type=&quot;group&quot; value=&quot;off&quot; /&gt;&#10;    &lt;Property name=&quot;shadowmappingnormalawaresmoothing&quot; type=&quot;bool&quot; value=&quot;off&quot; /&gt;&#10;    &lt;Property name=&quot;shadowmappingbiassettings&quot; type=&quot;group&quot; value=&quot;default&quot; /&gt;&#10;    &lt;Property name=&quot;shadowmappingconstantdepthbias&quot; type=&quot;real&quot; value=&quot;0.001&quot; /&gt;&#10;    &lt;Property name=&quot;shadowmappingslopedepthbias&quot; type=&quot;real&quot; value=&quot;0.001&quot; /&gt;&#10;    &lt;Property name=&quot;shadowmappingnormaloffsetbias&quot; type=&quot;real&quot; value=&quot;0.003&quot; /&gt;&#10;    &lt;Property name=&quot;flooreffect&quot; type=&quot;group&quot; value=&quot;off&quot; /&gt;&#10;    &lt;Property name=&quot;flooreffectoriginsettings&quot; type=&quot;group&quot; value=&quot;farthestvertex&quot; /&gt;&#10;    &lt;Property name=&quot;flooreffectshoworigin&quot; type=&quot;group&quot; value=&quot;off&quot; /&gt;&#10;    &lt;Property name=&quot;flooreffectorigin&quot; type=&quot;realarray&quot; value=&quot;0, 0, 0&quot; /&gt;&#10;    &lt;Property name=&quot;flooreffectorigin_vector_method&quot; type=&quot;string&quot; value=&quot;step&quot; /&gt;&#10;    &lt;Property name=&quot;flooreffectorigin_vector_start&quot; type=&quot;string&quot; value=&quot;&quot; /&gt;&#10;    &lt;Property name=&quot;flooreffectorigin_vector_stop&quot; type=&quot;string&quot; value=&quot;&quot; /&gt;&#10;    &lt;Property name=&quot;flooreffectorigin_vector_step&quot; type=&quot;string&quot; value=&quot;&quot; /&gt;&#10;    &lt;Property name=&quot;flooreffectorigin_vector_numvalues&quot; type=&quot;string&quot; value=&quot;&quot; /&gt;&#10;    &lt;Property name=&quot;flooreffectorigin_vector_function&quot; type=&quot;string&quot; value=&quot;none&quot; /&gt;&#10;    &lt;Property name=&quot;flooreffectorigin_vector_interval&quot; type=&quot;string&quot; value=&quot;octave&quot; /&gt;&#10;    &lt;Property name=&quot;flooreffectorigin_vector_freqperdec&quot; type=&quot;string&quot; value=&quot;&quot; /&gt;&#10;    &lt;Property name=&quot;flooreffectoffset&quot; type=&quot;real&quot; value=&quot;0.0&quot; /&gt;&#10;    &lt;Property name=&quot;flooreffectshownormalsettings&quot; type=&quot;group&quot; value=&quot;on&quot; /&gt;&#10;    &lt;Property name=&quot;flooreffectnormalsettings&quot; type=&quot;group&quot; value=&quot;angle&quot; /&gt;&#10;    &lt;Property name=&quot;flooreffectshownormal&quot; type=&quot;group&quot; value=&quot;off&quot; /&gt;&#10;    &lt;Property name=&quot;flooreffectnormalpreset&quot; type=&quot;group&quot; value=&quot;xyplane&quot; /&gt;&#10;    &lt;Property name=&quot;flooreffectnormal&quot; type=&quot;realarray&quot; value=&quot;0, 0, 1&quot; /&gt;&#10;    &lt;Property name=&quot;flooreffectnormal_vector_method&quot; type=&quot;string&quot; value=&quot;step&quot; /&gt;&#10;    &lt;Property name=&quot;flooreffectnormal_vector_start&quot; type=&quot;string&quot; value=&quot;&quot; /&gt;&#10;    &lt;Property name=&quot;flooreffectnormal_vector_stop&quot; type=&quot;string&quot; value=&quot;&quot; /&gt;&#10;    &lt;Property name=&quot;flooreffectnormal_vector_step&quot; type=&quot;string&quot; value=&quot;&quot; /&gt;&#10;    &lt;Property name=&quot;flooreffectnormal_vector_numvalues&quot; type=&quot;string&quot; value=&quot;&quot; /&gt;&#10;    &lt;Property name=&quot;flooreffectnormal_vector_function&quot; type=&quot;string&quot; value=&quot;none&quot; /&gt;&#10;    &lt;Property name=&quot;flooreffectnormal_vector_interval&quot; type=&quot;string&quot; value=&quot;octave&quot; /&gt;&#10;    &lt;Property name=&quot;flooreffectnormal_vector_freqperdec&quot; type=&quot;string&quot; value=&quot;&quot; /&gt;&#10;    &lt;Property name=&quot;flooreffectshowangle&quot; type=&quot;group&quot; value=&quot;on&quot; /&gt;&#10;    &lt;Property name=&quot;flooreffectangle&quot; type=&quot;real&quot; value=&quot;5.0&quot; /&gt;&#10;    &lt;Property name=&quot;flooreffectambientocclusion&quot; type=&quot;bool&quot; value=&quot;on&quot; /&gt;&#10;    &lt;Property name=&quot;flooreffectshadow&quot; type=&quot;group&quot; value=&quot;on&quot; /&gt;&#10;    &lt;Property name=&quot;flooreffectshadowblur&quot; type=&quot;real&quot; value=&quot;0.0&quot; /&gt;&#10;    &lt;Property name=&quot;flooreffecttransparency&quot; type=&quot;real&quot; value=&quot;0&quot; /&gt;&#10;    &lt;Property name=&quot;displayoutput&quot; type=&quot;group&quot; value=&quot;off&quot; /&gt;&#10;    &lt;Property name=&quot;displayoutputpreset&quot; type=&quot;group&quot; value=&quot;default&quot; /&gt;&#10;    &lt;Property name=&quot;displayoutputtonemap&quot; type=&quot;group&quot; value=&quot;4&quot; /&gt;&#10;    &lt;Property name=&quot;displayoutputgamma&quot; type=&quot;real&quot; value=&quot;2.2&quot; /&gt;&#10;    &lt;Property name=&quot;displayoutputexposure&quot; type=&quot;real&quot; value=&quot;0.0&quot; /&gt;&#10;    &lt;Property name=&quot;displayoutputcontrast&quot; type=&quot;real&quot; value=&quot;1.0&quot; /&gt;&#10;    &lt;Property name=&quot;displayoutputsaturation&quot; type=&quot;real&quot; value=&quot;1.0&quot; /&gt;&#10;    &lt;Property name=&quot;displayoutputvibrance&quot; type=&quot;real&quot; value=&quot;0.0&quot; /&gt;&#10;    &lt;Property name=&quot;displayoutputhue&quot; type=&quot;real&quot; value=&quot;0.0&quot; /&gt;&#10;    &lt;Property name=&quot;displayoutputbrightness&quot; type=&quot;real&quot; value=&quot;0.0&quot; /&gt;&#10;    &lt;Property name=&quot;environmentmap&quot; type=&quot;group&quot; value=&quot;envmap_none&quot; /&gt;&#10;    &lt;Property name=&quot;skydirection&quot; type=&quot;group&quot; value=&quot;positivey&quot; /&gt;&#10;    &lt;Property name=&quot;skyrotation&quot; type=&quot;group&quot; value=&quot;skyrotationzero&quot; /&gt;&#10;    &lt;Property name=&quot;environmentreflections&quot; type=&quot;bool&quot; value=&quot;on&quot; /&gt;&#10;    &lt;Property name=&quot;skybox&quot; type=&quot;group&quot; value=&quot;off&quot; /&gt;&#10;    &lt;Property name=&quot;skyboxblurriness&quot; type=&quot;real&quot; value=&quot;0&quot; /&gt;&#10;    &lt;Property name=&quot;skyboxblend&quot; type=&quot;real&quot; value=&quot;0&quot; /&gt;&#10;    &lt;Property name=&quot;skyboxprojection&quot; type=&quot;group&quot; value=&quot;special&quot; /&gt;&#10;    &lt;Property name=&quot;skyboxfov&quot; type=&quot;real&quot; value=&quot;110&quot; /&gt;&#10;    &lt;Property name=&quot;rotateenvironment&quot; type=&quot;bool&quot; value=&quot;off&quot; /&gt;&#10;    &lt;Property name=&quot;transparency&quot; type=&quot;group&quot; value=&quot;off&quot; /&gt;&#10;    &lt;Property name=&quot;transparencylevel&quot; type=&quot;real&quot; value=&quot;0.5&quot; /&gt;&#10;    &lt;Property name=&quot;uniformblending&quot; type=&quot;group&quot; value=&quot;off&quot; /&gt;&#10;    &lt;Property name=&quot;uniformblendinglevel&quot; type=&quot;real&quot; value=&quot;0.5&quot; /&gt;&#10;    &lt;Property name=&quot;clippingactive&quot; type=&quot;group&quot; value=&quot;on&quot; /&gt;&#10;    &lt;Property name=&quot;clipfaces&quot; type=&quot;bool&quot; value=&quot;on&quot; /&gt;&#10;    &lt;Property name=&quot;clipedges&quot; type=&quot;bool&quot; value=&quot;on&quot; /&gt;&#10;    &lt;Property name=&quot;clippoints&quot; type=&quot;bool&quot; value=&quot;on&quot; /&gt;&#10;    &lt;Property name=&quot;clipprimaryhovereffect&quot; type=&quot;bool&quot; value=&quot;on&quot; /&gt;&#10;    &lt;Property name=&quot;clipsecondaryhovereffect&quot; type=&quot;bool&quot; value=&quot;off&quot; /&gt;&#10;    &lt;Property name=&quot;cliphighlightintersection&quot; type=&quot;group&quot; value=&quot;on&quot; /&gt;&#10;    &lt;Property name=&quot;clipintersectionhighlightcolor&quot; type=&quot;group&quot; value=&quot;fromtheme&quot; /&gt;&#10;    &lt;Property name=&quot;customclipintersectionhighlightcolor&quot; type=&quot;realarray&quot; value=&quot;1, 0, 0&quot; /&gt;&#10;    &lt;Property name=&quot;clipapplyclipping&quot; type=&quot;bool&quot; value=&quot;on&quot; /&gt;&#10;    &lt;Property name=&quot;clipshowframes&quot; type=&quot;bool&quot; value=&quot;on&quot; /&gt;&#10;    &lt;Property name=&quot;clipshowgizmos&quot; type=&quot;bool&quot; value=&quot;on&quot; /&gt;&#10;    &lt;Property name=&quot;clipshowcappedfaces&quot; type=&quot;group&quot; value=&quot;off&quot; /&gt;&#10;    &lt;Property name=&quot;clipcappedfacescolorize&quot; type=&quot;group&quot; value=&quot;on&quot; /&gt;&#10;    &lt;Property name=&quot;clipcappedfacescolorizeper&quot; type=&quot;group&quot; value=&quot;domain&quot; /&gt;&#10;    &lt;Property name=&quot;clipcappedfaceshighlightoverlappingdomains&quot; type=&quot;group&quot; value=&quot;on&quot; /&gt;&#10;    &lt;Property name=&quot;clipcappedfaceshighlightoverlappingdomainscolor&quot; type=&quot;group&quot; value=&quot;fromtheme&quot; /&gt;&#10;    &lt;Property name=&quot;customclipcappedfaceshighlightoverlappingdomainscolor&quot; type=&quot;realarray&quot; value=&quot;1, 0, 0&quot; /&gt;&#10;    &lt;Property name=&quot;clipcappedfacestransparencyenabled&quot; type=&quot;group&quot; value=&quot;off&quot; /&gt;&#10;    &lt;Property name=&quot;clipcappedfacestransparency&quot; type=&quot;real&quot; value=&quot;0.2&quot; /&gt;&#10;    &lt;Property name=&quot;hidestatus&quot; type=&quot;string&quot; value=&quot;hide&quot; /&gt;&#10;    &lt;Property name=&quot;isnew&quot; type=&quot;bool&quot; value=&quot;off&quot; /&gt;&#10;    &lt;Property name=&quot;postviewkey&quot; type=&quot;string&quot; value=&quot;dset2solidrev_3&quot; /&gt;&#10;    &lt;Property name=&quot;workplaneclip&quot; type=&quot;bool&quot; value=&quot;off&quot; /&gt;&#10;    &lt;Property name=&quot;offscreenoverride&quot; type=&quot;bool&quot; value=&quot;off&quot; /&gt;&#10;  &lt;/PropSet&gt;&#10;  &lt;PropSet id=&quot;camera&quot;&gt;&#10;    &lt;Property name=&quot;projection&quot; type=&quot;group&quot; value=&quot;perspective&quot; /&gt;&#10;    &lt;Property name=&quot;orthoscale&quot; type=&quot;real&quot; value=&quot;8.62452507019043&quot; /&gt;&#10;    &lt;Property name=&quot;zoomanglefull&quot; type=&quot;real&quot; value=&quot;6.018817901611328&quot; /&gt;&#10;    &lt;Property name=&quot;forcenoviewscaling&quot; type=&quot;bool&quot; value=&quot;off&quot; /&gt;&#10;    &lt;Property name=&quot;viewscaletype&quot; type=&quot;group&quot; value=&quot;none&quot; /&gt;&#10;    &lt;Property name=&quot;autocontext&quot; type=&quot;group&quot; value=&quot;isotropic&quot; /&gt;&#10;    &lt;Property name=&quot;autoupdate&quot; type=&quot;bool&quot; value=&quot;off&quot; /&gt;&#10;    &lt;Property name=&quot;xweight&quot; type=&quot;real&quot; value=&quot;1&quot; /&gt;&#10;    &lt;Property name=&quot;yweight&quot; type=&quot;real&quot; value=&quot;1&quot; /&gt;&#10;    &lt;Property name=&quot;zweight&quot; type=&quot;real&quot; value=&quot;1&quot; /&gt;&#10;    &lt;Property name=&quot;xscale&quot; type=&quot;real&quot; value=&quot;1&quot; /&gt;&#10;    &lt;Property name=&quot;yscale&quot; type=&quot;real&quot; value=&quot;1&quot; /&gt;&#10;    &lt;Property name=&quot;zscale&quot; type=&quot;real&quot; value=&quot;1&quot; /&gt;&#10;    &lt;Property name=&quot;position&quot; type=&quot;realarray&quot; value=&quot;-1.2524439096450806, -0.014113077893853188, 0.7596940994262695&quot; /&gt;&#10;    &lt;Property name=&quot;target&quot; type=&quot;realarray&quot; value=&quot;0.014479756355285645, -4.56077978014946E-5, 2.377033233642578E-4&quot; /&gt;&#10;    &lt;Property name=&quot;up&quot; type=&quot;realarray&quot; value=&quot;0.5141209363937378, 0.003050534287467599, 0.8577122092247009&quot; /&gt;&#10;    &lt;Property name=&quot;rotationpoint&quot; type=&quot;realarray&quot; value=&quot;0.0071011073887348175, -7.815659046173096E-6, 0.0020000000949949026&quot; /&gt;&#10;    &lt;Property name=&quot;viewoffset&quot; type=&quot;realarray&quot; value=&quot;-0.11180779337882996, 0.03871704371694328&quot; /&gt;&#10;    &lt;Property name=&quot;manualgrid&quot; type=&quot;group&quot; value=&quot;off&quot; /&gt;&#10;    &lt;Property name=&quot;xspacing&quot; type=&quot;real&quot; value=&quot;1&quot; /&gt;&#10;    &lt;Property name=&quot;yspacing&quot; type=&quot;real&quot; value=&quot;1&quot; /&gt;&#10;    &lt;Property name=&quot;zspacing&quot; type=&quot;real&quot; value=&quot;1&quot; /&gt;&#10;    &lt;Property name=&quot;xextra&quot; type=&quot;realarray&quot; value=&quot;&quot; /&gt;&#10;    &lt;Property name=&quot;xextra_vector_method&quot; type=&quot;string&quot; value=&quot;step&quot; /&gt;&#10;    &lt;Property name=&quot;xextra_vector_start&quot; type=&quot;string&quot; value=&quot;&quot; /&gt;&#10;    &lt;Property name=&quot;xextra_vector_stop&quot; type=&quot;string&quot; value=&quot;&quot; /&gt;&#10;    &lt;Property name=&quot;xextra_vector_step&quot; type=&quot;string&quot; value=&quot;&quot; /&gt;&#10;    &lt;Property name=&quot;xextra_vector_numvalues&quot; type=&quot;string&quot; value=&quot;&quot; /&gt;&#10;    &lt;Property name=&quot;xextra_vector_function&quot; type=&quot;string&quot; value=&quot;none&quot; /&gt;&#10;    &lt;Property name=&quot;xextra_vector_interval&quot; type=&quot;string&quot; value=&quot;octave&quot; /&gt;&#10;    &lt;Property name=&quot;xextra_vector_freqperdec&quot; type=&quot;string&quot; value=&quot;&quot; /&gt;&#10;    &lt;Property name=&quot;yextra&quot; type=&quot;realarray&quot; value=&quot;&quot; /&gt;&#10;    &lt;Property name=&quot;yextra_vector_method&quot; type=&quot;string&quot; value=&quot;step&quot; /&gt;&#10;    &lt;Property name=&quot;yextra_vector_start&quot; type=&quot;string&quot; value=&quot;&quot; /&gt;&#10;    &lt;Property name=&quot;yextra_vector_stop&quot; type=&quot;string&quot; value=&quot;&quot; /&gt;&#10;    &lt;Property name=&quot;yextra_vector_step&quot; type=&quot;string&quot; value=&quot;&quot; /&gt;&#10;    &lt;Property name=&quot;yextra_vector_numvalues&quot; type=&quot;string&quot; value=&quot;&quot; /&gt;&#10;    &lt;Property name=&quot;yextra_vector_function&quot; type=&quot;string&quot; value=&quot;none&quot; /&gt;&#10;    &lt;Property name=&quot;yextra_vector_interval&quot; type=&quot;string&quot; value=&quot;octave&quot; /&gt;&#10;    &lt;Property name=&quot;yextra_vector_freqperdec&quot; type=&quot;string&quot; value=&quot;&quot; /&gt;&#10;    &lt;Property name=&quot;zextra&quot; type=&quot;realarray&quot; value=&quot;&quot; /&gt;&#10;    &lt;Property name=&quot;zextra_vector_method&quot; type=&quot;string&quot; value=&quot;step&quot; /&gt;&#10;    &lt;Property name=&quot;zextra_vector_start&quot; type=&quot;string&quot; value=&quot;&quot; /&gt;&#10;    &lt;Property name=&quot;zextra_vector_stop&quot; type=&quot;string&quot; value=&quot;&quot; /&gt;&#10;    &lt;Property name=&quot;zextra_vector_step&quot; type=&quot;string&quot; value=&quot;&quot; /&gt;&#10;    &lt;Property name=&quot;zextra_vector_numvalues&quot; type=&quot;string&quot; value=&quot;&quot; /&gt;&#10;    &lt;Property name=&quot;zextra_vector_function&quot; type=&quot;string&quot; value=&quot;none&quot; /&gt;&#10;    &lt;Property name=&quot;zextra_vector_interval&quot; type=&quot;string&quot; value=&quot;octave&quot; /&gt;&#10;    &lt;Property name=&quot;zextra_vector_freqperdec&quot; type=&quot;string&quot; value=&quot;&quot; /&gt;&#10;    &lt;Property name=&quot;canvassizedip&quot; type=&quot;realarray&quot; value=&quot;2256, 1466&quot; /&gt;&#10;    &lt;Property name=&quot;renderareasizedip&quot; type=&quot;realarray&quot; value=&quot;2256, 1466&quot; /&gt;&#10;  &lt;/PropSet&gt;&#10;  &lt;PropSet id=&quot;axis&quot; /&gt;&#10;  &lt;PropSet id=&quot;clip&quot; /&gt;&#10;  &lt;PropSet id=&quot;table&quot;&gt;&#10;    &lt;Property name=&quot;header&quot; type=&quot;bool&quot; value=&quot;on&quot; /&gt;&#10;    &lt;Property name=&quot;headers&quot; type=&quot;stringmatrix&quot; value=&quot;&quot; /&gt;&#10;    &lt;Property name=&quot;includetitle&quot; type=&quot;bool&quot; value=&quot;off&quot; /&gt;&#10;    &lt;Property name=&quot;title&quot; type=&quot;string&quot; value=&quot;&quot; /&gt;&#10;    &lt;Property name=&quot;fullprec&quot; type=&quot;bool&quot; value=&quot;on&quot; /&gt;&#10;    &lt;Property name=&quot;precision&quot; type=&quot;integer&quot; value=&quot;5&quot; /&gt;&#10;    &lt;Property name=&quot;notation&quot; type=&quot;string&quot; value=&quot;auto&quot; /&gt;&#10;    &lt;Property name=&quot;complexnotation&quot; type=&quot;string&quot; value=&quot;rectangular&quot; /&gt;&#10;  &lt;/PropSet&gt;&#10;  &lt;UpdateTimeStamp&gt;638836060095675851&lt;/UpdateTimeStamp&gt;&#10;&lt;/Root&gt;"/>
</p:tagLst>
</file>

<file path=ppt/tags/tag3.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10;&lt;Root completeVersion=&quot;6.2.0.x&quot; formatVersion=&quot;2.0.0.0&quot; version=&quot;6.2.0.415&quot;&gt;&#10;  &lt;VersionInformation&gt;&#10;    &lt;Version&gt;1&lt;/Version&gt;&#10;  &lt;/VersionInformation&gt;&#10;  &lt;Entity&gt;/result/feature/pg3&lt;/Entity&gt;&#10;  &lt;Tag&gt;pg3&lt;/Tag&gt;&#10;  &lt;Node&gt;Results &amp;gt; 1D Plot Group 3 {pg3}&lt;/Node&gt;&#10;  &lt;LinkType&gt;Image&lt;/LinkType&gt;&#10;  &lt;ModelLink directoryType=&quot;none&quot;&gt;C:\Users\gscarant\cernbox\Shared Files CERN Laptop\40T_Solenoid_SolderedPancake_2DmfModel_20_May25.mph&lt;/ModelLink&gt;&#10;  &lt;LocalPath&gt;40T_Solenoid_SolderedPancake_2DmfModel_20_May25.mph&lt;/LocalPath&gt;&#10;  &lt;SDim&gt;1&lt;/SDim&gt;&#10;  &lt;Locked&gt;false&lt;/Locked&gt;&#10;  &lt;PropSet id=&quot;image&quot;&gt;&#10;    &lt;Property name=&quot;view&quot; type=&quot;reference&quot; value=&quot;auto&quot; /&gt;&#10;    &lt;Property name=&quot;animating&quot; type=&quot;bool&quot; value=&quot;off&quot; /&gt;&#10;    &lt;Property name=&quot;isclientfile&quot; type=&quot;bool&quot; value=&quot;on&quot; /&gt;&#10;    &lt;Property name=&quot;isforreport&quot; type=&quot;bool&quot; value=&quot;off&quot; /&gt;&#10;    &lt;Property name=&quot;size&quot; type=&quot;string&quot; value=&quot;presentation&quot; /&gt;&#10;    &lt;Property name=&quot;hiddensize&quot; type=&quot;group&quot; value=&quot;manual&quot; /&gt;&#10;    &lt;Property name=&quot;unit&quot; type=&quot;group&quot; value=&quot;px&quot; /&gt;&#10;    &lt;Property name=&quot;lockratio&quot; type=&quot;bool&quot; value=&quot;off&quot; /&gt;&#10;    &lt;Property name=&quot;aspectratio&quot; type=&quot;real&quot; value=&quot;1&quot; /&gt;&#10;    &lt;Property name=&quot;width&quot; type=&quot;real&quot; value=&quot;874&quot; /&gt;&#10;    &lt;Property name=&quot;height&quot; type=&quot;real&quot; value=&quot;656&quot; /&gt;&#10;    &lt;Property name=&quot;resolution&quot; type=&quot;integer&quot; value=&quot;96&quot; /&gt;&#10;    &lt;Property name=&quot;sizedesc&quot; type=&quot;string&quot; value=&quot;231 x 174 mm&quot; /&gt;&#10;    &lt;Property name=&quot;widthpx&quot; type=&quot;integer&quot; value=&quot;0&quot; /&gt;&#10;    &lt;Property name=&quot;heightpx&quot; type=&quot;integer&quot; value=&quot;0&quot; /&gt;&#10;    &lt;Property name=&quot;widthexact&quot; type=&quot;real&quot; value=&quot;0&quot; /&gt;&#10;    &lt;Property name=&quot;heightexact&quot; type=&quot;real&quot; value=&quot;0&quot; /&gt;&#10;    &lt;Property name=&quot;exactstored&quot; type=&quot;bool&quot; value=&quot;off&quot; /&gt;&#10;    &lt;Property name=&quot;usage&quot; type=&quot;group&quot; value=&quot;dialog&quot; /&gt;&#10;    &lt;Property name=&quot;screensizedesc&quot; type=&quot;string&quot; value=&quot;2075 x 1466 px&quot; /&gt;&#10;    &lt;Property name=&quot;zoomextents&quot; type=&quot;bool&quot; value=&quot;off&quot; /&gt;&#10;    &lt;Property name=&quot;antialias&quot; type=&quot;bool&quot; value=&quot;on&quot; /&gt;&#10;    &lt;Property name=&quot;screenwidthpx&quot; type=&quot;integer&quot; value=&quot;2075&quot; /&gt;&#10;    &lt;Property name=&quot;screenheightpx&quot; type=&quot;integer&quot; value=&quot;1466&quot; /&gt;&#10;    &lt;Property name=&quot;linkpossible&quot; type=&quot;bool&quot; value=&quot;on&quot; /&gt;&#10;    &lt;Property name=&quot;heightmultiple&quot; type=&quot;integer&quot; value=&quot;1&quot; /&gt;&#10;    &lt;Property name=&quot;zoomlevel&quot; type=&quot;integer&quot; value=&quot;0&quot; /&gt;&#10;    &lt;Property name=&quot;saveepscopy&quot; type=&quot;bool&quot; value=&quot;off&quot; /&gt;&#10;    &lt;Property name=&quot;resizefactor&quot; type=&quot;integer&quot; value=&quot;1&quot; /&gt;&#10;    &lt;Property name=&quot;saveprefs&quot; type=&quot;bool&quot; value=&quot;on&quot; /&gt;&#10;    &lt;Property name=&quot;decorationscale&quot; type=&quot;real&quot; value=&quot;1&quot; /&gt;&#10;    &lt;Property name=&quot;clearfilenameafterwards&quot; type=&quot;bool&quot; value=&quot;off&quot; /&gt;&#10;    &lt;Property name=&quot;allowlinked&quot; type=&quot;bool&quot; value=&quot;on&quot; /&gt;&#10;    &lt;Property name=&quot;allowpaste&quot; type=&quot;group&quot; value=&quot;on&quot; /&gt;&#10;    &lt;Property name=&quot;target&quot; type=&quot;group&quot; value=&quot;linked&quot; /&gt;&#10;    &lt;Property name=&quot;nodelabel&quot; type=&quot;string&quot; value=&quot;Results &amp;gt; 1D Plot Group 3 {pg3} &amp;gt; Line Graph 1 {lngr1}&quot; /&gt;&#10;    &lt;Property name=&quot;lockview&quot; type=&quot;bool&quot; value=&quot;off&quot; /&gt;&#10;    &lt;Property name=&quot;linkedinfo&quot; type=&quot;string&quot; value=&quot;&quot; /&gt;&#10;    &lt;Property name=&quot;alloweps&quot; type=&quot;bool&quot; value=&quot;on&quot; /&gt;&#10;    &lt;Property name=&quot;allowgltf&quot; type=&quot;bool&quot; value=&quot;off&quot; /&gt;&#10;    &lt;Property name=&quot;lastwrittenfile&quot; type=&quot;string&quot; value=&quot;&quot; /&gt;&#10;    &lt;Property name=&quot;lastfiletype&quot; type=&quot;string&quot; value=&quot;png&quot; /&gt;&#10;    &lt;Property name=&quot;context&quot; type=&quot;group&quot; value=&quot;standard&quot; /&gt;&#10;    &lt;Property name=&quot;clusterrootonly&quot; type=&quot;bool&quot; value=&quot;off&quot; /&gt;&#10;    &lt;Property name=&quot;layoutmode&quot; type=&quot;group&quot; value=&quot;image&quot; /&gt;&#10;    &lt;Property name=&quot;sdim&quot; type=&quot;group&quot; value=&quot;1&quot; /&gt;&#10;    &lt;Property name=&quot;options1d&quot; type=&quot;group&quot; value=&quot;on&quot; /&gt;&#10;    &lt;Property name=&quot;title1d&quot; type=&quot;bool&quot; value=&quot;on&quot; /&gt;&#10;    &lt;Property name=&quot;legend1d&quot; type=&quot;bool&quot; value=&quot;on&quot; /&gt;&#10;    &lt;Property name=&quot;axes1d&quot; type=&quot;bool&quot; value=&quot;on&quot; /&gt;&#10;    &lt;Property name=&quot;showgrid&quot; type=&quot;bool&quot; value=&quot;on&quot; /&gt;&#10;    &lt;Property name=&quot;logo1d&quot; type=&quot;bool&quot; value=&quot;off&quot; /&gt;&#10;    &lt;Property name=&quot;fontsize&quot; type=&quot;integer&quot; value=&quot;14&quot; /&gt;&#10;    &lt;Property name=&quot;colortheme&quot; type=&quot;string&quot; value=&quot;globaltheme&quot; /&gt;&#10;    &lt;Property name=&quot;background&quot; type=&quot;group&quot; value=&quot;transparent&quot; /&gt;&#10;  &lt;/PropSet&gt;&#10;  &lt;PropSet id=&quot;view&quot;&gt;&#10;    &lt;Property name=&quot;axislimits&quot; type=&quot;group&quot; value=&quot;off&quot; /&gt;&#10;    &lt;Property name=&quot;xmin&quot; type=&quot;real&quot; value=&quot;-50.86642251735854&quot; /&gt;&#10;    &lt;Property name=&quot;xmax&quot; type=&quot;real&quot; value=&quot;50.86642251735854&quot; /&gt;&#10;    &lt;Property name=&quot;ymin&quot; type=&quot;real&quot; value=&quot;0.05151497839152947&quot; /&gt;&#10;    &lt;Property name=&quot;ymax&quot; type=&quot;real&quot; value=&quot;0.249849831116247&quot; /&gt;&#10;    &lt;Property name=&quot;showsecaxislimit&quot; type=&quot;group&quot; value=&quot;off&quot; /&gt;&#10;    &lt;Property name=&quot;yminsec&quot; type=&quot;real&quot; value=&quot;-1&quot; /&gt;&#10;    &lt;Property name=&quot;ymaxsec&quot; type=&quot;real&quot; value=&quot;1&quot; /&gt;&#10;    &lt;Property name=&quot;preserveaspect&quot; type=&quot;bool&quot; value=&quot;off&quot; /&gt;&#10;    &lt;Property name=&quot;xlog&quot; type=&quot;bool&quot; value=&quot;off&quot; /&gt;&#10;    &lt;Property name=&quot;ylog&quot; type=&quot;bool&quot; value=&quot;off&quot; /&gt;&#10;    &lt;Property name=&quot;showsecylog&quot; type=&quot;group&quot; value=&quot;off&quot; /&gt;&#10;    &lt;Property name=&quot;ylogsec&quot; type=&quot;bool&quot; value=&quot;off&quot; /&gt;&#10;    &lt;Property name=&quot;showgrid&quot; type=&quot;group&quot; value=&quot;on&quot; /&gt;&#10;    &lt;Property name=&quot;showmanualgrid&quot; type=&quot;group&quot; value=&quot;on&quot; /&gt;&#10;    &lt;Property name=&quot;manualgrid&quot; type=&quot;group&quot; value=&quot;off&quot; /&gt;&#10;    &lt;Property name=&quot;showxspacing&quot; type=&quot;group&quot; value=&quot;on&quot; /&gt;&#10;    &lt;Property name=&quot;xspacing&quot; type=&quot;real&quot; value=&quot;1&quot; /&gt;&#10;    &lt;Property name=&quot;showyspacing&quot; type=&quot;group&quot; value=&quot;on&quot; /&gt;&#10;    &lt;Property name=&quot;yspacing&quot; type=&quot;real&quot; value=&quot;1&quot; /&gt;&#10;    &lt;Property name=&quot;showsecyspacing&quot; type=&quot;group&quot; value=&quot;off&quot; /&gt;&#10;    &lt;Property name=&quot;ysecspacing&quot; type=&quot;real&quot; value=&quot;1&quot; /&gt;&#10;    &lt;Property name=&quot;xextra&quot; type=&quot;realarray&quot; value=&quot;&quot; /&gt;&#10;    &lt;Property name=&quot;xextra_vector_method&quot; type=&quot;string&quot; value=&quot;step&quot; /&gt;&#10;    &lt;Property name=&quot;xextra_vector_start&quot; type=&quot;string&quot; value=&quot;&quot; /&gt;&#10;    &lt;Property name=&quot;xextra_vector_stop&quot; type=&quot;string&quot; value=&quot;&quot; /&gt;&#10;    &lt;Property name=&quot;xextra_vector_step&quot; type=&quot;string&quot; value=&quot;&quot; /&gt;&#10;    &lt;Property name=&quot;xextra_vector_numvalues&quot; type=&quot;string&quot; value=&quot;&quot; /&gt;&#10;    &lt;Property name=&quot;xextra_vector_function&quot; type=&quot;string&quot; value=&quot;none&quot; /&gt;&#10;    &lt;Property name=&quot;xextra_vector_interval&quot; type=&quot;string&quot; value=&quot;octave&quot; /&gt;&#10;    &lt;Property name=&quot;xextra_vector_freqperdec&quot; type=&quot;string&quot; value=&quot;&quot; /&gt;&#10;    &lt;Property name=&quot;yextra&quot; type=&quot;realarray&quot; value=&quot;&quot; /&gt;&#10;    &lt;Property name=&quot;yextra_vector_method&quot; type=&quot;string&quot; value=&quot;step&quot; /&gt;&#10;    &lt;Property name=&quot;yextra_vector_start&quot; type=&quot;string&quot; value=&quot;&quot; /&gt;&#10;    &lt;Property name=&quot;yextra_vector_stop&quot; type=&quot;string&quot; value=&quot;&quot; /&gt;&#10;    &lt;Property name=&quot;yextra_vector_step&quot; type=&quot;string&quot; value=&quot;&quot; /&gt;&#10;    &lt;Property name=&quot;yextra_vector_numvalues&quot; type=&quot;string&quot; value=&quot;&quot; /&gt;&#10;    &lt;Property name=&quot;yextra_vector_function&quot; type=&quot;string&quot; value=&quot;none&quot; /&gt;&#10;    &lt;Property name=&quot;yextra_vector_interval&quot; type=&quot;string&quot; value=&quot;octave&quot; /&gt;&#10;    &lt;Property name=&quot;yextra_vector_freqperdec&quot; type=&quot;string&quot; value=&quot;&quot; /&gt;&#10;    &lt;Property name=&quot;showsecyextra&quot; type=&quot;group&quot; value=&quot;off&quot; /&gt;&#10;    &lt;Property name=&quot;ysecextra&quot; type=&quot;realarray&quot; value=&quot;&quot; /&gt;&#10;    &lt;Property name=&quot;ysecextra_vector_method&quot; type=&quot;string&quot; value=&quot;step&quot; /&gt;&#10;    &lt;Property name=&quot;ysecextra_vector_start&quot; type=&quot;string&quot; value=&quot;&quot; /&gt;&#10;    &lt;Property name=&quot;ysecextra_vector_stop&quot; type=&quot;string&quot; value=&quot;&quot; /&gt;&#10;    &lt;Property name=&quot;ysecextra_vector_step&quot; type=&quot;string&quot; value=&quot;&quot; /&gt;&#10;    &lt;Property name=&quot;ysecextra_vector_numvalues&quot; type=&quot;string&quot; value=&quot;&quot; /&gt;&#10;    &lt;Property name=&quot;ysecextra_vector_function&quot; type=&quot;string&quot; value=&quot;none&quot; /&gt;&#10;    &lt;Property name=&quot;ysecextra_vector_interval&quot; type=&quot;string&quot; value=&quot;octave&quot; /&gt;&#10;    &lt;Property name=&quot;ysecextra_vector_freqperdec&quot; type=&quot;string&quot; value=&quot;&quot; /&gt;&#10;  &lt;/PropSet&gt;&#10;  &lt;PropSet id=&quot;camera&quot; /&gt;&#10;  &lt;PropSet id=&quot;axis&quot; /&gt;&#10;  &lt;PropSet id=&quot;clip&quot; /&gt;&#10;  &lt;PropSet id=&quot;table&quot;&gt;&#10;    &lt;Property name=&quot;header&quot; type=&quot;bool&quot; value=&quot;on&quot; /&gt;&#10;    &lt;Property name=&quot;headers&quot; type=&quot;stringmatrix&quot; value=&quot;&quot; /&gt;&#10;    &lt;Property name=&quot;includetitle&quot; type=&quot;bool&quot; value=&quot;off&quot; /&gt;&#10;    &lt;Property name=&quot;title&quot; type=&quot;string&quot; value=&quot;&quot; /&gt;&#10;    &lt;Property name=&quot;fullprec&quot; type=&quot;bool&quot; value=&quot;on&quot; /&gt;&#10;    &lt;Property name=&quot;precision&quot; type=&quot;integer&quot; value=&quot;5&quot; /&gt;&#10;    &lt;Property name=&quot;notation&quot; type=&quot;string&quot; value=&quot;auto&quot; /&gt;&#10;    &lt;Property name=&quot;complexnotation&quot; type=&quot;string&quot; value=&quot;rectangular&quot; /&gt;&#10;  &lt;/PropSet&gt;&#10;  &lt;UpdateTimeStamp&gt;638836054137517992&lt;/UpdateTimeStamp&gt;&#10;&lt;/Root&gt;"/>
</p:tagLst>
</file>

<file path=ppt/tags/tag4.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10;&lt;Root completeVersion=&quot;6.2.0.x&quot; formatVersion=&quot;2.0.0.0&quot; version=&quot;6.2.0.415&quot;&gt;&#10;  &lt;VersionInformation&gt;&#10;    &lt;Version&gt;1&lt;/Version&gt;&#10;  &lt;/VersionInformation&gt;&#10;  &lt;Entity&gt;/result/feature/pg11&lt;/Entity&gt;&#10;  &lt;Tag&gt;pg11&lt;/Tag&gt;&#10;  &lt;Node&gt;Results &amp;gt; Stress (solid) {pg11}&lt;/Node&gt;&#10;  &lt;LinkType&gt;Image&lt;/LinkType&gt;&#10;  &lt;ModelLink directoryType=&quot;none&quot;&gt;C:\Users\gscarant\cernbox\Shared Files CERN Laptop\40T_Solenoid_SolderedPancake_HTS_Leads_mfTEST_SingleLeads_20_May25V2.mph&lt;/ModelLink&gt;&#10;  &lt;LocalPath&gt;40T_Solenoid_SolderedPancake_HTS_Leads_mfTEST_SingleLeads_20_May25V2.mph&lt;/LocalPath&gt;&#10;  &lt;SDim&gt;3&lt;/SDim&gt;&#10;  &lt;Locked&gt;false&lt;/Locked&gt;&#10;  &lt;PropSet id=&quot;image&quot;&gt;&#10;    &lt;Property name=&quot;view&quot; type=&quot;reference&quot; value=&quot;auto&quot; /&gt;&#10;    &lt;Property name=&quot;animating&quot; type=&quot;bool&quot; value=&quot;off&quot; /&gt;&#10;    &lt;Property name=&quot;isclientfile&quot; type=&quot;bool&quot; value=&quot;on&quot; /&gt;&#10;    &lt;Property name=&quot;isforreport&quot; type=&quot;bool&quot; value=&quot;off&quot; /&gt;&#10;    &lt;Property name=&quot;size&quot; type=&quot;string&quot; value=&quot;presentation&quot; /&gt;&#10;    &lt;Property name=&quot;hiddensize&quot; type=&quot;group&quot; value=&quot;manual&quot; /&gt;&#10;    &lt;Property name=&quot;unit&quot; type=&quot;group&quot; value=&quot;px&quot; /&gt;&#10;    &lt;Property name=&quot;lockratio&quot; type=&quot;bool&quot; value=&quot;off&quot; /&gt;&#10;    &lt;Property name=&quot;aspectratio&quot; type=&quot;real&quot; value=&quot;1&quot; /&gt;&#10;    &lt;Property name=&quot;width&quot; type=&quot;real&quot; value=&quot;874&quot; /&gt;&#10;    &lt;Property name=&quot;height&quot; type=&quot;real&quot; value=&quot;656&quot; /&gt;&#10;    &lt;Property name=&quot;resolution&quot; type=&quot;integer&quot; value=&quot;96&quot; /&gt;&#10;    &lt;Property name=&quot;sizedesc&quot; type=&quot;string&quot; value=&quot;231 x 174 mm&quot; /&gt;&#10;    &lt;Property name=&quot;widthpx&quot; type=&quot;integer&quot; value=&quot;0&quot; /&gt;&#10;    &lt;Property name=&quot;heightpx&quot; type=&quot;integer&quot; value=&quot;0&quot; /&gt;&#10;    &lt;Property name=&quot;widthexact&quot; type=&quot;real&quot; value=&quot;0&quot; /&gt;&#10;    &lt;Property name=&quot;heightexact&quot; type=&quot;real&quot; value=&quot;0&quot; /&gt;&#10;    &lt;Property name=&quot;exactstored&quot; type=&quot;bool&quot; value=&quot;off&quot; /&gt;&#10;    &lt;Property name=&quot;usage&quot; type=&quot;group&quot; value=&quot;dialog&quot; /&gt;&#10;    &lt;Property name=&quot;screensizedesc&quot; type=&quot;string&quot; value=&quot;1898 x 1431 px&quot; /&gt;&#10;    &lt;Property name=&quot;zoomextents&quot; type=&quot;bool&quot; value=&quot;off&quot; /&gt;&#10;    &lt;Property name=&quot;antialias&quot; type=&quot;bool&quot; value=&quot;on&quot; /&gt;&#10;    &lt;Property name=&quot;screenwidthpx&quot; type=&quot;integer&quot; value=&quot;1898&quot; /&gt;&#10;    &lt;Property name=&quot;screenheightpx&quot; type=&quot;integer&quot; value=&quot;1431&quot; /&gt;&#10;    &lt;Property name=&quot;linkpossible&quot; type=&quot;bool&quot; value=&quot;on&quot; /&gt;&#10;    &lt;Property name=&quot;heightmultiple&quot; type=&quot;integer&quot; value=&quot;1&quot; /&gt;&#10;    &lt;Property name=&quot;zoomlevel&quot; type=&quot;integer&quot; value=&quot;0&quot; /&gt;&#10;    &lt;Property name=&quot;saveepscopy&quot; type=&quot;bool&quot; value=&quot;off&quot; /&gt;&#10;    &lt;Property name=&quot;resizefactor&quot; type=&quot;integer&quot; value=&quot;1&quot; /&gt;&#10;    &lt;Property name=&quot;saveprefs&quot; type=&quot;bool&quot; value=&quot;on&quot; /&gt;&#10;    &lt;Property name=&quot;decorationscale&quot; type=&quot;real&quot; value=&quot;1&quot; /&gt;&#10;    &lt;Property name=&quot;clearfilenameafterwards&quot; type=&quot;bool&quot; value=&quot;off&quot; /&gt;&#10;    &lt;Property name=&quot;allowlinked&quot; type=&quot;bool&quot; value=&quot;on&quot; /&gt;&#10;    &lt;Property name=&quot;allowpaste&quot; type=&quot;group&quot; value=&quot;on&quot; /&gt;&#10;    &lt;Property name=&quot;target&quot; type=&quot;group&quot; value=&quot;linked&quot; /&gt;&#10;    &lt;Property name=&quot;nodelabel&quot; type=&quot;string&quot; value=&quot;Results &amp;gt; Stress (solid) {pg11}&quot; /&gt;&#10;    &lt;Property name=&quot;lockview&quot; type=&quot;bool&quot; value=&quot;off&quot; /&gt;&#10;    &lt;Property name=&quot;linkedinfo&quot; type=&quot;string&quot; value=&quot;&quot; /&gt;&#10;    &lt;Property name=&quot;alloweps&quot; type=&quot;bool&quot; value=&quot;off&quot; /&gt;&#10;    &lt;Property name=&quot;allowgltf&quot; type=&quot;bool&quot; value=&quot;on&quot; /&gt;&#10;    &lt;Property name=&quot;lastwrittenfile&quot; type=&quot;string&quot; value=&quot;&quot; /&gt;&#10;    &lt;Property name=&quot;lastfiletype&quot; type=&quot;string&quot; value=&quot;png&quot; /&gt;&#10;    &lt;Property name=&quot;context&quot; type=&quot;group&quot; value=&quot;standard&quot; /&gt;&#10;    &lt;Property name=&quot;clusterrootonly&quot; type=&quot;bool&quot; value=&quot;off&quot; /&gt;&#10;    &lt;Property name=&quot;layoutmode&quot; type=&quot;group&quot; value=&quot;image&quot; /&gt;&#10;    &lt;Property name=&quot;sdim&quot; type=&quot;group&quot; value=&quot;3&quot; /&gt;&#10;    &lt;Property name=&quot;options3d&quot; type=&quot;group&quot; value=&quot;on&quot; /&gt;&#10;    &lt;Property name=&quot;title3d&quot; type=&quot;bool&quot; value=&quot;off&quot; /&gt;&#10;    &lt;Property name=&quot;legend3d&quot; type=&quot;bool&quot; value=&quot;on&quot; /&gt;&#10;    &lt;Property name=&quot;grid&quot; type=&quot;bool&quot; value=&quot;off&quot; /&gt;&#10;    &lt;Property name=&quot;axisorientation&quot; type=&quot;bool&quot; value=&quot;off&quot; /&gt;&#10;    &lt;Property name=&quot;logo3d&quot; type=&quot;bool&quot; value=&quot;off&quot; /&gt;&#10;    &lt;Property name=&quot;fontsize&quot; type=&quot;integer&quot; value=&quot;16&quot; /&gt;&#10;    &lt;Property name=&quot;colortheme&quot; type=&quot;string&quot; value=&quot;globaltheme&quot; /&gt;&#10;    &lt;Property name=&quot;background&quot; type=&quot;group&quot; value=&quot;transparent&quot; /&gt;&#10;  &lt;/PropSet&gt;&#10;  &lt;PropSet id=&quot;view&quot;&gt;&#10;    &lt;Property name=&quot;renderwireframe&quot; type=&quot;bool&quot; value=&quot;off&quot; /&gt;&#10;    &lt;Property name=&quot;showlabels&quot; type=&quot;bool&quot; value=&quot;off&quot; /&gt;&#10;    &lt;Property name=&quot;showDirections&quot; type=&quot;bool&quot; value=&quot;off&quot; /&gt;&#10;    &lt;Property name=&quot;showgrid&quot; type=&quot;bool&quot; value=&quot;off&quot; /&gt;&#10;    &lt;Property name=&quot;rendermesh&quot; type=&quot;bool&quot; value=&quot;on&quot; /&gt;&#10;    &lt;Property name=&quot;showaxisorientation&quot; type=&quot;bool&quot; value=&quot;on&quot; /&gt;&#10;    &lt;Property name=&quot;showunits&quot; type=&quot;bool&quot; value=&quot;on&quot; /&gt;&#10;    &lt;Property name=&quot;plotgroupunits&quot; type=&quot;stringarray&quot; value=&quot;, , &quot; /&gt;&#10;    &lt;Property name=&quot;locked&quot; type=&quot;bool&quot; value=&quot;off&quot; /&gt;&#10;    &lt;Property name=&quot;rotcenlocked&quot; type=&quot;bool&quot; value=&quot;off&quot; /&gt;&#10;    &lt;Property name=&quot;istemporary&quot; type=&quot;bool&quot; value=&quot;off&quot; /&gt;&#10;    &lt;Property name=&quot;isx&quot; type=&quot;bool&quot; value=&quot;off&quot; /&gt;&#10;    &lt;Property name=&quot;scenelight&quot; type=&quot;group&quot; value=&quot;on&quot; /&gt;&#10;    &lt;Property name=&quot;totlightintensity&quot; type=&quot;real&quot; value=&quot;1.0&quot; /&gt;&#10;    &lt;Property name=&quot;usediffuse&quot; type=&quot;bool&quot; value=&quot;on&quot; /&gt;&#10;    &lt;Property name=&quot;usespecular&quot; type=&quot;bool&quot; value=&quot;on&quot; /&gt;&#10;    &lt;Property name=&quot;globalambient&quot; type=&quot;group&quot; value=&quot;on&quot; /&gt;&#10;    &lt;Property name=&quot;totambient&quot; type=&quot;real&quot; value=&quot;0.3&quot; /&gt;&#10;    &lt;Property name=&quot;ambientcolor&quot; type=&quot;group&quot; value=&quot;white&quot; /&gt;&#10;    &lt;Property name=&quot;customambientcolor&quot; type=&quot;realarray&quot; value=&quot;1, 1, 1&quot; /&gt;&#10;    &lt;Property name=&quot;ssao&quot; type=&quot;group&quot; value=&quot;off&quot; /&gt;&#10;    &lt;Property name=&quot;ssaoradiustype&quot; type=&quot;group&quot; value=&quot;relative&quot; /&gt;&#10;    &lt;Property name=&quot;ssaoradiusrelative&quot; type=&quot;real&quot; value=&quot;0.4&quot; /&gt;&#10;    &lt;Property name=&quot;ssaoradiusexplicit&quot; type=&quot;real&quot; value=&quot;0.4&quot; /&gt;&#10;    &lt;Property name=&quot;ssaomagnitude&quot; type=&quot;real&quot; value=&quot;1.0&quot; /&gt;&#10;    &lt;Property name=&quot;ssaosqueeze&quot; type=&quot;real&quot; value=&quot;1.0&quot; /&gt;&#10;    &lt;Property name=&quot;ssaopreset&quot; type=&quot;group&quot; value=&quot;medium&quot; /&gt;&#10;    &lt;Property name=&quot;ssaonsamples&quot; type=&quot;integer&quot; value=&quot;64&quot; /&gt;&#10;    &lt;Property name=&quot;ssaoroughness&quot; type=&quot;real&quot; value=&quot;1.0&quot; /&gt;&#10;    &lt;Property name=&quot;ssaokernelrotationstexturewidth&quot; type=&quot;integer&quot; value=&quot;4&quot; /&gt;&#10;    &lt;Property name=&quot;ssaosmooth&quot; type=&quot;integer&quot; value=&quot;2&quot; /&gt;&#10;    &lt;Property name=&quot;ssaonormalawaresmoothing&quot; type=&quot;bool&quot; value=&quot;off&quot; /&gt;&#10;    &lt;Property name=&quot;ssaoresolution&quot; type=&quot;real&quot; value=&quot;1.0&quot; /&gt;&#10;    &lt;Property name=&quot;shadowmapping&quot; type=&quot;group&quot; value=&quot;off&quot; /&gt;&#10;    &lt;Property name=&quot;shadowmappingsoftness&quot; type=&quot;real&quot; value=&quot;0.5&quot; /&gt;&#10;    &lt;Property name=&quot;shadowmappingstrength&quot; type=&quot;real&quot; value=&quot;0.5&quot; /&gt;&#10;    &lt;Property name=&quot;shadowmappingpreset&quot; type=&quot;group&quot; value=&quot;low&quot; /&gt;&#10;    &lt;Property name=&quot;shadowmappingnumberofoccludersamples&quot; type=&quot;integer&quot; value=&quot;8&quot; /&gt;&#10;    &lt;Property name=&quot;shadowmappingnumberofsamples&quot; type=&quot;integer&quot; value=&quot;16&quot; /&gt;&#10;    &lt;Property name=&quot;shadowmappingresolution&quot; type=&quot;real&quot; value=&quot;0.5&quot; /&gt;&#10;    &lt;Property name=&quot;shadowmappingmultisamplingeverywhere&quot; type=&quot;bool&quot; value=&quot;on&quot; /&gt;&#10;    &lt;Property name=&quot;shadowmappinglimitlightviewfrustums&quot; type=&quot;bool&quot; value=&quot;off&quot; /&gt;&#10;    &lt;Property name=&quot;shadowmappingaccuratedepthcomparison&quot; type=&quot;group&quot; value=&quot;off&quot; /&gt;&#10;    &lt;Property name=&quot;shadowmappingnormalawaresmoothing&quot; type=&quot;bool&quot; value=&quot;off&quot; /&gt;&#10;    &lt;Property name=&quot;shadowmappingbiassettings&quot; type=&quot;group&quot; value=&quot;default&quot; /&gt;&#10;    &lt;Property name=&quot;shadowmappingconstantdepthbias&quot; type=&quot;real&quot; value=&quot;0.001&quot; /&gt;&#10;    &lt;Property name=&quot;shadowmappingslopedepthbias&quot; type=&quot;real&quot; value=&quot;0.001&quot; /&gt;&#10;    &lt;Property name=&quot;shadowmappingnormaloffsetbias&quot; type=&quot;real&quot; value=&quot;0.003&quot; /&gt;&#10;    &lt;Property name=&quot;flooreffect&quot; type=&quot;group&quot; value=&quot;off&quot; /&gt;&#10;    &lt;Property name=&quot;flooreffectoriginsettings&quot; type=&quot;group&quot; value=&quot;farthestvertex&quot; /&gt;&#10;    &lt;Property name=&quot;flooreffectshoworigin&quot; type=&quot;group&quot; value=&quot;off&quot; /&gt;&#10;    &lt;Property name=&quot;flooreffectorigin&quot; type=&quot;realarray&quot; value=&quot;0, 0, 0&quot; /&gt;&#10;    &lt;Property name=&quot;flooreffectorigin_vector_method&quot; type=&quot;string&quot; value=&quot;step&quot; /&gt;&#10;    &lt;Property name=&quot;flooreffectorigin_vector_start&quot; type=&quot;string&quot; value=&quot;&quot; /&gt;&#10;    &lt;Property name=&quot;flooreffectorigin_vector_stop&quot; type=&quot;string&quot; value=&quot;&quot; /&gt;&#10;    &lt;Property name=&quot;flooreffectorigin_vector_step&quot; type=&quot;string&quot; value=&quot;&quot; /&gt;&#10;    &lt;Property name=&quot;flooreffectorigin_vector_numvalues&quot; type=&quot;string&quot; value=&quot;&quot; /&gt;&#10;    &lt;Property name=&quot;flooreffectorigin_vector_function&quot; type=&quot;string&quot; value=&quot;none&quot; /&gt;&#10;    &lt;Property name=&quot;flooreffectorigin_vector_interval&quot; type=&quot;string&quot; value=&quot;octave&quot; /&gt;&#10;    &lt;Property name=&quot;flooreffectorigin_vector_freqperdec&quot; type=&quot;string&quot; value=&quot;&quot; /&gt;&#10;    &lt;Property name=&quot;flooreffectoffset&quot; type=&quot;real&quot; value=&quot;0.0&quot; /&gt;&#10;    &lt;Property name=&quot;flooreffectshownormalsettings&quot; type=&quot;group&quot; value=&quot;on&quot; /&gt;&#10;    &lt;Property name=&quot;flooreffectnormalsettings&quot; type=&quot;group&quot; value=&quot;angle&quot; /&gt;&#10;    &lt;Property name=&quot;flooreffectshownormal&quot; type=&quot;group&quot; value=&quot;off&quot; /&gt;&#10;    &lt;Property name=&quot;flooreffectnormalpreset&quot; type=&quot;group&quot; value=&quot;xyplane&quot; /&gt;&#10;    &lt;Property name=&quot;flooreffectnormal&quot; type=&quot;realarray&quot; value=&quot;0, 0, 1&quot; /&gt;&#10;    &lt;Property name=&quot;flooreffectnormal_vector_method&quot; type=&quot;string&quot; value=&quot;step&quot; /&gt;&#10;    &lt;Property name=&quot;flooreffectnormal_vector_start&quot; type=&quot;string&quot; value=&quot;&quot; /&gt;&#10;    &lt;Property name=&quot;flooreffectnormal_vector_stop&quot; type=&quot;string&quot; value=&quot;&quot; /&gt;&#10;    &lt;Property name=&quot;flooreffectnormal_vector_step&quot; type=&quot;string&quot; value=&quot;&quot; /&gt;&#10;    &lt;Property name=&quot;flooreffectnormal_vector_numvalues&quot; type=&quot;string&quot; value=&quot;&quot; /&gt;&#10;    &lt;Property name=&quot;flooreffectnormal_vector_function&quot; type=&quot;string&quot; value=&quot;none&quot; /&gt;&#10;    &lt;Property name=&quot;flooreffectnormal_vector_interval&quot; type=&quot;string&quot; value=&quot;octave&quot; /&gt;&#10;    &lt;Property name=&quot;flooreffectnormal_vector_freqperdec&quot; type=&quot;string&quot; value=&quot;&quot; /&gt;&#10;    &lt;Property name=&quot;flooreffectshowangle&quot; type=&quot;group&quot; value=&quot;on&quot; /&gt;&#10;    &lt;Property name=&quot;flooreffectangle&quot; type=&quot;real&quot; value=&quot;5.0&quot; /&gt;&#10;    &lt;Property name=&quot;flooreffectambientocclusion&quot; type=&quot;bool&quot; value=&quot;on&quot; /&gt;&#10;    &lt;Property name=&quot;flooreffectshadow&quot; type=&quot;group&quot; value=&quot;on&quot; /&gt;&#10;    &lt;Property name=&quot;flooreffectshadowblur&quot; type=&quot;real&quot; value=&quot;0.0&quot; /&gt;&#10;    &lt;Property name=&quot;flooreffecttransparency&quot; type=&quot;real&quot; value=&quot;0&quot; /&gt;&#10;    &lt;Property name=&quot;displayoutput&quot; type=&quot;group&quot; value=&quot;off&quot; /&gt;&#10;    &lt;Property name=&quot;displayoutputpreset&quot; type=&quot;group&quot; value=&quot;default&quot; /&gt;&#10;    &lt;Property name=&quot;displayoutputtonemap&quot; type=&quot;group&quot; value=&quot;4&quot; /&gt;&#10;    &lt;Property name=&quot;displayoutputgamma&quot; type=&quot;real&quot; value=&quot;2.2&quot; /&gt;&#10;    &lt;Property name=&quot;displayoutputexposure&quot; type=&quot;real&quot; value=&quot;0.0&quot; /&gt;&#10;    &lt;Property name=&quot;displayoutputcontrast&quot; type=&quot;real&quot; value=&quot;1.0&quot; /&gt;&#10;    &lt;Property name=&quot;displayoutputsaturation&quot; type=&quot;real&quot; value=&quot;1.0&quot; /&gt;&#10;    &lt;Property name=&quot;displayoutputvibrance&quot; type=&quot;real&quot; value=&quot;0.0&quot; /&gt;&#10;    &lt;Property name=&quot;displayoutputhue&quot; type=&quot;real&quot; value=&quot;0.0&quot; /&gt;&#10;    &lt;Property name=&quot;displayoutputbrightness&quot; type=&quot;real&quot; value=&quot;0.0&quot; /&gt;&#10;    &lt;Property name=&quot;environmentmap&quot; type=&quot;group&quot; value=&quot;envmap_none&quot; /&gt;&#10;    &lt;Property name=&quot;skydirection&quot; type=&quot;group&quot; value=&quot;positivey&quot; /&gt;&#10;    &lt;Property name=&quot;skyrotation&quot; type=&quot;group&quot; value=&quot;skyrotationzero&quot; /&gt;&#10;    &lt;Property name=&quot;environmentreflections&quot; type=&quot;bool&quot; value=&quot;on&quot; /&gt;&#10;    &lt;Property name=&quot;skybox&quot; type=&quot;group&quot; value=&quot;off&quot; /&gt;&#10;    &lt;Property name=&quot;skyboxblurriness&quot; type=&quot;real&quot; value=&quot;0&quot; /&gt;&#10;    &lt;Property name=&quot;skyboxblend&quot; type=&quot;real&quot; value=&quot;0&quot; /&gt;&#10;    &lt;Property name=&quot;skyboxprojection&quot; type=&quot;group&quot; value=&quot;special&quot; /&gt;&#10;    &lt;Property name=&quot;skyboxfov&quot; type=&quot;real&quot; value=&quot;110&quot; /&gt;&#10;    &lt;Property name=&quot;rotateenvironment&quot; type=&quot;bool&quot; value=&quot;off&quot; /&gt;&#10;    &lt;Property name=&quot;transparency&quot; type=&quot;group&quot; value=&quot;off&quot; /&gt;&#10;    &lt;Property name=&quot;transparencylevel&quot; type=&quot;real&quot; value=&quot;0.5&quot; /&gt;&#10;    &lt;Property name=&quot;uniformblending&quot; type=&quot;group&quot; value=&quot;off&quot; /&gt;&#10;    &lt;Property name=&quot;uniformblendinglevel&quot; type=&quot;real&quot; value=&quot;0.5&quot; /&gt;&#10;    &lt;Property name=&quot;showselection&quot; type=&quot;bool&quot; value=&quot;off&quot; /&gt;&#10;    &lt;Property name=&quot;showmaterial&quot; type=&quot;bool&quot; value=&quot;off&quot; /&gt;&#10;    &lt;Property name=&quot;clippingactive&quot; type=&quot;group&quot; value=&quot;on&quot; /&gt;&#10;    &lt;Property name=&quot;clipfaces&quot; type=&quot;bool&quot; value=&quot;on&quot; /&gt;&#10;    &lt;Property name=&quot;clipedges&quot; type=&quot;bool&quot; value=&quot;on&quot; /&gt;&#10;    &lt;Property name=&quot;clippoints&quot; type=&quot;bool&quot; value=&quot;on&quot; /&gt;&#10;    &lt;Property name=&quot;clipprimaryhovereffect&quot; type=&quot;bool&quot; value=&quot;on&quot; /&gt;&#10;    &lt;Property name=&quot;clipsecondaryhovereffect&quot; type=&quot;bool&quot; value=&quot;off&quot; /&gt;&#10;    &lt;Property name=&quot;cliphighlightintersection&quot; type=&quot;group&quot; value=&quot;on&quot; /&gt;&#10;    &lt;Property name=&quot;clipintersectionhighlightcolor&quot; type=&quot;group&quot; value=&quot;fromtheme&quot; /&gt;&#10;    &lt;Property name=&quot;customclipintersectionhighlightcolor&quot; type=&quot;realarray&quot; value=&quot;1, 0, 0&quot; /&gt;&#10;    &lt;Property name=&quot;clipapplyclipping&quot; type=&quot;bool&quot; value=&quot;on&quot; /&gt;&#10;    &lt;Property name=&quot;clipshowframes&quot; type=&quot;bool&quot; value=&quot;on&quot; /&gt;&#10;    &lt;Property name=&quot;clipshowgizmos&quot; type=&quot;bool&quot; value=&quot;on&quot; /&gt;&#10;    &lt;Property name=&quot;clipshowcappedfaces&quot; type=&quot;group&quot; value=&quot;off&quot; /&gt;&#10;    &lt;Property name=&quot;clipcappedfacescolorize&quot; type=&quot;group&quot; value=&quot;on&quot; /&gt;&#10;    &lt;Property name=&quot;clipcappedfacescolorizeper&quot; type=&quot;group&quot; value=&quot;domain&quot; /&gt;&#10;    &lt;Property name=&quot;clipcappedfaceshighlightoverlappingdomains&quot; type=&quot;group&quot; value=&quot;on&quot; /&gt;&#10;    &lt;Property name=&quot;clipcappedfaceshighlightoverlappingdomainscolor&quot; type=&quot;group&quot; value=&quot;fromtheme&quot; /&gt;&#10;    &lt;Property name=&quot;customclipcappedfaceshighlightoverlappingdomainscolor&quot; type=&quot;realarray&quot; value=&quot;1, 0, 0&quot; /&gt;&#10;    &lt;Property name=&quot;clipcappedfacestransparencyenabled&quot; type=&quot;group&quot; value=&quot;off&quot; /&gt;&#10;    &lt;Property name=&quot;clipcappedfacestransparency&quot; type=&quot;real&quot; value=&quot;0.2&quot; /&gt;&#10;    &lt;Property name=&quot;hidestatus&quot; type=&quot;string&quot; value=&quot;hide&quot; /&gt;&#10;    &lt;Property name=&quot;isnew&quot; type=&quot;bool&quot; value=&quot;off&quot; /&gt;&#10;    &lt;Property name=&quot;postviewkey&quot; type=&quot;string&quot; value=&quot;&quot; /&gt;&#10;    &lt;Property name=&quot;workplaneclip&quot; type=&quot;bool&quot; value=&quot;off&quot; /&gt;&#10;    &lt;Property name=&quot;offscreenoverride&quot; type=&quot;bool&quot; value=&quot;off&quot; /&gt;&#10;  &lt;/PropSet&gt;&#10;  &lt;PropSet id=&quot;camera&quot;&gt;&#10;    &lt;Property name=&quot;projection&quot; type=&quot;group&quot; value=&quot;orthographic&quot; /&gt;&#10;    &lt;Property name=&quot;orthoscale&quot; type=&quot;real&quot; value=&quot;0.015142498537898064&quot; /&gt;&#10;    &lt;Property name=&quot;zoomanglefull&quot; type=&quot;real&quot; value=&quot;1.2632702589035034&quot; /&gt;&#10;    &lt;Property name=&quot;forcenoviewscaling&quot; type=&quot;bool&quot; value=&quot;off&quot; /&gt;&#10;    &lt;Property name=&quot;viewscaletype&quot; type=&quot;group&quot; value=&quot;none&quot; /&gt;&#10;    &lt;Property name=&quot;autocontext&quot; type=&quot;group&quot; value=&quot;isotropic&quot; /&gt;&#10;    &lt;Property name=&quot;autoupdate&quot; type=&quot;bool&quot; value=&quot;off&quot; /&gt;&#10;    &lt;Property name=&quot;xweight&quot; type=&quot;real&quot; value=&quot;1&quot; /&gt;&#10;    &lt;Property name=&quot;yweight&quot; type=&quot;real&quot; value=&quot;1&quot; /&gt;&#10;    &lt;Property name=&quot;zweight&quot; type=&quot;real&quot; value=&quot;1&quot; /&gt;&#10;    &lt;Property name=&quot;xscale&quot; type=&quot;real&quot; value=&quot;1&quot; /&gt;&#10;    &lt;Property name=&quot;yscale&quot; type=&quot;real&quot; value=&quot;1&quot; /&gt;&#10;    &lt;Property name=&quot;zscale&quot; type=&quot;real&quot; value=&quot;1&quot; /&gt;&#10;    &lt;Property name=&quot;position&quot; type=&quot;realarray&quot; value=&quot;1.369997262954712, -1.3378350734710693, 0.8209496736526489&quot; /&gt;&#10;    &lt;Property name=&quot;target&quot; type=&quot;realarray&quot; value=&quot;0.0171353816986084, -0.024086475372314453, 0.02275174856185913&quot; /&gt;&#10;    &lt;Property name=&quot;up&quot; type=&quot;realarray&quot; value=&quot;-0.25309231877326965, 0.29848772287368774, 0.9202439188957214&quot; /&gt;&#10;    &lt;Property name=&quot;rotationpoint&quot; type=&quot;realarray&quot; value=&quot;0.029544949531555176, 0.005209684371948242, 0.0030096769332885742&quot; /&gt;&#10;    &lt;Property name=&quot;viewoffset&quot; type=&quot;realarray&quot; value=&quot;-1.9874013662338257, 1.105763807569993&quot; /&gt;&#10;    &lt;Property name=&quot;manualgrid&quot; type=&quot;group&quot; value=&quot;off&quot; /&gt;&#10;    &lt;Property name=&quot;xspacing&quot; type=&quot;real&quot; value=&quot;1&quot; /&gt;&#10;    &lt;Property name=&quot;yspacing&quot; type=&quot;real&quot; value=&quot;1&quot; /&gt;&#10;    &lt;Property name=&quot;zspacing&quot; type=&quot;real&quot; value=&quot;1&quot; /&gt;&#10;    &lt;Property name=&quot;xextra&quot; type=&quot;realarray&quot; value=&quot;&quot; /&gt;&#10;    &lt;Property name=&quot;xextra_vector_method&quot; type=&quot;string&quot; value=&quot;step&quot; /&gt;&#10;    &lt;Property name=&quot;xextra_vector_start&quot; type=&quot;string&quot; value=&quot;&quot; /&gt;&#10;    &lt;Property name=&quot;xextra_vector_stop&quot; type=&quot;string&quot; value=&quot;&quot; /&gt;&#10;    &lt;Property name=&quot;xextra_vector_step&quot; type=&quot;string&quot; value=&quot;&quot; /&gt;&#10;    &lt;Property name=&quot;xextra_vector_numvalues&quot; type=&quot;string&quot; value=&quot;&quot; /&gt;&#10;    &lt;Property name=&quot;xextra_vector_function&quot; type=&quot;string&quot; value=&quot;none&quot; /&gt;&#10;    &lt;Property name=&quot;xextra_vector_interval&quot; type=&quot;string&quot; value=&quot;octave&quot; /&gt;&#10;    &lt;Property name=&quot;xextra_vector_freqperdec&quot; type=&quot;string&quot; value=&quot;&quot; /&gt;&#10;    &lt;Property name=&quot;yextra&quot; type=&quot;realarray&quot; value=&quot;&quot; /&gt;&#10;    &lt;Property name=&quot;yextra_vector_method&quot; type=&quot;string&quot; value=&quot;step&quot; /&gt;&#10;    &lt;Property name=&quot;yextra_vector_start&quot; type=&quot;string&quot; value=&quot;&quot; /&gt;&#10;    &lt;Property name=&quot;yextra_vector_stop&quot; type=&quot;string&quot; value=&quot;&quot; /&gt;&#10;    &lt;Property name=&quot;yextra_vector_step&quot; type=&quot;string&quot; value=&quot;&quot; /&gt;&#10;    &lt;Property name=&quot;yextra_vector_numvalues&quot; type=&quot;string&quot; value=&quot;&quot; /&gt;&#10;    &lt;Property name=&quot;yextra_vector_function&quot; type=&quot;string&quot; value=&quot;none&quot; /&gt;&#10;    &lt;Property name=&quot;yextra_vector_interval&quot; type=&quot;string&quot; value=&quot;octave&quot; /&gt;&#10;    &lt;Property name=&quot;yextra_vector_freqperdec&quot; type=&quot;string&quot; value=&quot;&quot; /&gt;&#10;    &lt;Property name=&quot;zextra&quot; type=&quot;realarray&quot; value=&quot;&quot; /&gt;&#10;    &lt;Property name=&quot;zextra_vector_method&quot; type=&quot;string&quot; value=&quot;step&quot; /&gt;&#10;    &lt;Property name=&quot;zextra_vector_start&quot; type=&quot;string&quot; value=&quot;&quot; /&gt;&#10;    &lt;Property name=&quot;zextra_vector_stop&quot; type=&quot;string&quot; value=&quot;&quot; /&gt;&#10;    &lt;Property name=&quot;zextra_vector_step&quot; type=&quot;string&quot; value=&quot;&quot; /&gt;&#10;    &lt;Property name=&quot;zextra_vector_numvalues&quot; type=&quot;string&quot; value=&quot;&quot; /&gt;&#10;    &lt;Property name=&quot;zextra_vector_function&quot; type=&quot;string&quot; value=&quot;none&quot; /&gt;&#10;    &lt;Property name=&quot;zextra_vector_interval&quot; type=&quot;string&quot; value=&quot;octave&quot; /&gt;&#10;    &lt;Property name=&quot;zextra_vector_freqperdec&quot; type=&quot;string&quot; value=&quot;&quot; /&gt;&#10;    &lt;Property name=&quot;canvassizedip&quot; type=&quot;realarray&quot; value=&quot;1898, 1431&quot; /&gt;&#10;    &lt;Property name=&quot;renderareasizedip&quot; type=&quot;realarray&quot; value=&quot;1898, 1431&quot; /&gt;&#10;  &lt;/PropSet&gt;&#10;  &lt;PropSet id=&quot;axis&quot; /&gt;&#10;  &lt;PropSet id=&quot;clip&quot; /&gt;&#10;  &lt;PropSet id=&quot;table&quot;&gt;&#10;    &lt;Property name=&quot;header&quot; type=&quot;bool&quot; value=&quot;on&quot; /&gt;&#10;    &lt;Property name=&quot;headers&quot; type=&quot;stringmatrix&quot; value=&quot;&quot; /&gt;&#10;    &lt;Property name=&quot;includetitle&quot; type=&quot;bool&quot; value=&quot;off&quot; /&gt;&#10;    &lt;Property name=&quot;title&quot; type=&quot;string&quot; value=&quot;&quot; /&gt;&#10;    &lt;Property name=&quot;fullprec&quot; type=&quot;bool&quot; value=&quot;on&quot; /&gt;&#10;    &lt;Property name=&quot;precision&quot; type=&quot;integer&quot; value=&quot;5&quot; /&gt;&#10;    &lt;Property name=&quot;notation&quot; type=&quot;string&quot; value=&quot;auto&quot; /&gt;&#10;    &lt;Property name=&quot;complexnotation&quot; type=&quot;string&quot; value=&quot;rectangular&quot; /&gt;&#10;  &lt;/PropSet&gt;&#10;  &lt;UpdateTimeStamp&gt;638836080705815868&lt;/UpdateTimeStamp&gt;&#10;&lt;/Root&gt;"/>
</p:tagLst>
</file>

<file path=ppt/tags/tag5.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10;&lt;Root completeVersion=&quot;6.2.0.x&quot; formatVersion=&quot;2.0.0.0&quot; version=&quot;6.2.0.415&quot;&gt;&#10;  &lt;VersionInformation&gt;&#10;    &lt;Version&gt;1&lt;/Version&gt;&#10;  &lt;/VersionInformation&gt;&#10;  &lt;Entity&gt;/result/feature/pg11&lt;/Entity&gt;&#10;  &lt;Tag&gt;pg11&lt;/Tag&gt;&#10;  &lt;Node&gt;Results &amp;gt; Stress (solid) {pg11}&lt;/Node&gt;&#10;  &lt;LinkType&gt;Image&lt;/LinkType&gt;&#10;  &lt;ModelLink directoryType=&quot;none&quot;&gt;C:\Users\gscarant\cernbox\Shared Files CERN Laptop\40T_Solenoid_SolderedPancake_HTS_Leads_mfTEST_SingleLeads_20_May25V2.mph&lt;/ModelLink&gt;&#10;  &lt;LocalPath&gt;40T_Solenoid_SolderedPancake_HTS_Leads_mfTEST_SingleLeads_20_May25V2.mph&lt;/LocalPath&gt;&#10;  &lt;SDim&gt;3&lt;/SDim&gt;&#10;  &lt;Locked&gt;false&lt;/Locked&gt;&#10;  &lt;PropSet id=&quot;image&quot;&gt;&#10;    &lt;Property name=&quot;view&quot; type=&quot;reference&quot; value=&quot;auto&quot; /&gt;&#10;    &lt;Property name=&quot;animating&quot; type=&quot;bool&quot; value=&quot;off&quot; /&gt;&#10;    &lt;Property name=&quot;isclientfile&quot; type=&quot;bool&quot; value=&quot;on&quot; /&gt;&#10;    &lt;Property name=&quot;isforreport&quot; type=&quot;bool&quot; value=&quot;off&quot; /&gt;&#10;    &lt;Property name=&quot;size&quot; type=&quot;string&quot; value=&quot;presentation&quot; /&gt;&#10;    &lt;Property name=&quot;hiddensize&quot; type=&quot;group&quot; value=&quot;manual&quot; /&gt;&#10;    &lt;Property name=&quot;unit&quot; type=&quot;group&quot; value=&quot;px&quot; /&gt;&#10;    &lt;Property name=&quot;lockratio&quot; type=&quot;bool&quot; value=&quot;off&quot; /&gt;&#10;    &lt;Property name=&quot;aspectratio&quot; type=&quot;real&quot; value=&quot;1&quot; /&gt;&#10;    &lt;Property name=&quot;width&quot; type=&quot;real&quot; value=&quot;874&quot; /&gt;&#10;    &lt;Property name=&quot;height&quot; type=&quot;real&quot; value=&quot;656&quot; /&gt;&#10;    &lt;Property name=&quot;resolution&quot; type=&quot;integer&quot; value=&quot;96&quot; /&gt;&#10;    &lt;Property name=&quot;sizedesc&quot; type=&quot;string&quot; value=&quot;231 x 174 mm&quot; /&gt;&#10;    &lt;Property name=&quot;widthpx&quot; type=&quot;integer&quot; value=&quot;0&quot; /&gt;&#10;    &lt;Property name=&quot;heightpx&quot; type=&quot;integer&quot; value=&quot;0&quot; /&gt;&#10;    &lt;Property name=&quot;widthexact&quot; type=&quot;real&quot; value=&quot;0&quot; /&gt;&#10;    &lt;Property name=&quot;heightexact&quot; type=&quot;real&quot; value=&quot;0&quot; /&gt;&#10;    &lt;Property name=&quot;exactstored&quot; type=&quot;bool&quot; value=&quot;off&quot; /&gt;&#10;    &lt;Property name=&quot;usage&quot; type=&quot;group&quot; value=&quot;dialog&quot; /&gt;&#10;    &lt;Property name=&quot;screensizedesc&quot; type=&quot;string&quot; value=&quot;1898 x 1431 px&quot; /&gt;&#10;    &lt;Property name=&quot;zoomextents&quot; type=&quot;bool&quot; value=&quot;off&quot; /&gt;&#10;    &lt;Property name=&quot;antialias&quot; type=&quot;bool&quot; value=&quot;on&quot; /&gt;&#10;    &lt;Property name=&quot;screenwidthpx&quot; type=&quot;integer&quot; value=&quot;1898&quot; /&gt;&#10;    &lt;Property name=&quot;screenheightpx&quot; type=&quot;integer&quot; value=&quot;1431&quot; /&gt;&#10;    &lt;Property name=&quot;linkpossible&quot; type=&quot;bool&quot; value=&quot;on&quot; /&gt;&#10;    &lt;Property name=&quot;heightmultiple&quot; type=&quot;integer&quot; value=&quot;1&quot; /&gt;&#10;    &lt;Property name=&quot;zoomlevel&quot; type=&quot;integer&quot; value=&quot;0&quot; /&gt;&#10;    &lt;Property name=&quot;saveepscopy&quot; type=&quot;bool&quot; value=&quot;off&quot; /&gt;&#10;    &lt;Property name=&quot;resizefactor&quot; type=&quot;integer&quot; value=&quot;1&quot; /&gt;&#10;    &lt;Property name=&quot;saveprefs&quot; type=&quot;bool&quot; value=&quot;on&quot; /&gt;&#10;    &lt;Property name=&quot;decorationscale&quot; type=&quot;real&quot; value=&quot;1&quot; /&gt;&#10;    &lt;Property name=&quot;clearfilenameafterwards&quot; type=&quot;bool&quot; value=&quot;off&quot; /&gt;&#10;    &lt;Property name=&quot;allowlinked&quot; type=&quot;bool&quot; value=&quot;on&quot; /&gt;&#10;    &lt;Property name=&quot;allowpaste&quot; type=&quot;group&quot; value=&quot;on&quot; /&gt;&#10;    &lt;Property name=&quot;target&quot; type=&quot;group&quot; value=&quot;linked&quot; /&gt;&#10;    &lt;Property name=&quot;nodelabel&quot; type=&quot;string&quot; value=&quot;Results &amp;gt; Stress (solid) {pg11} &amp;gt; Volume 1 {vol1} &amp;gt; Selection 1 {sel1}&quot; /&gt;&#10;    &lt;Property name=&quot;lockview&quot; type=&quot;bool&quot; value=&quot;off&quot; /&gt;&#10;    &lt;Property name=&quot;linkedinfo&quot; type=&quot;string&quot; value=&quot;&quot; /&gt;&#10;    &lt;Property name=&quot;alloweps&quot; type=&quot;bool&quot; value=&quot;off&quot; /&gt;&#10;    &lt;Property name=&quot;allowgltf&quot; type=&quot;bool&quot; value=&quot;on&quot; /&gt;&#10;    &lt;Property name=&quot;lastwrittenfile&quot; type=&quot;string&quot; value=&quot;&quot; /&gt;&#10;    &lt;Property name=&quot;lastfiletype&quot; type=&quot;string&quot; value=&quot;png&quot; /&gt;&#10;    &lt;Property name=&quot;context&quot; type=&quot;group&quot; value=&quot;standard&quot; /&gt;&#10;    &lt;Property name=&quot;clusterrootonly&quot; type=&quot;bool&quot; value=&quot;off&quot; /&gt;&#10;    &lt;Property name=&quot;layoutmode&quot; type=&quot;group&quot; value=&quot;image&quot; /&gt;&#10;    &lt;Property name=&quot;sdim&quot; type=&quot;group&quot; value=&quot;3&quot; /&gt;&#10;    &lt;Property name=&quot;options3d&quot; type=&quot;group&quot; value=&quot;on&quot; /&gt;&#10;    &lt;Property name=&quot;title3d&quot; type=&quot;bool&quot; value=&quot;off&quot; /&gt;&#10;    &lt;Property name=&quot;legend3d&quot; type=&quot;bool&quot; value=&quot;on&quot; /&gt;&#10;    &lt;Property name=&quot;grid&quot; type=&quot;bool&quot; value=&quot;off&quot; /&gt;&#10;    &lt;Property name=&quot;axisorientation&quot; type=&quot;bool&quot; value=&quot;off&quot; /&gt;&#10;    &lt;Property name=&quot;logo3d&quot; type=&quot;bool&quot; value=&quot;off&quot; /&gt;&#10;    &lt;Property name=&quot;fontsize&quot; type=&quot;integer&quot; value=&quot;15&quot; /&gt;&#10;    &lt;Property name=&quot;colortheme&quot; type=&quot;string&quot; value=&quot;globaltheme&quot; /&gt;&#10;    &lt;Property name=&quot;background&quot; type=&quot;group&quot; value=&quot;transparent&quot; /&gt;&#10;  &lt;/PropSet&gt;&#10;  &lt;PropSet id=&quot;view&quot;&gt;&#10;    &lt;Property name=&quot;renderwireframe&quot; type=&quot;bool&quot; value=&quot;off&quot; /&gt;&#10;    &lt;Property name=&quot;showlabels&quot; type=&quot;bool&quot; value=&quot;off&quot; /&gt;&#10;    &lt;Property name=&quot;showDirections&quot; type=&quot;bool&quot; value=&quot;off&quot; /&gt;&#10;    &lt;Property name=&quot;showgrid&quot; type=&quot;bool&quot; value=&quot;off&quot; /&gt;&#10;    &lt;Property name=&quot;rendermesh&quot; type=&quot;bool&quot; value=&quot;on&quot; /&gt;&#10;    &lt;Property name=&quot;showaxisorientation&quot; type=&quot;bool&quot; value=&quot;on&quot; /&gt;&#10;    &lt;Property name=&quot;showunits&quot; type=&quot;bool&quot; value=&quot;on&quot; /&gt;&#10;    &lt;Property name=&quot;plotgroupunits&quot; type=&quot;stringarray&quot; value=&quot;, , &quot; /&gt;&#10;    &lt;Property name=&quot;locked&quot; type=&quot;bool&quot; value=&quot;off&quot; /&gt;&#10;    &lt;Property name=&quot;rotcenlocked&quot; type=&quot;bool&quot; value=&quot;off&quot; /&gt;&#10;    &lt;Property name=&quot;istemporary&quot; type=&quot;bool&quot; value=&quot;off&quot; /&gt;&#10;    &lt;Property name=&quot;isx&quot; type=&quot;bool&quot; value=&quot;off&quot; /&gt;&#10;    &lt;Property name=&quot;scenelight&quot; type=&quot;group&quot; value=&quot;on&quot; /&gt;&#10;    &lt;Property name=&quot;totlightintensity&quot; type=&quot;real&quot; value=&quot;1.0&quot; /&gt;&#10;    &lt;Property name=&quot;usediffuse&quot; type=&quot;bool&quot; value=&quot;on&quot; /&gt;&#10;    &lt;Property name=&quot;usespecular&quot; type=&quot;bool&quot; value=&quot;on&quot; /&gt;&#10;    &lt;Property name=&quot;globalambient&quot; type=&quot;group&quot; value=&quot;on&quot; /&gt;&#10;    &lt;Property name=&quot;totambient&quot; type=&quot;real&quot; value=&quot;0.3&quot; /&gt;&#10;    &lt;Property name=&quot;ambientcolor&quot; type=&quot;group&quot; value=&quot;white&quot; /&gt;&#10;    &lt;Property name=&quot;customambientcolor&quot; type=&quot;realarray&quot; value=&quot;1, 1, 1&quot; /&gt;&#10;    &lt;Property name=&quot;ssao&quot; type=&quot;group&quot; value=&quot;off&quot; /&gt;&#10;    &lt;Property name=&quot;ssaoradiustype&quot; type=&quot;group&quot; value=&quot;relative&quot; /&gt;&#10;    &lt;Property name=&quot;ssaoradiusrelative&quot; type=&quot;real&quot; value=&quot;0.4&quot; /&gt;&#10;    &lt;Property name=&quot;ssaoradiusexplicit&quot; type=&quot;real&quot; value=&quot;0.4&quot; /&gt;&#10;    &lt;Property name=&quot;ssaomagnitude&quot; type=&quot;real&quot; value=&quot;1.0&quot; /&gt;&#10;    &lt;Property name=&quot;ssaosqueeze&quot; type=&quot;real&quot; value=&quot;1.0&quot; /&gt;&#10;    &lt;Property name=&quot;ssaopreset&quot; type=&quot;group&quot; value=&quot;medium&quot; /&gt;&#10;    &lt;Property name=&quot;ssaonsamples&quot; type=&quot;integer&quot; value=&quot;64&quot; /&gt;&#10;    &lt;Property name=&quot;ssaoroughness&quot; type=&quot;real&quot; value=&quot;1.0&quot; /&gt;&#10;    &lt;Property name=&quot;ssaokernelrotationstexturewidth&quot; type=&quot;integer&quot; value=&quot;4&quot; /&gt;&#10;    &lt;Property name=&quot;ssaosmooth&quot; type=&quot;integer&quot; value=&quot;2&quot; /&gt;&#10;    &lt;Property name=&quot;ssaonormalawaresmoothing&quot; type=&quot;bool&quot; value=&quot;off&quot; /&gt;&#10;    &lt;Property name=&quot;ssaoresolution&quot; type=&quot;real&quot; value=&quot;1.0&quot; /&gt;&#10;    &lt;Property name=&quot;shadowmapping&quot; type=&quot;group&quot; value=&quot;off&quot; /&gt;&#10;    &lt;Property name=&quot;shadowmappingsoftness&quot; type=&quot;real&quot; value=&quot;0.5&quot; /&gt;&#10;    &lt;Property name=&quot;shadowmappingstrength&quot; type=&quot;real&quot; value=&quot;0.5&quot; /&gt;&#10;    &lt;Property name=&quot;shadowmappingpreset&quot; type=&quot;group&quot; value=&quot;low&quot; /&gt;&#10;    &lt;Property name=&quot;shadowmappingnumberofoccludersamples&quot; type=&quot;integer&quot; value=&quot;8&quot; /&gt;&#10;    &lt;Property name=&quot;shadowmappingnumberofsamples&quot; type=&quot;integer&quot; value=&quot;16&quot; /&gt;&#10;    &lt;Property name=&quot;shadowmappingresolution&quot; type=&quot;real&quot; value=&quot;0.5&quot; /&gt;&#10;    &lt;Property name=&quot;shadowmappingmultisamplingeverywhere&quot; type=&quot;bool&quot; value=&quot;on&quot; /&gt;&#10;    &lt;Property name=&quot;shadowmappinglimitlightviewfrustums&quot; type=&quot;bool&quot; value=&quot;off&quot; /&gt;&#10;    &lt;Property name=&quot;shadowmappingaccuratedepthcomparison&quot; type=&quot;group&quot; value=&quot;off&quot; /&gt;&#10;    &lt;Property name=&quot;shadowmappingnormalawaresmoothing&quot; type=&quot;bool&quot; value=&quot;off&quot; /&gt;&#10;    &lt;Property name=&quot;shadowmappingbiassettings&quot; type=&quot;group&quot; value=&quot;default&quot; /&gt;&#10;    &lt;Property name=&quot;shadowmappingconstantdepthbias&quot; type=&quot;real&quot; value=&quot;0.001&quot; /&gt;&#10;    &lt;Property name=&quot;shadowmappingslopedepthbias&quot; type=&quot;real&quot; value=&quot;0.001&quot; /&gt;&#10;    &lt;Property name=&quot;shadowmappingnormaloffsetbias&quot; type=&quot;real&quot; value=&quot;0.003&quot; /&gt;&#10;    &lt;Property name=&quot;flooreffect&quot; type=&quot;group&quot; value=&quot;off&quot; /&gt;&#10;    &lt;Property name=&quot;flooreffectoriginsettings&quot; type=&quot;group&quot; value=&quot;farthestvertex&quot; /&gt;&#10;    &lt;Property name=&quot;flooreffectshoworigin&quot; type=&quot;group&quot; value=&quot;off&quot; /&gt;&#10;    &lt;Property name=&quot;flooreffectorigin&quot; type=&quot;realarray&quot; value=&quot;0, 0, 0&quot; /&gt;&#10;    &lt;Property name=&quot;flooreffectorigin_vector_method&quot; type=&quot;string&quot; value=&quot;step&quot; /&gt;&#10;    &lt;Property name=&quot;flooreffectorigin_vector_start&quot; type=&quot;string&quot; value=&quot;&quot; /&gt;&#10;    &lt;Property name=&quot;flooreffectorigin_vector_stop&quot; type=&quot;string&quot; value=&quot;&quot; /&gt;&#10;    &lt;Property name=&quot;flooreffectorigin_vector_step&quot; type=&quot;string&quot; value=&quot;&quot; /&gt;&#10;    &lt;Property name=&quot;flooreffectorigin_vector_numvalues&quot; type=&quot;string&quot; value=&quot;&quot; /&gt;&#10;    &lt;Property name=&quot;flooreffectorigin_vector_function&quot; type=&quot;string&quot; value=&quot;none&quot; /&gt;&#10;    &lt;Property name=&quot;flooreffectorigin_vector_interval&quot; type=&quot;string&quot; value=&quot;octave&quot; /&gt;&#10;    &lt;Property name=&quot;flooreffectorigin_vector_freqperdec&quot; type=&quot;string&quot; value=&quot;&quot; /&gt;&#10;    &lt;Property name=&quot;flooreffectoffset&quot; type=&quot;real&quot; value=&quot;0.0&quot; /&gt;&#10;    &lt;Property name=&quot;flooreffectshownormalsettings&quot; type=&quot;group&quot; value=&quot;on&quot; /&gt;&#10;    &lt;Property name=&quot;flooreffectnormalsettings&quot; type=&quot;group&quot; value=&quot;angle&quot; /&gt;&#10;    &lt;Property name=&quot;flooreffectshownormal&quot; type=&quot;group&quot; value=&quot;off&quot; /&gt;&#10;    &lt;Property name=&quot;flooreffectnormalpreset&quot; type=&quot;group&quot; value=&quot;xyplane&quot; /&gt;&#10;    &lt;Property name=&quot;flooreffectnormal&quot; type=&quot;realarray&quot; value=&quot;0, 0, 1&quot; /&gt;&#10;    &lt;Property name=&quot;flooreffectnormal_vector_method&quot; type=&quot;string&quot; value=&quot;step&quot; /&gt;&#10;    &lt;Property name=&quot;flooreffectnormal_vector_start&quot; type=&quot;string&quot; value=&quot;&quot; /&gt;&#10;    &lt;Property name=&quot;flooreffectnormal_vector_stop&quot; type=&quot;string&quot; value=&quot;&quot; /&gt;&#10;    &lt;Property name=&quot;flooreffectnormal_vector_step&quot; type=&quot;string&quot; value=&quot;&quot; /&gt;&#10;    &lt;Property name=&quot;flooreffectnormal_vector_numvalues&quot; type=&quot;string&quot; value=&quot;&quot; /&gt;&#10;    &lt;Property name=&quot;flooreffectnormal_vector_function&quot; type=&quot;string&quot; value=&quot;none&quot; /&gt;&#10;    &lt;Property name=&quot;flooreffectnormal_vector_interval&quot; type=&quot;string&quot; value=&quot;octave&quot; /&gt;&#10;    &lt;Property name=&quot;flooreffectnormal_vector_freqperdec&quot; type=&quot;string&quot; value=&quot;&quot; /&gt;&#10;    &lt;Property name=&quot;flooreffectshowangle&quot; type=&quot;group&quot; value=&quot;on&quot; /&gt;&#10;    &lt;Property name=&quot;flooreffectangle&quot; type=&quot;real&quot; value=&quot;5.0&quot; /&gt;&#10;    &lt;Property name=&quot;flooreffectambientocclusion&quot; type=&quot;bool&quot; value=&quot;on&quot; /&gt;&#10;    &lt;Property name=&quot;flooreffectshadow&quot; type=&quot;group&quot; value=&quot;on&quot; /&gt;&#10;    &lt;Property name=&quot;flooreffectshadowblur&quot; type=&quot;real&quot; value=&quot;0.0&quot; /&gt;&#10;    &lt;Property name=&quot;flooreffecttransparency&quot; type=&quot;real&quot; value=&quot;0&quot; /&gt;&#10;    &lt;Property name=&quot;displayoutput&quot; type=&quot;group&quot; value=&quot;off&quot; /&gt;&#10;    &lt;Property name=&quot;displayoutputpreset&quot; type=&quot;group&quot; value=&quot;default&quot; /&gt;&#10;    &lt;Property name=&quot;displayoutputtonemap&quot; type=&quot;group&quot; value=&quot;4&quot; /&gt;&#10;    &lt;Property name=&quot;displayoutputgamma&quot; type=&quot;real&quot; value=&quot;2.2&quot; /&gt;&#10;    &lt;Property name=&quot;displayoutputexposure&quot; type=&quot;real&quot; value=&quot;0.0&quot; /&gt;&#10;    &lt;Property name=&quot;displayoutputcontrast&quot; type=&quot;real&quot; value=&quot;1.0&quot; /&gt;&#10;    &lt;Property name=&quot;displayoutputsaturation&quot; type=&quot;real&quot; value=&quot;1.0&quot; /&gt;&#10;    &lt;Property name=&quot;displayoutputvibrance&quot; type=&quot;real&quot; value=&quot;0.0&quot; /&gt;&#10;    &lt;Property name=&quot;displayoutputhue&quot; type=&quot;real&quot; value=&quot;0.0&quot; /&gt;&#10;    &lt;Property name=&quot;displayoutputbrightness&quot; type=&quot;real&quot; value=&quot;0.0&quot; /&gt;&#10;    &lt;Property name=&quot;environmentmap&quot; type=&quot;group&quot; value=&quot;envmap_none&quot; /&gt;&#10;    &lt;Property name=&quot;skydirection&quot; type=&quot;group&quot; value=&quot;positivey&quot; /&gt;&#10;    &lt;Property name=&quot;skyrotation&quot; type=&quot;group&quot; value=&quot;skyrotationzero&quot; /&gt;&#10;    &lt;Property name=&quot;environmentreflections&quot; type=&quot;bool&quot; value=&quot;on&quot; /&gt;&#10;    &lt;Property name=&quot;skybox&quot; type=&quot;group&quot; value=&quot;off&quot; /&gt;&#10;    &lt;Property name=&quot;skyboxblurriness&quot; type=&quot;real&quot; value=&quot;0&quot; /&gt;&#10;    &lt;Property name=&quot;skyboxblend&quot; type=&quot;real&quot; value=&quot;0&quot; /&gt;&#10;    &lt;Property name=&quot;skyboxprojection&quot; type=&quot;group&quot; value=&quot;special&quot; /&gt;&#10;    &lt;Property name=&quot;skyboxfov&quot; type=&quot;real&quot; value=&quot;110&quot; /&gt;&#10;    &lt;Property name=&quot;rotateenvironment&quot; type=&quot;bool&quot; value=&quot;off&quot; /&gt;&#10;    &lt;Property name=&quot;transparency&quot; type=&quot;group&quot; value=&quot;off&quot; /&gt;&#10;    &lt;Property name=&quot;transparencylevel&quot; type=&quot;real&quot; value=&quot;0.5&quot; /&gt;&#10;    &lt;Property name=&quot;uniformblending&quot; type=&quot;group&quot; value=&quot;off&quot; /&gt;&#10;    &lt;Property name=&quot;uniformblendinglevel&quot; type=&quot;real&quot; value=&quot;0.5&quot; /&gt;&#10;    &lt;Property name=&quot;showselection&quot; type=&quot;bool&quot; value=&quot;off&quot; /&gt;&#10;    &lt;Property name=&quot;showmaterial&quot; type=&quot;bool&quot; value=&quot;off&quot; /&gt;&#10;    &lt;Property name=&quot;clippingactive&quot; type=&quot;group&quot; value=&quot;on&quot; /&gt;&#10;    &lt;Property name=&quot;clipfaces&quot; type=&quot;bool&quot; value=&quot;on&quot; /&gt;&#10;    &lt;Property name=&quot;clipedges&quot; type=&quot;bool&quot; value=&quot;on&quot; /&gt;&#10;    &lt;Property name=&quot;clippoints&quot; type=&quot;bool&quot; value=&quot;on&quot; /&gt;&#10;    &lt;Property name=&quot;clipprimaryhovereffect&quot; type=&quot;bool&quot; value=&quot;on&quot; /&gt;&#10;    &lt;Property name=&quot;clipsecondaryhovereffect&quot; type=&quot;bool&quot; value=&quot;off&quot; /&gt;&#10;    &lt;Property name=&quot;cliphighlightintersection&quot; type=&quot;group&quot; value=&quot;on&quot; /&gt;&#10;    &lt;Property name=&quot;clipintersectionhighlightcolor&quot; type=&quot;group&quot; value=&quot;fromtheme&quot; /&gt;&#10;    &lt;Property name=&quot;customclipintersectionhighlightcolor&quot; type=&quot;realarray&quot; value=&quot;1, 0, 0&quot; /&gt;&#10;    &lt;Property name=&quot;clipapplyclipping&quot; type=&quot;bool&quot; value=&quot;on&quot; /&gt;&#10;    &lt;Property name=&quot;clipshowframes&quot; type=&quot;bool&quot; value=&quot;on&quot; /&gt;&#10;    &lt;Property name=&quot;clipshowgizmos&quot; type=&quot;bool&quot; value=&quot;on&quot; /&gt;&#10;    &lt;Property name=&quot;clipshowcappedfaces&quot; type=&quot;group&quot; value=&quot;off&quot; /&gt;&#10;    &lt;Property name=&quot;clipcappedfacescolorize&quot; type=&quot;group&quot; value=&quot;on&quot; /&gt;&#10;    &lt;Property name=&quot;clipcappedfacescolorizeper&quot; type=&quot;group&quot; value=&quot;domain&quot; /&gt;&#10;    &lt;Property name=&quot;clipcappedfaceshighlightoverlappingdomains&quot; type=&quot;group&quot; value=&quot;on&quot; /&gt;&#10;    &lt;Property name=&quot;clipcappedfaceshighlightoverlappingdomainscolor&quot; type=&quot;group&quot; value=&quot;fromtheme&quot; /&gt;&#10;    &lt;Property name=&quot;customclipcappedfaceshighlightoverlappingdomainscolor&quot; type=&quot;realarray&quot; value=&quot;1, 0, 0&quot; /&gt;&#10;    &lt;Property name=&quot;clipcappedfacestransparencyenabled&quot; type=&quot;group&quot; value=&quot;off&quot; /&gt;&#10;    &lt;Property name=&quot;clipcappedfacestransparency&quot; type=&quot;real&quot; value=&quot;0.2&quot; /&gt;&#10;    &lt;Property name=&quot;hidestatus&quot; type=&quot;string&quot; value=&quot;hide&quot; /&gt;&#10;    &lt;Property name=&quot;isnew&quot; type=&quot;bool&quot; value=&quot;off&quot; /&gt;&#10;    &lt;Property name=&quot;postviewkey&quot; type=&quot;string&quot; value=&quot;&quot; /&gt;&#10;    &lt;Property name=&quot;workplaneclip&quot; type=&quot;bool&quot; value=&quot;off&quot; /&gt;&#10;    &lt;Property name=&quot;offscreenoverride&quot; type=&quot;bool&quot; value=&quot;off&quot; /&gt;&#10;  &lt;/PropSet&gt;&#10;  &lt;PropSet id=&quot;camera&quot;&gt;&#10;    &lt;Property name=&quot;projection&quot; type=&quot;group&quot; value=&quot;orthographic&quot; /&gt;&#10;    &lt;Property name=&quot;orthoscale&quot; type=&quot;real&quot; value=&quot;0.15125420689582825&quot; /&gt;&#10;    &lt;Property name=&quot;zoomanglefull&quot; type=&quot;real&quot; value=&quot;12.568326950073242&quot; /&gt;&#10;    &lt;Property name=&quot;forcenoviewscaling&quot; type=&quot;bool&quot; value=&quot;off&quot; /&gt;&#10;    &lt;Property name=&quot;viewscaletype&quot; type=&quot;group&quot; value=&quot;none&quot; /&gt;&#10;    &lt;Property name=&quot;autocontext&quot; type=&quot;group&quot; value=&quot;isotropic&quot; /&gt;&#10;    &lt;Property name=&quot;autoupdate&quot; type=&quot;bool&quot; value=&quot;off&quot; /&gt;&#10;    &lt;Property name=&quot;xweight&quot; type=&quot;real&quot; value=&quot;1&quot; /&gt;&#10;    &lt;Property name=&quot;yweight&quot; type=&quot;real&quot; value=&quot;1&quot; /&gt;&#10;    &lt;Property name=&quot;zweight&quot; type=&quot;real&quot; value=&quot;1&quot; /&gt;&#10;    &lt;Property name=&quot;xscale&quot; type=&quot;real&quot; value=&quot;1&quot; /&gt;&#10;    &lt;Property name=&quot;yscale&quot; type=&quot;real&quot; value=&quot;1&quot; /&gt;&#10;    &lt;Property name=&quot;zscale&quot; type=&quot;real&quot; value=&quot;1&quot; /&gt;&#10;    &lt;Property name=&quot;position&quot; type=&quot;realarray&quot; value=&quot;-1.0031062364578247, -1.4047470092773438, 1.0535602569580078&quot; /&gt;&#10;    &lt;Property name=&quot;target&quot; type=&quot;realarray&quot; value=&quot;0.050454020500183105, 0, 0&quot; /&gt;&#10;    &lt;Property name=&quot;up&quot; type=&quot;realarray&quot; value=&quot;0.3086974024772644, 0.4115965962409973, 0.8574929237365723&quot; /&gt;&#10;    &lt;Property name=&quot;rotationpoint&quot; type=&quot;realarray&quot; value=&quot;0.025050878524780273, 0.015407919883728027, 0.014429450035095215&quot; /&gt;&#10;    &lt;Property name=&quot;viewoffset&quot; type=&quot;realarray&quot; value=&quot;0.1996954381465912, -0.09010498188201736&quot; /&gt;&#10;    &lt;Property name=&quot;manualgrid&quot; type=&quot;group&quot; value=&quot;off&quot; /&gt;&#10;    &lt;Property name=&quot;xspacing&quot; type=&quot;real&quot; value=&quot;1&quot; /&gt;&#10;    &lt;Property name=&quot;yspacing&quot; type=&quot;real&quot; value=&quot;1&quot; /&gt;&#10;    &lt;Property name=&quot;zspacing&quot; type=&quot;real&quot; value=&quot;1&quot; /&gt;&#10;    &lt;Property name=&quot;xextra&quot; type=&quot;realarray&quot; value=&quot;&quot; /&gt;&#10;    &lt;Property name=&quot;xextra_vector_method&quot; type=&quot;string&quot; value=&quot;step&quot; /&gt;&#10;    &lt;Property name=&quot;xextra_vector_start&quot; type=&quot;string&quot; value=&quot;&quot; /&gt;&#10;    &lt;Property name=&quot;xextra_vector_stop&quot; type=&quot;string&quot; value=&quot;&quot; /&gt;&#10;    &lt;Property name=&quot;xextra_vector_step&quot; type=&quot;string&quot; value=&quot;&quot; /&gt;&#10;    &lt;Property name=&quot;xextra_vector_numvalues&quot; type=&quot;string&quot; value=&quot;&quot; /&gt;&#10;    &lt;Property name=&quot;xextra_vector_function&quot; type=&quot;string&quot; value=&quot;none&quot; /&gt;&#10;    &lt;Property name=&quot;xextra_vector_interval&quot; type=&quot;string&quot; value=&quot;octave&quot; /&gt;&#10;    &lt;Property name=&quot;xextra_vector_freqperdec&quot; type=&quot;string&quot; value=&quot;&quot; /&gt;&#10;    &lt;Property name=&quot;yextra&quot; type=&quot;realarray&quot; value=&quot;&quot; /&gt;&#10;    &lt;Property name=&quot;yextra_vector_method&quot; type=&quot;string&quot; value=&quot;step&quot; /&gt;&#10;    &lt;Property name=&quot;yextra_vector_start&quot; type=&quot;string&quot; value=&quot;&quot; /&gt;&#10;    &lt;Property name=&quot;yextra_vector_stop&quot; type=&quot;string&quot; value=&quot;&quot; /&gt;&#10;    &lt;Property name=&quot;yextra_vector_step&quot; type=&quot;string&quot; value=&quot;&quot; /&gt;&#10;    &lt;Property name=&quot;yextra_vector_numvalues&quot; type=&quot;string&quot; value=&quot;&quot; /&gt;&#10;    &lt;Property name=&quot;yextra_vector_function&quot; type=&quot;string&quot; value=&quot;none&quot; /&gt;&#10;    &lt;Property name=&quot;yextra_vector_interval&quot; type=&quot;string&quot; value=&quot;octave&quot; /&gt;&#10;    &lt;Property name=&quot;yextra_vector_freqperdec&quot; type=&quot;string&quot; value=&quot;&quot; /&gt;&#10;    &lt;Property name=&quot;zextra&quot; type=&quot;realarray&quot; value=&quot;&quot; /&gt;&#10;    &lt;Property name=&quot;zextra_vector_method&quot; type=&quot;string&quot; value=&quot;step&quot; /&gt;&#10;    &lt;Property name=&quot;zextra_vector_start&quot; type=&quot;string&quot; value=&quot;&quot; /&gt;&#10;    &lt;Property name=&quot;zextra_vector_stop&quot; type=&quot;string&quot; value=&quot;&quot; /&gt;&#10;    &lt;Property name=&quot;zextra_vector_step&quot; type=&quot;string&quot; value=&quot;&quot; /&gt;&#10;    &lt;Property name=&quot;zextra_vector_numvalues&quot; type=&quot;string&quot; value=&quot;&quot; /&gt;&#10;    &lt;Property name=&quot;zextra_vector_function&quot; type=&quot;string&quot; value=&quot;none&quot; /&gt;&#10;    &lt;Property name=&quot;zextra_vector_interval&quot; type=&quot;string&quot; value=&quot;octave&quot; /&gt;&#10;    &lt;Property name=&quot;zextra_vector_freqperdec&quot; type=&quot;string&quot; value=&quot;&quot; /&gt;&#10;    &lt;Property name=&quot;canvassizedip&quot; type=&quot;realarray&quot; value=&quot;1898, 1431&quot; /&gt;&#10;    &lt;Property name=&quot;renderareasizedip&quot; type=&quot;realarray&quot; value=&quot;1898, 1431&quot; /&gt;&#10;  &lt;/PropSet&gt;&#10;  &lt;PropSet id=&quot;axis&quot; /&gt;&#10;  &lt;PropSet id=&quot;clip&quot; /&gt;&#10;  &lt;PropSet id=&quot;table&quot;&gt;&#10;    &lt;Property name=&quot;header&quot; type=&quot;bool&quot; value=&quot;on&quot; /&gt;&#10;    &lt;Property name=&quot;headers&quot; type=&quot;stringmatrix&quot; value=&quot;&quot; /&gt;&#10;    &lt;Property name=&quot;includetitle&quot; type=&quot;bool&quot; value=&quot;off&quot; /&gt;&#10;    &lt;Property name=&quot;title&quot; type=&quot;string&quot; value=&quot;&quot; /&gt;&#10;    &lt;Property name=&quot;fullprec&quot; type=&quot;bool&quot; value=&quot;on&quot; /&gt;&#10;    &lt;Property name=&quot;precision&quot; type=&quot;integer&quot; value=&quot;5&quot; /&gt;&#10;    &lt;Property name=&quot;notation&quot; type=&quot;string&quot; value=&quot;auto&quot; /&gt;&#10;    &lt;Property name=&quot;complexnotation&quot; type=&quot;string&quot; value=&quot;rectangular&quot; /&gt;&#10;  &lt;/PropSet&gt;&#10;  &lt;UpdateTimeStamp&gt;638836074312498045&lt;/UpdateTimeStamp&gt;&#10;&lt;/Root&gt;"/>
</p:tagLst>
</file>

<file path=ppt/tags/tag6.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10;&lt;Root completeVersion=&quot;6.2.0.x&quot; formatVersion=&quot;2.0.0.0&quot; version=&quot;6.2.0.415&quot;&gt;&#10;  &lt;VersionInformation&gt;&#10;    &lt;Version&gt;1&lt;/Version&gt;&#10;  &lt;/VersionInformation&gt;&#10;  &lt;Entity&gt;/result/feature/pg12&lt;/Entity&gt;&#10;  &lt;Tag&gt;pg12&lt;/Tag&gt;&#10;  &lt;Node&gt;Results &amp;gt; 3D Plot Group 12 {pg12}&lt;/Node&gt;&#10;  &lt;LinkType&gt;Image&lt;/LinkType&gt;&#10;  &lt;ModelLink directoryType=&quot;none&quot;&gt;C:\Users\gscarant\cernbox\Shared Files CERN Laptop\40T_Solenoid_SolderedPancake_HTS_Leads_mfTEST_SingleLeads_20_May25V2.mph&lt;/ModelLink&gt;&#10;  &lt;LocalPath&gt;40T_Solenoid_SolderedPancake_HTS_Leads_mfTEST_SingleLeads_20_May25V2.mph&lt;/LocalPath&gt;&#10;  &lt;SDim&gt;3&lt;/SDim&gt;&#10;  &lt;Locked&gt;false&lt;/Locked&gt;&#10;  &lt;PropSet id=&quot;image&quot;&gt;&#10;    &lt;Property name=&quot;view&quot; type=&quot;reference&quot; value=&quot;auto&quot; /&gt;&#10;    &lt;Property name=&quot;animating&quot; type=&quot;bool&quot; value=&quot;off&quot; /&gt;&#10;    &lt;Property name=&quot;isclientfile&quot; type=&quot;bool&quot; value=&quot;on&quot; /&gt;&#10;    &lt;Property name=&quot;isforreport&quot; type=&quot;bool&quot; value=&quot;off&quot; /&gt;&#10;    &lt;Property name=&quot;size&quot; type=&quot;string&quot; value=&quot;presentation&quot; /&gt;&#10;    &lt;Property name=&quot;hiddensize&quot; type=&quot;group&quot; value=&quot;manual&quot; /&gt;&#10;    &lt;Property name=&quot;unit&quot; type=&quot;group&quot; value=&quot;px&quot; /&gt;&#10;    &lt;Property name=&quot;lockratio&quot; type=&quot;bool&quot; value=&quot;off&quot; /&gt;&#10;    &lt;Property name=&quot;aspectratio&quot; type=&quot;real&quot; value=&quot;1&quot; /&gt;&#10;    &lt;Property name=&quot;width&quot; type=&quot;real&quot; value=&quot;874&quot; /&gt;&#10;    &lt;Property name=&quot;height&quot; type=&quot;real&quot; value=&quot;656&quot; /&gt;&#10;    &lt;Property name=&quot;resolution&quot; type=&quot;integer&quot; value=&quot;96&quot; /&gt;&#10;    &lt;Property name=&quot;sizedesc&quot; type=&quot;string&quot; value=&quot;231 x 174 mm&quot; /&gt;&#10;    &lt;Property name=&quot;widthpx&quot; type=&quot;integer&quot; value=&quot;0&quot; /&gt;&#10;    &lt;Property name=&quot;heightpx&quot; type=&quot;integer&quot; value=&quot;0&quot; /&gt;&#10;    &lt;Property name=&quot;widthexact&quot; type=&quot;real&quot; value=&quot;0&quot; /&gt;&#10;    &lt;Property name=&quot;heightexact&quot; type=&quot;real&quot; value=&quot;0&quot; /&gt;&#10;    &lt;Property name=&quot;exactstored&quot; type=&quot;bool&quot; value=&quot;off&quot; /&gt;&#10;    &lt;Property name=&quot;usage&quot; type=&quot;group&quot; value=&quot;dialog&quot; /&gt;&#10;    &lt;Property name=&quot;screensizedesc&quot; type=&quot;string&quot; value=&quot;1898 x 1431 px&quot; /&gt;&#10;    &lt;Property name=&quot;zoomextents&quot; type=&quot;bool&quot; value=&quot;off&quot; /&gt;&#10;    &lt;Property name=&quot;antialias&quot; type=&quot;bool&quot; value=&quot;on&quot; /&gt;&#10;    &lt;Property name=&quot;screenwidthpx&quot; type=&quot;integer&quot; value=&quot;1898&quot; /&gt;&#10;    &lt;Property name=&quot;screenheightpx&quot; type=&quot;integer&quot; value=&quot;1431&quot; /&gt;&#10;    &lt;Property name=&quot;linkpossible&quot; type=&quot;bool&quot; value=&quot;on&quot; /&gt;&#10;    &lt;Property name=&quot;heightmultiple&quot; type=&quot;integer&quot; value=&quot;1&quot; /&gt;&#10;    &lt;Property name=&quot;zoomlevel&quot; type=&quot;integer&quot; value=&quot;0&quot; /&gt;&#10;    &lt;Property name=&quot;saveepscopy&quot; type=&quot;bool&quot; value=&quot;off&quot; /&gt;&#10;    &lt;Property name=&quot;resizefactor&quot; type=&quot;integer&quot; value=&quot;1&quot; /&gt;&#10;    &lt;Property name=&quot;saveprefs&quot; type=&quot;bool&quot; value=&quot;on&quot; /&gt;&#10;    &lt;Property name=&quot;decorationscale&quot; type=&quot;real&quot; value=&quot;1&quot; /&gt;&#10;    &lt;Property name=&quot;clearfilenameafterwards&quot; type=&quot;bool&quot; value=&quot;off&quot; /&gt;&#10;    &lt;Property name=&quot;allowlinked&quot; type=&quot;bool&quot; value=&quot;on&quot; /&gt;&#10;    &lt;Property name=&quot;allowpaste&quot; type=&quot;group&quot; value=&quot;on&quot; /&gt;&#10;    &lt;Property name=&quot;target&quot; type=&quot;group&quot; value=&quot;linked&quot; /&gt;&#10;    &lt;Property name=&quot;nodelabel&quot; type=&quot;string&quot; value=&quot;Results &amp;gt; 3D Plot Group 12 {pg12} &amp;gt; Volume 1 {vol1}&quot; /&gt;&#10;    &lt;Property name=&quot;lockview&quot; type=&quot;bool&quot; value=&quot;off&quot; /&gt;&#10;    &lt;Property name=&quot;linkedinfo&quot; type=&quot;string&quot; value=&quot;&quot; /&gt;&#10;    &lt;Property name=&quot;alloweps&quot; type=&quot;bool&quot; value=&quot;off&quot; /&gt;&#10;    &lt;Property name=&quot;allowgltf&quot; type=&quot;bool&quot; value=&quot;on&quot; /&gt;&#10;    &lt;Property name=&quot;lastwrittenfile&quot; type=&quot;string&quot; value=&quot;&quot; /&gt;&#10;    &lt;Property name=&quot;lastfiletype&quot; type=&quot;string&quot; value=&quot;png&quot; /&gt;&#10;    &lt;Property name=&quot;context&quot; type=&quot;group&quot; value=&quot;standard&quot; /&gt;&#10;    &lt;Property name=&quot;clusterrootonly&quot; type=&quot;bool&quot; value=&quot;off&quot; /&gt;&#10;    &lt;Property name=&quot;layoutmode&quot; type=&quot;group&quot; value=&quot;image&quot; /&gt;&#10;    &lt;Property name=&quot;sdim&quot; type=&quot;group&quot; value=&quot;3&quot; /&gt;&#10;    &lt;Property name=&quot;options3d&quot; type=&quot;group&quot; value=&quot;on&quot; /&gt;&#10;    &lt;Property name=&quot;title3d&quot; type=&quot;bool&quot; value=&quot;off&quot; /&gt;&#10;    &lt;Property name=&quot;legend3d&quot; type=&quot;bool&quot; value=&quot;on&quot; /&gt;&#10;    &lt;Property name=&quot;grid&quot; type=&quot;bool&quot; value=&quot;off&quot; /&gt;&#10;    &lt;Property name=&quot;axisorientation&quot; type=&quot;bool&quot; value=&quot;off&quot; /&gt;&#10;    &lt;Property name=&quot;logo3d&quot; type=&quot;bool&quot; value=&quot;off&quot; /&gt;&#10;    &lt;Property name=&quot;fontsize&quot; type=&quot;integer&quot; value=&quot;16&quot; /&gt;&#10;    &lt;Property name=&quot;colortheme&quot; type=&quot;string&quot; value=&quot;globaltheme&quot; /&gt;&#10;    &lt;Property name=&quot;background&quot; type=&quot;group&quot; value=&quot;transparent&quot; /&gt;&#10;  &lt;/PropSet&gt;&#10;  &lt;PropSet id=&quot;view&quot;&gt;&#10;    &lt;Property name=&quot;renderwireframe&quot; type=&quot;bool&quot; value=&quot;off&quot; /&gt;&#10;    &lt;Property name=&quot;showlabels&quot; type=&quot;bool&quot; value=&quot;off&quot; /&gt;&#10;    &lt;Property name=&quot;showDirections&quot; type=&quot;bool&quot; value=&quot;off&quot; /&gt;&#10;    &lt;Property name=&quot;showgrid&quot; type=&quot;bool&quot; value=&quot;off&quot; /&gt;&#10;    &lt;Property name=&quot;rendermesh&quot; type=&quot;bool&quot; value=&quot;on&quot; /&gt;&#10;    &lt;Property name=&quot;showaxisorientation&quot; type=&quot;bool&quot; value=&quot;on&quot; /&gt;&#10;    &lt;Property name=&quot;showunits&quot; type=&quot;bool&quot; value=&quot;on&quot; /&gt;&#10;    &lt;Property name=&quot;plotgroupunits&quot; type=&quot;stringarray&quot; value=&quot;, , &quot; /&gt;&#10;    &lt;Property name=&quot;locked&quot; type=&quot;bool&quot; value=&quot;off&quot; /&gt;&#10;    &lt;Property name=&quot;rotcenlocked&quot; type=&quot;bool&quot; value=&quot;off&quot; /&gt;&#10;    &lt;Property name=&quot;istemporary&quot; type=&quot;bool&quot; value=&quot;off&quot; /&gt;&#10;    &lt;Property name=&quot;isx&quot; type=&quot;bool&quot; value=&quot;off&quot; /&gt;&#10;    &lt;Property name=&quot;scenelight&quot; type=&quot;group&quot; value=&quot;on&quot; /&gt;&#10;    &lt;Property name=&quot;totlightintensity&quot; type=&quot;real&quot; value=&quot;1.0&quot; /&gt;&#10;    &lt;Property name=&quot;usediffuse&quot; type=&quot;bool&quot; value=&quot;on&quot; /&gt;&#10;    &lt;Property name=&quot;usespecular&quot; type=&quot;bool&quot; value=&quot;on&quot; /&gt;&#10;    &lt;Property name=&quot;globalambient&quot; type=&quot;group&quot; value=&quot;on&quot; /&gt;&#10;    &lt;Property name=&quot;totambient&quot; type=&quot;real&quot; value=&quot;0.3&quot; /&gt;&#10;    &lt;Property name=&quot;ambientcolor&quot; type=&quot;group&quot; value=&quot;white&quot; /&gt;&#10;    &lt;Property name=&quot;customambientcolor&quot; type=&quot;realarray&quot; value=&quot;1, 1, 1&quot; /&gt;&#10;    &lt;Property name=&quot;ssao&quot; type=&quot;group&quot; value=&quot;off&quot; /&gt;&#10;    &lt;Property name=&quot;ssaoradiustype&quot; type=&quot;group&quot; value=&quot;relative&quot; /&gt;&#10;    &lt;Property name=&quot;ssaoradiusrelative&quot; type=&quot;real&quot; value=&quot;0.4&quot; /&gt;&#10;    &lt;Property name=&quot;ssaoradiusexplicit&quot; type=&quot;real&quot; value=&quot;0.4&quot; /&gt;&#10;    &lt;Property name=&quot;ssaomagnitude&quot; type=&quot;real&quot; value=&quot;1.0&quot; /&gt;&#10;    &lt;Property name=&quot;ssaosqueeze&quot; type=&quot;real&quot; value=&quot;1.0&quot; /&gt;&#10;    &lt;Property name=&quot;ssaopreset&quot; type=&quot;group&quot; value=&quot;medium&quot; /&gt;&#10;    &lt;Property name=&quot;ssaonsamples&quot; type=&quot;integer&quot; value=&quot;64&quot; /&gt;&#10;    &lt;Property name=&quot;ssaoroughness&quot; type=&quot;real&quot; value=&quot;1.0&quot; /&gt;&#10;    &lt;Property name=&quot;ssaokernelrotationstexturewidth&quot; type=&quot;integer&quot; value=&quot;4&quot; /&gt;&#10;    &lt;Property name=&quot;ssaosmooth&quot; type=&quot;integer&quot; value=&quot;2&quot; /&gt;&#10;    &lt;Property name=&quot;ssaonormalawaresmoothing&quot; type=&quot;bool&quot; value=&quot;off&quot; /&gt;&#10;    &lt;Property name=&quot;ssaoresolution&quot; type=&quot;real&quot; value=&quot;1.0&quot; /&gt;&#10;    &lt;Property name=&quot;shadowmapping&quot; type=&quot;group&quot; value=&quot;off&quot; /&gt;&#10;    &lt;Property name=&quot;shadowmappingsoftness&quot; type=&quot;real&quot; value=&quot;0.5&quot; /&gt;&#10;    &lt;Property name=&quot;shadowmappingstrength&quot; type=&quot;real&quot; value=&quot;0.5&quot; /&gt;&#10;    &lt;Property name=&quot;shadowmappingpreset&quot; type=&quot;group&quot; value=&quot;low&quot; /&gt;&#10;    &lt;Property name=&quot;shadowmappingnumberofoccludersamples&quot; type=&quot;integer&quot; value=&quot;8&quot; /&gt;&#10;    &lt;Property name=&quot;shadowmappingnumberofsamples&quot; type=&quot;integer&quot; value=&quot;16&quot; /&gt;&#10;    &lt;Property name=&quot;shadowmappingresolution&quot; type=&quot;real&quot; value=&quot;0.5&quot; /&gt;&#10;    &lt;Property name=&quot;shadowmappingmultisamplingeverywhere&quot; type=&quot;bool&quot; value=&quot;on&quot; /&gt;&#10;    &lt;Property name=&quot;shadowmappinglimitlightviewfrustums&quot; type=&quot;bool&quot; value=&quot;off&quot; /&gt;&#10;    &lt;Property name=&quot;shadowmappingaccuratedepthcomparison&quot; type=&quot;group&quot; value=&quot;off&quot; /&gt;&#10;    &lt;Property name=&quot;shadowmappingnormalawaresmoothing&quot; type=&quot;bool&quot; value=&quot;off&quot; /&gt;&#10;    &lt;Property name=&quot;shadowmappingbiassettings&quot; type=&quot;group&quot; value=&quot;default&quot; /&gt;&#10;    &lt;Property name=&quot;shadowmappingconstantdepthbias&quot; type=&quot;real&quot; value=&quot;0.001&quot; /&gt;&#10;    &lt;Property name=&quot;shadowmappingslopedepthbias&quot; type=&quot;real&quot; value=&quot;0.001&quot; /&gt;&#10;    &lt;Property name=&quot;shadowmappingnormaloffsetbias&quot; type=&quot;real&quot; value=&quot;0.003&quot; /&gt;&#10;    &lt;Property name=&quot;flooreffect&quot; type=&quot;group&quot; value=&quot;off&quot; /&gt;&#10;    &lt;Property name=&quot;flooreffectoriginsettings&quot; type=&quot;group&quot; value=&quot;farthestvertex&quot; /&gt;&#10;    &lt;Property name=&quot;flooreffectshoworigin&quot; type=&quot;group&quot; value=&quot;off&quot; /&gt;&#10;    &lt;Property name=&quot;flooreffectorigin&quot; type=&quot;realarray&quot; value=&quot;0, 0, 0&quot; /&gt;&#10;    &lt;Property name=&quot;flooreffectorigin_vector_method&quot; type=&quot;string&quot; value=&quot;step&quot; /&gt;&#10;    &lt;Property name=&quot;flooreffectorigin_vector_start&quot; type=&quot;string&quot; value=&quot;&quot; /&gt;&#10;    &lt;Property name=&quot;flooreffectorigin_vector_stop&quot; type=&quot;string&quot; value=&quot;&quot; /&gt;&#10;    &lt;Property name=&quot;flooreffectorigin_vector_step&quot; type=&quot;string&quot; value=&quot;&quot; /&gt;&#10;    &lt;Property name=&quot;flooreffectorigin_vector_numvalues&quot; type=&quot;string&quot; value=&quot;&quot; /&gt;&#10;    &lt;Property name=&quot;flooreffectorigin_vector_function&quot; type=&quot;string&quot; value=&quot;none&quot; /&gt;&#10;    &lt;Property name=&quot;flooreffectorigin_vector_interval&quot; type=&quot;string&quot; value=&quot;octave&quot; /&gt;&#10;    &lt;Property name=&quot;flooreffectorigin_vector_freqperdec&quot; type=&quot;string&quot; value=&quot;&quot; /&gt;&#10;    &lt;Property name=&quot;flooreffectoffset&quot; type=&quot;real&quot; value=&quot;0.0&quot; /&gt;&#10;    &lt;Property name=&quot;flooreffectshownormalsettings&quot; type=&quot;group&quot; value=&quot;on&quot; /&gt;&#10;    &lt;Property name=&quot;flooreffectnormalsettings&quot; type=&quot;group&quot; value=&quot;angle&quot; /&gt;&#10;    &lt;Property name=&quot;flooreffectshownormal&quot; type=&quot;group&quot; value=&quot;off&quot; /&gt;&#10;    &lt;Property name=&quot;flooreffectnormalpreset&quot; type=&quot;group&quot; value=&quot;xyplane&quot; /&gt;&#10;    &lt;Property name=&quot;flooreffectnormal&quot; type=&quot;realarray&quot; value=&quot;0, 0, 1&quot; /&gt;&#10;    &lt;Property name=&quot;flooreffectnormal_vector_method&quot; type=&quot;string&quot; value=&quot;step&quot; /&gt;&#10;    &lt;Property name=&quot;flooreffectnormal_vector_start&quot; type=&quot;string&quot; value=&quot;&quot; /&gt;&#10;    &lt;Property name=&quot;flooreffectnormal_vector_stop&quot; type=&quot;string&quot; value=&quot;&quot; /&gt;&#10;    &lt;Property name=&quot;flooreffectnormal_vector_step&quot; type=&quot;string&quot; value=&quot;&quot; /&gt;&#10;    &lt;Property name=&quot;flooreffectnormal_vector_numvalues&quot; type=&quot;string&quot; value=&quot;&quot; /&gt;&#10;    &lt;Property name=&quot;flooreffectnormal_vector_function&quot; type=&quot;string&quot; value=&quot;none&quot; /&gt;&#10;    &lt;Property name=&quot;flooreffectnormal_vector_interval&quot; type=&quot;string&quot; value=&quot;octave&quot; /&gt;&#10;    &lt;Property name=&quot;flooreffectnormal_vector_freqperdec&quot; type=&quot;string&quot; value=&quot;&quot; /&gt;&#10;    &lt;Property name=&quot;flooreffectshowangle&quot; type=&quot;group&quot; value=&quot;on&quot; /&gt;&#10;    &lt;Property name=&quot;flooreffectangle&quot; type=&quot;real&quot; value=&quot;5.0&quot; /&gt;&#10;    &lt;Property name=&quot;flooreffectambientocclusion&quot; type=&quot;bool&quot; value=&quot;on&quot; /&gt;&#10;    &lt;Property name=&quot;flooreffectshadow&quot; type=&quot;group&quot; value=&quot;on&quot; /&gt;&#10;    &lt;Property name=&quot;flooreffectshadowblur&quot; type=&quot;real&quot; value=&quot;0.0&quot; /&gt;&#10;    &lt;Property name=&quot;flooreffecttransparency&quot; type=&quot;real&quot; value=&quot;0&quot; /&gt;&#10;    &lt;Property name=&quot;displayoutput&quot; type=&quot;group&quot; value=&quot;off&quot; /&gt;&#10;    &lt;Property name=&quot;displayoutputpreset&quot; type=&quot;group&quot; value=&quot;default&quot; /&gt;&#10;    &lt;Property name=&quot;displayoutputtonemap&quot; type=&quot;group&quot; value=&quot;4&quot; /&gt;&#10;    &lt;Property name=&quot;displayoutputgamma&quot; type=&quot;real&quot; value=&quot;2.2&quot; /&gt;&#10;    &lt;Property name=&quot;displayoutputexposure&quot; type=&quot;real&quot; value=&quot;0.0&quot; /&gt;&#10;    &lt;Property name=&quot;displayoutputcontrast&quot; type=&quot;real&quot; value=&quot;1.0&quot; /&gt;&#10;    &lt;Property name=&quot;displayoutputsaturation&quot; type=&quot;real&quot; value=&quot;1.0&quot; /&gt;&#10;    &lt;Property name=&quot;displayoutputvibrance&quot; type=&quot;real&quot; value=&quot;0.0&quot; /&gt;&#10;    &lt;Property name=&quot;displayoutputhue&quot; type=&quot;real&quot; value=&quot;0.0&quot; /&gt;&#10;    &lt;Property name=&quot;displayoutputbrightness&quot; type=&quot;real&quot; value=&quot;0.0&quot; /&gt;&#10;    &lt;Property name=&quot;environmentmap&quot; type=&quot;group&quot; value=&quot;envmap_none&quot; /&gt;&#10;    &lt;Property name=&quot;skydirection&quot; type=&quot;group&quot; value=&quot;positivey&quot; /&gt;&#10;    &lt;Property name=&quot;skyrotation&quot; type=&quot;group&quot; value=&quot;skyrotationzero&quot; /&gt;&#10;    &lt;Property name=&quot;environmentreflections&quot; type=&quot;bool&quot; value=&quot;on&quot; /&gt;&#10;    &lt;Property name=&quot;skybox&quot; type=&quot;group&quot; value=&quot;off&quot; /&gt;&#10;    &lt;Property name=&quot;skyboxblurriness&quot; type=&quot;real&quot; value=&quot;0&quot; /&gt;&#10;    &lt;Property name=&quot;skyboxblend&quot; type=&quot;real&quot; value=&quot;0&quot; /&gt;&#10;    &lt;Property name=&quot;skyboxprojection&quot; type=&quot;group&quot; value=&quot;special&quot; /&gt;&#10;    &lt;Property name=&quot;skyboxfov&quot; type=&quot;real&quot; value=&quot;110&quot; /&gt;&#10;    &lt;Property name=&quot;rotateenvironment&quot; type=&quot;bool&quot; value=&quot;off&quot; /&gt;&#10;    &lt;Property name=&quot;transparency&quot; type=&quot;group&quot; value=&quot;off&quot; /&gt;&#10;    &lt;Property name=&quot;transparencylevel&quot; type=&quot;real&quot; value=&quot;0.5&quot; /&gt;&#10;    &lt;Property name=&quot;uniformblending&quot; type=&quot;group&quot; value=&quot;off&quot; /&gt;&#10;    &lt;Property name=&quot;uniformblendinglevel&quot; type=&quot;real&quot; value=&quot;0.5&quot; /&gt;&#10;    &lt;Property name=&quot;showselection&quot; type=&quot;bool&quot; value=&quot;off&quot; /&gt;&#10;    &lt;Property name=&quot;showmaterial&quot; type=&quot;bool&quot; value=&quot;off&quot; /&gt;&#10;    &lt;Property name=&quot;clippingactive&quot; type=&quot;group&quot; value=&quot;on&quot; /&gt;&#10;    &lt;Property name=&quot;clipfaces&quot; type=&quot;bool&quot; value=&quot;on&quot; /&gt;&#10;    &lt;Property name=&quot;clipedges&quot; type=&quot;bool&quot; value=&quot;on&quot; /&gt;&#10;    &lt;Property name=&quot;clippoints&quot; type=&quot;bool&quot; value=&quot;on&quot; /&gt;&#10;    &lt;Property name=&quot;clipprimaryhovereffect&quot; type=&quot;bool&quot; value=&quot;on&quot; /&gt;&#10;    &lt;Property name=&quot;clipsecondaryhovereffect&quot; type=&quot;bool&quot; value=&quot;off&quot; /&gt;&#10;    &lt;Property name=&quot;cliphighlightintersection&quot; type=&quot;group&quot; value=&quot;on&quot; /&gt;&#10;    &lt;Property name=&quot;clipintersectionhighlightcolor&quot; type=&quot;group&quot; value=&quot;fromtheme&quot; /&gt;&#10;    &lt;Property name=&quot;customclipintersectionhighlightcolor&quot; type=&quot;realarray&quot; value=&quot;1, 0, 0&quot; /&gt;&#10;    &lt;Property name=&quot;clipapplyclipping&quot; type=&quot;bool&quot; value=&quot;on&quot; /&gt;&#10;    &lt;Property name=&quot;clipshowframes&quot; type=&quot;bool&quot; value=&quot;on&quot; /&gt;&#10;    &lt;Property name=&quot;clipshowgizmos&quot; type=&quot;bool&quot; value=&quot;on&quot; /&gt;&#10;    &lt;Property name=&quot;clipshowcappedfaces&quot; type=&quot;group&quot; value=&quot;off&quot; /&gt;&#10;    &lt;Property name=&quot;clipcappedfacescolorize&quot; type=&quot;group&quot; value=&quot;on&quot; /&gt;&#10;    &lt;Property name=&quot;clipcappedfacescolorizeper&quot; type=&quot;group&quot; value=&quot;domain&quot; /&gt;&#10;    &lt;Property name=&quot;clipcappedfaceshighlightoverlappingdomains&quot; type=&quot;group&quot; value=&quot;on&quot; /&gt;&#10;    &lt;Property name=&quot;clipcappedfaceshighlightoverlappingdomainscolor&quot; type=&quot;group&quot; value=&quot;fromtheme&quot; /&gt;&#10;    &lt;Property name=&quot;customclipcappedfaceshighlightoverlappingdomainscolor&quot; type=&quot;realarray&quot; value=&quot;1, 0, 0&quot; /&gt;&#10;    &lt;Property name=&quot;clipcappedfacestransparencyenabled&quot; type=&quot;group&quot; value=&quot;off&quot; /&gt;&#10;    &lt;Property name=&quot;clipcappedfacestransparency&quot; type=&quot;real&quot; value=&quot;0.2&quot; /&gt;&#10;    &lt;Property name=&quot;hidestatus&quot; type=&quot;string&quot; value=&quot;hide&quot; /&gt;&#10;    &lt;Property name=&quot;isnew&quot; type=&quot;bool&quot; value=&quot;off&quot; /&gt;&#10;    &lt;Property name=&quot;postviewkey&quot; type=&quot;string&quot; value=&quot;&quot; /&gt;&#10;    &lt;Property name=&quot;workplaneclip&quot; type=&quot;bool&quot; value=&quot;off&quot; /&gt;&#10;    &lt;Property name=&quot;offscreenoverride&quot; type=&quot;bool&quot; value=&quot;off&quot; /&gt;&#10;  &lt;/PropSet&gt;&#10;  &lt;PropSet id=&quot;camera&quot;&gt;&#10;    &lt;Property name=&quot;projection&quot; type=&quot;group&quot; value=&quot;orthographic&quot; /&gt;&#10;    &lt;Property name=&quot;orthoscale&quot; type=&quot;real&quot; value=&quot;0.047857772558927536&quot; /&gt;&#10;    &lt;Property name=&quot;zoomanglefull&quot; type=&quot;real&quot; value=&quot;3.991105556488037&quot; /&gt;&#10;    &lt;Property name=&quot;forcenoviewscaling&quot; type=&quot;bool&quot; value=&quot;off&quot; /&gt;&#10;    &lt;Property name=&quot;viewscaletype&quot; type=&quot;group&quot; value=&quot;none&quot; /&gt;&#10;    &lt;Property name=&quot;autocontext&quot; type=&quot;group&quot; value=&quot;isotropic&quot; /&gt;&#10;    &lt;Property name=&quot;autoupdate&quot; type=&quot;bool&quot; value=&quot;off&quot; /&gt;&#10;    &lt;Property name=&quot;xweight&quot; type=&quot;real&quot; value=&quot;1&quot; /&gt;&#10;    &lt;Property name=&quot;yweight&quot; type=&quot;real&quot; value=&quot;1&quot; /&gt;&#10;    &lt;Property name=&quot;zweight&quot; type=&quot;real&quot; value=&quot;1&quot; /&gt;&#10;    &lt;Property name=&quot;xscale&quot; type=&quot;real&quot; value=&quot;1&quot; /&gt;&#10;    &lt;Property name=&quot;yscale&quot; type=&quot;real&quot; value=&quot;1&quot; /&gt;&#10;    &lt;Property name=&quot;zscale&quot; type=&quot;real&quot; value=&quot;1&quot; /&gt;&#10;    &lt;Property name=&quot;position&quot; type=&quot;realarray&quot; value=&quot;1.369997262954712, -1.3378350734710693, 0.8209496736526489&quot; /&gt;&#10;    &lt;Property name=&quot;target&quot; type=&quot;realarray&quot; value=&quot;0.0171353816986084, -0.024086475372314453, 0.02275174856185913&quot; /&gt;&#10;    &lt;Property name=&quot;up&quot; type=&quot;realarray&quot; value=&quot;-0.25309231877326965, 0.29848772287368774, 0.9202439188957214&quot; /&gt;&#10;    &lt;Property name=&quot;rotationpoint&quot; type=&quot;realarray&quot; value=&quot;0.028705239295959473, 0.007091164588928223, 0.0073359012603759766&quot; /&gt;&#10;    &lt;Property name=&quot;viewoffset&quot; type=&quot;realarray&quot; value=&quot;-0.6434452533721924, 0.2216624021321889&quot; /&gt;&#10;    &lt;Property name=&quot;manualgrid&quot; type=&quot;group&quot; value=&quot;off&quot; /&gt;&#10;    &lt;Property name=&quot;xspacing&quot; type=&quot;real&quot; value=&quot;1&quot; /&gt;&#10;    &lt;Property name=&quot;yspacing&quot; type=&quot;real&quot; value=&quot;1&quot; /&gt;&#10;    &lt;Property name=&quot;zspacing&quot; type=&quot;real&quot; value=&quot;1&quot; /&gt;&#10;    &lt;Property name=&quot;xextra&quot; type=&quot;realarray&quot; value=&quot;&quot; /&gt;&#10;    &lt;Property name=&quot;xextra_vector_method&quot; type=&quot;string&quot; value=&quot;step&quot; /&gt;&#10;    &lt;Property name=&quot;xextra_vector_start&quot; type=&quot;string&quot; value=&quot;&quot; /&gt;&#10;    &lt;Property name=&quot;xextra_vector_stop&quot; type=&quot;string&quot; value=&quot;&quot; /&gt;&#10;    &lt;Property name=&quot;xextra_vector_step&quot; type=&quot;string&quot; value=&quot;&quot; /&gt;&#10;    &lt;Property name=&quot;xextra_vector_numvalues&quot; type=&quot;string&quot; value=&quot;&quot; /&gt;&#10;    &lt;Property name=&quot;xextra_vector_function&quot; type=&quot;string&quot; value=&quot;none&quot; /&gt;&#10;    &lt;Property name=&quot;xextra_vector_interval&quot; type=&quot;string&quot; value=&quot;octave&quot; /&gt;&#10;    &lt;Property name=&quot;xextra_vector_freqperdec&quot; type=&quot;string&quot; value=&quot;&quot; /&gt;&#10;    &lt;Property name=&quot;yextra&quot; type=&quot;realarray&quot; value=&quot;&quot; /&gt;&#10;    &lt;Property name=&quot;yextra_vector_method&quot; type=&quot;string&quot; value=&quot;step&quot; /&gt;&#10;    &lt;Property name=&quot;yextra_vector_start&quot; type=&quot;string&quot; value=&quot;&quot; /&gt;&#10;    &lt;Property name=&quot;yextra_vector_stop&quot; type=&quot;string&quot; value=&quot;&quot; /&gt;&#10;    &lt;Property name=&quot;yextra_vector_step&quot; type=&quot;string&quot; value=&quot;&quot; /&gt;&#10;    &lt;Property name=&quot;yextra_vector_numvalues&quot; type=&quot;string&quot; value=&quot;&quot; /&gt;&#10;    &lt;Property name=&quot;yextra_vector_function&quot; type=&quot;string&quot; value=&quot;none&quot; /&gt;&#10;    &lt;Property name=&quot;yextra_vector_interval&quot; type=&quot;string&quot; value=&quot;octave&quot; /&gt;&#10;    &lt;Property name=&quot;yextra_vector_freqperdec&quot; type=&quot;string&quot; value=&quot;&quot; /&gt;&#10;    &lt;Property name=&quot;zextra&quot; type=&quot;realarray&quot; value=&quot;&quot; /&gt;&#10;    &lt;Property name=&quot;zextra_vector_method&quot; type=&quot;string&quot; value=&quot;step&quot; /&gt;&#10;    &lt;Property name=&quot;zextra_vector_start&quot; type=&quot;string&quot; value=&quot;&quot; /&gt;&#10;    &lt;Property name=&quot;zextra_vector_stop&quot; type=&quot;string&quot; value=&quot;&quot; /&gt;&#10;    &lt;Property name=&quot;zextra_vector_step&quot; type=&quot;string&quot; value=&quot;&quot; /&gt;&#10;    &lt;Property name=&quot;zextra_vector_numvalues&quot; type=&quot;string&quot; value=&quot;&quot; /&gt;&#10;    &lt;Property name=&quot;zextra_vector_function&quot; type=&quot;string&quot; value=&quot;none&quot; /&gt;&#10;    &lt;Property name=&quot;zextra_vector_interval&quot; type=&quot;string&quot; value=&quot;octave&quot; /&gt;&#10;    &lt;Property name=&quot;zextra_vector_freqperdec&quot; type=&quot;string&quot; value=&quot;&quot; /&gt;&#10;    &lt;Property name=&quot;canvassizedip&quot; type=&quot;realarray&quot; value=&quot;1898, 1431&quot; /&gt;&#10;    &lt;Property name=&quot;renderareasizedip&quot; type=&quot;realarray&quot; value=&quot;1898, 1431&quot; /&gt;&#10;  &lt;/PropSet&gt;&#10;  &lt;PropSet id=&quot;axis&quot; /&gt;&#10;  &lt;PropSet id=&quot;clip&quot; /&gt;&#10;  &lt;PropSet id=&quot;table&quot;&gt;&#10;    &lt;Property name=&quot;header&quot; type=&quot;bool&quot; value=&quot;on&quot; /&gt;&#10;    &lt;Property name=&quot;headers&quot; type=&quot;stringmatrix&quot; value=&quot;&quot; /&gt;&#10;    &lt;Property name=&quot;includetitle&quot; type=&quot;bool&quot; value=&quot;off&quot; /&gt;&#10;    &lt;Property name=&quot;title&quot; type=&quot;string&quot; value=&quot;&quot; /&gt;&#10;    &lt;Property name=&quot;fullprec&quot; type=&quot;bool&quot; value=&quot;on&quot; /&gt;&#10;    &lt;Property name=&quot;precision&quot; type=&quot;integer&quot; value=&quot;5&quot; /&gt;&#10;    &lt;Property name=&quot;notation&quot; type=&quot;string&quot; value=&quot;auto&quot; /&gt;&#10;    &lt;Property name=&quot;complexnotation&quot; type=&quot;string&quot; value=&quot;rectangular&quot; /&gt;&#10;  &lt;/PropSet&gt;&#10;  &lt;UpdateTimeStamp&gt;638836078538162659&lt;/UpdateTimeStamp&gt;&#10;&lt;/Root&gt;"/>
</p:tagLst>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6A5DDAE8711AE409FFF08BEB8D80ABE" ma:contentTypeVersion="6" ma:contentTypeDescription="Create a new document." ma:contentTypeScope="" ma:versionID="3cc4ce41d223b353365135b483210d39">
  <xsd:schema xmlns:xsd="http://www.w3.org/2001/XMLSchema" xmlns:xs="http://www.w3.org/2001/XMLSchema" xmlns:p="http://schemas.microsoft.com/office/2006/metadata/properties" xmlns:ns3="bbef7cd2-2498-4e11-96b1-aba8de305d92" targetNamespace="http://schemas.microsoft.com/office/2006/metadata/properties" ma:root="true" ma:fieldsID="b49549e6a3bfcd9ec4032f81a4fc1baa" ns3:_="">
    <xsd:import namespace="bbef7cd2-2498-4e11-96b1-aba8de305d92"/>
    <xsd:element name="properties">
      <xsd:complexType>
        <xsd:sequence>
          <xsd:element name="documentManagement">
            <xsd:complexType>
              <xsd:all>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ef7cd2-2498-4e11-96b1-aba8de305d9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_activity" ma:index="13"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bbef7cd2-2498-4e11-96b1-aba8de305d92" xsi:nil="true"/>
  </documentManagement>
</p:properties>
</file>

<file path=customXml/itemProps1.xml><?xml version="1.0" encoding="utf-8"?>
<ds:datastoreItem xmlns:ds="http://schemas.openxmlformats.org/officeDocument/2006/customXml" ds:itemID="{D5F9316C-F17A-4B73-B5D4-CFE515C1C513}">
  <ds:schemaRefs>
    <ds:schemaRef ds:uri="http://schemas.microsoft.com/sharepoint/v3/contenttype/forms"/>
  </ds:schemaRefs>
</ds:datastoreItem>
</file>

<file path=customXml/itemProps2.xml><?xml version="1.0" encoding="utf-8"?>
<ds:datastoreItem xmlns:ds="http://schemas.openxmlformats.org/officeDocument/2006/customXml" ds:itemID="{36B274FC-3911-4153-9773-E7C6018B8B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ef7cd2-2498-4e11-96b1-aba8de305d9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B3CC947-6749-490D-B9A2-343D3E165090}">
  <ds:schemaRefs>
    <ds:schemaRef ds:uri="http://purl.org/dc/terms/"/>
    <ds:schemaRef ds:uri="http://www.w3.org/XML/1998/namespace"/>
    <ds:schemaRef ds:uri="http://schemas.microsoft.com/office/2006/documentManagement/types"/>
    <ds:schemaRef ds:uri="http://purl.org/dc/dcmitype/"/>
    <ds:schemaRef ds:uri="http://schemas.microsoft.com/office/infopath/2007/PartnerControls"/>
    <ds:schemaRef ds:uri="http://purl.org/dc/elements/1.1/"/>
    <ds:schemaRef ds:uri="http://schemas.openxmlformats.org/package/2006/metadata/core-properties"/>
    <ds:schemaRef ds:uri="bbef7cd2-2498-4e11-96b1-aba8de305d92"/>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350730</TotalTime>
  <Words>557</Words>
  <Application>Microsoft Office PowerPoint</Application>
  <PresentationFormat>On-screen Show (16:9)</PresentationFormat>
  <Paragraphs>62</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Arial Narrow</vt:lpstr>
      <vt:lpstr>Calibri</vt:lpstr>
      <vt:lpstr>Wingdings</vt:lpstr>
      <vt:lpstr>IMCC - 1</vt:lpstr>
      <vt:lpstr>PowerPoint Presentation</vt:lpstr>
      <vt:lpstr>HTS current leads design</vt:lpstr>
      <vt:lpstr>Coil support plate</vt:lpstr>
      <vt:lpstr>HTS leads inner support</vt:lpstr>
      <vt:lpstr>Coil + Terminals Modelling (I)</vt:lpstr>
      <vt:lpstr>Coil + Terminals Modelling (II)</vt:lpstr>
      <vt:lpstr>Equally spaced input current feeding</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Giuseppe Scarantino</cp:lastModifiedBy>
  <cp:revision>579</cp:revision>
  <cp:lastPrinted>2024-11-20T17:41:36Z</cp:lastPrinted>
  <dcterms:created xsi:type="dcterms:W3CDTF">2021-05-17T12:13:58Z</dcterms:created>
  <dcterms:modified xsi:type="dcterms:W3CDTF">2025-05-23T12:43:04Z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0x010100A6A5DDAE8711AE409FFF08BEB8D80ABE</vt:lpwstr>
  </property>
</Properties>
</file>