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2" r:id="rId1"/>
  </p:sldMasterIdLst>
  <p:notesMasterIdLst>
    <p:notesMasterId r:id="rId19"/>
  </p:notesMasterIdLst>
  <p:handoutMasterIdLst>
    <p:handoutMasterId r:id="rId20"/>
  </p:handoutMasterIdLst>
  <p:sldIdLst>
    <p:sldId id="278" r:id="rId2"/>
    <p:sldId id="448" r:id="rId3"/>
    <p:sldId id="449" r:id="rId4"/>
    <p:sldId id="451" r:id="rId5"/>
    <p:sldId id="452" r:id="rId6"/>
    <p:sldId id="453" r:id="rId7"/>
    <p:sldId id="450" r:id="rId8"/>
    <p:sldId id="454" r:id="rId9"/>
    <p:sldId id="455" r:id="rId10"/>
    <p:sldId id="456" r:id="rId11"/>
    <p:sldId id="457" r:id="rId12"/>
    <p:sldId id="458" r:id="rId13"/>
    <p:sldId id="459" r:id="rId14"/>
    <p:sldId id="460" r:id="rId15"/>
    <p:sldId id="461" r:id="rId16"/>
    <p:sldId id="462" r:id="rId17"/>
    <p:sldId id="463" r:id="rId18"/>
  </p:sldIdLst>
  <p:sldSz cx="9144000" cy="5143500" type="screen16x9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2313142-3C34-4229-8475-E7860D43FD60}">
          <p14:sldIdLst>
            <p14:sldId id="278"/>
            <p14:sldId id="448"/>
          </p14:sldIdLst>
        </p14:section>
        <p14:section name="backup" id="{D6B5BAA7-A94E-4DA1-8384-BBE9452B6ED6}">
          <p14:sldIdLst>
            <p14:sldId id="449"/>
            <p14:sldId id="451"/>
            <p14:sldId id="452"/>
            <p14:sldId id="453"/>
            <p14:sldId id="450"/>
            <p14:sldId id="454"/>
            <p14:sldId id="455"/>
            <p14:sldId id="456"/>
            <p14:sldId id="457"/>
            <p14:sldId id="458"/>
            <p14:sldId id="459"/>
            <p14:sldId id="460"/>
            <p14:sldId id="461"/>
            <p14:sldId id="462"/>
            <p14:sldId id="4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CCA" lastIdx="1" clrIdx="0">
    <p:extLst>
      <p:ext uri="{19B8F6BF-5375-455C-9EA6-DF929625EA0E}">
        <p15:presenceInfo xmlns:p15="http://schemas.microsoft.com/office/powerpoint/2012/main" userId="S-1-5-21-1526224874-1540688658-1361462980-636155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9F1"/>
    <a:srgbClr val="C17E63"/>
    <a:srgbClr val="FFD900"/>
    <a:srgbClr val="002B51"/>
    <a:srgbClr val="7DFF41"/>
    <a:srgbClr val="008000"/>
    <a:srgbClr val="F828DF"/>
    <a:srgbClr val="0080FF"/>
    <a:srgbClr val="0000FF"/>
    <a:srgbClr val="000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5" autoAdjust="0"/>
    <p:restoredTop sz="94809" autoAdjust="0"/>
  </p:normalViewPr>
  <p:slideViewPr>
    <p:cSldViewPr snapToObjects="1" showGuides="1">
      <p:cViewPr varScale="1">
        <p:scale>
          <a:sx n="146" d="100"/>
          <a:sy n="146" d="100"/>
        </p:scale>
        <p:origin x="120" y="10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3" d="100"/>
          <a:sy n="83" d="100"/>
        </p:scale>
        <p:origin x="588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13/06/2025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13/06/2025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5803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j-lt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+mj-lt"/>
                <a:cs typeface="Arial Narrow"/>
              </a:defRPr>
            </a:lvl1pPr>
          </a:lstStyle>
          <a:p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j-lt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+mj-lt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+mj-lt"/>
                <a:cs typeface="Arial Narrow"/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j-lt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+mj-lt"/>
              </a:defRPr>
            </a:lvl1pPr>
          </a:lstStyle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+mj-lt"/>
                <a:cs typeface="Arial Narrow"/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j-lt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+mj-lt"/>
                <a:cs typeface="Arial Narrow"/>
              </a:defRPr>
            </a:lvl1pPr>
          </a:lstStyle>
          <a:p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j-lt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+mj-lt"/>
                <a:cs typeface="Arial "/>
              </a:defRPr>
            </a:lvl1pPr>
          </a:lstStyle>
          <a:p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j-lt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+mj-lt"/>
                <a:cs typeface="Arial Narrow"/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"/>
                <a:cs typeface="Arial 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+mj-lt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+mj-lt"/>
                <a:cs typeface="Arial Narrow"/>
              </a:defRPr>
            </a:lvl1pPr>
          </a:lstStyle>
          <a:p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+mj-lt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49" r:id="rId5"/>
    <p:sldLayoutId id="2147483671" r:id="rId6"/>
    <p:sldLayoutId id="2147483651" r:id="rId7"/>
    <p:sldLayoutId id="2147483670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Image 82" descr="MUON-SlideGraph-LogoBkgnd2.png"/>
          <p:cNvPicPr>
            <a:picLocks noChangeAspect="1"/>
          </p:cNvPicPr>
          <p:nvPr/>
        </p:nvPicPr>
        <p:blipFill rotWithShape="1">
          <a:blip r:embed="rId3">
            <a:alphaModFix amt="85000"/>
          </a:blip>
          <a:srcRect t="17760"/>
          <a:stretch/>
        </p:blipFill>
        <p:spPr>
          <a:xfrm>
            <a:off x="1" y="987574"/>
            <a:ext cx="9143999" cy="4227934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1371682" y="2011780"/>
            <a:ext cx="6440678" cy="857250"/>
          </a:xfrm>
        </p:spPr>
        <p:txBody>
          <a:bodyPr/>
          <a:lstStyle/>
          <a:p>
            <a:r>
              <a:rPr lang="en-GB" dirty="0"/>
              <a:t>Winding machine upgrade</a:t>
            </a:r>
          </a:p>
        </p:txBody>
      </p:sp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1919976" y="2861856"/>
            <a:ext cx="5304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/>
                <a:cs typeface="Arial Narrow"/>
              </a:rPr>
              <a:t>R. Unterrainer</a:t>
            </a:r>
          </a:p>
          <a:p>
            <a:pPr algn="ctr"/>
            <a:r>
              <a:rPr lang="en-GB" sz="1600" dirty="0">
                <a:latin typeface="Arial Narrow"/>
                <a:cs typeface="Arial Narrow"/>
              </a:rPr>
              <a:t>Final Cooling Solenoid</a:t>
            </a:r>
          </a:p>
        </p:txBody>
      </p:sp>
    </p:spTree>
    <p:extLst>
      <p:ext uri="{BB962C8B-B14F-4D97-AF65-F5344CB8AC3E}">
        <p14:creationId xmlns:p14="http://schemas.microsoft.com/office/powerpoint/2010/main" val="2133762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EFBAE-990E-1107-C1E1-1698DE206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38CAD-37CA-66E3-7F72-7D6511D00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5B7C7B06-29A6-40CB-BD23-603D6CF7B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Seho</a:t>
            </a:r>
            <a:br>
              <a:rPr lang="en-US" dirty="0"/>
            </a:br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97F7E0E5-99C0-4ED7-8A09-366834CB8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771550"/>
            <a:ext cx="4777045" cy="3936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2653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EFBAE-990E-1107-C1E1-1698DE206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38CAD-37CA-66E3-7F72-7D6511D00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5B7C7B06-29A6-40CB-BD23-603D6CF7B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Seho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4BB86A-511D-4F6A-BE4A-A2CB3AAFB8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627534"/>
            <a:ext cx="5281422" cy="435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740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EFBAE-990E-1107-C1E1-1698DE206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38CAD-37CA-66E3-7F72-7D6511D00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5B7C7B06-29A6-40CB-BD23-603D6CF7B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Seho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2CAADF-A6B5-4D7B-BD3F-FA508FA4F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642047"/>
            <a:ext cx="5040560" cy="4124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508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EFBAE-990E-1107-C1E1-1698DE206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38CAD-37CA-66E3-7F72-7D6511D00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5B7C7B06-29A6-40CB-BD23-603D6CF7B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Seho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7E9D54-2ABD-47C1-A984-BEB6D6ED8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169" y="771550"/>
            <a:ext cx="6329661" cy="386789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F81398-CC07-494F-8296-94ED41D15AE8}"/>
              </a:ext>
            </a:extLst>
          </p:cNvPr>
          <p:cNvSpPr txBox="1"/>
          <p:nvPr/>
        </p:nvSpPr>
        <p:spPr>
          <a:xfrm>
            <a:off x="7388550" y="3075806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silicone!</a:t>
            </a:r>
          </a:p>
        </p:txBody>
      </p:sp>
    </p:spTree>
    <p:extLst>
      <p:ext uri="{BB962C8B-B14F-4D97-AF65-F5344CB8AC3E}">
        <p14:creationId xmlns:p14="http://schemas.microsoft.com/office/powerpoint/2010/main" val="5440925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EFBAE-990E-1107-C1E1-1698DE206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38CAD-37CA-66E3-7F72-7D6511D00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5B7C7B06-29A6-40CB-BD23-603D6CF7B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Seho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E6ACE4-FA6C-4BC5-B57A-C1A6F46CF4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06" y="843558"/>
            <a:ext cx="4252786" cy="37915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20C756-0625-4686-9FE7-E5F837A1F284}"/>
              </a:ext>
            </a:extLst>
          </p:cNvPr>
          <p:cNvSpPr txBox="1"/>
          <p:nvPr/>
        </p:nvSpPr>
        <p:spPr>
          <a:xfrm>
            <a:off x="5004048" y="2427734"/>
            <a:ext cx="18902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Flood gates</a:t>
            </a:r>
          </a:p>
          <a:p>
            <a:endParaRPr lang="en-US" dirty="0"/>
          </a:p>
          <a:p>
            <a:r>
              <a:rPr lang="en-US" dirty="0"/>
              <a:t>Almost no tin left</a:t>
            </a:r>
          </a:p>
          <a:p>
            <a:endParaRPr lang="en-US" dirty="0"/>
          </a:p>
          <a:p>
            <a:r>
              <a:rPr lang="en-US" dirty="0"/>
              <a:t>Thermal control</a:t>
            </a:r>
          </a:p>
        </p:txBody>
      </p:sp>
    </p:spTree>
    <p:extLst>
      <p:ext uri="{BB962C8B-B14F-4D97-AF65-F5344CB8AC3E}">
        <p14:creationId xmlns:p14="http://schemas.microsoft.com/office/powerpoint/2010/main" val="2820085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EFBAE-990E-1107-C1E1-1698DE206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38CAD-37CA-66E3-7F72-7D6511D00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5B7C7B06-29A6-40CB-BD23-603D6CF7B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Seho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FF42017-EC94-4154-8050-60784B435C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915566"/>
            <a:ext cx="4053820" cy="380895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3FB325A-5813-4763-8806-F3423D6FCC38}"/>
              </a:ext>
            </a:extLst>
          </p:cNvPr>
          <p:cNvCxnSpPr/>
          <p:nvPr/>
        </p:nvCxnSpPr>
        <p:spPr>
          <a:xfrm flipH="1">
            <a:off x="2915816" y="3075806"/>
            <a:ext cx="3816424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ABFD525-3A45-4C17-9E5A-99627C9357DA}"/>
              </a:ext>
            </a:extLst>
          </p:cNvPr>
          <p:cNvCxnSpPr>
            <a:cxnSpLocks/>
          </p:cNvCxnSpPr>
          <p:nvPr/>
        </p:nvCxnSpPr>
        <p:spPr>
          <a:xfrm flipH="1">
            <a:off x="4067944" y="3228206"/>
            <a:ext cx="2816696" cy="4956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1ED846E-BC4B-4620-B46C-07A265ACF221}"/>
              </a:ext>
            </a:extLst>
          </p:cNvPr>
          <p:cNvSpPr txBox="1"/>
          <p:nvPr/>
        </p:nvSpPr>
        <p:spPr>
          <a:xfrm>
            <a:off x="6956533" y="2858874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Flood gates</a:t>
            </a:r>
          </a:p>
        </p:txBody>
      </p:sp>
    </p:spTree>
    <p:extLst>
      <p:ext uri="{BB962C8B-B14F-4D97-AF65-F5344CB8AC3E}">
        <p14:creationId xmlns:p14="http://schemas.microsoft.com/office/powerpoint/2010/main" val="36864961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EFBAE-990E-1107-C1E1-1698DE206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38CAD-37CA-66E3-7F72-7D6511D00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5B7C7B06-29A6-40CB-BD23-603D6CF7B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Microptik</a:t>
            </a: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EBBF16-F8FD-4595-A52A-7C496204E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2" y="1068524"/>
            <a:ext cx="9144000" cy="342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149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EFBAE-990E-1107-C1E1-1698DE206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38CAD-37CA-66E3-7F72-7D6511D00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23" name="Title 22">
            <a:extLst>
              <a:ext uri="{FF2B5EF4-FFF2-40B4-BE49-F238E27FC236}">
                <a16:creationId xmlns:a16="http://schemas.microsoft.com/office/drawing/2014/main" id="{5B7C7B06-29A6-40CB-BD23-603D6CF7B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Microptik</a:t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EE5C459-0C93-45BE-A791-6BBEBAF84C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967" y="1063625"/>
            <a:ext cx="8888065" cy="337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770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B26E69-6A39-07C6-F84E-62EC75B31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CEF878A-8E10-3EFE-CD15-CBFFBBE77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106" y="339502"/>
            <a:ext cx="6781800" cy="857250"/>
          </a:xfrm>
        </p:spPr>
        <p:txBody>
          <a:bodyPr/>
          <a:lstStyle/>
          <a:p>
            <a:r>
              <a:rPr lang="en-US" dirty="0">
                <a:latin typeface="+mj-lt"/>
              </a:rPr>
              <a:t>Current Set Up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97E29C-2B9F-0FEB-2B38-EFB843EA2C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10" name="Picture 9" descr="A diagram of a metal tubing&#10;&#10;AI-generated content may be incorrect.">
            <a:extLst>
              <a:ext uri="{FF2B5EF4-FFF2-40B4-BE49-F238E27FC236}">
                <a16:creationId xmlns:a16="http://schemas.microsoft.com/office/drawing/2014/main" id="{C354F410-F6D0-B616-5791-E235C9884E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6381" r="3170" b="6247"/>
          <a:stretch/>
        </p:blipFill>
        <p:spPr>
          <a:xfrm>
            <a:off x="1115616" y="1059582"/>
            <a:ext cx="733420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515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B206969-2EF8-1592-1D26-F4014A5992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r>
              <a:rPr lang="en-GB" sz="2000" dirty="0">
                <a:latin typeface="+mn-lt"/>
              </a:rPr>
              <a:t>Pre-cleaning stage</a:t>
            </a:r>
          </a:p>
          <a:p>
            <a:pPr lvl="1"/>
            <a:r>
              <a:rPr lang="en-GB" sz="1600" dirty="0">
                <a:latin typeface="+mn-lt"/>
              </a:rPr>
              <a:t>Copper Oxide Etching Bath </a:t>
            </a:r>
          </a:p>
          <a:p>
            <a:pPr lvl="2"/>
            <a:r>
              <a:rPr lang="en-GB" sz="1200" dirty="0">
                <a:latin typeface="+mn-lt"/>
              </a:rPr>
              <a:t>Citric Acid/</a:t>
            </a:r>
            <a:r>
              <a:rPr lang="en-GB" sz="1200" dirty="0" err="1">
                <a:latin typeface="+mn-lt"/>
              </a:rPr>
              <a:t>Sodiumpersulfate</a:t>
            </a:r>
            <a:endParaRPr lang="en-GB" sz="1200" dirty="0">
              <a:latin typeface="+mn-lt"/>
            </a:endParaRPr>
          </a:p>
          <a:p>
            <a:pPr lvl="2"/>
            <a:r>
              <a:rPr lang="en-GB" sz="1200" dirty="0">
                <a:latin typeface="+mn-lt"/>
              </a:rPr>
              <a:t>brushing</a:t>
            </a:r>
          </a:p>
          <a:p>
            <a:pPr lvl="1"/>
            <a:r>
              <a:rPr lang="en-GB" sz="1600" dirty="0">
                <a:latin typeface="+mn-lt"/>
              </a:rPr>
              <a:t>Washing (deionized water)</a:t>
            </a:r>
          </a:p>
          <a:p>
            <a:pPr lvl="1"/>
            <a:r>
              <a:rPr lang="en-GB" sz="1600" dirty="0">
                <a:latin typeface="+mn-lt"/>
              </a:rPr>
              <a:t>Drying + final cleaning </a:t>
            </a:r>
          </a:p>
          <a:p>
            <a:pPr lvl="2"/>
            <a:r>
              <a:rPr lang="en-GB" sz="1200" dirty="0">
                <a:latin typeface="+mn-lt"/>
              </a:rPr>
              <a:t>Acetone/Isopropyl Alc. </a:t>
            </a:r>
          </a:p>
          <a:p>
            <a:pPr lvl="2"/>
            <a:r>
              <a:rPr lang="en-GB" sz="1200" dirty="0">
                <a:latin typeface="+mn-lt"/>
              </a:rPr>
              <a:t>Brushing</a:t>
            </a:r>
          </a:p>
          <a:p>
            <a:r>
              <a:rPr lang="en-US" sz="2000" dirty="0"/>
              <a:t>New flux station</a:t>
            </a:r>
          </a:p>
          <a:p>
            <a:pPr lvl="1"/>
            <a:r>
              <a:rPr lang="en-US" sz="1600" dirty="0">
                <a:latin typeface="+mn-lt"/>
              </a:rPr>
              <a:t>Foam</a:t>
            </a:r>
            <a:endParaRPr lang="en-GB" sz="1600" dirty="0">
              <a:latin typeface="+mn-lt"/>
            </a:endParaRPr>
          </a:p>
          <a:p>
            <a:pPr lvl="1"/>
            <a:r>
              <a:rPr lang="en-GB" sz="1600" dirty="0">
                <a:latin typeface="+mn-lt"/>
              </a:rPr>
              <a:t>Spray</a:t>
            </a:r>
          </a:p>
          <a:p>
            <a:r>
              <a:rPr lang="en-US" sz="2000" dirty="0"/>
              <a:t>Wave solder / submerged pre-tinning</a:t>
            </a:r>
          </a:p>
          <a:p>
            <a:endParaRPr lang="en-GB" sz="2000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999BB9-C762-6D15-80BC-695FCAAE31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BA04422-9AD6-033B-97BB-4E6C6AEF4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Plan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444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ADC65-7021-5EC6-BCFF-2E465C0B3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371A7B6-4B3B-BB75-8D43-6F67E18850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r>
              <a:rPr lang="en-GB" sz="2000" dirty="0">
                <a:latin typeface="+mn-lt"/>
              </a:rPr>
              <a:t>Pre-cleaning stage</a:t>
            </a:r>
          </a:p>
          <a:p>
            <a:pPr lvl="1"/>
            <a:r>
              <a:rPr lang="en-GB" sz="1600" dirty="0">
                <a:latin typeface="+mn-lt"/>
              </a:rPr>
              <a:t>Copper Oxide Etching Bath </a:t>
            </a:r>
          </a:p>
          <a:p>
            <a:pPr lvl="2"/>
            <a:r>
              <a:rPr lang="en-GB" sz="1200" dirty="0">
                <a:latin typeface="+mn-lt"/>
              </a:rPr>
              <a:t>Citric Acid/</a:t>
            </a:r>
            <a:r>
              <a:rPr lang="en-GB" sz="1200" dirty="0" err="1">
                <a:latin typeface="+mn-lt"/>
              </a:rPr>
              <a:t>Sodiumpersulfate</a:t>
            </a:r>
            <a:endParaRPr lang="en-GB" sz="1200" dirty="0">
              <a:latin typeface="+mn-lt"/>
            </a:endParaRPr>
          </a:p>
          <a:p>
            <a:pPr lvl="2"/>
            <a:r>
              <a:rPr lang="en-GB" sz="1200" dirty="0">
                <a:latin typeface="+mn-lt"/>
              </a:rPr>
              <a:t>brushing</a:t>
            </a:r>
          </a:p>
          <a:p>
            <a:pPr lvl="1"/>
            <a:r>
              <a:rPr lang="en-GB" sz="1600" dirty="0">
                <a:latin typeface="+mn-lt"/>
              </a:rPr>
              <a:t>Washing (deionized water)</a:t>
            </a:r>
          </a:p>
          <a:p>
            <a:pPr lvl="1"/>
            <a:r>
              <a:rPr lang="en-GB" sz="1600" dirty="0">
                <a:latin typeface="+mn-lt"/>
              </a:rPr>
              <a:t>Drying + final cleaning </a:t>
            </a:r>
          </a:p>
          <a:p>
            <a:pPr lvl="2"/>
            <a:r>
              <a:rPr lang="en-GB" sz="1200" dirty="0">
                <a:latin typeface="+mn-lt"/>
              </a:rPr>
              <a:t>Acetone/Isopropyl Alc. </a:t>
            </a:r>
          </a:p>
          <a:p>
            <a:pPr lvl="2"/>
            <a:r>
              <a:rPr lang="en-GB" sz="1200" dirty="0">
                <a:latin typeface="+mn-lt"/>
              </a:rPr>
              <a:t>Brushing</a:t>
            </a:r>
          </a:p>
          <a:p>
            <a:r>
              <a:rPr lang="en-US" sz="2000" dirty="0"/>
              <a:t>New flux station</a:t>
            </a:r>
          </a:p>
          <a:p>
            <a:pPr lvl="1"/>
            <a:r>
              <a:rPr lang="en-US" sz="1600" dirty="0">
                <a:latin typeface="+mn-lt"/>
              </a:rPr>
              <a:t>Foam</a:t>
            </a:r>
            <a:endParaRPr lang="en-GB" sz="1600" dirty="0">
              <a:latin typeface="+mn-lt"/>
            </a:endParaRPr>
          </a:p>
          <a:p>
            <a:pPr lvl="1"/>
            <a:r>
              <a:rPr lang="en-GB" sz="1600" dirty="0">
                <a:latin typeface="+mn-lt"/>
              </a:rPr>
              <a:t>Spray</a:t>
            </a:r>
          </a:p>
          <a:p>
            <a:r>
              <a:rPr lang="en-US" sz="2000" dirty="0"/>
              <a:t>Wave solder / submerged pre-tinning</a:t>
            </a:r>
          </a:p>
          <a:p>
            <a:endParaRPr lang="en-GB" sz="2000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BB7A7D-DF38-1DFB-A41F-E44AF6839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FDDA4E-9AD9-0685-00E0-BA9A54C44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Plan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8D4907-C5A2-0F93-F046-05D3743D89F8}"/>
              </a:ext>
            </a:extLst>
          </p:cNvPr>
          <p:cNvSpPr txBox="1"/>
          <p:nvPr/>
        </p:nvSpPr>
        <p:spPr>
          <a:xfrm>
            <a:off x="4788024" y="2276933"/>
            <a:ext cx="3823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housing for N</a:t>
            </a:r>
            <a:r>
              <a:rPr lang="en-US" baseline="-25000" dirty="0"/>
              <a:t>2</a:t>
            </a:r>
            <a:r>
              <a:rPr lang="en-US" dirty="0"/>
              <a:t>/</a:t>
            </a:r>
            <a:r>
              <a:rPr lang="en-US" dirty="0" err="1"/>
              <a:t>Ar</a:t>
            </a:r>
            <a:r>
              <a:rPr lang="en-US" dirty="0"/>
              <a:t>/O</a:t>
            </a:r>
            <a:r>
              <a:rPr lang="en-US" baseline="-25000" dirty="0"/>
              <a:t>2</a:t>
            </a:r>
            <a:r>
              <a:rPr lang="en-US" dirty="0"/>
              <a:t> atmosphere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1733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4367AC-61CC-2C31-C15A-29B6A6AA18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92367BF-7000-5B24-4B27-92DF5F24BE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r>
              <a:rPr lang="en-GB" sz="2000" dirty="0">
                <a:latin typeface="+mn-lt"/>
              </a:rPr>
              <a:t>Pre-cleaning stage</a:t>
            </a:r>
          </a:p>
          <a:p>
            <a:pPr lvl="1"/>
            <a:r>
              <a:rPr lang="en-GB" sz="1600" dirty="0">
                <a:latin typeface="+mn-lt"/>
              </a:rPr>
              <a:t>Copper Oxide Etching Bath </a:t>
            </a:r>
          </a:p>
          <a:p>
            <a:pPr lvl="2"/>
            <a:r>
              <a:rPr lang="en-GB" sz="1200" dirty="0">
                <a:latin typeface="+mn-lt"/>
              </a:rPr>
              <a:t>Citric Acid/</a:t>
            </a:r>
            <a:r>
              <a:rPr lang="en-GB" sz="1200" dirty="0" err="1">
                <a:latin typeface="+mn-lt"/>
              </a:rPr>
              <a:t>Sodiumpersulfate</a:t>
            </a:r>
            <a:endParaRPr lang="en-GB" sz="1200" dirty="0">
              <a:latin typeface="+mn-lt"/>
            </a:endParaRPr>
          </a:p>
          <a:p>
            <a:pPr lvl="2"/>
            <a:r>
              <a:rPr lang="en-GB" sz="1200" dirty="0">
                <a:latin typeface="+mn-lt"/>
              </a:rPr>
              <a:t>brushing</a:t>
            </a:r>
          </a:p>
          <a:p>
            <a:pPr lvl="1"/>
            <a:r>
              <a:rPr lang="en-GB" sz="1600" dirty="0">
                <a:latin typeface="+mn-lt"/>
              </a:rPr>
              <a:t>Washing (deionized water)</a:t>
            </a:r>
          </a:p>
          <a:p>
            <a:pPr lvl="1"/>
            <a:r>
              <a:rPr lang="en-GB" sz="1600" dirty="0">
                <a:latin typeface="+mn-lt"/>
              </a:rPr>
              <a:t>Drying + final cleaning </a:t>
            </a:r>
          </a:p>
          <a:p>
            <a:pPr lvl="2"/>
            <a:r>
              <a:rPr lang="en-GB" sz="1200" dirty="0">
                <a:latin typeface="+mn-lt"/>
              </a:rPr>
              <a:t>Acetone/Isopropyl Alc. </a:t>
            </a:r>
          </a:p>
          <a:p>
            <a:pPr lvl="2"/>
            <a:r>
              <a:rPr lang="en-GB" sz="1200" dirty="0">
                <a:latin typeface="+mn-lt"/>
              </a:rPr>
              <a:t>Brushing</a:t>
            </a:r>
          </a:p>
          <a:p>
            <a:r>
              <a:rPr lang="en-US" sz="2000" dirty="0"/>
              <a:t>New flux station</a:t>
            </a:r>
          </a:p>
          <a:p>
            <a:pPr lvl="1"/>
            <a:r>
              <a:rPr lang="en-US" sz="1600" dirty="0">
                <a:latin typeface="+mn-lt"/>
              </a:rPr>
              <a:t>Foam</a:t>
            </a:r>
            <a:endParaRPr lang="en-GB" sz="1600" dirty="0">
              <a:latin typeface="+mn-lt"/>
            </a:endParaRPr>
          </a:p>
          <a:p>
            <a:pPr lvl="1"/>
            <a:r>
              <a:rPr lang="en-GB" sz="1600" dirty="0">
                <a:latin typeface="+mn-lt"/>
              </a:rPr>
              <a:t>Spray</a:t>
            </a:r>
          </a:p>
          <a:p>
            <a:r>
              <a:rPr lang="en-US" sz="2000" dirty="0"/>
              <a:t>Wave solder / submerged pre-tinning</a:t>
            </a:r>
          </a:p>
          <a:p>
            <a:endParaRPr lang="en-GB" sz="2000" dirty="0">
              <a:latin typeface="+mn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4A751E-FB1A-4E71-DBE8-D1E349E02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1B90A7B-7061-CA44-7DDE-BF034A390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Upgrade Plan</a:t>
            </a:r>
            <a:endParaRPr lang="en-GB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A64D4ED0-5CAB-03EC-A117-A253B4271B6F}"/>
              </a:ext>
            </a:extLst>
          </p:cNvPr>
          <p:cNvCxnSpPr/>
          <p:nvPr/>
        </p:nvCxnSpPr>
        <p:spPr>
          <a:xfrm flipH="1">
            <a:off x="5220072" y="4587974"/>
            <a:ext cx="50405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344763B-75C2-956A-1CAB-4B0053716FC1}"/>
              </a:ext>
            </a:extLst>
          </p:cNvPr>
          <p:cNvSpPr txBox="1"/>
          <p:nvPr/>
        </p:nvSpPr>
        <p:spPr>
          <a:xfrm>
            <a:off x="5940152" y="4412218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Main topic of this meeting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EC07BE-6112-F17B-8689-19C7C191C691}"/>
              </a:ext>
            </a:extLst>
          </p:cNvPr>
          <p:cNvSpPr txBox="1"/>
          <p:nvPr/>
        </p:nvSpPr>
        <p:spPr>
          <a:xfrm>
            <a:off x="4788024" y="2276933"/>
            <a:ext cx="3823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housing for N</a:t>
            </a:r>
            <a:r>
              <a:rPr lang="en-US" baseline="-25000" dirty="0"/>
              <a:t>2</a:t>
            </a:r>
            <a:r>
              <a:rPr lang="en-US" dirty="0"/>
              <a:t>/</a:t>
            </a:r>
            <a:r>
              <a:rPr lang="en-US" dirty="0" err="1"/>
              <a:t>Ar</a:t>
            </a:r>
            <a:r>
              <a:rPr lang="en-US" dirty="0"/>
              <a:t>/O</a:t>
            </a:r>
            <a:r>
              <a:rPr lang="en-US" baseline="-25000" dirty="0"/>
              <a:t>2</a:t>
            </a:r>
            <a:r>
              <a:rPr lang="en-US" dirty="0"/>
              <a:t> atmosphere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3901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4F5FED-B89B-CED6-50C0-F6DBAA449E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23FDD59C-E7C8-0F7B-F2E5-4794063F95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r>
              <a:rPr lang="en-US" sz="2000" dirty="0">
                <a:latin typeface="+mn-lt"/>
              </a:rPr>
              <a:t>REBCO (rare earth barium copper oxide)</a:t>
            </a:r>
          </a:p>
          <a:p>
            <a:pPr lvl="1"/>
            <a:r>
              <a:rPr lang="en-US" sz="1600" dirty="0">
                <a:latin typeface="+mn-lt"/>
              </a:rPr>
              <a:t>Stainless steel/Hastelloy substrate</a:t>
            </a:r>
          </a:p>
          <a:p>
            <a:pPr lvl="1"/>
            <a:r>
              <a:rPr lang="en-US" sz="1600" dirty="0">
                <a:latin typeface="+mn-lt"/>
              </a:rPr>
              <a:t>Thin buffer layers</a:t>
            </a:r>
          </a:p>
          <a:p>
            <a:pPr lvl="1"/>
            <a:r>
              <a:rPr lang="en-US" sz="1600" dirty="0">
                <a:latin typeface="+mn-lt"/>
              </a:rPr>
              <a:t>1-5 mum of high temperature superconductor (HTS)</a:t>
            </a:r>
          </a:p>
          <a:p>
            <a:pPr lvl="1"/>
            <a:r>
              <a:rPr lang="en-US" sz="1600" dirty="0">
                <a:latin typeface="+mn-lt"/>
              </a:rPr>
              <a:t>Electrical stabilizer</a:t>
            </a:r>
          </a:p>
          <a:p>
            <a:pPr lvl="2"/>
            <a:r>
              <a:rPr lang="en-US" sz="1200" dirty="0">
                <a:latin typeface="+mn-lt"/>
              </a:rPr>
              <a:t>1-2 mum silver</a:t>
            </a:r>
          </a:p>
          <a:p>
            <a:pPr lvl="2"/>
            <a:r>
              <a:rPr lang="en-US" sz="1200" dirty="0">
                <a:latin typeface="+mn-lt"/>
              </a:rPr>
              <a:t>5-30 mum Cu finish</a:t>
            </a:r>
          </a:p>
          <a:p>
            <a:pPr lvl="1"/>
            <a:r>
              <a:rPr lang="en-US" sz="1600" dirty="0">
                <a:latin typeface="+mn-lt"/>
              </a:rPr>
              <a:t>Overall dimensions (</a:t>
            </a:r>
            <a:r>
              <a:rPr lang="en-US" sz="1600" dirty="0" err="1">
                <a:latin typeface="+mn-lt"/>
              </a:rPr>
              <a:t>LxWxH</a:t>
            </a:r>
            <a:r>
              <a:rPr lang="en-US" sz="1600" dirty="0">
                <a:latin typeface="+mn-lt"/>
              </a:rPr>
              <a:t>)</a:t>
            </a:r>
          </a:p>
          <a:p>
            <a:pPr lvl="2"/>
            <a:r>
              <a:rPr lang="en-US" sz="1200" dirty="0">
                <a:latin typeface="+mn-lt"/>
              </a:rPr>
              <a:t>Up to  1 km x 12/15 mm x 0.08 mm (80 mum)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93F0ED-C0FA-D414-0004-24CC10876D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5629E35-63B0-F849-393E-67F151184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want to solder?</a:t>
            </a:r>
            <a:endParaRPr lang="en-GB" dirty="0"/>
          </a:p>
        </p:txBody>
      </p:sp>
      <p:pic>
        <p:nvPicPr>
          <p:cNvPr id="6" name="Picture 5" descr="A diagram of a structure&#10;&#10;AI-generated content may be incorrect.">
            <a:extLst>
              <a:ext uri="{FF2B5EF4-FFF2-40B4-BE49-F238E27FC236}">
                <a16:creationId xmlns:a16="http://schemas.microsoft.com/office/drawing/2014/main" id="{41491D29-E959-5D24-249F-1D5F113CC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0" y="2787774"/>
            <a:ext cx="3613291" cy="162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540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9E5463-B7FE-E6EF-52CA-962314856E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E3279293-7D8A-60AD-E72B-E319A387DA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r>
              <a:rPr lang="en-US" sz="2000" dirty="0">
                <a:latin typeface="+mn-lt"/>
              </a:rPr>
              <a:t>Prerequisites</a:t>
            </a:r>
          </a:p>
          <a:p>
            <a:pPr lvl="1"/>
            <a:r>
              <a:rPr lang="en-US" sz="1600" dirty="0">
                <a:latin typeface="+mn-lt"/>
              </a:rPr>
              <a:t>“Small” setup/simple wave</a:t>
            </a:r>
          </a:p>
          <a:p>
            <a:pPr lvl="1"/>
            <a:r>
              <a:rPr lang="en-US" sz="1600" dirty="0">
                <a:latin typeface="+mn-lt"/>
              </a:rPr>
              <a:t>Homogeneous coating thickness on both sides</a:t>
            </a:r>
          </a:p>
          <a:p>
            <a:pPr lvl="2"/>
            <a:r>
              <a:rPr lang="en-US" sz="1200" dirty="0">
                <a:latin typeface="+mn-lt"/>
              </a:rPr>
              <a:t>Wave needs to have enough height</a:t>
            </a:r>
          </a:p>
          <a:p>
            <a:pPr lvl="2"/>
            <a:r>
              <a:rPr lang="en-US" sz="1200" dirty="0">
                <a:latin typeface="+mn-lt"/>
              </a:rPr>
              <a:t>Potentially thinking about adding additional surface finishing tech. (HASL/former)</a:t>
            </a:r>
          </a:p>
          <a:p>
            <a:pPr lvl="1"/>
            <a:r>
              <a:rPr lang="en-US" sz="1600" dirty="0">
                <a:latin typeface="+mn-lt"/>
              </a:rPr>
              <a:t>Coating tapes of up to 15 mm width (Wave height?)</a:t>
            </a:r>
          </a:p>
          <a:p>
            <a:pPr lvl="1"/>
            <a:r>
              <a:rPr lang="en-US" sz="1600" dirty="0">
                <a:latin typeface="+mn-lt"/>
              </a:rPr>
              <a:t>Multi-solder compatible (Titanium/Coatings? Which alloy)</a:t>
            </a:r>
          </a:p>
          <a:p>
            <a:pPr lvl="1"/>
            <a:r>
              <a:rPr lang="en-GB" sz="1600" dirty="0">
                <a:latin typeface="+mn-lt"/>
              </a:rPr>
              <a:t>Good temperature control (&gt;200 C destructive influence on tape)</a:t>
            </a:r>
          </a:p>
          <a:p>
            <a:pPr lvl="1"/>
            <a:r>
              <a:rPr lang="en-GB" sz="1600" dirty="0">
                <a:latin typeface="+mn-lt"/>
              </a:rPr>
              <a:t>High throughput and low maintenance needs (easy solder dross removal)</a:t>
            </a:r>
          </a:p>
          <a:p>
            <a:pPr lvl="1"/>
            <a:r>
              <a:rPr lang="en-GB" sz="1600" dirty="0">
                <a:latin typeface="+mn-lt"/>
              </a:rPr>
              <a:t>Minimalistic design (</a:t>
            </a:r>
            <a:r>
              <a:rPr lang="en-GB" sz="1600" dirty="0" err="1">
                <a:latin typeface="+mn-lt"/>
              </a:rPr>
              <a:t>prototyp</a:t>
            </a:r>
            <a:r>
              <a:rPr lang="en-GB" sz="1600" dirty="0">
                <a:latin typeface="+mn-lt"/>
              </a:rPr>
              <a:t>))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086931-08A2-FE81-C51F-71801BF270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BD2686A-AA1E-26C7-28E9-5E879862B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 Solder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9812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EDB71E-0CDD-ECF9-77A2-BD3374AEF9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954D828D-D285-3E75-1F0E-0DDD095A082E}"/>
              </a:ext>
            </a:extLst>
          </p:cNvPr>
          <p:cNvSpPr/>
          <p:nvPr/>
        </p:nvSpPr>
        <p:spPr>
          <a:xfrm>
            <a:off x="2146570" y="3106015"/>
            <a:ext cx="2782111" cy="207874"/>
          </a:xfrm>
          <a:custGeom>
            <a:avLst/>
            <a:gdLst>
              <a:gd name="connsiteX0" fmla="*/ 0 w 2782111"/>
              <a:gd name="connsiteY0" fmla="*/ 207874 h 207874"/>
              <a:gd name="connsiteX1" fmla="*/ 356681 w 2782111"/>
              <a:gd name="connsiteY1" fmla="*/ 351 h 207874"/>
              <a:gd name="connsiteX2" fmla="*/ 797668 w 2782111"/>
              <a:gd name="connsiteY2" fmla="*/ 155994 h 207874"/>
              <a:gd name="connsiteX3" fmla="*/ 1173804 w 2782111"/>
              <a:gd name="connsiteY3" fmla="*/ 65202 h 207874"/>
              <a:gd name="connsiteX4" fmla="*/ 1465634 w 2782111"/>
              <a:gd name="connsiteY4" fmla="*/ 181934 h 207874"/>
              <a:gd name="connsiteX5" fmla="*/ 1835285 w 2782111"/>
              <a:gd name="connsiteY5" fmla="*/ 52232 h 207874"/>
              <a:gd name="connsiteX6" fmla="*/ 2191966 w 2782111"/>
              <a:gd name="connsiteY6" fmla="*/ 168964 h 207874"/>
              <a:gd name="connsiteX7" fmla="*/ 2607013 w 2782111"/>
              <a:gd name="connsiteY7" fmla="*/ 58717 h 207874"/>
              <a:gd name="connsiteX8" fmla="*/ 2782111 w 2782111"/>
              <a:gd name="connsiteY8" fmla="*/ 110598 h 207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2111" h="207874">
                <a:moveTo>
                  <a:pt x="0" y="207874"/>
                </a:moveTo>
                <a:cubicBezTo>
                  <a:pt x="111868" y="108436"/>
                  <a:pt x="223736" y="8998"/>
                  <a:pt x="356681" y="351"/>
                </a:cubicBezTo>
                <a:cubicBezTo>
                  <a:pt x="489626" y="-8296"/>
                  <a:pt x="661481" y="145186"/>
                  <a:pt x="797668" y="155994"/>
                </a:cubicBezTo>
                <a:cubicBezTo>
                  <a:pt x="933855" y="166802"/>
                  <a:pt x="1062476" y="60879"/>
                  <a:pt x="1173804" y="65202"/>
                </a:cubicBezTo>
                <a:cubicBezTo>
                  <a:pt x="1285132" y="69525"/>
                  <a:pt x="1355387" y="184096"/>
                  <a:pt x="1465634" y="181934"/>
                </a:cubicBezTo>
                <a:cubicBezTo>
                  <a:pt x="1575881" y="179772"/>
                  <a:pt x="1714230" y="54394"/>
                  <a:pt x="1835285" y="52232"/>
                </a:cubicBezTo>
                <a:cubicBezTo>
                  <a:pt x="1956340" y="50070"/>
                  <a:pt x="2063345" y="167883"/>
                  <a:pt x="2191966" y="168964"/>
                </a:cubicBezTo>
                <a:cubicBezTo>
                  <a:pt x="2320587" y="170045"/>
                  <a:pt x="2508656" y="68445"/>
                  <a:pt x="2607013" y="58717"/>
                </a:cubicBezTo>
                <a:cubicBezTo>
                  <a:pt x="2705371" y="48989"/>
                  <a:pt x="2730230" y="51151"/>
                  <a:pt x="2782111" y="110598"/>
                </a:cubicBezTo>
              </a:path>
            </a:pathLst>
          </a:cu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5C4DB0A-339F-D83F-B7BD-3ED7D1572FC5}"/>
              </a:ext>
            </a:extLst>
          </p:cNvPr>
          <p:cNvCxnSpPr>
            <a:cxnSpLocks/>
          </p:cNvCxnSpPr>
          <p:nvPr/>
        </p:nvCxnSpPr>
        <p:spPr>
          <a:xfrm>
            <a:off x="5364088" y="2448831"/>
            <a:ext cx="921248" cy="0"/>
          </a:xfrm>
          <a:prstGeom prst="line">
            <a:avLst/>
          </a:prstGeom>
          <a:ln>
            <a:solidFill>
              <a:srgbClr val="E8E9F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DC68A53-E177-0827-0A67-AF40755C502A}"/>
              </a:ext>
            </a:extLst>
          </p:cNvPr>
          <p:cNvCxnSpPr>
            <a:cxnSpLocks/>
          </p:cNvCxnSpPr>
          <p:nvPr/>
        </p:nvCxnSpPr>
        <p:spPr>
          <a:xfrm>
            <a:off x="2339752" y="2448831"/>
            <a:ext cx="1283247" cy="0"/>
          </a:xfrm>
          <a:prstGeom prst="line">
            <a:avLst/>
          </a:prstGeom>
          <a:ln w="212725">
            <a:solidFill>
              <a:srgbClr val="C17E6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6B5D644-3CD7-82CC-7C9A-716A9311D322}"/>
              </a:ext>
            </a:extLst>
          </p:cNvPr>
          <p:cNvCxnSpPr>
            <a:cxnSpLocks/>
          </p:cNvCxnSpPr>
          <p:nvPr/>
        </p:nvCxnSpPr>
        <p:spPr>
          <a:xfrm flipV="1">
            <a:off x="3622999" y="2442346"/>
            <a:ext cx="1741089" cy="13673"/>
          </a:xfrm>
          <a:prstGeom prst="line">
            <a:avLst/>
          </a:prstGeom>
          <a:ln w="212725">
            <a:solidFill>
              <a:srgbClr val="E8E9F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149CD4-2A8C-225F-391D-0CEB98B265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9C812F1-0F3A-2565-BA50-027312F4C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 Solder</a:t>
            </a:r>
            <a:endParaRPr lang="en-GB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ADD60A-5E6B-D6BD-89E5-1BF950D35B2E}"/>
              </a:ext>
            </a:extLst>
          </p:cNvPr>
          <p:cNvCxnSpPr>
            <a:cxnSpLocks/>
          </p:cNvCxnSpPr>
          <p:nvPr/>
        </p:nvCxnSpPr>
        <p:spPr>
          <a:xfrm flipV="1">
            <a:off x="3491880" y="2643758"/>
            <a:ext cx="0" cy="12961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6880CAE-6B9B-24C1-F1D6-DDFF713264CB}"/>
              </a:ext>
            </a:extLst>
          </p:cNvPr>
          <p:cNvCxnSpPr>
            <a:cxnSpLocks/>
          </p:cNvCxnSpPr>
          <p:nvPr/>
        </p:nvCxnSpPr>
        <p:spPr>
          <a:xfrm flipV="1">
            <a:off x="3779912" y="2643758"/>
            <a:ext cx="0" cy="12961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AE89C12-0422-6C22-F795-E091F26FA15F}"/>
              </a:ext>
            </a:extLst>
          </p:cNvPr>
          <p:cNvSpPr/>
          <p:nvPr/>
        </p:nvSpPr>
        <p:spPr>
          <a:xfrm>
            <a:off x="3308047" y="3792843"/>
            <a:ext cx="648072" cy="648072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F3A19BD-E7EC-CBE4-5053-38C65ED65F7C}"/>
              </a:ext>
            </a:extLst>
          </p:cNvPr>
          <p:cNvCxnSpPr>
            <a:cxnSpLocks/>
            <a:stCxn id="11" idx="3"/>
            <a:endCxn id="11" idx="7"/>
          </p:cNvCxnSpPr>
          <p:nvPr/>
        </p:nvCxnSpPr>
        <p:spPr>
          <a:xfrm flipV="1">
            <a:off x="3402955" y="3887751"/>
            <a:ext cx="458256" cy="458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D1DFE9D-58CB-8952-2A11-E3AEF59B4544}"/>
              </a:ext>
            </a:extLst>
          </p:cNvPr>
          <p:cNvCxnSpPr>
            <a:cxnSpLocks/>
            <a:stCxn id="11" idx="1"/>
            <a:endCxn id="11" idx="5"/>
          </p:cNvCxnSpPr>
          <p:nvPr/>
        </p:nvCxnSpPr>
        <p:spPr>
          <a:xfrm>
            <a:off x="3402955" y="3887751"/>
            <a:ext cx="458256" cy="458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6C15FFB-EB8F-400D-E238-31E1992E85CC}"/>
              </a:ext>
            </a:extLst>
          </p:cNvPr>
          <p:cNvCxnSpPr>
            <a:cxnSpLocks/>
          </p:cNvCxnSpPr>
          <p:nvPr/>
        </p:nvCxnSpPr>
        <p:spPr>
          <a:xfrm>
            <a:off x="2123728" y="2715766"/>
            <a:ext cx="0" cy="19442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B21F14B-1710-B2B2-85D8-E009028D8C7D}"/>
              </a:ext>
            </a:extLst>
          </p:cNvPr>
          <p:cNvCxnSpPr>
            <a:cxnSpLocks/>
          </p:cNvCxnSpPr>
          <p:nvPr/>
        </p:nvCxnSpPr>
        <p:spPr>
          <a:xfrm>
            <a:off x="4932040" y="2698609"/>
            <a:ext cx="0" cy="19442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47509EC-9DE2-359A-02EA-76E81CFEE662}"/>
              </a:ext>
            </a:extLst>
          </p:cNvPr>
          <p:cNvCxnSpPr>
            <a:cxnSpLocks/>
          </p:cNvCxnSpPr>
          <p:nvPr/>
        </p:nvCxnSpPr>
        <p:spPr>
          <a:xfrm>
            <a:off x="2123728" y="4661731"/>
            <a:ext cx="28083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6AD898C8-B9AA-DC62-E99D-3766404A598B}"/>
              </a:ext>
            </a:extLst>
          </p:cNvPr>
          <p:cNvCxnSpPr/>
          <p:nvPr/>
        </p:nvCxnSpPr>
        <p:spPr>
          <a:xfrm flipV="1">
            <a:off x="3563888" y="2499742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00DE31B5-8536-FB3B-0D0F-4EADA5AEAF94}"/>
              </a:ext>
            </a:extLst>
          </p:cNvPr>
          <p:cNvCxnSpPr/>
          <p:nvPr/>
        </p:nvCxnSpPr>
        <p:spPr>
          <a:xfrm flipV="1">
            <a:off x="3635896" y="2328700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6AD18201-7958-397A-6B31-80026C3EBC2D}"/>
              </a:ext>
            </a:extLst>
          </p:cNvPr>
          <p:cNvCxnSpPr/>
          <p:nvPr/>
        </p:nvCxnSpPr>
        <p:spPr>
          <a:xfrm flipV="1">
            <a:off x="3716288" y="2501272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3C831F5-9B66-1438-4178-0A26845BFB0C}"/>
              </a:ext>
            </a:extLst>
          </p:cNvPr>
          <p:cNvCxnSpPr>
            <a:cxnSpLocks/>
          </p:cNvCxnSpPr>
          <p:nvPr/>
        </p:nvCxnSpPr>
        <p:spPr>
          <a:xfrm>
            <a:off x="3923928" y="2345629"/>
            <a:ext cx="0" cy="29812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8DD671DC-D099-FFA4-289F-A3268E0AA2C7}"/>
              </a:ext>
            </a:extLst>
          </p:cNvPr>
          <p:cNvSpPr txBox="1"/>
          <p:nvPr/>
        </p:nvSpPr>
        <p:spPr>
          <a:xfrm>
            <a:off x="3951234" y="2337165"/>
            <a:ext cx="8066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ej</a:t>
            </a:r>
            <a:r>
              <a:rPr lang="en-US" sz="1200" dirty="0"/>
              <a:t>. height</a:t>
            </a:r>
            <a:endParaRPr lang="en-GB" sz="1200" dirty="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247FE70-9055-5E47-ADB3-5A57992FF4C7}"/>
              </a:ext>
            </a:extLst>
          </p:cNvPr>
          <p:cNvSpPr/>
          <p:nvPr/>
        </p:nvSpPr>
        <p:spPr>
          <a:xfrm>
            <a:off x="435101" y="2273621"/>
            <a:ext cx="1152128" cy="115212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1AAB83A1-5C20-5A6E-85FC-74CF7B916AF8}"/>
              </a:ext>
            </a:extLst>
          </p:cNvPr>
          <p:cNvSpPr/>
          <p:nvPr/>
        </p:nvSpPr>
        <p:spPr>
          <a:xfrm>
            <a:off x="6152656" y="2139702"/>
            <a:ext cx="1152128" cy="115212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600CD67-97EB-587E-BEA6-124C890DB91B}"/>
              </a:ext>
            </a:extLst>
          </p:cNvPr>
          <p:cNvCxnSpPr>
            <a:cxnSpLocks/>
            <a:stCxn id="37" idx="7"/>
          </p:cNvCxnSpPr>
          <p:nvPr/>
        </p:nvCxnSpPr>
        <p:spPr>
          <a:xfrm>
            <a:off x="1418504" y="2442346"/>
            <a:ext cx="921248" cy="0"/>
          </a:xfrm>
          <a:prstGeom prst="line">
            <a:avLst/>
          </a:prstGeom>
          <a:ln>
            <a:solidFill>
              <a:srgbClr val="C17E6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76C90EEA-EDA4-B4B6-008D-CC4AFB32A22A}"/>
              </a:ext>
            </a:extLst>
          </p:cNvPr>
          <p:cNvSpPr txBox="1"/>
          <p:nvPr/>
        </p:nvSpPr>
        <p:spPr>
          <a:xfrm>
            <a:off x="2717249" y="1446793"/>
            <a:ext cx="2830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Turn tape into vertical pos</a:t>
            </a:r>
            <a:endParaRPr lang="en-GB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27FD49C-3EF4-6387-4899-D211DF4C9FE4}"/>
              </a:ext>
            </a:extLst>
          </p:cNvPr>
          <p:cNvCxnSpPr>
            <a:cxnSpLocks/>
          </p:cNvCxnSpPr>
          <p:nvPr/>
        </p:nvCxnSpPr>
        <p:spPr>
          <a:xfrm flipH="1">
            <a:off x="2339752" y="1816125"/>
            <a:ext cx="468092" cy="4894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6DC83B3B-F4E7-CC5F-5C67-066B0F6CC1BA}"/>
              </a:ext>
            </a:extLst>
          </p:cNvPr>
          <p:cNvSpPr txBox="1"/>
          <p:nvPr/>
        </p:nvSpPr>
        <p:spPr>
          <a:xfrm>
            <a:off x="836197" y="1263408"/>
            <a:ext cx="16434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Cleaning stages not drawn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0388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EFBAE-990E-1107-C1E1-1698DE206C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0EC836E-A393-0D6B-3B6C-BDA82545B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106" y="339502"/>
            <a:ext cx="6781800" cy="857250"/>
          </a:xfrm>
        </p:spPr>
        <p:txBody>
          <a:bodyPr/>
          <a:lstStyle/>
          <a:p>
            <a:r>
              <a:rPr lang="en-US" dirty="0"/>
              <a:t>V3</a:t>
            </a:r>
            <a:endParaRPr lang="en-US" dirty="0">
              <a:latin typeface="+mj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38CAD-37CA-66E3-7F72-7D6511D00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10" name="Picture 9" descr="A diagram of a metal tubing&#10;&#10;AI-generated content may be incorrect.">
            <a:extLst>
              <a:ext uri="{FF2B5EF4-FFF2-40B4-BE49-F238E27FC236}">
                <a16:creationId xmlns:a16="http://schemas.microsoft.com/office/drawing/2014/main" id="{1B03CB3C-955A-6AE0-188A-ACCF587A48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9473" t="28389" r="3169" b="14423"/>
          <a:stretch/>
        </p:blipFill>
        <p:spPr>
          <a:xfrm>
            <a:off x="6286736" y="843558"/>
            <a:ext cx="2072201" cy="2448272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6592E88-3394-21DA-5BB9-B112DCEDDBE0}"/>
              </a:ext>
            </a:extLst>
          </p:cNvPr>
          <p:cNvCxnSpPr>
            <a:cxnSpLocks/>
          </p:cNvCxnSpPr>
          <p:nvPr/>
        </p:nvCxnSpPr>
        <p:spPr>
          <a:xfrm>
            <a:off x="5364088" y="2448831"/>
            <a:ext cx="1073648" cy="7188"/>
          </a:xfrm>
          <a:prstGeom prst="line">
            <a:avLst/>
          </a:prstGeom>
          <a:ln>
            <a:solidFill>
              <a:srgbClr val="E8E9F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DA9A290-B9F7-F6A4-8595-75441A5000EC}"/>
              </a:ext>
            </a:extLst>
          </p:cNvPr>
          <p:cNvCxnSpPr>
            <a:cxnSpLocks/>
          </p:cNvCxnSpPr>
          <p:nvPr/>
        </p:nvCxnSpPr>
        <p:spPr>
          <a:xfrm>
            <a:off x="2339752" y="2448831"/>
            <a:ext cx="1283247" cy="0"/>
          </a:xfrm>
          <a:prstGeom prst="line">
            <a:avLst/>
          </a:prstGeom>
          <a:ln w="212725">
            <a:solidFill>
              <a:srgbClr val="C17E6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E614FC7-36AD-4631-10C2-5ADD8991C9F1}"/>
              </a:ext>
            </a:extLst>
          </p:cNvPr>
          <p:cNvCxnSpPr>
            <a:cxnSpLocks/>
          </p:cNvCxnSpPr>
          <p:nvPr/>
        </p:nvCxnSpPr>
        <p:spPr>
          <a:xfrm flipV="1">
            <a:off x="3622999" y="2442346"/>
            <a:ext cx="1741089" cy="13673"/>
          </a:xfrm>
          <a:prstGeom prst="line">
            <a:avLst/>
          </a:prstGeom>
          <a:ln w="212725">
            <a:solidFill>
              <a:srgbClr val="E8E9F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2FD6BEE-5B29-1707-3A72-3F26D5CFE1B9}"/>
              </a:ext>
            </a:extLst>
          </p:cNvPr>
          <p:cNvCxnSpPr>
            <a:cxnSpLocks/>
          </p:cNvCxnSpPr>
          <p:nvPr/>
        </p:nvCxnSpPr>
        <p:spPr>
          <a:xfrm flipV="1">
            <a:off x="3491880" y="2643758"/>
            <a:ext cx="0" cy="12961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90DF8A0-6865-7120-7FFD-30CE27238428}"/>
              </a:ext>
            </a:extLst>
          </p:cNvPr>
          <p:cNvCxnSpPr>
            <a:cxnSpLocks/>
          </p:cNvCxnSpPr>
          <p:nvPr/>
        </p:nvCxnSpPr>
        <p:spPr>
          <a:xfrm flipV="1">
            <a:off x="3779912" y="2643758"/>
            <a:ext cx="0" cy="12961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DE2CB297-65DB-2E25-7616-FB361A319262}"/>
              </a:ext>
            </a:extLst>
          </p:cNvPr>
          <p:cNvSpPr/>
          <p:nvPr/>
        </p:nvSpPr>
        <p:spPr>
          <a:xfrm>
            <a:off x="3308047" y="3792843"/>
            <a:ext cx="648072" cy="648072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3D429B5-B5D0-1258-CF05-99110C60375B}"/>
              </a:ext>
            </a:extLst>
          </p:cNvPr>
          <p:cNvCxnSpPr>
            <a:cxnSpLocks/>
            <a:stCxn id="9" idx="3"/>
            <a:endCxn id="9" idx="7"/>
          </p:cNvCxnSpPr>
          <p:nvPr/>
        </p:nvCxnSpPr>
        <p:spPr>
          <a:xfrm flipV="1">
            <a:off x="3402955" y="3887751"/>
            <a:ext cx="458256" cy="458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A97422D-74F6-93E7-2CF5-50004303C45A}"/>
              </a:ext>
            </a:extLst>
          </p:cNvPr>
          <p:cNvCxnSpPr>
            <a:cxnSpLocks/>
            <a:stCxn id="9" idx="1"/>
            <a:endCxn id="9" idx="5"/>
          </p:cNvCxnSpPr>
          <p:nvPr/>
        </p:nvCxnSpPr>
        <p:spPr>
          <a:xfrm>
            <a:off x="3402955" y="3887751"/>
            <a:ext cx="458256" cy="4582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D66984C-3398-832B-89B5-695A42C2673A}"/>
              </a:ext>
            </a:extLst>
          </p:cNvPr>
          <p:cNvCxnSpPr>
            <a:cxnSpLocks/>
          </p:cNvCxnSpPr>
          <p:nvPr/>
        </p:nvCxnSpPr>
        <p:spPr>
          <a:xfrm>
            <a:off x="2123728" y="2715766"/>
            <a:ext cx="0" cy="19442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A7226A-4D32-3896-22DA-5C363F6FA555}"/>
              </a:ext>
            </a:extLst>
          </p:cNvPr>
          <p:cNvCxnSpPr>
            <a:cxnSpLocks/>
          </p:cNvCxnSpPr>
          <p:nvPr/>
        </p:nvCxnSpPr>
        <p:spPr>
          <a:xfrm>
            <a:off x="4932040" y="2698609"/>
            <a:ext cx="0" cy="194421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EB3626A-6F6F-6C79-1D74-39CB16DC320A}"/>
              </a:ext>
            </a:extLst>
          </p:cNvPr>
          <p:cNvCxnSpPr>
            <a:cxnSpLocks/>
          </p:cNvCxnSpPr>
          <p:nvPr/>
        </p:nvCxnSpPr>
        <p:spPr>
          <a:xfrm>
            <a:off x="2123728" y="4661731"/>
            <a:ext cx="280831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1E75881-43F9-3034-7885-C055D445F011}"/>
              </a:ext>
            </a:extLst>
          </p:cNvPr>
          <p:cNvCxnSpPr/>
          <p:nvPr/>
        </p:nvCxnSpPr>
        <p:spPr>
          <a:xfrm flipV="1">
            <a:off x="3635896" y="2328700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9DDB876-81C9-8D13-370E-9FBF84B378DE}"/>
              </a:ext>
            </a:extLst>
          </p:cNvPr>
          <p:cNvCxnSpPr/>
          <p:nvPr/>
        </p:nvCxnSpPr>
        <p:spPr>
          <a:xfrm flipV="1">
            <a:off x="3716288" y="2501272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B3E19D13-E58A-94B9-D7A4-EBA1BB798288}"/>
              </a:ext>
            </a:extLst>
          </p:cNvPr>
          <p:cNvSpPr/>
          <p:nvPr/>
        </p:nvSpPr>
        <p:spPr>
          <a:xfrm>
            <a:off x="435101" y="2273621"/>
            <a:ext cx="1152128" cy="115212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3092D6-BE2D-9A8B-DF81-5CC23EAFC7DB}"/>
              </a:ext>
            </a:extLst>
          </p:cNvPr>
          <p:cNvCxnSpPr>
            <a:cxnSpLocks/>
            <a:stCxn id="18" idx="7"/>
          </p:cNvCxnSpPr>
          <p:nvPr/>
        </p:nvCxnSpPr>
        <p:spPr>
          <a:xfrm>
            <a:off x="1418504" y="2442346"/>
            <a:ext cx="921248" cy="0"/>
          </a:xfrm>
          <a:prstGeom prst="line">
            <a:avLst/>
          </a:prstGeom>
          <a:ln>
            <a:solidFill>
              <a:srgbClr val="C17E63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306FA6F-102F-4BCC-5C60-62C3982B0459}"/>
              </a:ext>
            </a:extLst>
          </p:cNvPr>
          <p:cNvCxnSpPr/>
          <p:nvPr/>
        </p:nvCxnSpPr>
        <p:spPr>
          <a:xfrm flipV="1">
            <a:off x="3563888" y="2499742"/>
            <a:ext cx="0" cy="10801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54F1265-698B-91E9-2483-BD635B799CF9}"/>
              </a:ext>
            </a:extLst>
          </p:cNvPr>
          <p:cNvCxnSpPr>
            <a:cxnSpLocks/>
          </p:cNvCxnSpPr>
          <p:nvPr/>
        </p:nvCxnSpPr>
        <p:spPr>
          <a:xfrm flipV="1">
            <a:off x="6437736" y="1995686"/>
            <a:ext cx="798560" cy="460333"/>
          </a:xfrm>
          <a:prstGeom prst="line">
            <a:avLst/>
          </a:prstGeom>
          <a:ln>
            <a:solidFill>
              <a:srgbClr val="E8E9F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5BC1E64-E7AF-CC1A-AED3-019A2F29835E}"/>
              </a:ext>
            </a:extLst>
          </p:cNvPr>
          <p:cNvSpPr txBox="1"/>
          <p:nvPr/>
        </p:nvSpPr>
        <p:spPr>
          <a:xfrm>
            <a:off x="6228184" y="3306487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Hot winding coils</a:t>
            </a:r>
            <a:endParaRPr lang="en-GB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E0D25BF-EFD9-ECAC-52E6-16D8A311269F}"/>
              </a:ext>
            </a:extLst>
          </p:cNvPr>
          <p:cNvSpPr/>
          <p:nvPr/>
        </p:nvSpPr>
        <p:spPr>
          <a:xfrm>
            <a:off x="2146570" y="3106015"/>
            <a:ext cx="2782111" cy="207874"/>
          </a:xfrm>
          <a:custGeom>
            <a:avLst/>
            <a:gdLst>
              <a:gd name="connsiteX0" fmla="*/ 0 w 2782111"/>
              <a:gd name="connsiteY0" fmla="*/ 207874 h 207874"/>
              <a:gd name="connsiteX1" fmla="*/ 356681 w 2782111"/>
              <a:gd name="connsiteY1" fmla="*/ 351 h 207874"/>
              <a:gd name="connsiteX2" fmla="*/ 797668 w 2782111"/>
              <a:gd name="connsiteY2" fmla="*/ 155994 h 207874"/>
              <a:gd name="connsiteX3" fmla="*/ 1173804 w 2782111"/>
              <a:gd name="connsiteY3" fmla="*/ 65202 h 207874"/>
              <a:gd name="connsiteX4" fmla="*/ 1465634 w 2782111"/>
              <a:gd name="connsiteY4" fmla="*/ 181934 h 207874"/>
              <a:gd name="connsiteX5" fmla="*/ 1835285 w 2782111"/>
              <a:gd name="connsiteY5" fmla="*/ 52232 h 207874"/>
              <a:gd name="connsiteX6" fmla="*/ 2191966 w 2782111"/>
              <a:gd name="connsiteY6" fmla="*/ 168964 h 207874"/>
              <a:gd name="connsiteX7" fmla="*/ 2607013 w 2782111"/>
              <a:gd name="connsiteY7" fmla="*/ 58717 h 207874"/>
              <a:gd name="connsiteX8" fmla="*/ 2782111 w 2782111"/>
              <a:gd name="connsiteY8" fmla="*/ 110598 h 207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2111" h="207874">
                <a:moveTo>
                  <a:pt x="0" y="207874"/>
                </a:moveTo>
                <a:cubicBezTo>
                  <a:pt x="111868" y="108436"/>
                  <a:pt x="223736" y="8998"/>
                  <a:pt x="356681" y="351"/>
                </a:cubicBezTo>
                <a:cubicBezTo>
                  <a:pt x="489626" y="-8296"/>
                  <a:pt x="661481" y="145186"/>
                  <a:pt x="797668" y="155994"/>
                </a:cubicBezTo>
                <a:cubicBezTo>
                  <a:pt x="933855" y="166802"/>
                  <a:pt x="1062476" y="60879"/>
                  <a:pt x="1173804" y="65202"/>
                </a:cubicBezTo>
                <a:cubicBezTo>
                  <a:pt x="1285132" y="69525"/>
                  <a:pt x="1355387" y="184096"/>
                  <a:pt x="1465634" y="181934"/>
                </a:cubicBezTo>
                <a:cubicBezTo>
                  <a:pt x="1575881" y="179772"/>
                  <a:pt x="1714230" y="54394"/>
                  <a:pt x="1835285" y="52232"/>
                </a:cubicBezTo>
                <a:cubicBezTo>
                  <a:pt x="1956340" y="50070"/>
                  <a:pt x="2063345" y="167883"/>
                  <a:pt x="2191966" y="168964"/>
                </a:cubicBezTo>
                <a:cubicBezTo>
                  <a:pt x="2320587" y="170045"/>
                  <a:pt x="2508656" y="68445"/>
                  <a:pt x="2607013" y="58717"/>
                </a:cubicBezTo>
                <a:cubicBezTo>
                  <a:pt x="2705371" y="48989"/>
                  <a:pt x="2730230" y="51151"/>
                  <a:pt x="2782111" y="110598"/>
                </a:cubicBezTo>
              </a:path>
            </a:pathLst>
          </a:custGeom>
          <a:ln w="381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4406593"/>
      </p:ext>
    </p:extLst>
  </p:cSld>
  <p:clrMapOvr>
    <a:masterClrMapping/>
  </p:clrMapOvr>
</p:sld>
</file>

<file path=ppt/theme/theme1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359</Words>
  <Application>Microsoft Office PowerPoint</Application>
  <PresentationFormat>On-screen Show (16:9)</PresentationFormat>
  <Paragraphs>105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Arial </vt:lpstr>
      <vt:lpstr>Arial Narrow</vt:lpstr>
      <vt:lpstr>Calibri</vt:lpstr>
      <vt:lpstr>Wingdings</vt:lpstr>
      <vt:lpstr>1_IMCC - 1</vt:lpstr>
      <vt:lpstr>Winding machine upgrade</vt:lpstr>
      <vt:lpstr>Current Set Up</vt:lpstr>
      <vt:lpstr>Upgrade Plan</vt:lpstr>
      <vt:lpstr>Upgrade Plan</vt:lpstr>
      <vt:lpstr>Upgrade Plan</vt:lpstr>
      <vt:lpstr>What do we want to solder?</vt:lpstr>
      <vt:lpstr>Wave Solder</vt:lpstr>
      <vt:lpstr>Wave Solder</vt:lpstr>
      <vt:lpstr>V3</vt:lpstr>
      <vt:lpstr>Seho </vt:lpstr>
      <vt:lpstr>Seho </vt:lpstr>
      <vt:lpstr>Seho </vt:lpstr>
      <vt:lpstr>Seho </vt:lpstr>
      <vt:lpstr>Seho </vt:lpstr>
      <vt:lpstr>Seho </vt:lpstr>
      <vt:lpstr>Microptik </vt:lpstr>
      <vt:lpstr>Microptik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Raphael</cp:lastModifiedBy>
  <cp:revision>1820</cp:revision>
  <cp:lastPrinted>2022-10-12T13:11:03Z</cp:lastPrinted>
  <dcterms:created xsi:type="dcterms:W3CDTF">2021-05-17T12:13:58Z</dcterms:created>
  <dcterms:modified xsi:type="dcterms:W3CDTF">2025-06-13T13:00:51Z</dcterms:modified>
</cp:coreProperties>
</file>