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99" r:id="rId2"/>
    <p:sldId id="408" r:id="rId3"/>
    <p:sldId id="406" r:id="rId4"/>
    <p:sldId id="410" r:id="rId5"/>
    <p:sldId id="401" r:id="rId6"/>
    <p:sldId id="407" r:id="rId7"/>
    <p:sldId id="402" r:id="rId8"/>
    <p:sldId id="403" r:id="rId9"/>
    <p:sldId id="404" r:id="rId10"/>
    <p:sldId id="405" r:id="rId11"/>
    <p:sldId id="40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45D2A-FE3A-4A14-8749-E746ACDCA861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1E74A-C850-440F-89A2-21827BE233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5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41C43-E81E-6ABB-F9A9-0A15656EB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EA5391-394F-0DBE-20B4-7A5D8785E8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E33E22-ADCB-6783-BF71-533C30FB3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D17AB-71F2-CD9E-5AB4-10DE2DDC0E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71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19F1D-DA27-0957-613E-E5524BF1D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945993-DB61-6E7B-5413-7C04C657B2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40E5BE-3603-00F8-DE07-F287320DD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A6E8A-D573-2930-49C8-044876FC40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085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5468B-8937-A89A-0641-7A0701874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F4153A-C996-D877-C88C-ECC6B33EF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9207CF-030F-C546-FC37-C974FF5FB9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3EEE3-AB1C-B5A1-E29E-5DD21F5CCE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47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7E772-57A9-198A-0CE3-F815C74BE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374EEF-14B8-92A4-B081-F8005B4ABE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6CAF5F-0181-ECD4-5ED4-AC1582B97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CE8E20-1022-3447-369B-A86D2B7E60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94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2CF4E-5D57-CF04-4736-40B6F26C7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2EE090-4FDE-18B2-86CC-6384C24B71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56779E-95B9-5DB8-B9CF-57A489162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10EB4-F1E2-EF1E-E5D1-A93B28D8E5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332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2CB6C-C284-7B42-5E42-1F3C236A0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382A3-E42C-54F9-954E-AC9C800BDD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69B02A-7CE8-DF63-D65B-4C28DD323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CB593-EE65-24E4-3B29-29077B62CB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9073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CDCB4-E94E-AC4F-B1CC-99D92C1CD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AF2AAB-EB08-29D6-A308-22611EF25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79A247-C786-223C-2CF1-CBE42DC75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CF2C6-4E90-FAA5-E5A3-1A2B9237F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770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92170-30FB-0968-C56A-91320A284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FE28FD-FE09-5AD3-5A71-6C4005C87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F23C8-639E-2C9B-6903-5784C847B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7907E-6E0F-E333-424D-66981E2E11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484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00A21-6A2D-82CE-4B69-C8FACE873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92769E-5C98-02B1-9F18-4893B9F503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3F32D4-E74E-AE4C-16C2-6324FF983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21BBC-E2C1-2F6E-238D-FA49914CF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463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FF832-523B-3114-6AC2-41AF589ED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45F241-2646-5A7B-35DA-EE738C3319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9EE35C-59AD-140F-54A3-3203D08A6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826D91-6B33-1C8E-2B41-E985DB700A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4050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AB6DE-3554-C562-EDC5-30EFEE977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C9E89C-8E39-8B98-4A31-C2CB205BA5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149B8C-A3E3-D01D-13B0-DFEB771EA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4B015-EDE3-4527-DAD0-33C1D5C6FE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741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06/10/2023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10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638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06/10/2023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C. Accettura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07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B7E42-B4DC-F7A0-EAC1-EB7B3FD3A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94802-A215-B60F-455B-85EEC6AF2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Sn-Pb thermal strain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8BDFC-8D28-C742-D9C6-B34280F63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CF89DD6-6989-68D6-DF58-EE2A26EB401B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2AFDD55-C07B-9976-D1A5-1A811B9DA6BD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D998BD-DF2D-FD1C-29B9-584843A0068B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DE8B35E-528D-45E1-EFF6-54F531305ECA}"/>
              </a:ext>
            </a:extLst>
          </p:cNvPr>
          <p:cNvSpPr txBox="1"/>
          <p:nvPr/>
        </p:nvSpPr>
        <p:spPr>
          <a:xfrm>
            <a:off x="2880988" y="292359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309DDD60-CD01-16F4-128D-695F33780C58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B23E2E-9E16-ED93-4342-6A426189B82C}"/>
              </a:ext>
            </a:extLst>
          </p:cNvPr>
          <p:cNvSpPr txBox="1"/>
          <p:nvPr/>
        </p:nvSpPr>
        <p:spPr>
          <a:xfrm>
            <a:off x="480848" y="1417820"/>
            <a:ext cx="65722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CTE = 25 [um/(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mºC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Thermal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strain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180ºC = 0.00395 :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6D0304-3BD4-D67D-BB7A-DA6764BD4C0B}"/>
              </a:ext>
            </a:extLst>
          </p:cNvPr>
          <p:cNvSpPr/>
          <p:nvPr/>
        </p:nvSpPr>
        <p:spPr>
          <a:xfrm>
            <a:off x="618669" y="3212283"/>
            <a:ext cx="464770" cy="85922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7B9991-5F5F-93AC-0C0C-7B8CADDD0E97}"/>
              </a:ext>
            </a:extLst>
          </p:cNvPr>
          <p:cNvCxnSpPr/>
          <p:nvPr/>
        </p:nvCxnSpPr>
        <p:spPr>
          <a:xfrm flipV="1">
            <a:off x="618669" y="2843966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431C20-951E-8C6D-0EB9-F9BF5A8A9DA6}"/>
              </a:ext>
            </a:extLst>
          </p:cNvPr>
          <p:cNvCxnSpPr/>
          <p:nvPr/>
        </p:nvCxnSpPr>
        <p:spPr>
          <a:xfrm flipV="1">
            <a:off x="1083439" y="2865323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A16FC0-357E-A66E-44A2-6C2958C7A7EA}"/>
              </a:ext>
            </a:extLst>
          </p:cNvPr>
          <p:cNvCxnSpPr>
            <a:cxnSpLocks/>
          </p:cNvCxnSpPr>
          <p:nvPr/>
        </p:nvCxnSpPr>
        <p:spPr>
          <a:xfrm>
            <a:off x="917901" y="2843965"/>
            <a:ext cx="464770" cy="21358"/>
          </a:xfrm>
          <a:prstGeom prst="line">
            <a:avLst/>
          </a:prstGeom>
          <a:ln w="95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E31D9E-B0AF-74A4-A070-B5C3CF0A58FC}"/>
              </a:ext>
            </a:extLst>
          </p:cNvPr>
          <p:cNvCxnSpPr>
            <a:cxnSpLocks/>
          </p:cNvCxnSpPr>
          <p:nvPr/>
        </p:nvCxnSpPr>
        <p:spPr>
          <a:xfrm flipV="1">
            <a:off x="1083439" y="3703187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0A2832-64FD-7A6F-624B-F54288CE2796}"/>
              </a:ext>
            </a:extLst>
          </p:cNvPr>
          <p:cNvCxnSpPr>
            <a:cxnSpLocks/>
          </p:cNvCxnSpPr>
          <p:nvPr/>
        </p:nvCxnSpPr>
        <p:spPr>
          <a:xfrm>
            <a:off x="1382671" y="2886681"/>
            <a:ext cx="0" cy="816506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E011D31-6AA5-4E24-AC1A-6ED065B2E9BC}"/>
              </a:ext>
            </a:extLst>
          </p:cNvPr>
          <p:cNvCxnSpPr/>
          <p:nvPr/>
        </p:nvCxnSpPr>
        <p:spPr>
          <a:xfrm>
            <a:off x="618669" y="4152504"/>
            <a:ext cx="4647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147F55D-3C84-5FEC-71A2-5EC6A8493BD1}"/>
              </a:ext>
            </a:extLst>
          </p:cNvPr>
          <p:cNvCxnSpPr/>
          <p:nvPr/>
        </p:nvCxnSpPr>
        <p:spPr>
          <a:xfrm flipV="1">
            <a:off x="531646" y="2757256"/>
            <a:ext cx="307427" cy="3941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12537F-0121-F351-9585-5AD9678AEB3C}"/>
              </a:ext>
            </a:extLst>
          </p:cNvPr>
          <p:cNvCxnSpPr/>
          <p:nvPr/>
        </p:nvCxnSpPr>
        <p:spPr>
          <a:xfrm>
            <a:off x="1453929" y="2886681"/>
            <a:ext cx="0" cy="789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19E7261-0C75-DACC-9024-99B34F5ED5D2}"/>
              </a:ext>
            </a:extLst>
          </p:cNvPr>
          <p:cNvSpPr txBox="1"/>
          <p:nvPr/>
        </p:nvSpPr>
        <p:spPr>
          <a:xfrm>
            <a:off x="1480459" y="3189001"/>
            <a:ext cx="3574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26C0A73-CBDA-340B-C9B9-68387A04E04D}"/>
              </a:ext>
            </a:extLst>
          </p:cNvPr>
          <p:cNvSpPr txBox="1"/>
          <p:nvPr/>
        </p:nvSpPr>
        <p:spPr>
          <a:xfrm>
            <a:off x="281654" y="2832647"/>
            <a:ext cx="3574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7D1984-13A7-12F3-174E-A811167BF730}"/>
              </a:ext>
            </a:extLst>
          </p:cNvPr>
          <p:cNvSpPr txBox="1"/>
          <p:nvPr/>
        </p:nvSpPr>
        <p:spPr>
          <a:xfrm>
            <a:off x="718732" y="4172315"/>
            <a:ext cx="3574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C4DC93A3-2EF0-B3FF-D20E-BC7E438C1613}"/>
              </a:ext>
            </a:extLst>
          </p:cNvPr>
          <p:cNvSpPr/>
          <p:nvPr/>
        </p:nvSpPr>
        <p:spPr>
          <a:xfrm>
            <a:off x="2052527" y="2942077"/>
            <a:ext cx="1296140" cy="7788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6843EAB-02D7-C85D-D4FB-660C07267607}"/>
              </a:ext>
            </a:extLst>
          </p:cNvPr>
          <p:cNvSpPr/>
          <p:nvPr/>
        </p:nvSpPr>
        <p:spPr>
          <a:xfrm>
            <a:off x="3497974" y="3096668"/>
            <a:ext cx="464770" cy="85922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71410B-3959-6890-2401-E3B8FDA7BC05}"/>
              </a:ext>
            </a:extLst>
          </p:cNvPr>
          <p:cNvCxnSpPr/>
          <p:nvPr/>
        </p:nvCxnSpPr>
        <p:spPr>
          <a:xfrm flipV="1">
            <a:off x="3497974" y="2728351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17BB3A1-160D-5689-3D0D-C3C9A0AF5F4A}"/>
              </a:ext>
            </a:extLst>
          </p:cNvPr>
          <p:cNvCxnSpPr/>
          <p:nvPr/>
        </p:nvCxnSpPr>
        <p:spPr>
          <a:xfrm flipV="1">
            <a:off x="3962744" y="2749708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EE19B10-4B56-C548-E182-5AC94E738CA2}"/>
              </a:ext>
            </a:extLst>
          </p:cNvPr>
          <p:cNvCxnSpPr>
            <a:cxnSpLocks/>
          </p:cNvCxnSpPr>
          <p:nvPr/>
        </p:nvCxnSpPr>
        <p:spPr>
          <a:xfrm>
            <a:off x="3797206" y="2728350"/>
            <a:ext cx="464770" cy="21358"/>
          </a:xfrm>
          <a:prstGeom prst="line">
            <a:avLst/>
          </a:prstGeom>
          <a:ln w="95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400C818-5D7B-6B35-56C7-48987D29999B}"/>
              </a:ext>
            </a:extLst>
          </p:cNvPr>
          <p:cNvCxnSpPr>
            <a:cxnSpLocks/>
          </p:cNvCxnSpPr>
          <p:nvPr/>
        </p:nvCxnSpPr>
        <p:spPr>
          <a:xfrm flipV="1">
            <a:off x="3962744" y="3587572"/>
            <a:ext cx="299232" cy="3683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A976F48-9BE9-4CE1-6C13-F4917622158B}"/>
              </a:ext>
            </a:extLst>
          </p:cNvPr>
          <p:cNvCxnSpPr>
            <a:cxnSpLocks/>
          </p:cNvCxnSpPr>
          <p:nvPr/>
        </p:nvCxnSpPr>
        <p:spPr>
          <a:xfrm>
            <a:off x="4261976" y="2771066"/>
            <a:ext cx="0" cy="816506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FE46067-C7E3-57EA-AC86-12FA6E766A14}"/>
              </a:ext>
            </a:extLst>
          </p:cNvPr>
          <p:cNvCxnSpPr/>
          <p:nvPr/>
        </p:nvCxnSpPr>
        <p:spPr>
          <a:xfrm>
            <a:off x="3497974" y="4036889"/>
            <a:ext cx="4647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EEF185E-A328-25FD-EEE7-C0DC1CD66A8D}"/>
              </a:ext>
            </a:extLst>
          </p:cNvPr>
          <p:cNvCxnSpPr/>
          <p:nvPr/>
        </p:nvCxnSpPr>
        <p:spPr>
          <a:xfrm flipV="1">
            <a:off x="3410951" y="2641641"/>
            <a:ext cx="307427" cy="3941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D977083-3270-264D-1F44-1A4F4FBFEE7D}"/>
              </a:ext>
            </a:extLst>
          </p:cNvPr>
          <p:cNvCxnSpPr/>
          <p:nvPr/>
        </p:nvCxnSpPr>
        <p:spPr>
          <a:xfrm>
            <a:off x="4333234" y="2771066"/>
            <a:ext cx="0" cy="789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1095A7A-8F2B-CB47-B641-F6137380CA49}"/>
              </a:ext>
            </a:extLst>
          </p:cNvPr>
          <p:cNvSpPr txBox="1"/>
          <p:nvPr/>
        </p:nvSpPr>
        <p:spPr>
          <a:xfrm>
            <a:off x="2826680" y="2717032"/>
            <a:ext cx="6917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018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7ECE8F7-B6BF-AB87-1F94-38EDA8316EE5}"/>
              </a:ext>
            </a:extLst>
          </p:cNvPr>
          <p:cNvSpPr txBox="1"/>
          <p:nvPr/>
        </p:nvSpPr>
        <p:spPr>
          <a:xfrm>
            <a:off x="3406237" y="4121523"/>
            <a:ext cx="782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0045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E0FD02-E5CB-B053-4728-FF82D416C35E}"/>
              </a:ext>
            </a:extLst>
          </p:cNvPr>
          <p:cNvSpPr txBox="1"/>
          <p:nvPr/>
        </p:nvSpPr>
        <p:spPr>
          <a:xfrm>
            <a:off x="4405518" y="3113529"/>
            <a:ext cx="6917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018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01DBCEB7-64D7-696D-4900-9466ED2CC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665" y="1276383"/>
            <a:ext cx="6346655" cy="4305233"/>
          </a:xfrm>
          <a:prstGeom prst="rect">
            <a:avLst/>
          </a:prstGeom>
        </p:spPr>
      </p:pic>
      <p:sp>
        <p:nvSpPr>
          <p:cNvPr id="56" name="Date Placeholder 4">
            <a:extLst>
              <a:ext uri="{FF2B5EF4-FFF2-40B4-BE49-F238E27FC236}">
                <a16:creationId xmlns:a16="http://schemas.microsoft.com/office/drawing/2014/main" id="{F0BAE050-D101-6380-EDCE-B99135939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57" name="Footer Placeholder 5">
            <a:extLst>
              <a:ext uri="{FF2B5EF4-FFF2-40B4-BE49-F238E27FC236}">
                <a16:creationId xmlns:a16="http://schemas.microsoft.com/office/drawing/2014/main" id="{0313B705-55DF-B00F-2446-9B958BB59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</p:spTree>
    <p:extLst>
      <p:ext uri="{BB962C8B-B14F-4D97-AF65-F5344CB8AC3E}">
        <p14:creationId xmlns:p14="http://schemas.microsoft.com/office/powerpoint/2010/main" val="3175559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00672-59E7-467C-FEED-993320672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C8D44-7489-20FB-A9FF-B90CF2448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2" y="251730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Pre-compression with solder layer -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86959A-B0AE-427B-8FEB-C1BB59652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AD4CEF-A4BE-71DA-E25A-86BA248357DB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5DA47D3-0647-101C-7BC0-F26436CDBE7A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C3F92CEF-F2B9-62F7-97B7-92416ED5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F8A7073E-2798-BAB8-FB9E-3DBAE31C6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1D2C22-8920-9605-C384-40BBCF24D858}"/>
              </a:ext>
            </a:extLst>
          </p:cNvPr>
          <p:cNvSpPr txBox="1"/>
          <p:nvPr/>
        </p:nvSpPr>
        <p:spPr>
          <a:xfrm>
            <a:off x="9883471" y="906449"/>
            <a:ext cx="15982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Gap 0.02mm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785FF6-9068-5A29-CC14-A8DF2CF99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559" y="1228812"/>
            <a:ext cx="5434542" cy="4866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F2BD6F-531B-4600-1A8D-A6CF4BCB4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362" y="2541739"/>
            <a:ext cx="5895478" cy="25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8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B1029-FB41-BAB9-014B-2C3BFAD6E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DE458-1172-42F1-329C-B61F1E439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2" y="251730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Pre-compression and energization with solder layer – gap 0.1mm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3B11B-3679-B93A-CFA9-F679F0F4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39CF05-0210-E2C6-8004-8CE94612954E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E36F821D-D911-6101-8369-0E7355A7AE28}"/>
              </a:ext>
            </a:extLst>
          </p:cNvPr>
          <p:cNvSpPr txBox="1">
            <a:spLocks/>
          </p:cNvSpPr>
          <p:nvPr/>
        </p:nvSpPr>
        <p:spPr>
          <a:xfrm>
            <a:off x="403200" y="1132696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4193EC25-2249-2F33-A8F4-ECE1349E8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0C6307DA-C99A-7016-328E-673BEF66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096893-FBF6-86C7-9592-D44B7E743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736" y="1237558"/>
            <a:ext cx="4952830" cy="24536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E11EDE-B613-0E0B-5A48-ACFDE00BB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16" y="1241915"/>
            <a:ext cx="3180372" cy="24493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FAF014-DDE4-0118-2BD4-95B8A3865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8736" y="3740175"/>
            <a:ext cx="5142156" cy="24536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FFE23B-3E86-D6A3-9265-479EBA7E6E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062" y="3731968"/>
            <a:ext cx="3260681" cy="24493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A59215-54DA-0931-08AE-C1BCEB0C9B26}"/>
              </a:ext>
            </a:extLst>
          </p:cNvPr>
          <p:cNvSpPr txBox="1"/>
          <p:nvPr/>
        </p:nvSpPr>
        <p:spPr>
          <a:xfrm>
            <a:off x="9812194" y="2114488"/>
            <a:ext cx="16406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Without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precompression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6C6BD1-CC3C-D044-16A8-0B2D05233D7E}"/>
              </a:ext>
            </a:extLst>
          </p:cNvPr>
          <p:cNvSpPr txBox="1"/>
          <p:nvPr/>
        </p:nvSpPr>
        <p:spPr>
          <a:xfrm>
            <a:off x="10148181" y="4573499"/>
            <a:ext cx="16406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precompression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9730F1-B549-2B9D-035E-5647CDE56A8A}"/>
              </a:ext>
            </a:extLst>
          </p:cNvPr>
          <p:cNvSpPr txBox="1"/>
          <p:nvPr/>
        </p:nvSpPr>
        <p:spPr>
          <a:xfrm>
            <a:off x="2650434" y="2412276"/>
            <a:ext cx="13334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Above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!!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D4191D-D2F8-1195-B7B0-C48C504813DC}"/>
              </a:ext>
            </a:extLst>
          </p:cNvPr>
          <p:cNvSpPr txBox="1"/>
          <p:nvPr/>
        </p:nvSpPr>
        <p:spPr>
          <a:xfrm>
            <a:off x="2677384" y="5103771"/>
            <a:ext cx="13334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Above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!!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3505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99999-51F5-61D4-04E3-C6925213C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04B-5035-2C63-CA9A-F970A428B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Volume change behaviour during solidification of Sn-Pb alloy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9F71B-C202-3FD9-ED78-4C0E87C63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42D31C4-46D8-0B72-9B41-59719FEFD373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BD2FC64-0479-935F-1D07-E5195577B0CC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8ED474-5F90-084E-A8DF-52854EA82D58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1D51F23D-CADC-6D04-49E2-38626D1D9444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Date Placeholder 4">
            <a:extLst>
              <a:ext uri="{FF2B5EF4-FFF2-40B4-BE49-F238E27FC236}">
                <a16:creationId xmlns:a16="http://schemas.microsoft.com/office/drawing/2014/main" id="{F7EB9FE9-1521-7C8D-7E40-DE9DD90B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57" name="Footer Placeholder 5">
            <a:extLst>
              <a:ext uri="{FF2B5EF4-FFF2-40B4-BE49-F238E27FC236}">
                <a16:creationId xmlns:a16="http://schemas.microsoft.com/office/drawing/2014/main" id="{301BFB31-1ECC-EF53-BB01-F20BE544D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E7793A-5639-929B-D5FC-DD95A6B54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9" y="1617140"/>
            <a:ext cx="4261862" cy="37677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26C3F7-B39A-5B2B-35D0-BC32AAD1F6FB}"/>
              </a:ext>
            </a:extLst>
          </p:cNvPr>
          <p:cNvSpPr txBox="1"/>
          <p:nvPr/>
        </p:nvSpPr>
        <p:spPr>
          <a:xfrm>
            <a:off x="5069204" y="1149775"/>
            <a:ext cx="5618503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article :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Predicted volume change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behavior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accompanying the solidification of binary alloys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Book :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Metallurgical and Materials Transactions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 we have: ISO-Tin S-Sn63Pb37E-DIN EN -&gt;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eutectique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B307A36-B788-AE42-46AD-9B9DDD0CB5C1}"/>
              </a:ext>
            </a:extLst>
          </p:cNvPr>
          <p:cNvCxnSpPr/>
          <p:nvPr/>
        </p:nvCxnSpPr>
        <p:spPr>
          <a:xfrm flipV="1">
            <a:off x="2258171" y="1796994"/>
            <a:ext cx="0" cy="2655736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87AECFF9-7894-8A74-1984-E80A82F434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034"/>
          <a:stretch>
            <a:fillRect/>
          </a:stretch>
        </p:blipFill>
        <p:spPr>
          <a:xfrm>
            <a:off x="5465337" y="2857696"/>
            <a:ext cx="4387590" cy="2379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D91B355-2713-4C40-1942-100A0099F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337" y="5095729"/>
            <a:ext cx="4382216" cy="78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65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E8F97-1205-5D0F-03A9-9CEBE877F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BB7C5-9578-1E6E-FD22-5B6EB02A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New pin with insulation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33322-A863-1E1E-4391-3DCFCC8F1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03EA26-32D5-1E2D-0B59-90B2A6340D04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F492740-8550-F4CF-240D-96DDD86EF0E2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Date Placeholder 4">
            <a:extLst>
              <a:ext uri="{FF2B5EF4-FFF2-40B4-BE49-F238E27FC236}">
                <a16:creationId xmlns:a16="http://schemas.microsoft.com/office/drawing/2014/main" id="{02A9FEE7-E9A6-46D3-771E-A47515B2A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57" name="Footer Placeholder 5">
            <a:extLst>
              <a:ext uri="{FF2B5EF4-FFF2-40B4-BE49-F238E27FC236}">
                <a16:creationId xmlns:a16="http://schemas.microsoft.com/office/drawing/2014/main" id="{8B97174C-99D0-7FB9-D048-4A5226AA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4172E3-EC81-6948-31F0-88A5176FF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9" y="1315856"/>
            <a:ext cx="5527213" cy="42262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3C19B07-93E1-C6AA-2231-4ED1E11DC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56119"/>
            <a:ext cx="5869094" cy="414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81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8BC2A-8BC5-FFF4-3513-9DCCFB61F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20484-597A-F66C-ABA3-095029030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New pin with insulation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3567B-4EE6-B8A1-B936-2A8040080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09681B-3320-06C5-319B-EDA1DDD394A9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6E6DF9E-BA08-1A81-B856-27CD166988C3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Date Placeholder 4">
            <a:extLst>
              <a:ext uri="{FF2B5EF4-FFF2-40B4-BE49-F238E27FC236}">
                <a16:creationId xmlns:a16="http://schemas.microsoft.com/office/drawing/2014/main" id="{E4DE7CC5-AECB-9F99-DC87-230D35A7A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57" name="Footer Placeholder 5">
            <a:extLst>
              <a:ext uri="{FF2B5EF4-FFF2-40B4-BE49-F238E27FC236}">
                <a16:creationId xmlns:a16="http://schemas.microsoft.com/office/drawing/2014/main" id="{7A3983E5-DA79-E826-44AA-C082FACA0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84EBCD-B147-9924-9526-6042FDA8A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02" y="2158216"/>
            <a:ext cx="7351578" cy="29895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009A0B-B645-BC20-450B-15A8C8D08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8080" y="2144721"/>
            <a:ext cx="4547418" cy="30030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DDBFD6-A1BE-1A76-7DE0-B6D6E8A3DC38}"/>
              </a:ext>
            </a:extLst>
          </p:cNvPr>
          <p:cNvSpPr txBox="1"/>
          <p:nvPr/>
        </p:nvSpPr>
        <p:spPr>
          <a:xfrm>
            <a:off x="287572" y="1356385"/>
            <a:ext cx="116168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CTE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copolymer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109 [um/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mºC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]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CTE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stainless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17.8 [um/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mºC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04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4E462-43F9-A618-AC9E-013FEDB84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1EF7D-A7C0-9E37-D14B-AD402C887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2" y="251730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Pre-compression with and without mandrel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3311F-E18A-69C0-BA2A-D17CC348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46AF25-420A-3B53-9BCC-7C1BFDE3BC76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055312C-52EE-CB20-490E-69506A2CD51A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7DB636C0-AD7F-FD00-BD13-4A51F57C3D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EB66675-6825-CD1D-6C86-ACB60D217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67C671-9A75-6847-59BE-130851935002}"/>
              </a:ext>
            </a:extLst>
          </p:cNvPr>
          <p:cNvSpPr txBox="1"/>
          <p:nvPr/>
        </p:nvSpPr>
        <p:spPr>
          <a:xfrm>
            <a:off x="423899" y="1183431"/>
            <a:ext cx="11687896" cy="2026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2D simulation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thickness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4.8[mm]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bonded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inner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radius of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offset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-0.1mm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200ºC to 22ºC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connectors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staying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22ºC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case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the case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supressed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resulting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hoop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stress in the Ha tape of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-&gt; -102.48[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Mpa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]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at 200ºC,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-compression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higher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AD27D3B-B99D-4AEA-B3FC-B0B0C2F4D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81" y="3418757"/>
            <a:ext cx="5788029" cy="25292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00BA4D0-0220-2E77-F652-AA45F4F62075}"/>
              </a:ext>
            </a:extLst>
          </p:cNvPr>
          <p:cNvSpPr txBox="1"/>
          <p:nvPr/>
        </p:nvSpPr>
        <p:spPr>
          <a:xfrm>
            <a:off x="3069369" y="3890857"/>
            <a:ext cx="23852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200ºC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2D99623-B47E-3B7F-511C-0C3B923E2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768" y="3417244"/>
            <a:ext cx="5583334" cy="253080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0DFEC7B-CE13-812D-BCEC-3D6A166380EC}"/>
              </a:ext>
            </a:extLst>
          </p:cNvPr>
          <p:cNvSpPr txBox="1"/>
          <p:nvPr/>
        </p:nvSpPr>
        <p:spPr>
          <a:xfrm>
            <a:off x="8958115" y="3890857"/>
            <a:ext cx="23852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22ºC </a:t>
            </a:r>
          </a:p>
        </p:txBody>
      </p:sp>
    </p:spTree>
    <p:extLst>
      <p:ext uri="{BB962C8B-B14F-4D97-AF65-F5344CB8AC3E}">
        <p14:creationId xmlns:p14="http://schemas.microsoft.com/office/powerpoint/2010/main" val="1157147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343FD-4E01-F7BF-02ED-272BCAD0B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4CB6-AAEC-9214-6575-378053231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81" y="164552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Pre-compression and energization with and without mandrel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BB58C-823B-4C33-E8F7-2F0C92B1B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D0A9E8-5F90-870E-916C-6596E81E392C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C3B9C167-FC1E-2834-13DB-D9A56733EB85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146ECC28-1857-4BB0-1C3F-B976FFAB0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3FA83C1-EAF5-C486-CE52-3548ACA3A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55EFC6-9A51-FD43-92BC-3FE5ED430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15" y="2897708"/>
            <a:ext cx="5585071" cy="25031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9529F1-39AA-C54E-5FA5-0862BBF65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0231" y="2881965"/>
            <a:ext cx="5580235" cy="25188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C48965-A70F-88D3-2435-4103447F60D6}"/>
              </a:ext>
            </a:extLst>
          </p:cNvPr>
          <p:cNvSpPr txBox="1"/>
          <p:nvPr/>
        </p:nvSpPr>
        <p:spPr>
          <a:xfrm>
            <a:off x="8890348" y="3587395"/>
            <a:ext cx="14073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Without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ADDFE1-84D6-2F6E-DD89-C77983258F4E}"/>
              </a:ext>
            </a:extLst>
          </p:cNvPr>
          <p:cNvSpPr txBox="1"/>
          <p:nvPr/>
        </p:nvSpPr>
        <p:spPr>
          <a:xfrm>
            <a:off x="406315" y="1590261"/>
            <a:ext cx="1127415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heated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up to 200ºC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energization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happens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mandrel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switched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«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dead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»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status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hoop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stress in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stays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962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ACF77-B607-7195-F5AA-EE5076DD7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2BB10-30C5-76B8-6BDE-8C1A74448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2" y="251730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noProof="0" dirty="0"/>
              <a:t>Pre-compression 150ºC with solder layer -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C16F4A-1D86-FE9F-5C56-AA9CC5CB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EE89F9B-FBD3-4D83-BA92-09444B42BD0A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D3A35181-93B5-A899-A0ED-090C0EED3AFD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32EAA47-0694-0F08-5371-C68D132BEE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80157C11-264F-AB6D-2AEB-1E6B633C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5225B71-12B6-CB95-1BFA-A21C650F2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9" y="796641"/>
            <a:ext cx="6280490" cy="54087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832568-9B22-6353-139B-3F16DF85C579}"/>
              </a:ext>
            </a:extLst>
          </p:cNvPr>
          <p:cNvSpPr txBox="1"/>
          <p:nvPr/>
        </p:nvSpPr>
        <p:spPr>
          <a:xfrm>
            <a:off x="7315200" y="1622066"/>
            <a:ext cx="41108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Gap value linked to inconsistence in the hoop stress </a:t>
            </a:r>
          </a:p>
        </p:txBody>
      </p:sp>
    </p:spTree>
    <p:extLst>
      <p:ext uri="{BB962C8B-B14F-4D97-AF65-F5344CB8AC3E}">
        <p14:creationId xmlns:p14="http://schemas.microsoft.com/office/powerpoint/2010/main" val="1535185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D2260-6274-8F45-CDA6-DA306C6A7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C0109-4E91-F609-F993-CE387DB21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076" y="272857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Pre-compression 150ºC </a:t>
            </a:r>
            <a:r>
              <a:rPr lang="en-US" noProof="0" dirty="0"/>
              <a:t>with solder layer -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FA6017-9CE5-9B9A-FB11-AE531DD2E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393F83-28B8-0C7F-5C9E-12020B3362BB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0E492299-467C-63FF-2666-3AE4CA2CF2EB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D08AC2B0-3097-82B9-DB5C-F5BC2251B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6549BA0-D38A-23C2-D917-1FDBAF6A4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E3476E-6FD7-C0E9-83D2-AD5B9460A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537" y="1685651"/>
            <a:ext cx="9686925" cy="44291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9016DA-2D14-7D6B-89D3-BC36178BC293}"/>
              </a:ext>
            </a:extLst>
          </p:cNvPr>
          <p:cNvSpPr txBox="1"/>
          <p:nvPr/>
        </p:nvSpPr>
        <p:spPr>
          <a:xfrm>
            <a:off x="1009815" y="903353"/>
            <a:ext cx="52319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REBCO shear strength ~ 10MPa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Sn-Pb solder alloy  shear strength = 42.7MPa</a:t>
            </a:r>
          </a:p>
        </p:txBody>
      </p:sp>
    </p:spTree>
    <p:extLst>
      <p:ext uri="{BB962C8B-B14F-4D97-AF65-F5344CB8AC3E}">
        <p14:creationId xmlns:p14="http://schemas.microsoft.com/office/powerpoint/2010/main" val="340181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C0B04-07E4-34F3-4EFC-47B6BCDCC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F295-00FA-885D-D45F-53C1765A2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2" y="251730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Pre-compression with solder layer -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BC98A-93E3-CF9A-45B7-0CF3529B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634DAEB-80BB-E8D7-9D4F-3FC42ECF08E3}"/>
              </a:ext>
            </a:extLst>
          </p:cNvPr>
          <p:cNvCxnSpPr>
            <a:cxnSpLocks/>
          </p:cNvCxnSpPr>
          <p:nvPr/>
        </p:nvCxnSpPr>
        <p:spPr>
          <a:xfrm>
            <a:off x="3198851" y="6890461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CF05AD1C-5950-E5E3-778B-06385014B4FC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618E0EA-B62D-B2DA-6F6E-93C2DB58C3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9558E523-32D4-7B44-83A4-689CF577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9506F-B95D-633F-3C74-C4FF60A0A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015" y="1358700"/>
            <a:ext cx="5306372" cy="43745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43F7CD-5F04-BE13-6AC5-D1A111575223}"/>
              </a:ext>
            </a:extLst>
          </p:cNvPr>
          <p:cNvSpPr txBox="1"/>
          <p:nvPr/>
        </p:nvSpPr>
        <p:spPr>
          <a:xfrm>
            <a:off x="9883471" y="906449"/>
            <a:ext cx="15982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Gap 0.08mm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34B831-574E-797E-E9A8-301FD2800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41" y="2190486"/>
            <a:ext cx="6066721" cy="270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122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357</Words>
  <Application>Microsoft Office PowerPoint</Application>
  <PresentationFormat>Widescreen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Aptos</vt:lpstr>
      <vt:lpstr>Arial</vt:lpstr>
      <vt:lpstr>1_Office Theme</vt:lpstr>
      <vt:lpstr>Sn-Pb thermal strain</vt:lpstr>
      <vt:lpstr>Volume change behaviour during solidification of Sn-Pb alloy</vt:lpstr>
      <vt:lpstr>New pin with insulation</vt:lpstr>
      <vt:lpstr>New pin with insulation</vt:lpstr>
      <vt:lpstr>Pre-compression with and without mandrel</vt:lpstr>
      <vt:lpstr>Pre-compression and energization with and without mandrel</vt:lpstr>
      <vt:lpstr>Pre-compression 150ºC with solder layer - update</vt:lpstr>
      <vt:lpstr>Pre-compression 150ºC with solder layer - update</vt:lpstr>
      <vt:lpstr>Pre-compression with solder layer - update</vt:lpstr>
      <vt:lpstr>Pre-compression with solder layer - update</vt:lpstr>
      <vt:lpstr>Pre-compression and energization with solder layer – gap 0.1mm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Audrey Jade Ventura</dc:creator>
  <cp:lastModifiedBy>Audrey Jade Ventura</cp:lastModifiedBy>
  <cp:revision>1</cp:revision>
  <dcterms:created xsi:type="dcterms:W3CDTF">2025-09-12T13:17:08Z</dcterms:created>
  <dcterms:modified xsi:type="dcterms:W3CDTF">2025-09-12T14:41:54Z</dcterms:modified>
</cp:coreProperties>
</file>