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645" r:id="rId3"/>
    <p:sldId id="646" r:id="rId4"/>
    <p:sldId id="647" r:id="rId5"/>
    <p:sldId id="648" r:id="rId6"/>
    <p:sldId id="261" r:id="rId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49" autoAdjust="0"/>
    <p:restoredTop sz="77178" autoAdjust="0"/>
  </p:normalViewPr>
  <p:slideViewPr>
    <p:cSldViewPr>
      <p:cViewPr varScale="1">
        <p:scale>
          <a:sx n="95" d="100"/>
          <a:sy n="95" d="100"/>
        </p:scale>
        <p:origin x="90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41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07/11/2025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60001"/>
            <a:ext cx="10969139" cy="46132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52682" y="6390833"/>
            <a:ext cx="1130567" cy="36512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CH"/>
              <a:t>29/01/2025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390832"/>
            <a:ext cx="7058549" cy="365125"/>
          </a:xfrm>
        </p:spPr>
        <p:txBody>
          <a:bodyPr/>
          <a:lstStyle>
            <a:lvl1pPr algn="l">
              <a:defRPr sz="1000"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23707" y="6356365"/>
            <a:ext cx="1155032" cy="365125"/>
          </a:xfrm>
          <a:prstGeom prst="rect">
            <a:avLst/>
          </a:prstGeom>
        </p:spPr>
        <p:txBody>
          <a:bodyPr/>
          <a:lstStyle/>
          <a:p>
            <a:fld id="{60D46FAF-F0C9-4B7C-8121-4416638776D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279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29/01/2025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CH"/>
              <a:t>29/01/2025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7054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  <p:sldLayoutId id="2147483674" r:id="rId25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png"/><Relationship Id="rId5" Type="http://schemas.openxmlformats.org/officeDocument/2006/relationships/hyperlink" Target="https://doi.org/10.1016/j.ijmecsci.2023.108661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055440" y="2564904"/>
            <a:ext cx="10651201" cy="2153265"/>
          </a:xfrm>
        </p:spPr>
        <p:txBody>
          <a:bodyPr/>
          <a:lstStyle/>
          <a:p>
            <a:pPr>
              <a:defRPr/>
            </a:pPr>
            <a:r>
              <a:rPr lang="en-GB" sz="4400" dirty="0"/>
              <a:t>Inner joints manufacturing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487488" y="5013176"/>
            <a:ext cx="10008492" cy="1235835"/>
          </a:xfrm>
        </p:spPr>
        <p:txBody>
          <a:bodyPr/>
          <a:lstStyle/>
          <a:p>
            <a:pPr algn="r">
              <a:defRPr/>
            </a:pPr>
            <a:r>
              <a:rPr lang="en-GB" b="1" i="1" dirty="0"/>
              <a:t>Jorge GUARDIA (EN-MME Main Workshop)</a:t>
            </a:r>
          </a:p>
          <a:p>
            <a:pPr algn="r">
              <a:defRPr/>
            </a:pPr>
            <a:r>
              <a:rPr lang="en-GB" b="1" dirty="0"/>
              <a:t>Muon Collider final cooling solenoid</a:t>
            </a:r>
          </a:p>
          <a:p>
            <a:pPr algn="r">
              <a:defRPr/>
            </a:pPr>
            <a:r>
              <a:rPr lang="en-GB" b="1" i="1" dirty="0"/>
              <a:t>07-11-2025</a:t>
            </a:r>
          </a:p>
          <a:p>
            <a:pPr algn="r">
              <a:defRPr/>
            </a:pPr>
            <a:endParaRPr lang="en-GB" b="1" i="1" dirty="0"/>
          </a:p>
          <a:p>
            <a:pPr algn="r">
              <a:defRPr/>
            </a:pPr>
            <a:endParaRPr lang="en-GB" sz="1600" b="1" i="1" dirty="0"/>
          </a:p>
          <a:p>
            <a:pPr algn="r">
              <a:defRPr/>
            </a:pPr>
            <a:endParaRPr lang="en-GB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60D53-734E-BF48-1C93-2605E235C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Inner joints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F87D05-EAC0-CDDB-86ED-92BB1DDC0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6DDB7F-71A8-6347-EBB5-83B68318B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1D3BEF9-108D-469A-165E-958A8EF86A82}"/>
              </a:ext>
            </a:extLst>
          </p:cNvPr>
          <p:cNvSpPr txBox="1">
            <a:spLocks/>
          </p:cNvSpPr>
          <p:nvPr/>
        </p:nvSpPr>
        <p:spPr>
          <a:xfrm>
            <a:off x="695400" y="830006"/>
            <a:ext cx="8809449" cy="1373657"/>
          </a:xfrm>
          <a:prstGeom prst="rect">
            <a:avLst/>
          </a:prstGeom>
        </p:spPr>
        <p:txBody>
          <a:bodyPr anchor="t"/>
          <a:lstStyle/>
          <a:p>
            <a:pPr marL="342900" indent="-342900" rtl="0">
              <a:buFont typeface="Arial" panose="020B0604020202020204" pitchFamily="34" charset="0"/>
              <a:buChar char="•"/>
              <a:defRPr/>
            </a:pPr>
            <a:r>
              <a:rPr lang="en-GB" sz="20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Transfer current between pancakes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r>
              <a:rPr lang="en-GB" sz="20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Help thermal transfer with cooling fluid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r>
              <a:rPr lang="en-GB" sz="20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Do not induce stress on pancakes (differential thermal expansion)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r>
              <a:rPr lang="en-GB" sz="20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Easy to manufacture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949FC85-B61F-676F-2F39-3E7838FA55B7}"/>
              </a:ext>
            </a:extLst>
          </p:cNvPr>
          <p:cNvGrpSpPr/>
          <p:nvPr/>
        </p:nvGrpSpPr>
        <p:grpSpPr>
          <a:xfrm>
            <a:off x="1991544" y="1975530"/>
            <a:ext cx="6984776" cy="1584178"/>
            <a:chOff x="1775520" y="2636911"/>
            <a:chExt cx="6984776" cy="158417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12929E0-A1BA-B866-0ACF-941D7334FF7F}"/>
                </a:ext>
              </a:extLst>
            </p:cNvPr>
            <p:cNvSpPr/>
            <p:nvPr/>
          </p:nvSpPr>
          <p:spPr>
            <a:xfrm>
              <a:off x="1775520" y="2996952"/>
              <a:ext cx="1440160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38793A7-F157-C866-B8D8-E6522AA9A037}"/>
                </a:ext>
              </a:extLst>
            </p:cNvPr>
            <p:cNvSpPr/>
            <p:nvPr/>
          </p:nvSpPr>
          <p:spPr>
            <a:xfrm>
              <a:off x="1775520" y="3569705"/>
              <a:ext cx="1440160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2F925C7-CDCE-0201-A1AE-95067A20029C}"/>
                </a:ext>
              </a:extLst>
            </p:cNvPr>
            <p:cNvSpPr/>
            <p:nvPr/>
          </p:nvSpPr>
          <p:spPr>
            <a:xfrm>
              <a:off x="3215680" y="2996951"/>
              <a:ext cx="144016" cy="1004801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1503F9-F815-0DD0-7B11-9A01C4397AE4}"/>
                </a:ext>
              </a:extLst>
            </p:cNvPr>
            <p:cNvSpPr/>
            <p:nvPr/>
          </p:nvSpPr>
          <p:spPr>
            <a:xfrm>
              <a:off x="7176121" y="2996950"/>
              <a:ext cx="144016" cy="1004801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AC40E13-331E-DAF5-83C2-456762452393}"/>
                </a:ext>
              </a:extLst>
            </p:cNvPr>
            <p:cNvCxnSpPr>
              <a:cxnSpLocks/>
            </p:cNvCxnSpPr>
            <p:nvPr/>
          </p:nvCxnSpPr>
          <p:spPr>
            <a:xfrm>
              <a:off x="5231904" y="2636911"/>
              <a:ext cx="0" cy="1584178"/>
            </a:xfrm>
            <a:prstGeom prst="line">
              <a:avLst/>
            </a:prstGeom>
            <a:ln w="2540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DC2FBC0-E5EE-6688-EAA6-4C79C09F3416}"/>
                </a:ext>
              </a:extLst>
            </p:cNvPr>
            <p:cNvSpPr/>
            <p:nvPr/>
          </p:nvSpPr>
          <p:spPr>
            <a:xfrm>
              <a:off x="7320136" y="2996952"/>
              <a:ext cx="1440160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A9276B9-0469-9513-6D12-628A0F760B13}"/>
                </a:ext>
              </a:extLst>
            </p:cNvPr>
            <p:cNvSpPr/>
            <p:nvPr/>
          </p:nvSpPr>
          <p:spPr>
            <a:xfrm>
              <a:off x="7320136" y="3569705"/>
              <a:ext cx="1440160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itle 1">
            <a:extLst>
              <a:ext uri="{FF2B5EF4-FFF2-40B4-BE49-F238E27FC236}">
                <a16:creationId xmlns:a16="http://schemas.microsoft.com/office/drawing/2014/main" id="{346CE7BE-9404-BF78-AA0F-77D4A4B0EFDC}"/>
              </a:ext>
            </a:extLst>
          </p:cNvPr>
          <p:cNvSpPr txBox="1">
            <a:spLocks/>
          </p:cNvSpPr>
          <p:nvPr/>
        </p:nvSpPr>
        <p:spPr>
          <a:xfrm>
            <a:off x="620809" y="3874357"/>
            <a:ext cx="11451854" cy="2847118"/>
          </a:xfrm>
          <a:prstGeom prst="rect">
            <a:avLst/>
          </a:prstGeom>
        </p:spPr>
        <p:txBody>
          <a:bodyPr anchor="t"/>
          <a:lstStyle/>
          <a:p>
            <a:pPr rtl="0">
              <a:defRPr/>
            </a:pPr>
            <a:r>
              <a:rPr lang="en-GB" sz="20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Two possible materials: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r>
              <a:rPr lang="en-GB" sz="20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Copper -&gt; Excellent in all requirements, except for its too high thermal expansion coefficient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r>
              <a:rPr lang="en-GB" sz="20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Superconducting tape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rtl="0">
              <a:defRPr/>
            </a:pPr>
            <a:r>
              <a:rPr lang="en-GB" sz="20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Two joining methods: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r>
              <a:rPr lang="en-GB" sz="2000" kern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Soldering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r>
              <a:rPr lang="en-GB" sz="2000" kern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Contact pressure </a:t>
            </a: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82F821AC-FDFD-6956-6446-8B9F8212176C}"/>
              </a:ext>
            </a:extLst>
          </p:cNvPr>
          <p:cNvSpPr txBox="1">
            <a:spLocks/>
          </p:cNvSpPr>
          <p:nvPr/>
        </p:nvSpPr>
        <p:spPr>
          <a:xfrm>
            <a:off x="9044348" y="2291330"/>
            <a:ext cx="3147651" cy="1148835"/>
          </a:xfrm>
          <a:prstGeom prst="rect">
            <a:avLst/>
          </a:prstGeom>
        </p:spPr>
        <p:txBody>
          <a:bodyPr anchor="t"/>
          <a:lstStyle/>
          <a:p>
            <a:pPr rtl="0">
              <a:defRPr/>
            </a:pPr>
            <a:r>
              <a:rPr lang="en-GB" sz="2000" kern="1200" noProof="0" dirty="0">
                <a:latin typeface="Arial"/>
              </a:rPr>
              <a:t>Pancake coil</a:t>
            </a:r>
          </a:p>
          <a:p>
            <a:pPr rtl="0">
              <a:defRPr/>
            </a:pPr>
            <a:r>
              <a:rPr lang="en-GB" sz="2000" kern="120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Separator (to be defined)</a:t>
            </a:r>
          </a:p>
          <a:p>
            <a:pPr rtl="0">
              <a:defRPr/>
            </a:pPr>
            <a:r>
              <a:rPr lang="en-GB" sz="2000" kern="1200" dirty="0">
                <a:latin typeface="Arial"/>
              </a:rPr>
              <a:t>Pancake coil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latin typeface="Arial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DFF4A52-A69E-9925-DD42-9FBE81B749D2}"/>
              </a:ext>
            </a:extLst>
          </p:cNvPr>
          <p:cNvSpPr/>
          <p:nvPr/>
        </p:nvSpPr>
        <p:spPr>
          <a:xfrm>
            <a:off x="551383" y="4221088"/>
            <a:ext cx="11019807" cy="365125"/>
          </a:xfrm>
          <a:prstGeom prst="rect">
            <a:avLst/>
          </a:prstGeom>
          <a:noFill/>
          <a:ln w="254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4F02F1D-2EC9-6CC5-B932-A9AA242644CC}"/>
              </a:ext>
            </a:extLst>
          </p:cNvPr>
          <p:cNvSpPr txBox="1">
            <a:spLocks/>
          </p:cNvSpPr>
          <p:nvPr/>
        </p:nvSpPr>
        <p:spPr>
          <a:xfrm>
            <a:off x="6089437" y="3142615"/>
            <a:ext cx="1885332" cy="1148835"/>
          </a:xfrm>
          <a:prstGeom prst="rect">
            <a:avLst/>
          </a:prstGeom>
        </p:spPr>
        <p:txBody>
          <a:bodyPr anchor="t"/>
          <a:lstStyle/>
          <a:p>
            <a:pPr rtl="0">
              <a:defRPr/>
            </a:pPr>
            <a:r>
              <a:rPr lang="en-GB" sz="2000" kern="1200" noProof="0" dirty="0">
                <a:solidFill>
                  <a:schemeClr val="accent3"/>
                </a:solidFill>
                <a:latin typeface="Arial"/>
              </a:rPr>
              <a:t>Inner joint</a:t>
            </a:r>
            <a:endParaRPr lang="en-GB" sz="2000" kern="1200" dirty="0">
              <a:solidFill>
                <a:schemeClr val="accent3"/>
              </a:solidFill>
              <a:latin typeface="Arial"/>
            </a:endParaRPr>
          </a:p>
          <a:p>
            <a:pPr marL="1257300" lvl="2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C1474BC-7247-3998-087E-40A7B049D187}"/>
              </a:ext>
            </a:extLst>
          </p:cNvPr>
          <p:cNvSpPr txBox="1">
            <a:spLocks/>
          </p:cNvSpPr>
          <p:nvPr/>
        </p:nvSpPr>
        <p:spPr>
          <a:xfrm>
            <a:off x="8805240" y="3481077"/>
            <a:ext cx="5957545" cy="839726"/>
          </a:xfrm>
          <a:prstGeom prst="rect">
            <a:avLst/>
          </a:prstGeom>
        </p:spPr>
        <p:txBody>
          <a:bodyPr anchor="t"/>
          <a:lstStyle/>
          <a:p>
            <a:pPr rtl="0">
              <a:defRPr/>
            </a:pPr>
            <a:r>
              <a:rPr lang="en-GB" sz="16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*Internal radial spring not depicted 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16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16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16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394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98A06-B8C6-67C3-FB2C-D152C2BB1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32656"/>
            <a:ext cx="11376025" cy="751151"/>
          </a:xfrm>
        </p:spPr>
        <p:txBody>
          <a:bodyPr/>
          <a:lstStyle/>
          <a:p>
            <a:r>
              <a:rPr lang="en-GB" sz="3200" dirty="0"/>
              <a:t>Copper joints: Reducing thermal stresses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F2C8B-742B-4DC5-D524-68C69933A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CB7E9A-EE6F-35C9-74EF-9DE14172D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B32861E-2E4C-70C4-E737-A5C0CF1EE018}"/>
              </a:ext>
            </a:extLst>
          </p:cNvPr>
          <p:cNvSpPr txBox="1">
            <a:spLocks/>
          </p:cNvSpPr>
          <p:nvPr/>
        </p:nvSpPr>
        <p:spPr>
          <a:xfrm>
            <a:off x="695401" y="980728"/>
            <a:ext cx="7632848" cy="1722095"/>
          </a:xfrm>
          <a:prstGeom prst="rect">
            <a:avLst/>
          </a:prstGeom>
        </p:spPr>
        <p:txBody>
          <a:bodyPr anchor="t"/>
          <a:lstStyle/>
          <a:p>
            <a:pPr marL="457200" indent="-457200" rtl="0">
              <a:buFont typeface="+mj-lt"/>
              <a:buAutoNum type="arabicPeriod"/>
              <a:defRPr/>
            </a:pPr>
            <a:r>
              <a:rPr lang="en-GB" sz="20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Optimise copper thickness </a:t>
            </a:r>
          </a:p>
          <a:p>
            <a:pPr marL="457200" indent="-457200" rtl="0">
              <a:buFont typeface="+mj-lt"/>
              <a:buAutoNum type="arabicPeriod"/>
              <a:defRPr/>
            </a:pPr>
            <a:r>
              <a:rPr lang="en-GB" sz="2000" kern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Optimise geometry</a:t>
            </a:r>
          </a:p>
          <a:p>
            <a:pPr marL="800100" lvl="1" indent="-342900" rtl="0">
              <a:buFont typeface="Arial" panose="020B0604020202020204" pitchFamily="34" charset="0"/>
              <a:buChar char="•"/>
              <a:defRPr/>
            </a:pPr>
            <a:r>
              <a:rPr lang="en-GB" sz="2000" kern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Remove material to lower rigidity of the copper foil </a:t>
            </a:r>
          </a:p>
          <a:p>
            <a:pPr lvl="1" rtl="0">
              <a:defRPr/>
            </a:pPr>
            <a:r>
              <a:rPr lang="en-GB" sz="2000" kern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→ </a:t>
            </a:r>
            <a:r>
              <a:rPr lang="en-GB" sz="2000" b="1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Chemical etching</a:t>
            </a: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75DF8A-6AE5-BC79-5223-C08055A8D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056" y="147271"/>
            <a:ext cx="3421971" cy="17220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5028F0-F0BB-08AA-D3D5-E64222320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1179" y="1869366"/>
            <a:ext cx="2575420" cy="20115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0DF878-AF68-036C-B376-D11A94BCA6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056" y="3898435"/>
            <a:ext cx="3560886" cy="1168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D3D907E-BE25-298C-26CB-04145AADBB13}"/>
              </a:ext>
            </a:extLst>
          </p:cNvPr>
          <p:cNvSpPr txBox="1"/>
          <p:nvPr/>
        </p:nvSpPr>
        <p:spPr bwMode="auto">
          <a:xfrm>
            <a:off x="8616280" y="4053345"/>
            <a:ext cx="374379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Effect of porosity and pore size distribution on elastic modulus of foams</a:t>
            </a:r>
          </a:p>
          <a:p>
            <a:r>
              <a:rPr lang="en-GB" sz="1100" dirty="0"/>
              <a:t>International Journal of Mechanical Sciences 261 (2024) </a:t>
            </a:r>
            <a:r>
              <a:rPr lang="en-GB" sz="1100" dirty="0">
                <a:hlinkClick r:id="rId5"/>
              </a:rPr>
              <a:t>https://doi.org/10.1016/j.ijmecsci.2023.108661</a:t>
            </a:r>
            <a:r>
              <a:rPr lang="en-GB" sz="1100" dirty="0"/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87DEFF5-EF9F-0F79-897A-D4AD6C873D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0894" y="2843737"/>
            <a:ext cx="4896544" cy="288032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1BF427A-F3AC-E954-51E9-D565CA3ACC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2692" y="2233485"/>
            <a:ext cx="2575420" cy="17992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D28932A-62B2-BDCB-0098-34F73C5177F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2692" y="4015269"/>
            <a:ext cx="2575420" cy="220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647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D0325-D97A-36A3-0760-D363E16B8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Possible geometries, manufacturable with etching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37E11B-38F4-DC85-4E8D-9D9E8B8B2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1BA882-C987-8E77-15A2-056B12105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99DBBD9-7658-6700-0049-113B20D1691F}"/>
              </a:ext>
            </a:extLst>
          </p:cNvPr>
          <p:cNvGrpSpPr/>
          <p:nvPr/>
        </p:nvGrpSpPr>
        <p:grpSpPr>
          <a:xfrm>
            <a:off x="715226" y="1205078"/>
            <a:ext cx="2880320" cy="2880320"/>
            <a:chOff x="695400" y="1315790"/>
            <a:chExt cx="4320480" cy="4320480"/>
          </a:xfrm>
        </p:grpSpPr>
        <p:sp>
          <p:nvSpPr>
            <p:cNvPr id="5" name="Circle: Hollow 4">
              <a:extLst>
                <a:ext uri="{FF2B5EF4-FFF2-40B4-BE49-F238E27FC236}">
                  <a16:creationId xmlns:a16="http://schemas.microsoft.com/office/drawing/2014/main" id="{D1AA9B12-6063-3E17-B4DB-F3FA28CEEDC5}"/>
                </a:ext>
              </a:extLst>
            </p:cNvPr>
            <p:cNvSpPr/>
            <p:nvPr/>
          </p:nvSpPr>
          <p:spPr>
            <a:xfrm>
              <a:off x="695400" y="1315790"/>
              <a:ext cx="4320480" cy="4320480"/>
            </a:xfrm>
            <a:prstGeom prst="donu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9E82FD3-F38E-EC1B-0DE3-F07DD4EE19FB}"/>
                </a:ext>
              </a:extLst>
            </p:cNvPr>
            <p:cNvSpPr/>
            <p:nvPr/>
          </p:nvSpPr>
          <p:spPr>
            <a:xfrm>
              <a:off x="1775520" y="2413102"/>
              <a:ext cx="2168026" cy="2168026"/>
            </a:xfrm>
            <a:prstGeom prst="ellipse">
              <a:avLst/>
            </a:prstGeom>
            <a:noFill/>
            <a:ln w="5397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CE6B146-0C3F-9785-1030-CFA896BC0687}"/>
              </a:ext>
            </a:extLst>
          </p:cNvPr>
          <p:cNvGrpSpPr/>
          <p:nvPr/>
        </p:nvGrpSpPr>
        <p:grpSpPr>
          <a:xfrm>
            <a:off x="5623553" y="1519173"/>
            <a:ext cx="4144661" cy="432048"/>
            <a:chOff x="5561354" y="1916832"/>
            <a:chExt cx="4144661" cy="43204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DC0B14C-060C-EF4B-4D93-FFC43689B053}"/>
                </a:ext>
              </a:extLst>
            </p:cNvPr>
            <p:cNvSpPr/>
            <p:nvPr/>
          </p:nvSpPr>
          <p:spPr>
            <a:xfrm>
              <a:off x="5561354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0748722-8B89-AFBA-9710-44E59AA15D61}"/>
                </a:ext>
              </a:extLst>
            </p:cNvPr>
            <p:cNvSpPr/>
            <p:nvPr/>
          </p:nvSpPr>
          <p:spPr>
            <a:xfrm>
              <a:off x="5925415" y="2132856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1F040CE-A6C7-E247-8191-8BEB6D4A8C18}"/>
                </a:ext>
              </a:extLst>
            </p:cNvPr>
            <p:cNvSpPr/>
            <p:nvPr/>
          </p:nvSpPr>
          <p:spPr>
            <a:xfrm>
              <a:off x="6289475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D54D5C-CDE0-2C23-458A-0DDC3FD7F646}"/>
                </a:ext>
              </a:extLst>
            </p:cNvPr>
            <p:cNvSpPr/>
            <p:nvPr/>
          </p:nvSpPr>
          <p:spPr>
            <a:xfrm>
              <a:off x="6653536" y="2132856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6E31D3A-F781-B479-23FE-F4DFEB2E9689}"/>
                </a:ext>
              </a:extLst>
            </p:cNvPr>
            <p:cNvSpPr/>
            <p:nvPr/>
          </p:nvSpPr>
          <p:spPr>
            <a:xfrm>
              <a:off x="7017596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4F58AFA-1CE0-4CFE-38D2-9DD290EB4EAF}"/>
                </a:ext>
              </a:extLst>
            </p:cNvPr>
            <p:cNvSpPr/>
            <p:nvPr/>
          </p:nvSpPr>
          <p:spPr>
            <a:xfrm>
              <a:off x="7381657" y="2132856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D61534-A6BE-C62D-416B-07DE93BC54EA}"/>
                </a:ext>
              </a:extLst>
            </p:cNvPr>
            <p:cNvSpPr/>
            <p:nvPr/>
          </p:nvSpPr>
          <p:spPr>
            <a:xfrm>
              <a:off x="7745717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8C0360D-9D91-73A4-8E07-DEE98C03FE77}"/>
                </a:ext>
              </a:extLst>
            </p:cNvPr>
            <p:cNvSpPr/>
            <p:nvPr/>
          </p:nvSpPr>
          <p:spPr>
            <a:xfrm>
              <a:off x="8109778" y="2132856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959B7F7-1E4C-8C0F-B177-51FDDBE87160}"/>
                </a:ext>
              </a:extLst>
            </p:cNvPr>
            <p:cNvSpPr/>
            <p:nvPr/>
          </p:nvSpPr>
          <p:spPr>
            <a:xfrm>
              <a:off x="8473838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ED6315B-F67D-FE57-3455-E2CE8BD249E8}"/>
                </a:ext>
              </a:extLst>
            </p:cNvPr>
            <p:cNvSpPr/>
            <p:nvPr/>
          </p:nvSpPr>
          <p:spPr>
            <a:xfrm>
              <a:off x="8837899" y="2132856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C1EF1D1-6F2F-0476-4CC3-277C8EFD9593}"/>
                </a:ext>
              </a:extLst>
            </p:cNvPr>
            <p:cNvSpPr/>
            <p:nvPr/>
          </p:nvSpPr>
          <p:spPr>
            <a:xfrm>
              <a:off x="9201959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B5C554E-CB26-686B-0B9A-EC35709EC7E2}"/>
              </a:ext>
            </a:extLst>
          </p:cNvPr>
          <p:cNvCxnSpPr>
            <a:cxnSpLocks/>
          </p:cNvCxnSpPr>
          <p:nvPr/>
        </p:nvCxnSpPr>
        <p:spPr>
          <a:xfrm flipV="1">
            <a:off x="3126377" y="2132856"/>
            <a:ext cx="2084149" cy="180020"/>
          </a:xfrm>
          <a:prstGeom prst="straightConnector1">
            <a:avLst/>
          </a:prstGeom>
          <a:ln w="317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1A0B949-68C5-ECA1-A5D1-AED80E5EB60C}"/>
              </a:ext>
            </a:extLst>
          </p:cNvPr>
          <p:cNvGrpSpPr/>
          <p:nvPr/>
        </p:nvGrpSpPr>
        <p:grpSpPr>
          <a:xfrm>
            <a:off x="233407" y="4592918"/>
            <a:ext cx="4673650" cy="1060004"/>
            <a:chOff x="1775520" y="2636911"/>
            <a:chExt cx="6984776" cy="158417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4FEF9B7-AAF5-8328-867B-D60FCA51F056}"/>
                </a:ext>
              </a:extLst>
            </p:cNvPr>
            <p:cNvSpPr/>
            <p:nvPr/>
          </p:nvSpPr>
          <p:spPr>
            <a:xfrm>
              <a:off x="1775520" y="2996952"/>
              <a:ext cx="1440160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5D4236C-BA56-6EC8-ACF8-FCC7BB9D60B6}"/>
                </a:ext>
              </a:extLst>
            </p:cNvPr>
            <p:cNvSpPr/>
            <p:nvPr/>
          </p:nvSpPr>
          <p:spPr>
            <a:xfrm>
              <a:off x="1775520" y="3569705"/>
              <a:ext cx="1440160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FDC401A-8F25-8118-7222-AC5DD9E661AA}"/>
                </a:ext>
              </a:extLst>
            </p:cNvPr>
            <p:cNvSpPr/>
            <p:nvPr/>
          </p:nvSpPr>
          <p:spPr>
            <a:xfrm>
              <a:off x="3215680" y="2996951"/>
              <a:ext cx="144016" cy="1004801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3AD09BC-F7FD-C371-4B11-A6B07E9AB1FE}"/>
                </a:ext>
              </a:extLst>
            </p:cNvPr>
            <p:cNvSpPr/>
            <p:nvPr/>
          </p:nvSpPr>
          <p:spPr>
            <a:xfrm>
              <a:off x="7176121" y="2996950"/>
              <a:ext cx="144016" cy="1004801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9B3F65C-CDF5-A2A8-8457-889BFD881BC7}"/>
                </a:ext>
              </a:extLst>
            </p:cNvPr>
            <p:cNvCxnSpPr>
              <a:cxnSpLocks/>
            </p:cNvCxnSpPr>
            <p:nvPr/>
          </p:nvCxnSpPr>
          <p:spPr>
            <a:xfrm>
              <a:off x="5231904" y="2636911"/>
              <a:ext cx="0" cy="1584178"/>
            </a:xfrm>
            <a:prstGeom prst="line">
              <a:avLst/>
            </a:prstGeom>
            <a:ln w="2540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02606CE-3740-6573-4A2E-5C4C4BF8DC89}"/>
                </a:ext>
              </a:extLst>
            </p:cNvPr>
            <p:cNvSpPr/>
            <p:nvPr/>
          </p:nvSpPr>
          <p:spPr>
            <a:xfrm>
              <a:off x="7320136" y="2996952"/>
              <a:ext cx="1440160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F819120-B263-735A-2561-A571A0B7DDBF}"/>
                </a:ext>
              </a:extLst>
            </p:cNvPr>
            <p:cNvSpPr/>
            <p:nvPr/>
          </p:nvSpPr>
          <p:spPr>
            <a:xfrm>
              <a:off x="7320136" y="3569705"/>
              <a:ext cx="1440160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7EBA7E2-689C-2562-5FD7-F49C5267144E}"/>
              </a:ext>
            </a:extLst>
          </p:cNvPr>
          <p:cNvCxnSpPr>
            <a:cxnSpLocks/>
          </p:cNvCxnSpPr>
          <p:nvPr/>
        </p:nvCxnSpPr>
        <p:spPr>
          <a:xfrm flipV="1">
            <a:off x="4003581" y="5006965"/>
            <a:ext cx="2207413" cy="6304"/>
          </a:xfrm>
          <a:prstGeom prst="straightConnector1">
            <a:avLst/>
          </a:prstGeom>
          <a:ln w="317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B10711B-39CE-7041-A09F-8A6E784BE6CC}"/>
              </a:ext>
            </a:extLst>
          </p:cNvPr>
          <p:cNvGrpSpPr/>
          <p:nvPr/>
        </p:nvGrpSpPr>
        <p:grpSpPr>
          <a:xfrm>
            <a:off x="6505502" y="4833827"/>
            <a:ext cx="3118890" cy="679143"/>
            <a:chOff x="6793531" y="4827016"/>
            <a:chExt cx="3118890" cy="679143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5C5D353-48D4-E818-1924-418CE46F1E39}"/>
                </a:ext>
              </a:extLst>
            </p:cNvPr>
            <p:cNvSpPr/>
            <p:nvPr/>
          </p:nvSpPr>
          <p:spPr>
            <a:xfrm>
              <a:off x="6793531" y="4827016"/>
              <a:ext cx="3118890" cy="679143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792C14F-178A-866D-5EC4-B6AB384918BE}"/>
                </a:ext>
              </a:extLst>
            </p:cNvPr>
            <p:cNvSpPr/>
            <p:nvPr/>
          </p:nvSpPr>
          <p:spPr>
            <a:xfrm>
              <a:off x="6900192" y="490304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3895299-98AA-747F-D80D-7116AD4BAA82}"/>
                </a:ext>
              </a:extLst>
            </p:cNvPr>
            <p:cNvSpPr/>
            <p:nvPr/>
          </p:nvSpPr>
          <p:spPr>
            <a:xfrm>
              <a:off x="7137744" y="490304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CED22F7-A42B-C519-2EF6-424634BB2D44}"/>
                </a:ext>
              </a:extLst>
            </p:cNvPr>
            <p:cNvSpPr/>
            <p:nvPr/>
          </p:nvSpPr>
          <p:spPr>
            <a:xfrm>
              <a:off x="7381656" y="490304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CC10C64-D02F-7D55-96AB-640D95684A4B}"/>
                </a:ext>
              </a:extLst>
            </p:cNvPr>
            <p:cNvSpPr/>
            <p:nvPr/>
          </p:nvSpPr>
          <p:spPr>
            <a:xfrm>
              <a:off x="7625568" y="4909772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9CAE1BF-CF51-3D3A-870A-A583EF796A47}"/>
                </a:ext>
              </a:extLst>
            </p:cNvPr>
            <p:cNvSpPr/>
            <p:nvPr/>
          </p:nvSpPr>
          <p:spPr>
            <a:xfrm>
              <a:off x="7867701" y="490672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87FBB88-C75C-A7C8-B232-86C1A1F338DA}"/>
                </a:ext>
              </a:extLst>
            </p:cNvPr>
            <p:cNvSpPr/>
            <p:nvPr/>
          </p:nvSpPr>
          <p:spPr>
            <a:xfrm>
              <a:off x="8105253" y="490672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EF0449A-BEB7-F376-F933-117AE96EC3F3}"/>
                </a:ext>
              </a:extLst>
            </p:cNvPr>
            <p:cNvSpPr/>
            <p:nvPr/>
          </p:nvSpPr>
          <p:spPr>
            <a:xfrm>
              <a:off x="8349165" y="490672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D6ABB5D-3BD7-C6C8-6F3C-A0CC465C287D}"/>
                </a:ext>
              </a:extLst>
            </p:cNvPr>
            <p:cNvSpPr/>
            <p:nvPr/>
          </p:nvSpPr>
          <p:spPr>
            <a:xfrm>
              <a:off x="8593077" y="4913452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5D7B9BC-ACF1-EC9F-9994-248930BE8F92}"/>
                </a:ext>
              </a:extLst>
            </p:cNvPr>
            <p:cNvSpPr/>
            <p:nvPr/>
          </p:nvSpPr>
          <p:spPr>
            <a:xfrm>
              <a:off x="8829018" y="4913482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3C66514-349C-55CB-ECA7-55F55036B1B8}"/>
                </a:ext>
              </a:extLst>
            </p:cNvPr>
            <p:cNvSpPr/>
            <p:nvPr/>
          </p:nvSpPr>
          <p:spPr>
            <a:xfrm>
              <a:off x="9066570" y="4913482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6C99603-5A99-3AF2-1E70-25C80BB6B52F}"/>
                </a:ext>
              </a:extLst>
            </p:cNvPr>
            <p:cNvSpPr/>
            <p:nvPr/>
          </p:nvSpPr>
          <p:spPr>
            <a:xfrm>
              <a:off x="9310482" y="4913482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49B49C8-A4A0-766A-4706-251AFD57E117}"/>
                </a:ext>
              </a:extLst>
            </p:cNvPr>
            <p:cNvSpPr/>
            <p:nvPr/>
          </p:nvSpPr>
          <p:spPr>
            <a:xfrm>
              <a:off x="9554394" y="4920210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821BED45-8B03-B75A-6352-21D863585F71}"/>
                </a:ext>
              </a:extLst>
            </p:cNvPr>
            <p:cNvSpPr/>
            <p:nvPr/>
          </p:nvSpPr>
          <p:spPr>
            <a:xfrm>
              <a:off x="7016404" y="509935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5123ABB-3BD7-6A47-5047-FF7EA1775CBA}"/>
                </a:ext>
              </a:extLst>
            </p:cNvPr>
            <p:cNvSpPr/>
            <p:nvPr/>
          </p:nvSpPr>
          <p:spPr>
            <a:xfrm>
              <a:off x="7253956" y="509935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9BC8F3-0ABE-197A-06F2-87734AFE0598}"/>
                </a:ext>
              </a:extLst>
            </p:cNvPr>
            <p:cNvSpPr/>
            <p:nvPr/>
          </p:nvSpPr>
          <p:spPr>
            <a:xfrm>
              <a:off x="7497868" y="509935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DEA7094-B7A5-40BC-3285-69E54B86421C}"/>
                </a:ext>
              </a:extLst>
            </p:cNvPr>
            <p:cNvSpPr/>
            <p:nvPr/>
          </p:nvSpPr>
          <p:spPr>
            <a:xfrm>
              <a:off x="7741780" y="5106082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6A6D07F-7947-2D58-1CAD-945B2FE02857}"/>
                </a:ext>
              </a:extLst>
            </p:cNvPr>
            <p:cNvSpPr/>
            <p:nvPr/>
          </p:nvSpPr>
          <p:spPr>
            <a:xfrm>
              <a:off x="7983913" y="510303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6B688F6-91AD-C566-4305-E55512F8740E}"/>
                </a:ext>
              </a:extLst>
            </p:cNvPr>
            <p:cNvSpPr/>
            <p:nvPr/>
          </p:nvSpPr>
          <p:spPr>
            <a:xfrm>
              <a:off x="8221465" y="510303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B857FFE-72BB-F60C-8846-DB38B2E191D9}"/>
                </a:ext>
              </a:extLst>
            </p:cNvPr>
            <p:cNvSpPr/>
            <p:nvPr/>
          </p:nvSpPr>
          <p:spPr>
            <a:xfrm>
              <a:off x="8465377" y="5103034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C9F6157-E39D-1211-D901-C83296C8ED76}"/>
                </a:ext>
              </a:extLst>
            </p:cNvPr>
            <p:cNvSpPr/>
            <p:nvPr/>
          </p:nvSpPr>
          <p:spPr>
            <a:xfrm>
              <a:off x="8709289" y="5109762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DC2A810-F90B-6B45-5DCC-CCA774A2F51C}"/>
                </a:ext>
              </a:extLst>
            </p:cNvPr>
            <p:cNvSpPr/>
            <p:nvPr/>
          </p:nvSpPr>
          <p:spPr>
            <a:xfrm>
              <a:off x="8945230" y="5109792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125A71A-E84B-A08A-DCA9-62C9A08AB068}"/>
                </a:ext>
              </a:extLst>
            </p:cNvPr>
            <p:cNvSpPr/>
            <p:nvPr/>
          </p:nvSpPr>
          <p:spPr>
            <a:xfrm>
              <a:off x="9182782" y="5109792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935DCF9-9126-5244-4E14-2A3709EE92D4}"/>
                </a:ext>
              </a:extLst>
            </p:cNvPr>
            <p:cNvSpPr/>
            <p:nvPr/>
          </p:nvSpPr>
          <p:spPr>
            <a:xfrm>
              <a:off x="9426694" y="5109792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1C736E7-AC06-704A-9ED4-C1B11FE14AAE}"/>
                </a:ext>
              </a:extLst>
            </p:cNvPr>
            <p:cNvSpPr/>
            <p:nvPr/>
          </p:nvSpPr>
          <p:spPr>
            <a:xfrm>
              <a:off x="9670606" y="5116520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12E09E4-9558-50D7-4FE9-B3A9D82E63D8}"/>
                </a:ext>
              </a:extLst>
            </p:cNvPr>
            <p:cNvSpPr/>
            <p:nvPr/>
          </p:nvSpPr>
          <p:spPr>
            <a:xfrm>
              <a:off x="6900192" y="5304940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BEA4A9F-831E-3E06-3D71-DEAE1F26E294}"/>
                </a:ext>
              </a:extLst>
            </p:cNvPr>
            <p:cNvSpPr/>
            <p:nvPr/>
          </p:nvSpPr>
          <p:spPr>
            <a:xfrm>
              <a:off x="7137744" y="5304940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777641C-B9DD-A4D8-C458-A3AC26B695C8}"/>
                </a:ext>
              </a:extLst>
            </p:cNvPr>
            <p:cNvSpPr/>
            <p:nvPr/>
          </p:nvSpPr>
          <p:spPr>
            <a:xfrm>
              <a:off x="7381656" y="5304940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53F50B3-538D-57DD-F203-716006B999B8}"/>
                </a:ext>
              </a:extLst>
            </p:cNvPr>
            <p:cNvSpPr/>
            <p:nvPr/>
          </p:nvSpPr>
          <p:spPr>
            <a:xfrm>
              <a:off x="7625568" y="5311668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63A0B202-AF88-E0F3-23FC-E8168BC364B0}"/>
                </a:ext>
              </a:extLst>
            </p:cNvPr>
            <p:cNvSpPr/>
            <p:nvPr/>
          </p:nvSpPr>
          <p:spPr>
            <a:xfrm>
              <a:off x="7867701" y="5308620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A2795C60-211D-3632-5E2E-A0A029179FF8}"/>
                </a:ext>
              </a:extLst>
            </p:cNvPr>
            <p:cNvSpPr/>
            <p:nvPr/>
          </p:nvSpPr>
          <p:spPr>
            <a:xfrm>
              <a:off x="8105253" y="5308620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901ADE4-2759-38B7-4819-A46D8D7A8E38}"/>
                </a:ext>
              </a:extLst>
            </p:cNvPr>
            <p:cNvSpPr/>
            <p:nvPr/>
          </p:nvSpPr>
          <p:spPr>
            <a:xfrm>
              <a:off x="8349165" y="5308620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8055CB2-E3D9-1BC0-7813-387E676505E8}"/>
                </a:ext>
              </a:extLst>
            </p:cNvPr>
            <p:cNvSpPr/>
            <p:nvPr/>
          </p:nvSpPr>
          <p:spPr>
            <a:xfrm>
              <a:off x="8593077" y="5315348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26E7E7B-3E74-600B-BD84-1B7EC614ACFF}"/>
                </a:ext>
              </a:extLst>
            </p:cNvPr>
            <p:cNvSpPr/>
            <p:nvPr/>
          </p:nvSpPr>
          <p:spPr>
            <a:xfrm>
              <a:off x="8829018" y="5315378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EACD2D4-884D-35AE-35A6-0B87C30AE337}"/>
                </a:ext>
              </a:extLst>
            </p:cNvPr>
            <p:cNvSpPr/>
            <p:nvPr/>
          </p:nvSpPr>
          <p:spPr>
            <a:xfrm>
              <a:off x="9066570" y="5315378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20430DE3-AD24-FADB-FB37-A5C8373ED5F8}"/>
                </a:ext>
              </a:extLst>
            </p:cNvPr>
            <p:cNvSpPr/>
            <p:nvPr/>
          </p:nvSpPr>
          <p:spPr>
            <a:xfrm>
              <a:off x="9310482" y="5315378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E42B24BB-66A2-F055-F842-CD4145D56E41}"/>
                </a:ext>
              </a:extLst>
            </p:cNvPr>
            <p:cNvSpPr/>
            <p:nvPr/>
          </p:nvSpPr>
          <p:spPr>
            <a:xfrm>
              <a:off x="9554394" y="5322106"/>
              <a:ext cx="139996" cy="1399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9" name="Title 1">
            <a:extLst>
              <a:ext uri="{FF2B5EF4-FFF2-40B4-BE49-F238E27FC236}">
                <a16:creationId xmlns:a16="http://schemas.microsoft.com/office/drawing/2014/main" id="{829DB200-00E3-BB98-68BC-9F8A274CEE1F}"/>
              </a:ext>
            </a:extLst>
          </p:cNvPr>
          <p:cNvSpPr txBox="1">
            <a:spLocks/>
          </p:cNvSpPr>
          <p:nvPr/>
        </p:nvSpPr>
        <p:spPr>
          <a:xfrm>
            <a:off x="4740895" y="3288976"/>
            <a:ext cx="5957545" cy="839726"/>
          </a:xfrm>
          <a:prstGeom prst="rect">
            <a:avLst/>
          </a:prstGeom>
        </p:spPr>
        <p:txBody>
          <a:bodyPr anchor="t"/>
          <a:lstStyle/>
          <a:p>
            <a:pPr rtl="0">
              <a:defRPr/>
            </a:pPr>
            <a:r>
              <a:rPr lang="en-GB" sz="2000" kern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High precision: </a:t>
            </a:r>
            <a:r>
              <a:rPr lang="en-GB" sz="20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For 0.2 mm thick copper foil, the minimum slot/hole size is ~0.3 mm 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20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E2B79A2-9026-468A-D34C-9F89D1962A3B}"/>
              </a:ext>
            </a:extLst>
          </p:cNvPr>
          <p:cNvSpPr txBox="1">
            <a:spLocks/>
          </p:cNvSpPr>
          <p:nvPr/>
        </p:nvSpPr>
        <p:spPr>
          <a:xfrm>
            <a:off x="1032166" y="5901224"/>
            <a:ext cx="5957545" cy="839726"/>
          </a:xfrm>
          <a:prstGeom prst="rect">
            <a:avLst/>
          </a:prstGeom>
        </p:spPr>
        <p:txBody>
          <a:bodyPr anchor="t"/>
          <a:lstStyle/>
          <a:p>
            <a:pPr rtl="0">
              <a:defRPr/>
            </a:pPr>
            <a:r>
              <a:rPr lang="en-GB" sz="16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*Internal radial spring not depicted </a:t>
            </a: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16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16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342900" indent="-342900" rtl="0">
              <a:buFont typeface="Arial" panose="020B0604020202020204" pitchFamily="34" charset="0"/>
              <a:buChar char="•"/>
              <a:defRPr/>
            </a:pPr>
            <a:endParaRPr lang="en-GB" sz="16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AE9209-891D-6AC2-2CE1-68FE3738E375}"/>
              </a:ext>
            </a:extLst>
          </p:cNvPr>
          <p:cNvGrpSpPr/>
          <p:nvPr/>
        </p:nvGrpSpPr>
        <p:grpSpPr>
          <a:xfrm>
            <a:off x="5603281" y="2321215"/>
            <a:ext cx="4144661" cy="462966"/>
            <a:chOff x="5561354" y="1916832"/>
            <a:chExt cx="4144661" cy="46296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F40772-729D-FF84-9566-F3428409D952}"/>
                </a:ext>
              </a:extLst>
            </p:cNvPr>
            <p:cNvSpPr/>
            <p:nvPr/>
          </p:nvSpPr>
          <p:spPr>
            <a:xfrm>
              <a:off x="5561354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D437ACF-8F79-B3AA-C992-9554716F0B7B}"/>
                </a:ext>
              </a:extLst>
            </p:cNvPr>
            <p:cNvSpPr/>
            <p:nvPr/>
          </p:nvSpPr>
          <p:spPr>
            <a:xfrm>
              <a:off x="5561354" y="2132856"/>
              <a:ext cx="4144661" cy="24694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E8DAD6F5-5998-5FCC-DC99-D5C0DD26E8F3}"/>
                </a:ext>
              </a:extLst>
            </p:cNvPr>
            <p:cNvSpPr/>
            <p:nvPr/>
          </p:nvSpPr>
          <p:spPr>
            <a:xfrm>
              <a:off x="6289475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5852A07-E617-3B2E-06B5-DE6D7F8A86C8}"/>
                </a:ext>
              </a:extLst>
            </p:cNvPr>
            <p:cNvSpPr/>
            <p:nvPr/>
          </p:nvSpPr>
          <p:spPr>
            <a:xfrm>
              <a:off x="7017596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25F2C89-2E9C-39B1-1C93-6343DED65765}"/>
                </a:ext>
              </a:extLst>
            </p:cNvPr>
            <p:cNvSpPr/>
            <p:nvPr/>
          </p:nvSpPr>
          <p:spPr>
            <a:xfrm>
              <a:off x="7745717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0D43006-4581-A360-C853-7F4F7DB2BA8B}"/>
                </a:ext>
              </a:extLst>
            </p:cNvPr>
            <p:cNvSpPr/>
            <p:nvPr/>
          </p:nvSpPr>
          <p:spPr>
            <a:xfrm>
              <a:off x="8473838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334EBDD8-B806-CFD2-82D6-C640EE99905B}"/>
                </a:ext>
              </a:extLst>
            </p:cNvPr>
            <p:cNvSpPr/>
            <p:nvPr/>
          </p:nvSpPr>
          <p:spPr>
            <a:xfrm>
              <a:off x="9201959" y="1916832"/>
              <a:ext cx="504056" cy="21602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30882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3B378-20F1-3F11-2AB5-A94E1DDA1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Conclusions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043FF6-812F-4D3B-9786-FBF6D7679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5794A-9124-AD95-9AB1-30720900F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7C99CBE-0E52-3B16-3696-6B3E32F62061}"/>
              </a:ext>
            </a:extLst>
          </p:cNvPr>
          <p:cNvSpPr txBox="1">
            <a:spLocks/>
          </p:cNvSpPr>
          <p:nvPr/>
        </p:nvSpPr>
        <p:spPr>
          <a:xfrm>
            <a:off x="622773" y="1340768"/>
            <a:ext cx="11161240" cy="3312368"/>
          </a:xfrm>
          <a:prstGeom prst="rect">
            <a:avLst/>
          </a:prstGeom>
        </p:spPr>
        <p:txBody>
          <a:bodyPr anchor="t"/>
          <a:lstStyle/>
          <a:p>
            <a:pPr marL="457200" indent="-457200" rtl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kern="1200" noProof="0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Consider</a:t>
            </a:r>
            <a:r>
              <a:rPr lang="en-GB" sz="2400" kern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 copper chemical etching for the inner joints</a:t>
            </a:r>
          </a:p>
          <a:p>
            <a:pPr marL="457200" indent="-457200" rtl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kern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Define minimum copper thickness required for the current</a:t>
            </a:r>
          </a:p>
          <a:p>
            <a:pPr marL="457200" indent="-457200" rtl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kern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Define assembly method (solder/ contact pressure)</a:t>
            </a:r>
          </a:p>
          <a:p>
            <a:pPr marL="457200" indent="-457200" rtl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kern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Define cooling channels requirements</a:t>
            </a:r>
          </a:p>
          <a:p>
            <a:pPr marL="457200" indent="-457200" rtl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kern="12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Optimise the geometry with FEM simulations, keeping in mind fabrication and assembly constrains</a:t>
            </a:r>
          </a:p>
          <a:p>
            <a:pPr marL="457200" indent="-457200" rtl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sz="24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457200" indent="-457200" rtl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sz="24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457200" indent="-457200" rtl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sz="24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marL="457200" indent="-457200" rtl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sz="2400" kern="1200" noProof="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0173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725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13661</TotalTime>
  <Words>226</Words>
  <Application>Microsoft Office PowerPoint</Application>
  <DocSecurity>0</DocSecurity>
  <PresentationFormat>Widescreen</PresentationFormat>
  <Paragraphs>56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Source Sans Pro</vt:lpstr>
      <vt:lpstr>Office Theme</vt:lpstr>
      <vt:lpstr>Inner joints manufacturing</vt:lpstr>
      <vt:lpstr>Inner joints requirements</vt:lpstr>
      <vt:lpstr>Copper joints: Reducing thermal stresses</vt:lpstr>
      <vt:lpstr>Possible geometries, manufacturable with etching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Fabrication Additive métal au Département d'ingénierie du CERN</dc:title>
  <dc:subject/>
  <dc:creator>Romain Gerard</dc:creator>
  <cp:keywords/>
  <dc:description/>
  <cp:lastModifiedBy>Jorge Guardia Valenzuela</cp:lastModifiedBy>
  <cp:revision>228</cp:revision>
  <dcterms:created xsi:type="dcterms:W3CDTF">2021-05-30T18:48:11Z</dcterms:created>
  <dcterms:modified xsi:type="dcterms:W3CDTF">2025-11-07T13:55:07Z</dcterms:modified>
  <cp:category/>
  <dc:identifier/>
  <cp:contentStatus/>
  <dc:language/>
  <cp:version/>
</cp:coreProperties>
</file>