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60" r:id="rId6"/>
    <p:sldId id="265" r:id="rId7"/>
    <p:sldId id="264" r:id="rId8"/>
    <p:sldId id="268" r:id="rId9"/>
    <p:sldId id="259" r:id="rId10"/>
    <p:sldId id="261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F398D-F3ED-81BB-68CE-B9B6B5D66B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7DA2FC-FCB6-60AF-4DD9-8300A6006D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6BDAB0-72A4-F409-C0FB-B02C2955AD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B3BF3-DF06-13E4-67F8-718539BF8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23E3B-6B0A-2586-4EDE-4D48A5A739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61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32AAB-C135-1365-D74D-B4E59A890D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74E72-6E32-EC6C-598F-BBACC32EAE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37D3A-91D4-EF67-EB73-79D7DF050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1C8B8-B924-331F-60E0-CD2A38AC8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2585D7-8346-2D86-E9D1-6B1B4B9D3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153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3F7418-AF49-A267-8B38-2E265DFD87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D3222C-ACD8-7BD2-1C51-C7F89E4A5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853C21-6764-F5F6-51A6-4E22EB06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44989-984F-60B0-1921-1B98E0EF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D7E549-74A1-C670-0BCB-8CB567ADE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806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88C0F-52DE-E151-B755-B4E30C38D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A9051-D728-16CE-99B3-7344A2DFA8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57182C-4454-51E9-CC99-FA31AC0FB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FC39CD-B3B9-87AC-1468-1BE52AF644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779E1-FAD7-765C-7CD1-EC1823F32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686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0AACB4-9897-4AF2-DB73-C72BAA22C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8572A8-37ED-C9EC-6D7E-7BE7DBC1A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B72FB-35A2-BDCA-A506-4B7C1F8CE7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0544AF-A56F-10C5-693D-BEF02A3BB0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73F5D-4CE2-4A70-6FA9-E45A6C1CB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8200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4E133-49F4-EBAB-97D6-5B03841D50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346E60-3AA9-8FD4-F3E5-D97C40E19F5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F574AF-88D0-2CAB-092B-DB816330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1D767-4937-FAD6-1383-AB464CEC0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3F67F6-0120-9C13-65B4-DBF938C35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9303E6-5B25-104A-CF01-6677C6502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21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68DFC-7348-1B9A-6DAC-A75AD2B1C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13C531-BEEA-2818-3292-3D027D9D4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CD885B-6711-3EAC-92C1-2A336EB472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69F54D9-4FEB-F434-DBBA-A6776F79A3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A67657-A9D8-1514-B0E8-608ECE28CB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DDC1F5-548A-52CD-17EC-7577F86A5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A57BF1-C443-85E1-1AE7-5217998A1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401F52-6684-E36A-6895-77037FF70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4745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ABC15-BC68-B541-E8F2-B8B10A9C61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2C7BDD-3ACA-91D3-1E0C-CC5C12544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A3FACF-D059-431C-4BEE-CDE124AD7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8ECDE0-E7C9-2883-E70E-A82D92B18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872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31EBA6-F42E-93AB-E21D-9CB11DD1F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39707B-FDB0-33C7-B0F6-6D6F5CE5B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5D937A-A429-19E0-5964-85B2C8CEF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6175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232CF-C450-95E8-98D0-5497B8282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960368-1C2A-1C23-A6EE-D8FA67ADE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EBCDC-FDD1-B0D5-296F-E3F55F75B1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57B449-C064-BA4B-6507-AA01798E2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3A1C64-D47A-D836-D6A4-E6CAAF212D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D97BA3-46D4-9398-6EDB-8E4FC44DF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775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0E2B-5BCF-539C-0C27-D61E541CF5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AC859B-F6FC-95AB-42FC-1EC97E422C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0283E9-45F6-E650-0FC1-C04AB4F7D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906890-1EAD-7ECD-EBD2-A179472B2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990439-EDD5-41E8-AB82-C4E336FFC2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21662B-7240-2848-144C-D1D98E6AC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370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8AFB1F7-FFEF-6F8F-0734-9DBDCE11C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27FBFF-C58E-592A-C567-D6B68EED32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6E6F5F-616C-E71E-9850-FCCC9E8C81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17A2B3-63E1-40C5-A63B-FAC600430B4D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8DE04-7FC3-3953-C231-42E5D32849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49C2D-DC02-D95C-F3AE-3671DD6B62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12BC703-BE4F-46ED-B6E0-CEFB949234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968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488213/1.0" TargetMode="External"/><Relationship Id="rId2" Type="http://schemas.openxmlformats.org/officeDocument/2006/relationships/hyperlink" Target="https://edms.cern.ch/document/1347072/8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DFCC8-86E8-C245-DB82-BE774A5858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WP4 &amp; WP2 Meeting:</a:t>
            </a:r>
            <a:br>
              <a:rPr lang="en-US" dirty="0"/>
            </a:br>
            <a:r>
              <a:rPr lang="en-US" dirty="0"/>
              <a:t>Crab Cavity Higher Order Modes Review 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A92479-10E2-2FB4-5651-ED69189C64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942734"/>
            <a:ext cx="9144000" cy="1315065"/>
          </a:xfrm>
        </p:spPr>
        <p:txBody>
          <a:bodyPr/>
          <a:lstStyle/>
          <a:p>
            <a:r>
              <a:rPr lang="en-US" dirty="0"/>
              <a:t>Amelia Edwards on behalf of WP4</a:t>
            </a:r>
          </a:p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April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30266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CA655D-6B74-7577-4985-9D07B56D7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66BAD-0D18-9024-A0B8-0C130EFFB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RI DQW1:</a:t>
            </a:r>
            <a:br>
              <a:rPr lang="en-US" dirty="0"/>
            </a:br>
            <a:r>
              <a:rPr lang="en-US" dirty="0"/>
              <a:t>Testing ongoing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1677D0-973E-62B8-179E-9A4E797AE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1973" y="111013"/>
            <a:ext cx="5510982" cy="32770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B76BE43-E88F-DC8B-8D9B-B9E60053E1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1973" y="3469930"/>
            <a:ext cx="5669435" cy="338807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301AF1-1159-25B4-79CE-D390C88452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92" y="5435191"/>
            <a:ext cx="6013563" cy="12324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9F66068-41ED-54EC-597A-7A5BBFC905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218" y="1569012"/>
            <a:ext cx="5598310" cy="3356093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CA33C764-029D-C9F8-662A-165D448BCAF9}"/>
              </a:ext>
            </a:extLst>
          </p:cNvPr>
          <p:cNvSpPr/>
          <p:nvPr/>
        </p:nvSpPr>
        <p:spPr>
          <a:xfrm>
            <a:off x="7728155" y="717755"/>
            <a:ext cx="344129" cy="7188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19D670C-D1D2-9907-69DB-988BEA532297}"/>
              </a:ext>
            </a:extLst>
          </p:cNvPr>
          <p:cNvSpPr/>
          <p:nvPr/>
        </p:nvSpPr>
        <p:spPr>
          <a:xfrm>
            <a:off x="10033820" y="3986981"/>
            <a:ext cx="344129" cy="7188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482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03CF2-67D9-9900-AE32-6D8EAA787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Status: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03BEB0-77A0-E240-9A5D-E9BF2B51A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0721"/>
            <a:ext cx="5257800" cy="4351338"/>
          </a:xfrm>
        </p:spPr>
        <p:txBody>
          <a:bodyPr>
            <a:normAutofit fontScale="92500" lnSpcReduction="20000"/>
          </a:bodyPr>
          <a:lstStyle/>
          <a:p>
            <a:r>
              <a:rPr lang="en-US" sz="2000" b="1" u="sng" dirty="0"/>
              <a:t>Two dressed cavities validated – CERN DQW2 &amp; RI DQW2 </a:t>
            </a:r>
          </a:p>
          <a:p>
            <a:r>
              <a:rPr lang="en-US" sz="2000" dirty="0"/>
              <a:t>HOM measurements taken during vertical cold tests with HOM couplers in SM18 to be presented here</a:t>
            </a:r>
          </a:p>
          <a:p>
            <a:r>
              <a:rPr lang="en-US" sz="2000" dirty="0"/>
              <a:t>HOM impedances calculated from S21 measurements</a:t>
            </a:r>
          </a:p>
          <a:p>
            <a:r>
              <a:rPr lang="en-US" sz="2000" dirty="0"/>
              <a:t>Adapters used in cold test for 25</a:t>
            </a:r>
            <a:r>
              <a:rPr lang="en-US" sz="1000" dirty="0"/>
              <a:t> 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en-US" sz="2000" dirty="0"/>
              <a:t> to 50</a:t>
            </a:r>
            <a:r>
              <a:rPr lang="en-US" sz="1050" dirty="0"/>
              <a:t> </a:t>
            </a:r>
            <a:r>
              <a:rPr lang="el-GR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Ω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All port combinations measured</a:t>
            </a: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Results shown here present the highest impedance measured between ports - a ‘worst case’ type scenario</a:t>
            </a:r>
          </a:p>
          <a:p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R/Q values from simulation… EDMS </a:t>
            </a:r>
            <a:r>
              <a:rPr lang="en-US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1347072</a:t>
            </a:r>
            <a:endParaRPr lang="en-US" sz="2000" dirty="0"/>
          </a:p>
          <a:p>
            <a:r>
              <a:rPr lang="en-GB" sz="2000" dirty="0"/>
              <a:t>Hom annex: </a:t>
            </a:r>
            <a:r>
              <a:rPr lang="en-GB" sz="2000" dirty="0">
                <a:hlinkClick r:id="rId3"/>
              </a:rPr>
              <a:t>2488213</a:t>
            </a:r>
            <a:endParaRPr lang="en-GB" sz="2000" dirty="0"/>
          </a:p>
          <a:p>
            <a:r>
              <a:rPr lang="en-US" sz="2000" dirty="0"/>
              <a:t>Two more cavities under test – CERN DQW1 &amp; RI DQW1</a:t>
            </a:r>
          </a:p>
          <a:p>
            <a:endParaRPr lang="en-GB" sz="2000" dirty="0"/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DA48EA71-5157-D949-5443-454658095B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5"/>
          <a:stretch/>
        </p:blipFill>
        <p:spPr bwMode="auto">
          <a:xfrm>
            <a:off x="6309360" y="1246976"/>
            <a:ext cx="5422372" cy="4364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Star: 5 Points 23">
            <a:extLst>
              <a:ext uri="{FF2B5EF4-FFF2-40B4-BE49-F238E27FC236}">
                <a16:creationId xmlns:a16="http://schemas.microsoft.com/office/drawing/2014/main" id="{E544160A-A24B-48E7-E175-38FF3BB739F2}"/>
              </a:ext>
            </a:extLst>
          </p:cNvPr>
          <p:cNvSpPr/>
          <p:nvPr/>
        </p:nvSpPr>
        <p:spPr>
          <a:xfrm>
            <a:off x="9784080" y="2286000"/>
            <a:ext cx="100584" cy="128016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0045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3E643-ED28-3850-A0CD-D36029F60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7568" y="4294505"/>
            <a:ext cx="2298192" cy="2334895"/>
          </a:xfrm>
          <a:ln>
            <a:solidFill>
              <a:schemeClr val="accent1"/>
            </a:solidFill>
          </a:ln>
        </p:spPr>
        <p:txBody>
          <a:bodyPr/>
          <a:lstStyle/>
          <a:p>
            <a:r>
              <a:rPr lang="en-US" sz="1600" u="sng" dirty="0"/>
              <a:t>VNA Measurements parameters:</a:t>
            </a:r>
          </a:p>
          <a:p>
            <a:r>
              <a:rPr lang="en-US" sz="1600" dirty="0"/>
              <a:t>100,001 points</a:t>
            </a:r>
          </a:p>
          <a:p>
            <a:r>
              <a:rPr lang="en-US" sz="1600" dirty="0"/>
              <a:t>300MHz to 2GHz </a:t>
            </a:r>
          </a:p>
          <a:p>
            <a:r>
              <a:rPr lang="en-US" sz="1600" dirty="0"/>
              <a:t>IF BW 1kHz</a:t>
            </a:r>
          </a:p>
          <a:p>
            <a:r>
              <a:rPr lang="en-US" sz="1600" dirty="0"/>
              <a:t>Power 0dBm</a:t>
            </a:r>
          </a:p>
          <a:p>
            <a:r>
              <a:rPr lang="en-US" sz="1600" dirty="0"/>
              <a:t>S21</a:t>
            </a:r>
          </a:p>
          <a:p>
            <a:endParaRPr lang="en-GB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DF2B24F-F601-1F91-2DE8-5B3B644FE801}"/>
              </a:ext>
            </a:extLst>
          </p:cNvPr>
          <p:cNvGrpSpPr/>
          <p:nvPr/>
        </p:nvGrpSpPr>
        <p:grpSpPr>
          <a:xfrm>
            <a:off x="7093079" y="1322245"/>
            <a:ext cx="4260721" cy="5307155"/>
            <a:chOff x="3547219" y="1149946"/>
            <a:chExt cx="4260721" cy="5307155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4F51D52B-A716-E468-49E5-36E24DE1304D}"/>
                </a:ext>
              </a:extLst>
            </p:cNvPr>
            <p:cNvGrpSpPr/>
            <p:nvPr/>
          </p:nvGrpSpPr>
          <p:grpSpPr>
            <a:xfrm>
              <a:off x="3547219" y="1149946"/>
              <a:ext cx="2298192" cy="5134388"/>
              <a:chOff x="5891020" y="580611"/>
              <a:chExt cx="2753109" cy="592537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83A6D4A-F0B8-1B1A-3CEB-124FF6388B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5891020" y="580611"/>
                <a:ext cx="2753109" cy="5925377"/>
              </a:xfrm>
              <a:prstGeom prst="rect">
                <a:avLst/>
              </a:prstGeom>
            </p:spPr>
          </p:pic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17D45082-DE23-B85B-70E7-B6E9108EDC4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l="31119" t="3477" r="27526" b="2588"/>
              <a:stretch/>
            </p:blipFill>
            <p:spPr>
              <a:xfrm rot="5400000" flipH="1" flipV="1">
                <a:off x="6661213" y="4457700"/>
                <a:ext cx="1545755" cy="1819689"/>
              </a:xfrm>
              <a:prstGeom prst="rect">
                <a:avLst/>
              </a:prstGeom>
            </p:spPr>
          </p:pic>
        </p:grpSp>
        <p:cxnSp>
          <p:nvCxnSpPr>
            <p:cNvPr id="9" name="Connector: Elbow 8">
              <a:extLst>
                <a:ext uri="{FF2B5EF4-FFF2-40B4-BE49-F238E27FC236}">
                  <a16:creationId xmlns:a16="http://schemas.microsoft.com/office/drawing/2014/main" id="{94E7B06E-6C47-A830-9B90-CAD80D30C075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048514" y="3345099"/>
              <a:ext cx="3747327" cy="1080810"/>
            </a:xfrm>
            <a:prstGeom prst="bentConnector3">
              <a:avLst>
                <a:gd name="adj1" fmla="val 100061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671F6A8-4498-1563-A1BA-E23E0B84373B}"/>
                </a:ext>
              </a:extLst>
            </p:cNvPr>
            <p:cNvSpPr/>
            <p:nvPr/>
          </p:nvSpPr>
          <p:spPr>
            <a:xfrm>
              <a:off x="7112996" y="1631887"/>
              <a:ext cx="694944" cy="61264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VNA</a:t>
              </a:r>
              <a:endParaRPr lang="en-GB" dirty="0"/>
            </a:p>
          </p:txBody>
        </p:sp>
        <p:sp>
          <p:nvSpPr>
            <p:cNvPr id="15" name="Block Arc 14">
              <a:extLst>
                <a:ext uri="{FF2B5EF4-FFF2-40B4-BE49-F238E27FC236}">
                  <a16:creationId xmlns:a16="http://schemas.microsoft.com/office/drawing/2014/main" id="{FC597B79-A14F-9625-E67E-E038299DBBF4}"/>
                </a:ext>
              </a:extLst>
            </p:cNvPr>
            <p:cNvSpPr/>
            <p:nvPr/>
          </p:nvSpPr>
          <p:spPr>
            <a:xfrm flipV="1">
              <a:off x="3809548" y="4122205"/>
              <a:ext cx="1850300" cy="2334896"/>
            </a:xfrm>
            <a:prstGeom prst="blockArc">
              <a:avLst>
                <a:gd name="adj1" fmla="val 10800000"/>
                <a:gd name="adj2" fmla="val 21509543"/>
                <a:gd name="adj3" fmla="val 0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DE3277B-5170-F4F3-C6DA-EB3EB4E82C7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59848" y="2484803"/>
              <a:ext cx="1312" cy="28247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B463C9E-9C9E-3E1A-FEBB-DCC5795CCA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9548" y="2473149"/>
              <a:ext cx="1312" cy="282471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57E1F098-A3CD-A28A-ABDA-1CB2FB8E3BA3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326964" y="3313444"/>
              <a:ext cx="3293091" cy="964826"/>
            </a:xfrm>
            <a:prstGeom prst="bentConnector3">
              <a:avLst>
                <a:gd name="adj1" fmla="val 99809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943B0A77-BBEC-8F59-5F5B-526A721F1A3D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3384760" y="2451423"/>
              <a:ext cx="3890695" cy="2251624"/>
            </a:xfrm>
            <a:prstGeom prst="bentConnector3">
              <a:avLst>
                <a:gd name="adj1" fmla="val 99912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or: Elbow 33">
              <a:extLst>
                <a:ext uri="{FF2B5EF4-FFF2-40B4-BE49-F238E27FC236}">
                  <a16:creationId xmlns:a16="http://schemas.microsoft.com/office/drawing/2014/main" id="{EC3421E7-16DF-0E3E-3267-DB1D5A5DBAAC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139649" y="2439809"/>
              <a:ext cx="2924565" cy="1707981"/>
            </a:xfrm>
            <a:prstGeom prst="bentConnector3">
              <a:avLst>
                <a:gd name="adj1" fmla="val 100284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or: Elbow 36">
              <a:extLst>
                <a:ext uri="{FF2B5EF4-FFF2-40B4-BE49-F238E27FC236}">
                  <a16:creationId xmlns:a16="http://schemas.microsoft.com/office/drawing/2014/main" id="{BC84CAF5-0894-67D4-D503-7D3627F8AA11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4036403" y="2907624"/>
              <a:ext cx="3391928" cy="1402133"/>
            </a:xfrm>
            <a:prstGeom prst="bentConnector3">
              <a:avLst>
                <a:gd name="adj1" fmla="val 99747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5E7D96B-BA60-7C09-0182-A90B53CBE5CE}"/>
                </a:ext>
              </a:extLst>
            </p:cNvPr>
            <p:cNvSpPr/>
            <p:nvPr/>
          </p:nvSpPr>
          <p:spPr>
            <a:xfrm>
              <a:off x="6502487" y="1451728"/>
              <a:ext cx="81916" cy="91440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Connector: Elbow 44">
              <a:extLst>
                <a:ext uri="{FF2B5EF4-FFF2-40B4-BE49-F238E27FC236}">
                  <a16:creationId xmlns:a16="http://schemas.microsoft.com/office/drawing/2014/main" id="{F88C1A27-2623-B6AD-3DD0-22052D7A7C3A}"/>
                </a:ext>
              </a:extLst>
            </p:cNvPr>
            <p:cNvCxnSpPr>
              <a:stCxn id="43" idx="0"/>
              <a:endCxn id="10" idx="0"/>
            </p:cNvCxnSpPr>
            <p:nvPr/>
          </p:nvCxnSpPr>
          <p:spPr>
            <a:xfrm rot="16200000" flipH="1">
              <a:off x="6911876" y="1083296"/>
              <a:ext cx="180159" cy="917023"/>
            </a:xfrm>
            <a:prstGeom prst="bentConnector3">
              <a:avLst>
                <a:gd name="adj1" fmla="val -126888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or: Elbow 46">
              <a:extLst>
                <a:ext uri="{FF2B5EF4-FFF2-40B4-BE49-F238E27FC236}">
                  <a16:creationId xmlns:a16="http://schemas.microsoft.com/office/drawing/2014/main" id="{46B128E1-6A81-E349-6055-3EBA9F7378F7}"/>
                </a:ext>
              </a:extLst>
            </p:cNvPr>
            <p:cNvCxnSpPr>
              <a:stCxn id="43" idx="2"/>
              <a:endCxn id="10" idx="2"/>
            </p:cNvCxnSpPr>
            <p:nvPr/>
          </p:nvCxnSpPr>
          <p:spPr>
            <a:xfrm rot="5400000" flipH="1" flipV="1">
              <a:off x="6941159" y="1846820"/>
              <a:ext cx="121593" cy="917023"/>
            </a:xfrm>
            <a:prstGeom prst="bentConnector3">
              <a:avLst>
                <a:gd name="adj1" fmla="val -188004"/>
              </a:avLst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itle 49">
            <a:extLst>
              <a:ext uri="{FF2B5EF4-FFF2-40B4-BE49-F238E27FC236}">
                <a16:creationId xmlns:a16="http://schemas.microsoft.com/office/drawing/2014/main" id="{3CC20EC7-61D0-6C0C-0F61-D78F7428F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3195" y="154814"/>
            <a:ext cx="4117848" cy="693868"/>
          </a:xfrm>
        </p:spPr>
        <p:txBody>
          <a:bodyPr>
            <a:normAutofit/>
          </a:bodyPr>
          <a:lstStyle/>
          <a:p>
            <a:r>
              <a:rPr lang="en-US" sz="3600" dirty="0"/>
              <a:t>Measurement Setup</a:t>
            </a:r>
            <a:endParaRPr lang="en-GB" sz="3600" dirty="0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B9DF1F2-61C1-1EEA-BC37-B55F0E749058}"/>
              </a:ext>
            </a:extLst>
          </p:cNvPr>
          <p:cNvGrpSpPr/>
          <p:nvPr/>
        </p:nvGrpSpPr>
        <p:grpSpPr>
          <a:xfrm>
            <a:off x="5916684" y="3221875"/>
            <a:ext cx="1189931" cy="3148356"/>
            <a:chOff x="683568" y="538284"/>
            <a:chExt cx="1656185" cy="3893917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97025922-11AA-1175-C8B6-70B189B143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r="4936"/>
            <a:stretch/>
          </p:blipFill>
          <p:spPr>
            <a:xfrm>
              <a:off x="827585" y="555526"/>
              <a:ext cx="1512168" cy="3876675"/>
            </a:xfrm>
            <a:prstGeom prst="rect">
              <a:avLst/>
            </a:prstGeom>
          </p:spPr>
        </p:pic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02B081BB-1A18-31C4-971C-904F600562C8}"/>
                </a:ext>
              </a:extLst>
            </p:cNvPr>
            <p:cNvSpPr/>
            <p:nvPr/>
          </p:nvSpPr>
          <p:spPr>
            <a:xfrm>
              <a:off x="683568" y="538284"/>
              <a:ext cx="504056" cy="8093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A25879ED-E577-631B-58EC-B6F9EEDFEB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6740" y="1994403"/>
            <a:ext cx="2422799" cy="3624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F66C16B-B55C-33BD-CEDD-16649CD3568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82" t="3545" r="4778"/>
          <a:stretch/>
        </p:blipFill>
        <p:spPr>
          <a:xfrm>
            <a:off x="92414" y="1322245"/>
            <a:ext cx="2329915" cy="1555663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7D287E03-E2C4-440E-038D-8345A2821F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3549" y="1994403"/>
            <a:ext cx="2693929" cy="3624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111363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F07A64-477A-E062-0B47-23BD8A97F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32E08-63D7-C84E-328F-47041A1A1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41090"/>
          </a:xfrm>
        </p:spPr>
        <p:txBody>
          <a:bodyPr>
            <a:normAutofit/>
          </a:bodyPr>
          <a:lstStyle/>
          <a:p>
            <a:r>
              <a:rPr lang="en-US" sz="3600" dirty="0"/>
              <a:t>CERN DQW2 – Tested Oct 2023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E7D05F-60FC-92EF-BC0B-2B9628D5DE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581" y="865239"/>
            <a:ext cx="5454445" cy="4613634"/>
          </a:xfrm>
        </p:spPr>
        <p:txBody>
          <a:bodyPr>
            <a:normAutofit/>
          </a:bodyPr>
          <a:lstStyle/>
          <a:p>
            <a:r>
              <a:rPr lang="en-US" sz="1800" dirty="0"/>
              <a:t>Validated three cold tests, </a:t>
            </a:r>
            <a:r>
              <a:rPr lang="en-US" sz="1800" u="sng" dirty="0"/>
              <a:t>measurements shown are from the final test</a:t>
            </a:r>
            <a:r>
              <a:rPr lang="en-US" sz="1800" dirty="0"/>
              <a:t> (full results in extra slides)</a:t>
            </a:r>
            <a:endParaRPr lang="en-GB" sz="18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269362B-AFB9-6CEF-61F5-00B97DD343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527" y="170906"/>
            <a:ext cx="5491808" cy="325809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4D5173-4C17-513D-CD46-B0FAD693E6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5527" y="3570451"/>
            <a:ext cx="5491808" cy="328754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AE87C23-E1A8-9D2C-85FF-A6FE22B5B9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294" y="5716912"/>
            <a:ext cx="6183688" cy="90665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5DB267D-E7F4-1CB3-8A0B-E0A62579DC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826" y="1950047"/>
            <a:ext cx="5317876" cy="314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9525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D1F26F-0C0A-5469-2829-F40546686E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52EA73-F75B-A7E0-553E-A4CC77E032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932435"/>
          </a:xfrm>
        </p:spPr>
        <p:txBody>
          <a:bodyPr>
            <a:normAutofit/>
          </a:bodyPr>
          <a:lstStyle/>
          <a:p>
            <a:r>
              <a:rPr lang="en-US" sz="3200" dirty="0"/>
              <a:t>RI DQW2 – Tested Dec 2023</a:t>
            </a:r>
            <a:endParaRPr lang="en-GB" sz="3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9BB38E-648C-E84E-C968-8C2960F5DC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439" y="71310"/>
            <a:ext cx="5466009" cy="328148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029799-FE2C-A561-2596-7E578D46F0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0439" y="3429001"/>
            <a:ext cx="5584876" cy="33576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F8F3A6-2CB5-77D3-4245-C909D227A5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203" y="1965107"/>
            <a:ext cx="5530034" cy="32961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F8D84D8-4252-DB00-EA02-9E42F8A22C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5552" y="5567346"/>
            <a:ext cx="6057261" cy="932434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93BC5A22-42A8-7F03-39A0-F07CF4277BAC}"/>
              </a:ext>
            </a:extLst>
          </p:cNvPr>
          <p:cNvSpPr/>
          <p:nvPr/>
        </p:nvSpPr>
        <p:spPr>
          <a:xfrm>
            <a:off x="10198903" y="4006057"/>
            <a:ext cx="344129" cy="4196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938CB-EDF2-50A4-D22D-FBB34A6891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8426" y="865239"/>
            <a:ext cx="5181600" cy="4613634"/>
          </a:xfrm>
        </p:spPr>
        <p:txBody>
          <a:bodyPr>
            <a:normAutofit/>
          </a:bodyPr>
          <a:lstStyle/>
          <a:p>
            <a:r>
              <a:rPr lang="en-US" sz="1800" dirty="0"/>
              <a:t>Validated after one cold test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688042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BE5B15-6DC0-D900-B986-ED1E4A84C9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F3D9F8-5B13-43C8-59D5-039239509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260" y="109487"/>
            <a:ext cx="10515600" cy="972061"/>
          </a:xfrm>
        </p:spPr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7E0E845-0EE1-D9ED-5AF9-C4A746BAA6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357018"/>
                  </p:ext>
                </p:extLst>
              </p:nvPr>
            </p:nvGraphicFramePr>
            <p:xfrm>
              <a:off x="3765755" y="1170034"/>
              <a:ext cx="3904601" cy="538889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78426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730259">
                      <a:extLst>
                        <a:ext uri="{9D8B030D-6E8A-4147-A177-3AD203B41FA5}">
                          <a16:colId xmlns:a16="http://schemas.microsoft.com/office/drawing/2014/main" val="818062692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62279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u="sng" dirty="0"/>
                            <a:t>CERN</a:t>
                          </a:r>
                          <a:r>
                            <a:rPr lang="en-US" sz="1800" b="1" u="sng" dirty="0"/>
                            <a:t> DQW2</a:t>
                          </a:r>
                          <a:endParaRPr lang="en-GB" sz="18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3029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pPr algn="ctr"/>
                          <a:endParaRPr lang="en-GB" sz="14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none" dirty="0"/>
                        </a:p>
                        <a:p>
                          <a:pPr algn="ctr"/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sng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  <a:p>
                          <a:pPr algn="ctr"/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none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  <a:p>
                          <a:pPr algn="ctr"/>
                          <a:endParaRPr lang="en-GB" sz="1400" b="1" u="non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66.9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683.309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238.6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748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747.955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242.2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926.823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217.0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958.957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1495.532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30.7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1500.196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sng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5520.6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1583.821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69.3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37.7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1661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1660.861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328.7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1754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1754.327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282.3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1922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1921.698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721.1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8" name="Table 7">
                <a:extLst>
                  <a:ext uri="{FF2B5EF4-FFF2-40B4-BE49-F238E27FC236}">
                    <a16:creationId xmlns:a16="http://schemas.microsoft.com/office/drawing/2014/main" id="{B7E0E845-0EE1-D9ED-5AF9-C4A746BAA61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1357018"/>
                  </p:ext>
                </p:extLst>
              </p:nvPr>
            </p:nvGraphicFramePr>
            <p:xfrm>
              <a:off x="3765755" y="1170034"/>
              <a:ext cx="3904601" cy="5388893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78426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730259">
                      <a:extLst>
                        <a:ext uri="{9D8B030D-6E8A-4147-A177-3AD203B41FA5}">
                          <a16:colId xmlns:a16="http://schemas.microsoft.com/office/drawing/2014/main" val="818062692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831972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62279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u="sng" dirty="0"/>
                            <a:t>CERN</a:t>
                          </a:r>
                          <a:r>
                            <a:rPr lang="en-US" sz="1800" b="1" u="sng" dirty="0"/>
                            <a:t> DQW2</a:t>
                          </a:r>
                          <a:endParaRPr lang="en-GB" sz="18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30294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pPr algn="ctr"/>
                          <a:endParaRPr lang="en-GB" sz="14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71324" t="-57059" r="-202941" b="-36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69343" t="-57059" r="-101460" b="-36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69343" t="-57059" r="-1460" b="-36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66.9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683.309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238.6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748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747.955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242.2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926.823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217.0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0.0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958.957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1495.532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30.7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1500.196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sng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5520.6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1583.821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69.3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37.7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1661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1660.861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328.7</a:t>
                          </a:r>
                        </a:p>
                      </a:txBody>
                      <a:tcPr marL="7554" marR="7554" marT="7554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1754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1754.327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282.3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1922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1921.698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252" marR="7252" marT="7252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721.1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E9D2FD5B-1A96-90A1-4E84-80339ACD89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8739845"/>
                  </p:ext>
                </p:extLst>
              </p:nvPr>
            </p:nvGraphicFramePr>
            <p:xfrm>
              <a:off x="186813" y="1170039"/>
              <a:ext cx="3486267" cy="538889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54351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62279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u="sng" dirty="0"/>
                            <a:t>Simulation</a:t>
                          </a:r>
                          <a:endParaRPr lang="en-GB" sz="20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302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none" dirty="0"/>
                        </a:p>
                        <a:p>
                          <a:pPr algn="ctr"/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sng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  <a:p>
                          <a:pPr algn="ctr"/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4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1" u="none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/>
                            <a:t>[</a:t>
                          </a:r>
                          <a:r>
                            <a:rPr lang="en-GB" sz="1400" b="1" u="none" dirty="0" err="1"/>
                            <a:t>k</a:t>
                          </a:r>
                          <a:r>
                            <a:rPr lang="en-GB" sz="14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4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400" b="1" u="none" dirty="0"/>
                        </a:p>
                        <a:p>
                          <a:pPr algn="ctr"/>
                          <a:endParaRPr lang="en-GB" sz="1400" b="1" u="non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276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748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266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1137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874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57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31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1661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286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1754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331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1922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953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E9D2FD5B-1A96-90A1-4E84-80339ACD899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8739845"/>
                  </p:ext>
                </p:extLst>
              </p:nvPr>
            </p:nvGraphicFramePr>
            <p:xfrm>
              <a:off x="186813" y="1170039"/>
              <a:ext cx="3486267" cy="5388892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654351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943972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62279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gridSpan="3">
                      <a:txBody>
                        <a:bodyPr/>
                        <a:lstStyle/>
                        <a:p>
                          <a:pPr algn="ctr"/>
                          <a:r>
                            <a:rPr lang="en-US" sz="2000" b="1" u="sng" dirty="0"/>
                            <a:t>Simulation</a:t>
                          </a:r>
                          <a:endParaRPr lang="en-GB" sz="20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3029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b="1" u="sng" dirty="0"/>
                            <a:t>Freq (MHz)</a:t>
                          </a:r>
                          <a:endParaRPr lang="en-GB" sz="1400" b="1" u="sng" dirty="0"/>
                        </a:p>
                        <a:p>
                          <a:endParaRPr lang="en-GB" sz="14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70323" t="-57059" r="-201290" b="-36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70323" t="-57059" r="-101290" b="-36882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70323" t="-57059" r="-1290" b="-3688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582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683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276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748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927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266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959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1496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1137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1500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874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1584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57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31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1661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286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1754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331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5120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1922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953</a:t>
                          </a:r>
                          <a:endParaRPr lang="en-GB" sz="11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E3AEC274-9F1D-2155-F77C-7FAB99B0E0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9161217"/>
                  </p:ext>
                </p:extLst>
              </p:nvPr>
            </p:nvGraphicFramePr>
            <p:xfrm>
              <a:off x="7841846" y="1170034"/>
              <a:ext cx="4350155" cy="538888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12219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857212">
                      <a:extLst>
                        <a:ext uri="{9D8B030D-6E8A-4147-A177-3AD203B41FA5}">
                          <a16:colId xmlns:a16="http://schemas.microsoft.com/office/drawing/2014/main" val="818062692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24763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100" b="1" u="sng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u="sng" dirty="0"/>
                            <a:t>RI DQW2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780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u="sng" dirty="0"/>
                            <a:t>Freq (MHz)</a:t>
                          </a:r>
                          <a:endParaRPr lang="en-GB" sz="1100" b="1" u="sng" dirty="0"/>
                        </a:p>
                        <a:p>
                          <a:endParaRPr lang="en-GB" sz="11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u="sng" dirty="0"/>
                            <a:t>Freq (MHz)</a:t>
                          </a:r>
                          <a:endParaRPr lang="en-GB" sz="1100" b="1" u="sng" dirty="0"/>
                        </a:p>
                        <a:p>
                          <a:pPr algn="ctr"/>
                          <a:endParaRPr lang="en-GB" sz="11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1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1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1" u="none" dirty="0"/>
                        </a:p>
                        <a:p>
                          <a:pPr algn="ctr"/>
                          <a:r>
                            <a:rPr lang="en-GB" sz="1100" b="1" u="none" dirty="0"/>
                            <a:t>[</a:t>
                          </a:r>
                          <a:r>
                            <a:rPr lang="en-GB" sz="1100" b="1" u="none" dirty="0" err="1"/>
                            <a:t>k</a:t>
                          </a:r>
                          <a:r>
                            <a:rPr lang="en-GB" sz="11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1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1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1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⊥</m:t>
                                    </m:r>
                                    <m:r>
                                      <a:rPr lang="en-US" sz="11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𝒉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1" u="sng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u="none" dirty="0"/>
                            <a:t>[</a:t>
                          </a:r>
                          <a:r>
                            <a:rPr lang="en-GB" sz="1100" b="1" u="none" dirty="0" err="1"/>
                            <a:t>k</a:t>
                          </a:r>
                          <a:r>
                            <a:rPr lang="en-GB" sz="11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1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100" b="1" u="none" dirty="0"/>
                        </a:p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b="1" i="1" u="none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100" b="1" i="1" u="none" smtClean="0">
                                        <a:latin typeface="Cambria Math" panose="02040503050406030204" pitchFamily="18" charset="0"/>
                                      </a:rPr>
                                      <m:t>𝒁</m:t>
                                    </m:r>
                                  </m:e>
                                  <m:sub>
                                    <m:r>
                                      <a:rPr lang="en-GB" sz="1100" b="1" i="1" u="none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100" b="1" u="none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u="none" dirty="0"/>
                            <a:t>[</a:t>
                          </a:r>
                          <a:r>
                            <a:rPr lang="en-GB" sz="1100" b="1" u="none" dirty="0" err="1"/>
                            <a:t>k</a:t>
                          </a:r>
                          <a:r>
                            <a:rPr lang="en-GB" sz="1100" b="1" u="none" dirty="0" err="1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Ω</a:t>
                          </a:r>
                          <a:r>
                            <a:rPr lang="en-GB" sz="1100" b="1" u="none" dirty="0"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a:t>/m/cavity]</a:t>
                          </a:r>
                          <a:endParaRPr lang="en-GB" sz="1100" b="1" u="none" dirty="0"/>
                        </a:p>
                        <a:p>
                          <a:pPr algn="ctr"/>
                          <a:endParaRPr lang="en-GB" sz="1100" b="1" u="non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582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60.2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683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277.5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748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747.955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182.2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927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926.823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325.2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959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958.957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1496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1495.532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1500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1500.196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812.3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1584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1583.821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83.3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45.3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1661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1660.861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118.8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1754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1754.327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324.5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1922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1921.698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297.9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E3AEC274-9F1D-2155-F77C-7FAB99B0E0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9161217"/>
                  </p:ext>
                </p:extLst>
              </p:nvPr>
            </p:nvGraphicFramePr>
            <p:xfrm>
              <a:off x="7841846" y="1170034"/>
              <a:ext cx="4350155" cy="5388888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712219">
                      <a:extLst>
                        <a:ext uri="{9D8B030D-6E8A-4147-A177-3AD203B41FA5}">
                          <a16:colId xmlns:a16="http://schemas.microsoft.com/office/drawing/2014/main" val="3701379190"/>
                        </a:ext>
                      </a:extLst>
                    </a:gridCol>
                    <a:gridCol w="857212">
                      <a:extLst>
                        <a:ext uri="{9D8B030D-6E8A-4147-A177-3AD203B41FA5}">
                          <a16:colId xmlns:a16="http://schemas.microsoft.com/office/drawing/2014/main" val="818062692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3486207566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607792350"/>
                        </a:ext>
                      </a:extLst>
                    </a:gridCol>
                    <a:gridCol w="926908">
                      <a:extLst>
                        <a:ext uri="{9D8B030D-6E8A-4147-A177-3AD203B41FA5}">
                          <a16:colId xmlns:a16="http://schemas.microsoft.com/office/drawing/2014/main" val="2381555615"/>
                        </a:ext>
                      </a:extLst>
                    </a:gridCol>
                  </a:tblGrid>
                  <a:tr h="524763">
                    <a:tc>
                      <a:txBody>
                        <a:bodyPr/>
                        <a:lstStyle/>
                        <a:p>
                          <a:r>
                            <a:rPr lang="en-US" sz="1400" b="1" u="sng" dirty="0"/>
                            <a:t>Mode</a:t>
                          </a:r>
                          <a:endParaRPr lang="en-GB" sz="1100" b="1" u="sng" dirty="0"/>
                        </a:p>
                      </a:txBody>
                      <a:tcPr/>
                    </a:tc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u="sng" dirty="0"/>
                            <a:t>RI DQW2</a:t>
                          </a:r>
                          <a:endParaRPr lang="en-GB" sz="14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100" b="1" u="sng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48293879"/>
                      </a:ext>
                    </a:extLst>
                  </a:tr>
                  <a:tr h="107801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u="sng" dirty="0"/>
                            <a:t>Freq (MHz)</a:t>
                          </a:r>
                          <a:endParaRPr lang="en-GB" sz="1100" b="1" u="sng" dirty="0"/>
                        </a:p>
                        <a:p>
                          <a:endParaRPr lang="en-GB" sz="1100" b="1" u="sng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100" b="1" u="sng" dirty="0"/>
                            <a:t>Freq (MHz)</a:t>
                          </a:r>
                          <a:endParaRPr lang="en-GB" sz="1100" b="1" u="sng" dirty="0"/>
                        </a:p>
                        <a:p>
                          <a:pPr algn="ctr"/>
                          <a:endParaRPr lang="en-GB" sz="1100" b="1" u="non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70395" t="-49153" r="-201974" b="-3531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68627" t="-49153" r="-100654" b="-3531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71053" t="-49153" r="-1316" b="-35310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5538676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582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60.2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6079575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683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582.188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277.5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11152012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748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747.955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182.2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03343004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927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926.823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FF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325.2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349608679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959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958.957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5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4648295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1496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1495.532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1.9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4011437100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1500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1500.196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812.3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93409590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1584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1583.821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83.3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</a:t>
                          </a:r>
                          <a:endParaRPr lang="en-GB" sz="11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Arial" panose="020B0604020202020204" pitchFamily="34" charset="0"/>
                          </a:endParaRP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chemeClr val="tx1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45.3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3979985231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1661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1660.861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118.8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19835861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1754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1754.327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324.5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1046819306"/>
                      </a:ext>
                    </a:extLst>
                  </a:tr>
                  <a:tr h="344192">
                    <a:tc>
                      <a:txBody>
                        <a:bodyPr/>
                        <a:lstStyle/>
                        <a:p>
                          <a:r>
                            <a:rPr lang="en-US" sz="1100" dirty="0"/>
                            <a:t>1922</a:t>
                          </a:r>
                          <a:endParaRPr lang="en-GB" sz="11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1921.698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297.9</a:t>
                          </a:r>
                        </a:p>
                      </a:txBody>
                      <a:tcPr marL="7157" marR="7157" marT="7157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GB" sz="11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Arial" panose="020B0604020202020204" pitchFamily="34" charset="0"/>
                            </a:rPr>
                            <a:t>0</a:t>
                          </a:r>
                        </a:p>
                      </a:txBody>
                      <a:tcPr marL="7157" marR="7157" marT="7157" marB="0" anchor="ctr"/>
                    </a:tc>
                    <a:extLst>
                      <a:ext uri="{0D108BD9-81ED-4DB2-BD59-A6C34878D82A}">
                        <a16:rowId xmlns:a16="http://schemas.microsoft.com/office/drawing/2014/main" val="2623047882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559379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4DF0-2930-30D2-ECE9-81017C3DCE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 Slides….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2822B-F0F2-3082-7747-6445DF744F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09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7DC906-2014-2E90-34F0-5A62E91DC1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8356C-927C-B1E3-3EF7-E0C51EEDF5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CERN DQW2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685572-CFA5-EA6B-D916-BD0D126B32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5581" y="1127535"/>
            <a:ext cx="5454445" cy="4351338"/>
          </a:xfrm>
        </p:spPr>
        <p:txBody>
          <a:bodyPr>
            <a:normAutofit/>
          </a:bodyPr>
          <a:lstStyle/>
          <a:p>
            <a:r>
              <a:rPr lang="en-US" sz="1800" dirty="0"/>
              <a:t>Validated three cold tests, measurements are available from the 2</a:t>
            </a:r>
            <a:r>
              <a:rPr lang="en-US" sz="1800" baseline="30000" dirty="0"/>
              <a:t>nd</a:t>
            </a:r>
            <a:r>
              <a:rPr lang="en-US" sz="1800" dirty="0"/>
              <a:t> &amp; 3</a:t>
            </a:r>
            <a:r>
              <a:rPr lang="en-US" sz="1800" baseline="30000" dirty="0"/>
              <a:t>rd</a:t>
            </a:r>
            <a:r>
              <a:rPr lang="en-US" sz="1800" dirty="0"/>
              <a:t> tests</a:t>
            </a:r>
            <a:endParaRPr lang="en-GB" sz="1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04FBD8A-C736-D9EE-BBE2-3A59EBC1C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7434" y="46129"/>
            <a:ext cx="5454446" cy="32896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A9BB78-594C-D4C7-3306-72EBF74C8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6454" y="3522188"/>
            <a:ext cx="5465426" cy="32896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DB31F78-A91C-E0CF-D11C-B7B3E950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4968" y="5736714"/>
            <a:ext cx="6233651" cy="9817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67D062F-0A24-A9CA-E24A-6B4F3649CF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314" y="2238448"/>
            <a:ext cx="5596293" cy="3369345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88D9524-189C-EED8-CCE4-1FAE544AD9EF}"/>
              </a:ext>
            </a:extLst>
          </p:cNvPr>
          <p:cNvSpPr/>
          <p:nvPr/>
        </p:nvSpPr>
        <p:spPr>
          <a:xfrm>
            <a:off x="10255045" y="3834581"/>
            <a:ext cx="344129" cy="7188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62676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1469-1D39-CB39-0A15-B44A49E52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CERN DQW1: </a:t>
            </a:r>
            <a:br>
              <a:rPr lang="en-US" dirty="0"/>
            </a:br>
            <a:r>
              <a:rPr lang="en-US" dirty="0"/>
              <a:t>Testing ongoing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C8558A-F2B4-EC78-AAAD-815635A390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0134" y="64832"/>
            <a:ext cx="5599179" cy="336523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E505C-F2FA-B81E-919A-6E6307BB80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3030" y="3494899"/>
            <a:ext cx="5466283" cy="32439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94D736-11FB-46D0-28FA-466AF95ACC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517" y="1522058"/>
            <a:ext cx="5472877" cy="33056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7AD608-B468-9087-D5DE-EAB01C5B11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123" y="5024190"/>
            <a:ext cx="5525271" cy="1371792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1D407431-8374-EB6A-53FA-F2854B00035F}"/>
              </a:ext>
            </a:extLst>
          </p:cNvPr>
          <p:cNvSpPr/>
          <p:nvPr/>
        </p:nvSpPr>
        <p:spPr>
          <a:xfrm>
            <a:off x="10048567" y="3726426"/>
            <a:ext cx="344129" cy="7188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765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8777</TotalTime>
  <Words>452</Words>
  <Application>Microsoft Office PowerPoint</Application>
  <PresentationFormat>Widescreen</PresentationFormat>
  <Paragraphs>214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Aptos Display</vt:lpstr>
      <vt:lpstr>Arial</vt:lpstr>
      <vt:lpstr>Calibri</vt:lpstr>
      <vt:lpstr>Cambria Math</vt:lpstr>
      <vt:lpstr>Office Theme</vt:lpstr>
      <vt:lpstr>WP4 &amp; WP2 Meeting: Crab Cavity Higher Order Modes Review </vt:lpstr>
      <vt:lpstr>Status:</vt:lpstr>
      <vt:lpstr>Measurement Setup</vt:lpstr>
      <vt:lpstr>CERN DQW2 – Tested Oct 2023</vt:lpstr>
      <vt:lpstr>RI DQW2 – Tested Dec 2023</vt:lpstr>
      <vt:lpstr>Summary</vt:lpstr>
      <vt:lpstr>Extra Slides….</vt:lpstr>
      <vt:lpstr>CERN DQW2</vt:lpstr>
      <vt:lpstr>CERN DQW1:  Testing ongoing</vt:lpstr>
      <vt:lpstr>RI DQW1: Testing ongoing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Amelia Veronica Edwards</dc:creator>
  <cp:lastModifiedBy>Amelia Veronica Edwards</cp:lastModifiedBy>
  <cp:revision>16</cp:revision>
  <dcterms:created xsi:type="dcterms:W3CDTF">2025-03-07T07:54:01Z</dcterms:created>
  <dcterms:modified xsi:type="dcterms:W3CDTF">2025-04-01T07:19:54Z</dcterms:modified>
</cp:coreProperties>
</file>