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60" r:id="rId4"/>
    <p:sldId id="258" r:id="rId5"/>
    <p:sldId id="259"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29655-6A8B-37F2-98C7-5AAE1EB821B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C9ECBFD-CF0F-8B56-46B5-70B1C2392F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C189B83-1610-698D-EACB-942CFC10E8B8}"/>
              </a:ext>
            </a:extLst>
          </p:cNvPr>
          <p:cNvSpPr>
            <a:spLocks noGrp="1"/>
          </p:cNvSpPr>
          <p:nvPr>
            <p:ph type="dt" sz="half" idx="10"/>
          </p:nvPr>
        </p:nvSpPr>
        <p:spPr/>
        <p:txBody>
          <a:bodyPr/>
          <a:lstStyle/>
          <a:p>
            <a:fld id="{D450793B-3BF2-420E-80F2-2DA66D24EB77}" type="datetimeFigureOut">
              <a:rPr lang="en-GB" smtClean="0"/>
              <a:t>01/04/2025</a:t>
            </a:fld>
            <a:endParaRPr lang="en-GB"/>
          </a:p>
        </p:txBody>
      </p:sp>
      <p:sp>
        <p:nvSpPr>
          <p:cNvPr id="5" name="Footer Placeholder 4">
            <a:extLst>
              <a:ext uri="{FF2B5EF4-FFF2-40B4-BE49-F238E27FC236}">
                <a16:creationId xmlns:a16="http://schemas.microsoft.com/office/drawing/2014/main" id="{483BB8C7-9881-509F-A430-838877E82A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8D2A42-619E-960A-41EE-AC28891359B7}"/>
              </a:ext>
            </a:extLst>
          </p:cNvPr>
          <p:cNvSpPr>
            <a:spLocks noGrp="1"/>
          </p:cNvSpPr>
          <p:nvPr>
            <p:ph type="sldNum" sz="quarter" idx="12"/>
          </p:nvPr>
        </p:nvSpPr>
        <p:spPr/>
        <p:txBody>
          <a:bodyPr/>
          <a:lstStyle/>
          <a:p>
            <a:fld id="{DB0F0C03-A414-498C-8BFB-0DDEBC5B0E1A}" type="slidenum">
              <a:rPr lang="en-GB" smtClean="0"/>
              <a:t>‹#›</a:t>
            </a:fld>
            <a:endParaRPr lang="en-GB"/>
          </a:p>
        </p:txBody>
      </p:sp>
    </p:spTree>
    <p:extLst>
      <p:ext uri="{BB962C8B-B14F-4D97-AF65-F5344CB8AC3E}">
        <p14:creationId xmlns:p14="http://schemas.microsoft.com/office/powerpoint/2010/main" val="2606200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A502B-251B-7690-D11B-FD5D16167F1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D4B2FF6-1710-D4ED-09E1-C0E186C0BF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6F8A7D-9343-10E4-CA03-F7E4D4C04B98}"/>
              </a:ext>
            </a:extLst>
          </p:cNvPr>
          <p:cNvSpPr>
            <a:spLocks noGrp="1"/>
          </p:cNvSpPr>
          <p:nvPr>
            <p:ph type="dt" sz="half" idx="10"/>
          </p:nvPr>
        </p:nvSpPr>
        <p:spPr/>
        <p:txBody>
          <a:bodyPr/>
          <a:lstStyle/>
          <a:p>
            <a:fld id="{D450793B-3BF2-420E-80F2-2DA66D24EB77}" type="datetimeFigureOut">
              <a:rPr lang="en-GB" smtClean="0"/>
              <a:t>01/04/2025</a:t>
            </a:fld>
            <a:endParaRPr lang="en-GB"/>
          </a:p>
        </p:txBody>
      </p:sp>
      <p:sp>
        <p:nvSpPr>
          <p:cNvPr id="5" name="Footer Placeholder 4">
            <a:extLst>
              <a:ext uri="{FF2B5EF4-FFF2-40B4-BE49-F238E27FC236}">
                <a16:creationId xmlns:a16="http://schemas.microsoft.com/office/drawing/2014/main" id="{049451E5-A51E-C96A-C380-955382973CD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469CA04-4FD2-BA61-BD6A-6327D6E91EB3}"/>
              </a:ext>
            </a:extLst>
          </p:cNvPr>
          <p:cNvSpPr>
            <a:spLocks noGrp="1"/>
          </p:cNvSpPr>
          <p:nvPr>
            <p:ph type="sldNum" sz="quarter" idx="12"/>
          </p:nvPr>
        </p:nvSpPr>
        <p:spPr/>
        <p:txBody>
          <a:bodyPr/>
          <a:lstStyle/>
          <a:p>
            <a:fld id="{DB0F0C03-A414-498C-8BFB-0DDEBC5B0E1A}" type="slidenum">
              <a:rPr lang="en-GB" smtClean="0"/>
              <a:t>‹#›</a:t>
            </a:fld>
            <a:endParaRPr lang="en-GB"/>
          </a:p>
        </p:txBody>
      </p:sp>
    </p:spTree>
    <p:extLst>
      <p:ext uri="{BB962C8B-B14F-4D97-AF65-F5344CB8AC3E}">
        <p14:creationId xmlns:p14="http://schemas.microsoft.com/office/powerpoint/2010/main" val="1938554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53130F-3456-BA1F-0935-33FE61AB442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24130B4-8E3A-1C6C-0FA9-7973EAFD99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43951B-DE91-B02B-E209-A2EB46CC850D}"/>
              </a:ext>
            </a:extLst>
          </p:cNvPr>
          <p:cNvSpPr>
            <a:spLocks noGrp="1"/>
          </p:cNvSpPr>
          <p:nvPr>
            <p:ph type="dt" sz="half" idx="10"/>
          </p:nvPr>
        </p:nvSpPr>
        <p:spPr/>
        <p:txBody>
          <a:bodyPr/>
          <a:lstStyle/>
          <a:p>
            <a:fld id="{D450793B-3BF2-420E-80F2-2DA66D24EB77}" type="datetimeFigureOut">
              <a:rPr lang="en-GB" smtClean="0"/>
              <a:t>01/04/2025</a:t>
            </a:fld>
            <a:endParaRPr lang="en-GB"/>
          </a:p>
        </p:txBody>
      </p:sp>
      <p:sp>
        <p:nvSpPr>
          <p:cNvPr id="5" name="Footer Placeholder 4">
            <a:extLst>
              <a:ext uri="{FF2B5EF4-FFF2-40B4-BE49-F238E27FC236}">
                <a16:creationId xmlns:a16="http://schemas.microsoft.com/office/drawing/2014/main" id="{76033C1E-851E-7BFE-E544-D43568AB916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B3A446-28DE-6201-CC0C-D128E934CDDE}"/>
              </a:ext>
            </a:extLst>
          </p:cNvPr>
          <p:cNvSpPr>
            <a:spLocks noGrp="1"/>
          </p:cNvSpPr>
          <p:nvPr>
            <p:ph type="sldNum" sz="quarter" idx="12"/>
          </p:nvPr>
        </p:nvSpPr>
        <p:spPr/>
        <p:txBody>
          <a:bodyPr/>
          <a:lstStyle/>
          <a:p>
            <a:fld id="{DB0F0C03-A414-498C-8BFB-0DDEBC5B0E1A}" type="slidenum">
              <a:rPr lang="en-GB" smtClean="0"/>
              <a:t>‹#›</a:t>
            </a:fld>
            <a:endParaRPr lang="en-GB"/>
          </a:p>
        </p:txBody>
      </p:sp>
    </p:spTree>
    <p:extLst>
      <p:ext uri="{BB962C8B-B14F-4D97-AF65-F5344CB8AC3E}">
        <p14:creationId xmlns:p14="http://schemas.microsoft.com/office/powerpoint/2010/main" val="348215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223B7-40B6-5760-8E8A-2A805C2FF62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0B0A335-56AF-942C-43A4-ACE9E51646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B6CA772-9DA9-7EC0-B013-1C0C4A69FE10}"/>
              </a:ext>
            </a:extLst>
          </p:cNvPr>
          <p:cNvSpPr>
            <a:spLocks noGrp="1"/>
          </p:cNvSpPr>
          <p:nvPr>
            <p:ph type="dt" sz="half" idx="10"/>
          </p:nvPr>
        </p:nvSpPr>
        <p:spPr/>
        <p:txBody>
          <a:bodyPr/>
          <a:lstStyle/>
          <a:p>
            <a:fld id="{D450793B-3BF2-420E-80F2-2DA66D24EB77}" type="datetimeFigureOut">
              <a:rPr lang="en-GB" smtClean="0"/>
              <a:t>01/04/2025</a:t>
            </a:fld>
            <a:endParaRPr lang="en-GB"/>
          </a:p>
        </p:txBody>
      </p:sp>
      <p:sp>
        <p:nvSpPr>
          <p:cNvPr id="5" name="Footer Placeholder 4">
            <a:extLst>
              <a:ext uri="{FF2B5EF4-FFF2-40B4-BE49-F238E27FC236}">
                <a16:creationId xmlns:a16="http://schemas.microsoft.com/office/drawing/2014/main" id="{47EA1D9B-D39B-ED14-7CE3-BA782692BFF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FA1585-081D-8D75-1B54-D8EF09FA1455}"/>
              </a:ext>
            </a:extLst>
          </p:cNvPr>
          <p:cNvSpPr>
            <a:spLocks noGrp="1"/>
          </p:cNvSpPr>
          <p:nvPr>
            <p:ph type="sldNum" sz="quarter" idx="12"/>
          </p:nvPr>
        </p:nvSpPr>
        <p:spPr/>
        <p:txBody>
          <a:bodyPr/>
          <a:lstStyle/>
          <a:p>
            <a:fld id="{DB0F0C03-A414-498C-8BFB-0DDEBC5B0E1A}" type="slidenum">
              <a:rPr lang="en-GB" smtClean="0"/>
              <a:t>‹#›</a:t>
            </a:fld>
            <a:endParaRPr lang="en-GB"/>
          </a:p>
        </p:txBody>
      </p:sp>
    </p:spTree>
    <p:extLst>
      <p:ext uri="{BB962C8B-B14F-4D97-AF65-F5344CB8AC3E}">
        <p14:creationId xmlns:p14="http://schemas.microsoft.com/office/powerpoint/2010/main" val="2348426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7E6D5-C4CA-E414-8874-C567F0732B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77158E7-DD08-FB54-08BE-0CD2DD1128D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7F3A448-7189-3563-C6C0-D0051384705F}"/>
              </a:ext>
            </a:extLst>
          </p:cNvPr>
          <p:cNvSpPr>
            <a:spLocks noGrp="1"/>
          </p:cNvSpPr>
          <p:nvPr>
            <p:ph type="dt" sz="half" idx="10"/>
          </p:nvPr>
        </p:nvSpPr>
        <p:spPr/>
        <p:txBody>
          <a:bodyPr/>
          <a:lstStyle/>
          <a:p>
            <a:fld id="{D450793B-3BF2-420E-80F2-2DA66D24EB77}" type="datetimeFigureOut">
              <a:rPr lang="en-GB" smtClean="0"/>
              <a:t>01/04/2025</a:t>
            </a:fld>
            <a:endParaRPr lang="en-GB"/>
          </a:p>
        </p:txBody>
      </p:sp>
      <p:sp>
        <p:nvSpPr>
          <p:cNvPr id="5" name="Footer Placeholder 4">
            <a:extLst>
              <a:ext uri="{FF2B5EF4-FFF2-40B4-BE49-F238E27FC236}">
                <a16:creationId xmlns:a16="http://schemas.microsoft.com/office/drawing/2014/main" id="{C04E3956-A49F-F072-1D6C-DF2C533D54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82F9CB-0B66-18C0-5F95-B7481224E0AE}"/>
              </a:ext>
            </a:extLst>
          </p:cNvPr>
          <p:cNvSpPr>
            <a:spLocks noGrp="1"/>
          </p:cNvSpPr>
          <p:nvPr>
            <p:ph type="sldNum" sz="quarter" idx="12"/>
          </p:nvPr>
        </p:nvSpPr>
        <p:spPr/>
        <p:txBody>
          <a:bodyPr/>
          <a:lstStyle/>
          <a:p>
            <a:fld id="{DB0F0C03-A414-498C-8BFB-0DDEBC5B0E1A}" type="slidenum">
              <a:rPr lang="en-GB" smtClean="0"/>
              <a:t>‹#›</a:t>
            </a:fld>
            <a:endParaRPr lang="en-GB"/>
          </a:p>
        </p:txBody>
      </p:sp>
    </p:spTree>
    <p:extLst>
      <p:ext uri="{BB962C8B-B14F-4D97-AF65-F5344CB8AC3E}">
        <p14:creationId xmlns:p14="http://schemas.microsoft.com/office/powerpoint/2010/main" val="2771644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AA2A0-34CD-0222-3A44-40B9E71611A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3242B8E-5755-BC56-8222-87B54CD683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0205170-ED74-D177-976D-EECAB12594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C662B75-D3C2-0DE1-86AC-1AEE07F08181}"/>
              </a:ext>
            </a:extLst>
          </p:cNvPr>
          <p:cNvSpPr>
            <a:spLocks noGrp="1"/>
          </p:cNvSpPr>
          <p:nvPr>
            <p:ph type="dt" sz="half" idx="10"/>
          </p:nvPr>
        </p:nvSpPr>
        <p:spPr/>
        <p:txBody>
          <a:bodyPr/>
          <a:lstStyle/>
          <a:p>
            <a:fld id="{D450793B-3BF2-420E-80F2-2DA66D24EB77}" type="datetimeFigureOut">
              <a:rPr lang="en-GB" smtClean="0"/>
              <a:t>01/04/2025</a:t>
            </a:fld>
            <a:endParaRPr lang="en-GB"/>
          </a:p>
        </p:txBody>
      </p:sp>
      <p:sp>
        <p:nvSpPr>
          <p:cNvPr id="6" name="Footer Placeholder 5">
            <a:extLst>
              <a:ext uri="{FF2B5EF4-FFF2-40B4-BE49-F238E27FC236}">
                <a16:creationId xmlns:a16="http://schemas.microsoft.com/office/drawing/2014/main" id="{422F5676-FF75-A354-187C-45506B78AA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FFF365-1962-D177-1E83-8A0162E0AC36}"/>
              </a:ext>
            </a:extLst>
          </p:cNvPr>
          <p:cNvSpPr>
            <a:spLocks noGrp="1"/>
          </p:cNvSpPr>
          <p:nvPr>
            <p:ph type="sldNum" sz="quarter" idx="12"/>
          </p:nvPr>
        </p:nvSpPr>
        <p:spPr/>
        <p:txBody>
          <a:bodyPr/>
          <a:lstStyle/>
          <a:p>
            <a:fld id="{DB0F0C03-A414-498C-8BFB-0DDEBC5B0E1A}" type="slidenum">
              <a:rPr lang="en-GB" smtClean="0"/>
              <a:t>‹#›</a:t>
            </a:fld>
            <a:endParaRPr lang="en-GB"/>
          </a:p>
        </p:txBody>
      </p:sp>
    </p:spTree>
    <p:extLst>
      <p:ext uri="{BB962C8B-B14F-4D97-AF65-F5344CB8AC3E}">
        <p14:creationId xmlns:p14="http://schemas.microsoft.com/office/powerpoint/2010/main" val="2746076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1D12F-F54A-74EA-DD58-E8E5CEEC593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955D99-E5A7-1FD6-F387-F898D6C5A6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6126DF-09A9-BDD9-7954-C7B11FABA1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734407B-982E-DE52-974D-185031015B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E27037-EA2D-44F6-2015-4B2D7F46DE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332CEB4-7B1A-17EA-B47C-C18A7892DF6C}"/>
              </a:ext>
            </a:extLst>
          </p:cNvPr>
          <p:cNvSpPr>
            <a:spLocks noGrp="1"/>
          </p:cNvSpPr>
          <p:nvPr>
            <p:ph type="dt" sz="half" idx="10"/>
          </p:nvPr>
        </p:nvSpPr>
        <p:spPr/>
        <p:txBody>
          <a:bodyPr/>
          <a:lstStyle/>
          <a:p>
            <a:fld id="{D450793B-3BF2-420E-80F2-2DA66D24EB77}" type="datetimeFigureOut">
              <a:rPr lang="en-GB" smtClean="0"/>
              <a:t>01/04/2025</a:t>
            </a:fld>
            <a:endParaRPr lang="en-GB"/>
          </a:p>
        </p:txBody>
      </p:sp>
      <p:sp>
        <p:nvSpPr>
          <p:cNvPr id="8" name="Footer Placeholder 7">
            <a:extLst>
              <a:ext uri="{FF2B5EF4-FFF2-40B4-BE49-F238E27FC236}">
                <a16:creationId xmlns:a16="http://schemas.microsoft.com/office/drawing/2014/main" id="{0CD02082-6072-A28B-C8D0-A44C103A0A1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6472F60-A4C7-E6EF-6CEE-113FD0BD2307}"/>
              </a:ext>
            </a:extLst>
          </p:cNvPr>
          <p:cNvSpPr>
            <a:spLocks noGrp="1"/>
          </p:cNvSpPr>
          <p:nvPr>
            <p:ph type="sldNum" sz="quarter" idx="12"/>
          </p:nvPr>
        </p:nvSpPr>
        <p:spPr/>
        <p:txBody>
          <a:bodyPr/>
          <a:lstStyle/>
          <a:p>
            <a:fld id="{DB0F0C03-A414-498C-8BFB-0DDEBC5B0E1A}" type="slidenum">
              <a:rPr lang="en-GB" smtClean="0"/>
              <a:t>‹#›</a:t>
            </a:fld>
            <a:endParaRPr lang="en-GB"/>
          </a:p>
        </p:txBody>
      </p:sp>
    </p:spTree>
    <p:extLst>
      <p:ext uri="{BB962C8B-B14F-4D97-AF65-F5344CB8AC3E}">
        <p14:creationId xmlns:p14="http://schemas.microsoft.com/office/powerpoint/2010/main" val="3678689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00476-644C-0E8C-2775-B14AA8C80B2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153B988-E4E6-13E0-770D-C296FB2CBB24}"/>
              </a:ext>
            </a:extLst>
          </p:cNvPr>
          <p:cNvSpPr>
            <a:spLocks noGrp="1"/>
          </p:cNvSpPr>
          <p:nvPr>
            <p:ph type="dt" sz="half" idx="10"/>
          </p:nvPr>
        </p:nvSpPr>
        <p:spPr/>
        <p:txBody>
          <a:bodyPr/>
          <a:lstStyle/>
          <a:p>
            <a:fld id="{D450793B-3BF2-420E-80F2-2DA66D24EB77}" type="datetimeFigureOut">
              <a:rPr lang="en-GB" smtClean="0"/>
              <a:t>01/04/2025</a:t>
            </a:fld>
            <a:endParaRPr lang="en-GB"/>
          </a:p>
        </p:txBody>
      </p:sp>
      <p:sp>
        <p:nvSpPr>
          <p:cNvPr id="4" name="Footer Placeholder 3">
            <a:extLst>
              <a:ext uri="{FF2B5EF4-FFF2-40B4-BE49-F238E27FC236}">
                <a16:creationId xmlns:a16="http://schemas.microsoft.com/office/drawing/2014/main" id="{F63B45E5-8348-23B5-64C7-46F5F250B17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866CCFB-7637-49CB-D648-D5DC0F06B51F}"/>
              </a:ext>
            </a:extLst>
          </p:cNvPr>
          <p:cNvSpPr>
            <a:spLocks noGrp="1"/>
          </p:cNvSpPr>
          <p:nvPr>
            <p:ph type="sldNum" sz="quarter" idx="12"/>
          </p:nvPr>
        </p:nvSpPr>
        <p:spPr/>
        <p:txBody>
          <a:bodyPr/>
          <a:lstStyle/>
          <a:p>
            <a:fld id="{DB0F0C03-A414-498C-8BFB-0DDEBC5B0E1A}" type="slidenum">
              <a:rPr lang="en-GB" smtClean="0"/>
              <a:t>‹#›</a:t>
            </a:fld>
            <a:endParaRPr lang="en-GB"/>
          </a:p>
        </p:txBody>
      </p:sp>
    </p:spTree>
    <p:extLst>
      <p:ext uri="{BB962C8B-B14F-4D97-AF65-F5344CB8AC3E}">
        <p14:creationId xmlns:p14="http://schemas.microsoft.com/office/powerpoint/2010/main" val="3829607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117336-D821-7F92-FC27-6E28126988BC}"/>
              </a:ext>
            </a:extLst>
          </p:cNvPr>
          <p:cNvSpPr>
            <a:spLocks noGrp="1"/>
          </p:cNvSpPr>
          <p:nvPr>
            <p:ph type="dt" sz="half" idx="10"/>
          </p:nvPr>
        </p:nvSpPr>
        <p:spPr/>
        <p:txBody>
          <a:bodyPr/>
          <a:lstStyle/>
          <a:p>
            <a:fld id="{D450793B-3BF2-420E-80F2-2DA66D24EB77}" type="datetimeFigureOut">
              <a:rPr lang="en-GB" smtClean="0"/>
              <a:t>01/04/2025</a:t>
            </a:fld>
            <a:endParaRPr lang="en-GB"/>
          </a:p>
        </p:txBody>
      </p:sp>
      <p:sp>
        <p:nvSpPr>
          <p:cNvPr id="3" name="Footer Placeholder 2">
            <a:extLst>
              <a:ext uri="{FF2B5EF4-FFF2-40B4-BE49-F238E27FC236}">
                <a16:creationId xmlns:a16="http://schemas.microsoft.com/office/drawing/2014/main" id="{F1AFCBFA-1F9F-3B73-7BDE-1747453C20D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49E327F-1EF2-9B3F-6323-1CA0744D9B55}"/>
              </a:ext>
            </a:extLst>
          </p:cNvPr>
          <p:cNvSpPr>
            <a:spLocks noGrp="1"/>
          </p:cNvSpPr>
          <p:nvPr>
            <p:ph type="sldNum" sz="quarter" idx="12"/>
          </p:nvPr>
        </p:nvSpPr>
        <p:spPr/>
        <p:txBody>
          <a:bodyPr/>
          <a:lstStyle/>
          <a:p>
            <a:fld id="{DB0F0C03-A414-498C-8BFB-0DDEBC5B0E1A}" type="slidenum">
              <a:rPr lang="en-GB" smtClean="0"/>
              <a:t>‹#›</a:t>
            </a:fld>
            <a:endParaRPr lang="en-GB"/>
          </a:p>
        </p:txBody>
      </p:sp>
    </p:spTree>
    <p:extLst>
      <p:ext uri="{BB962C8B-B14F-4D97-AF65-F5344CB8AC3E}">
        <p14:creationId xmlns:p14="http://schemas.microsoft.com/office/powerpoint/2010/main" val="3882708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6F50F-CDFF-F63E-FF52-7238F4A457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79A29FC-BCB7-9C28-C968-856E044D8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4169494-1C2D-221C-BADB-4605E662C1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92C503-A6E6-5D19-28C9-73AA9A515BED}"/>
              </a:ext>
            </a:extLst>
          </p:cNvPr>
          <p:cNvSpPr>
            <a:spLocks noGrp="1"/>
          </p:cNvSpPr>
          <p:nvPr>
            <p:ph type="dt" sz="half" idx="10"/>
          </p:nvPr>
        </p:nvSpPr>
        <p:spPr/>
        <p:txBody>
          <a:bodyPr/>
          <a:lstStyle/>
          <a:p>
            <a:fld id="{D450793B-3BF2-420E-80F2-2DA66D24EB77}" type="datetimeFigureOut">
              <a:rPr lang="en-GB" smtClean="0"/>
              <a:t>01/04/2025</a:t>
            </a:fld>
            <a:endParaRPr lang="en-GB"/>
          </a:p>
        </p:txBody>
      </p:sp>
      <p:sp>
        <p:nvSpPr>
          <p:cNvPr id="6" name="Footer Placeholder 5">
            <a:extLst>
              <a:ext uri="{FF2B5EF4-FFF2-40B4-BE49-F238E27FC236}">
                <a16:creationId xmlns:a16="http://schemas.microsoft.com/office/drawing/2014/main" id="{09C80C4E-F8D9-7F03-D3CF-69DFEE69AE6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075EB2-9E98-2661-B40C-FE73603B239E}"/>
              </a:ext>
            </a:extLst>
          </p:cNvPr>
          <p:cNvSpPr>
            <a:spLocks noGrp="1"/>
          </p:cNvSpPr>
          <p:nvPr>
            <p:ph type="sldNum" sz="quarter" idx="12"/>
          </p:nvPr>
        </p:nvSpPr>
        <p:spPr/>
        <p:txBody>
          <a:bodyPr/>
          <a:lstStyle/>
          <a:p>
            <a:fld id="{DB0F0C03-A414-498C-8BFB-0DDEBC5B0E1A}" type="slidenum">
              <a:rPr lang="en-GB" smtClean="0"/>
              <a:t>‹#›</a:t>
            </a:fld>
            <a:endParaRPr lang="en-GB"/>
          </a:p>
        </p:txBody>
      </p:sp>
    </p:spTree>
    <p:extLst>
      <p:ext uri="{BB962C8B-B14F-4D97-AF65-F5344CB8AC3E}">
        <p14:creationId xmlns:p14="http://schemas.microsoft.com/office/powerpoint/2010/main" val="2466900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58EA-1EFF-0AC2-7CC5-7DE77B7E84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F5DCD63-8452-EA89-A708-FAF882B10F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8B08FC5-E7FD-A979-00D5-87E7333680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ABDDEC-F7AD-17EF-5A05-54C54D0E9952}"/>
              </a:ext>
            </a:extLst>
          </p:cNvPr>
          <p:cNvSpPr>
            <a:spLocks noGrp="1"/>
          </p:cNvSpPr>
          <p:nvPr>
            <p:ph type="dt" sz="half" idx="10"/>
          </p:nvPr>
        </p:nvSpPr>
        <p:spPr/>
        <p:txBody>
          <a:bodyPr/>
          <a:lstStyle/>
          <a:p>
            <a:fld id="{D450793B-3BF2-420E-80F2-2DA66D24EB77}" type="datetimeFigureOut">
              <a:rPr lang="en-GB" smtClean="0"/>
              <a:t>01/04/2025</a:t>
            </a:fld>
            <a:endParaRPr lang="en-GB"/>
          </a:p>
        </p:txBody>
      </p:sp>
      <p:sp>
        <p:nvSpPr>
          <p:cNvPr id="6" name="Footer Placeholder 5">
            <a:extLst>
              <a:ext uri="{FF2B5EF4-FFF2-40B4-BE49-F238E27FC236}">
                <a16:creationId xmlns:a16="http://schemas.microsoft.com/office/drawing/2014/main" id="{EEBE3EF2-B306-462A-07C3-D300881196A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092E57E-D024-439D-7199-D5BF54E37669}"/>
              </a:ext>
            </a:extLst>
          </p:cNvPr>
          <p:cNvSpPr>
            <a:spLocks noGrp="1"/>
          </p:cNvSpPr>
          <p:nvPr>
            <p:ph type="sldNum" sz="quarter" idx="12"/>
          </p:nvPr>
        </p:nvSpPr>
        <p:spPr/>
        <p:txBody>
          <a:bodyPr/>
          <a:lstStyle/>
          <a:p>
            <a:fld id="{DB0F0C03-A414-498C-8BFB-0DDEBC5B0E1A}" type="slidenum">
              <a:rPr lang="en-GB" smtClean="0"/>
              <a:t>‹#›</a:t>
            </a:fld>
            <a:endParaRPr lang="en-GB"/>
          </a:p>
        </p:txBody>
      </p:sp>
    </p:spTree>
    <p:extLst>
      <p:ext uri="{BB962C8B-B14F-4D97-AF65-F5344CB8AC3E}">
        <p14:creationId xmlns:p14="http://schemas.microsoft.com/office/powerpoint/2010/main" val="1924116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C1456E-6B36-5E9B-7347-CAA4A86C62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6F9ABBC-D085-8875-DF99-2635E49E7D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877AD4B-574F-97AD-DCBB-E7F392A391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450793B-3BF2-420E-80F2-2DA66D24EB77}" type="datetimeFigureOut">
              <a:rPr lang="en-GB" smtClean="0"/>
              <a:t>01/04/2025</a:t>
            </a:fld>
            <a:endParaRPr lang="en-GB"/>
          </a:p>
        </p:txBody>
      </p:sp>
      <p:sp>
        <p:nvSpPr>
          <p:cNvPr id="5" name="Footer Placeholder 4">
            <a:extLst>
              <a:ext uri="{FF2B5EF4-FFF2-40B4-BE49-F238E27FC236}">
                <a16:creationId xmlns:a16="http://schemas.microsoft.com/office/drawing/2014/main" id="{2650BB25-E166-EFC6-F2DC-E88B4DCF5B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00023D9-3FD5-6F7A-3F7E-C7A0D61A7F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B0F0C03-A414-498C-8BFB-0DDEBC5B0E1A}" type="slidenum">
              <a:rPr lang="en-GB" smtClean="0"/>
              <a:t>‹#›</a:t>
            </a:fld>
            <a:endParaRPr lang="en-GB"/>
          </a:p>
        </p:txBody>
      </p:sp>
    </p:spTree>
    <p:extLst>
      <p:ext uri="{BB962C8B-B14F-4D97-AF65-F5344CB8AC3E}">
        <p14:creationId xmlns:p14="http://schemas.microsoft.com/office/powerpoint/2010/main" val="1279340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edms.cern.ch/document/2488213/1.0"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DFCC8-86E8-C245-DB82-BE774A585838}"/>
              </a:ext>
            </a:extLst>
          </p:cNvPr>
          <p:cNvSpPr>
            <a:spLocks noGrp="1"/>
          </p:cNvSpPr>
          <p:nvPr>
            <p:ph type="ctrTitle"/>
          </p:nvPr>
        </p:nvSpPr>
        <p:spPr>
          <a:xfrm>
            <a:off x="363794" y="1122363"/>
            <a:ext cx="11444748" cy="2387600"/>
          </a:xfrm>
        </p:spPr>
        <p:txBody>
          <a:bodyPr>
            <a:normAutofit fontScale="90000"/>
          </a:bodyPr>
          <a:lstStyle/>
          <a:p>
            <a:r>
              <a:rPr lang="en-US" dirty="0"/>
              <a:t>WP4 &amp; WP2 Meeting:</a:t>
            </a:r>
            <a:br>
              <a:rPr lang="en-US" dirty="0"/>
            </a:br>
            <a:r>
              <a:rPr lang="en-US" dirty="0"/>
              <a:t>SPS Cavity Modifications for HL-LHC: Preliminary Simulations</a:t>
            </a:r>
            <a:endParaRPr lang="en-GB" dirty="0"/>
          </a:p>
        </p:txBody>
      </p:sp>
      <p:sp>
        <p:nvSpPr>
          <p:cNvPr id="3" name="Subtitle 2">
            <a:extLst>
              <a:ext uri="{FF2B5EF4-FFF2-40B4-BE49-F238E27FC236}">
                <a16:creationId xmlns:a16="http://schemas.microsoft.com/office/drawing/2014/main" id="{CCA92479-10E2-2FB4-5651-ED69189C6490}"/>
              </a:ext>
            </a:extLst>
          </p:cNvPr>
          <p:cNvSpPr>
            <a:spLocks noGrp="1"/>
          </p:cNvSpPr>
          <p:nvPr>
            <p:ph type="subTitle" idx="1"/>
          </p:nvPr>
        </p:nvSpPr>
        <p:spPr>
          <a:xfrm>
            <a:off x="1524000" y="3942734"/>
            <a:ext cx="9144000" cy="1315065"/>
          </a:xfrm>
        </p:spPr>
        <p:txBody>
          <a:bodyPr/>
          <a:lstStyle/>
          <a:p>
            <a:r>
              <a:rPr lang="en-US" dirty="0"/>
              <a:t>Amelia Edwards &amp; Teddy Capelli on behalf of WP4</a:t>
            </a:r>
          </a:p>
          <a:p>
            <a:r>
              <a:rPr lang="en-US" dirty="0"/>
              <a:t>1</a:t>
            </a:r>
            <a:r>
              <a:rPr lang="en-US" baseline="30000" dirty="0"/>
              <a:t>st</a:t>
            </a:r>
            <a:r>
              <a:rPr lang="en-US" dirty="0"/>
              <a:t> April 2025</a:t>
            </a:r>
            <a:endParaRPr lang="en-GB" dirty="0"/>
          </a:p>
        </p:txBody>
      </p:sp>
    </p:spTree>
    <p:extLst>
      <p:ext uri="{BB962C8B-B14F-4D97-AF65-F5344CB8AC3E}">
        <p14:creationId xmlns:p14="http://schemas.microsoft.com/office/powerpoint/2010/main" val="2833026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04BC851-C410-F799-092C-0E7E5887783A}"/>
              </a:ext>
            </a:extLst>
          </p:cNvPr>
          <p:cNvSpPr txBox="1"/>
          <p:nvPr/>
        </p:nvSpPr>
        <p:spPr>
          <a:xfrm>
            <a:off x="314631" y="353961"/>
            <a:ext cx="11474245" cy="461665"/>
          </a:xfrm>
          <a:prstGeom prst="rect">
            <a:avLst/>
          </a:prstGeom>
          <a:noFill/>
        </p:spPr>
        <p:txBody>
          <a:bodyPr wrap="square" rtlCol="0">
            <a:spAutoFit/>
          </a:bodyPr>
          <a:lstStyle/>
          <a:p>
            <a:r>
              <a:rPr lang="en-US" sz="2400" b="1" dirty="0"/>
              <a:t>DQW Crab Cavity – SPS to LHC – Amendment to HFHOM Pickup position</a:t>
            </a:r>
            <a:endParaRPr lang="en-GB" sz="2400" b="1" dirty="0"/>
          </a:p>
        </p:txBody>
      </p:sp>
      <p:sp>
        <p:nvSpPr>
          <p:cNvPr id="9" name="TextBox 8">
            <a:extLst>
              <a:ext uri="{FF2B5EF4-FFF2-40B4-BE49-F238E27FC236}">
                <a16:creationId xmlns:a16="http://schemas.microsoft.com/office/drawing/2014/main" id="{9DDF5075-D5B8-FF7D-A500-032D723E412E}"/>
              </a:ext>
            </a:extLst>
          </p:cNvPr>
          <p:cNvSpPr txBox="1"/>
          <p:nvPr/>
        </p:nvSpPr>
        <p:spPr>
          <a:xfrm>
            <a:off x="422788" y="1083695"/>
            <a:ext cx="6548283" cy="5909310"/>
          </a:xfrm>
          <a:prstGeom prst="rect">
            <a:avLst/>
          </a:prstGeom>
          <a:noFill/>
        </p:spPr>
        <p:txBody>
          <a:bodyPr wrap="square">
            <a:spAutoFit/>
          </a:bodyPr>
          <a:lstStyle/>
          <a:p>
            <a:r>
              <a:rPr lang="en-GB" dirty="0"/>
              <a:t>From HOM annex (EDMS </a:t>
            </a:r>
            <a:r>
              <a:rPr lang="en-GB" dirty="0">
                <a:hlinkClick r:id="rId2"/>
              </a:rPr>
              <a:t>2488213</a:t>
            </a:r>
            <a:r>
              <a:rPr lang="en-GB" dirty="0"/>
              <a:t>) the HF-HOM port is important for damping of two modes at 1500MHz and 1754MHz. The first because cavity, impedance supersedes the traverse threshold and the second because its coupling is longitudinal. </a:t>
            </a:r>
          </a:p>
          <a:p>
            <a:endParaRPr lang="en-GB" dirty="0"/>
          </a:p>
          <a:p>
            <a:r>
              <a:rPr lang="en-GB" dirty="0"/>
              <a:t>The damping is characterised here by the external quality factor of the mode</a:t>
            </a:r>
          </a:p>
          <a:p>
            <a:endParaRPr lang="en-GB" dirty="0"/>
          </a:p>
          <a:p>
            <a:r>
              <a:rPr lang="en-GB" dirty="0"/>
              <a:t>For the nominal cavity the distance from the cavity centre to the HFHOM pickup centre (along the beam axis) is 225.32mm. For the proposed design, the distance will increase to 302.52mm</a:t>
            </a:r>
          </a:p>
          <a:p>
            <a:endParaRPr lang="en-GB" dirty="0"/>
          </a:p>
          <a:p>
            <a:r>
              <a:rPr lang="en-GB" dirty="0"/>
              <a:t>HOM couplers are LHC design</a:t>
            </a:r>
          </a:p>
          <a:p>
            <a:endParaRPr lang="en-GB" b="1" dirty="0">
              <a:solidFill>
                <a:srgbClr val="FF0000"/>
              </a:solidFill>
            </a:endParaRPr>
          </a:p>
          <a:p>
            <a:r>
              <a:rPr lang="en-GB" b="1" dirty="0">
                <a:solidFill>
                  <a:srgbClr val="FF0000"/>
                </a:solidFill>
              </a:rPr>
              <a:t>Two main differences to simulate between the cavities:</a:t>
            </a:r>
          </a:p>
          <a:p>
            <a:pPr marL="285750" indent="-285750">
              <a:buFont typeface="Arial" panose="020B0604020202020204" pitchFamily="34" charset="0"/>
              <a:buChar char="•"/>
            </a:pPr>
            <a:r>
              <a:rPr lang="en-GB" b="1" dirty="0">
                <a:solidFill>
                  <a:srgbClr val="FF0000"/>
                </a:solidFill>
              </a:rPr>
              <a:t>Addition on second pickup (positioned further away from cavity centre)</a:t>
            </a:r>
          </a:p>
          <a:p>
            <a:pPr marL="285750" indent="-285750">
              <a:buFont typeface="Arial" panose="020B0604020202020204" pitchFamily="34" charset="0"/>
              <a:buChar char="•"/>
            </a:pPr>
            <a:r>
              <a:rPr lang="en-GB" b="1" dirty="0" err="1">
                <a:solidFill>
                  <a:srgbClr val="FF0000"/>
                </a:solidFill>
              </a:rPr>
              <a:t>Additonal</a:t>
            </a:r>
            <a:r>
              <a:rPr lang="en-GB" b="1" dirty="0">
                <a:solidFill>
                  <a:srgbClr val="FF0000"/>
                </a:solidFill>
              </a:rPr>
              <a:t> length on HOM ports</a:t>
            </a:r>
          </a:p>
          <a:p>
            <a:endParaRPr lang="en-GB" dirty="0"/>
          </a:p>
          <a:p>
            <a:endParaRPr lang="en-GB" dirty="0"/>
          </a:p>
          <a:p>
            <a:endParaRPr lang="en-GB" dirty="0"/>
          </a:p>
        </p:txBody>
      </p:sp>
      <p:pic>
        <p:nvPicPr>
          <p:cNvPr id="11" name="Picture 10">
            <a:extLst>
              <a:ext uri="{FF2B5EF4-FFF2-40B4-BE49-F238E27FC236}">
                <a16:creationId xmlns:a16="http://schemas.microsoft.com/office/drawing/2014/main" id="{1C3934B9-78FD-5F7B-8093-7007639A7DD0}"/>
              </a:ext>
            </a:extLst>
          </p:cNvPr>
          <p:cNvPicPr>
            <a:picLocks noChangeAspect="1"/>
          </p:cNvPicPr>
          <p:nvPr/>
        </p:nvPicPr>
        <p:blipFill>
          <a:blip r:embed="rId3"/>
          <a:stretch>
            <a:fillRect/>
          </a:stretch>
        </p:blipFill>
        <p:spPr>
          <a:xfrm rot="5400000">
            <a:off x="6646607" y="2064676"/>
            <a:ext cx="5294459" cy="3086853"/>
          </a:xfrm>
          <a:prstGeom prst="rect">
            <a:avLst/>
          </a:prstGeom>
        </p:spPr>
      </p:pic>
    </p:spTree>
    <p:extLst>
      <p:ext uri="{BB962C8B-B14F-4D97-AF65-F5344CB8AC3E}">
        <p14:creationId xmlns:p14="http://schemas.microsoft.com/office/powerpoint/2010/main" val="1219429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CA7C3613-02F8-FDDD-E26D-7870E5FBAD8F}"/>
              </a:ext>
            </a:extLst>
          </p:cNvPr>
          <p:cNvGrpSpPr/>
          <p:nvPr/>
        </p:nvGrpSpPr>
        <p:grpSpPr>
          <a:xfrm>
            <a:off x="917432" y="3706098"/>
            <a:ext cx="4092827" cy="3047344"/>
            <a:chOff x="406401" y="3698189"/>
            <a:chExt cx="4092827" cy="3047344"/>
          </a:xfrm>
        </p:grpSpPr>
        <p:pic>
          <p:nvPicPr>
            <p:cNvPr id="8" name="Picture 7">
              <a:extLst>
                <a:ext uri="{FF2B5EF4-FFF2-40B4-BE49-F238E27FC236}">
                  <a16:creationId xmlns:a16="http://schemas.microsoft.com/office/drawing/2014/main" id="{094C51C6-2DE2-9FA4-E02C-3C283757B9C6}"/>
                </a:ext>
              </a:extLst>
            </p:cNvPr>
            <p:cNvPicPr>
              <a:picLocks noChangeAspect="1"/>
            </p:cNvPicPr>
            <p:nvPr/>
          </p:nvPicPr>
          <p:blipFill>
            <a:blip r:embed="rId2"/>
            <a:stretch>
              <a:fillRect/>
            </a:stretch>
          </p:blipFill>
          <p:spPr>
            <a:xfrm>
              <a:off x="495295" y="4062366"/>
              <a:ext cx="3087243" cy="2556799"/>
            </a:xfrm>
            <a:prstGeom prst="rect">
              <a:avLst/>
            </a:prstGeom>
          </p:spPr>
        </p:pic>
        <p:pic>
          <p:nvPicPr>
            <p:cNvPr id="10" name="Picture 9">
              <a:extLst>
                <a:ext uri="{FF2B5EF4-FFF2-40B4-BE49-F238E27FC236}">
                  <a16:creationId xmlns:a16="http://schemas.microsoft.com/office/drawing/2014/main" id="{6AA9FEAB-DCC4-4553-55CC-0DB3AE803FFF}"/>
                </a:ext>
              </a:extLst>
            </p:cNvPr>
            <p:cNvPicPr>
              <a:picLocks noChangeAspect="1"/>
            </p:cNvPicPr>
            <p:nvPr/>
          </p:nvPicPr>
          <p:blipFill>
            <a:blip r:embed="rId3">
              <a:duotone>
                <a:schemeClr val="accent2">
                  <a:shade val="45000"/>
                  <a:satMod val="135000"/>
                </a:schemeClr>
                <a:prstClr val="white"/>
              </a:duotone>
            </a:blip>
            <a:srcRect b="8124"/>
            <a:stretch/>
          </p:blipFill>
          <p:spPr>
            <a:xfrm>
              <a:off x="856255" y="3698189"/>
              <a:ext cx="666750" cy="621328"/>
            </a:xfrm>
            <a:prstGeom prst="rect">
              <a:avLst/>
            </a:prstGeom>
          </p:spPr>
        </p:pic>
        <p:cxnSp>
          <p:nvCxnSpPr>
            <p:cNvPr id="25" name="Straight Arrow Connector 24">
              <a:extLst>
                <a:ext uri="{FF2B5EF4-FFF2-40B4-BE49-F238E27FC236}">
                  <a16:creationId xmlns:a16="http://schemas.microsoft.com/office/drawing/2014/main" id="{65A0B2E2-DE7D-0038-47C3-FF1D27BE082F}"/>
                </a:ext>
              </a:extLst>
            </p:cNvPr>
            <p:cNvCxnSpPr>
              <a:cxnSpLocks/>
            </p:cNvCxnSpPr>
            <p:nvPr/>
          </p:nvCxnSpPr>
          <p:spPr>
            <a:xfrm flipH="1" flipV="1">
              <a:off x="3197202" y="5307358"/>
              <a:ext cx="607469" cy="2493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896A2B52-AB06-3573-117F-9FE626944660}"/>
                </a:ext>
              </a:extLst>
            </p:cNvPr>
            <p:cNvCxnSpPr>
              <a:cxnSpLocks/>
            </p:cNvCxnSpPr>
            <p:nvPr/>
          </p:nvCxnSpPr>
          <p:spPr>
            <a:xfrm flipH="1" flipV="1">
              <a:off x="2461846" y="6362435"/>
              <a:ext cx="607469" cy="2493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34AE1C7A-2725-E758-C0FB-2EB77C50AF9E}"/>
                </a:ext>
              </a:extLst>
            </p:cNvPr>
            <p:cNvCxnSpPr>
              <a:cxnSpLocks/>
            </p:cNvCxnSpPr>
            <p:nvPr/>
          </p:nvCxnSpPr>
          <p:spPr>
            <a:xfrm flipH="1" flipV="1">
              <a:off x="2353141" y="5882855"/>
              <a:ext cx="1170176" cy="895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26538D8F-60E4-D70B-9290-CF8BCC8F7A65}"/>
                </a:ext>
              </a:extLst>
            </p:cNvPr>
            <p:cNvCxnSpPr>
              <a:cxnSpLocks/>
            </p:cNvCxnSpPr>
            <p:nvPr/>
          </p:nvCxnSpPr>
          <p:spPr>
            <a:xfrm flipV="1">
              <a:off x="946372" y="6004349"/>
              <a:ext cx="345297" cy="42202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90047F38-E779-E17E-35E2-D5DF3C0F74E7}"/>
                </a:ext>
              </a:extLst>
            </p:cNvPr>
            <p:cNvSpPr txBox="1"/>
            <p:nvPr/>
          </p:nvSpPr>
          <p:spPr>
            <a:xfrm>
              <a:off x="3772747" y="5425441"/>
              <a:ext cx="726481" cy="276999"/>
            </a:xfrm>
            <a:prstGeom prst="rect">
              <a:avLst/>
            </a:prstGeom>
            <a:noFill/>
          </p:spPr>
          <p:txBody>
            <a:bodyPr wrap="none" rtlCol="0">
              <a:spAutoFit/>
            </a:bodyPr>
            <a:lstStyle/>
            <a:p>
              <a:r>
                <a:rPr lang="fr-CH" sz="1200" dirty="0"/>
                <a:t>Beam in</a:t>
              </a:r>
              <a:endParaRPr lang="en-GB" sz="1200" dirty="0"/>
            </a:p>
          </p:txBody>
        </p:sp>
        <p:sp>
          <p:nvSpPr>
            <p:cNvPr id="41" name="TextBox 40">
              <a:extLst>
                <a:ext uri="{FF2B5EF4-FFF2-40B4-BE49-F238E27FC236}">
                  <a16:creationId xmlns:a16="http://schemas.microsoft.com/office/drawing/2014/main" id="{37F8603D-FE4F-7ECD-29B9-1B7F65CD3043}"/>
                </a:ext>
              </a:extLst>
            </p:cNvPr>
            <p:cNvSpPr txBox="1"/>
            <p:nvPr/>
          </p:nvSpPr>
          <p:spPr>
            <a:xfrm>
              <a:off x="3515361" y="5852161"/>
              <a:ext cx="665567" cy="276999"/>
            </a:xfrm>
            <a:prstGeom prst="rect">
              <a:avLst/>
            </a:prstGeom>
            <a:noFill/>
          </p:spPr>
          <p:txBody>
            <a:bodyPr wrap="none" rtlCol="0">
              <a:spAutoFit/>
            </a:bodyPr>
            <a:lstStyle/>
            <a:p>
              <a:r>
                <a:rPr lang="fr-CH" sz="1200" dirty="0"/>
                <a:t>HOM C</a:t>
              </a:r>
              <a:endParaRPr lang="en-GB" sz="1200" dirty="0"/>
            </a:p>
          </p:txBody>
        </p:sp>
        <p:sp>
          <p:nvSpPr>
            <p:cNvPr id="42" name="TextBox 41">
              <a:extLst>
                <a:ext uri="{FF2B5EF4-FFF2-40B4-BE49-F238E27FC236}">
                  <a16:creationId xmlns:a16="http://schemas.microsoft.com/office/drawing/2014/main" id="{744A86D7-DF71-4F08-A16B-57DBE6E56A34}"/>
                </a:ext>
              </a:extLst>
            </p:cNvPr>
            <p:cNvSpPr txBox="1"/>
            <p:nvPr/>
          </p:nvSpPr>
          <p:spPr>
            <a:xfrm>
              <a:off x="3081868" y="6468534"/>
              <a:ext cx="665567" cy="276999"/>
            </a:xfrm>
            <a:prstGeom prst="rect">
              <a:avLst/>
            </a:prstGeom>
            <a:noFill/>
          </p:spPr>
          <p:txBody>
            <a:bodyPr wrap="none" rtlCol="0">
              <a:spAutoFit/>
            </a:bodyPr>
            <a:lstStyle/>
            <a:p>
              <a:r>
                <a:rPr lang="fr-CH" sz="1200" dirty="0"/>
                <a:t>HOM B</a:t>
              </a:r>
              <a:endParaRPr lang="en-GB" sz="1200" dirty="0"/>
            </a:p>
          </p:txBody>
        </p:sp>
        <p:sp>
          <p:nvSpPr>
            <p:cNvPr id="43" name="TextBox 42">
              <a:extLst>
                <a:ext uri="{FF2B5EF4-FFF2-40B4-BE49-F238E27FC236}">
                  <a16:creationId xmlns:a16="http://schemas.microsoft.com/office/drawing/2014/main" id="{2FC2E462-1AD7-78EF-17CF-AED05E6079A7}"/>
                </a:ext>
              </a:extLst>
            </p:cNvPr>
            <p:cNvSpPr txBox="1"/>
            <p:nvPr/>
          </p:nvSpPr>
          <p:spPr>
            <a:xfrm>
              <a:off x="406401" y="6407573"/>
              <a:ext cx="1015086" cy="276999"/>
            </a:xfrm>
            <a:prstGeom prst="rect">
              <a:avLst/>
            </a:prstGeom>
            <a:noFill/>
          </p:spPr>
          <p:txBody>
            <a:bodyPr wrap="none" rtlCol="0">
              <a:spAutoFit/>
            </a:bodyPr>
            <a:lstStyle/>
            <a:p>
              <a:r>
                <a:rPr lang="fr-CH" sz="1200" dirty="0"/>
                <a:t>Cryo </a:t>
              </a:r>
              <a:r>
                <a:rPr lang="fr-CH" sz="1200" dirty="0" err="1"/>
                <a:t>bottom</a:t>
              </a:r>
              <a:endParaRPr lang="en-GB" sz="1200" dirty="0"/>
            </a:p>
          </p:txBody>
        </p:sp>
      </p:grpSp>
      <p:grpSp>
        <p:nvGrpSpPr>
          <p:cNvPr id="49" name="Group 48">
            <a:extLst>
              <a:ext uri="{FF2B5EF4-FFF2-40B4-BE49-F238E27FC236}">
                <a16:creationId xmlns:a16="http://schemas.microsoft.com/office/drawing/2014/main" id="{DE34BBE6-B21F-6586-1013-0D9F47EB1C02}"/>
              </a:ext>
            </a:extLst>
          </p:cNvPr>
          <p:cNvGrpSpPr/>
          <p:nvPr/>
        </p:nvGrpSpPr>
        <p:grpSpPr>
          <a:xfrm>
            <a:off x="640527" y="116600"/>
            <a:ext cx="4378414" cy="3641131"/>
            <a:chOff x="247294" y="118827"/>
            <a:chExt cx="4378414" cy="3641131"/>
          </a:xfrm>
        </p:grpSpPr>
        <p:grpSp>
          <p:nvGrpSpPr>
            <p:cNvPr id="4" name="Group 3">
              <a:extLst>
                <a:ext uri="{FF2B5EF4-FFF2-40B4-BE49-F238E27FC236}">
                  <a16:creationId xmlns:a16="http://schemas.microsoft.com/office/drawing/2014/main" id="{1838DA7A-E7F2-B603-087B-50FE04B3B11B}"/>
                </a:ext>
              </a:extLst>
            </p:cNvPr>
            <p:cNvGrpSpPr/>
            <p:nvPr/>
          </p:nvGrpSpPr>
          <p:grpSpPr>
            <a:xfrm>
              <a:off x="247294" y="118827"/>
              <a:ext cx="3922098" cy="3641131"/>
              <a:chOff x="3323961" y="2679254"/>
              <a:chExt cx="4392797" cy="4037828"/>
            </a:xfrm>
          </p:grpSpPr>
          <p:pic>
            <p:nvPicPr>
              <p:cNvPr id="5" name="Picture 4">
                <a:extLst>
                  <a:ext uri="{FF2B5EF4-FFF2-40B4-BE49-F238E27FC236}">
                    <a16:creationId xmlns:a16="http://schemas.microsoft.com/office/drawing/2014/main" id="{EDD81FCF-DA32-CC71-C590-E16A1692CC5B}"/>
                  </a:ext>
                </a:extLst>
              </p:cNvPr>
              <p:cNvPicPr>
                <a:picLocks noChangeAspect="1"/>
              </p:cNvPicPr>
              <p:nvPr/>
            </p:nvPicPr>
            <p:blipFill>
              <a:blip r:embed="rId4"/>
              <a:stretch>
                <a:fillRect/>
              </a:stretch>
            </p:blipFill>
            <p:spPr>
              <a:xfrm>
                <a:off x="3323961" y="2988853"/>
                <a:ext cx="4392797" cy="3728229"/>
              </a:xfrm>
              <a:prstGeom prst="rect">
                <a:avLst/>
              </a:prstGeom>
            </p:spPr>
          </p:pic>
          <p:pic>
            <p:nvPicPr>
              <p:cNvPr id="6" name="Picture 5">
                <a:extLst>
                  <a:ext uri="{FF2B5EF4-FFF2-40B4-BE49-F238E27FC236}">
                    <a16:creationId xmlns:a16="http://schemas.microsoft.com/office/drawing/2014/main" id="{3F37B3D4-5532-4380-BE55-AC58A8FB56BB}"/>
                  </a:ext>
                </a:extLst>
              </p:cNvPr>
              <p:cNvPicPr>
                <a:picLocks noChangeAspect="1"/>
              </p:cNvPicPr>
              <p:nvPr/>
            </p:nvPicPr>
            <p:blipFill>
              <a:blip r:embed="rId5">
                <a:duotone>
                  <a:schemeClr val="accent5">
                    <a:shade val="45000"/>
                    <a:satMod val="135000"/>
                  </a:schemeClr>
                  <a:prstClr val="white"/>
                </a:duotone>
              </a:blip>
              <a:srcRect l="18194" t="15246"/>
              <a:stretch/>
            </p:blipFill>
            <p:spPr>
              <a:xfrm>
                <a:off x="4105208" y="2679254"/>
                <a:ext cx="506484" cy="532809"/>
              </a:xfrm>
              <a:prstGeom prst="rect">
                <a:avLst/>
              </a:prstGeom>
            </p:spPr>
          </p:pic>
        </p:grpSp>
        <p:cxnSp>
          <p:nvCxnSpPr>
            <p:cNvPr id="12" name="Straight Arrow Connector 11">
              <a:extLst>
                <a:ext uri="{FF2B5EF4-FFF2-40B4-BE49-F238E27FC236}">
                  <a16:creationId xmlns:a16="http://schemas.microsoft.com/office/drawing/2014/main" id="{0D5621E6-B69E-1E29-2440-18344A1F1034}"/>
                </a:ext>
              </a:extLst>
            </p:cNvPr>
            <p:cNvCxnSpPr>
              <a:cxnSpLocks/>
            </p:cNvCxnSpPr>
            <p:nvPr/>
          </p:nvCxnSpPr>
          <p:spPr>
            <a:xfrm flipH="1">
              <a:off x="2979793" y="703385"/>
              <a:ext cx="274959" cy="4220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F52696C5-9290-C4E2-D096-0F712B02B529}"/>
                </a:ext>
              </a:extLst>
            </p:cNvPr>
            <p:cNvCxnSpPr>
              <a:cxnSpLocks/>
            </p:cNvCxnSpPr>
            <p:nvPr/>
          </p:nvCxnSpPr>
          <p:spPr>
            <a:xfrm flipH="1">
              <a:off x="1496291" y="501227"/>
              <a:ext cx="81896" cy="3044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BA7E307E-16D3-5F03-EBC4-F3625225695C}"/>
                </a:ext>
              </a:extLst>
            </p:cNvPr>
            <p:cNvCxnSpPr>
              <a:cxnSpLocks/>
            </p:cNvCxnSpPr>
            <p:nvPr/>
          </p:nvCxnSpPr>
          <p:spPr>
            <a:xfrm flipH="1" flipV="1">
              <a:off x="3593656" y="2506607"/>
              <a:ext cx="223804" cy="2621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558BDD9D-8AFE-8126-E66C-2CDF22680DBE}"/>
                </a:ext>
              </a:extLst>
            </p:cNvPr>
            <p:cNvCxnSpPr>
              <a:cxnSpLocks/>
            </p:cNvCxnSpPr>
            <p:nvPr/>
          </p:nvCxnSpPr>
          <p:spPr>
            <a:xfrm flipH="1">
              <a:off x="2079413" y="460587"/>
              <a:ext cx="257387" cy="1354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F86F5DC6-6EB4-A32D-0AD1-8C470DF146F1}"/>
                </a:ext>
              </a:extLst>
            </p:cNvPr>
            <p:cNvCxnSpPr>
              <a:cxnSpLocks/>
            </p:cNvCxnSpPr>
            <p:nvPr/>
          </p:nvCxnSpPr>
          <p:spPr>
            <a:xfrm flipV="1">
              <a:off x="709779" y="2378719"/>
              <a:ext cx="76732" cy="7481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0D335D2B-AA91-067A-3B85-7EE51867A57E}"/>
                </a:ext>
              </a:extLst>
            </p:cNvPr>
            <p:cNvCxnSpPr>
              <a:cxnSpLocks/>
              <a:stCxn id="45" idx="3"/>
            </p:cNvCxnSpPr>
            <p:nvPr/>
          </p:nvCxnSpPr>
          <p:spPr>
            <a:xfrm flipV="1">
              <a:off x="2385277" y="2922244"/>
              <a:ext cx="274795" cy="6033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2575A9B9-843F-307C-D441-BE7ED26DD8F0}"/>
                </a:ext>
              </a:extLst>
            </p:cNvPr>
            <p:cNvSpPr txBox="1"/>
            <p:nvPr/>
          </p:nvSpPr>
          <p:spPr>
            <a:xfrm>
              <a:off x="1368214" y="209974"/>
              <a:ext cx="651140" cy="276999"/>
            </a:xfrm>
            <a:prstGeom prst="rect">
              <a:avLst/>
            </a:prstGeom>
            <a:noFill/>
          </p:spPr>
          <p:txBody>
            <a:bodyPr wrap="none" rtlCol="0">
              <a:spAutoFit/>
            </a:bodyPr>
            <a:lstStyle/>
            <a:p>
              <a:r>
                <a:rPr lang="fr-CH" sz="1200" dirty="0"/>
                <a:t>HOM A</a:t>
              </a:r>
              <a:endParaRPr lang="en-GB" sz="1200" dirty="0"/>
            </a:p>
          </p:txBody>
        </p:sp>
        <p:sp>
          <p:nvSpPr>
            <p:cNvPr id="37" name="TextBox 36">
              <a:extLst>
                <a:ext uri="{FF2B5EF4-FFF2-40B4-BE49-F238E27FC236}">
                  <a16:creationId xmlns:a16="http://schemas.microsoft.com/office/drawing/2014/main" id="{C46A7E8C-6171-214A-3391-3CFDD04C5269}"/>
                </a:ext>
              </a:extLst>
            </p:cNvPr>
            <p:cNvSpPr txBox="1"/>
            <p:nvPr/>
          </p:nvSpPr>
          <p:spPr>
            <a:xfrm>
              <a:off x="2269067" y="298027"/>
              <a:ext cx="748988" cy="276999"/>
            </a:xfrm>
            <a:prstGeom prst="rect">
              <a:avLst/>
            </a:prstGeom>
            <a:noFill/>
          </p:spPr>
          <p:txBody>
            <a:bodyPr wrap="none" rtlCol="0">
              <a:spAutoFit/>
            </a:bodyPr>
            <a:lstStyle/>
            <a:p>
              <a:r>
                <a:rPr lang="fr-CH" sz="1200" dirty="0"/>
                <a:t>Cryo top</a:t>
              </a:r>
              <a:endParaRPr lang="en-GB" sz="1200" dirty="0"/>
            </a:p>
          </p:txBody>
        </p:sp>
        <p:sp>
          <p:nvSpPr>
            <p:cNvPr id="38" name="TextBox 37">
              <a:extLst>
                <a:ext uri="{FF2B5EF4-FFF2-40B4-BE49-F238E27FC236}">
                  <a16:creationId xmlns:a16="http://schemas.microsoft.com/office/drawing/2014/main" id="{136B1B15-E05E-12BA-4DF3-179AF9823BEE}"/>
                </a:ext>
              </a:extLst>
            </p:cNvPr>
            <p:cNvSpPr txBox="1"/>
            <p:nvPr/>
          </p:nvSpPr>
          <p:spPr>
            <a:xfrm>
              <a:off x="3197014" y="528320"/>
              <a:ext cx="458780" cy="276999"/>
            </a:xfrm>
            <a:prstGeom prst="rect">
              <a:avLst/>
            </a:prstGeom>
            <a:noFill/>
          </p:spPr>
          <p:txBody>
            <a:bodyPr wrap="none" rtlCol="0">
              <a:spAutoFit/>
            </a:bodyPr>
            <a:lstStyle/>
            <a:p>
              <a:r>
                <a:rPr lang="fr-CH" sz="1200" dirty="0"/>
                <a:t>FPC</a:t>
              </a:r>
              <a:endParaRPr lang="en-GB" sz="1200" dirty="0"/>
            </a:p>
          </p:txBody>
        </p:sp>
        <p:sp>
          <p:nvSpPr>
            <p:cNvPr id="39" name="TextBox 38">
              <a:extLst>
                <a:ext uri="{FF2B5EF4-FFF2-40B4-BE49-F238E27FC236}">
                  <a16:creationId xmlns:a16="http://schemas.microsoft.com/office/drawing/2014/main" id="{BAA06899-8F0D-AFBF-4527-635EFE358DA6}"/>
                </a:ext>
              </a:extLst>
            </p:cNvPr>
            <p:cNvSpPr txBox="1"/>
            <p:nvPr/>
          </p:nvSpPr>
          <p:spPr>
            <a:xfrm>
              <a:off x="3799841" y="2648374"/>
              <a:ext cx="825867" cy="276999"/>
            </a:xfrm>
            <a:prstGeom prst="rect">
              <a:avLst/>
            </a:prstGeom>
            <a:noFill/>
          </p:spPr>
          <p:txBody>
            <a:bodyPr wrap="none" rtlCol="0">
              <a:spAutoFit/>
            </a:bodyPr>
            <a:lstStyle/>
            <a:p>
              <a:r>
                <a:rPr lang="fr-CH" sz="1200" dirty="0"/>
                <a:t>Beam out</a:t>
              </a:r>
              <a:endParaRPr lang="en-GB" sz="1200" dirty="0"/>
            </a:p>
          </p:txBody>
        </p:sp>
        <p:sp>
          <p:nvSpPr>
            <p:cNvPr id="44" name="TextBox 43">
              <a:extLst>
                <a:ext uri="{FF2B5EF4-FFF2-40B4-BE49-F238E27FC236}">
                  <a16:creationId xmlns:a16="http://schemas.microsoft.com/office/drawing/2014/main" id="{29A07324-D5FC-E85C-5BE2-26F3763DD780}"/>
                </a:ext>
              </a:extLst>
            </p:cNvPr>
            <p:cNvSpPr txBox="1"/>
            <p:nvPr/>
          </p:nvSpPr>
          <p:spPr>
            <a:xfrm>
              <a:off x="304801" y="3136052"/>
              <a:ext cx="743345" cy="276999"/>
            </a:xfrm>
            <a:prstGeom prst="rect">
              <a:avLst/>
            </a:prstGeom>
            <a:noFill/>
          </p:spPr>
          <p:txBody>
            <a:bodyPr wrap="none" rtlCol="0">
              <a:spAutoFit/>
            </a:bodyPr>
            <a:lstStyle/>
            <a:p>
              <a:r>
                <a:rPr lang="fr-CH" sz="1200" dirty="0" err="1"/>
                <a:t>Antenna</a:t>
              </a:r>
              <a:endParaRPr lang="en-GB" sz="1200" dirty="0"/>
            </a:p>
          </p:txBody>
        </p:sp>
        <p:sp>
          <p:nvSpPr>
            <p:cNvPr id="45" name="TextBox 44">
              <a:extLst>
                <a:ext uri="{FF2B5EF4-FFF2-40B4-BE49-F238E27FC236}">
                  <a16:creationId xmlns:a16="http://schemas.microsoft.com/office/drawing/2014/main" id="{8B44C898-56A9-0DE2-380D-5FF821DDF5BA}"/>
                </a:ext>
              </a:extLst>
            </p:cNvPr>
            <p:cNvSpPr txBox="1"/>
            <p:nvPr/>
          </p:nvSpPr>
          <p:spPr>
            <a:xfrm>
              <a:off x="1636354" y="3387139"/>
              <a:ext cx="748923" cy="276999"/>
            </a:xfrm>
            <a:prstGeom prst="rect">
              <a:avLst/>
            </a:prstGeom>
            <a:noFill/>
          </p:spPr>
          <p:txBody>
            <a:bodyPr wrap="none" rtlCol="0">
              <a:spAutoFit/>
            </a:bodyPr>
            <a:lstStyle/>
            <a:p>
              <a:r>
                <a:rPr lang="fr-CH" sz="1200" dirty="0"/>
                <a:t>HF HOM</a:t>
              </a:r>
              <a:endParaRPr lang="en-GB" sz="1200" dirty="0"/>
            </a:p>
          </p:txBody>
        </p:sp>
      </p:grpSp>
      <p:sp>
        <p:nvSpPr>
          <p:cNvPr id="46" name="TextBox 45">
            <a:extLst>
              <a:ext uri="{FF2B5EF4-FFF2-40B4-BE49-F238E27FC236}">
                <a16:creationId xmlns:a16="http://schemas.microsoft.com/office/drawing/2014/main" id="{D3BC2868-5718-218E-D7A6-9B6E387E5DBB}"/>
              </a:ext>
            </a:extLst>
          </p:cNvPr>
          <p:cNvSpPr txBox="1"/>
          <p:nvPr/>
        </p:nvSpPr>
        <p:spPr>
          <a:xfrm>
            <a:off x="5301293" y="203201"/>
            <a:ext cx="7039061" cy="984885"/>
          </a:xfrm>
          <a:prstGeom prst="rect">
            <a:avLst/>
          </a:prstGeom>
          <a:noFill/>
        </p:spPr>
        <p:txBody>
          <a:bodyPr wrap="square" rtlCol="0">
            <a:spAutoFit/>
          </a:bodyPr>
          <a:lstStyle/>
          <a:p>
            <a:r>
              <a:rPr lang="en-GB" sz="2400" b="1" dirty="0"/>
              <a:t>Port position comparison</a:t>
            </a:r>
          </a:p>
          <a:p>
            <a:r>
              <a:rPr lang="en-GB" sz="2400" b="1" dirty="0"/>
              <a:t>Slide &amp; Information provided by Teddy Capelli</a:t>
            </a:r>
          </a:p>
          <a:p>
            <a:r>
              <a:rPr lang="en-GB" sz="1000" i="1" dirty="0"/>
              <a:t>(cavities aligned through beam axis + FPC axis)</a:t>
            </a:r>
          </a:p>
        </p:txBody>
      </p:sp>
      <p:graphicFrame>
        <p:nvGraphicFramePr>
          <p:cNvPr id="47" name="Table 46">
            <a:extLst>
              <a:ext uri="{FF2B5EF4-FFF2-40B4-BE49-F238E27FC236}">
                <a16:creationId xmlns:a16="http://schemas.microsoft.com/office/drawing/2014/main" id="{A6E20109-B792-5DD9-FE02-A3224AA444B8}"/>
              </a:ext>
            </a:extLst>
          </p:cNvPr>
          <p:cNvGraphicFramePr>
            <a:graphicFrameLocks noGrp="1"/>
          </p:cNvGraphicFramePr>
          <p:nvPr/>
        </p:nvGraphicFramePr>
        <p:xfrm>
          <a:off x="5741859" y="2359457"/>
          <a:ext cx="3524249" cy="2291930"/>
        </p:xfrm>
        <a:graphic>
          <a:graphicData uri="http://schemas.openxmlformats.org/drawingml/2006/table">
            <a:tbl>
              <a:tblPr>
                <a:tableStyleId>{5C22544A-7EE6-4342-B048-85BDC9FD1C3A}</a:tableStyleId>
              </a:tblPr>
              <a:tblGrid>
                <a:gridCol w="1504382">
                  <a:extLst>
                    <a:ext uri="{9D8B030D-6E8A-4147-A177-3AD203B41FA5}">
                      <a16:colId xmlns:a16="http://schemas.microsoft.com/office/drawing/2014/main" val="2005525575"/>
                    </a:ext>
                  </a:extLst>
                </a:gridCol>
                <a:gridCol w="673289">
                  <a:extLst>
                    <a:ext uri="{9D8B030D-6E8A-4147-A177-3AD203B41FA5}">
                      <a16:colId xmlns:a16="http://schemas.microsoft.com/office/drawing/2014/main" val="3872710547"/>
                    </a:ext>
                  </a:extLst>
                </a:gridCol>
                <a:gridCol w="673289">
                  <a:extLst>
                    <a:ext uri="{9D8B030D-6E8A-4147-A177-3AD203B41FA5}">
                      <a16:colId xmlns:a16="http://schemas.microsoft.com/office/drawing/2014/main" val="3173683371"/>
                    </a:ext>
                  </a:extLst>
                </a:gridCol>
                <a:gridCol w="673289">
                  <a:extLst>
                    <a:ext uri="{9D8B030D-6E8A-4147-A177-3AD203B41FA5}">
                      <a16:colId xmlns:a16="http://schemas.microsoft.com/office/drawing/2014/main" val="3628981500"/>
                    </a:ext>
                  </a:extLst>
                </a:gridCol>
              </a:tblGrid>
              <a:tr h="229193">
                <a:tc>
                  <a:txBody>
                    <a:bodyPr/>
                    <a:lstStyle/>
                    <a:p>
                      <a:pPr algn="l" fontAlgn="b"/>
                      <a:endParaRPr lang="en-GB" sz="1100" b="1" i="0" u="none" strike="noStrike" dirty="0">
                        <a:solidFill>
                          <a:srgbClr val="000000"/>
                        </a:solidFill>
                        <a:effectLst/>
                        <a:latin typeface="Aptos Narrow" panose="020B0004020202020204" pitchFamily="34" charset="0"/>
                      </a:endParaRPr>
                    </a:p>
                  </a:txBody>
                  <a:tcPr marL="9525" marR="9525" marT="9525" marB="0" anchor="b">
                    <a:solidFill>
                      <a:schemeClr val="bg1"/>
                    </a:solidFill>
                  </a:tcPr>
                </a:tc>
                <a:tc gridSpan="3">
                  <a:txBody>
                    <a:bodyPr/>
                    <a:lstStyle/>
                    <a:p>
                      <a:pPr algn="ctr" fontAlgn="b"/>
                      <a:r>
                        <a:rPr lang="sv-SE" sz="1100" b="1" u="none" strike="noStrike" dirty="0">
                          <a:effectLst/>
                        </a:rPr>
                        <a:t> Delta Position (mm) SPS/LHC</a:t>
                      </a:r>
                      <a:endParaRPr lang="sv-SE" sz="1100" b="1" i="0" u="none" strike="noStrike" dirty="0">
                        <a:solidFill>
                          <a:srgbClr val="000000"/>
                        </a:solidFill>
                        <a:effectLst/>
                        <a:latin typeface="Aptos Narrow" panose="020B0004020202020204" pitchFamily="34" charset="0"/>
                      </a:endParaRPr>
                    </a:p>
                  </a:txBody>
                  <a:tcPr marL="9525" marR="9525" marT="9525" marB="0" anchor="b">
                    <a:solidFill>
                      <a:schemeClr val="bg2">
                        <a:lumMod val="9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72147698"/>
                  </a:ext>
                </a:extLst>
              </a:tr>
              <a:tr h="229193">
                <a:tc>
                  <a:txBody>
                    <a:bodyPr/>
                    <a:lstStyle/>
                    <a:p>
                      <a:pPr algn="l" fontAlgn="b"/>
                      <a:r>
                        <a:rPr lang="en-GB" sz="1100" b="1" u="none" strike="noStrike" dirty="0">
                          <a:effectLst/>
                        </a:rPr>
                        <a:t>Description</a:t>
                      </a:r>
                      <a:endParaRPr lang="en-GB" sz="1100" b="1" i="0" u="none" strike="noStrike" dirty="0">
                        <a:solidFill>
                          <a:srgbClr val="000000"/>
                        </a:solidFill>
                        <a:effectLst/>
                        <a:latin typeface="Aptos Narrow" panose="020B0004020202020204" pitchFamily="34" charset="0"/>
                      </a:endParaRPr>
                    </a:p>
                  </a:txBody>
                  <a:tcPr marL="9525" marR="9525" marT="9525" marB="0" anchor="b">
                    <a:solidFill>
                      <a:schemeClr val="bg2">
                        <a:lumMod val="90000"/>
                      </a:schemeClr>
                    </a:solidFill>
                  </a:tcPr>
                </a:tc>
                <a:tc>
                  <a:txBody>
                    <a:bodyPr/>
                    <a:lstStyle/>
                    <a:p>
                      <a:pPr algn="ctr" fontAlgn="ctr"/>
                      <a:r>
                        <a:rPr lang="en-GB" sz="1100" b="1" u="none" strike="noStrike" dirty="0">
                          <a:effectLst/>
                        </a:rPr>
                        <a:t>X</a:t>
                      </a:r>
                      <a:endParaRPr lang="en-GB" sz="1100" b="1" i="0" u="none" strike="noStrike" dirty="0">
                        <a:solidFill>
                          <a:srgbClr val="000000"/>
                        </a:solidFill>
                        <a:effectLst/>
                        <a:latin typeface="Aptos Narrow" panose="020B0004020202020204" pitchFamily="34" charset="0"/>
                      </a:endParaRPr>
                    </a:p>
                  </a:txBody>
                  <a:tcPr marL="9525" marR="9525" marT="9525" marB="0" anchor="ctr">
                    <a:solidFill>
                      <a:schemeClr val="tx2">
                        <a:lumMod val="10000"/>
                        <a:lumOff val="90000"/>
                      </a:schemeClr>
                    </a:solidFill>
                  </a:tcPr>
                </a:tc>
                <a:tc>
                  <a:txBody>
                    <a:bodyPr/>
                    <a:lstStyle/>
                    <a:p>
                      <a:pPr algn="ctr" fontAlgn="ctr"/>
                      <a:r>
                        <a:rPr lang="en-GB" sz="1100" b="1" u="none" strike="noStrike" dirty="0">
                          <a:effectLst/>
                        </a:rPr>
                        <a:t>Y</a:t>
                      </a:r>
                      <a:endParaRPr lang="en-GB" sz="1100" b="1" i="0" u="none" strike="noStrike" dirty="0">
                        <a:solidFill>
                          <a:srgbClr val="000000"/>
                        </a:solidFill>
                        <a:effectLst/>
                        <a:latin typeface="Aptos Narrow" panose="020B0004020202020204" pitchFamily="34" charset="0"/>
                      </a:endParaRPr>
                    </a:p>
                  </a:txBody>
                  <a:tcPr marL="9525" marR="9525" marT="9525" marB="0" anchor="ctr">
                    <a:solidFill>
                      <a:schemeClr val="tx2">
                        <a:lumMod val="10000"/>
                        <a:lumOff val="90000"/>
                      </a:schemeClr>
                    </a:solidFill>
                  </a:tcPr>
                </a:tc>
                <a:tc>
                  <a:txBody>
                    <a:bodyPr/>
                    <a:lstStyle/>
                    <a:p>
                      <a:pPr algn="ctr" fontAlgn="ctr"/>
                      <a:r>
                        <a:rPr lang="en-GB" sz="1100" b="1" u="none" strike="noStrike" dirty="0">
                          <a:effectLst/>
                        </a:rPr>
                        <a:t>Z</a:t>
                      </a:r>
                      <a:endParaRPr lang="en-GB" sz="1100" b="1" i="0" u="none" strike="noStrike" dirty="0">
                        <a:solidFill>
                          <a:srgbClr val="000000"/>
                        </a:solidFill>
                        <a:effectLst/>
                        <a:latin typeface="Aptos Narrow" panose="020B0004020202020204" pitchFamily="34" charset="0"/>
                      </a:endParaRPr>
                    </a:p>
                  </a:txBody>
                  <a:tcPr marL="9525" marR="9525" marT="9525" marB="0" anchor="ctr">
                    <a:solidFill>
                      <a:schemeClr val="tx2">
                        <a:lumMod val="10000"/>
                        <a:lumOff val="90000"/>
                      </a:schemeClr>
                    </a:solidFill>
                  </a:tcPr>
                </a:tc>
                <a:extLst>
                  <a:ext uri="{0D108BD9-81ED-4DB2-BD59-A6C34878D82A}">
                    <a16:rowId xmlns:a16="http://schemas.microsoft.com/office/drawing/2014/main" val="1272822244"/>
                  </a:ext>
                </a:extLst>
              </a:tr>
              <a:tr h="229193">
                <a:tc>
                  <a:txBody>
                    <a:bodyPr/>
                    <a:lstStyle/>
                    <a:p>
                      <a:pPr algn="l" fontAlgn="b"/>
                      <a:r>
                        <a:rPr lang="en-GB" sz="1100" b="1" u="none" strike="noStrike">
                          <a:effectLst/>
                        </a:rPr>
                        <a:t>Beam in</a:t>
                      </a:r>
                      <a:endParaRPr lang="en-GB" sz="1100" b="1" i="0" u="none" strike="noStrike">
                        <a:solidFill>
                          <a:srgbClr val="000000"/>
                        </a:solidFill>
                        <a:effectLst/>
                        <a:latin typeface="Aptos Narrow" panose="020B0004020202020204" pitchFamily="34" charset="0"/>
                      </a:endParaRPr>
                    </a:p>
                  </a:txBody>
                  <a:tcPr marL="9525" marR="9525" marT="9525" marB="0" anchor="b">
                    <a:solidFill>
                      <a:schemeClr val="bg2">
                        <a:lumMod val="90000"/>
                      </a:schemeClr>
                    </a:solidFill>
                  </a:tcPr>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054721393"/>
                  </a:ext>
                </a:extLst>
              </a:tr>
              <a:tr h="229193">
                <a:tc>
                  <a:txBody>
                    <a:bodyPr/>
                    <a:lstStyle/>
                    <a:p>
                      <a:pPr algn="l" fontAlgn="b"/>
                      <a:r>
                        <a:rPr lang="en-GB" sz="1100" b="1" u="none" strike="noStrike">
                          <a:effectLst/>
                        </a:rPr>
                        <a:t>Beam out</a:t>
                      </a:r>
                      <a:endParaRPr lang="en-GB" sz="1100" b="1" i="0" u="none" strike="noStrike">
                        <a:solidFill>
                          <a:srgbClr val="000000"/>
                        </a:solidFill>
                        <a:effectLst/>
                        <a:latin typeface="Aptos Narrow" panose="020B0004020202020204" pitchFamily="34" charset="0"/>
                      </a:endParaRPr>
                    </a:p>
                  </a:txBody>
                  <a:tcPr marL="9525" marR="9525" marT="9525" marB="0" anchor="b">
                    <a:solidFill>
                      <a:schemeClr val="bg2">
                        <a:lumMod val="90000"/>
                      </a:schemeClr>
                    </a:solidFill>
                  </a:tcPr>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b="1" u="none" strike="noStrike" dirty="0">
                          <a:solidFill>
                            <a:srgbClr val="FF0000"/>
                          </a:solidFill>
                          <a:effectLst/>
                        </a:rPr>
                        <a:t>0 (-40*)</a:t>
                      </a:r>
                      <a:endParaRPr lang="en-GB" sz="1100" b="1" i="0" u="none" strike="noStrike" dirty="0">
                        <a:solidFill>
                          <a:srgbClr val="FF0000"/>
                        </a:solidFill>
                        <a:effectLst/>
                        <a:latin typeface="Aptos Narrow" panose="020B0004020202020204" pitchFamily="34" charset="0"/>
                      </a:endParaRPr>
                    </a:p>
                  </a:txBody>
                  <a:tcPr marL="9525" marR="9525" marT="9525" marB="0" anchor="b"/>
                </a:tc>
                <a:tc>
                  <a:txBody>
                    <a:bodyPr/>
                    <a:lstStyle/>
                    <a:p>
                      <a:pPr algn="r" fontAlgn="b"/>
                      <a:r>
                        <a:rPr lang="en-GB" sz="1100" u="none" strike="noStrike" dirty="0">
                          <a:effectLst/>
                        </a:rPr>
                        <a:t>0</a:t>
                      </a:r>
                      <a:endParaRPr lang="en-GB" sz="11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622250591"/>
                  </a:ext>
                </a:extLst>
              </a:tr>
              <a:tr h="229193">
                <a:tc>
                  <a:txBody>
                    <a:bodyPr/>
                    <a:lstStyle/>
                    <a:p>
                      <a:pPr algn="l" fontAlgn="b"/>
                      <a:r>
                        <a:rPr lang="en-GB" sz="1100" b="1" u="none" strike="noStrike">
                          <a:effectLst/>
                        </a:rPr>
                        <a:t>FPC</a:t>
                      </a:r>
                      <a:endParaRPr lang="en-GB" sz="1100" b="1" i="0" u="none" strike="noStrike">
                        <a:solidFill>
                          <a:srgbClr val="000000"/>
                        </a:solidFill>
                        <a:effectLst/>
                        <a:latin typeface="Aptos Narrow" panose="020B0004020202020204" pitchFamily="34" charset="0"/>
                      </a:endParaRPr>
                    </a:p>
                  </a:txBody>
                  <a:tcPr marL="9525" marR="9525" marT="9525" marB="0" anchor="b">
                    <a:solidFill>
                      <a:schemeClr val="bg2">
                        <a:lumMod val="90000"/>
                      </a:schemeClr>
                    </a:solidFill>
                  </a:tcPr>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b="1" u="none" strike="noStrike" dirty="0">
                          <a:solidFill>
                            <a:srgbClr val="FF0000"/>
                          </a:solidFill>
                          <a:effectLst/>
                        </a:rPr>
                        <a:t>0 (4.4**)</a:t>
                      </a:r>
                      <a:endParaRPr lang="en-GB" sz="1100" b="1" i="0" u="none" strike="noStrike" dirty="0">
                        <a:solidFill>
                          <a:srgbClr val="FF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425447135"/>
                  </a:ext>
                </a:extLst>
              </a:tr>
              <a:tr h="229193">
                <a:tc>
                  <a:txBody>
                    <a:bodyPr/>
                    <a:lstStyle/>
                    <a:p>
                      <a:pPr algn="l" fontAlgn="b"/>
                      <a:r>
                        <a:rPr lang="en-GB" sz="1100" b="1" u="none" strike="noStrike">
                          <a:effectLst/>
                        </a:rPr>
                        <a:t>HOM A</a:t>
                      </a:r>
                      <a:endParaRPr lang="en-GB" sz="1100" b="1" i="0" u="none" strike="noStrike">
                        <a:solidFill>
                          <a:srgbClr val="000000"/>
                        </a:solidFill>
                        <a:effectLst/>
                        <a:latin typeface="Aptos Narrow" panose="020B0004020202020204" pitchFamily="34" charset="0"/>
                      </a:endParaRPr>
                    </a:p>
                  </a:txBody>
                  <a:tcPr marL="9525" marR="9525" marT="9525" marB="0" anchor="b">
                    <a:solidFill>
                      <a:schemeClr val="bg2">
                        <a:lumMod val="90000"/>
                      </a:schemeClr>
                    </a:solidFill>
                  </a:tcPr>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b="1" u="none" strike="noStrike" dirty="0">
                          <a:solidFill>
                            <a:srgbClr val="FF0000"/>
                          </a:solidFill>
                          <a:effectLst/>
                        </a:rPr>
                        <a:t>4.04</a:t>
                      </a:r>
                    </a:p>
                  </a:txBody>
                  <a:tcPr marL="9525" marR="9525" marT="9525" marB="0" anchor="b"/>
                </a:tc>
                <a:extLst>
                  <a:ext uri="{0D108BD9-81ED-4DB2-BD59-A6C34878D82A}">
                    <a16:rowId xmlns:a16="http://schemas.microsoft.com/office/drawing/2014/main" val="2746589667"/>
                  </a:ext>
                </a:extLst>
              </a:tr>
              <a:tr h="229193">
                <a:tc>
                  <a:txBody>
                    <a:bodyPr/>
                    <a:lstStyle/>
                    <a:p>
                      <a:pPr algn="l" fontAlgn="b"/>
                      <a:r>
                        <a:rPr lang="en-GB" sz="1100" b="1" u="none" strike="noStrike">
                          <a:effectLst/>
                        </a:rPr>
                        <a:t>HOM B</a:t>
                      </a:r>
                      <a:endParaRPr lang="en-GB" sz="1100" b="1" i="0" u="none" strike="noStrike">
                        <a:solidFill>
                          <a:srgbClr val="000000"/>
                        </a:solidFill>
                        <a:effectLst/>
                        <a:latin typeface="Aptos Narrow" panose="020B0004020202020204" pitchFamily="34" charset="0"/>
                      </a:endParaRPr>
                    </a:p>
                  </a:txBody>
                  <a:tcPr marL="9525" marR="9525" marT="9525" marB="0" anchor="b">
                    <a:solidFill>
                      <a:schemeClr val="bg2">
                        <a:lumMod val="90000"/>
                      </a:schemeClr>
                    </a:solidFill>
                  </a:tcPr>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b="1" u="none" strike="noStrike">
                          <a:solidFill>
                            <a:srgbClr val="FF0000"/>
                          </a:solidFill>
                          <a:effectLst/>
                        </a:rPr>
                        <a:t>-5.3</a:t>
                      </a:r>
                      <a:endParaRPr lang="en-GB" sz="1100" b="1" i="0" u="none" strike="noStrike">
                        <a:solidFill>
                          <a:srgbClr val="FF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099922031"/>
                  </a:ext>
                </a:extLst>
              </a:tr>
              <a:tr h="229193">
                <a:tc>
                  <a:txBody>
                    <a:bodyPr/>
                    <a:lstStyle/>
                    <a:p>
                      <a:pPr algn="l" fontAlgn="b"/>
                      <a:r>
                        <a:rPr lang="en-GB" sz="1100" b="1" u="none" strike="noStrike">
                          <a:effectLst/>
                        </a:rPr>
                        <a:t>HOM C</a:t>
                      </a:r>
                      <a:endParaRPr lang="en-GB" sz="1100" b="1" i="0" u="none" strike="noStrike">
                        <a:solidFill>
                          <a:srgbClr val="000000"/>
                        </a:solidFill>
                        <a:effectLst/>
                        <a:latin typeface="Aptos Narrow" panose="020B0004020202020204" pitchFamily="34" charset="0"/>
                      </a:endParaRPr>
                    </a:p>
                  </a:txBody>
                  <a:tcPr marL="9525" marR="9525" marT="9525" marB="0" anchor="b">
                    <a:solidFill>
                      <a:schemeClr val="bg2">
                        <a:lumMod val="90000"/>
                      </a:schemeClr>
                    </a:solidFill>
                  </a:tcPr>
                </a:tc>
                <a:tc>
                  <a:txBody>
                    <a:bodyPr/>
                    <a:lstStyle/>
                    <a:p>
                      <a:pPr algn="r" fontAlgn="b"/>
                      <a:r>
                        <a:rPr lang="en-GB" sz="1100" u="none" strike="noStrike" dirty="0">
                          <a:effectLst/>
                        </a:rPr>
                        <a:t>0</a:t>
                      </a:r>
                      <a:endParaRPr lang="en-GB" sz="1100" b="0" i="0" u="none" strike="noStrike" dirty="0">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b="1" u="none" strike="noStrike" dirty="0">
                          <a:solidFill>
                            <a:srgbClr val="FF0000"/>
                          </a:solidFill>
                          <a:effectLst/>
                        </a:rPr>
                        <a:t>-5.3</a:t>
                      </a:r>
                      <a:endParaRPr lang="en-GB" sz="1100" b="1" i="0" u="none" strike="noStrike" dirty="0">
                        <a:solidFill>
                          <a:srgbClr val="FF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638275976"/>
                  </a:ext>
                </a:extLst>
              </a:tr>
              <a:tr h="229193">
                <a:tc>
                  <a:txBody>
                    <a:bodyPr/>
                    <a:lstStyle/>
                    <a:p>
                      <a:pPr algn="l" fontAlgn="b"/>
                      <a:r>
                        <a:rPr lang="en-GB" sz="1100" b="1" u="none" strike="noStrike" dirty="0">
                          <a:effectLst/>
                        </a:rPr>
                        <a:t>Antenna</a:t>
                      </a:r>
                      <a:endParaRPr lang="en-GB" sz="1100" b="1" i="0" u="none" strike="noStrike" dirty="0">
                        <a:solidFill>
                          <a:srgbClr val="000000"/>
                        </a:solidFill>
                        <a:effectLst/>
                        <a:latin typeface="Aptos Narrow" panose="020B0004020202020204" pitchFamily="34" charset="0"/>
                      </a:endParaRPr>
                    </a:p>
                  </a:txBody>
                  <a:tcPr marL="9525" marR="9525" marT="9525" marB="0" anchor="b">
                    <a:solidFill>
                      <a:schemeClr val="bg2">
                        <a:lumMod val="90000"/>
                      </a:schemeClr>
                    </a:solidFill>
                  </a:tcPr>
                </a:tc>
                <a:tc>
                  <a:txBody>
                    <a:bodyPr/>
                    <a:lstStyle/>
                    <a:p>
                      <a:pPr algn="r" fontAlgn="b"/>
                      <a:r>
                        <a:rPr lang="en-GB" sz="1100" u="none" strike="noStrike" dirty="0">
                          <a:effectLst/>
                        </a:rPr>
                        <a:t>0</a:t>
                      </a:r>
                      <a:endParaRPr lang="en-GB" sz="1100" b="0" i="0" u="none" strike="noStrike" dirty="0">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b="1" u="none" strike="noStrike" dirty="0">
                          <a:solidFill>
                            <a:srgbClr val="FF0000"/>
                          </a:solidFill>
                          <a:effectLst/>
                        </a:rPr>
                        <a:t>-0.78</a:t>
                      </a:r>
                      <a:endParaRPr lang="en-GB" sz="1100" b="1" i="0" u="none" strike="noStrike" dirty="0">
                        <a:solidFill>
                          <a:srgbClr val="FF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982516100"/>
                  </a:ext>
                </a:extLst>
              </a:tr>
              <a:tr h="229193">
                <a:tc>
                  <a:txBody>
                    <a:bodyPr/>
                    <a:lstStyle/>
                    <a:p>
                      <a:pPr algn="l" fontAlgn="b"/>
                      <a:r>
                        <a:rPr lang="en-GB" sz="1100" b="1" u="none" strike="noStrike" dirty="0">
                          <a:effectLst/>
                        </a:rPr>
                        <a:t>HF-HOM </a:t>
                      </a:r>
                      <a:r>
                        <a:rPr lang="en-GB" sz="1100" b="1" i="1" u="none" strike="noStrike" dirty="0">
                          <a:solidFill>
                            <a:srgbClr val="FF0000"/>
                          </a:solidFill>
                          <a:effectLst/>
                        </a:rPr>
                        <a:t>(new port)</a:t>
                      </a:r>
                      <a:endParaRPr lang="en-GB" sz="1100" b="1" i="1" u="none" strike="noStrike" dirty="0">
                        <a:solidFill>
                          <a:srgbClr val="FF0000"/>
                        </a:solidFill>
                        <a:effectLst/>
                        <a:latin typeface="Aptos Narrow" panose="020B0004020202020204" pitchFamily="34" charset="0"/>
                      </a:endParaRPr>
                    </a:p>
                  </a:txBody>
                  <a:tcPr marL="9525" marR="9525" marT="9525" marB="0" anchor="b">
                    <a:solidFill>
                      <a:schemeClr val="bg2">
                        <a:lumMod val="90000"/>
                      </a:schemeClr>
                    </a:solidFill>
                  </a:tcPr>
                </a:tc>
                <a:tc>
                  <a:txBody>
                    <a:bodyPr/>
                    <a:lstStyle/>
                    <a:p>
                      <a:pPr algn="r" fontAlgn="b"/>
                      <a:r>
                        <a:rPr lang="fr-CH" sz="1100" b="1" u="none" strike="noStrike" kern="1200" dirty="0">
                          <a:solidFill>
                            <a:srgbClr val="FF0000"/>
                          </a:solidFill>
                          <a:effectLst/>
                          <a:latin typeface="+mn-lt"/>
                          <a:ea typeface="+mn-ea"/>
                          <a:cs typeface="+mn-cs"/>
                        </a:rPr>
                        <a:t>0</a:t>
                      </a:r>
                      <a:endParaRPr lang="en-GB" sz="1100" b="1" u="none" strike="noStrike" kern="1200" dirty="0">
                        <a:solidFill>
                          <a:srgbClr val="FF0000"/>
                        </a:solidFill>
                        <a:effectLst/>
                        <a:latin typeface="+mn-lt"/>
                        <a:ea typeface="+mn-ea"/>
                        <a:cs typeface="+mn-cs"/>
                      </a:endParaRPr>
                    </a:p>
                  </a:txBody>
                  <a:tcPr marL="9525" marR="9525" marT="9525" marB="0" anchor="b"/>
                </a:tc>
                <a:tc>
                  <a:txBody>
                    <a:bodyPr/>
                    <a:lstStyle/>
                    <a:p>
                      <a:pPr algn="r" fontAlgn="b"/>
                      <a:r>
                        <a:rPr lang="fr-CH" sz="1100" b="1" u="none" strike="noStrike" kern="1200" dirty="0">
                          <a:solidFill>
                            <a:srgbClr val="FF0000"/>
                          </a:solidFill>
                          <a:effectLst/>
                          <a:latin typeface="+mn-lt"/>
                          <a:ea typeface="+mn-ea"/>
                          <a:cs typeface="+mn-cs"/>
                        </a:rPr>
                        <a:t>77.2</a:t>
                      </a:r>
                      <a:endParaRPr lang="en-GB" sz="1100" b="1" u="none" strike="noStrike" kern="1200" dirty="0">
                        <a:solidFill>
                          <a:srgbClr val="FF0000"/>
                        </a:solidFill>
                        <a:effectLst/>
                        <a:latin typeface="+mn-lt"/>
                        <a:ea typeface="+mn-ea"/>
                        <a:cs typeface="+mn-cs"/>
                      </a:endParaRPr>
                    </a:p>
                  </a:txBody>
                  <a:tcPr marL="9525" marR="9525" marT="9525" marB="0" anchor="b"/>
                </a:tc>
                <a:tc>
                  <a:txBody>
                    <a:bodyPr/>
                    <a:lstStyle/>
                    <a:p>
                      <a:pPr algn="r" fontAlgn="b"/>
                      <a:r>
                        <a:rPr lang="fr-CH" sz="1100" b="1" u="none" strike="noStrike" kern="1200" dirty="0">
                          <a:solidFill>
                            <a:srgbClr val="FF0000"/>
                          </a:solidFill>
                          <a:effectLst/>
                          <a:latin typeface="+mn-lt"/>
                          <a:ea typeface="+mn-ea"/>
                          <a:cs typeface="+mn-cs"/>
                        </a:rPr>
                        <a:t>0</a:t>
                      </a:r>
                      <a:endParaRPr lang="en-GB" sz="1100" b="1" u="none" strike="noStrike" kern="1200" dirty="0">
                        <a:solidFill>
                          <a:srgbClr val="FF0000"/>
                        </a:solidFill>
                        <a:effectLst/>
                        <a:latin typeface="+mn-lt"/>
                        <a:ea typeface="+mn-ea"/>
                        <a:cs typeface="+mn-cs"/>
                      </a:endParaRPr>
                    </a:p>
                  </a:txBody>
                  <a:tcPr marL="9525" marR="9525" marT="9525" marB="0" anchor="b"/>
                </a:tc>
                <a:extLst>
                  <a:ext uri="{0D108BD9-81ED-4DB2-BD59-A6C34878D82A}">
                    <a16:rowId xmlns:a16="http://schemas.microsoft.com/office/drawing/2014/main" val="1920933649"/>
                  </a:ext>
                </a:extLst>
              </a:tr>
            </a:tbl>
          </a:graphicData>
        </a:graphic>
      </p:graphicFrame>
      <p:cxnSp>
        <p:nvCxnSpPr>
          <p:cNvPr id="3" name="Straight Arrow Connector 2">
            <a:extLst>
              <a:ext uri="{FF2B5EF4-FFF2-40B4-BE49-F238E27FC236}">
                <a16:creationId xmlns:a16="http://schemas.microsoft.com/office/drawing/2014/main" id="{418EB484-6EBF-5E11-572F-A9AD41D27E7E}"/>
              </a:ext>
            </a:extLst>
          </p:cNvPr>
          <p:cNvCxnSpPr>
            <a:cxnSpLocks/>
          </p:cNvCxnSpPr>
          <p:nvPr/>
        </p:nvCxnSpPr>
        <p:spPr>
          <a:xfrm flipH="1">
            <a:off x="1687963" y="102311"/>
            <a:ext cx="172809" cy="24812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1F99277D-77C5-B6C0-9EA8-566BC7BCA913}"/>
              </a:ext>
            </a:extLst>
          </p:cNvPr>
          <p:cNvCxnSpPr>
            <a:cxnSpLocks/>
          </p:cNvCxnSpPr>
          <p:nvPr/>
        </p:nvCxnSpPr>
        <p:spPr>
          <a:xfrm flipH="1">
            <a:off x="1975712" y="4015687"/>
            <a:ext cx="2673021" cy="17139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8F4260A5-4195-455C-18F9-154C2803910E}"/>
              </a:ext>
            </a:extLst>
          </p:cNvPr>
          <p:cNvCxnSpPr>
            <a:cxnSpLocks/>
          </p:cNvCxnSpPr>
          <p:nvPr/>
        </p:nvCxnSpPr>
        <p:spPr>
          <a:xfrm>
            <a:off x="1867166" y="95916"/>
            <a:ext cx="2979793" cy="24938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1" name="Rectangle: Rounded Corners 30">
            <a:extLst>
              <a:ext uri="{FF2B5EF4-FFF2-40B4-BE49-F238E27FC236}">
                <a16:creationId xmlns:a16="http://schemas.microsoft.com/office/drawing/2014/main" id="{9501FD47-F1D9-EB5A-30FD-6AB9292FECFC}"/>
              </a:ext>
            </a:extLst>
          </p:cNvPr>
          <p:cNvSpPr/>
          <p:nvPr/>
        </p:nvSpPr>
        <p:spPr>
          <a:xfrm>
            <a:off x="370876" y="63944"/>
            <a:ext cx="4680704" cy="3606445"/>
          </a:xfrm>
          <a:prstGeom prst="roundRect">
            <a:avLst>
              <a:gd name="adj" fmla="val 7270"/>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Connector 21">
            <a:extLst>
              <a:ext uri="{FF2B5EF4-FFF2-40B4-BE49-F238E27FC236}">
                <a16:creationId xmlns:a16="http://schemas.microsoft.com/office/drawing/2014/main" id="{281B9D02-B71A-BEFF-175B-09AE5DB6B611}"/>
              </a:ext>
            </a:extLst>
          </p:cNvPr>
          <p:cNvCxnSpPr>
            <a:cxnSpLocks/>
          </p:cNvCxnSpPr>
          <p:nvPr/>
        </p:nvCxnSpPr>
        <p:spPr>
          <a:xfrm>
            <a:off x="4840565" y="345298"/>
            <a:ext cx="2532185" cy="23275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6" name="Rectangle: Rounded Corners 35">
            <a:extLst>
              <a:ext uri="{FF2B5EF4-FFF2-40B4-BE49-F238E27FC236}">
                <a16:creationId xmlns:a16="http://schemas.microsoft.com/office/drawing/2014/main" id="{436F156D-C108-E2C0-7A9C-F62590600896}"/>
              </a:ext>
            </a:extLst>
          </p:cNvPr>
          <p:cNvSpPr/>
          <p:nvPr/>
        </p:nvSpPr>
        <p:spPr>
          <a:xfrm>
            <a:off x="364481" y="3779094"/>
            <a:ext cx="4680704" cy="3011765"/>
          </a:xfrm>
          <a:prstGeom prst="roundRect">
            <a:avLst>
              <a:gd name="adj" fmla="val 7270"/>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322127A1-7244-76D3-FE7E-E93AD9DCAE82}"/>
              </a:ext>
            </a:extLst>
          </p:cNvPr>
          <p:cNvCxnSpPr>
            <a:cxnSpLocks/>
          </p:cNvCxnSpPr>
          <p:nvPr/>
        </p:nvCxnSpPr>
        <p:spPr>
          <a:xfrm flipV="1">
            <a:off x="4629550" y="1515474"/>
            <a:ext cx="1470713" cy="251939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E2CED291-CDF6-C59E-5B30-F26ACB3CC717}"/>
              </a:ext>
            </a:extLst>
          </p:cNvPr>
          <p:cNvSpPr txBox="1"/>
          <p:nvPr/>
        </p:nvSpPr>
        <p:spPr>
          <a:xfrm>
            <a:off x="9233666" y="3272516"/>
            <a:ext cx="2307042" cy="246221"/>
          </a:xfrm>
          <a:prstGeom prst="rect">
            <a:avLst/>
          </a:prstGeom>
          <a:noFill/>
        </p:spPr>
        <p:txBody>
          <a:bodyPr wrap="none" rtlCol="0">
            <a:spAutoFit/>
          </a:bodyPr>
          <a:lstStyle/>
          <a:p>
            <a:r>
              <a:rPr lang="en-GB" sz="1000" i="1" dirty="0"/>
              <a:t>**fully compensated by FPC outer pipe</a:t>
            </a:r>
          </a:p>
        </p:txBody>
      </p:sp>
      <p:sp>
        <p:nvSpPr>
          <p:cNvPr id="53" name="Rectangle: Rounded Corners 52">
            <a:extLst>
              <a:ext uri="{FF2B5EF4-FFF2-40B4-BE49-F238E27FC236}">
                <a16:creationId xmlns:a16="http://schemas.microsoft.com/office/drawing/2014/main" id="{685AD9C2-8CEC-1D59-EEC5-0614757E5602}"/>
              </a:ext>
            </a:extLst>
          </p:cNvPr>
          <p:cNvSpPr/>
          <p:nvPr/>
        </p:nvSpPr>
        <p:spPr>
          <a:xfrm>
            <a:off x="7372750" y="2596128"/>
            <a:ext cx="1707306" cy="198226"/>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4" name="Picture 53">
            <a:extLst>
              <a:ext uri="{FF2B5EF4-FFF2-40B4-BE49-F238E27FC236}">
                <a16:creationId xmlns:a16="http://schemas.microsoft.com/office/drawing/2014/main" id="{EF213EF9-5725-C374-EEE1-1779D033138B}"/>
              </a:ext>
            </a:extLst>
          </p:cNvPr>
          <p:cNvPicPr>
            <a:picLocks noChangeAspect="1"/>
          </p:cNvPicPr>
          <p:nvPr/>
        </p:nvPicPr>
        <p:blipFill>
          <a:blip r:embed="rId6"/>
          <a:stretch>
            <a:fillRect/>
          </a:stretch>
        </p:blipFill>
        <p:spPr>
          <a:xfrm>
            <a:off x="9521442" y="4702115"/>
            <a:ext cx="2525618" cy="2155885"/>
          </a:xfrm>
          <a:prstGeom prst="rect">
            <a:avLst/>
          </a:prstGeom>
        </p:spPr>
      </p:pic>
      <p:sp>
        <p:nvSpPr>
          <p:cNvPr id="56" name="TextBox 55">
            <a:extLst>
              <a:ext uri="{FF2B5EF4-FFF2-40B4-BE49-F238E27FC236}">
                <a16:creationId xmlns:a16="http://schemas.microsoft.com/office/drawing/2014/main" id="{49E17513-A7B2-1A4C-B3A0-026783BC71F1}"/>
              </a:ext>
            </a:extLst>
          </p:cNvPr>
          <p:cNvSpPr txBox="1"/>
          <p:nvPr/>
        </p:nvSpPr>
        <p:spPr>
          <a:xfrm>
            <a:off x="9227272" y="3035923"/>
            <a:ext cx="2794355" cy="246221"/>
          </a:xfrm>
          <a:prstGeom prst="rect">
            <a:avLst/>
          </a:prstGeom>
          <a:noFill/>
        </p:spPr>
        <p:txBody>
          <a:bodyPr wrap="none" rtlCol="0">
            <a:spAutoFit/>
          </a:bodyPr>
          <a:lstStyle/>
          <a:p>
            <a:r>
              <a:rPr lang="en-GB" sz="1000" i="1" dirty="0"/>
              <a:t>*delta as it is in SPS – becomes 0mm after mod.</a:t>
            </a:r>
          </a:p>
        </p:txBody>
      </p:sp>
      <p:sp>
        <p:nvSpPr>
          <p:cNvPr id="57" name="TextBox 56">
            <a:extLst>
              <a:ext uri="{FF2B5EF4-FFF2-40B4-BE49-F238E27FC236}">
                <a16:creationId xmlns:a16="http://schemas.microsoft.com/office/drawing/2014/main" id="{9B60B4A3-A97B-7924-2302-503A6933329D}"/>
              </a:ext>
            </a:extLst>
          </p:cNvPr>
          <p:cNvSpPr txBox="1"/>
          <p:nvPr/>
        </p:nvSpPr>
        <p:spPr>
          <a:xfrm>
            <a:off x="9220877" y="3515504"/>
            <a:ext cx="1771639" cy="246221"/>
          </a:xfrm>
          <a:prstGeom prst="rect">
            <a:avLst/>
          </a:prstGeom>
          <a:noFill/>
        </p:spPr>
        <p:txBody>
          <a:bodyPr wrap="none" rtlCol="0">
            <a:spAutoFit/>
          </a:bodyPr>
          <a:lstStyle/>
          <a:p>
            <a:r>
              <a:rPr lang="en-GB" sz="1000" i="1" dirty="0"/>
              <a:t>=longer port in SPS than LHC</a:t>
            </a:r>
          </a:p>
        </p:txBody>
      </p:sp>
      <p:sp>
        <p:nvSpPr>
          <p:cNvPr id="58" name="TextBox 57">
            <a:extLst>
              <a:ext uri="{FF2B5EF4-FFF2-40B4-BE49-F238E27FC236}">
                <a16:creationId xmlns:a16="http://schemas.microsoft.com/office/drawing/2014/main" id="{EF611A38-592C-A1AC-9D4F-95258303B7F2}"/>
              </a:ext>
            </a:extLst>
          </p:cNvPr>
          <p:cNvSpPr txBox="1"/>
          <p:nvPr/>
        </p:nvSpPr>
        <p:spPr>
          <a:xfrm>
            <a:off x="9208088" y="3777675"/>
            <a:ext cx="1771639" cy="246221"/>
          </a:xfrm>
          <a:prstGeom prst="rect">
            <a:avLst/>
          </a:prstGeom>
          <a:noFill/>
        </p:spPr>
        <p:txBody>
          <a:bodyPr wrap="none" rtlCol="0">
            <a:spAutoFit/>
          </a:bodyPr>
          <a:lstStyle/>
          <a:p>
            <a:r>
              <a:rPr lang="en-GB" sz="1000" i="1" dirty="0"/>
              <a:t>=longer port in SPS than LHC</a:t>
            </a:r>
          </a:p>
        </p:txBody>
      </p:sp>
      <p:sp>
        <p:nvSpPr>
          <p:cNvPr id="59" name="TextBox 58">
            <a:extLst>
              <a:ext uri="{FF2B5EF4-FFF2-40B4-BE49-F238E27FC236}">
                <a16:creationId xmlns:a16="http://schemas.microsoft.com/office/drawing/2014/main" id="{BAE8AD58-850D-9C49-6AC7-CFA468C20605}"/>
              </a:ext>
            </a:extLst>
          </p:cNvPr>
          <p:cNvSpPr txBox="1"/>
          <p:nvPr/>
        </p:nvSpPr>
        <p:spPr>
          <a:xfrm>
            <a:off x="9201694" y="3995085"/>
            <a:ext cx="1771639" cy="246221"/>
          </a:xfrm>
          <a:prstGeom prst="rect">
            <a:avLst/>
          </a:prstGeom>
          <a:noFill/>
        </p:spPr>
        <p:txBody>
          <a:bodyPr wrap="none" rtlCol="0">
            <a:spAutoFit/>
          </a:bodyPr>
          <a:lstStyle/>
          <a:p>
            <a:r>
              <a:rPr lang="en-GB" sz="1000" i="1" dirty="0"/>
              <a:t>=longer port in SPS than LHC</a:t>
            </a:r>
          </a:p>
        </p:txBody>
      </p:sp>
      <p:sp>
        <p:nvSpPr>
          <p:cNvPr id="60" name="Rectangle: Rounded Corners 59">
            <a:extLst>
              <a:ext uri="{FF2B5EF4-FFF2-40B4-BE49-F238E27FC236}">
                <a16:creationId xmlns:a16="http://schemas.microsoft.com/office/drawing/2014/main" id="{FC9171CB-96EE-7947-5ACC-2B3E2DEA0645}"/>
              </a:ext>
            </a:extLst>
          </p:cNvPr>
          <p:cNvSpPr/>
          <p:nvPr/>
        </p:nvSpPr>
        <p:spPr>
          <a:xfrm>
            <a:off x="5691021" y="4444112"/>
            <a:ext cx="3561684" cy="211015"/>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1" name="Straight Arrow Connector 60">
            <a:extLst>
              <a:ext uri="{FF2B5EF4-FFF2-40B4-BE49-F238E27FC236}">
                <a16:creationId xmlns:a16="http://schemas.microsoft.com/office/drawing/2014/main" id="{0258E487-6DFF-8F5E-C721-39D4916CA7CB}"/>
              </a:ext>
            </a:extLst>
          </p:cNvPr>
          <p:cNvCxnSpPr>
            <a:cxnSpLocks/>
          </p:cNvCxnSpPr>
          <p:nvPr/>
        </p:nvCxnSpPr>
        <p:spPr>
          <a:xfrm>
            <a:off x="8715575" y="4674310"/>
            <a:ext cx="2704833" cy="167533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C185E81A-6C27-E2F8-A31B-FC45958C46A1}"/>
              </a:ext>
            </a:extLst>
          </p:cNvPr>
          <p:cNvSpPr txBox="1"/>
          <p:nvPr/>
        </p:nvSpPr>
        <p:spPr>
          <a:xfrm>
            <a:off x="5318611" y="5439054"/>
            <a:ext cx="3555874" cy="923330"/>
          </a:xfrm>
          <a:prstGeom prst="rect">
            <a:avLst/>
          </a:prstGeom>
          <a:noFill/>
        </p:spPr>
        <p:txBody>
          <a:bodyPr wrap="square" rtlCol="0">
            <a:spAutoFit/>
          </a:bodyPr>
          <a:lstStyle/>
          <a:p>
            <a:r>
              <a:rPr lang="en-US" b="1" dirty="0"/>
              <a:t>2</a:t>
            </a:r>
            <a:r>
              <a:rPr lang="en-US" b="1" baseline="30000" dirty="0"/>
              <a:t>nd</a:t>
            </a:r>
            <a:r>
              <a:rPr lang="en-US" b="1" dirty="0"/>
              <a:t> pickup containing HFHOM damps modes at </a:t>
            </a:r>
            <a:r>
              <a:rPr lang="en-US" b="1" u="sng" dirty="0">
                <a:solidFill>
                  <a:srgbClr val="FF0000"/>
                </a:solidFill>
              </a:rPr>
              <a:t>1500MHz</a:t>
            </a:r>
            <a:r>
              <a:rPr lang="en-US" b="1" dirty="0"/>
              <a:t> &amp; </a:t>
            </a:r>
            <a:r>
              <a:rPr lang="en-US" b="1" u="sng" dirty="0">
                <a:solidFill>
                  <a:srgbClr val="FF0000"/>
                </a:solidFill>
              </a:rPr>
              <a:t>1754MHz</a:t>
            </a:r>
            <a:endParaRPr lang="en-GB" b="1" u="sng" dirty="0">
              <a:solidFill>
                <a:srgbClr val="FF0000"/>
              </a:solidFill>
            </a:endParaRPr>
          </a:p>
        </p:txBody>
      </p:sp>
      <p:cxnSp>
        <p:nvCxnSpPr>
          <p:cNvPr id="11" name="Straight Arrow Connector 10">
            <a:extLst>
              <a:ext uri="{FF2B5EF4-FFF2-40B4-BE49-F238E27FC236}">
                <a16:creationId xmlns:a16="http://schemas.microsoft.com/office/drawing/2014/main" id="{A0ECC11C-F415-AA2E-022E-CEADA56CDAF2}"/>
              </a:ext>
            </a:extLst>
          </p:cNvPr>
          <p:cNvCxnSpPr/>
          <p:nvPr/>
        </p:nvCxnSpPr>
        <p:spPr>
          <a:xfrm flipH="1">
            <a:off x="6263148" y="4702115"/>
            <a:ext cx="157317" cy="7312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7919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90C96ACE-D72F-3563-5722-4C6ABEC2DC1A}"/>
              </a:ext>
            </a:extLst>
          </p:cNvPr>
          <p:cNvPicPr>
            <a:picLocks noChangeAspect="1"/>
          </p:cNvPicPr>
          <p:nvPr/>
        </p:nvPicPr>
        <p:blipFill>
          <a:blip r:embed="rId2"/>
          <a:srcRect b="4066"/>
          <a:stretch/>
        </p:blipFill>
        <p:spPr>
          <a:xfrm>
            <a:off x="585531" y="3856813"/>
            <a:ext cx="10231437" cy="2636061"/>
          </a:xfrm>
          <a:prstGeom prst="rect">
            <a:avLst/>
          </a:prstGeom>
        </p:spPr>
      </p:pic>
      <p:sp>
        <p:nvSpPr>
          <p:cNvPr id="2" name="Title 1">
            <a:extLst>
              <a:ext uri="{FF2B5EF4-FFF2-40B4-BE49-F238E27FC236}">
                <a16:creationId xmlns:a16="http://schemas.microsoft.com/office/drawing/2014/main" id="{081502F7-A886-9475-85AD-C5B1048ED47E}"/>
              </a:ext>
            </a:extLst>
          </p:cNvPr>
          <p:cNvSpPr>
            <a:spLocks noGrp="1"/>
          </p:cNvSpPr>
          <p:nvPr>
            <p:ph type="title"/>
          </p:nvPr>
        </p:nvSpPr>
        <p:spPr>
          <a:xfrm>
            <a:off x="839788" y="365126"/>
            <a:ext cx="10515600" cy="568940"/>
          </a:xfrm>
        </p:spPr>
        <p:txBody>
          <a:bodyPr>
            <a:noAutofit/>
          </a:bodyPr>
          <a:lstStyle/>
          <a:p>
            <a:r>
              <a:rPr lang="en-US" sz="3200" dirty="0"/>
              <a:t>Q Ext – HFHOM </a:t>
            </a:r>
            <a:br>
              <a:rPr lang="en-US" sz="3200" dirty="0"/>
            </a:br>
            <a:r>
              <a:rPr lang="en-US" sz="3200" dirty="0"/>
              <a:t>Mode 3 = 1500MHz  </a:t>
            </a:r>
            <a:br>
              <a:rPr lang="en-US" sz="3200" dirty="0"/>
            </a:br>
            <a:endParaRPr lang="en-GB" sz="3200" dirty="0"/>
          </a:p>
        </p:txBody>
      </p:sp>
      <p:sp>
        <p:nvSpPr>
          <p:cNvPr id="3" name="Text Placeholder 2">
            <a:extLst>
              <a:ext uri="{FF2B5EF4-FFF2-40B4-BE49-F238E27FC236}">
                <a16:creationId xmlns:a16="http://schemas.microsoft.com/office/drawing/2014/main" id="{C8E01798-A459-A9F3-F80F-82C315DE36C0}"/>
              </a:ext>
            </a:extLst>
          </p:cNvPr>
          <p:cNvSpPr>
            <a:spLocks noGrp="1"/>
          </p:cNvSpPr>
          <p:nvPr>
            <p:ph type="body" idx="1"/>
          </p:nvPr>
        </p:nvSpPr>
        <p:spPr>
          <a:xfrm>
            <a:off x="820123" y="1185827"/>
            <a:ext cx="5157787" cy="823912"/>
          </a:xfrm>
        </p:spPr>
        <p:txBody>
          <a:bodyPr/>
          <a:lstStyle/>
          <a:p>
            <a:r>
              <a:rPr lang="en-US" dirty="0"/>
              <a:t>			</a:t>
            </a:r>
            <a:endParaRPr lang="en-GB" dirty="0"/>
          </a:p>
        </p:txBody>
      </p:sp>
      <p:pic>
        <p:nvPicPr>
          <p:cNvPr id="12" name="Picture 11">
            <a:extLst>
              <a:ext uri="{FF2B5EF4-FFF2-40B4-BE49-F238E27FC236}">
                <a16:creationId xmlns:a16="http://schemas.microsoft.com/office/drawing/2014/main" id="{01CBB736-AEA2-9F31-895E-304E628BCC91}"/>
              </a:ext>
            </a:extLst>
          </p:cNvPr>
          <p:cNvPicPr>
            <a:picLocks noChangeAspect="1"/>
          </p:cNvPicPr>
          <p:nvPr/>
        </p:nvPicPr>
        <p:blipFill>
          <a:blip r:embed="rId3"/>
          <a:srcRect b="3940"/>
          <a:stretch/>
        </p:blipFill>
        <p:spPr>
          <a:xfrm>
            <a:off x="672536" y="934066"/>
            <a:ext cx="10144432" cy="2330244"/>
          </a:xfrm>
          <a:prstGeom prst="rect">
            <a:avLst/>
          </a:prstGeom>
        </p:spPr>
      </p:pic>
      <p:sp>
        <p:nvSpPr>
          <p:cNvPr id="20" name="Title 1">
            <a:extLst>
              <a:ext uri="{FF2B5EF4-FFF2-40B4-BE49-F238E27FC236}">
                <a16:creationId xmlns:a16="http://schemas.microsoft.com/office/drawing/2014/main" id="{233C23A3-2345-F331-0F50-1785A74A66F5}"/>
              </a:ext>
            </a:extLst>
          </p:cNvPr>
          <p:cNvSpPr txBox="1">
            <a:spLocks/>
          </p:cNvSpPr>
          <p:nvPr/>
        </p:nvSpPr>
        <p:spPr>
          <a:xfrm>
            <a:off x="752783" y="4007881"/>
            <a:ext cx="10515600" cy="13340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t>Mode 16 = 1754MHz  </a:t>
            </a:r>
            <a:br>
              <a:rPr lang="en-US" sz="3200" dirty="0"/>
            </a:br>
            <a:endParaRPr lang="en-GB" sz="3200" dirty="0"/>
          </a:p>
        </p:txBody>
      </p:sp>
      <p:sp>
        <p:nvSpPr>
          <p:cNvPr id="23" name="TextBox 22">
            <a:extLst>
              <a:ext uri="{FF2B5EF4-FFF2-40B4-BE49-F238E27FC236}">
                <a16:creationId xmlns:a16="http://schemas.microsoft.com/office/drawing/2014/main" id="{256D8E36-BCC8-4720-AFD4-57D1805F1342}"/>
              </a:ext>
            </a:extLst>
          </p:cNvPr>
          <p:cNvSpPr txBox="1"/>
          <p:nvPr/>
        </p:nvSpPr>
        <p:spPr>
          <a:xfrm>
            <a:off x="7246374" y="137652"/>
            <a:ext cx="4483510" cy="646331"/>
          </a:xfrm>
          <a:prstGeom prst="rect">
            <a:avLst/>
          </a:prstGeom>
          <a:noFill/>
        </p:spPr>
        <p:txBody>
          <a:bodyPr wrap="square" rtlCol="0">
            <a:spAutoFit/>
          </a:bodyPr>
          <a:lstStyle/>
          <a:p>
            <a:r>
              <a:rPr lang="en-US" dirty="0"/>
              <a:t>**Additional HOM port length also incorporated into this model</a:t>
            </a:r>
            <a:endParaRPr lang="en-GB" dirty="0"/>
          </a:p>
        </p:txBody>
      </p:sp>
      <p:sp>
        <p:nvSpPr>
          <p:cNvPr id="4" name="TextBox 3">
            <a:extLst>
              <a:ext uri="{FF2B5EF4-FFF2-40B4-BE49-F238E27FC236}">
                <a16:creationId xmlns:a16="http://schemas.microsoft.com/office/drawing/2014/main" id="{DB6C6A14-E9C8-B00E-7DEB-F94E89D51C93}"/>
              </a:ext>
            </a:extLst>
          </p:cNvPr>
          <p:cNvSpPr txBox="1"/>
          <p:nvPr/>
        </p:nvSpPr>
        <p:spPr>
          <a:xfrm>
            <a:off x="196645" y="1789471"/>
            <a:ext cx="475891" cy="369332"/>
          </a:xfrm>
          <a:prstGeom prst="rect">
            <a:avLst/>
          </a:prstGeom>
          <a:noFill/>
        </p:spPr>
        <p:txBody>
          <a:bodyPr wrap="square" rtlCol="0">
            <a:spAutoFit/>
          </a:bodyPr>
          <a:lstStyle/>
          <a:p>
            <a:r>
              <a:rPr lang="en-US" dirty="0"/>
              <a:t>Qe</a:t>
            </a:r>
            <a:endParaRPr lang="en-GB" dirty="0"/>
          </a:p>
        </p:txBody>
      </p:sp>
      <p:sp>
        <p:nvSpPr>
          <p:cNvPr id="5" name="TextBox 4">
            <a:extLst>
              <a:ext uri="{FF2B5EF4-FFF2-40B4-BE49-F238E27FC236}">
                <a16:creationId xmlns:a16="http://schemas.microsoft.com/office/drawing/2014/main" id="{3227DCC6-5A7A-A674-5CEC-6449AC38689D}"/>
              </a:ext>
            </a:extLst>
          </p:cNvPr>
          <p:cNvSpPr txBox="1"/>
          <p:nvPr/>
        </p:nvSpPr>
        <p:spPr>
          <a:xfrm>
            <a:off x="134116" y="4805511"/>
            <a:ext cx="475891" cy="369332"/>
          </a:xfrm>
          <a:prstGeom prst="rect">
            <a:avLst/>
          </a:prstGeom>
          <a:noFill/>
        </p:spPr>
        <p:txBody>
          <a:bodyPr wrap="square" rtlCol="0">
            <a:spAutoFit/>
          </a:bodyPr>
          <a:lstStyle/>
          <a:p>
            <a:r>
              <a:rPr lang="en-US" dirty="0"/>
              <a:t>Qe</a:t>
            </a:r>
            <a:endParaRPr lang="en-GB" dirty="0"/>
          </a:p>
        </p:txBody>
      </p:sp>
      <p:sp>
        <p:nvSpPr>
          <p:cNvPr id="6" name="TextBox 5">
            <a:extLst>
              <a:ext uri="{FF2B5EF4-FFF2-40B4-BE49-F238E27FC236}">
                <a16:creationId xmlns:a16="http://schemas.microsoft.com/office/drawing/2014/main" id="{812E205D-AC40-B867-AA98-F50EA3ADA70D}"/>
              </a:ext>
            </a:extLst>
          </p:cNvPr>
          <p:cNvSpPr txBox="1"/>
          <p:nvPr/>
        </p:nvSpPr>
        <p:spPr>
          <a:xfrm>
            <a:off x="3260391" y="3266764"/>
            <a:ext cx="4881716" cy="369332"/>
          </a:xfrm>
          <a:prstGeom prst="rect">
            <a:avLst/>
          </a:prstGeom>
          <a:noFill/>
        </p:spPr>
        <p:txBody>
          <a:bodyPr wrap="square" rtlCol="0">
            <a:spAutoFit/>
          </a:bodyPr>
          <a:lstStyle/>
          <a:p>
            <a:r>
              <a:rPr lang="en-US" dirty="0"/>
              <a:t>Distance to pickup from Cavity centre (mm) </a:t>
            </a:r>
            <a:endParaRPr lang="en-GB" dirty="0"/>
          </a:p>
        </p:txBody>
      </p:sp>
      <p:sp>
        <p:nvSpPr>
          <p:cNvPr id="7" name="TextBox 6">
            <a:extLst>
              <a:ext uri="{FF2B5EF4-FFF2-40B4-BE49-F238E27FC236}">
                <a16:creationId xmlns:a16="http://schemas.microsoft.com/office/drawing/2014/main" id="{0520E4F9-3BBE-4DDE-C42F-264AA345110E}"/>
              </a:ext>
            </a:extLst>
          </p:cNvPr>
          <p:cNvSpPr txBox="1"/>
          <p:nvPr/>
        </p:nvSpPr>
        <p:spPr>
          <a:xfrm>
            <a:off x="3303894" y="6459276"/>
            <a:ext cx="4881716" cy="369332"/>
          </a:xfrm>
          <a:prstGeom prst="rect">
            <a:avLst/>
          </a:prstGeom>
          <a:noFill/>
        </p:spPr>
        <p:txBody>
          <a:bodyPr wrap="square" rtlCol="0">
            <a:spAutoFit/>
          </a:bodyPr>
          <a:lstStyle/>
          <a:p>
            <a:r>
              <a:rPr lang="en-US" dirty="0"/>
              <a:t>Distance to pickup from Cavity centre (mm) </a:t>
            </a:r>
            <a:endParaRPr lang="en-GB" dirty="0"/>
          </a:p>
        </p:txBody>
      </p:sp>
      <p:pic>
        <p:nvPicPr>
          <p:cNvPr id="8" name="Picture 7">
            <a:extLst>
              <a:ext uri="{FF2B5EF4-FFF2-40B4-BE49-F238E27FC236}">
                <a16:creationId xmlns:a16="http://schemas.microsoft.com/office/drawing/2014/main" id="{125611CE-0AD1-0C87-B694-FBC4D26AA69D}"/>
              </a:ext>
            </a:extLst>
          </p:cNvPr>
          <p:cNvPicPr>
            <a:picLocks noChangeAspect="1"/>
          </p:cNvPicPr>
          <p:nvPr/>
        </p:nvPicPr>
        <p:blipFill>
          <a:blip r:embed="rId4"/>
          <a:stretch>
            <a:fillRect/>
          </a:stretch>
        </p:blipFill>
        <p:spPr>
          <a:xfrm rot="5400000">
            <a:off x="9587500" y="2580895"/>
            <a:ext cx="2910352" cy="1696836"/>
          </a:xfrm>
          <a:prstGeom prst="rect">
            <a:avLst/>
          </a:prstGeom>
        </p:spPr>
      </p:pic>
      <p:cxnSp>
        <p:nvCxnSpPr>
          <p:cNvPr id="10" name="Straight Arrow Connector 9">
            <a:extLst>
              <a:ext uri="{FF2B5EF4-FFF2-40B4-BE49-F238E27FC236}">
                <a16:creationId xmlns:a16="http://schemas.microsoft.com/office/drawing/2014/main" id="{A18BEC60-5F40-4BC7-2E6B-B06586138918}"/>
              </a:ext>
            </a:extLst>
          </p:cNvPr>
          <p:cNvCxnSpPr>
            <a:cxnSpLocks/>
          </p:cNvCxnSpPr>
          <p:nvPr/>
        </p:nvCxnSpPr>
        <p:spPr>
          <a:xfrm>
            <a:off x="7688826" y="3521079"/>
            <a:ext cx="2723535" cy="4868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722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36D1C4-26F7-79C3-A4C4-E9999249DC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E5C5F2-F38A-2A42-FA79-59C1F36F0DAD}"/>
              </a:ext>
            </a:extLst>
          </p:cNvPr>
          <p:cNvSpPr>
            <a:spLocks noGrp="1"/>
          </p:cNvSpPr>
          <p:nvPr>
            <p:ph type="title"/>
          </p:nvPr>
        </p:nvSpPr>
        <p:spPr>
          <a:xfrm>
            <a:off x="180923" y="475053"/>
            <a:ext cx="10515600" cy="568940"/>
          </a:xfrm>
        </p:spPr>
        <p:txBody>
          <a:bodyPr>
            <a:noAutofit/>
          </a:bodyPr>
          <a:lstStyle/>
          <a:p>
            <a:r>
              <a:rPr lang="en-US" sz="3200" dirty="0"/>
              <a:t>Q Ext – HFHOM </a:t>
            </a:r>
            <a:br>
              <a:rPr lang="en-US" sz="3200" dirty="0"/>
            </a:br>
            <a:r>
              <a:rPr lang="en-US" sz="3200" dirty="0"/>
              <a:t>Mode 3 = 1500MHz  </a:t>
            </a:r>
            <a:br>
              <a:rPr lang="en-US" sz="3200" dirty="0"/>
            </a:br>
            <a:endParaRPr lang="en-GB" sz="3200" dirty="0"/>
          </a:p>
        </p:txBody>
      </p:sp>
      <p:sp>
        <p:nvSpPr>
          <p:cNvPr id="3" name="Text Placeholder 2">
            <a:extLst>
              <a:ext uri="{FF2B5EF4-FFF2-40B4-BE49-F238E27FC236}">
                <a16:creationId xmlns:a16="http://schemas.microsoft.com/office/drawing/2014/main" id="{EF18F469-1DB5-2DE0-DB8C-0FC0E6105E32}"/>
              </a:ext>
            </a:extLst>
          </p:cNvPr>
          <p:cNvSpPr>
            <a:spLocks noGrp="1"/>
          </p:cNvSpPr>
          <p:nvPr>
            <p:ph type="body" idx="1"/>
          </p:nvPr>
        </p:nvSpPr>
        <p:spPr>
          <a:xfrm>
            <a:off x="820123" y="1185827"/>
            <a:ext cx="5157787" cy="823912"/>
          </a:xfrm>
        </p:spPr>
        <p:txBody>
          <a:bodyPr/>
          <a:lstStyle/>
          <a:p>
            <a:r>
              <a:rPr lang="en-US" dirty="0"/>
              <a:t>			</a:t>
            </a:r>
            <a:endParaRPr lang="en-GB" dirty="0"/>
          </a:p>
        </p:txBody>
      </p:sp>
      <p:pic>
        <p:nvPicPr>
          <p:cNvPr id="12" name="Picture 11">
            <a:extLst>
              <a:ext uri="{FF2B5EF4-FFF2-40B4-BE49-F238E27FC236}">
                <a16:creationId xmlns:a16="http://schemas.microsoft.com/office/drawing/2014/main" id="{4B6E4773-6D4D-285D-1C34-98E667C7769C}"/>
              </a:ext>
            </a:extLst>
          </p:cNvPr>
          <p:cNvPicPr>
            <a:picLocks noChangeAspect="1"/>
          </p:cNvPicPr>
          <p:nvPr/>
        </p:nvPicPr>
        <p:blipFill>
          <a:blip r:embed="rId2"/>
          <a:stretch>
            <a:fillRect/>
          </a:stretch>
        </p:blipFill>
        <p:spPr>
          <a:xfrm>
            <a:off x="148481" y="952822"/>
            <a:ext cx="5756789" cy="2071644"/>
          </a:xfrm>
          <a:prstGeom prst="rect">
            <a:avLst/>
          </a:prstGeom>
        </p:spPr>
      </p:pic>
      <p:sp>
        <p:nvSpPr>
          <p:cNvPr id="20" name="Title 1">
            <a:extLst>
              <a:ext uri="{FF2B5EF4-FFF2-40B4-BE49-F238E27FC236}">
                <a16:creationId xmlns:a16="http://schemas.microsoft.com/office/drawing/2014/main" id="{2FC1E63D-492D-CA93-37DD-81B87F221CAA}"/>
              </a:ext>
            </a:extLst>
          </p:cNvPr>
          <p:cNvSpPr txBox="1">
            <a:spLocks/>
          </p:cNvSpPr>
          <p:nvPr/>
        </p:nvSpPr>
        <p:spPr>
          <a:xfrm>
            <a:off x="203419" y="3445338"/>
            <a:ext cx="10515600" cy="56894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t>Mode 16 = 1754MHz  </a:t>
            </a:r>
            <a:br>
              <a:rPr lang="en-US" sz="3200" dirty="0"/>
            </a:br>
            <a:endParaRPr lang="en-GB" sz="3200" dirty="0"/>
          </a:p>
        </p:txBody>
      </p:sp>
      <p:pic>
        <p:nvPicPr>
          <p:cNvPr id="22" name="Picture 21">
            <a:extLst>
              <a:ext uri="{FF2B5EF4-FFF2-40B4-BE49-F238E27FC236}">
                <a16:creationId xmlns:a16="http://schemas.microsoft.com/office/drawing/2014/main" id="{38465919-1BCE-1EC6-FFDC-36D70D612C2F}"/>
              </a:ext>
            </a:extLst>
          </p:cNvPr>
          <p:cNvPicPr>
            <a:picLocks noChangeAspect="1"/>
          </p:cNvPicPr>
          <p:nvPr/>
        </p:nvPicPr>
        <p:blipFill>
          <a:blip r:embed="rId3"/>
          <a:stretch>
            <a:fillRect/>
          </a:stretch>
        </p:blipFill>
        <p:spPr>
          <a:xfrm>
            <a:off x="180923" y="3729808"/>
            <a:ext cx="5756789" cy="2346616"/>
          </a:xfrm>
          <a:prstGeom prst="rect">
            <a:avLst/>
          </a:prstGeom>
        </p:spPr>
      </p:pic>
      <p:sp>
        <p:nvSpPr>
          <p:cNvPr id="4" name="TextBox 3">
            <a:extLst>
              <a:ext uri="{FF2B5EF4-FFF2-40B4-BE49-F238E27FC236}">
                <a16:creationId xmlns:a16="http://schemas.microsoft.com/office/drawing/2014/main" id="{BA2BF7FF-9E02-6646-1860-613B28C31E67}"/>
              </a:ext>
            </a:extLst>
          </p:cNvPr>
          <p:cNvSpPr txBox="1"/>
          <p:nvPr/>
        </p:nvSpPr>
        <p:spPr>
          <a:xfrm>
            <a:off x="8679156" y="475053"/>
            <a:ext cx="1809136" cy="461665"/>
          </a:xfrm>
          <a:prstGeom prst="rect">
            <a:avLst/>
          </a:prstGeom>
          <a:noFill/>
        </p:spPr>
        <p:txBody>
          <a:bodyPr wrap="square" rtlCol="0">
            <a:spAutoFit/>
          </a:bodyPr>
          <a:lstStyle/>
          <a:p>
            <a:r>
              <a:rPr lang="en-US" sz="2400" dirty="0"/>
              <a:t>Beta </a:t>
            </a:r>
            <a:endParaRPr lang="en-GB" sz="2400" dirty="0"/>
          </a:p>
        </p:txBody>
      </p:sp>
      <p:pic>
        <p:nvPicPr>
          <p:cNvPr id="7" name="Picture 6">
            <a:extLst>
              <a:ext uri="{FF2B5EF4-FFF2-40B4-BE49-F238E27FC236}">
                <a16:creationId xmlns:a16="http://schemas.microsoft.com/office/drawing/2014/main" id="{14690480-3509-F5DA-ACAE-EED7250C1AFE}"/>
              </a:ext>
            </a:extLst>
          </p:cNvPr>
          <p:cNvPicPr>
            <a:picLocks noChangeAspect="1"/>
          </p:cNvPicPr>
          <p:nvPr/>
        </p:nvPicPr>
        <p:blipFill>
          <a:blip r:embed="rId4"/>
          <a:stretch>
            <a:fillRect/>
          </a:stretch>
        </p:blipFill>
        <p:spPr>
          <a:xfrm>
            <a:off x="6096000" y="881524"/>
            <a:ext cx="5807501" cy="3495327"/>
          </a:xfrm>
          <a:prstGeom prst="rect">
            <a:avLst/>
          </a:prstGeom>
        </p:spPr>
      </p:pic>
      <p:pic>
        <p:nvPicPr>
          <p:cNvPr id="9" name="Picture 8">
            <a:extLst>
              <a:ext uri="{FF2B5EF4-FFF2-40B4-BE49-F238E27FC236}">
                <a16:creationId xmlns:a16="http://schemas.microsoft.com/office/drawing/2014/main" id="{2E928A60-EC6D-3385-D79D-E55135AB58AF}"/>
              </a:ext>
            </a:extLst>
          </p:cNvPr>
          <p:cNvPicPr>
            <a:picLocks noChangeAspect="1"/>
          </p:cNvPicPr>
          <p:nvPr/>
        </p:nvPicPr>
        <p:blipFill>
          <a:blip r:embed="rId5"/>
          <a:stretch>
            <a:fillRect/>
          </a:stretch>
        </p:blipFill>
        <p:spPr>
          <a:xfrm>
            <a:off x="7716566" y="4552489"/>
            <a:ext cx="3120543" cy="1003031"/>
          </a:xfrm>
          <a:prstGeom prst="rect">
            <a:avLst/>
          </a:prstGeom>
        </p:spPr>
      </p:pic>
    </p:spTree>
    <p:extLst>
      <p:ext uri="{BB962C8B-B14F-4D97-AF65-F5344CB8AC3E}">
        <p14:creationId xmlns:p14="http://schemas.microsoft.com/office/powerpoint/2010/main" val="3969498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AE006-0AFD-FD23-F061-0537596263C5}"/>
              </a:ext>
            </a:extLst>
          </p:cNvPr>
          <p:cNvSpPr>
            <a:spLocks noGrp="1"/>
          </p:cNvSpPr>
          <p:nvPr>
            <p:ph type="title"/>
          </p:nvPr>
        </p:nvSpPr>
        <p:spPr>
          <a:xfrm>
            <a:off x="90435" y="148815"/>
            <a:ext cx="11263365" cy="942566"/>
          </a:xfrm>
        </p:spPr>
        <p:txBody>
          <a:bodyPr>
            <a:normAutofit fontScale="90000"/>
          </a:bodyPr>
          <a:lstStyle/>
          <a:p>
            <a:r>
              <a:rPr lang="en-US" u="sng" dirty="0"/>
              <a:t>Impedance spectrum </a:t>
            </a:r>
            <a:r>
              <a:rPr lang="en-US" dirty="0"/>
              <a:t>– </a:t>
            </a:r>
            <a:r>
              <a:rPr lang="en-US" sz="3600" dirty="0"/>
              <a:t>nominal LHC cavity compared with modified SPS cavity </a:t>
            </a:r>
            <a:endParaRPr lang="en-GB" dirty="0"/>
          </a:p>
        </p:txBody>
      </p:sp>
      <p:pic>
        <p:nvPicPr>
          <p:cNvPr id="5" name="Picture 4">
            <a:extLst>
              <a:ext uri="{FF2B5EF4-FFF2-40B4-BE49-F238E27FC236}">
                <a16:creationId xmlns:a16="http://schemas.microsoft.com/office/drawing/2014/main" id="{3D0FB552-1857-8471-7B4E-F8AC62F0E6A5}"/>
              </a:ext>
            </a:extLst>
          </p:cNvPr>
          <p:cNvPicPr>
            <a:picLocks noChangeAspect="1"/>
          </p:cNvPicPr>
          <p:nvPr/>
        </p:nvPicPr>
        <p:blipFill>
          <a:blip r:embed="rId2"/>
          <a:stretch>
            <a:fillRect/>
          </a:stretch>
        </p:blipFill>
        <p:spPr>
          <a:xfrm>
            <a:off x="165476" y="2097642"/>
            <a:ext cx="5404691" cy="3248565"/>
          </a:xfrm>
          <a:prstGeom prst="rect">
            <a:avLst/>
          </a:prstGeom>
        </p:spPr>
      </p:pic>
      <p:pic>
        <p:nvPicPr>
          <p:cNvPr id="9" name="Picture 8">
            <a:extLst>
              <a:ext uri="{FF2B5EF4-FFF2-40B4-BE49-F238E27FC236}">
                <a16:creationId xmlns:a16="http://schemas.microsoft.com/office/drawing/2014/main" id="{B256C126-826E-8ECA-8C47-683AF2260D71}"/>
              </a:ext>
            </a:extLst>
          </p:cNvPr>
          <p:cNvPicPr>
            <a:picLocks noChangeAspect="1"/>
          </p:cNvPicPr>
          <p:nvPr/>
        </p:nvPicPr>
        <p:blipFill>
          <a:blip r:embed="rId3"/>
          <a:stretch>
            <a:fillRect/>
          </a:stretch>
        </p:blipFill>
        <p:spPr>
          <a:xfrm>
            <a:off x="5646426" y="3721925"/>
            <a:ext cx="4969954" cy="2987260"/>
          </a:xfrm>
          <a:prstGeom prst="rect">
            <a:avLst/>
          </a:prstGeom>
        </p:spPr>
      </p:pic>
      <p:pic>
        <p:nvPicPr>
          <p:cNvPr id="11" name="Picture 10">
            <a:extLst>
              <a:ext uri="{FF2B5EF4-FFF2-40B4-BE49-F238E27FC236}">
                <a16:creationId xmlns:a16="http://schemas.microsoft.com/office/drawing/2014/main" id="{5ECAFD8C-B873-B140-9B13-82827D029306}"/>
              </a:ext>
            </a:extLst>
          </p:cNvPr>
          <p:cNvPicPr>
            <a:picLocks noChangeAspect="1"/>
          </p:cNvPicPr>
          <p:nvPr/>
        </p:nvPicPr>
        <p:blipFill>
          <a:blip r:embed="rId4"/>
          <a:stretch>
            <a:fillRect/>
          </a:stretch>
        </p:blipFill>
        <p:spPr>
          <a:xfrm>
            <a:off x="5646426" y="653275"/>
            <a:ext cx="4969954" cy="2987260"/>
          </a:xfrm>
          <a:prstGeom prst="rect">
            <a:avLst/>
          </a:prstGeom>
        </p:spPr>
      </p:pic>
      <p:cxnSp>
        <p:nvCxnSpPr>
          <p:cNvPr id="13" name="Straight Arrow Connector 12">
            <a:extLst>
              <a:ext uri="{FF2B5EF4-FFF2-40B4-BE49-F238E27FC236}">
                <a16:creationId xmlns:a16="http://schemas.microsoft.com/office/drawing/2014/main" id="{AB03C76A-BD69-443D-1DC5-469D8E3F46AD}"/>
              </a:ext>
            </a:extLst>
          </p:cNvPr>
          <p:cNvCxnSpPr/>
          <p:nvPr/>
        </p:nvCxnSpPr>
        <p:spPr>
          <a:xfrm flipH="1">
            <a:off x="9542264" y="738557"/>
            <a:ext cx="1150375" cy="3932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Right Brace 13">
            <a:extLst>
              <a:ext uri="{FF2B5EF4-FFF2-40B4-BE49-F238E27FC236}">
                <a16:creationId xmlns:a16="http://schemas.microsoft.com/office/drawing/2014/main" id="{863D9988-E8CC-2C45-AFEA-6B7B0068B40A}"/>
              </a:ext>
            </a:extLst>
          </p:cNvPr>
          <p:cNvSpPr/>
          <p:nvPr/>
        </p:nvSpPr>
        <p:spPr>
          <a:xfrm rot="16200000">
            <a:off x="9404049" y="751877"/>
            <a:ext cx="127110" cy="98494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5" name="TextBox 14">
            <a:extLst>
              <a:ext uri="{FF2B5EF4-FFF2-40B4-BE49-F238E27FC236}">
                <a16:creationId xmlns:a16="http://schemas.microsoft.com/office/drawing/2014/main" id="{CF9775B3-5EF3-3B23-3EC7-C37DFDF3DFCE}"/>
              </a:ext>
            </a:extLst>
          </p:cNvPr>
          <p:cNvSpPr txBox="1"/>
          <p:nvPr/>
        </p:nvSpPr>
        <p:spPr>
          <a:xfrm>
            <a:off x="10616380" y="816077"/>
            <a:ext cx="1485185" cy="1754326"/>
          </a:xfrm>
          <a:prstGeom prst="rect">
            <a:avLst/>
          </a:prstGeom>
          <a:noFill/>
        </p:spPr>
        <p:txBody>
          <a:bodyPr wrap="square" rtlCol="0">
            <a:spAutoFit/>
          </a:bodyPr>
          <a:lstStyle/>
          <a:p>
            <a:r>
              <a:rPr lang="en-US" dirty="0"/>
              <a:t>Frequencies over limit:</a:t>
            </a:r>
          </a:p>
          <a:p>
            <a:r>
              <a:rPr lang="en-US" dirty="0"/>
              <a:t>1500MHz</a:t>
            </a:r>
          </a:p>
          <a:p>
            <a:r>
              <a:rPr lang="en-US" dirty="0"/>
              <a:t>1661MHz</a:t>
            </a:r>
          </a:p>
          <a:p>
            <a:r>
              <a:rPr lang="en-US" dirty="0"/>
              <a:t>1754MHz</a:t>
            </a:r>
          </a:p>
          <a:p>
            <a:endParaRPr lang="en-GB" dirty="0"/>
          </a:p>
        </p:txBody>
      </p:sp>
    </p:spTree>
    <p:extLst>
      <p:ext uri="{BB962C8B-B14F-4D97-AF65-F5344CB8AC3E}">
        <p14:creationId xmlns:p14="http://schemas.microsoft.com/office/powerpoint/2010/main" val="1350199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5689</TotalTime>
  <Words>396</Words>
  <Application>Microsoft Office PowerPoint</Application>
  <PresentationFormat>Widescreen</PresentationFormat>
  <Paragraphs>89</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Aptos</vt:lpstr>
      <vt:lpstr>Aptos Display</vt:lpstr>
      <vt:lpstr>Aptos Narrow</vt:lpstr>
      <vt:lpstr>Arial</vt:lpstr>
      <vt:lpstr>Office Theme</vt:lpstr>
      <vt:lpstr>WP4 &amp; WP2 Meeting: SPS Cavity Modifications for HL-LHC: Preliminary Simulations</vt:lpstr>
      <vt:lpstr>PowerPoint Presentation</vt:lpstr>
      <vt:lpstr>PowerPoint Presentation</vt:lpstr>
      <vt:lpstr>Q Ext – HFHOM  Mode 3 = 1500MHz   </vt:lpstr>
      <vt:lpstr>Q Ext – HFHOM  Mode 3 = 1500MHz   </vt:lpstr>
      <vt:lpstr>Impedance spectrum – nominal LHC cavity compared with modified SPS cavity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Amelia Veronica Edwards</dc:creator>
  <cp:lastModifiedBy>Amelia Veronica Edwards</cp:lastModifiedBy>
  <cp:revision>10</cp:revision>
  <dcterms:created xsi:type="dcterms:W3CDTF">2025-03-17T13:40:06Z</dcterms:created>
  <dcterms:modified xsi:type="dcterms:W3CDTF">2025-04-01T08:40:44Z</dcterms:modified>
</cp:coreProperties>
</file>