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6" r:id="rId2"/>
    <p:sldId id="268" r:id="rId3"/>
    <p:sldId id="299" r:id="rId4"/>
    <p:sldId id="302" r:id="rId5"/>
    <p:sldId id="306" r:id="rId6"/>
    <p:sldId id="304" r:id="rId7"/>
    <p:sldId id="307" r:id="rId8"/>
    <p:sldId id="308" r:id="rId9"/>
    <p:sldId id="316" r:id="rId10"/>
    <p:sldId id="318" r:id="rId11"/>
    <p:sldId id="317" r:id="rId12"/>
    <p:sldId id="319" r:id="rId13"/>
    <p:sldId id="320" r:id="rId14"/>
    <p:sldId id="321" r:id="rId15"/>
    <p:sldId id="322" r:id="rId16"/>
    <p:sldId id="28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A0"/>
    <a:srgbClr val="F6630D"/>
    <a:srgbClr val="000000"/>
    <a:srgbClr val="FF9966"/>
    <a:srgbClr val="0033A0"/>
    <a:srgbClr val="61C4D3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73" autoAdjust="0"/>
    <p:restoredTop sz="94686"/>
  </p:normalViewPr>
  <p:slideViewPr>
    <p:cSldViewPr snapToGrid="0" snapToObjects="1">
      <p:cViewPr varScale="1">
        <p:scale>
          <a:sx n="159" d="100"/>
          <a:sy n="159" d="100"/>
        </p:scale>
        <p:origin x="654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0:48:36.453"/>
    </inkml:context>
    <inkml:brush xml:id="br0">
      <inkml:brushProperty name="width" value="0.05" units="cm"/>
      <inkml:brushProperty name="height" value="0.05" units="cm"/>
      <inkml:brushProperty name="color" value="#FF0000"/>
    </inkml:brush>
  </inkml:definitions>
  <inkml:trace contextRef="#ctx0" brushRef="#br0">0 29 24575,'1'-1'0,"-1"0"0,1 1 0,-1-1 0,0 0 0,1 1 0,-1-1 0,1 0 0,0 1 0,-1-1 0,1 1 0,-1-1 0,1 1 0,0-1 0,-1 1 0,1 0 0,0-1 0,0 1 0,-1 0 0,1-1 0,0 1 0,0 0 0,-1 0 0,1 0 0,2 0 0,25-4 0,-23 3 0,472-12 0,-324 15 0,416-2 1391,1766 1-9800,-2312-1 7236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0:48:38.645"/>
    </inkml:context>
    <inkml:brush xml:id="br0">
      <inkml:brushProperty name="width" value="0.05" units="cm"/>
      <inkml:brushProperty name="height" value="0.05" units="cm"/>
      <inkml:brushProperty name="color" value="#FF0000"/>
    </inkml:brush>
  </inkml:definitions>
  <inkml:trace contextRef="#ctx0" brushRef="#br0">0 0 24575,'1854'0'118,"-1054"0"-7020,-13 49 6902,-669-42 6677,56-8-6731,-44-2 215,-118 2-142,0 0 0,-1-1 0,19-5 0,-22 5-179,1-1-1,-1 1 1,0 1 0,0 0 0,1 0 0,-1 1 0,1 0 0,10 1 0,-4 3-6666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1T17:49:43.4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4538 326 24575,'-18'0'0,"2"0"0,-37 0 0,14 0 0,-29 0 0,10 0 0,6 0-6784,-20 0 6784,11 0-25,10-3 0,0 1 25,-5 1 0,-6-4 0,1-2 0,4 1 0,5 0 0,-2-1 0,-21-4 0,7 4 0,-4-3 0,13 4 0,-7-5 0,0 0 0,7 0 0,-5 0 0,11 1 0,-4 0 0,-1 4 0,6-3 0,-12 3 0,4 0 0,-5 1 6759,5 5-6759,-4-5 75,11 4-75,-4-8 0,6 3 0,0 0 0,-17-3 0,19 4 0,-12 0 0,24-4 0,-24 4 0,12 0 0,-19-4 0,17 8 0,-22-4 0,28 5 0,-32 0 0,29 0 0,-18 0 0,1 0 0,-1 0 0,7 0 0,-5 0 0,4 0 0,-6 0 0,-22-4 0,17 3 0,-11-8 0,24 7 0,7-7 0,0 4 0,6-1 0,-5-3 0,11 4 0,-4-1 0,10-2 0,-3 3 0,8 0 0,-3 0 0,5 5 0,0 0 0,0 0 0,0 0 0,0 0 0,0 0 0,-5 0 0,-2 0 0,1 0 0,-5 0 0,5 0 0,-1 0 0,-3 0 0,9 0 0,-5 4 0,11-3 0,1 3 0,8-4 0,-3 0 0,7 0 0,-3 0 0,7 3 0,1 1 0,3 2 0,0 1 0,0-1 0,0 1 0,0-3 0,0-1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1T17:49:44.8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626 5 24575,'-14'0'0,"-5"0"0,-3 0 0,-4 0 0,0 0 0,0 0 0,-16-4 0,12 10 0,-13-4 0,12 11 0,3-1 0,-3-2 0,10 6 0,-4-3 0,3 0 0,-4 3 0,0-3 0,5 1 0,0-2 0,1 0 0,7-4 0,-7 4 0,8-4 0,0-1 0,-2 1 0,5-4 0,-2 0 0,7-1 0,-2-3 0,5 6 0,-2-2 0,3 3 0,0-1 0,0 1 0,0 0 0,3 0 0,5 4 0,4 1 0,8 5 0,2 4 0,5-2 0,5 3 0,13 3 0,8-3 0,6 4 0,-2-10 0,-6 3 0,7-2 0,-6 3 0,0 1 0,-9-6 0,-10 2 0,-2-7 0,-10 2 0,0-4 0,-10 0 0,0-1 0,-3 0 0,-1 1 0,0-4 0,0 2 0,-3-3 0,-1 1 0,-3-1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| Crab Cavity noise feedback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 April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em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customXml" Target="../ink/ink2.xml"/><Relationship Id="rId10" Type="http://schemas.openxmlformats.org/officeDocument/2006/relationships/image" Target="../media/image22.png"/><Relationship Id="rId4" Type="http://schemas.openxmlformats.org/officeDocument/2006/relationships/image" Target="../media/image19.png"/><Relationship Id="rId9" Type="http://schemas.openxmlformats.org/officeDocument/2006/relationships/customXml" Target="../ink/ink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Noise feedback subsystem for the Crab-Cavity LLRF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0" dirty="0"/>
              <a:t>D. Valuch</a:t>
            </a:r>
          </a:p>
          <a:p>
            <a:r>
              <a:rPr lang="en-GB" b="0" dirty="0"/>
              <a:t>Progress report at </a:t>
            </a:r>
            <a:r>
              <a:rPr lang="en-GB" b="0" dirty="0" err="1"/>
              <a:t>HiLumi</a:t>
            </a:r>
            <a:r>
              <a:rPr lang="en-GB" b="0" dirty="0"/>
              <a:t> Joint WP2/WP4 meeting meeting 1.4.2025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B12E46-1861-0EF0-6BBD-9743CA4E75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62277C-8FA7-63CB-7C40-D1FF1A206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How do we close the feedback loop?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8CB80-7695-5485-B2FE-FFF8E39DA2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CF2DB769-3205-794E-B162-1A4E0ECB4A97}" type="datetime3">
              <a:rPr lang="en-US" smtClean="0"/>
              <a:pPr/>
              <a:t>1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DA63D-A5A2-8D87-F200-13B3981BB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Valuch D. | Noise feedback subsystem for the Crab-Cavity LLRF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EB9FB-B71C-92A6-F537-215A1CC1C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53A6AF4-3784-2EE1-1F7D-EFA70C31D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39" y="1771567"/>
            <a:ext cx="4865961" cy="365642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134ABA3-7F96-5D1F-AF39-9C179E9597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410" y="1791076"/>
            <a:ext cx="5874029" cy="340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905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B7369A-8948-6031-8FF2-9694988E65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87BF6E95-E5D5-323B-0E1C-D198FA8B7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Measure position/tilt of a particular bunch when passing through the pickup</a:t>
            </a:r>
          </a:p>
          <a:p>
            <a:r>
              <a:rPr lang="en-US" dirty="0"/>
              <a:t>Convert position measurement to a momentum kick</a:t>
            </a:r>
          </a:p>
          <a:p>
            <a:r>
              <a:rPr lang="en-US" dirty="0"/>
              <a:t>Adjust for pickup to kicker phase advance</a:t>
            </a:r>
          </a:p>
          <a:p>
            <a:r>
              <a:rPr lang="en-US" dirty="0"/>
              <a:t>Adjust for </a:t>
            </a:r>
            <a:r>
              <a:rPr lang="en-US" dirty="0" err="1"/>
              <a:t>betatron</a:t>
            </a:r>
            <a:r>
              <a:rPr lang="en-US" dirty="0"/>
              <a:t> phase shift the beam had done while we were calculating the correction</a:t>
            </a:r>
          </a:p>
          <a:p>
            <a:r>
              <a:rPr lang="en-US" dirty="0"/>
              <a:t>Apply kick to that very bunch, when passing through the cavity (kicker)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D98847-D756-4376-9C56-0E9ACCC1A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How do we close the feedback loop?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DECAC-B924-CE67-AADA-04C9987230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CF2DB769-3205-794E-B162-1A4E0ECB4A97}" type="datetime3">
              <a:rPr lang="en-US" smtClean="0"/>
              <a:pPr/>
              <a:t>1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89A258-5707-BE99-84FE-58F518769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Valuch D. | Noise feedback subsystem for the Crab-Cavity LLRF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00DF4-FA9A-5601-5015-DCBA18343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81CF136-0E1A-D19B-2D62-282C5CFAE5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694" y="3896519"/>
            <a:ext cx="7000875" cy="2481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718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AC075386-7BC4-3D35-BC41-2BD4E1221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B088155-EC08-F1C8-EEC8-E8530EF8B9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5852" y="4242070"/>
            <a:ext cx="5669280" cy="97440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97D74FD-78FA-42BB-8AEA-87BD30F1B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How do we close the feedback loop?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E52C1-CE2B-00A0-67D4-1F342F2699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CF2DB769-3205-794E-B162-1A4E0ECB4A97}" type="datetime3">
              <a:rPr lang="en-US" smtClean="0"/>
              <a:pPr/>
              <a:t>1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92A67-7D61-B057-8F8B-14F04188C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Valuch D. | Noise feedback subsystem for the Crab-Cavity LLRF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744AE0-DD17-21BA-3265-B14B17E08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04E4334-4FA7-0606-A1CE-44DB29A095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8192" y="1092478"/>
            <a:ext cx="8083187" cy="31123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CA11DF-07FD-AAF0-E8EF-71355EEC5B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3234" y="5216478"/>
            <a:ext cx="5654516" cy="87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86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4A1BD-B9EE-678D-1243-FE8A6CAD32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0CA535-DB53-28D5-3149-B1C5AAB50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Mathematical model of the noise feedback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FEFA7-8B78-D5C5-F3D1-7D0583AC72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CF2DB769-3205-794E-B162-1A4E0ECB4A97}" type="datetime3">
              <a:rPr lang="en-US" smtClean="0"/>
              <a:pPr/>
              <a:t>1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92726-26BF-AA04-D42E-92E409EE5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Valuch D. | Noise feedback subsystem for the Crab-Cavity LLRF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ED454-EC67-7CB8-2A7B-345C375C5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7842FBC-744E-EB00-FD38-B3D81BC47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8740500" cy="460851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Rather complete mathematical model of the whole noise feedback system was developed</a:t>
            </a:r>
          </a:p>
          <a:p>
            <a:r>
              <a:rPr lang="en-US" dirty="0"/>
              <a:t>Pickup response, sensitivity. Position modulation. </a:t>
            </a:r>
          </a:p>
          <a:p>
            <a:r>
              <a:rPr lang="en-US" dirty="0"/>
              <a:t>Beam shape, bunch length, bunch intensity (all bunch by bunch)</a:t>
            </a:r>
          </a:p>
          <a:p>
            <a:r>
              <a:rPr lang="en-US" dirty="0"/>
              <a:t>RF signal transport, cables</a:t>
            </a:r>
          </a:p>
          <a:p>
            <a:r>
              <a:rPr lang="en-US" dirty="0"/>
              <a:t>RF comb filters, hybrid with crosstalk</a:t>
            </a:r>
          </a:p>
          <a:p>
            <a:r>
              <a:rPr lang="en-US" dirty="0"/>
              <a:t>Digitizer parameters fully parametric (sampling frequency, # of ADCs, individual noise, offset…)</a:t>
            </a:r>
          </a:p>
          <a:p>
            <a:r>
              <a:rPr lang="en-US" dirty="0"/>
              <a:t>Full implementation of receiver with direct RF sampling</a:t>
            </a:r>
          </a:p>
          <a:p>
            <a:r>
              <a:rPr lang="en-US" dirty="0"/>
              <a:t>Full implementation of receiver with analogue down-conversion to baseband (LO frequency, analogue noise)</a:t>
            </a:r>
          </a:p>
          <a:p>
            <a:r>
              <a:rPr lang="en-US" dirty="0"/>
              <a:t>Fully parametric RF, IF and digital filtering</a:t>
            </a:r>
          </a:p>
          <a:p>
            <a:r>
              <a:rPr lang="en-US" dirty="0"/>
              <a:t>Sampling and position/tilt calculation</a:t>
            </a:r>
          </a:p>
          <a:p>
            <a:r>
              <a:rPr lang="en-US" dirty="0"/>
              <a:t>Work ongoing – notch and Hilbert transformer for the final correction calculation  </a:t>
            </a:r>
            <a:endParaRPr lang="en-GB" dirty="0"/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CB0D4D1-7117-03EE-CBCD-FD0E99EAA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8489" y="1630111"/>
            <a:ext cx="2970740" cy="2205183"/>
          </a:xfrm>
          <a:prstGeom prst="rect">
            <a:avLst/>
          </a:prstGeom>
        </p:spPr>
      </p:pic>
      <p:pic>
        <p:nvPicPr>
          <p:cNvPr id="14" name="Picture 13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905BB45E-E600-5540-A4BF-A9AD8463A9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8489" y="3904238"/>
            <a:ext cx="2943603" cy="238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087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160427-7827-BE00-BD5C-854E18C1C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8BB2CE1-AA2C-987C-B8A3-3E9A5A27B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r>
              <a:rPr lang="en-US" dirty="0"/>
              <a:t>Very efficient to test scenarios like sampling frequency, mixing frequency, all kinds of noise floor, data processing algorithms</a:t>
            </a:r>
          </a:p>
          <a:p>
            <a:r>
              <a:rPr lang="en-US" dirty="0"/>
              <a:t>Can use ideal noise-free stimulus, or real LHC bunch data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As bunch-by-bunch performance (like ADT) is not in reach, we use the model to develop and test alternative signal processing schemes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173694-C08E-AB87-21B8-455ABBB9F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Mathematical model of the noise feedback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9F6FDE-7EDD-3540-5AB5-9026C613EE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CF2DB769-3205-794E-B162-1A4E0ECB4A97}" type="datetime3">
              <a:rPr lang="en-US" smtClean="0"/>
              <a:pPr/>
              <a:t>1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CAD01F-720E-11CF-050D-BB329B535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Valuch D. | Noise feedback subsystem for the Crab-Cavity LLRF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B094E-2D25-3D50-8C77-CFDC27FFE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5" name="Picture 14" descr="A graph of a number of points&#10;&#10;AI-generated content may be incorrect.">
            <a:extLst>
              <a:ext uri="{FF2B5EF4-FFF2-40B4-BE49-F238E27FC236}">
                <a16:creationId xmlns:a16="http://schemas.microsoft.com/office/drawing/2014/main" id="{2AF7BFC2-F673-F3E0-DC95-8360403EF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4050" y="2813910"/>
            <a:ext cx="3625056" cy="2111333"/>
          </a:xfrm>
          <a:prstGeom prst="rect">
            <a:avLst/>
          </a:prstGeom>
        </p:spPr>
      </p:pic>
      <p:pic>
        <p:nvPicPr>
          <p:cNvPr id="17" name="Picture 16" descr="A diagram of a voltage&#10;&#10;AI-generated content may be incorrect.">
            <a:extLst>
              <a:ext uri="{FF2B5EF4-FFF2-40B4-BE49-F238E27FC236}">
                <a16:creationId xmlns:a16="http://schemas.microsoft.com/office/drawing/2014/main" id="{1E2CD4C6-1412-D789-9E32-EF277066B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05" y="2725611"/>
            <a:ext cx="2254013" cy="2231696"/>
          </a:xfrm>
          <a:prstGeom prst="rect">
            <a:avLst/>
          </a:prstGeom>
        </p:spPr>
      </p:pic>
      <p:pic>
        <p:nvPicPr>
          <p:cNvPr id="19" name="Picture 18" descr="A diagram of a signal&#10;&#10;AI-generated content may be incorrect.">
            <a:extLst>
              <a:ext uri="{FF2B5EF4-FFF2-40B4-BE49-F238E27FC236}">
                <a16:creationId xmlns:a16="http://schemas.microsoft.com/office/drawing/2014/main" id="{3353F45E-6956-04D6-3373-CECC5743A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093" y="2725611"/>
            <a:ext cx="2958507" cy="221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579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B4682E-6F67-9E78-3302-E81474A5BC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DD2E3F7-2FBF-B10D-C590-634449C9C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r>
              <a:rPr lang="en-US" dirty="0"/>
              <a:t>A series of MDs foreseen in SPS</a:t>
            </a:r>
          </a:p>
          <a:p>
            <a:r>
              <a:rPr lang="en-US" dirty="0"/>
              <a:t>Similar pickups available in LHC P1 and P5 and accessible during operation. Tests with real signals (thanks SY-BI!)</a:t>
            </a:r>
          </a:p>
          <a:p>
            <a:r>
              <a:rPr lang="en-US" dirty="0"/>
              <a:t>RF SoC digitizer already evaluated ~10 bits at 5 </a:t>
            </a:r>
            <a:r>
              <a:rPr lang="en-US" dirty="0" err="1"/>
              <a:t>Gsps</a:t>
            </a:r>
            <a:endParaRPr lang="en-US" dirty="0"/>
          </a:p>
          <a:p>
            <a:r>
              <a:rPr lang="en-US" dirty="0"/>
              <a:t>Waiting for </a:t>
            </a:r>
            <a:r>
              <a:rPr lang="en-US" dirty="0" err="1"/>
              <a:t>uTCA</a:t>
            </a:r>
            <a:r>
              <a:rPr lang="en-US" dirty="0"/>
              <a:t> digitizer test results to take decision what architecture to use</a:t>
            </a:r>
          </a:p>
          <a:p>
            <a:r>
              <a:rPr lang="en-US" dirty="0"/>
              <a:t>Evaluating possibility to use also the ADT pickups at P4 to provide more information (4 pickups per beam per plane with good phase advance between them)</a:t>
            </a:r>
          </a:p>
          <a:p>
            <a:r>
              <a:rPr lang="en-US" dirty="0"/>
              <a:t>As soon any hardware is available – tests with beam, tests with beam, tests with beam…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0D4F87-ABF3-B39A-73BF-EC6AE8D27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Work ongoing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DDAAF-0AF3-368D-7A51-8C4DB11230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CF2DB769-3205-794E-B162-1A4E0ECB4A97}" type="datetime3">
              <a:rPr lang="en-US" smtClean="0"/>
              <a:pPr/>
              <a:t>1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AFC25-E00B-106C-5B92-732DA24A9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Valuch D. | Noise feedback subsystem for the Crab-Cavity LLRF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D36AB8-A198-A4B6-F94B-1B0EDE737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9048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227C11A-1F20-3AA9-A785-B89065CEE7DA}"/>
              </a:ext>
            </a:extLst>
          </p:cNvPr>
          <p:cNvSpPr txBox="1"/>
          <p:nvPr/>
        </p:nvSpPr>
        <p:spPr>
          <a:xfrm>
            <a:off x="1853073" y="2093960"/>
            <a:ext cx="84858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Thank you for your attention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r>
              <a:rPr lang="en-US" dirty="0"/>
              <a:t>Feedback system proposed to mitigate the emittance growth due to the residual amplitude and phase noise of the Crab Cavities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Crab Cavity noise feedback system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CF2DB769-3205-794E-B162-1A4E0ECB4A97}" type="datetime3">
              <a:rPr lang="en-US" smtClean="0"/>
              <a:pPr/>
              <a:t>1 April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Valuch D. | Noise feedback subsystem for the Crab-Cavity LLRF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0D86BE-B5F3-1ACC-00D3-D9C19FEA889A}"/>
              </a:ext>
            </a:extLst>
          </p:cNvPr>
          <p:cNvSpPr txBox="1"/>
          <p:nvPr/>
        </p:nvSpPr>
        <p:spPr>
          <a:xfrm>
            <a:off x="5940375" y="5399596"/>
            <a:ext cx="60970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Baudrenghien</a:t>
            </a:r>
            <a:r>
              <a:rPr lang="en-GB" sz="1400" dirty="0"/>
              <a:t>, P. and </a:t>
            </a:r>
            <a:r>
              <a:rPr lang="en-GB" sz="1400" dirty="0" err="1"/>
              <a:t>Mastoridis</a:t>
            </a:r>
            <a:r>
              <a:rPr lang="en-GB" sz="1400" dirty="0"/>
              <a:t>, T.: Transverse emittance growth due to rf noise in crab cavities: Theory, measurements, cure, and high luminosity LHC estimates</a:t>
            </a:r>
          </a:p>
          <a:p>
            <a:r>
              <a:rPr lang="en-GB" sz="1400" dirty="0"/>
              <a:t>10.1103/PhysRevAccelBeams.27.051001</a:t>
            </a:r>
          </a:p>
        </p:txBody>
      </p:sp>
      <p:pic>
        <p:nvPicPr>
          <p:cNvPr id="10" name="Picture 9" descr="A diagram of a pickup&#10;&#10;Description automatically generated">
            <a:extLst>
              <a:ext uri="{FF2B5EF4-FFF2-40B4-BE49-F238E27FC236}">
                <a16:creationId xmlns:a16="http://schemas.microsoft.com/office/drawing/2014/main" id="{BCD19CB2-FE8F-9BBD-3ED4-7749E02DE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537" y="2685276"/>
            <a:ext cx="7669614" cy="188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C0654-54FC-0781-8CA8-552919361C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0577E1-0ED3-350F-96E2-5468E3CB6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84437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Performance requirements for the feedback system beam position measurement units:</a:t>
            </a:r>
          </a:p>
          <a:p>
            <a:r>
              <a:rPr lang="en-GB" sz="1800" dirty="0"/>
              <a:t>The measurement noise thresholds are thus </a:t>
            </a:r>
            <a:r>
              <a:rPr lang="en-GB" sz="1800" dirty="0">
                <a:solidFill>
                  <a:srgbClr val="0032A0"/>
                </a:solidFill>
              </a:rPr>
              <a:t>σ</a:t>
            </a:r>
            <a:r>
              <a:rPr lang="en-GB" sz="1800" baseline="-25000" dirty="0">
                <a:solidFill>
                  <a:srgbClr val="0032A0"/>
                </a:solidFill>
              </a:rPr>
              <a:t>0</a:t>
            </a:r>
            <a:r>
              <a:rPr lang="en-GB" sz="1800" dirty="0">
                <a:solidFill>
                  <a:srgbClr val="0032A0"/>
                </a:solidFill>
              </a:rPr>
              <a:t> &lt; 320 nm and σ</a:t>
            </a:r>
            <a:r>
              <a:rPr lang="en-GB" sz="1800" baseline="-25000" dirty="0">
                <a:solidFill>
                  <a:srgbClr val="0032A0"/>
                </a:solidFill>
              </a:rPr>
              <a:t>1</a:t>
            </a:r>
            <a:r>
              <a:rPr lang="en-GB" sz="1800" dirty="0">
                <a:solidFill>
                  <a:srgbClr val="0032A0"/>
                </a:solidFill>
              </a:rPr>
              <a:t> &lt; 8.3 </a:t>
            </a:r>
            <a:r>
              <a:rPr lang="en-GB" sz="1800" dirty="0" err="1">
                <a:solidFill>
                  <a:srgbClr val="0032A0"/>
                </a:solidFill>
              </a:rPr>
              <a:t>μrad</a:t>
            </a:r>
            <a:r>
              <a:rPr lang="en-GB" sz="1800" dirty="0"/>
              <a:t>. These are bunch-by-bunch measurement levels</a:t>
            </a:r>
          </a:p>
          <a:p>
            <a:r>
              <a:rPr lang="en-GB" sz="1800" dirty="0"/>
              <a:t>The above measurement noise thresholds require extremely high precision measurements. Fortunately, the closed loop bandwidth of the crab cavity with LLRF field regulation will only extend to 136 kHz. As a result, the noise bandwidth will also be limited to 136 kHz. In addition, the bunches are spaced every 25 ns and the measurement noise is uncorrelated from bunch to bunch. </a:t>
            </a:r>
          </a:p>
          <a:p>
            <a:r>
              <a:rPr lang="en-GB" sz="1800" dirty="0"/>
              <a:t>Filtering the data with a low-pass filter matching the signal spectrum will scale the measurement noise power by a factor of about 12 (linear) improvement in signal-to-noise ratio.</a:t>
            </a:r>
          </a:p>
          <a:p>
            <a:r>
              <a:rPr lang="en-GB" sz="1800" dirty="0"/>
              <a:t>This increases the actual single bunch resolution threshold to </a:t>
            </a:r>
            <a:r>
              <a:rPr lang="en-GB" sz="1800" dirty="0">
                <a:solidFill>
                  <a:srgbClr val="0032A0"/>
                </a:solidFill>
              </a:rPr>
              <a:t>σ</a:t>
            </a:r>
            <a:r>
              <a:rPr lang="en-GB" sz="1800" baseline="-25000" dirty="0">
                <a:solidFill>
                  <a:srgbClr val="0032A0"/>
                </a:solidFill>
              </a:rPr>
              <a:t>0</a:t>
            </a:r>
            <a:r>
              <a:rPr lang="en-GB" sz="1800" dirty="0">
                <a:solidFill>
                  <a:srgbClr val="0032A0"/>
                </a:solidFill>
              </a:rPr>
              <a:t> &lt; 3.9 </a:t>
            </a:r>
            <a:r>
              <a:rPr lang="en-GB" sz="1800" dirty="0" err="1">
                <a:solidFill>
                  <a:srgbClr val="0032A0"/>
                </a:solidFill>
              </a:rPr>
              <a:t>μm</a:t>
            </a:r>
            <a:r>
              <a:rPr lang="en-GB" sz="1800" dirty="0">
                <a:solidFill>
                  <a:srgbClr val="0032A0"/>
                </a:solidFill>
              </a:rPr>
              <a:t> rms and σ</a:t>
            </a:r>
            <a:r>
              <a:rPr lang="en-GB" sz="1800" baseline="-25000" dirty="0">
                <a:solidFill>
                  <a:srgbClr val="0032A0"/>
                </a:solidFill>
              </a:rPr>
              <a:t>1</a:t>
            </a:r>
            <a:r>
              <a:rPr lang="en-GB" sz="1800" dirty="0">
                <a:solidFill>
                  <a:srgbClr val="0032A0"/>
                </a:solidFill>
              </a:rPr>
              <a:t> &lt; 100 </a:t>
            </a:r>
            <a:r>
              <a:rPr lang="en-GB" sz="1800" dirty="0" err="1">
                <a:solidFill>
                  <a:srgbClr val="0032A0"/>
                </a:solidFill>
              </a:rPr>
              <a:t>μrad</a:t>
            </a:r>
            <a:r>
              <a:rPr lang="en-GB" sz="1800" dirty="0">
                <a:solidFill>
                  <a:srgbClr val="0032A0"/>
                </a:solidFill>
              </a:rPr>
              <a:t> </a:t>
            </a:r>
            <a:r>
              <a:rPr lang="en-GB" sz="1800" dirty="0"/>
              <a:t>rms. This is a tight, but achievable specification.</a:t>
            </a: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2F1905-4CA0-4FB8-B608-E3FD80C7C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Cavity noise feedback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C1F17-F0E4-6927-0B28-7B39A068B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36A7A8-DD48-B476-54E8-E6D7D531F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Valuch D. | Noise feedback subsystem for the Crab-Cavity LLRF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B390C7-8ECA-4CD6-F00E-3BA0CC24B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7CC759-95C7-FC1F-092F-C435A00A7CB4}"/>
              </a:ext>
            </a:extLst>
          </p:cNvPr>
          <p:cNvSpPr txBox="1"/>
          <p:nvPr/>
        </p:nvSpPr>
        <p:spPr>
          <a:xfrm>
            <a:off x="5741595" y="5399596"/>
            <a:ext cx="60970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Baudrenghien</a:t>
            </a:r>
            <a:r>
              <a:rPr lang="en-GB" sz="1400" dirty="0"/>
              <a:t>, P. and </a:t>
            </a:r>
            <a:r>
              <a:rPr lang="en-GB" sz="1400" dirty="0" err="1"/>
              <a:t>Mastoridis</a:t>
            </a:r>
            <a:r>
              <a:rPr lang="en-GB" sz="1400" dirty="0"/>
              <a:t>, T.: Transverse emittance growth due to rf noise in crab cavities: Theory, measurements, cure, and high luminosity LHC estimates</a:t>
            </a:r>
          </a:p>
          <a:p>
            <a:r>
              <a:rPr lang="en-GB" sz="1400" dirty="0"/>
              <a:t>DOI 10.1103/PhysRevAccelBeams.27.051001</a:t>
            </a:r>
          </a:p>
        </p:txBody>
      </p:sp>
    </p:spTree>
    <p:extLst>
      <p:ext uri="{BB962C8B-B14F-4D97-AF65-F5344CB8AC3E}">
        <p14:creationId xmlns:p14="http://schemas.microsoft.com/office/powerpoint/2010/main" val="3636213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33FBCC-7BCF-AEE7-2E94-F1F4752DC4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D627C4-4EBF-00A1-4D39-8ECDA009D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84437" cy="4608512"/>
          </a:xfrm>
        </p:spPr>
        <p:txBody>
          <a:bodyPr/>
          <a:lstStyle/>
          <a:p>
            <a:r>
              <a:rPr lang="de-DE" dirty="0"/>
              <a:t>Strip-line </a:t>
            </a:r>
            <a:r>
              <a:rPr lang="de-DE" dirty="0" err="1"/>
              <a:t>pickup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feedback</a:t>
            </a:r>
            <a:r>
              <a:rPr lang="de-DE" dirty="0"/>
              <a:t>, </a:t>
            </a:r>
            <a:r>
              <a:rPr lang="de-DE" dirty="0" err="1"/>
              <a:t>peak</a:t>
            </a:r>
            <a:r>
              <a:rPr lang="de-DE" dirty="0"/>
              <a:t> </a:t>
            </a:r>
            <a:r>
              <a:rPr lang="de-DE" dirty="0" err="1"/>
              <a:t>response</a:t>
            </a:r>
            <a:r>
              <a:rPr lang="de-DE" dirty="0"/>
              <a:t> at 500 MHz, </a:t>
            </a:r>
            <a:r>
              <a:rPr lang="de-DE" dirty="0" err="1"/>
              <a:t>diameter</a:t>
            </a:r>
            <a:r>
              <a:rPr lang="de-DE" dirty="0"/>
              <a:t> 86.5 mm</a:t>
            </a:r>
          </a:p>
          <a:p>
            <a:r>
              <a:rPr lang="de-DE" dirty="0" err="1"/>
              <a:t>Expected</a:t>
            </a:r>
            <a:r>
              <a:rPr lang="de-DE" dirty="0"/>
              <a:t> beam </a:t>
            </a:r>
            <a:r>
              <a:rPr lang="de-DE" dirty="0" err="1"/>
              <a:t>displacement</a:t>
            </a:r>
            <a:r>
              <a:rPr lang="de-DE" dirty="0"/>
              <a:t> in </a:t>
            </a:r>
            <a:r>
              <a:rPr lang="de-DE" dirty="0" err="1"/>
              <a:t>operation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±2 mm (slow and fast)</a:t>
            </a:r>
          </a:p>
          <a:p>
            <a:r>
              <a:rPr lang="de-DE" dirty="0"/>
              <a:t>Challenge: </a:t>
            </a:r>
            <a:r>
              <a:rPr lang="de-DE" dirty="0">
                <a:latin typeface="Symbol" pitchFamily="2" charset="2"/>
              </a:rPr>
              <a:t>D</a:t>
            </a:r>
            <a:r>
              <a:rPr lang="de-DE" dirty="0"/>
              <a:t> </a:t>
            </a:r>
            <a:r>
              <a:rPr lang="de-DE" dirty="0" err="1"/>
              <a:t>signal</a:t>
            </a:r>
            <a:r>
              <a:rPr lang="de-DE" dirty="0"/>
              <a:t> will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similar</a:t>
            </a:r>
            <a:r>
              <a:rPr lang="de-DE" dirty="0"/>
              <a:t> </a:t>
            </a:r>
            <a:r>
              <a:rPr lang="de-DE" dirty="0" err="1"/>
              <a:t>amplitude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180° hybrid </a:t>
            </a:r>
            <a:r>
              <a:rPr lang="de-DE" dirty="0" err="1"/>
              <a:t>cross</a:t>
            </a:r>
            <a:r>
              <a:rPr lang="de-DE" dirty="0"/>
              <a:t>-talk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68A02-ED35-F8E3-4834-B497EA001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Pickup and position/tilt measurement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E15A0-DAAB-8136-3D9E-7999A852F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033F8-72EC-6090-0E06-5E63D7E7A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Valuch D. | Noise feedback subsystem for the Crab-Cavity LLRF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C1BE80-1A35-831E-0AC7-A8BB81CC6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11" descr="A graph of a voltage&#10;&#10;Description automatically generated with medium confidence">
            <a:extLst>
              <a:ext uri="{FF2B5EF4-FFF2-40B4-BE49-F238E27FC236}">
                <a16:creationId xmlns:a16="http://schemas.microsoft.com/office/drawing/2014/main" id="{C3EF9A31-AD76-30B2-3CBD-D3B01453D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7386" y="4730790"/>
            <a:ext cx="4026858" cy="1584000"/>
          </a:xfrm>
          <a:prstGeom prst="rect">
            <a:avLst/>
          </a:prstGeom>
        </p:spPr>
      </p:pic>
      <p:pic>
        <p:nvPicPr>
          <p:cNvPr id="14" name="Picture 13" descr="A graph of a voltage&#10;&#10;Description automatically generated with medium confidence">
            <a:extLst>
              <a:ext uri="{FF2B5EF4-FFF2-40B4-BE49-F238E27FC236}">
                <a16:creationId xmlns:a16="http://schemas.microsoft.com/office/drawing/2014/main" id="{EBEDD30D-2420-949D-5448-D86B5FE72E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7386" y="3115151"/>
            <a:ext cx="4078286" cy="1584000"/>
          </a:xfrm>
          <a:prstGeom prst="rect">
            <a:avLst/>
          </a:prstGeom>
        </p:spPr>
      </p:pic>
      <p:pic>
        <p:nvPicPr>
          <p:cNvPr id="20" name="Picture 19" descr="A comparison of a graph&#10;&#10;Description automatically generated with medium confidence">
            <a:extLst>
              <a:ext uri="{FF2B5EF4-FFF2-40B4-BE49-F238E27FC236}">
                <a16:creationId xmlns:a16="http://schemas.microsoft.com/office/drawing/2014/main" id="{07064C91-40BC-1FEA-0219-C57E18F50A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2495" y="3146790"/>
            <a:ext cx="4078287" cy="1584000"/>
          </a:xfrm>
          <a:prstGeom prst="rect">
            <a:avLst/>
          </a:prstGeom>
        </p:spPr>
      </p:pic>
      <p:pic>
        <p:nvPicPr>
          <p:cNvPr id="30" name="Picture 29" descr="A graph of a voltage&#10;&#10;Description automatically generated with medium confidence">
            <a:extLst>
              <a:ext uri="{FF2B5EF4-FFF2-40B4-BE49-F238E27FC236}">
                <a16:creationId xmlns:a16="http://schemas.microsoft.com/office/drawing/2014/main" id="{8BE4581C-1B4C-FD3C-8BED-AE70F5A193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2495" y="4777947"/>
            <a:ext cx="4004603" cy="15823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1A983C-81EC-29DD-6EA5-64A43C10D2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082" y="3314790"/>
            <a:ext cx="2668111" cy="1184721"/>
          </a:xfrm>
          <a:prstGeom prst="rect">
            <a:avLst/>
          </a:prstGeom>
        </p:spPr>
      </p:pic>
      <p:pic>
        <p:nvPicPr>
          <p:cNvPr id="7" name="Picture 6" descr="A black symbols with letters and numbers&#10;&#10;Description automatically generated with medium confidence">
            <a:extLst>
              <a:ext uri="{FF2B5EF4-FFF2-40B4-BE49-F238E27FC236}">
                <a16:creationId xmlns:a16="http://schemas.microsoft.com/office/drawing/2014/main" id="{F73570DA-0FC2-B8CD-41DA-49241DDE83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6323" y="4797947"/>
            <a:ext cx="2506996" cy="556591"/>
          </a:xfrm>
          <a:prstGeom prst="rect">
            <a:avLst/>
          </a:prstGeom>
        </p:spPr>
      </p:pic>
      <p:pic>
        <p:nvPicPr>
          <p:cNvPr id="8" name="Picture 7" descr="A mathematical equation with black letters&#10;&#10;Description automatically generated">
            <a:extLst>
              <a:ext uri="{FF2B5EF4-FFF2-40B4-BE49-F238E27FC236}">
                <a16:creationId xmlns:a16="http://schemas.microsoft.com/office/drawing/2014/main" id="{01ABFBCA-82FF-BDF0-0A56-DBEB2EA73C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6082" y="5511140"/>
            <a:ext cx="2506996" cy="55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384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60F42-F191-E88B-CBB4-F08B459B7F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0D679F-1F13-A4B9-B21B-8E868B8F9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097742"/>
            <a:ext cx="5688010" cy="4608512"/>
          </a:xfrm>
        </p:spPr>
        <p:txBody>
          <a:bodyPr>
            <a:normAutofit/>
          </a:bodyPr>
          <a:lstStyle/>
          <a:p>
            <a:r>
              <a:rPr lang="en-GB" sz="1800" dirty="0"/>
              <a:t>Technically, we can process the pickup RF signals at any frequency. </a:t>
            </a:r>
            <a:r>
              <a:rPr lang="en-US" sz="1800" dirty="0" err="1"/>
              <a:t>Stripline</a:t>
            </a:r>
            <a:r>
              <a:rPr lang="en-US" sz="1800" dirty="0"/>
              <a:t> pickup has a peak sensitivity at certain frequency. But… 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3A9F18-71CB-9738-B62B-BD0C344E3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frequency selection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67602A-D199-897D-711E-E4446C66D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3EAEF-2DFE-08E3-727E-039E23C55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Valuch D. | Noise feedback subsystem for the Crab-Cavity LLRF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0D620-087A-9AD5-0B9F-E7EC53F83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570608-BEB6-0985-6A90-2C102F618951}"/>
              </a:ext>
            </a:extLst>
          </p:cNvPr>
          <p:cNvSpPr txBox="1"/>
          <p:nvPr/>
        </p:nvSpPr>
        <p:spPr>
          <a:xfrm>
            <a:off x="5007006" y="5884796"/>
            <a:ext cx="70303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Buffat</a:t>
            </a:r>
            <a:r>
              <a:rPr lang="en-GB" sz="1400" dirty="0"/>
              <a:t> X: Update on stability from the amplitude feedback - Impact of RF curvature and quality factor. HL-LHC WP2 meeting 05.04.2022 https://indico.cern.ch/event/1144197/</a:t>
            </a:r>
          </a:p>
        </p:txBody>
      </p:sp>
      <p:pic>
        <p:nvPicPr>
          <p:cNvPr id="9" name="Picture 8" descr="A graph of a device&#10;&#10;Description automatically generated with medium confidence">
            <a:extLst>
              <a:ext uri="{FF2B5EF4-FFF2-40B4-BE49-F238E27FC236}">
                <a16:creationId xmlns:a16="http://schemas.microsoft.com/office/drawing/2014/main" id="{7B909AF8-69CB-D8CD-7894-377AF18D1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602" y="2015413"/>
            <a:ext cx="5239608" cy="3897376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29117B90-8A66-ACA8-033A-B46BAD346321}"/>
              </a:ext>
            </a:extLst>
          </p:cNvPr>
          <p:cNvSpPr txBox="1">
            <a:spLocks/>
          </p:cNvSpPr>
          <p:nvPr/>
        </p:nvSpPr>
        <p:spPr>
          <a:xfrm>
            <a:off x="6375806" y="1097581"/>
            <a:ext cx="5464190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Beam dynamics studies show a presence of two-node head-tail mode in a vicinity of 600 MHz, with a risk to be driven by the noise feedback if the position and tilt measurement will be done above 500 </a:t>
            </a:r>
            <a:r>
              <a:rPr lang="en-GB" sz="1800" dirty="0" err="1"/>
              <a:t>MHz.</a:t>
            </a:r>
            <a:endParaRPr lang="en-US" sz="1800" dirty="0"/>
          </a:p>
        </p:txBody>
      </p:sp>
      <p:pic>
        <p:nvPicPr>
          <p:cNvPr id="13" name="Picture 12" descr="A close-up of a graph&#10;&#10;Description automatically generated">
            <a:extLst>
              <a:ext uri="{FF2B5EF4-FFF2-40B4-BE49-F238E27FC236}">
                <a16:creationId xmlns:a16="http://schemas.microsoft.com/office/drawing/2014/main" id="{61D8D145-E659-BFD2-50F6-903B0B4E8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3937" y="2318414"/>
            <a:ext cx="4819799" cy="361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545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D6B8D6-4240-3E62-3F6D-0CDFA97F8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3C16B3-CDA8-F3DB-EDCF-12075BC18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84437" cy="4608512"/>
          </a:xfrm>
        </p:spPr>
        <p:txBody>
          <a:bodyPr>
            <a:normAutofit/>
          </a:bodyPr>
          <a:lstStyle/>
          <a:p>
            <a:r>
              <a:rPr lang="en-US" sz="2000" dirty="0"/>
              <a:t>Pickup signal processing in RF domain, gain setting, electrical centering</a:t>
            </a:r>
          </a:p>
          <a:p>
            <a:r>
              <a:rPr lang="en-US" sz="2000" dirty="0"/>
              <a:t>Output is signal still in RF domain</a:t>
            </a:r>
          </a:p>
          <a:p>
            <a:r>
              <a:rPr lang="en-US" sz="2000" dirty="0"/>
              <a:t>Challenge: the </a:t>
            </a:r>
            <a:r>
              <a:rPr lang="de-DE" sz="2000" dirty="0"/>
              <a:t>180° hybrid and </a:t>
            </a:r>
            <a:r>
              <a:rPr lang="de-DE" sz="2000" dirty="0" err="1"/>
              <a:t>digitizer</a:t>
            </a:r>
            <a:r>
              <a:rPr lang="de-DE" sz="2000" dirty="0"/>
              <a:t> </a:t>
            </a:r>
            <a:r>
              <a:rPr lang="de-DE" sz="2000" dirty="0" err="1"/>
              <a:t>performance</a:t>
            </a: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379D44-0100-9687-597D-363FE9987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processing of the pickup signals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7F768-6319-8DA2-8189-14144C26B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5CA27-E6C6-60DE-B507-220793EE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Valuch D. | Noise feedback subsystem for the Crab-Cavity LLRF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46159-2099-A736-8D1C-2DD15E9FB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D0EF35-C490-F3EA-A30E-75CE057BF3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39" y="2863850"/>
            <a:ext cx="10191533" cy="288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144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7E7882-A880-2AC5-EAE3-E7B7E9F274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D6D019-4FCA-AF5A-253B-0A56198D4E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84437" cy="4608512"/>
          </a:xfrm>
        </p:spPr>
        <p:txBody>
          <a:bodyPr>
            <a:normAutofit/>
          </a:bodyPr>
          <a:lstStyle/>
          <a:p>
            <a:r>
              <a:rPr lang="en-GB" sz="2000" i="1" dirty="0"/>
              <a:t>“The measurement noise thresholds are thus σ</a:t>
            </a:r>
            <a:r>
              <a:rPr lang="en-GB" sz="2000" i="1" baseline="-25000" dirty="0"/>
              <a:t>0</a:t>
            </a:r>
            <a:r>
              <a:rPr lang="en-GB" sz="2000" i="1" dirty="0"/>
              <a:t> &lt; 320 nm and σ</a:t>
            </a:r>
            <a:r>
              <a:rPr lang="en-GB" sz="2000" i="1" baseline="-25000" dirty="0"/>
              <a:t>1</a:t>
            </a:r>
            <a:r>
              <a:rPr lang="en-GB" sz="2000" i="1" dirty="0"/>
              <a:t> &lt; 8.3 </a:t>
            </a:r>
            <a:r>
              <a:rPr lang="en-GB" sz="2000" i="1" dirty="0" err="1"/>
              <a:t>μrad</a:t>
            </a:r>
            <a:r>
              <a:rPr lang="en-GB" sz="2000" i="1" dirty="0"/>
              <a:t>. These are bunch-by-bunch measurement levels”</a:t>
            </a:r>
          </a:p>
          <a:p>
            <a:r>
              <a:rPr lang="en-GB" sz="2000" dirty="0"/>
              <a:t>How good our signal processing needs to be?</a:t>
            </a:r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E600A1-6BCE-ED80-E852-9A46DD72A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Receiver and digitizer performance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7B992-52BE-1278-DB05-AECF145FD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1B2C14-72AE-4736-AB77-8D3C9759B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Valuch D. | Noise feedback subsystem for the Crab-Cavity LLRF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81178-2D22-87F8-627F-556E58AF1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1DA44126-F810-116C-8DFF-BCF6F97CC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550" y="2754749"/>
            <a:ext cx="6442326" cy="355813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A6973299-9374-6CB4-8883-24E4EF16873E}"/>
                  </a:ext>
                </a:extLst>
              </p14:cNvPr>
              <p14:cNvContentPartPr/>
              <p14:nvPr/>
            </p14:nvContentPartPr>
            <p14:xfrm>
              <a:off x="6840980" y="3804600"/>
              <a:ext cx="1298880" cy="1044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A6973299-9374-6CB4-8883-24E4EF16873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31982" y="3795900"/>
                <a:ext cx="1316515" cy="2749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2F4C5C15-7FBE-B6D0-FEB1-9548B4DE90E8}"/>
                  </a:ext>
                </a:extLst>
              </p14:cNvPr>
              <p14:cNvContentPartPr/>
              <p14:nvPr/>
            </p14:nvContentPartPr>
            <p14:xfrm>
              <a:off x="6710660" y="5895480"/>
              <a:ext cx="1450800" cy="2052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2F4C5C15-7FBE-B6D0-FEB1-9548B4DE90E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701660" y="5886480"/>
                <a:ext cx="1468440" cy="3816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8F2D643-3CC0-6CCD-BF17-C859A182C67E}"/>
              </a:ext>
            </a:extLst>
          </p:cNvPr>
          <p:cNvSpPr txBox="1"/>
          <p:nvPr/>
        </p:nvSpPr>
        <p:spPr>
          <a:xfrm>
            <a:off x="9645450" y="3547476"/>
            <a:ext cx="19240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Rather challenging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C837675-B1EF-3773-015B-81F24A85DBC4}"/>
              </a:ext>
            </a:extLst>
          </p:cNvPr>
          <p:cNvGrpSpPr/>
          <p:nvPr/>
        </p:nvGrpSpPr>
        <p:grpSpPr>
          <a:xfrm>
            <a:off x="8005821" y="3529659"/>
            <a:ext cx="1661400" cy="227160"/>
            <a:chOff x="8005821" y="3529659"/>
            <a:chExt cx="1661400" cy="227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04EA3738-E6E4-FCEE-4513-D2BB90296548}"/>
                    </a:ext>
                  </a:extLst>
                </p14:cNvPr>
                <p14:cNvContentPartPr/>
                <p14:nvPr/>
              </p14:nvContentPartPr>
              <p14:xfrm>
                <a:off x="8033181" y="3603819"/>
                <a:ext cx="1634040" cy="1173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04EA3738-E6E4-FCEE-4513-D2BB90296548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024541" y="3594819"/>
                  <a:ext cx="1651680" cy="13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78518F6F-4783-8BA5-1EDE-FF8F62016E9A}"/>
                    </a:ext>
                  </a:extLst>
                </p14:cNvPr>
                <p14:cNvContentPartPr/>
                <p14:nvPr/>
              </p14:nvContentPartPr>
              <p14:xfrm>
                <a:off x="8005821" y="3529659"/>
                <a:ext cx="273240" cy="2271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78518F6F-4783-8BA5-1EDE-FF8F62016E9A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997181" y="3521019"/>
                  <a:ext cx="290880" cy="2448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256357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74C915-8FBF-F3D2-86A0-4C7B21C2DB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7D27E5-4DA4-1F76-AF85-0648375FB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90484"/>
            <a:ext cx="11184437" cy="4910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Typical receiver architectures. We are evaluating both. We are trying to use the already existing </a:t>
            </a:r>
            <a:r>
              <a:rPr lang="en-GB" sz="2000" dirty="0" err="1"/>
              <a:t>uTCA</a:t>
            </a:r>
            <a:r>
              <a:rPr lang="en-GB" sz="2000" dirty="0"/>
              <a:t> modules, but the required performance is extremely challenging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799569-EC82-B37F-48D6-FAAE71607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Receiver and digitizer performance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BA211A-A051-6753-2246-20ACC423D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F968D-03CC-5E5B-78CC-5676EB0B4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Valuch D. | Noise feedback subsystem for the Crab-Cavity LLRF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BC8F2-29BB-0366-76E6-9AFE22C65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9" descr="A diagram of a sampling system&#10;&#10;Description automatically generated with medium confidence">
            <a:extLst>
              <a:ext uri="{FF2B5EF4-FFF2-40B4-BE49-F238E27FC236}">
                <a16:creationId xmlns:a16="http://schemas.microsoft.com/office/drawing/2014/main" id="{B95507E3-0939-4DDF-BA7C-BF28F9ABA6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1268"/>
          <a:stretch/>
        </p:blipFill>
        <p:spPr>
          <a:xfrm>
            <a:off x="6651523" y="2341137"/>
            <a:ext cx="5301238" cy="17348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0C4E08B-89F8-9887-7687-682B71BEB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742" y="4425171"/>
            <a:ext cx="5027339" cy="184646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E393329-7853-F0F2-286A-2891A1F2C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342" y="2368617"/>
            <a:ext cx="5011363" cy="1707168"/>
          </a:xfrm>
          <a:prstGeom prst="rect">
            <a:avLst/>
          </a:prstGeom>
        </p:spPr>
      </p:pic>
      <p:pic>
        <p:nvPicPr>
          <p:cNvPr id="22" name="Picture 21" descr="A graph of a graph showing a number of dots and lines&#10;&#10;Description automatically generated with medium confidence">
            <a:extLst>
              <a:ext uri="{FF2B5EF4-FFF2-40B4-BE49-F238E27FC236}">
                <a16:creationId xmlns:a16="http://schemas.microsoft.com/office/drawing/2014/main" id="{FC6F9F08-EB4C-D442-133F-4E138AD605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7285" y="4384507"/>
            <a:ext cx="5027339" cy="198143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3A7C393-7926-47AF-8200-7DBD3C3892A7}"/>
              </a:ext>
            </a:extLst>
          </p:cNvPr>
          <p:cNvSpPr txBox="1"/>
          <p:nvPr/>
        </p:nvSpPr>
        <p:spPr>
          <a:xfrm>
            <a:off x="310426" y="1933596"/>
            <a:ext cx="8133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Super heterodyne receiver with analogue quadrature demodulation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446B1A-25D9-048A-7FEC-B7BC1F1A3C8C}"/>
              </a:ext>
            </a:extLst>
          </p:cNvPr>
          <p:cNvSpPr txBox="1"/>
          <p:nvPr/>
        </p:nvSpPr>
        <p:spPr>
          <a:xfrm>
            <a:off x="340517" y="4113097"/>
            <a:ext cx="66428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Direct RF sampling with digital quadrature demodulation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314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39C414-23A9-BD06-DC24-315B0BB27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FD6264A5-220C-963F-2407-AD9780EB1E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2147" y="1439335"/>
            <a:ext cx="4721866" cy="4761440"/>
          </a:xfrm>
        </p:spPr>
        <p:txBody>
          <a:bodyPr/>
          <a:lstStyle/>
          <a:p>
            <a:r>
              <a:rPr lang="en-US" dirty="0"/>
              <a:t>Output: bunch by bunch, turn by turn calculation of position and tilt… </a:t>
            </a:r>
          </a:p>
          <a:p>
            <a:r>
              <a:rPr lang="en-US" dirty="0"/>
              <a:t>Very similar to ADT, except we have only two pickups at technically not very </a:t>
            </a:r>
            <a:r>
              <a:rPr lang="en-US" dirty="0" err="1"/>
              <a:t>favourable</a:t>
            </a:r>
            <a:r>
              <a:rPr lang="en-US" dirty="0"/>
              <a:t> places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EBE5D3-1B9F-9CCD-3525-DDC7DDA55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Further processing in digital domain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9EB270-199F-2D63-C1AD-8E756C1AB6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CF2DB769-3205-794E-B162-1A4E0ECB4A97}" type="datetime3">
              <a:rPr lang="en-US" smtClean="0"/>
              <a:pPr/>
              <a:t>1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E018B-D7AF-446D-1369-C98E6BFC1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Valuch D. | Noise feedback subsystem for the Crab-Cavity LLRF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A3193-BA52-8814-A7A7-6BC39CFE5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4" name="Picture 13" descr="A graph with a line&#10;&#10;AI-generated content may be incorrect.">
            <a:extLst>
              <a:ext uri="{FF2B5EF4-FFF2-40B4-BE49-F238E27FC236}">
                <a16:creationId xmlns:a16="http://schemas.microsoft.com/office/drawing/2014/main" id="{C61F1DC3-7098-2504-A712-412143672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147" y="3852000"/>
            <a:ext cx="4927053" cy="23744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18C4E6-0558-AFDC-EF27-ADFDFE605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50" y="962663"/>
            <a:ext cx="6774410" cy="536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855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1000</TotalTime>
  <Words>1150</Words>
  <Application>Microsoft Office PowerPoint</Application>
  <PresentationFormat>Widescreen</PresentationFormat>
  <Paragraphs>118</Paragraphs>
  <Slides>16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Symbol</vt:lpstr>
      <vt:lpstr>Office Theme</vt:lpstr>
      <vt:lpstr>Noise feedback subsystem for the Crab-Cavity LLRF</vt:lpstr>
      <vt:lpstr>Crab Cavity noise feedback system</vt:lpstr>
      <vt:lpstr>Crab Cavity noise feedback system</vt:lpstr>
      <vt:lpstr>Pickup and position/tilt measurement</vt:lpstr>
      <vt:lpstr>Measurement frequency selection</vt:lpstr>
      <vt:lpstr>RF processing of the pickup signals</vt:lpstr>
      <vt:lpstr>Receiver and digitizer performance requirements</vt:lpstr>
      <vt:lpstr>Receiver and digitizer performance requirements</vt:lpstr>
      <vt:lpstr>Further processing in digital domain</vt:lpstr>
      <vt:lpstr>How do we close the feedback loop?</vt:lpstr>
      <vt:lpstr>How do we close the feedback loop?</vt:lpstr>
      <vt:lpstr>How do we close the feedback loop?</vt:lpstr>
      <vt:lpstr>Mathematical model of the noise feedback system</vt:lpstr>
      <vt:lpstr>Mathematical model of the noise feedback system</vt:lpstr>
      <vt:lpstr>Work ongoing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 Valuch</dc:creator>
  <cp:lastModifiedBy>Daniel Valuch</cp:lastModifiedBy>
  <cp:revision>48</cp:revision>
  <dcterms:created xsi:type="dcterms:W3CDTF">2025-01-13T09:30:41Z</dcterms:created>
  <dcterms:modified xsi:type="dcterms:W3CDTF">2025-04-01T08:03:09Z</dcterms:modified>
</cp:coreProperties>
</file>