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sldIdLst>
    <p:sldId id="281" r:id="rId2"/>
    <p:sldId id="340" r:id="rId3"/>
    <p:sldId id="341" r:id="rId4"/>
    <p:sldId id="343" r:id="rId5"/>
    <p:sldId id="344" r:id="rId6"/>
    <p:sldId id="358" r:id="rId7"/>
    <p:sldId id="355" r:id="rId8"/>
    <p:sldId id="356" r:id="rId9"/>
    <p:sldId id="360" r:id="rId10"/>
    <p:sldId id="357" r:id="rId11"/>
    <p:sldId id="361" r:id="rId12"/>
    <p:sldId id="372" r:id="rId13"/>
    <p:sldId id="373" r:id="rId14"/>
    <p:sldId id="377" r:id="rId15"/>
    <p:sldId id="368" r:id="rId16"/>
    <p:sldId id="371" r:id="rId17"/>
    <p:sldId id="370" r:id="rId18"/>
    <p:sldId id="376" r:id="rId19"/>
    <p:sldId id="345" r:id="rId20"/>
    <p:sldId id="346" r:id="rId21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5"/>
    <p:restoredTop sz="80986"/>
  </p:normalViewPr>
  <p:slideViewPr>
    <p:cSldViewPr snapToGrid="0">
      <p:cViewPr varScale="1">
        <p:scale>
          <a:sx n="81" d="100"/>
          <a:sy n="81" d="100"/>
        </p:scale>
        <p:origin x="216" y="4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26683B-6A2C-0147-80DD-9ADD354D76D5}" type="datetimeFigureOut">
              <a:rPr kumimoji="1" lang="ja-JP" altLang="en-US" smtClean="0"/>
              <a:t>2025/3/28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3F095D-5AC1-E44C-B686-044AEB2BF0D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484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3F095D-5AC1-E44C-B686-044AEB2BF0D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50799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3F095D-5AC1-E44C-B686-044AEB2BF0D4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186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3F095D-5AC1-E44C-B686-044AEB2BF0D4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7127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3F095D-5AC1-E44C-B686-044AEB2BF0D4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0440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57E31F5-48CB-CE59-6993-D0A227F549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5D6B56B-6006-6EB6-9BB1-88985B65EE3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72AEB3E-B1AB-E72F-F840-AF7F092C03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BF8395-388E-59C5-72F9-D23F6495A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F994DCE-7244-4869-3183-4666FA1E8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5748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0238A31-8A8B-5E35-2320-1C8E2F5E8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669C744-481F-AA6D-B836-B41449919D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6E4441-C137-E9D0-82DC-5E2F63179D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023C499-514A-939E-BF14-31251BB2A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29AF7FC-A406-2F74-176B-13A94CF91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8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1D87DE55-7EC1-E9CC-2242-C2E7F333684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44AA48A2-680D-A8AB-4E1D-FBD4DF364A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7B1505E-C3B4-9563-CADB-668BE9EDF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EB8237-1B17-3C87-6D47-11E3126F1D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F592740-9C66-587E-EDD9-EC32360EA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5138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207FE66-C4ED-D47D-3C4F-E1FB2B41B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F5400C-BA26-3368-FC79-DFA701F6992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5CD36A-DBBD-591F-0B65-5C99A6DEE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D9B3FC-1E48-B9E9-D673-2765A42B14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9AA33F-8914-2805-D44F-F0CD7D20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1577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D03DBCB-AE95-7B9D-5F60-A6B161D1B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47BC85-6C22-49DC-DD43-0AC06801D5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466FAF7-40E0-9A0F-230E-00A75932C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39C76D8-C836-91E6-1D04-10A1070C7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EA93B95-7316-6EED-902A-F7B5A7DA7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0964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35E1CCC-01D2-E509-5997-310D0154EA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4E8ADF-E46C-7698-B6D1-7A4B6E20BA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BB79B0D0-35C2-39C2-B134-CB0BDA6D2D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F39DE61C-7C36-3D9F-AA57-82F28336FD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8C61810-A2C8-4FCD-E6F9-8420D2CA6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7A8DDC-CFDF-41AC-49D7-0C7E81DC5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8774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0166FB-FF90-4360-E910-C32926312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7F5AC8C-173E-E5B8-F4EE-1657E1ADCA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F85CCE4-AE6D-6D5A-FD80-A350CFC37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F61DF3A-D37A-485D-9607-988E5D89C6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89EA9D0-F662-09F9-AA82-2D1128F540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84500036-28AA-61AC-CC9F-67DF591B6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C236E72-C241-97C6-B13A-F2B8A59416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C0A2844-1F94-397D-9418-B5A2C81FF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332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421D17E-6510-58D5-D09A-00328781EE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8A698A0F-9339-90FC-6616-986EA5E27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655452F-B345-47C0-AD2E-FF025C5618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DFEA9F-FCD6-D1E4-1FF0-A402C83A8F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712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5DA79B4-B071-AD56-DD08-694E458FE6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286BEBFB-70DE-E27B-65A3-999ECC8B7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0EF1AF2-D121-2512-6129-D25BACA40E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2341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1DB7905-91DD-806A-B0F8-5CE4B8A37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F5B02FE-06C4-6F16-6723-F18B351A0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ACAF5C-7BE3-E91E-F9B0-5468F24446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5961A4E-1A95-25A4-12C0-08D9B52A1B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DF1082B-AA7C-CC18-A452-F36A0749C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0323A62-F34C-91FF-36E1-354E8888DD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02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B835845-ABFA-83E4-744D-79054D6DC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7B5DEE9-0AF2-2106-DC67-A7CBB8A050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119B9E2D-CD46-F485-B2DD-80A2C64120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4FB6EE4-69B6-7198-5C71-B062F6A65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ACD274D-5B15-FF17-A5C6-F39BEC81F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36FF234-891A-D749-61E0-F6EC44FA8F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4198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0E43C79F-55DB-8812-920B-C28DAC3FC9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A646592-5BA1-37B5-3A7F-51639EE017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31DF53A-D327-A16C-A845-16BF07D52C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7B55E7-91EA-6D22-A1D6-C65636CB4D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002A1F3-9834-159D-7529-3458BA1B12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59F16-590B-394F-BCF8-2BC7BE668F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372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280.png"/><Relationship Id="rId18" Type="http://schemas.openxmlformats.org/officeDocument/2006/relationships/image" Target="../media/image52.png"/><Relationship Id="rId3" Type="http://schemas.openxmlformats.org/officeDocument/2006/relationships/image" Target="../media/image410.png"/><Relationship Id="rId7" Type="http://schemas.openxmlformats.org/officeDocument/2006/relationships/image" Target="../media/image44.png"/><Relationship Id="rId12" Type="http://schemas.openxmlformats.org/officeDocument/2006/relationships/image" Target="../media/image51.png"/><Relationship Id="rId17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11" Type="http://schemas.openxmlformats.org/officeDocument/2006/relationships/image" Target="../media/image50.png"/><Relationship Id="rId5" Type="http://schemas.openxmlformats.org/officeDocument/2006/relationships/image" Target="../media/image40.png"/><Relationship Id="rId10" Type="http://schemas.openxmlformats.org/officeDocument/2006/relationships/image" Target="../media/image47.png"/><Relationship Id="rId19" Type="http://schemas.openxmlformats.org/officeDocument/2006/relationships/image" Target="../media/image53.png"/><Relationship Id="rId4" Type="http://schemas.openxmlformats.org/officeDocument/2006/relationships/image" Target="../media/image22.png"/><Relationship Id="rId9" Type="http://schemas.openxmlformats.org/officeDocument/2006/relationships/image" Target="../media/image46.png"/><Relationship Id="rId1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4" Type="http://schemas.openxmlformats.org/officeDocument/2006/relationships/image" Target="../media/image5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5" Type="http://schemas.openxmlformats.org/officeDocument/2006/relationships/image" Target="../media/image57.emf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18" Type="http://schemas.openxmlformats.org/officeDocument/2006/relationships/image" Target="../media/image73.png"/><Relationship Id="rId3" Type="http://schemas.openxmlformats.org/officeDocument/2006/relationships/image" Target="../media/image58.png"/><Relationship Id="rId21" Type="http://schemas.openxmlformats.org/officeDocument/2006/relationships/image" Target="../media/image76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17" Type="http://schemas.openxmlformats.org/officeDocument/2006/relationships/image" Target="../media/image72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71.png"/><Relationship Id="rId20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11" Type="http://schemas.openxmlformats.org/officeDocument/2006/relationships/image" Target="../media/image66.png"/><Relationship Id="rId5" Type="http://schemas.openxmlformats.org/officeDocument/2006/relationships/image" Target="../media/image60.png"/><Relationship Id="rId15" Type="http://schemas.openxmlformats.org/officeDocument/2006/relationships/image" Target="../media/image70.png"/><Relationship Id="rId10" Type="http://schemas.openxmlformats.org/officeDocument/2006/relationships/image" Target="../media/image65.png"/><Relationship Id="rId19" Type="http://schemas.openxmlformats.org/officeDocument/2006/relationships/image" Target="../media/image74.png"/><Relationship Id="rId4" Type="http://schemas.openxmlformats.org/officeDocument/2006/relationships/image" Target="../media/image59.png"/><Relationship Id="rId9" Type="http://schemas.openxmlformats.org/officeDocument/2006/relationships/image" Target="../media/image64.png"/><Relationship Id="rId14" Type="http://schemas.openxmlformats.org/officeDocument/2006/relationships/image" Target="../media/image6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NULL"/><Relationship Id="rId7" Type="http://schemas.openxmlformats.org/officeDocument/2006/relationships/image" Target="NUL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78.png"/><Relationship Id="rId5" Type="http://schemas.openxmlformats.org/officeDocument/2006/relationships/image" Target="../media/image65.png"/><Relationship Id="rId10" Type="http://schemas.openxmlformats.org/officeDocument/2006/relationships/image" Target="NULL"/><Relationship Id="rId4" Type="http://schemas.openxmlformats.org/officeDocument/2006/relationships/image" Target="NULL"/><Relationship Id="rId9" Type="http://schemas.openxmlformats.org/officeDocument/2006/relationships/image" Target="../media/image7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emf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5.png"/><Relationship Id="rId7" Type="http://schemas.openxmlformats.org/officeDocument/2006/relationships/image" Target="../media/image2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7.png"/><Relationship Id="rId10" Type="http://schemas.openxmlformats.org/officeDocument/2006/relationships/image" Target="../media/image32.png"/><Relationship Id="rId4" Type="http://schemas.openxmlformats.org/officeDocument/2006/relationships/image" Target="../media/image22.pn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7" Type="http://schemas.openxmlformats.org/officeDocument/2006/relationships/image" Target="../media/image33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39.png"/><Relationship Id="rId4" Type="http://schemas.openxmlformats.org/officeDocument/2006/relationships/image" Target="../media/image4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7063B647-3596-6C44-87E4-F1ABA9D793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anchor="ctr"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ja-JP" sz="3200" b="1" dirty="0">
                <a:latin typeface="Helvetica" pitchFamily="2" charset="0"/>
              </a:rPr>
              <a:t>Simulation Study on LER Beam Oscillation</a:t>
            </a:r>
            <a:endParaRPr lang="ja-JP" altLang="en-US" sz="3200" b="1">
              <a:latin typeface="Helvetica" pitchFamily="2" charset="0"/>
            </a:endParaRPr>
          </a:p>
        </p:txBody>
      </p:sp>
      <p:sp>
        <p:nvSpPr>
          <p:cNvPr id="7" name="字幕 6">
            <a:extLst>
              <a:ext uri="{FF2B5EF4-FFF2-40B4-BE49-F238E27FC236}">
                <a16:creationId xmlns:a16="http://schemas.microsoft.com/office/drawing/2014/main" id="{AB5F0A30-DDD4-7F40-9B0F-923C0D9AA0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ctr">
            <a:normAutofit/>
          </a:bodyPr>
          <a:lstStyle/>
          <a:p>
            <a:r>
              <a:rPr lang="en-US" altLang="ja-JP" sz="2800" b="1" dirty="0">
                <a:latin typeface="Helvetica" pitchFamily="2" charset="0"/>
              </a:rPr>
              <a:t>Masaru TAKAO</a:t>
            </a:r>
          </a:p>
          <a:p>
            <a:endParaRPr lang="ja-JP" altLang="en-US" sz="2800" b="1">
              <a:latin typeface="Helvetica" pitchFamily="2" charset="0"/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912DA82-A971-FA46-9DF7-47752A83C7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E4BBA36-99BE-0E43-8057-9613F7845C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6A21E-187C-1648-B0C2-C0E4BFEEB46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897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668"/>
    </mc:Choice>
    <mc:Fallback xmlns="">
      <p:transition spd="slow" advTm="39668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Resonance Modes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Spectra of vertical beam oscillation w/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𝟎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𝟎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  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(left)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ja-JP" sz="2000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𝟕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𝟓</m:t>
                    </m:r>
                    <m:r>
                      <m:rPr>
                        <m:nor/>
                      </m:rPr>
                      <a:rPr lang="en-US" altLang="ja-JP" sz="2000" b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e</m:t>
                    </m:r>
                    <m:r>
                      <m:rPr>
                        <m:nor/>
                      </m:rPr>
                      <a:rPr lang="en-US" altLang="ja-JP" sz="2000" b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−4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(right).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3"/>
                <a:stretch>
                  <a:fillRect l="-603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10</a:t>
            </a:fld>
            <a:endParaRPr kumimoji="1" lang="ja-JP" altLang="en-US"/>
          </a:p>
        </p:txBody>
      </p:sp>
      <p:pic>
        <p:nvPicPr>
          <p:cNvPr id="10" name="図 9" descr="グラフ&#10;&#10;自動的に生成された説明">
            <a:extLst>
              <a:ext uri="{FF2B5EF4-FFF2-40B4-BE49-F238E27FC236}">
                <a16:creationId xmlns:a16="http://schemas.microsoft.com/office/drawing/2014/main" id="{1D105494-83EF-2448-5866-04BEC365B4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01" y="1793672"/>
            <a:ext cx="5760000" cy="4320000"/>
          </a:xfrm>
          <a:prstGeom prst="rect">
            <a:avLst/>
          </a:prstGeom>
        </p:spPr>
      </p:pic>
      <p:pic>
        <p:nvPicPr>
          <p:cNvPr id="12" name="図 11" descr="グラフ&#10;&#10;自動的に生成された説明">
            <a:extLst>
              <a:ext uri="{FF2B5EF4-FFF2-40B4-BE49-F238E27FC236}">
                <a16:creationId xmlns:a16="http://schemas.microsoft.com/office/drawing/2014/main" id="{AE418519-C3C8-3104-7929-E7DE3B7142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7999" y="1793672"/>
            <a:ext cx="5760000" cy="432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56D78065-6E4D-3FD3-85C9-3E0EA48067F7}"/>
                  </a:ext>
                </a:extLst>
              </p:cNvPr>
              <p:cNvSpPr txBox="1"/>
              <p:nvPr/>
            </p:nvSpPr>
            <p:spPr>
              <a:xfrm>
                <a:off x="2445857" y="4909359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56D78065-6E4D-3FD3-85C9-3E0EA48067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857" y="4909359"/>
                <a:ext cx="774507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08EBBC20-425D-1481-F87F-9CFE69A1E53A}"/>
                  </a:ext>
                </a:extLst>
              </p:cNvPr>
              <p:cNvSpPr txBox="1"/>
              <p:nvPr/>
            </p:nvSpPr>
            <p:spPr>
              <a:xfrm>
                <a:off x="3392939" y="3453212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08EBBC20-425D-1481-F87F-9CFE69A1E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2939" y="3453212"/>
                <a:ext cx="774507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74CCCEC2-A130-470A-A1F9-7EEB63A7E4B1}"/>
                  </a:ext>
                </a:extLst>
              </p:cNvPr>
              <p:cNvSpPr txBox="1"/>
              <p:nvPr/>
            </p:nvSpPr>
            <p:spPr>
              <a:xfrm>
                <a:off x="1970892" y="3561054"/>
                <a:ext cx="1188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74CCCEC2-A130-470A-A1F9-7EEB63A7E4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0892" y="3561054"/>
                <a:ext cx="1188081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6536C3AA-DBDD-C16B-0E76-6FDD2710B783}"/>
                  </a:ext>
                </a:extLst>
              </p:cNvPr>
              <p:cNvSpPr txBox="1"/>
              <p:nvPr/>
            </p:nvSpPr>
            <p:spPr>
              <a:xfrm>
                <a:off x="1734751" y="3205452"/>
                <a:ext cx="1691937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𝟕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6536C3AA-DBDD-C16B-0E76-6FDD2710B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4751" y="3205452"/>
                <a:ext cx="1691937" cy="495520"/>
              </a:xfrm>
              <a:prstGeom prst="rect">
                <a:avLst/>
              </a:prstGeom>
              <a:blipFill>
                <a:blip r:embed="rId9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EBB38764-B94C-8928-D15F-1F7D59980CDC}"/>
                  </a:ext>
                </a:extLst>
              </p:cNvPr>
              <p:cNvSpPr txBox="1"/>
              <p:nvPr/>
            </p:nvSpPr>
            <p:spPr>
              <a:xfrm>
                <a:off x="838200" y="2679693"/>
                <a:ext cx="1188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EBB38764-B94C-8928-D15F-1F7D59980C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2679693"/>
                <a:ext cx="1188081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CA1E8F3-5179-9426-A2E8-4F9DE6AB3CBF}"/>
                  </a:ext>
                </a:extLst>
              </p:cNvPr>
              <p:cNvSpPr txBox="1"/>
              <p:nvPr/>
            </p:nvSpPr>
            <p:spPr>
              <a:xfrm>
                <a:off x="3165816" y="4115827"/>
                <a:ext cx="594970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CA1E8F3-5179-9426-A2E8-4F9DE6AB3C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816" y="4115827"/>
                <a:ext cx="594970" cy="495520"/>
              </a:xfrm>
              <a:prstGeom prst="rect">
                <a:avLst/>
              </a:prstGeom>
              <a:blipFill>
                <a:blip r:embed="rId11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32CA4D43-BB2D-8A56-E432-5BA0343F3588}"/>
                  </a:ext>
                </a:extLst>
              </p:cNvPr>
              <p:cNvSpPr txBox="1"/>
              <p:nvPr/>
            </p:nvSpPr>
            <p:spPr>
              <a:xfrm>
                <a:off x="8164140" y="5192473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32CA4D43-BB2D-8A56-E432-5BA0343F35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4140" y="5192473"/>
                <a:ext cx="774507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4CDA4D4-7FFA-6C26-41CB-727882114F50}"/>
                  </a:ext>
                </a:extLst>
              </p:cNvPr>
              <p:cNvSpPr txBox="1"/>
              <p:nvPr/>
            </p:nvSpPr>
            <p:spPr>
              <a:xfrm>
                <a:off x="9614843" y="3530891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𝟓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14CDA4D4-7FFA-6C26-41CB-727882114F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14843" y="3530891"/>
                <a:ext cx="774507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B772E0E0-DE70-3BAF-5055-013550BA8938}"/>
                  </a:ext>
                </a:extLst>
              </p:cNvPr>
              <p:cNvSpPr txBox="1"/>
              <p:nvPr/>
            </p:nvSpPr>
            <p:spPr>
              <a:xfrm>
                <a:off x="8026223" y="3557897"/>
                <a:ext cx="11880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𝟏𝟐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B772E0E0-DE70-3BAF-5055-013550BA89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26223" y="3557897"/>
                <a:ext cx="1188082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54577F0E-A7AB-5AE0-633D-0F876271AFAC}"/>
                  </a:ext>
                </a:extLst>
              </p:cNvPr>
              <p:cNvSpPr txBox="1"/>
              <p:nvPr/>
            </p:nvSpPr>
            <p:spPr>
              <a:xfrm>
                <a:off x="7714156" y="3205452"/>
                <a:ext cx="1691937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𝟕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54577F0E-A7AB-5AE0-633D-0F876271A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156" y="3205452"/>
                <a:ext cx="1691937" cy="495520"/>
              </a:xfrm>
              <a:prstGeom prst="rect">
                <a:avLst/>
              </a:prstGeom>
              <a:blipFill>
                <a:blip r:embed="rId14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18AAA9A5-34CB-BC12-64E6-5BD905EC2BB4}"/>
                  </a:ext>
                </a:extLst>
              </p:cNvPr>
              <p:cNvSpPr txBox="1"/>
              <p:nvPr/>
            </p:nvSpPr>
            <p:spPr>
              <a:xfrm>
                <a:off x="10091865" y="4964840"/>
                <a:ext cx="594970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18AAA9A5-34CB-BC12-64E6-5BD905EC2B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1865" y="4964840"/>
                <a:ext cx="594970" cy="495520"/>
              </a:xfrm>
              <a:prstGeom prst="rect">
                <a:avLst/>
              </a:prstGeom>
              <a:blipFill>
                <a:blip r:embed="rId16"/>
                <a:stretch>
                  <a:fillRect b="-4878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316368CD-E4DC-0EBB-4B60-5F213C22F8E2}"/>
                  </a:ext>
                </a:extLst>
              </p:cNvPr>
              <p:cNvSpPr txBox="1"/>
              <p:nvPr/>
            </p:nvSpPr>
            <p:spPr>
              <a:xfrm>
                <a:off x="8523538" y="4722801"/>
                <a:ext cx="14402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316368CD-E4DC-0EBB-4B60-5F213C22F8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23538" y="4722801"/>
                <a:ext cx="1440266" cy="4616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379F2759-AF42-BC8D-BF7B-1FF2ACA0569F}"/>
                  </a:ext>
                </a:extLst>
              </p:cNvPr>
              <p:cNvSpPr txBox="1"/>
              <p:nvPr/>
            </p:nvSpPr>
            <p:spPr>
              <a:xfrm>
                <a:off x="9119985" y="4120911"/>
                <a:ext cx="14402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𝟓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379F2759-AF42-BC8D-BF7B-1FF2ACA056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19985" y="4120911"/>
                <a:ext cx="1440266" cy="46166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F627FF2-0BDB-ADEC-D1D4-D007537C4D90}"/>
                  </a:ext>
                </a:extLst>
              </p:cNvPr>
              <p:cNvSpPr txBox="1"/>
              <p:nvPr/>
            </p:nvSpPr>
            <p:spPr>
              <a:xfrm>
                <a:off x="6178258" y="3311298"/>
                <a:ext cx="16246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BF627FF2-0BDB-ADEC-D1D4-D007537C4D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8258" y="3311298"/>
                <a:ext cx="1624612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9451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Beam Oscillation w/ Beam-Beam Interaction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40AB02-5FD9-F148-8319-AA30F250A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186799"/>
            <a:ext cx="10515599" cy="5292000"/>
          </a:xfrm>
        </p:spPr>
        <p:txBody>
          <a:bodyPr>
            <a:normAutofit/>
          </a:bodyPr>
          <a:lstStyle/>
          <a:p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BEAMBEAM FBMBMP: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BX 	= .025   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BY 	= .0003 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XANGLE 	= .0415  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EMITX 	= 4.6e-09 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EMITY 	= 1.288e-11    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DP 	= .000637    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SIGZ 	= .005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NP 	= 3.45e+10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SLICE 	= 200    </a:t>
            </a:r>
          </a:p>
          <a:p>
            <a:pPr marL="457200" lvl="1" indent="0">
              <a:buNone/>
              <a:tabLst>
                <a:tab pos="1814400" algn="l"/>
              </a:tabLst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STURN 	= 10</a:t>
            </a:r>
          </a:p>
          <a:p>
            <a:endParaRPr lang="en-US" altLang="ja-JP" sz="2000" b="1" dirty="0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EF9E1BCD-9976-B8DA-F7E3-293868B5DD09}"/>
              </a:ext>
            </a:extLst>
          </p:cNvPr>
          <p:cNvSpPr/>
          <p:nvPr/>
        </p:nvSpPr>
        <p:spPr>
          <a:xfrm>
            <a:off x="1340067" y="3880097"/>
            <a:ext cx="2727435" cy="315311"/>
          </a:xfrm>
          <a:prstGeom prst="rect">
            <a:avLst/>
          </a:prstGeom>
          <a:noFill/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13554D4-978D-1CBD-A346-E2D3173F914A}"/>
              </a:ext>
            </a:extLst>
          </p:cNvPr>
          <p:cNvSpPr txBox="1"/>
          <p:nvPr/>
        </p:nvSpPr>
        <p:spPr>
          <a:xfrm>
            <a:off x="4256690" y="3850346"/>
            <a:ext cx="32832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Helvetica" pitchFamily="2" charset="0"/>
              </a:rPr>
              <a:t>Particle number @ bunch</a:t>
            </a:r>
            <a:endParaRPr kumimoji="1" lang="ja-JP" altLang="en-US" sz="2000" b="1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722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800D378-97D0-9D49-A351-61DCCC52D66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4"/>
                <a:ext cx="10515600" cy="648000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sz="24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Tracking Simulations w/o</a:t>
                </a:r>
                <a:r>
                  <a:rPr lang="en-US" altLang="ja-JP" sz="24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Beam-Beam Interaction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ja-JP" sz="24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4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𝟕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𝟓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𝒆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−</m:t>
                    </m:r>
                    <m:r>
                      <a:rPr lang="en-US" altLang="ja-JP" sz="24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𝟒</m:t>
                    </m:r>
                  </m:oMath>
                </a14:m>
                <a:r>
                  <a:rPr kumimoji="1" lang="en-US" altLang="ja-JP" sz="24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)</a:t>
                </a:r>
                <a:endParaRPr kumimoji="1" lang="ja-JP" altLang="en-US" sz="2400" b="1">
                  <a:latin typeface="Helvetica" pitchFamily="2" charset="0"/>
                  <a:ea typeface="Hiragino Kaku Gothic ProN W6" panose="020B0300000000000000" pitchFamily="34" charset="-128"/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800D378-97D0-9D49-A351-61DCCC52D6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4"/>
                <a:ext cx="10515600" cy="648000"/>
              </a:xfrm>
              <a:blipFill>
                <a:blip r:embed="rId2"/>
                <a:stretch>
                  <a:fillRect l="-965" b="-57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40AB02-5FD9-F148-8319-AA30F250A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186799"/>
            <a:ext cx="10515599" cy="5292000"/>
          </a:xfrm>
        </p:spPr>
        <p:txBody>
          <a:bodyPr>
            <a:normAutofit/>
          </a:bodyPr>
          <a:lstStyle/>
          <a:p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Amplitude and spectrum of vertical beam oscillation: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図 3" descr="グラフ, ダイアグラム&#10;&#10;自動的に生成された説明">
            <a:extLst>
              <a:ext uri="{FF2B5EF4-FFF2-40B4-BE49-F238E27FC236}">
                <a16:creationId xmlns:a16="http://schemas.microsoft.com/office/drawing/2014/main" id="{DC51909C-3A6C-D78E-0DE3-CDF93F2AE0E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457"/>
          <a:stretch/>
        </p:blipFill>
        <p:spPr>
          <a:xfrm>
            <a:off x="6208002" y="1873078"/>
            <a:ext cx="5760000" cy="466808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16F1D9DF-5AFA-FD3A-9D53-754C195CA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998" y="2175583"/>
            <a:ext cx="5760000" cy="40630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F9841345-85A2-7B91-2D52-216081A9CB2D}"/>
                  </a:ext>
                </a:extLst>
              </p:cNvPr>
              <p:cNvSpPr txBox="1"/>
              <p:nvPr/>
            </p:nvSpPr>
            <p:spPr>
              <a:xfrm>
                <a:off x="7744822" y="4915486"/>
                <a:ext cx="469024" cy="4282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b="1" i="1" smtClean="0">
                              <a:latin typeface="Cambria Math" panose="02040503050406030204" pitchFamily="18" charset="0"/>
                              <a:ea typeface="Hiragino Kaku Gothic ProN W6" panose="020B0300000000000000" pitchFamily="34" charset="-128"/>
                            </a:rPr>
                          </m:ctrlPr>
                        </m:sSubPr>
                        <m:e>
                          <m:r>
                            <a:rPr lang="en-US" altLang="ja-JP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ja-JP" altLang="en-US" sz="2000"/>
              </a:p>
            </p:txBody>
          </p:sp>
        </mc:Choice>
        <mc:Fallback xmlns=""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F9841345-85A2-7B91-2D52-216081A9CB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44822" y="4915486"/>
                <a:ext cx="469024" cy="428259"/>
              </a:xfrm>
              <a:prstGeom prst="rect">
                <a:avLst/>
              </a:prstGeom>
              <a:blipFill>
                <a:blip r:embed="rId6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079B0B9F-30B0-74C2-07C9-89C9FE68F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A45D03A6-2903-8AFF-DE32-59FFBE652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13870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800D378-97D0-9D49-A351-61DCCC52D66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4"/>
                <a:ext cx="10515600" cy="648000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sz="24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Tracking Simulations w/</a:t>
                </a:r>
                <a:r>
                  <a:rPr lang="en-US" altLang="ja-JP" sz="24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Design Beam-Beam Interaction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ja-JP" sz="24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4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𝟕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𝟓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𝒆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−</m:t>
                    </m:r>
                    <m:r>
                      <a:rPr lang="en-US" altLang="ja-JP" sz="24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𝟒</m:t>
                    </m:r>
                  </m:oMath>
                </a14:m>
                <a:r>
                  <a:rPr kumimoji="1" lang="en-US" altLang="ja-JP" sz="24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)</a:t>
                </a:r>
                <a:endParaRPr kumimoji="1" lang="ja-JP" altLang="en-US" sz="2400" b="1">
                  <a:latin typeface="Helvetica" pitchFamily="2" charset="0"/>
                  <a:ea typeface="Hiragino Kaku Gothic ProN W6" panose="020B0300000000000000" pitchFamily="34" charset="-128"/>
                </a:endParaRPr>
              </a:p>
            </p:txBody>
          </p:sp>
        </mc:Choice>
        <mc:Fallback xmlns="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800D378-97D0-9D49-A351-61DCCC52D6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4"/>
                <a:ext cx="10515600" cy="648000"/>
              </a:xfrm>
              <a:blipFill>
                <a:blip r:embed="rId2"/>
                <a:stretch>
                  <a:fillRect l="-965" r="-121" b="-57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Amplitude and spectrum of vertical beam oscillation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𝒏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𝟑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𝟒𝟓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𝒆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+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𝟏𝟎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: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3"/>
                <a:stretch>
                  <a:fillRect l="-603" t="-9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 descr="グラフ, ダイアグラム, 棒グラフ, ヒストグラム&#10;&#10;自動的に生成された説明">
            <a:extLst>
              <a:ext uri="{FF2B5EF4-FFF2-40B4-BE49-F238E27FC236}">
                <a16:creationId xmlns:a16="http://schemas.microsoft.com/office/drawing/2014/main" id="{11A6D2F6-1B8E-69AA-7BF8-9A23C036BFC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183"/>
          <a:stretch/>
        </p:blipFill>
        <p:spPr>
          <a:xfrm>
            <a:off x="6208000" y="1879961"/>
            <a:ext cx="5760000" cy="4654317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8A02A99F-85C1-53EB-E2A0-3EF30E1855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001" y="2175583"/>
            <a:ext cx="5760000" cy="40630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A781C26C-E11D-8BB8-9701-C8602FEAD534}"/>
                  </a:ext>
                </a:extLst>
              </p:cNvPr>
              <p:cNvSpPr txBox="1"/>
              <p:nvPr/>
            </p:nvSpPr>
            <p:spPr>
              <a:xfrm>
                <a:off x="8706524" y="4868188"/>
                <a:ext cx="469024" cy="42825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ja-JP" sz="2000" b="1" i="1" smtClean="0">
                              <a:latin typeface="Cambria Math" panose="02040503050406030204" pitchFamily="18" charset="0"/>
                              <a:ea typeface="Hiragino Kaku Gothic ProN W6" panose="020B0300000000000000" pitchFamily="34" charset="-128"/>
                            </a:rPr>
                          </m:ctrlPr>
                        </m:sSubPr>
                        <m:e>
                          <m:r>
                            <a:rPr lang="en-US" altLang="ja-JP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0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lang="ja-JP" altLang="en-US" sz="2000"/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A781C26C-E11D-8BB8-9701-C8602FEAD5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6524" y="4868188"/>
                <a:ext cx="469024" cy="428259"/>
              </a:xfrm>
              <a:prstGeom prst="rect">
                <a:avLst/>
              </a:prstGeom>
              <a:blipFill>
                <a:blip r:embed="rId6"/>
                <a:stretch>
                  <a:fillRect b="-28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32B8E36-1C22-BD1B-8722-695F85B51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14BAFB-1248-9479-D261-4DF54B6E7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59F16-590B-394F-BCF8-2BC7BE668FF6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19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Resonance Modes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Spectra of vertical beam oscillation w/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ja-JP" sz="2000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𝟕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𝟓</m:t>
                    </m:r>
                    <m:r>
                      <m:rPr>
                        <m:nor/>
                      </m:rPr>
                      <a:rPr lang="en-US" altLang="ja-JP" sz="2000" b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e</m:t>
                    </m:r>
                    <m:r>
                      <m:rPr>
                        <m:nor/>
                      </m:rPr>
                      <a:rPr lang="en-US" altLang="ja-JP" sz="2000" b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−4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.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3"/>
                <a:stretch>
                  <a:fillRect l="-603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14</a:t>
            </a:fld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56D78065-6E4D-3FD3-85C9-3E0EA48067F7}"/>
                  </a:ext>
                </a:extLst>
              </p:cNvPr>
              <p:cNvSpPr txBox="1"/>
              <p:nvPr/>
            </p:nvSpPr>
            <p:spPr>
              <a:xfrm>
                <a:off x="2445857" y="4846295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56D78065-6E4D-3FD3-85C9-3E0EA48067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857" y="4846295"/>
                <a:ext cx="77450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08EBBC20-425D-1481-F87F-9CFE69A1E53A}"/>
                  </a:ext>
                </a:extLst>
              </p:cNvPr>
              <p:cNvSpPr txBox="1"/>
              <p:nvPr/>
            </p:nvSpPr>
            <p:spPr>
              <a:xfrm>
                <a:off x="3140471" y="3378491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08EBBC20-425D-1481-F87F-9CFE69A1E5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40471" y="3378491"/>
                <a:ext cx="774507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74CCCEC2-A130-470A-A1F9-7EEB63A7E4B1}"/>
                  </a:ext>
                </a:extLst>
              </p:cNvPr>
              <p:cNvSpPr txBox="1"/>
              <p:nvPr/>
            </p:nvSpPr>
            <p:spPr>
              <a:xfrm>
                <a:off x="1986680" y="3453212"/>
                <a:ext cx="1188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74CCCEC2-A130-470A-A1F9-7EEB63A7E4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6680" y="3453212"/>
                <a:ext cx="1188081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6536C3AA-DBDD-C16B-0E76-6FDD2710B783}"/>
                  </a:ext>
                </a:extLst>
              </p:cNvPr>
              <p:cNvSpPr txBox="1"/>
              <p:nvPr/>
            </p:nvSpPr>
            <p:spPr>
              <a:xfrm>
                <a:off x="1797495" y="2827665"/>
                <a:ext cx="1691937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𝟕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6536C3AA-DBDD-C16B-0E76-6FDD2710B7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7495" y="2827665"/>
                <a:ext cx="1691937" cy="495520"/>
              </a:xfrm>
              <a:prstGeom prst="rect">
                <a:avLst/>
              </a:prstGeom>
              <a:blipFill>
                <a:blip r:embed="rId7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EBB38764-B94C-8928-D15F-1F7D59980CDC}"/>
                  </a:ext>
                </a:extLst>
              </p:cNvPr>
              <p:cNvSpPr txBox="1"/>
              <p:nvPr/>
            </p:nvSpPr>
            <p:spPr>
              <a:xfrm>
                <a:off x="1095728" y="1918725"/>
                <a:ext cx="1188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EBB38764-B94C-8928-D15F-1F7D59980C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728" y="1918725"/>
                <a:ext cx="1188081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CA1E8F3-5179-9426-A2E8-4F9DE6AB3CBF}"/>
                  </a:ext>
                </a:extLst>
              </p:cNvPr>
              <p:cNvSpPr txBox="1"/>
              <p:nvPr/>
            </p:nvSpPr>
            <p:spPr>
              <a:xfrm>
                <a:off x="3165816" y="4115827"/>
                <a:ext cx="594970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9CA1E8F3-5179-9426-A2E8-4F9DE6AB3C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816" y="4115827"/>
                <a:ext cx="594970" cy="495520"/>
              </a:xfrm>
              <a:prstGeom prst="rect">
                <a:avLst/>
              </a:prstGeom>
              <a:blipFill>
                <a:blip r:embed="rId9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図 3" descr="グラフ&#10;&#10;自動的に生成された説明">
            <a:extLst>
              <a:ext uri="{FF2B5EF4-FFF2-40B4-BE49-F238E27FC236}">
                <a16:creationId xmlns:a16="http://schemas.microsoft.com/office/drawing/2014/main" id="{091F1422-C015-13E4-0215-8734F49CCBA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207999" y="1793672"/>
            <a:ext cx="5760000" cy="4320000"/>
          </a:xfrm>
          <a:prstGeom prst="rect">
            <a:avLst/>
          </a:prstGeom>
        </p:spPr>
      </p:pic>
      <p:pic>
        <p:nvPicPr>
          <p:cNvPr id="9" name="図 8" descr="グラフ&#10;&#10;自動的に生成された説明">
            <a:extLst>
              <a:ext uri="{FF2B5EF4-FFF2-40B4-BE49-F238E27FC236}">
                <a16:creationId xmlns:a16="http://schemas.microsoft.com/office/drawing/2014/main" id="{998697C4-E2F8-A3D7-DE59-56FFAC44D97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7902" y="1793672"/>
            <a:ext cx="5760000" cy="432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F2396DE-5DDC-3029-B2E9-8246311F6EAE}"/>
                  </a:ext>
                </a:extLst>
              </p:cNvPr>
              <p:cNvSpPr txBox="1"/>
              <p:nvPr/>
            </p:nvSpPr>
            <p:spPr>
              <a:xfrm>
                <a:off x="1873697" y="5192473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1F2396DE-5DDC-3029-B2E9-8246311F6E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73697" y="5192473"/>
                <a:ext cx="774507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1F2CACD-1019-AC85-03EB-CD7BE8807347}"/>
                  </a:ext>
                </a:extLst>
              </p:cNvPr>
              <p:cNvSpPr txBox="1"/>
              <p:nvPr/>
            </p:nvSpPr>
            <p:spPr>
              <a:xfrm>
                <a:off x="3324400" y="3530891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𝟓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01F2CACD-1019-AC85-03EB-CD7BE88073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4400" y="3530891"/>
                <a:ext cx="774507" cy="461665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9AA19DB1-E74C-7A89-7673-5B45EB91B397}"/>
                  </a:ext>
                </a:extLst>
              </p:cNvPr>
              <p:cNvSpPr txBox="1"/>
              <p:nvPr/>
            </p:nvSpPr>
            <p:spPr>
              <a:xfrm>
                <a:off x="1409272" y="3543369"/>
                <a:ext cx="11880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𝟏𝟐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9AA19DB1-E74C-7A89-7673-5B45EB91B3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272" y="3543369"/>
                <a:ext cx="1188082" cy="461665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73C92EBD-02D8-A16F-F9FB-D251EED948A5}"/>
                  </a:ext>
                </a:extLst>
              </p:cNvPr>
              <p:cNvSpPr txBox="1"/>
              <p:nvPr/>
            </p:nvSpPr>
            <p:spPr>
              <a:xfrm>
                <a:off x="1027728" y="3222065"/>
                <a:ext cx="1691937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𝟕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73C92EBD-02D8-A16F-F9FB-D251EED948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7728" y="3222065"/>
                <a:ext cx="1691937" cy="495520"/>
              </a:xfrm>
              <a:prstGeom prst="rect">
                <a:avLst/>
              </a:prstGeom>
              <a:blipFill>
                <a:blip r:embed="rId14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8660E7D4-A886-679E-A74B-3E21E257477E}"/>
                  </a:ext>
                </a:extLst>
              </p:cNvPr>
              <p:cNvSpPr txBox="1"/>
              <p:nvPr/>
            </p:nvSpPr>
            <p:spPr>
              <a:xfrm>
                <a:off x="3769890" y="4886010"/>
                <a:ext cx="594970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8660E7D4-A886-679E-A74B-3E21E25747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9890" y="4886010"/>
                <a:ext cx="594970" cy="495520"/>
              </a:xfrm>
              <a:prstGeom prst="rect">
                <a:avLst/>
              </a:prstGeom>
              <a:blipFill>
                <a:blip r:embed="rId1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6DE55F6D-5DE7-93C6-2D7B-B7CB72A7F2FE}"/>
                  </a:ext>
                </a:extLst>
              </p:cNvPr>
              <p:cNvSpPr txBox="1"/>
              <p:nvPr/>
            </p:nvSpPr>
            <p:spPr>
              <a:xfrm>
                <a:off x="1949308" y="4643971"/>
                <a:ext cx="14402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6DE55F6D-5DE7-93C6-2D7B-B7CB72A7F2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49308" y="4643971"/>
                <a:ext cx="1440266" cy="461665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58F3C8DB-8382-A2C8-7004-0B87A871651C}"/>
                  </a:ext>
                </a:extLst>
              </p:cNvPr>
              <p:cNvSpPr txBox="1"/>
              <p:nvPr/>
            </p:nvSpPr>
            <p:spPr>
              <a:xfrm>
                <a:off x="3113329" y="4231273"/>
                <a:ext cx="14402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𝟓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58F3C8DB-8382-A2C8-7004-0B87A87165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3329" y="4231273"/>
                <a:ext cx="1440266" cy="461665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4C26E3A9-2D5D-1306-8A0D-231AF1D815C7}"/>
                  </a:ext>
                </a:extLst>
              </p:cNvPr>
              <p:cNvSpPr txBox="1"/>
              <p:nvPr/>
            </p:nvSpPr>
            <p:spPr>
              <a:xfrm>
                <a:off x="9801818" y="4137350"/>
                <a:ext cx="594970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4C26E3A9-2D5D-1306-8A0D-231AF1D815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01818" y="4137350"/>
                <a:ext cx="594970" cy="495520"/>
              </a:xfrm>
              <a:prstGeom prst="rect">
                <a:avLst/>
              </a:prstGeom>
              <a:blipFill>
                <a:blip r:embed="rId1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6F4743D4-A32D-B2CA-CB8B-FEAA5BC1DDF2}"/>
                  </a:ext>
                </a:extLst>
              </p:cNvPr>
              <p:cNvSpPr txBox="1"/>
              <p:nvPr/>
            </p:nvSpPr>
            <p:spPr>
              <a:xfrm>
                <a:off x="8594480" y="3784581"/>
                <a:ext cx="14402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𝟓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6F4743D4-A32D-B2CA-CB8B-FEAA5BC1DD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4480" y="3784581"/>
                <a:ext cx="1440266" cy="461665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0B49EC56-40EC-37FD-D592-2DB27989C3E9}"/>
                  </a:ext>
                </a:extLst>
              </p:cNvPr>
              <p:cNvSpPr txBox="1"/>
              <p:nvPr/>
            </p:nvSpPr>
            <p:spPr>
              <a:xfrm>
                <a:off x="8538881" y="4523974"/>
                <a:ext cx="144026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36" name="テキスト ボックス 35">
                <a:extLst>
                  <a:ext uri="{FF2B5EF4-FFF2-40B4-BE49-F238E27FC236}">
                    <a16:creationId xmlns:a16="http://schemas.microsoft.com/office/drawing/2014/main" id="{0B49EC56-40EC-37FD-D592-2DB27989C3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38881" y="4523974"/>
                <a:ext cx="1440266" cy="461665"/>
              </a:xfrm>
              <a:prstGeom prst="rect">
                <a:avLst/>
              </a:prstGeom>
              <a:blipFill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10EA538-EDCE-26CB-4530-3E9C8E1DC66B}"/>
              </a:ext>
            </a:extLst>
          </p:cNvPr>
          <p:cNvSpPr txBox="1"/>
          <p:nvPr/>
        </p:nvSpPr>
        <p:spPr>
          <a:xfrm>
            <a:off x="1598133" y="1793670"/>
            <a:ext cx="29995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Resonance Modes w/o BB</a:t>
            </a:r>
            <a:endParaRPr kumimoji="1"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0A619DC7-4D17-01DF-5268-FD502FE67F2E}"/>
              </a:ext>
            </a:extLst>
          </p:cNvPr>
          <p:cNvSpPr txBox="1"/>
          <p:nvPr/>
        </p:nvSpPr>
        <p:spPr>
          <a:xfrm>
            <a:off x="7620290" y="1793669"/>
            <a:ext cx="29354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Resonance Modes w/ BB</a:t>
            </a:r>
            <a:endParaRPr kumimoji="1"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7E12CFD0-BEE0-9E11-4C85-3BAFE6C14533}"/>
                  </a:ext>
                </a:extLst>
              </p:cNvPr>
              <p:cNvSpPr txBox="1"/>
              <p:nvPr/>
            </p:nvSpPr>
            <p:spPr>
              <a:xfrm>
                <a:off x="2126433" y="3847287"/>
                <a:ext cx="16246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7E12CFD0-BEE0-9E11-4C85-3BAFE6C145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6433" y="3847287"/>
                <a:ext cx="1624612" cy="461665"/>
              </a:xfrm>
              <a:prstGeom prst="rect">
                <a:avLst/>
              </a:prstGeom>
              <a:blipFill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8A269925-7B84-0D06-8071-CB7A5E09FCC4}"/>
                  </a:ext>
                </a:extLst>
              </p:cNvPr>
              <p:cNvSpPr txBox="1"/>
              <p:nvPr/>
            </p:nvSpPr>
            <p:spPr>
              <a:xfrm>
                <a:off x="8821523" y="3479418"/>
                <a:ext cx="162461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8A269925-7B84-0D06-8071-CB7A5E09FC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1523" y="3479418"/>
                <a:ext cx="1624612" cy="461665"/>
              </a:xfrm>
              <a:prstGeom prst="rect">
                <a:avLst/>
              </a:prstGeom>
              <a:blipFill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30898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085"/>
    </mc:Choice>
    <mc:Fallback>
      <p:transition spd="slow" advTm="78085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Summary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40AB02-5FD9-F148-8319-AA30F250A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186799"/>
            <a:ext cx="10923269" cy="5292000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The beam-beam interaction not only shifts the tune but also increases the excitation of higher-order modes.</a:t>
            </a:r>
          </a:p>
          <a:p>
            <a:endParaRPr lang="en-US" altLang="ja-JP" b="1" dirty="0">
              <a:latin typeface="Helvetica" pitchFamily="2" charset="0"/>
              <a:ea typeface="Hiragino Kaku Gothic ProN W6" panose="020B0300000000000000" pitchFamily="34" charset="-128"/>
            </a:endParaRPr>
          </a:p>
          <a:p>
            <a:endParaRPr lang="en-US" altLang="ja-JP" sz="2400" b="1" dirty="0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51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Beam Oscillation w/ Beam-Beam Interaction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B176E4CB-1835-3115-DA7A-FA3CCEF5536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389379"/>
          <a:ext cx="10515600" cy="4702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18602075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66574457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435647150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188685719"/>
                    </a:ext>
                  </a:extLst>
                </a:gridCol>
              </a:tblGrid>
              <a:tr h="427528">
                <a:tc>
                  <a:txBody>
                    <a:bodyPr/>
                    <a:lstStyle/>
                    <a:p>
                      <a:pPr algn="ctr"/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Design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Actual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w/o Beam-Beam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7823273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BX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.025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solidFill>
                            <a:srgbClr val="0432FF"/>
                          </a:solidFill>
                          <a:latin typeface="Helvetica" pitchFamily="2" charset="0"/>
                        </a:rPr>
                        <a:t>.060</a:t>
                      </a:r>
                      <a:endParaRPr kumimoji="1" lang="ja-JP" altLang="en-US" sz="2000" b="1" i="0">
                        <a:solidFill>
                          <a:srgbClr val="0432FF"/>
                        </a:solidFill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3975119665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BY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.0003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solidFill>
                            <a:srgbClr val="0432FF"/>
                          </a:solidFill>
                          <a:latin typeface="Helvetica" pitchFamily="2" charset="0"/>
                        </a:rPr>
                        <a:t>.001</a:t>
                      </a:r>
                      <a:endParaRPr kumimoji="1" lang="ja-JP" altLang="en-US" sz="2000" b="1" i="0">
                        <a:solidFill>
                          <a:srgbClr val="0432FF"/>
                        </a:solidFill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2091571263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XANGLE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.0415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.0415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2597273235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EMITX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lang="en-US" altLang="ja-JP" sz="2000" b="1" dirty="0">
                          <a:latin typeface="Helvetica" pitchFamily="2" charset="0"/>
                          <a:ea typeface="Hiragino Kaku Gothic ProN W6" panose="020B0300000000000000" pitchFamily="34" charset="-128"/>
                        </a:rPr>
                        <a:t>4.6e-09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lang="en-US" altLang="ja-JP" sz="2000" b="1" dirty="0">
                          <a:latin typeface="Helvetica" pitchFamily="2" charset="0"/>
                          <a:ea typeface="Hiragino Kaku Gothic ProN W6" panose="020B0300000000000000" pitchFamily="34" charset="-128"/>
                        </a:rPr>
                        <a:t>4.6e-09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460860802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EMITY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lang="en-US" altLang="ja-JP" sz="2000" b="1" dirty="0">
                          <a:latin typeface="Helvetica" pitchFamily="2" charset="0"/>
                          <a:ea typeface="Hiragino Kaku Gothic ProN W6" panose="020B0300000000000000" pitchFamily="34" charset="-128"/>
                        </a:rPr>
                        <a:t>1.288e-11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solidFill>
                            <a:srgbClr val="0432FF"/>
                          </a:solidFill>
                          <a:latin typeface="Helvetica" pitchFamily="2" charset="0"/>
                        </a:rPr>
                        <a:t>3.0e-11</a:t>
                      </a:r>
                      <a:endParaRPr kumimoji="1" lang="ja-JP" altLang="en-US" sz="2000" b="1" i="0">
                        <a:solidFill>
                          <a:srgbClr val="0432FF"/>
                        </a:solidFill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2093292515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DP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lang="en-US" altLang="ja-JP" sz="2000" b="1" dirty="0">
                          <a:latin typeface="Helvetica" pitchFamily="2" charset="0"/>
                          <a:ea typeface="Hiragino Kaku Gothic ProN W6" panose="020B0300000000000000" pitchFamily="34" charset="-128"/>
                        </a:rPr>
                        <a:t>.000637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.000637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1816237173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SIGZ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lang="en-US" altLang="ja-JP" sz="2000" b="1" dirty="0">
                          <a:latin typeface="Helvetica" pitchFamily="2" charset="0"/>
                          <a:ea typeface="Hiragino Kaku Gothic ProN W6" panose="020B0300000000000000" pitchFamily="34" charset="-128"/>
                        </a:rPr>
                        <a:t>.005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solidFill>
                            <a:srgbClr val="0432FF"/>
                          </a:solidFill>
                          <a:latin typeface="Helvetica" pitchFamily="2" charset="0"/>
                        </a:rPr>
                        <a:t>.006</a:t>
                      </a:r>
                      <a:endParaRPr kumimoji="1" lang="ja-JP" altLang="en-US" sz="2000" b="1" i="0">
                        <a:solidFill>
                          <a:srgbClr val="0432FF"/>
                        </a:solidFill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3183676482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NP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lang="en-US" altLang="ja-JP" sz="2000" b="1" dirty="0">
                          <a:latin typeface="Helvetica" pitchFamily="2" charset="0"/>
                          <a:ea typeface="Hiragino Kaku Gothic ProN W6" panose="020B0300000000000000" pitchFamily="34" charset="-128"/>
                        </a:rPr>
                        <a:t>3.45e+10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lang="en-US" altLang="ja-JP" sz="2000" b="1" dirty="0">
                          <a:latin typeface="Helvetica" pitchFamily="2" charset="0"/>
                          <a:ea typeface="Hiragino Kaku Gothic ProN W6" panose="020B0300000000000000" pitchFamily="34" charset="-128"/>
                        </a:rPr>
                        <a:t>3.45e+10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3978983462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SLICE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200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200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380959238"/>
                  </a:ext>
                </a:extLst>
              </a:tr>
              <a:tr h="427528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STURN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10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10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tc>
                  <a:txBody>
                    <a:bodyPr/>
                    <a:lstStyle/>
                    <a:p>
                      <a:r>
                        <a:rPr kumimoji="1" lang="en-US" altLang="ja-JP" sz="2000" b="1" i="0" dirty="0">
                          <a:latin typeface="Helvetica" pitchFamily="2" charset="0"/>
                        </a:rPr>
                        <a:t>---</a:t>
                      </a:r>
                      <a:endParaRPr kumimoji="1" lang="ja-JP" altLang="en-US" sz="2000" b="1" i="0">
                        <a:latin typeface="Helvetica" pitchFamily="2" charset="0"/>
                      </a:endParaRPr>
                    </a:p>
                  </a:txBody>
                  <a:tcPr marL="720000"/>
                </a:tc>
                <a:extLst>
                  <a:ext uri="{0D108BD9-81ED-4DB2-BD59-A6C34878D82A}">
                    <a16:rowId xmlns:a16="http://schemas.microsoft.com/office/drawing/2014/main" val="1795668284"/>
                  </a:ext>
                </a:extLst>
              </a:tr>
            </a:tbl>
          </a:graphicData>
        </a:graphic>
      </p:graphicFrame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1950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Resonance Modes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Spectra of vertical beam oscillation w/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ja-JP" sz="2000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𝟕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𝟓</m:t>
                    </m:r>
                    <m:r>
                      <m:rPr>
                        <m:nor/>
                      </m:rPr>
                      <a:rPr lang="en-US" altLang="ja-JP" sz="2000" b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e</m:t>
                    </m:r>
                    <m:r>
                      <m:rPr>
                        <m:nor/>
                      </m:rPr>
                      <a:rPr lang="en-US" altLang="ja-JP" sz="2000" b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−4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.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4"/>
                <a:stretch>
                  <a:fillRect l="-603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17</a:t>
            </a:fld>
            <a:endParaRPr kumimoji="1" lang="ja-JP" altLang="en-US"/>
          </a:p>
        </p:txBody>
      </p:sp>
      <p:pic>
        <p:nvPicPr>
          <p:cNvPr id="20" name="図 19" descr="グラフ&#10;&#10;自動的に生成された説明">
            <a:extLst>
              <a:ext uri="{FF2B5EF4-FFF2-40B4-BE49-F238E27FC236}">
                <a16:creationId xmlns:a16="http://schemas.microsoft.com/office/drawing/2014/main" id="{BDEEAEEB-A5C1-BBC6-B64A-9F71D72179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7998" y="1793672"/>
            <a:ext cx="5760000" cy="4320000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2BBFB43-4CE4-D917-27D7-B6D8414B2D22}"/>
              </a:ext>
            </a:extLst>
          </p:cNvPr>
          <p:cNvSpPr txBox="1"/>
          <p:nvPr/>
        </p:nvSpPr>
        <p:spPr>
          <a:xfrm>
            <a:off x="7264293" y="1793670"/>
            <a:ext cx="3647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Resonance Modes w/ Actual BB</a:t>
            </a:r>
            <a:endParaRPr kumimoji="1"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 descr="グラフ&#10;&#10;自動的に生成された説明">
            <a:extLst>
              <a:ext uri="{FF2B5EF4-FFF2-40B4-BE49-F238E27FC236}">
                <a16:creationId xmlns:a16="http://schemas.microsoft.com/office/drawing/2014/main" id="{F7349090-F633-5D77-7260-48F3B3DC20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8616" y="1793671"/>
            <a:ext cx="5760000" cy="4320000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90C2C86-7156-F700-1066-B383A0211F33}"/>
              </a:ext>
            </a:extLst>
          </p:cNvPr>
          <p:cNvSpPr txBox="1"/>
          <p:nvPr/>
        </p:nvSpPr>
        <p:spPr>
          <a:xfrm>
            <a:off x="1256725" y="1793670"/>
            <a:ext cx="3676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Resonance Modes w/ Design BB</a:t>
            </a:r>
            <a:endParaRPr kumimoji="1"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18D8672-8D64-34BD-835A-403DB5EB9BBD}"/>
                  </a:ext>
                </a:extLst>
              </p:cNvPr>
              <p:cNvSpPr txBox="1"/>
              <p:nvPr/>
            </p:nvSpPr>
            <p:spPr>
              <a:xfrm>
                <a:off x="3724196" y="4218544"/>
                <a:ext cx="594971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>
                  <a:solidFill>
                    <a:srgbClr val="0432FF"/>
                  </a:solidFill>
                </a:endParaRPr>
              </a:p>
            </p:txBody>
          </p:sp>
        </mc:Choice>
        <mc:Fallback xmlns="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E18D8672-8D64-34BD-835A-403DB5EB9B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4196" y="4218544"/>
                <a:ext cx="594971" cy="495520"/>
              </a:xfrm>
              <a:prstGeom prst="rect">
                <a:avLst/>
              </a:prstGeom>
              <a:blipFill>
                <a:blip r:embed="rId6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8561CFEA-E818-6231-1B5E-97B680CC71FB}"/>
                  </a:ext>
                </a:extLst>
              </p:cNvPr>
              <p:cNvSpPr txBox="1"/>
              <p:nvPr/>
            </p:nvSpPr>
            <p:spPr>
              <a:xfrm>
                <a:off x="2490524" y="4543816"/>
                <a:ext cx="123367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0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𝟑</m:t>
                      </m:r>
                      <m:sSub>
                        <m:sSubPr>
                          <m:ctrlPr>
                            <a:rPr kumimoji="1" lang="en-US" altLang="ja-JP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000" b="1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altLang="ja-JP" sz="20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000" b="1" i="1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000" b="1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𝒔</m:t>
                          </m:r>
                        </m:sub>
                      </m:sSub>
                    </m:oMath>
                  </m:oMathPara>
                </a14:m>
                <a:endParaRPr kumimoji="1" lang="ja-JP" altLang="en-US" sz="2000" b="1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8561CFEA-E818-6231-1B5E-97B680CC71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0524" y="4543816"/>
                <a:ext cx="1233671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CCEA8E04-7DD3-1226-0355-AAACDC928290}"/>
                  </a:ext>
                </a:extLst>
              </p:cNvPr>
              <p:cNvSpPr txBox="1"/>
              <p:nvPr/>
            </p:nvSpPr>
            <p:spPr>
              <a:xfrm>
                <a:off x="2687608" y="3818434"/>
                <a:ext cx="11535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>
                    <a:solidFill>
                      <a:srgbClr val="7030A0"/>
                    </a:solidFill>
                  </a:rPr>
                  <a:t>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kumimoji="1"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kumimoji="1" lang="en-US" altLang="ja-JP" sz="20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endParaRPr kumimoji="1" lang="ja-JP" altLang="en-US" sz="2000" b="1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CCEA8E04-7DD3-1226-0355-AAACDC9282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87608" y="3818434"/>
                <a:ext cx="1153521" cy="400110"/>
              </a:xfrm>
              <a:prstGeom prst="rect">
                <a:avLst/>
              </a:prstGeom>
              <a:blipFill>
                <a:blip r:embed="rId8"/>
                <a:stretch>
                  <a:fillRect l="-5435" t="-3030" b="-27273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図 14" descr="グラフ&#10;&#10;自動的に生成された説明">
            <a:extLst>
              <a:ext uri="{FF2B5EF4-FFF2-40B4-BE49-F238E27FC236}">
                <a16:creationId xmlns:a16="http://schemas.microsoft.com/office/drawing/2014/main" id="{BD363765-A0D5-1EAB-0B0F-AFC0398BCB3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07997" y="1793671"/>
            <a:ext cx="5760000" cy="43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4734EB13-5A7B-F43B-0F95-150685CF88B3}"/>
                  </a:ext>
                </a:extLst>
              </p:cNvPr>
              <p:cNvSpPr txBox="1"/>
              <p:nvPr/>
            </p:nvSpPr>
            <p:spPr>
              <a:xfrm>
                <a:off x="9386714" y="3841971"/>
                <a:ext cx="594971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solidFill>
                                <a:srgbClr val="0432FF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>
                  <a:solidFill>
                    <a:srgbClr val="0432FF"/>
                  </a:solidFill>
                </a:endParaRPr>
              </a:p>
            </p:txBody>
          </p:sp>
        </mc:Choice>
        <mc:Fallback xmlns="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4734EB13-5A7B-F43B-0F95-150685CF88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6714" y="3841971"/>
                <a:ext cx="594971" cy="495520"/>
              </a:xfrm>
              <a:prstGeom prst="rect">
                <a:avLst/>
              </a:prstGeom>
              <a:blipFill>
                <a:blip r:embed="rId10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69AA715E-8A8B-B619-D5EE-ECF1C66C55CD}"/>
                  </a:ext>
                </a:extLst>
              </p:cNvPr>
              <p:cNvSpPr txBox="1"/>
              <p:nvPr/>
            </p:nvSpPr>
            <p:spPr>
              <a:xfrm>
                <a:off x="9712023" y="4252865"/>
                <a:ext cx="11535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sz="2000" b="1" dirty="0">
                    <a:solidFill>
                      <a:srgbClr val="7030A0"/>
                    </a:solidFill>
                  </a:rPr>
                  <a:t>5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kumimoji="1"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kumimoji="1"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𝒙</m:t>
                        </m:r>
                      </m:sub>
                    </m:sSub>
                    <m:r>
                      <a:rPr kumimoji="1" lang="en-US" altLang="ja-JP" sz="2000" b="1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altLang="ja-JP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ja-JP" sz="2000" b="1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𝒔</m:t>
                        </m:r>
                      </m:sub>
                    </m:sSub>
                  </m:oMath>
                </a14:m>
                <a:endParaRPr kumimoji="1" lang="ja-JP" altLang="en-US" sz="2000" b="1">
                  <a:solidFill>
                    <a:srgbClr val="7030A0"/>
                  </a:solidFill>
                </a:endParaRPr>
              </a:p>
            </p:txBody>
          </p:sp>
        </mc:Choice>
        <mc:Fallback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69AA715E-8A8B-B619-D5EE-ECF1C66C5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2023" y="4252865"/>
                <a:ext cx="1153521" cy="400110"/>
              </a:xfrm>
              <a:prstGeom prst="rect">
                <a:avLst/>
              </a:prstGeom>
              <a:blipFill>
                <a:blip r:embed="rId11"/>
                <a:stretch>
                  <a:fillRect l="-5435" t="-6250" b="-28125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7F73F14-3978-DCAA-630E-D90CB51C3C26}"/>
              </a:ext>
            </a:extLst>
          </p:cNvPr>
          <p:cNvSpPr txBox="1"/>
          <p:nvPr/>
        </p:nvSpPr>
        <p:spPr>
          <a:xfrm>
            <a:off x="7264293" y="1793669"/>
            <a:ext cx="3647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Resonance Modes w/ Actual BB</a:t>
            </a:r>
            <a:endParaRPr kumimoji="1" lang="ja-JP" altLang="en-US" sz="20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70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Summary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40AB02-5FD9-F148-8319-AA30F250A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186799"/>
            <a:ext cx="10923269" cy="5292000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The vertical tune shift is reduced by relaxing the vertical </a:t>
            </a:r>
            <a:r>
              <a:rPr lang="en-US" altLang="ja-JP" sz="2400" b="1" dirty="0" err="1">
                <a:latin typeface="Helvetica" pitchFamily="2" charset="0"/>
                <a:ea typeface="Hiragino Kaku Gothic ProN W6" panose="020B0300000000000000" pitchFamily="34" charset="-128"/>
              </a:rPr>
              <a:t>betatron</a:t>
            </a:r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 function and the emittance.</a:t>
            </a:r>
          </a:p>
          <a:p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The excitation of higher-order modes and the resonances is also reduced.</a:t>
            </a:r>
            <a:endParaRPr lang="en-US" altLang="ja-JP" b="1" dirty="0">
              <a:latin typeface="Helvetica" pitchFamily="2" charset="0"/>
              <a:ea typeface="Hiragino Kaku Gothic ProN W6" panose="020B0300000000000000" pitchFamily="34" charset="-128"/>
            </a:endParaRPr>
          </a:p>
          <a:p>
            <a:endParaRPr lang="en-US" altLang="ja-JP" sz="2400" b="1" dirty="0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570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Higher Order Modes of Beam Oscillation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40AB02-5FD9-F148-8319-AA30F250A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186799"/>
            <a:ext cx="10515599" cy="5292000"/>
          </a:xfrm>
        </p:spPr>
        <p:txBody>
          <a:bodyPr>
            <a:normAutofit/>
          </a:bodyPr>
          <a:lstStyle/>
          <a:p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Higher oscillation modes.</a:t>
            </a:r>
          </a:p>
          <a:p>
            <a:pPr marL="457200" lvl="1" indent="0">
              <a:buNone/>
            </a:pP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n: order of </a:t>
            </a:r>
            <a:r>
              <a:rPr lang="en-US" altLang="ja-JP" sz="2000" b="1" dirty="0" err="1">
                <a:latin typeface="Helvetica" pitchFamily="2" charset="0"/>
                <a:ea typeface="Hiragino Kaku Gothic ProN W6" panose="020B0300000000000000" pitchFamily="34" charset="-128"/>
              </a:rPr>
              <a:t>sextupole</a:t>
            </a:r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 perturbation.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19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表 7">
                <a:extLst>
                  <a:ext uri="{FF2B5EF4-FFF2-40B4-BE49-F238E27FC236}">
                    <a16:creationId xmlns:a16="http://schemas.microsoft.com/office/drawing/2014/main" id="{B0099E7A-B332-08ED-A79A-3B01C4686C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5927210"/>
                  </p:ext>
                </p:extLst>
              </p:nvPr>
            </p:nvGraphicFramePr>
            <p:xfrm>
              <a:off x="502920" y="1942705"/>
              <a:ext cx="11281412" cy="331793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1580">
                      <a:extLst>
                        <a:ext uri="{9D8B030D-6E8A-4147-A177-3AD203B41FA5}">
                          <a16:colId xmlns:a16="http://schemas.microsoft.com/office/drawing/2014/main" val="3419960170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2956564030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4135765517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1033604299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3391063230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683403705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2704739906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1838613973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316586602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potential</a:t>
                          </a:r>
                          <a:endParaRPr kumimoji="1" lang="ja-JP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x</a:t>
                          </a:r>
                          <a:r>
                            <a:rPr kumimoji="1" lang="en-US" altLang="ja-JP" baseline="30000" dirty="0"/>
                            <a:t>n+2</a:t>
                          </a:r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x</a:t>
                          </a:r>
                          <a:r>
                            <a:rPr kumimoji="1" lang="en-US" altLang="ja-JP" baseline="30000" dirty="0"/>
                            <a:t>n+1</a:t>
                          </a:r>
                          <a:r>
                            <a:rPr kumimoji="1" lang="en-US" altLang="ja-JP" baseline="0" dirty="0"/>
                            <a:t> y</a:t>
                          </a:r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dirty="0" err="1"/>
                            <a:t>x</a:t>
                          </a:r>
                          <a:r>
                            <a:rPr kumimoji="1" lang="en-US" altLang="ja-JP" baseline="30000" dirty="0" err="1"/>
                            <a:t>n</a:t>
                          </a:r>
                          <a:r>
                            <a:rPr kumimoji="1" lang="en-US" altLang="ja-JP" baseline="0" dirty="0"/>
                            <a:t> y</a:t>
                          </a:r>
                          <a:r>
                            <a:rPr kumimoji="1" lang="en-US" altLang="ja-JP" baseline="30000" dirty="0"/>
                            <a:t>2</a:t>
                          </a:r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dirty="0"/>
                            <a:t>x</a:t>
                          </a:r>
                          <a:r>
                            <a:rPr kumimoji="1" lang="en-US" altLang="ja-JP" baseline="30000" dirty="0"/>
                            <a:t>n-1</a:t>
                          </a:r>
                          <a:r>
                            <a:rPr kumimoji="1" lang="en-US" altLang="ja-JP" baseline="0" dirty="0"/>
                            <a:t> y</a:t>
                          </a:r>
                          <a:r>
                            <a:rPr kumimoji="1" lang="en-US" altLang="ja-JP" baseline="30000" dirty="0"/>
                            <a:t>3</a:t>
                          </a:r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80611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field</a:t>
                          </a:r>
                          <a:endParaRPr kumimoji="1" lang="ja-JP" altLang="en-US" b="1" i="0">
                            <a:latin typeface="Helvetica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n+1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(H)</a:t>
                          </a:r>
                          <a:endParaRPr kumimoji="1" lang="ja-JP" altLang="en-US" b="1" i="0">
                            <a:latin typeface="Helvetica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- (V)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 err="1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 err="1">
                              <a:latin typeface="Helvetica" pitchFamily="2" charset="0"/>
                            </a:rPr>
                            <a:t>n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n+1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n-1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2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 err="1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 err="1">
                              <a:latin typeface="Helvetica" pitchFamily="2" charset="0"/>
                            </a:rPr>
                            <a:t>n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n-2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3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n-1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2</a:t>
                          </a:r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40870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1</a:t>
                          </a:r>
                          <a:r>
                            <a:rPr kumimoji="1" lang="en-US" altLang="ja-JP" baseline="30000" dirty="0"/>
                            <a:t>st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15577543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2</a:t>
                          </a:r>
                          <a:r>
                            <a:rPr kumimoji="1" lang="en-US" altLang="ja-JP" baseline="30000" dirty="0"/>
                            <a:t>nd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0737304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3</a:t>
                          </a:r>
                          <a:r>
                            <a:rPr kumimoji="1" lang="en-US" altLang="ja-JP" baseline="30000" dirty="0"/>
                            <a:t>rd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008341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4</a:t>
                          </a:r>
                          <a:r>
                            <a:rPr kumimoji="1" lang="en-US" altLang="ja-JP" baseline="30000" dirty="0"/>
                            <a:t>th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8673271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68210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n</a:t>
                          </a:r>
                          <a:r>
                            <a:rPr kumimoji="1" lang="en-US" altLang="ja-JP" baseline="30000" dirty="0"/>
                            <a:t>th</a:t>
                          </a:r>
                          <a:r>
                            <a:rPr kumimoji="1" lang="en-US" altLang="ja-JP" dirty="0"/>
                            <a:t> 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d>
                                      <m:dPr>
                                        <m:ctrlPr>
                                          <a:rPr kumimoji="1" lang="en-US" altLang="ja-JP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kumimoji="1" lang="en-US" altLang="ja-JP" b="0" i="1" smtClean="0">
                                            <a:latin typeface="Cambria Math" panose="02040503050406030204" pitchFamily="18" charset="0"/>
                                          </a:rPr>
                                          <m:t>𝑛</m:t>
                                        </m:r>
                                        <m:r>
                                          <a:rPr kumimoji="1" lang="en-US" altLang="ja-JP" b="0" i="1" smtClean="0">
                                            <a:latin typeface="Cambria Math" panose="02040503050406030204" pitchFamily="18" charset="0"/>
                                          </a:rPr>
                                          <m:t>+1</m:t>
                                        </m:r>
                                      </m:e>
                                    </m:d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+1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−2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±3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𝑛</m:t>
                                    </m:r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−1</m:t>
                                    </m:r>
                                  </m:e>
                                </m:d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sub>
                                </m:sSub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r>
                                  <a:rPr kumimoji="1" lang="en-US" altLang="ja-JP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sSub>
                                  <m:sSubPr>
                                    <m:ctrlP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ja-JP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kumimoji="1" lang="en-US" altLang="ja-JP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𝑦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515134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表 7">
                <a:extLst>
                  <a:ext uri="{FF2B5EF4-FFF2-40B4-BE49-F238E27FC236}">
                    <a16:creationId xmlns:a16="http://schemas.microsoft.com/office/drawing/2014/main" id="{B0099E7A-B332-08ED-A79A-3B01C4686C0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95927210"/>
                  </p:ext>
                </p:extLst>
              </p:nvPr>
            </p:nvGraphicFramePr>
            <p:xfrm>
              <a:off x="502920" y="1942705"/>
              <a:ext cx="11281412" cy="3317939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11580">
                      <a:extLst>
                        <a:ext uri="{9D8B030D-6E8A-4147-A177-3AD203B41FA5}">
                          <a16:colId xmlns:a16="http://schemas.microsoft.com/office/drawing/2014/main" val="3419960170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2956564030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4135765517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1033604299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3391063230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683403705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2704739906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1838613973"/>
                        </a:ext>
                      </a:extLst>
                    </a:gridCol>
                    <a:gridCol w="1258729">
                      <a:extLst>
                        <a:ext uri="{9D8B030D-6E8A-4147-A177-3AD203B41FA5}">
                          <a16:colId xmlns:a16="http://schemas.microsoft.com/office/drawing/2014/main" val="316586602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potential</a:t>
                          </a:r>
                          <a:endParaRPr kumimoji="1" lang="ja-JP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x</a:t>
                          </a:r>
                          <a:r>
                            <a:rPr kumimoji="1" lang="en-US" altLang="ja-JP" baseline="30000" dirty="0"/>
                            <a:t>n+2</a:t>
                          </a:r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x</a:t>
                          </a:r>
                          <a:r>
                            <a:rPr kumimoji="1" lang="en-US" altLang="ja-JP" baseline="30000" dirty="0"/>
                            <a:t>n+1</a:t>
                          </a:r>
                          <a:r>
                            <a:rPr kumimoji="1" lang="en-US" altLang="ja-JP" baseline="0" dirty="0"/>
                            <a:t> y</a:t>
                          </a:r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dirty="0" err="1"/>
                            <a:t>x</a:t>
                          </a:r>
                          <a:r>
                            <a:rPr kumimoji="1" lang="en-US" altLang="ja-JP" baseline="30000" dirty="0" err="1"/>
                            <a:t>n</a:t>
                          </a:r>
                          <a:r>
                            <a:rPr kumimoji="1" lang="en-US" altLang="ja-JP" baseline="0" dirty="0"/>
                            <a:t> y</a:t>
                          </a:r>
                          <a:r>
                            <a:rPr kumimoji="1" lang="en-US" altLang="ja-JP" baseline="30000" dirty="0"/>
                            <a:t>2</a:t>
                          </a:r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dirty="0"/>
                            <a:t>x</a:t>
                          </a:r>
                          <a:r>
                            <a:rPr kumimoji="1" lang="en-US" altLang="ja-JP" baseline="30000" dirty="0"/>
                            <a:t>n-1</a:t>
                          </a:r>
                          <a:r>
                            <a:rPr kumimoji="1" lang="en-US" altLang="ja-JP" baseline="0" dirty="0"/>
                            <a:t> y</a:t>
                          </a:r>
                          <a:r>
                            <a:rPr kumimoji="1" lang="en-US" altLang="ja-JP" baseline="30000" dirty="0"/>
                            <a:t>3</a:t>
                          </a:r>
                          <a:endParaRPr kumimoji="1" lang="ja-JP" altLang="en-US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2806116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field</a:t>
                          </a:r>
                          <a:endParaRPr kumimoji="1" lang="ja-JP" altLang="en-US" b="1" i="0">
                            <a:latin typeface="Helvetica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n+1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(H)</a:t>
                          </a:r>
                          <a:endParaRPr kumimoji="1" lang="ja-JP" altLang="en-US" b="1" i="0">
                            <a:latin typeface="Helvetica" pitchFamily="2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- (V)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 err="1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 err="1">
                              <a:latin typeface="Helvetica" pitchFamily="2" charset="0"/>
                            </a:rPr>
                            <a:t>n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n+1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n-1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2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 err="1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 err="1">
                              <a:latin typeface="Helvetica" pitchFamily="2" charset="0"/>
                            </a:rPr>
                            <a:t>n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n-2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3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kumimoji="1" lang="en-US" altLang="ja-JP" b="1" i="0" dirty="0">
                              <a:latin typeface="Helvetica" pitchFamily="2" charset="0"/>
                            </a:rPr>
                            <a:t>x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n-1 </a:t>
                          </a:r>
                          <a:r>
                            <a:rPr kumimoji="1" lang="en-US" altLang="ja-JP" b="1" i="0" baseline="0" dirty="0">
                              <a:latin typeface="Helvetica" pitchFamily="2" charset="0"/>
                            </a:rPr>
                            <a:t> y</a:t>
                          </a:r>
                          <a:r>
                            <a:rPr kumimoji="1" lang="en-US" altLang="ja-JP" b="1" i="0" baseline="30000" dirty="0">
                              <a:latin typeface="Helvetica" pitchFamily="2" charset="0"/>
                            </a:rPr>
                            <a:t>2</a:t>
                          </a:r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84087016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1</a:t>
                          </a:r>
                          <a:r>
                            <a:rPr kumimoji="1" lang="en-US" altLang="ja-JP" baseline="30000" dirty="0"/>
                            <a:t>st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96000" t="-196774" r="-697000" b="-56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297980" t="-196774" r="-504040" b="-56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397980" t="-196774" r="-404040" b="-56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497980" t="-196774" r="-304040" b="-56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592000" t="-196774" r="-201000" b="-5612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798990" t="-196774" r="-3030" b="-5612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55775439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2</a:t>
                          </a:r>
                          <a:r>
                            <a:rPr kumimoji="1" lang="en-US" altLang="ja-JP" baseline="30000" dirty="0"/>
                            <a:t>nd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96000" t="-306667" r="-697000" b="-4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297980" t="-306667" r="-504040" b="-4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397980" t="-306667" r="-404040" b="-4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497980" t="-306667" r="-304040" b="-4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592000" t="-306667" r="-201000" b="-4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698990" t="-306667" r="-103030" b="-48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798990" t="-306667" r="-3030" b="-48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07373041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3</a:t>
                          </a:r>
                          <a:r>
                            <a:rPr kumimoji="1" lang="en-US" altLang="ja-JP" baseline="30000" dirty="0"/>
                            <a:t>rd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96000" t="-393548" r="-697000" b="-3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297980" t="-393548" r="-504040" b="-3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397980" t="-393548" r="-404040" b="-3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497980" t="-393548" r="-304040" b="-3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592000" t="-393548" r="-201000" b="-3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698990" t="-393548" r="-103030" b="-3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798990" t="-393548" r="-3030" b="-3645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90083416"/>
                      </a:ext>
                    </a:extLst>
                  </a:tr>
                  <a:tr h="3874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4</a:t>
                          </a:r>
                          <a:r>
                            <a:rPr kumimoji="1" lang="en-US" altLang="ja-JP" baseline="30000" dirty="0"/>
                            <a:t>th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96000" t="-493548" r="-697000" b="-2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297980" t="-493548" r="-504040" b="-2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397980" t="-493548" r="-404040" b="-2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497980" t="-493548" r="-304040" b="-2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592000" t="-493548" r="-201000" b="-2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698990" t="-493548" r="-103030" b="-2645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798990" t="-493548" r="-3030" b="-26451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8673271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1" lang="ja-JP" altLang="en-US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46821009"/>
                      </a:ext>
                    </a:extLst>
                  </a:tr>
                  <a:tr h="655511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n</a:t>
                          </a:r>
                          <a:r>
                            <a:rPr kumimoji="1" lang="en-US" altLang="ja-JP" baseline="30000" dirty="0"/>
                            <a:t>th</a:t>
                          </a:r>
                          <a:r>
                            <a:rPr kumimoji="1" lang="en-US" altLang="ja-JP" dirty="0"/>
                            <a:t> 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96000" t="-409615" r="-697000" b="-1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dirty="0"/>
                            <a:t>-</a:t>
                          </a:r>
                          <a:endParaRPr kumimoji="1" lang="ja-JP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297980" t="-409615" r="-504040" b="-1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397980" t="-409615" r="-404040" b="-1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497980" t="-409615" r="-304040" b="-1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592000" t="-409615" r="-201000" b="-1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698990" t="-409615" r="-103030" b="-19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>
                        <a:blipFill>
                          <a:blip r:embed="rId2"/>
                          <a:stretch>
                            <a:fillRect l="-798990" t="-409615" r="-3030" b="-192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8515134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E9E85E0-B6E6-7E26-D5DD-7D8BD015BCA0}"/>
              </a:ext>
            </a:extLst>
          </p:cNvPr>
          <p:cNvSpPr txBox="1"/>
          <p:nvPr/>
        </p:nvSpPr>
        <p:spPr>
          <a:xfrm>
            <a:off x="2129372" y="5292308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Normal mode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C3C1DD-6593-1152-051C-5543855D5F6C}"/>
              </a:ext>
            </a:extLst>
          </p:cNvPr>
          <p:cNvSpPr txBox="1"/>
          <p:nvPr/>
        </p:nvSpPr>
        <p:spPr>
          <a:xfrm>
            <a:off x="7235040" y="5301869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Normal mode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5868265-AFC4-086C-A6E9-2EF470DBEDFD}"/>
              </a:ext>
            </a:extLst>
          </p:cNvPr>
          <p:cNvSpPr txBox="1"/>
          <p:nvPr/>
        </p:nvSpPr>
        <p:spPr>
          <a:xfrm>
            <a:off x="4779333" y="5286739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Helvetica" pitchFamily="2" charset="0"/>
              </a:rPr>
              <a:t>Skew</a:t>
            </a:r>
            <a:r>
              <a:rPr kumimoji="1" lang="en-US" altLang="ja-JP" b="1" dirty="0">
                <a:latin typeface="Helvetica" pitchFamily="2" charset="0"/>
              </a:rPr>
              <a:t> mode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2085A0C4-8AA9-1BDE-C719-836D7EDB8BF8}"/>
              </a:ext>
            </a:extLst>
          </p:cNvPr>
          <p:cNvSpPr txBox="1"/>
          <p:nvPr/>
        </p:nvSpPr>
        <p:spPr>
          <a:xfrm>
            <a:off x="9899555" y="5286739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Helvetica" pitchFamily="2" charset="0"/>
              </a:rPr>
              <a:t>Skew</a:t>
            </a:r>
            <a:r>
              <a:rPr kumimoji="1" lang="en-US" altLang="ja-JP" b="1" dirty="0">
                <a:latin typeface="Helvetica" pitchFamily="2" charset="0"/>
              </a:rPr>
              <a:t> mode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BAACC946-1443-B4A1-0A79-EA26DF161006}"/>
              </a:ext>
            </a:extLst>
          </p:cNvPr>
          <p:cNvSpPr txBox="1"/>
          <p:nvPr/>
        </p:nvSpPr>
        <p:spPr>
          <a:xfrm>
            <a:off x="1216320" y="6171684"/>
            <a:ext cx="35974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Normal </a:t>
            </a:r>
            <a:r>
              <a:rPr lang="en-US" altLang="ja-JP" b="1" dirty="0" err="1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s</a:t>
            </a:r>
            <a:r>
              <a:rPr kumimoji="1" lang="en-US" altLang="ja-JP" b="1" dirty="0" err="1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extupole</a:t>
            </a:r>
            <a:r>
              <a:rPr kumimoji="1" lang="en-US" altLang="ja-JP" b="1" dirty="0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 potential:</a:t>
            </a:r>
            <a:endParaRPr kumimoji="1" lang="ja-JP" altLang="en-US" b="1"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4D9F22C3-8BB1-0A02-70EC-957327D3B800}"/>
                  </a:ext>
                </a:extLst>
              </p:cNvPr>
              <p:cNvSpPr txBox="1"/>
              <p:nvPr/>
            </p:nvSpPr>
            <p:spPr>
              <a:xfrm>
                <a:off x="4596963" y="6032218"/>
                <a:ext cx="2313069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e>
                        <m:sub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d>
                        <m:d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  <m:sSup>
                            <m:sSupPr>
                              <m:ctrlP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1" lang="ja-JP" altLang="en-US" b="1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4D9F22C3-8BB1-0A02-70EC-957327D3B8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6963" y="6032218"/>
                <a:ext cx="2313069" cy="612732"/>
              </a:xfrm>
              <a:prstGeom prst="rect">
                <a:avLst/>
              </a:prstGeom>
              <a:blipFill>
                <a:blip r:embed="rId3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38AED8FA-EFB2-981D-2CB8-CD88745B6293}"/>
              </a:ext>
            </a:extLst>
          </p:cNvPr>
          <p:cNvCxnSpPr>
            <a:endCxn id="9" idx="2"/>
          </p:cNvCxnSpPr>
          <p:nvPr/>
        </p:nvCxnSpPr>
        <p:spPr>
          <a:xfrm flipH="1" flipV="1">
            <a:off x="2959087" y="5661640"/>
            <a:ext cx="2753012" cy="495408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B4DDF2B5-8782-1FDC-E335-894AE92059BC}"/>
              </a:ext>
            </a:extLst>
          </p:cNvPr>
          <p:cNvCxnSpPr>
            <a:cxnSpLocks/>
            <a:endCxn id="12" idx="2"/>
          </p:cNvCxnSpPr>
          <p:nvPr/>
        </p:nvCxnSpPr>
        <p:spPr>
          <a:xfrm flipV="1">
            <a:off x="6462172" y="5671201"/>
            <a:ext cx="1602583" cy="513874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9203EDB4-0929-8DD3-B832-B7764A09231F}"/>
              </a:ext>
            </a:extLst>
          </p:cNvPr>
          <p:cNvSpPr txBox="1"/>
          <p:nvPr/>
        </p:nvSpPr>
        <p:spPr>
          <a:xfrm>
            <a:off x="7947999" y="6171684"/>
            <a:ext cx="9060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b="1" dirty="0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Skew</a:t>
            </a:r>
            <a:r>
              <a:rPr kumimoji="1" lang="en-US" altLang="ja-JP" b="1" dirty="0">
                <a:latin typeface="Hiragino Kaku Gothic ProN W6" panose="020B0300000000000000" pitchFamily="34" charset="-128"/>
                <a:ea typeface="Hiragino Kaku Gothic ProN W6" panose="020B0300000000000000" pitchFamily="34" charset="-128"/>
              </a:rPr>
              <a:t>:</a:t>
            </a:r>
            <a:endParaRPr kumimoji="1" lang="ja-JP" altLang="en-US" b="1">
              <a:latin typeface="Hiragino Kaku Gothic ProN W6" panose="020B0300000000000000" pitchFamily="34" charset="-128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E0EBC094-AC23-FFA9-2844-D004B9631C46}"/>
                  </a:ext>
                </a:extLst>
              </p:cNvPr>
              <p:cNvSpPr txBox="1"/>
              <p:nvPr/>
            </p:nvSpPr>
            <p:spPr>
              <a:xfrm>
                <a:off x="8674086" y="6032218"/>
                <a:ext cx="2370777" cy="61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sSub>
                        <m:sSub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𝒈</m:t>
                          </m:r>
                        </m:e>
                        <m:sub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d>
                        <m:d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𝒔</m:t>
                          </m:r>
                        </m:e>
                      </m:d>
                      <m:d>
                        <m:dPr>
                          <m:ctrlP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sSup>
                            <m:sSupPr>
                              <m:ctrlP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𝒙</m:t>
                              </m:r>
                            </m:e>
                            <m:sup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</m:sup>
                          </m:sSup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kumimoji="1" lang="en-US" altLang="ja-JP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p>
                              <m:r>
                                <a:rPr kumimoji="1" lang="en-US" altLang="ja-JP" b="1" i="1" smtClean="0">
                                  <a:latin typeface="Cambria Math" panose="02040503050406030204" pitchFamily="18" charset="0"/>
                                </a:rPr>
                                <m:t>𝟑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1" lang="ja-JP" altLang="en-US" b="1"/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E0EBC094-AC23-FFA9-2844-D004B9631C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4086" y="6032218"/>
                <a:ext cx="2370777" cy="612732"/>
              </a:xfrm>
              <a:prstGeom prst="rect">
                <a:avLst/>
              </a:prstGeom>
              <a:blipFill>
                <a:blip r:embed="rId4"/>
                <a:stretch>
                  <a:fillRect b="-2041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線矢印コネクタ 19">
            <a:extLst>
              <a:ext uri="{FF2B5EF4-FFF2-40B4-BE49-F238E27FC236}">
                <a16:creationId xmlns:a16="http://schemas.microsoft.com/office/drawing/2014/main" id="{EB122B16-600E-96D5-84E9-2EB56F8A04DF}"/>
              </a:ext>
            </a:extLst>
          </p:cNvPr>
          <p:cNvCxnSpPr>
            <a:cxnSpLocks/>
            <a:endCxn id="13" idx="2"/>
          </p:cNvCxnSpPr>
          <p:nvPr/>
        </p:nvCxnSpPr>
        <p:spPr>
          <a:xfrm flipH="1" flipV="1">
            <a:off x="5506455" y="5656071"/>
            <a:ext cx="4544137" cy="51220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3FB25B4A-0F2A-AECD-23CE-9F2797EDB037}"/>
              </a:ext>
            </a:extLst>
          </p:cNvPr>
          <p:cNvCxnSpPr>
            <a:cxnSpLocks/>
            <a:endCxn id="14" idx="2"/>
          </p:cNvCxnSpPr>
          <p:nvPr/>
        </p:nvCxnSpPr>
        <p:spPr>
          <a:xfrm flipH="1" flipV="1">
            <a:off x="10626677" y="5656071"/>
            <a:ext cx="5233" cy="500977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9005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Simulations on Beam Oscillation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</a:rPr>
                  <a:t>Investigation of higher order modes of beam oscillation w/ large amplitude.</a:t>
                </a:r>
              </a:p>
              <a:p>
                <a:r>
                  <a:rPr lang="en-US" altLang="ja-JP" sz="2000" b="1" dirty="0">
                    <a:latin typeface="Helvetica" pitchFamily="2" charset="0"/>
                  </a:rPr>
                  <a:t>Single particle tracking after initial displacement</a:t>
                </a:r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.</a:t>
                </a:r>
              </a:p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Start and monitoring point: Injection point.</a:t>
                </a:r>
              </a:p>
              <a:p>
                <a:pPr lvl="1"/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Initial values: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w/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𝒑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𝒙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=−</m:t>
                    </m:r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𝜶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/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𝜷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, others</a:t>
                </a:r>
                <a:r>
                  <a:rPr lang="en-US" altLang="ja-JP" sz="2000" b="1" dirty="0">
                    <a:ea typeface="Hiragino Kaku Gothic ProN W6" panose="020B0300000000000000" pitchFamily="34" charset="-128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𝟎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.</a:t>
                </a:r>
              </a:p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Revolution number: 4096.</a:t>
                </a:r>
              </a:p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Lattice parameters</a:t>
                </a:r>
              </a:p>
              <a:p>
                <a:pPr lvl="1">
                  <a:tabLst>
                    <a:tab pos="2924175" algn="l"/>
                  </a:tabLst>
                </a:pPr>
                <a:r>
                  <a:rPr lang="en-US" altLang="ja-JP" sz="2000" b="1" dirty="0" err="1">
                    <a:latin typeface="Helvetica" pitchFamily="2" charset="0"/>
                    <a:ea typeface="Hiragino Kaku Gothic ProN W6" panose="020B0300000000000000" pitchFamily="34" charset="-128"/>
                  </a:rPr>
                  <a:t>Betatron</a:t>
                </a:r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tune (x):	.525,</a:t>
                </a:r>
              </a:p>
              <a:p>
                <a:pPr lvl="1">
                  <a:tabLst>
                    <a:tab pos="2924175" algn="l"/>
                  </a:tabLst>
                </a:pPr>
                <a:r>
                  <a:rPr lang="en-US" altLang="ja-JP" sz="2000" b="1" dirty="0" err="1">
                    <a:latin typeface="Helvetica" pitchFamily="2" charset="0"/>
                    <a:ea typeface="Hiragino Kaku Gothic ProN W6" panose="020B0300000000000000" pitchFamily="34" charset="-128"/>
                  </a:rPr>
                  <a:t>Betatron</a:t>
                </a:r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tune (y):	.593,</a:t>
                </a:r>
              </a:p>
              <a:p>
                <a:pPr lvl="1">
                  <a:tabLst>
                    <a:tab pos="2924175" algn="l"/>
                  </a:tabLst>
                </a:pPr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Synchrotron tune:	.0233.</a:t>
                </a:r>
              </a:p>
              <a:p>
                <a:endParaRPr lang="en-US" altLang="ja-JP" sz="2000" b="1" dirty="0">
                  <a:latin typeface="Helvetica" pitchFamily="2" charset="0"/>
                  <a:ea typeface="Hiragino Kaku Gothic ProN W6" panose="020B0300000000000000" pitchFamily="34" charset="-128"/>
                </a:endParaRP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3"/>
                <a:stretch>
                  <a:fillRect l="-603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2</a:t>
            </a:fld>
            <a:endParaRPr kumimoji="1" lang="ja-JP" altLang="en-US"/>
          </a:p>
        </p:txBody>
      </p:sp>
      <p:pic>
        <p:nvPicPr>
          <p:cNvPr id="4" name="コンテンツ プレースホルダー 24">
            <a:extLst>
              <a:ext uri="{FF2B5EF4-FFF2-40B4-BE49-F238E27FC236}">
                <a16:creationId xmlns:a16="http://schemas.microsoft.com/office/drawing/2014/main" id="{4519CA42-DCC2-BA4B-C17E-FF3873EB7C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93799" y="2860335"/>
            <a:ext cx="5760000" cy="3496015"/>
          </a:xfrm>
          <a:prstGeom prst="rect">
            <a:avLst/>
          </a:prstGeom>
        </p:spPr>
      </p:pic>
      <p:sp>
        <p:nvSpPr>
          <p:cNvPr id="8" name="円/楕円 7">
            <a:extLst>
              <a:ext uri="{FF2B5EF4-FFF2-40B4-BE49-F238E27FC236}">
                <a16:creationId xmlns:a16="http://schemas.microsoft.com/office/drawing/2014/main" id="{436944C2-D18E-2367-3493-82362BAE1FCB}"/>
              </a:ext>
            </a:extLst>
          </p:cNvPr>
          <p:cNvSpPr/>
          <p:nvPr/>
        </p:nvSpPr>
        <p:spPr>
          <a:xfrm>
            <a:off x="7532364" y="5105670"/>
            <a:ext cx="91440" cy="91440"/>
          </a:xfrm>
          <a:prstGeom prst="ellipse">
            <a:avLst/>
          </a:prstGeom>
          <a:solidFill>
            <a:srgbClr val="0432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C392128E-BA75-0E5A-B969-D8A8D6B37E73}"/>
                  </a:ext>
                </a:extLst>
              </p:cNvPr>
              <p:cNvSpPr txBox="1"/>
              <p:nvPr/>
            </p:nvSpPr>
            <p:spPr>
              <a:xfrm>
                <a:off x="6735199" y="4692719"/>
                <a:ext cx="115999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ja-JP" sz="1800" b="1" i="1" smtClean="0">
                              <a:latin typeface="Cambria Math" panose="02040503050406030204" pitchFamily="18" charset="0"/>
                              <a:ea typeface="Hiragino Kaku Gothic ProN W6" panose="020B0300000000000000" pitchFamily="34" charset="-128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  <a:ea typeface="Hiragino Kaku Gothic ProN W6" panose="020B0300000000000000" pitchFamily="34" charset="-128"/>
                                </a:rPr>
                              </m:ctrlPr>
                            </m:sSubPr>
                            <m:e>
                              <m:r>
                                <a:rPr lang="en-US" altLang="ja-JP" b="1" i="1">
                                  <a:latin typeface="Cambria Math" panose="02040503050406030204" pitchFamily="18" charset="0"/>
                                  <a:ea typeface="Hiragino Kaku Gothic ProN W6" panose="020B0300000000000000" pitchFamily="34" charset="-128"/>
                                </a:rPr>
                                <m:t>𝒙</m:t>
                              </m:r>
                            </m:e>
                            <m:sub>
                              <m:r>
                                <a:rPr lang="en-US" altLang="ja-JP" b="1" i="1">
                                  <a:latin typeface="Cambria Math" panose="02040503050406030204" pitchFamily="18" charset="0"/>
                                  <a:ea typeface="Hiragino Kaku Gothic ProN W6" panose="020B0300000000000000" pitchFamily="34" charset="-128"/>
                                </a:rPr>
                                <m:t>𝟎</m:t>
                              </m:r>
                            </m:sub>
                          </m:sSub>
                          <m:r>
                            <a:rPr lang="en-US" altLang="ja-JP" b="1" i="1" smtClean="0">
                              <a:latin typeface="Cambria Math" panose="02040503050406030204" pitchFamily="18" charset="0"/>
                              <a:ea typeface="Hiragino Kaku Gothic ProN W6" panose="020B0300000000000000" pitchFamily="34" charset="-128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altLang="ja-JP" b="1" i="1">
                                  <a:latin typeface="Cambria Math" panose="02040503050406030204" pitchFamily="18" charset="0"/>
                                  <a:ea typeface="Hiragino Kaku Gothic ProN W6" panose="020B0300000000000000" pitchFamily="34" charset="-128"/>
                                </a:rPr>
                              </m:ctrlPr>
                            </m:sSubPr>
                            <m:e>
                              <m:r>
                                <a:rPr lang="en-US" altLang="ja-JP" b="1" i="1">
                                  <a:latin typeface="Cambria Math" panose="02040503050406030204" pitchFamily="18" charset="0"/>
                                  <a:ea typeface="Hiragino Kaku Gothic ProN W6" panose="020B0300000000000000" pitchFamily="34" charset="-128"/>
                                </a:rPr>
                                <m:t>𝒑</m:t>
                              </m:r>
                            </m:e>
                            <m:sub>
                              <m:r>
                                <a:rPr lang="en-US" altLang="ja-JP" b="1" i="1">
                                  <a:latin typeface="Cambria Math" panose="02040503050406030204" pitchFamily="18" charset="0"/>
                                  <a:ea typeface="Hiragino Kaku Gothic ProN W6" panose="020B0300000000000000" pitchFamily="34" charset="-128"/>
                                </a:rPr>
                                <m:t>𝒙</m:t>
                              </m:r>
                              <m:r>
                                <a:rPr lang="en-US" altLang="ja-JP" b="1" i="1">
                                  <a:latin typeface="Cambria Math" panose="02040503050406030204" pitchFamily="18" charset="0"/>
                                  <a:ea typeface="Hiragino Kaku Gothic ProN W6" panose="020B0300000000000000" pitchFamily="34" charset="-128"/>
                                </a:rPr>
                                <m:t>𝟎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1" lang="ja-JP" altLang="en-US"/>
              </a:p>
            </p:txBody>
          </p:sp>
        </mc:Choice>
        <mc:Fallback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C392128E-BA75-0E5A-B969-D8A8D6B37E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5199" y="4692719"/>
                <a:ext cx="1159998" cy="369332"/>
              </a:xfrm>
              <a:prstGeom prst="rect">
                <a:avLst/>
              </a:prstGeom>
              <a:blipFill>
                <a:blip r:embed="rId5"/>
                <a:stretch>
                  <a:fillRect b="-666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0603A88-7F3F-7EDA-22B2-7EE0D0C63E7C}"/>
              </a:ext>
            </a:extLst>
          </p:cNvPr>
          <p:cNvSpPr txBox="1"/>
          <p:nvPr/>
        </p:nvSpPr>
        <p:spPr>
          <a:xfrm>
            <a:off x="7378261" y="5301869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Injecting </a:t>
            </a:r>
            <a:r>
              <a:rPr lang="en-US" altLang="ja-JP" b="1" dirty="0">
                <a:latin typeface="Helvetica" pitchFamily="2" charset="0"/>
              </a:rPr>
              <a:t>b</a:t>
            </a:r>
            <a:r>
              <a:rPr kumimoji="1" lang="en-US" altLang="ja-JP" b="1" dirty="0">
                <a:latin typeface="Helvetica" pitchFamily="2" charset="0"/>
              </a:rPr>
              <a:t>eam</a:t>
            </a:r>
            <a:endParaRPr kumimoji="1" lang="ja-JP" altLang="en-US" b="1">
              <a:latin typeface="Helvetica" pitchFamily="2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DD3FC6B-057B-D0A1-EC62-2AE675102EAB}"/>
              </a:ext>
            </a:extLst>
          </p:cNvPr>
          <p:cNvSpPr txBox="1"/>
          <p:nvPr/>
        </p:nvSpPr>
        <p:spPr>
          <a:xfrm>
            <a:off x="8199142" y="3369196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Helvetica" pitchFamily="2" charset="0"/>
              </a:rPr>
              <a:t>Injection ellipse</a:t>
            </a:r>
            <a:endParaRPr kumimoji="1" lang="ja-JP" altLang="en-US" b="1"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2714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Higher Order Harmonics of Vertical Oscillation 1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Potential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p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𝒙</m:t>
                        </m:r>
                      </m:e>
                      <m:sup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𝒏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+</m:t>
                        </m:r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𝟏</m:t>
                        </m:r>
                      </m:sup>
                    </m:sSup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𝒚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:</a:t>
                </a:r>
              </a:p>
              <a:p>
                <a:pPr lvl="1"/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Skew modes.</a:t>
                </a:r>
              </a:p>
              <a:p>
                <a:pPr lvl="1"/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Odd (even) order: difference (sum) mode.</a:t>
                </a:r>
              </a:p>
              <a:p>
                <a:endParaRPr lang="en-US" altLang="ja-JP" sz="2000" b="1" dirty="0">
                  <a:latin typeface="Helvetica" pitchFamily="2" charset="0"/>
                  <a:ea typeface="Hiragino Kaku Gothic ProN W6" panose="020B0300000000000000" pitchFamily="34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2"/>
                <a:stretch>
                  <a:fillRect l="-603" t="-95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20</a:t>
            </a:fld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FA60C08A-57E0-00D9-462B-045F78E6AB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00" y="2407960"/>
            <a:ext cx="5760000" cy="3948387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E05A374-3805-7A1A-7C36-6C20D7B5AC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8000" y="2407960"/>
            <a:ext cx="5760000" cy="394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5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Examples of Tracking Simulation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Initial displacement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ja-JP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ja-JP" sz="2000" b="1" i="0" smtClean="0">
                        <a:latin typeface="Cambria Math" panose="02040503050406030204" pitchFamily="18" charset="0"/>
                      </a:rPr>
                      <m:t>−13 </m:t>
                    </m:r>
                    <m:r>
                      <m:rPr>
                        <m:nor/>
                      </m:rPr>
                      <a:rPr lang="en-US" altLang="ja-JP" sz="2000" b="1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.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2"/>
                <a:stretch>
                  <a:fillRect l="-603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7D8AC93B-1E04-E123-2385-43613B336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4000" y="1548058"/>
            <a:ext cx="5760000" cy="228474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3B446839-E284-AD7E-441E-BFC7EFB203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8000" y="1548058"/>
            <a:ext cx="5760000" cy="2284741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C086FDA8-24C6-9F31-1B96-7979808DD5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000" y="4006472"/>
            <a:ext cx="5760000" cy="2284741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04CE2AD5-224C-AD76-94E2-C021FE2B883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8000" y="4006471"/>
            <a:ext cx="5760000" cy="228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971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Examples of Tracking Simulation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Maximum / minimum / average amplitude vs. initial displacement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.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2"/>
                <a:stretch>
                  <a:fillRect l="-603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4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E08AD47A-BBD8-B815-1DF7-8495741E3B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8000" y="2050601"/>
            <a:ext cx="5760000" cy="406307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C5B0576-0A28-A4D1-141E-8A2B632F451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00" y="2050600"/>
            <a:ext cx="5760000" cy="406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941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Spectra of Beam Oscillation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540AB02-5FD9-F148-8319-AA30F250AF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186799"/>
            <a:ext cx="10515599" cy="5292000"/>
          </a:xfrm>
        </p:spPr>
        <p:txBody>
          <a:bodyPr>
            <a:normAutofit/>
          </a:bodyPr>
          <a:lstStyle/>
          <a:p>
            <a:r>
              <a:rPr lang="en-US" altLang="ja-JP" sz="2000" b="1" dirty="0">
                <a:latin typeface="Helvetica" pitchFamily="2" charset="0"/>
                <a:ea typeface="Hiragino Kaku Gothic ProN W6" panose="020B0300000000000000" pitchFamily="34" charset="-128"/>
              </a:rPr>
              <a:t>Spectrum of horizontal (vertical) beam oscillation @ left (right).</a:t>
            </a:r>
          </a:p>
        </p:txBody>
      </p:sp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5</a:t>
            </a:fld>
            <a:endParaRPr kumimoji="1" lang="ja-JP" altLang="en-US"/>
          </a:p>
        </p:txBody>
      </p:sp>
      <p:pic>
        <p:nvPicPr>
          <p:cNvPr id="16" name="図 15" descr="ダイアグラム&#10;&#10;自動的に生成された説明">
            <a:extLst>
              <a:ext uri="{FF2B5EF4-FFF2-40B4-BE49-F238E27FC236}">
                <a16:creationId xmlns:a16="http://schemas.microsoft.com/office/drawing/2014/main" id="{52430E0D-1DA6-AE5B-DD8E-5FCF31DE70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5"/>
          <a:stretch/>
        </p:blipFill>
        <p:spPr>
          <a:xfrm>
            <a:off x="6208000" y="1793671"/>
            <a:ext cx="5760000" cy="433365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FFE3646-295A-F53F-7A8F-64B8212C2CA0}"/>
                  </a:ext>
                </a:extLst>
              </p:cNvPr>
              <p:cNvSpPr txBox="1"/>
              <p:nvPr/>
            </p:nvSpPr>
            <p:spPr>
              <a:xfrm>
                <a:off x="7518037" y="4568252"/>
                <a:ext cx="594971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FFE3646-295A-F53F-7A8F-64B8212C2C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8037" y="4568252"/>
                <a:ext cx="594971" cy="495520"/>
              </a:xfrm>
              <a:prstGeom prst="rect">
                <a:avLst/>
              </a:prstGeom>
              <a:blipFill>
                <a:blip r:embed="rId3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" name="図 20" descr="グラフ, ヒストグラム&#10;&#10;自動的に生成された説明">
            <a:extLst>
              <a:ext uri="{FF2B5EF4-FFF2-40B4-BE49-F238E27FC236}">
                <a16:creationId xmlns:a16="http://schemas.microsoft.com/office/drawing/2014/main" id="{FC55E64B-4AD6-12EA-D447-31161572DB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00" y="1793671"/>
            <a:ext cx="5760000" cy="43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374D99C2-F42A-FD5B-53FB-C3FEFF8A0C78}"/>
                  </a:ext>
                </a:extLst>
              </p:cNvPr>
              <p:cNvSpPr txBox="1"/>
              <p:nvPr/>
            </p:nvSpPr>
            <p:spPr>
              <a:xfrm>
                <a:off x="1126129" y="4899173"/>
                <a:ext cx="59016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374D99C2-F42A-FD5B-53FB-C3FEFF8A0C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6129" y="4899173"/>
                <a:ext cx="590162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A97A21DF-3EDC-42AA-1661-B07A125B2D6B}"/>
                  </a:ext>
                </a:extLst>
              </p:cNvPr>
              <p:cNvSpPr txBox="1"/>
              <p:nvPr/>
            </p:nvSpPr>
            <p:spPr>
              <a:xfrm>
                <a:off x="6243505" y="2472469"/>
                <a:ext cx="100373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𝟐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4" name="テキスト ボックス 3">
                <a:extLst>
                  <a:ext uri="{FF2B5EF4-FFF2-40B4-BE49-F238E27FC236}">
                    <a16:creationId xmlns:a16="http://schemas.microsoft.com/office/drawing/2014/main" id="{A97A21DF-3EDC-42AA-1661-B07A125B2D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505" y="2472469"/>
                <a:ext cx="1003736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C2BFF68D-F1AD-7420-EAC1-86EC24141794}"/>
                  </a:ext>
                </a:extLst>
              </p:cNvPr>
              <p:cNvSpPr txBox="1"/>
              <p:nvPr/>
            </p:nvSpPr>
            <p:spPr>
              <a:xfrm>
                <a:off x="6243506" y="3334801"/>
                <a:ext cx="100373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𝟔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C2BFF68D-F1AD-7420-EAC1-86EC241417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506" y="3334801"/>
                <a:ext cx="100373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C1859038-45A4-D14F-0D72-B75E8F62C3F2}"/>
                  </a:ext>
                </a:extLst>
              </p:cNvPr>
              <p:cNvSpPr txBox="1"/>
              <p:nvPr/>
            </p:nvSpPr>
            <p:spPr>
              <a:xfrm>
                <a:off x="6650688" y="5006995"/>
                <a:ext cx="59016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C1859038-45A4-D14F-0D72-B75E8F62C3F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50688" y="5006995"/>
                <a:ext cx="590162" cy="461665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CBD82491-C999-8F73-2639-775FFD189792}"/>
                  </a:ext>
                </a:extLst>
              </p:cNvPr>
              <p:cNvSpPr txBox="1"/>
              <p:nvPr/>
            </p:nvSpPr>
            <p:spPr>
              <a:xfrm>
                <a:off x="6254009" y="2924418"/>
                <a:ext cx="100373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𝟒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CBD82491-C999-8F73-2639-775FFD1897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4009" y="2924418"/>
                <a:ext cx="1003736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87CB6D6E-F556-685C-2CFF-32AEBBA39170}"/>
                  </a:ext>
                </a:extLst>
              </p:cNvPr>
              <p:cNvSpPr txBox="1"/>
              <p:nvPr/>
            </p:nvSpPr>
            <p:spPr>
              <a:xfrm>
                <a:off x="6475765" y="4515608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𝟑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87CB6D6E-F556-685C-2CFF-32AEBBA391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75765" y="4515608"/>
                <a:ext cx="774507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2283D08B-F378-9923-CD9F-F6BC0CE439D1}"/>
                  </a:ext>
                </a:extLst>
              </p:cNvPr>
              <p:cNvSpPr txBox="1"/>
              <p:nvPr/>
            </p:nvSpPr>
            <p:spPr>
              <a:xfrm>
                <a:off x="6467074" y="4084151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𝟓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2283D08B-F378-9923-CD9F-F6BC0CE439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7074" y="4084151"/>
                <a:ext cx="774507" cy="461665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4658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Summary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Influential resonance modes</a:t>
                </a:r>
              </a:p>
              <a:p>
                <a:pPr lvl="1"/>
                <a:r>
                  <a:rPr lang="en-US" altLang="ja-JP" b="1" dirty="0">
                    <a:solidFill>
                      <a:srgbClr val="FF0000"/>
                    </a:solidFill>
                    <a:latin typeface="Helvetica" pitchFamily="2" charset="0"/>
                    <a:ea typeface="Hiragino Kaku Gothic ProN W6" panose="020B0300000000000000" pitchFamily="34" charset="-128"/>
                  </a:rPr>
                  <a:t>11</a:t>
                </a:r>
                <a:r>
                  <a:rPr lang="en-US" altLang="ja-JP" b="1" baseline="30000" dirty="0">
                    <a:solidFill>
                      <a:srgbClr val="FF0000"/>
                    </a:solidFill>
                    <a:latin typeface="Helvetica" pitchFamily="2" charset="0"/>
                    <a:ea typeface="Hiragino Kaku Gothic ProN W6" panose="020B0300000000000000" pitchFamily="34" charset="-128"/>
                  </a:rPr>
                  <a:t>th</a:t>
                </a:r>
                <a:r>
                  <a:rPr lang="en-US" altLang="ja-JP" b="1" dirty="0">
                    <a:solidFill>
                      <a:srgbClr val="FF0000"/>
                    </a:solidFill>
                    <a:latin typeface="Helvetica" pitchFamily="2" charset="0"/>
                    <a:ea typeface="Hiragino Kaku Gothic ProN W6" panose="020B0300000000000000" pitchFamily="34" charset="-128"/>
                  </a:rPr>
                  <a:t> higher harmonic mode:</a:t>
                </a:r>
              </a:p>
              <a:p>
                <a:pPr marL="676800" lvl="1" indent="0">
                  <a:buNone/>
                </a:pPr>
                <a14:m>
                  <m:oMath xmlns:m="http://schemas.openxmlformats.org/officeDocument/2006/math"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𝟏𝟎</m:t>
                    </m:r>
                    <m:sSub>
                      <m:sSubPr>
                        <m:ctrlP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𝒙</m:t>
                        </m:r>
                      </m:sub>
                    </m:sSub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+</m:t>
                    </m:r>
                    <m:sSub>
                      <m:sSubPr>
                        <m:ctrlPr>
                          <a:rPr lang="en-US" altLang="ja-JP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ja-JP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altLang="ja-JP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m:rPr>
                        <m:nor/>
                      </m:rPr>
                      <a:rPr lang="en-US" altLang="ja-JP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int</m:t>
                    </m:r>
                    <m:r>
                      <m:rPr>
                        <m:nor/>
                      </m:rPr>
                      <a:rPr lang="en-US" altLang="ja-JP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</m:oMath>
                </a14:m>
                <a:r>
                  <a:rPr lang="en-US" altLang="ja-JP" b="1" dirty="0">
                    <a:solidFill>
                      <a:srgbClr val="FF0000"/>
                    </a:solidFill>
                    <a:latin typeface="Helvetica" pitchFamily="2" charset="0"/>
                    <a:ea typeface="Hiragino Kaku Gothic ProN W6" panose="020B0300000000000000" pitchFamily="34" charset="-128"/>
                  </a:rPr>
                  <a:t>: sum resonance.</a:t>
                </a:r>
                <a:endParaRPr lang="en-US" altLang="ja-JP" b="1" dirty="0">
                  <a:latin typeface="Helvetica" pitchFamily="2" charset="0"/>
                  <a:ea typeface="Hiragino Kaku Gothic ProN W6" panose="020B0300000000000000" pitchFamily="34" charset="-128"/>
                </a:endParaRPr>
              </a:p>
              <a:p>
                <a:pPr lvl="1"/>
                <a:r>
                  <a:rPr lang="en-US" altLang="ja-JP" b="1" dirty="0">
                    <a:latin typeface="Helvetica" pitchFamily="2" charset="0"/>
                    <a:ea typeface="Hiragino Kaku Gothic ProN W6" panose="020B0300000000000000" pitchFamily="34" charset="-128"/>
                  </a:rPr>
                  <a:t>13</a:t>
                </a:r>
                <a:r>
                  <a:rPr lang="en-US" altLang="ja-JP" b="1" baseline="30000" dirty="0">
                    <a:latin typeface="Helvetica" pitchFamily="2" charset="0"/>
                    <a:ea typeface="Hiragino Kaku Gothic ProN W6" panose="020B0300000000000000" pitchFamily="34" charset="-128"/>
                  </a:rPr>
                  <a:t>th</a:t>
                </a:r>
                <a:r>
                  <a:rPr lang="en-US" altLang="ja-JP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higher harmonic mode:</a:t>
                </a:r>
              </a:p>
              <a:p>
                <a:pPr marL="676800" lvl="1" indent="0">
                  <a:buNone/>
                </a:pPr>
                <a14:m>
                  <m:oMath xmlns:m="http://schemas.openxmlformats.org/officeDocument/2006/math">
                    <m:r>
                      <a:rPr lang="en-US" altLang="ja-JP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𝟏𝟐</m:t>
                    </m:r>
                    <m:sSub>
                      <m:sSubPr>
                        <m:ctrlPr>
                          <a:rPr lang="en-US" altLang="ja-JP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ja-JP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𝒙</m:t>
                        </m:r>
                      </m:sub>
                    </m:sSub>
                    <m:r>
                      <a:rPr lang="en-US" altLang="ja-JP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+</m:t>
                    </m:r>
                    <m:sSub>
                      <m:sSubPr>
                        <m:ctrlPr>
                          <a:rPr lang="en-US" altLang="ja-JP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ja-JP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altLang="ja-JP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int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</m:oMath>
                </a14:m>
                <a:r>
                  <a:rPr lang="en-US" altLang="ja-JP" b="1" dirty="0">
                    <a:latin typeface="Helvetica" pitchFamily="2" charset="0"/>
                    <a:ea typeface="Hiragino Kaku Gothic ProN W6" panose="020B0300000000000000" pitchFamily="34" charset="-128"/>
                  </a:rPr>
                  <a:t>: sum resonance.</a:t>
                </a:r>
              </a:p>
              <a:p>
                <a:pPr lvl="1"/>
                <a:r>
                  <a:rPr lang="en-US" altLang="ja-JP" b="1" dirty="0">
                    <a:latin typeface="Helvetica" pitchFamily="2" charset="0"/>
                    <a:ea typeface="Hiragino Kaku Gothic ProN W6" panose="020B0300000000000000" pitchFamily="34" charset="-128"/>
                  </a:rPr>
                  <a:t>9</a:t>
                </a:r>
                <a:r>
                  <a:rPr lang="en-US" altLang="ja-JP" b="1" baseline="30000" dirty="0">
                    <a:latin typeface="Helvetica" pitchFamily="2" charset="0"/>
                    <a:ea typeface="Hiragino Kaku Gothic ProN W6" panose="020B0300000000000000" pitchFamily="34" charset="-128"/>
                  </a:rPr>
                  <a:t>th</a:t>
                </a:r>
                <a:r>
                  <a:rPr lang="en-US" altLang="ja-JP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higher harmonic mode:</a:t>
                </a:r>
              </a:p>
              <a:p>
                <a:pPr marL="676800" lvl="1" indent="0">
                  <a:buNone/>
                </a:pPr>
                <a14:m>
                  <m:oMath xmlns:m="http://schemas.openxmlformats.org/officeDocument/2006/math">
                    <m:r>
                      <a:rPr lang="en-US" altLang="ja-JP" b="1" i="0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𝟕</m:t>
                    </m:r>
                    <m:sSub>
                      <m:sSubPr>
                        <m:ctrlPr>
                          <a:rPr lang="en-US" altLang="ja-JP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ja-JP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𝒙</m:t>
                        </m:r>
                      </m:sub>
                    </m:sSub>
                    <m:r>
                      <a:rPr lang="en-US" altLang="ja-JP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+</m:t>
                    </m:r>
                    <m:r>
                      <a:rPr lang="en-US" altLang="ja-JP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𝟐</m:t>
                    </m:r>
                    <m:sSub>
                      <m:sSubPr>
                        <m:ctrlPr>
                          <a:rPr lang="en-US" altLang="ja-JP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ja-JP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𝒚</m:t>
                        </m:r>
                      </m:sub>
                    </m:sSub>
                    <m:r>
                      <a:rPr lang="en-US" altLang="ja-JP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int</m:t>
                    </m:r>
                    <m:r>
                      <m:rPr>
                        <m:nor/>
                      </m:rPr>
                      <a:rPr lang="en-US" altLang="ja-JP" b="1" i="0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</m:oMath>
                </a14:m>
                <a:r>
                  <a:rPr lang="en-US" altLang="ja-JP" b="1" dirty="0">
                    <a:latin typeface="Helvetica" pitchFamily="2" charset="0"/>
                    <a:ea typeface="Hiragino Kaku Gothic ProN W6" panose="020B0300000000000000" pitchFamily="34" charset="-128"/>
                  </a:rPr>
                  <a:t>: sum resonance.</a:t>
                </a:r>
              </a:p>
              <a:p>
                <a:pPr lvl="1"/>
                <a:endParaRPr lang="en-US" altLang="ja-JP" b="1" dirty="0">
                  <a:latin typeface="Helvetica" pitchFamily="2" charset="0"/>
                  <a:ea typeface="Hiragino Kaku Gothic ProN W6" panose="020B0300000000000000" pitchFamily="34" charset="-128"/>
                </a:endParaRPr>
              </a:p>
              <a:p>
                <a:endParaRPr lang="en-US" altLang="ja-JP" sz="2000" b="1" dirty="0">
                  <a:latin typeface="Helvetica" pitchFamily="2" charset="0"/>
                  <a:ea typeface="Hiragino Kaku Gothic ProN W6" panose="020B0300000000000000" pitchFamily="34" charset="-128"/>
                </a:endParaRP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2"/>
                <a:stretch>
                  <a:fillRect l="-603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6</a:t>
            </a:fld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E116387-24FE-CDED-07FE-0FE6E5C2E0F6}"/>
                  </a:ext>
                </a:extLst>
              </p:cNvPr>
              <p:cNvSpPr txBox="1"/>
              <p:nvPr/>
            </p:nvSpPr>
            <p:spPr>
              <a:xfrm>
                <a:off x="9576553" y="4598535"/>
                <a:ext cx="594971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E116387-24FE-CDED-07FE-0FE6E5C2E0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76553" y="4598535"/>
                <a:ext cx="594971" cy="495520"/>
              </a:xfrm>
              <a:prstGeom prst="rect">
                <a:avLst/>
              </a:prstGeom>
              <a:blipFill>
                <a:blip r:embed="rId3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図 16" descr="グラフ&#10;&#10;自動的に生成された説明">
            <a:extLst>
              <a:ext uri="{FF2B5EF4-FFF2-40B4-BE49-F238E27FC236}">
                <a16:creationId xmlns:a16="http://schemas.microsoft.com/office/drawing/2014/main" id="{E4BA2D72-898F-38DB-AEAD-541B3B3565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01941" y="1788013"/>
            <a:ext cx="5760000" cy="43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84701743-07C2-044D-65EF-344E942DB485}"/>
                  </a:ext>
                </a:extLst>
              </p:cNvPr>
              <p:cNvSpPr txBox="1"/>
              <p:nvPr/>
            </p:nvSpPr>
            <p:spPr>
              <a:xfrm>
                <a:off x="8767838" y="4846295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𝟑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84701743-07C2-044D-65EF-344E942DB4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7838" y="4846295"/>
                <a:ext cx="774507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F2BAA45D-C43D-5382-9529-1B0079AB7FE5}"/>
                  </a:ext>
                </a:extLst>
              </p:cNvPr>
              <p:cNvSpPr txBox="1"/>
              <p:nvPr/>
            </p:nvSpPr>
            <p:spPr>
              <a:xfrm>
                <a:off x="9695513" y="3429000"/>
                <a:ext cx="7745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𝟓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F2BAA45D-C43D-5382-9529-1B0079AB7F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5513" y="3429000"/>
                <a:ext cx="774507" cy="46166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268B8DD6-A257-97E4-6A9B-42D5094F4001}"/>
                  </a:ext>
                </a:extLst>
              </p:cNvPr>
              <p:cNvSpPr txBox="1"/>
              <p:nvPr/>
            </p:nvSpPr>
            <p:spPr>
              <a:xfrm>
                <a:off x="8312092" y="3522137"/>
                <a:ext cx="1188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𝟏𝟐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268B8DD6-A257-97E4-6A9B-42D5094F40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092" y="3522137"/>
                <a:ext cx="1188081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245960DD-B5FB-3C57-F39E-9B7B08A2D374}"/>
                  </a:ext>
                </a:extLst>
              </p:cNvPr>
              <p:cNvSpPr txBox="1"/>
              <p:nvPr/>
            </p:nvSpPr>
            <p:spPr>
              <a:xfrm>
                <a:off x="8073768" y="3214350"/>
                <a:ext cx="1691937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𝟕</m:t>
                      </m:r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  <m:r>
                        <a:rPr kumimoji="1" lang="en-US" altLang="ja-JP" sz="2400" b="1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ja-JP" sz="2400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ja-JP" sz="2400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en-US" altLang="ja-JP" sz="2400" b="1" i="1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245960DD-B5FB-3C57-F39E-9B7B08A2D3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73768" y="3214350"/>
                <a:ext cx="1691937" cy="495520"/>
              </a:xfrm>
              <a:prstGeom prst="rect">
                <a:avLst/>
              </a:prstGeom>
              <a:blipFill>
                <a:blip r:embed="rId8"/>
                <a:stretch>
                  <a:fillRect b="-7317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265EEB52-4F95-C645-5AFB-5CE938010EDD}"/>
                  </a:ext>
                </a:extLst>
              </p:cNvPr>
              <p:cNvSpPr txBox="1"/>
              <p:nvPr/>
            </p:nvSpPr>
            <p:spPr>
              <a:xfrm>
                <a:off x="7260042" y="2651379"/>
                <a:ext cx="118808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𝟏𝟎</m:t>
                          </m:r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𝒙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265EEB52-4F95-C645-5AFB-5CE938010E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0042" y="2651379"/>
                <a:ext cx="1188081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B5348A1-2682-3F0A-5393-FA0B3D5239F1}"/>
                  </a:ext>
                </a:extLst>
              </p:cNvPr>
              <p:cNvSpPr txBox="1"/>
              <p:nvPr/>
            </p:nvSpPr>
            <p:spPr>
              <a:xfrm>
                <a:off x="9487797" y="4115827"/>
                <a:ext cx="594970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B5348A1-2682-3F0A-5393-FA0B3D5239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7797" y="4115827"/>
                <a:ext cx="594970" cy="495520"/>
              </a:xfrm>
              <a:prstGeom prst="rect">
                <a:avLst/>
              </a:prstGeom>
              <a:blipFill>
                <a:blip r:embed="rId10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1934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800D378-97D0-9D49-A351-61DCCC52D667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838200" y="365124"/>
                <a:ext cx="10515600" cy="648000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ja-JP" sz="24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Examples of Tracking Simulation w/ Momentum Deviation</a:t>
                </a:r>
                <a:r>
                  <a:rPr lang="en-US" altLang="ja-JP" sz="24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4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ja-JP" sz="24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4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</m:oMath>
                </a14:m>
                <a:r>
                  <a:rPr lang="en-US" altLang="ja-JP" sz="24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7.5e-4)</a:t>
                </a:r>
                <a:endParaRPr kumimoji="1" lang="ja-JP" altLang="en-US" sz="2400" b="1">
                  <a:latin typeface="Helvetica" pitchFamily="2" charset="0"/>
                  <a:ea typeface="Hiragino Kaku Gothic ProN W6" panose="020B0300000000000000" pitchFamily="34" charset="-128"/>
                </a:endParaRPr>
              </a:p>
            </p:txBody>
          </p:sp>
        </mc:Choice>
        <mc:Fallback>
          <p:sp>
            <p:nvSpPr>
              <p:cNvPr id="2" name="タイトル 1">
                <a:extLst>
                  <a:ext uri="{FF2B5EF4-FFF2-40B4-BE49-F238E27FC236}">
                    <a16:creationId xmlns:a16="http://schemas.microsoft.com/office/drawing/2014/main" id="{8800D378-97D0-9D49-A351-61DCCC52D66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838200" y="365124"/>
                <a:ext cx="10515600" cy="648000"/>
              </a:xfrm>
              <a:blipFill>
                <a:blip r:embed="rId2"/>
                <a:stretch>
                  <a:fillRect l="-965" b="-5769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  <m:r>
                      <a:rPr lang="en-US" altLang="ja-JP" sz="2000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US" altLang="ja-JP" sz="2000" b="1" i="0" smtClean="0">
                        <a:latin typeface="Cambria Math" panose="02040503050406030204" pitchFamily="18" charset="0"/>
                      </a:rPr>
                      <m:t>−13 </m:t>
                    </m:r>
                    <m:r>
                      <m:rPr>
                        <m:nor/>
                      </m:rPr>
                      <a:rPr lang="en-US" altLang="ja-JP" sz="2000" b="1" i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.</a:t>
                </a:r>
              </a:p>
            </p:txBody>
          </p:sp>
        </mc:Choice>
        <mc:Fallback xmlns="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3"/>
                <a:stretch>
                  <a:fillRect l="-603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7</a:t>
            </a:fld>
            <a:endParaRPr kumimoji="1" lang="ja-JP" altLang="en-US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BE6937A-9988-E5E2-FFB7-F1C504BB4E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00" y="1548058"/>
            <a:ext cx="5760000" cy="2284741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07191EB-A2E6-AEEB-2D8F-C166499F2FE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8000" y="1548058"/>
            <a:ext cx="5760000" cy="2284741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29A26F8B-92C0-22EB-CB34-5357E33696D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08000" y="4006468"/>
            <a:ext cx="5760000" cy="2284741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A7CA2EF0-5FB9-FA9C-7AE7-4579F431631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4000" y="4006467"/>
            <a:ext cx="5760000" cy="2284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652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Examples of Tracking Simulation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Maximum/minimum/average amplitude vs. initial displacement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𝒙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.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0515599" cy="5292000"/>
              </a:xfrm>
              <a:blipFill>
                <a:blip r:embed="rId2"/>
                <a:stretch>
                  <a:fillRect l="-603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8</a:t>
            </a:fld>
            <a:endParaRPr kumimoji="1" lang="ja-JP" altLang="en-US"/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313589D3-C374-B63C-EE0E-B1F15665AC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999" y="2050600"/>
            <a:ext cx="5760000" cy="4063071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51597FB1-F41C-E90E-4C29-37C7FF4C50B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4002" y="2050599"/>
            <a:ext cx="5760000" cy="406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887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00D378-97D0-9D49-A351-61DCCC52D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4"/>
            <a:ext cx="10515600" cy="648000"/>
          </a:xfrm>
        </p:spPr>
        <p:txBody>
          <a:bodyPr>
            <a:normAutofit/>
          </a:bodyPr>
          <a:lstStyle/>
          <a:p>
            <a:r>
              <a:rPr kumimoji="1" lang="en-US" altLang="ja-JP" sz="2400" b="1" dirty="0">
                <a:latin typeface="Helvetica" pitchFamily="2" charset="0"/>
                <a:ea typeface="Hiragino Kaku Gothic ProN W6" panose="020B0300000000000000" pitchFamily="34" charset="-128"/>
              </a:rPr>
              <a:t>Spectra of Beam Oscillation</a:t>
            </a:r>
            <a:endParaRPr kumimoji="1" lang="ja-JP" altLang="en-US" sz="2400" b="1">
              <a:latin typeface="Helvetica" pitchFamily="2" charset="0"/>
              <a:ea typeface="Hiragino Kaku Gothic ProN W6" panose="020B0300000000000000" pitchFamily="34" charset="-128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186799"/>
                <a:ext cx="11048999" cy="5292000"/>
              </a:xfrm>
            </p:spPr>
            <p:txBody>
              <a:bodyPr>
                <a:normAutofit/>
              </a:bodyPr>
              <a:lstStyle/>
              <a:p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Spectra of vertical beam oscillation w/o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ja-JP" sz="2000" b="1" i="1" smtClean="0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𝟎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𝟎</m:t>
                    </m:r>
                    <m:r>
                      <a:rPr lang="en-US" altLang="ja-JP" sz="2000" b="1" i="1" smtClean="0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  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(left) and w/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</m:ctrlPr>
                      </m:sSubPr>
                      <m:e>
                        <m:r>
                          <a:rPr lang="en-US" altLang="ja-JP" sz="20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altLang="ja-JP" sz="2000" b="1" i="1">
                            <a:latin typeface="Cambria Math" panose="02040503050406030204" pitchFamily="18" charset="0"/>
                            <a:ea typeface="Hiragino Kaku Gothic ProN W6" panose="020B0300000000000000" pitchFamily="34" charset="-128"/>
                          </a:rPr>
                          <m:t>𝟎</m:t>
                        </m:r>
                      </m:sub>
                    </m:sSub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=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𝟕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.</m:t>
                    </m:r>
                    <m:r>
                      <a:rPr lang="en-US" altLang="ja-JP" sz="2000" b="1" i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𝟓</m:t>
                    </m:r>
                    <m:r>
                      <m:rPr>
                        <m:nor/>
                      </m:rPr>
                      <a:rPr lang="en-US" altLang="ja-JP" sz="2000" b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e</m:t>
                    </m:r>
                    <m:r>
                      <m:rPr>
                        <m:nor/>
                      </m:rPr>
                      <a:rPr lang="en-US" altLang="ja-JP" sz="2000" b="1">
                        <a:latin typeface="Cambria Math" panose="02040503050406030204" pitchFamily="18" charset="0"/>
                        <a:ea typeface="Hiragino Kaku Gothic ProN W6" panose="020B0300000000000000" pitchFamily="34" charset="-128"/>
                      </a:rPr>
                      <m:t>−4</m:t>
                    </m:r>
                  </m:oMath>
                </a14:m>
                <a:r>
                  <a:rPr lang="en-US" altLang="ja-JP" sz="2000" b="1" dirty="0">
                    <a:latin typeface="Helvetica" pitchFamily="2" charset="0"/>
                    <a:ea typeface="Hiragino Kaku Gothic ProN W6" panose="020B0300000000000000" pitchFamily="34" charset="-128"/>
                  </a:rPr>
                  <a:t> (right).</a:t>
                </a:r>
              </a:p>
            </p:txBody>
          </p:sp>
        </mc:Choice>
        <mc:Fallback>
          <p:sp>
            <p:nvSpPr>
              <p:cNvPr id="3" name="コンテンツ プレースホルダー 2">
                <a:extLst>
                  <a:ext uri="{FF2B5EF4-FFF2-40B4-BE49-F238E27FC236}">
                    <a16:creationId xmlns:a16="http://schemas.microsoft.com/office/drawing/2014/main" id="{9540AB02-5FD9-F148-8319-AA30F250AFF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186799"/>
                <a:ext cx="11048999" cy="5292000"/>
              </a:xfrm>
              <a:blipFill>
                <a:blip r:embed="rId2"/>
                <a:stretch>
                  <a:fillRect l="-574" t="-119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直線コネクタ 4">
            <a:extLst>
              <a:ext uri="{FF2B5EF4-FFF2-40B4-BE49-F238E27FC236}">
                <a16:creationId xmlns:a16="http://schemas.microsoft.com/office/drawing/2014/main" id="{71307F19-FCF5-7442-B8A9-27C1C792EC79}"/>
              </a:ext>
            </a:extLst>
          </p:cNvPr>
          <p:cNvCxnSpPr/>
          <p:nvPr/>
        </p:nvCxnSpPr>
        <p:spPr>
          <a:xfrm>
            <a:off x="838200" y="1013124"/>
            <a:ext cx="105156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日付プレースホルダー 5">
            <a:extLst>
              <a:ext uri="{FF2B5EF4-FFF2-40B4-BE49-F238E27FC236}">
                <a16:creationId xmlns:a16="http://schemas.microsoft.com/office/drawing/2014/main" id="{AE0661D0-42C6-0C41-88F3-E18EFB544C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2025.03.28</a:t>
            </a:r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2A09239-602E-794E-B857-66B9BBD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47C5B-F783-9B45-92A7-4868B83F7A7B}" type="slidenum">
              <a:rPr kumimoji="1" lang="ja-JP" altLang="en-US" smtClean="0"/>
              <a:t>9</a:t>
            </a:fld>
            <a:endParaRPr kumimoji="1" lang="ja-JP" altLang="en-US"/>
          </a:p>
        </p:txBody>
      </p:sp>
      <p:pic>
        <p:nvPicPr>
          <p:cNvPr id="9" name="図 8" descr="ダイアグラム&#10;&#10;自動的に生成された説明">
            <a:extLst>
              <a:ext uri="{FF2B5EF4-FFF2-40B4-BE49-F238E27FC236}">
                <a16:creationId xmlns:a16="http://schemas.microsoft.com/office/drawing/2014/main" id="{B5CA0C92-116C-C90E-E36F-01D72AE3EAB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15"/>
          <a:stretch/>
        </p:blipFill>
        <p:spPr>
          <a:xfrm>
            <a:off x="224001" y="1780015"/>
            <a:ext cx="5760000" cy="433365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10E6F7EC-4376-CA13-B88E-1746F4AD5B3E}"/>
                  </a:ext>
                </a:extLst>
              </p:cNvPr>
              <p:cNvSpPr txBox="1"/>
              <p:nvPr/>
            </p:nvSpPr>
            <p:spPr>
              <a:xfrm>
                <a:off x="1494680" y="4545330"/>
                <a:ext cx="594970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10E6F7EC-4376-CA13-B88E-1746F4AD5B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4680" y="4545330"/>
                <a:ext cx="594970" cy="495520"/>
              </a:xfrm>
              <a:prstGeom prst="rect">
                <a:avLst/>
              </a:prstGeom>
              <a:blipFill>
                <a:blip r:embed="rId4"/>
                <a:stretch>
                  <a:fillRect b="-10256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図 11" descr="グラフ, ダイアグラム&#10;&#10;自動的に生成された説明">
            <a:extLst>
              <a:ext uri="{FF2B5EF4-FFF2-40B4-BE49-F238E27FC236}">
                <a16:creationId xmlns:a16="http://schemas.microsoft.com/office/drawing/2014/main" id="{76377EA4-B23D-CFCC-4350-61CB7B0728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8001" y="1786843"/>
            <a:ext cx="5760000" cy="43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1FE874C3-FCC5-EAD4-8409-03E0DD8AFF13}"/>
                  </a:ext>
                </a:extLst>
              </p:cNvPr>
              <p:cNvSpPr txBox="1"/>
              <p:nvPr/>
            </p:nvSpPr>
            <p:spPr>
              <a:xfrm>
                <a:off x="7579229" y="4576862"/>
                <a:ext cx="594970" cy="495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kumimoji="1" lang="en-US" altLang="ja-JP" sz="2400" b="1" i="1" smtClean="0">
                              <a:latin typeface="Cambria Math" panose="02040503050406030204" pitchFamily="18" charset="0"/>
                            </a:rPr>
                            <m:t>𝒚</m:t>
                          </m:r>
                        </m:sub>
                      </m:sSub>
                    </m:oMath>
                  </m:oMathPara>
                </a14:m>
                <a:endParaRPr kumimoji="1" lang="ja-JP" altLang="en-US" sz="2400" b="1"/>
              </a:p>
            </p:txBody>
          </p:sp>
        </mc:Choice>
        <mc:Fallback xmlns=""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1FE874C3-FCC5-EAD4-8409-03E0DD8AFF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9229" y="4576862"/>
                <a:ext cx="594970" cy="495520"/>
              </a:xfrm>
              <a:prstGeom prst="rect">
                <a:avLst/>
              </a:prstGeom>
              <a:blipFill>
                <a:blip r:embed="rId6"/>
                <a:stretch>
                  <a:fillRect b="-7500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1754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085"/>
    </mc:Choice>
    <mc:Fallback xmlns="">
      <p:transition spd="slow" advTm="78085"/>
    </mc:Fallback>
  </mc:AlternateContent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11446</TotalTime>
  <Words>971</Words>
  <Application>Microsoft Macintosh PowerPoint</Application>
  <PresentationFormat>ワイド画面</PresentationFormat>
  <Paragraphs>286</Paragraphs>
  <Slides>20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20</vt:i4>
      </vt:variant>
    </vt:vector>
  </HeadingPairs>
  <TitlesOfParts>
    <vt:vector size="28" baseType="lpstr">
      <vt:lpstr>Hiragino Kaku Gothic ProN W6</vt:lpstr>
      <vt:lpstr>游ゴシック</vt:lpstr>
      <vt:lpstr>游ゴシック Light</vt:lpstr>
      <vt:lpstr>Arial</vt:lpstr>
      <vt:lpstr>Cambria Math</vt:lpstr>
      <vt:lpstr>Helvetica</vt:lpstr>
      <vt:lpstr>Times New Roman</vt:lpstr>
      <vt:lpstr>Office テーマ</vt:lpstr>
      <vt:lpstr>Simulation Study on LER Beam Oscillation</vt:lpstr>
      <vt:lpstr>Simulations on Beam Oscillation</vt:lpstr>
      <vt:lpstr>Examples of Tracking Simulation</vt:lpstr>
      <vt:lpstr>Examples of Tracking Simulation</vt:lpstr>
      <vt:lpstr>Spectra of Beam Oscillation</vt:lpstr>
      <vt:lpstr>Summary</vt:lpstr>
      <vt:lpstr>Examples of Tracking Simulation w/ Momentum Deviation (δ_0=7.5e-4)</vt:lpstr>
      <vt:lpstr>Examples of Tracking Simulation</vt:lpstr>
      <vt:lpstr>Spectra of Beam Oscillation</vt:lpstr>
      <vt:lpstr>Resonance Modes</vt:lpstr>
      <vt:lpstr>Beam Oscillation w/ Beam-Beam Interaction</vt:lpstr>
      <vt:lpstr>Tracking Simulations w/o Beam-Beam Interaction (δ_0=7.5e-4)</vt:lpstr>
      <vt:lpstr>Tracking Simulations w/ Design Beam-Beam Interaction (δ_0=7.5e-4)</vt:lpstr>
      <vt:lpstr>Resonance Modes</vt:lpstr>
      <vt:lpstr>Summary</vt:lpstr>
      <vt:lpstr>Beam Oscillation w/ Beam-Beam Interaction</vt:lpstr>
      <vt:lpstr>Resonance Modes</vt:lpstr>
      <vt:lpstr>Summary</vt:lpstr>
      <vt:lpstr>Higher Order Modes of Beam Oscillation</vt:lpstr>
      <vt:lpstr>Higher Order Harmonics of Vertical Oscillation 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高雄 勝</dc:creator>
  <cp:lastModifiedBy>高雄 勝</cp:lastModifiedBy>
  <cp:revision>89</cp:revision>
  <dcterms:created xsi:type="dcterms:W3CDTF">2024-03-26T04:22:55Z</dcterms:created>
  <dcterms:modified xsi:type="dcterms:W3CDTF">2025-03-28T10:41:11Z</dcterms:modified>
</cp:coreProperties>
</file>