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740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49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84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9D226-2D39-EA15-C2D6-574077165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4626F7-F482-1212-252E-343BD5A4B8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4A098C-F4BC-03C2-87C4-3CEF0A482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CE44-79F5-499C-AEE4-0CE513A28AE8}" type="datetimeFigureOut">
              <a:rPr lang="fr-CH" smtClean="0"/>
              <a:t>05.02.2025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79B41-1B20-DE73-0C04-9565153CB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713491-6969-4E53-C5D5-BB396D8A4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ACD8-914E-4B0F-96E1-CDE5EA211C1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61265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997B2-D837-E499-286B-13FDDE574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2D4C41-2678-2742-7FA9-8766B1E801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121A0-4A37-6C03-0C19-FA9C297C1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CE44-79F5-499C-AEE4-0CE513A28AE8}" type="datetimeFigureOut">
              <a:rPr lang="fr-CH" smtClean="0"/>
              <a:t>05.02.2025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1E5F5-FD1C-B25D-4909-702B634DC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114CD-CC26-42D0-1B3E-25C5E0387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ACD8-914E-4B0F-96E1-CDE5EA211C1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54285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A5E827-9BBB-9170-47EA-1071CC7E27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90B82E-E967-77A0-1DD5-F5D3653996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482F6-326B-C95D-2683-ACF847C88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CE44-79F5-499C-AEE4-0CE513A28AE8}" type="datetimeFigureOut">
              <a:rPr lang="fr-CH" smtClean="0"/>
              <a:t>05.02.2025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248A9B-B6D1-621F-5842-B32BF2BC7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D61A3-7CCC-ABB6-64D7-35766CF38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ACD8-914E-4B0F-96E1-CDE5EA211C1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38052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2024-02-27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EYETS 24-25 &amp; LS3 Roadmap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456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FF25A-DEB8-ECF9-32E6-2D7F7F3ED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7B20A-9CD7-960F-5135-3137377055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427B5F-F3AC-580D-2917-3626E534F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CE44-79F5-499C-AEE4-0CE513A28AE8}" type="datetimeFigureOut">
              <a:rPr lang="fr-CH" smtClean="0"/>
              <a:t>05.02.2025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E734D-B5F1-06A7-13D3-7BEC66E28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ADD97-1EE5-9B94-2210-324CA51BD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ACD8-914E-4B0F-96E1-CDE5EA211C1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5983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B4A0A-F22E-11DD-C435-72582CB33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601E82-BD0D-AF35-FEBA-668596005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CBDEDB-69A2-57E1-EC03-D89166DCD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CE44-79F5-499C-AEE4-0CE513A28AE8}" type="datetimeFigureOut">
              <a:rPr lang="fr-CH" smtClean="0"/>
              <a:t>05.02.2025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910CA7-8524-D50E-5A12-3E2BD5172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55AA2-6F9C-98BE-A04D-F5CED0EE1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ACD8-914E-4B0F-96E1-CDE5EA211C1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7476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EA73E-6E97-4A02-B82F-7A88C29E9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8C749-A3B0-AF22-1319-75945B152E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75762D-D5BD-6C2A-C4C5-80592A306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E94E9B-5D6D-6D53-C2A4-94EE6C582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CE44-79F5-499C-AEE4-0CE513A28AE8}" type="datetimeFigureOut">
              <a:rPr lang="fr-CH" smtClean="0"/>
              <a:t>05.02.2025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6F5DB7-F444-5669-049D-B89D1A585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EAEE3F-00DE-2A81-1AB1-567CD4AD7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ACD8-914E-4B0F-96E1-CDE5EA211C1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27337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3F799-029F-BCFA-6F65-C4EBB0640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36B9D7-B291-0104-B066-D9B27D626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8DE044-16B7-D799-B20F-5A9617F328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779174-E310-280F-CAB3-8A67641718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5FF708-99E0-A125-E4D4-C889B60080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8B1528-A99F-F62E-67FA-30937EED4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CE44-79F5-499C-AEE4-0CE513A28AE8}" type="datetimeFigureOut">
              <a:rPr lang="fr-CH" smtClean="0"/>
              <a:t>05.02.2025</a:t>
            </a:fld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4C3B51-77DA-E9AA-A262-0774A5D09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653A99-9F21-A3CC-98DC-00841F0CD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ACD8-914E-4B0F-96E1-CDE5EA211C1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5022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0CDE3-9517-0C3E-FAB1-4E6C8522C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6B82F9-BCBF-C239-100D-AA44756A5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CE44-79F5-499C-AEE4-0CE513A28AE8}" type="datetimeFigureOut">
              <a:rPr lang="fr-CH" smtClean="0"/>
              <a:t>05.02.2025</a:t>
            </a:fld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01230D-7378-40FB-B5C9-E1AA66CE1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3B26DD-90F6-EFB7-684F-497DC15C2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ACD8-914E-4B0F-96E1-CDE5EA211C1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80530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384343-64A5-1A1F-C185-3BABC7FC5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CE44-79F5-499C-AEE4-0CE513A28AE8}" type="datetimeFigureOut">
              <a:rPr lang="fr-CH" smtClean="0"/>
              <a:t>05.02.2025</a:t>
            </a:fld>
            <a:endParaRPr lang="fr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EED0FF-2F35-7763-30D0-B64F09768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E42D4A-11A0-04ED-7BB5-C60D6BDB6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ACD8-914E-4B0F-96E1-CDE5EA211C1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81023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D868E-37B2-9391-D8B8-4DB1191C4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7454A-3722-0E22-4DB3-1760BDD51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173640-C25C-4329-52C5-538A1A1D88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72E0F8-7909-846D-4DE1-3107280D9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CE44-79F5-499C-AEE4-0CE513A28AE8}" type="datetimeFigureOut">
              <a:rPr lang="fr-CH" smtClean="0"/>
              <a:t>05.02.2025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547B42-AF8E-EA8C-51DE-F568C09A7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FCE47E-FBE5-8055-E0AA-5583B0433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ACD8-914E-4B0F-96E1-CDE5EA211C1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42250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20602-2050-DDB9-D72C-2B73788A2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BF742A-5280-A588-728F-07E910F707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8016E9-18D9-DBDA-0EB7-6747A04CD8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18D072-4554-2740-B341-14E274BA5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CE44-79F5-499C-AEE4-0CE513A28AE8}" type="datetimeFigureOut">
              <a:rPr lang="fr-CH" smtClean="0"/>
              <a:t>05.02.2025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509895-9CDF-6FCB-FBCD-DADCE10E7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084B1A-C907-B6CC-B27C-10DD0E68E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ACD8-914E-4B0F-96E1-CDE5EA211C1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84200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D4D6BF-1D5C-70C1-358B-7F6B9D34C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63D874-A873-4834-93CF-4A1F71852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91276-2AA9-DF67-25AE-8716EE57EE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5BCE44-79F5-499C-AEE4-0CE513A28AE8}" type="datetimeFigureOut">
              <a:rPr lang="fr-CH" smtClean="0"/>
              <a:t>05.02.2025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04788-7CBF-FD66-2032-B552684550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A9E4C-239F-78EB-8EB6-40C6CEECCB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89ACD8-914E-4B0F-96E1-CDE5EA211C1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25035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586" y="1266106"/>
            <a:ext cx="7024534" cy="51864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Installation planning for HL-LHC :</a:t>
            </a:r>
          </a:p>
          <a:p>
            <a:pPr marL="0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To be discussed: Installation a</a:t>
            </a:r>
            <a:r>
              <a:rPr lang="en-GB" sz="1200" b="0" dirty="0">
                <a:solidFill>
                  <a:schemeClr val="accent1">
                    <a:lumMod val="50000"/>
                  </a:schemeClr>
                </a:solidFill>
              </a:rPr>
              <a:t>ctivities details (from start to the completion including </a:t>
            </a:r>
            <a:r>
              <a:rPr lang="en-GB" sz="1200" b="0" u="sng" dirty="0">
                <a:solidFill>
                  <a:schemeClr val="accent1">
                    <a:lumMod val="50000"/>
                  </a:schemeClr>
                </a:solidFill>
              </a:rPr>
              <a:t>partial tests, IST</a:t>
            </a:r>
            <a:r>
              <a:rPr lang="en-GB" sz="1200" u="sng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sz="1200" b="0" u="sng" dirty="0">
                <a:solidFill>
                  <a:schemeClr val="accent1">
                    <a:lumMod val="50000"/>
                  </a:schemeClr>
                </a:solidFill>
              </a:rPr>
              <a:t>commissioning</a:t>
            </a:r>
            <a:r>
              <a:rPr lang="en-GB" sz="1200" b="0" dirty="0">
                <a:solidFill>
                  <a:schemeClr val="accent1">
                    <a:lumMod val="50000"/>
                  </a:schemeClr>
                </a:solidFill>
              </a:rPr>
              <a:t>): </a:t>
            </a:r>
          </a:p>
          <a:p>
            <a:pPr marL="666900" lvl="1" indent="-3429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100" b="1" u="sng" dirty="0">
                <a:solidFill>
                  <a:schemeClr val="accent1">
                    <a:lumMod val="50000"/>
                  </a:schemeClr>
                </a:solidFill>
              </a:rPr>
              <a:t>During RUN3 </a:t>
            </a:r>
            <a:r>
              <a:rPr lang="en-GB" sz="1100" b="0" dirty="0">
                <a:solidFill>
                  <a:schemeClr val="accent1">
                    <a:lumMod val="50000"/>
                  </a:schemeClr>
                </a:solidFill>
              </a:rPr>
              <a:t>(in the new HL-LHC technical galleries)</a:t>
            </a:r>
          </a:p>
          <a:p>
            <a:pPr marL="666900" lvl="1" indent="-3429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100" b="1" u="sng" dirty="0">
                <a:solidFill>
                  <a:schemeClr val="accent1">
                    <a:lumMod val="50000"/>
                  </a:schemeClr>
                </a:solidFill>
              </a:rPr>
              <a:t>During LS3 </a:t>
            </a:r>
            <a:r>
              <a:rPr lang="en-GB" sz="1100" b="0" dirty="0">
                <a:solidFill>
                  <a:schemeClr val="accent1">
                    <a:lumMod val="50000"/>
                  </a:schemeClr>
                </a:solidFill>
              </a:rPr>
              <a:t>(in the new HL-LHC technical galleries, in LHC and in the vertical cores region)</a:t>
            </a:r>
          </a:p>
          <a:p>
            <a:pPr>
              <a:lnSpc>
                <a:spcPct val="100000"/>
              </a:lnSpc>
              <a:spcBef>
                <a:spcPts val="1000"/>
              </a:spcBef>
              <a:buAutoNum type="alphaLcParenR"/>
            </a:pPr>
            <a:r>
              <a:rPr lang="en-GB" sz="1200" b="0" dirty="0">
                <a:solidFill>
                  <a:schemeClr val="accent1">
                    <a:lumMod val="50000"/>
                  </a:schemeClr>
                </a:solidFill>
              </a:rPr>
              <a:t>Check of the planning: start dates</a:t>
            </a:r>
            <a:r>
              <a:rPr lang="en-GB" sz="1200" b="0">
                <a:solidFill>
                  <a:schemeClr val="accent1">
                    <a:lumMod val="50000"/>
                  </a:schemeClr>
                </a:solidFill>
              </a:rPr>
              <a:t>, duration</a:t>
            </a:r>
            <a:r>
              <a:rPr lang="en-GB" sz="1200" b="0" dirty="0">
                <a:solidFill>
                  <a:schemeClr val="accent1">
                    <a:lumMod val="50000"/>
                  </a:schemeClr>
                </a:solidFill>
              </a:rPr>
              <a:t>, coherency</a:t>
            </a:r>
          </a:p>
          <a:p>
            <a:pPr>
              <a:lnSpc>
                <a:spcPct val="100000"/>
              </a:lnSpc>
              <a:spcBef>
                <a:spcPts val="1000"/>
              </a:spcBef>
              <a:buAutoNum type="alphaLcParenR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Validate/provide comments on the planning</a:t>
            </a:r>
          </a:p>
          <a:p>
            <a:pPr marL="0" indent="0">
              <a:lnSpc>
                <a:spcPct val="100000"/>
              </a:lnSpc>
              <a:spcBef>
                <a:spcPts val="1000"/>
              </a:spcBef>
              <a:buNone/>
            </a:pPr>
            <a:endParaRPr lang="en-GB" sz="1200" b="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L</a:t>
            </a:r>
            <a:r>
              <a:rPr lang="en-GB" sz="1200" b="0" dirty="0">
                <a:solidFill>
                  <a:schemeClr val="accent1">
                    <a:lumMod val="50000"/>
                  </a:schemeClr>
                </a:solidFill>
              </a:rPr>
              <a:t>ooking at planning validation, </a:t>
            </a:r>
            <a:r>
              <a:rPr lang="en-GB" sz="1200" b="1" u="sng" dirty="0">
                <a:solidFill>
                  <a:schemeClr val="accent1">
                    <a:lumMod val="50000"/>
                  </a:schemeClr>
                </a:solidFill>
              </a:rPr>
              <a:t>be aware </a:t>
            </a:r>
            <a:r>
              <a:rPr lang="en-GB" sz="1200" b="0" dirty="0">
                <a:solidFill>
                  <a:schemeClr val="accent1">
                    <a:lumMod val="50000"/>
                  </a:schemeClr>
                </a:solidFill>
              </a:rPr>
              <a:t>to analyse/consider: </a:t>
            </a:r>
          </a:p>
          <a:p>
            <a:pPr marL="34290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200" b="0" u="sng" dirty="0">
                <a:solidFill>
                  <a:schemeClr val="accent1">
                    <a:lumMod val="50000"/>
                  </a:schemeClr>
                </a:solidFill>
              </a:rPr>
              <a:t>Resource</a:t>
            </a:r>
            <a:r>
              <a:rPr lang="en-GB" sz="1200" b="0" dirty="0">
                <a:solidFill>
                  <a:schemeClr val="accent1">
                    <a:lumMod val="50000"/>
                  </a:schemeClr>
                </a:solidFill>
              </a:rPr>
              <a:t> organization inside the groups</a:t>
            </a:r>
          </a:p>
          <a:p>
            <a:pPr marL="34290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200" b="0" u="sng" dirty="0">
                <a:solidFill>
                  <a:schemeClr val="accent1">
                    <a:lumMod val="50000"/>
                  </a:schemeClr>
                </a:solidFill>
              </a:rPr>
              <a:t>Support</a:t>
            </a:r>
            <a:r>
              <a:rPr lang="en-GB" sz="1200" b="0" dirty="0">
                <a:solidFill>
                  <a:schemeClr val="accent1">
                    <a:lumMod val="50000"/>
                  </a:schemeClr>
                </a:solidFill>
              </a:rPr>
              <a:t> from other Groups (Transport, Vacuum, Survey, …)</a:t>
            </a:r>
          </a:p>
          <a:p>
            <a:pPr marL="34290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200" b="0" u="sng" dirty="0">
                <a:solidFill>
                  <a:schemeClr val="accent1">
                    <a:lumMod val="50000"/>
                  </a:schemeClr>
                </a:solidFill>
              </a:rPr>
              <a:t>Works perimeter 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needed </a:t>
            </a:r>
            <a:r>
              <a:rPr lang="en-GB" sz="1200" b="0" dirty="0">
                <a:solidFill>
                  <a:schemeClr val="accent1">
                    <a:lumMod val="50000"/>
                  </a:schemeClr>
                </a:solidFill>
              </a:rPr>
              <a:t>and constraints generated (during installation or tests)</a:t>
            </a:r>
          </a:p>
          <a:p>
            <a:pPr marL="34290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Limitations in potential </a:t>
            </a:r>
            <a:r>
              <a:rPr lang="en-GB" sz="1200" u="sng" dirty="0">
                <a:solidFill>
                  <a:schemeClr val="accent1">
                    <a:lumMod val="50000"/>
                  </a:schemeClr>
                </a:solidFill>
              </a:rPr>
              <a:t>cohabitation/parallelism</a:t>
            </a:r>
            <a:endParaRPr lang="en-GB" sz="12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What you could install BEFORE the vertical cores excavation (provided an agreement/assurance with SCE that no dust will contaminate the UR and linked galleries).</a:t>
            </a:r>
            <a:endParaRPr lang="en-GB" sz="1200" b="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200" b="0" u="sng" dirty="0">
                <a:solidFill>
                  <a:schemeClr val="accent1">
                    <a:lumMod val="50000"/>
                  </a:schemeClr>
                </a:solidFill>
              </a:rPr>
              <a:t>Worksite services </a:t>
            </a:r>
            <a:r>
              <a:rPr lang="en-GB" sz="1200" b="0" dirty="0">
                <a:solidFill>
                  <a:schemeClr val="accent1">
                    <a:lumMod val="50000"/>
                  </a:schemeClr>
                </a:solidFill>
              </a:rPr>
              <a:t>required or impacted during the works and the </a:t>
            </a:r>
            <a:r>
              <a:rPr lang="en-GB" sz="1200" b="0" u="sng" dirty="0">
                <a:solidFill>
                  <a:schemeClr val="accent1">
                    <a:lumMod val="50000"/>
                  </a:schemeClr>
                </a:solidFill>
              </a:rPr>
              <a:t>test phase </a:t>
            </a:r>
            <a:br>
              <a:rPr lang="en-GB" sz="1200" b="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sz="1200" b="0" dirty="0">
                <a:solidFill>
                  <a:schemeClr val="accent1">
                    <a:lumMod val="50000"/>
                  </a:schemeClr>
                </a:solidFill>
              </a:rPr>
              <a:t>(compressed air, nitrogen, communication, water, lighting, electricity, scaffolding, ventilation, other)</a:t>
            </a:r>
          </a:p>
          <a:p>
            <a:pPr marL="34290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</a:rPr>
              <a:t>Eventual </a:t>
            </a:r>
            <a:r>
              <a:rPr lang="en-GB" sz="1200" u="sng" dirty="0">
                <a:solidFill>
                  <a:schemeClr val="accent1">
                    <a:lumMod val="50000"/>
                  </a:schemeClr>
                </a:solidFill>
              </a:rPr>
              <a:t>g</a:t>
            </a:r>
            <a:r>
              <a:rPr lang="en-GB" sz="1200" b="0" u="sng" dirty="0">
                <a:solidFill>
                  <a:schemeClr val="accent1">
                    <a:lumMod val="50000"/>
                  </a:schemeClr>
                </a:solidFill>
              </a:rPr>
              <a:t>enerated risks and, if the case, </a:t>
            </a:r>
            <a:r>
              <a:rPr lang="en-GB" sz="1200" u="sng" dirty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en-GB" sz="1200" b="0" u="sng" dirty="0">
                <a:solidFill>
                  <a:schemeClr val="accent1">
                    <a:lumMod val="50000"/>
                  </a:schemeClr>
                </a:solidFill>
              </a:rPr>
              <a:t>reventive measures</a:t>
            </a:r>
            <a:r>
              <a:rPr lang="en-GB" sz="1200" b="0" dirty="0">
                <a:solidFill>
                  <a:schemeClr val="accent1">
                    <a:lumMod val="50000"/>
                  </a:schemeClr>
                </a:solidFill>
              </a:rPr>
              <a:t> needed (lock-out, authorisations, etc.)</a:t>
            </a:r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662" y="95411"/>
            <a:ext cx="11664676" cy="961874"/>
          </a:xfrm>
        </p:spPr>
        <p:txBody>
          <a:bodyPr>
            <a:noAutofit/>
          </a:bodyPr>
          <a:lstStyle/>
          <a:p>
            <a:r>
              <a:rPr lang="en-GB" sz="3200" dirty="0"/>
              <a:t>What we need: validation/provide information for RUN3 (2025/6) &amp; LS3 Installation phases of HL-LHC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5399" y="6420678"/>
            <a:ext cx="9336741" cy="365125"/>
          </a:xfrm>
        </p:spPr>
        <p:txBody>
          <a:bodyPr/>
          <a:lstStyle/>
          <a:p>
            <a:r>
              <a:rPr lang="en-GB" dirty="0"/>
              <a:t>HL-WP15 </a:t>
            </a:r>
            <a:r>
              <a:rPr lang="en-GB"/>
              <a:t>and EN</a:t>
            </a:r>
            <a:r>
              <a:rPr lang="en-GB" dirty="0"/>
              <a:t>/ACE-OSS: HL-LHC baseline installation planning validation – Feb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157708-BBA1-5F05-268B-874BF1529EA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6120" y="985562"/>
            <a:ext cx="4172890" cy="2382153"/>
          </a:xfrm>
          <a:prstGeom prst="rect">
            <a:avLst/>
          </a:prstGeom>
        </p:spPr>
      </p:pic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E40295CB-6288-5072-B5C0-5B758368FAD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2185" y="3367715"/>
            <a:ext cx="3695988" cy="283252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CAAAA55-9807-D69B-71D3-B852291B9CF8}"/>
              </a:ext>
            </a:extLst>
          </p:cNvPr>
          <p:cNvSpPr/>
          <p:nvPr/>
        </p:nvSpPr>
        <p:spPr>
          <a:xfrm>
            <a:off x="9768408" y="3367715"/>
            <a:ext cx="936104" cy="85337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95C356C-1E0F-89B7-60B9-D37D59383836}"/>
              </a:ext>
            </a:extLst>
          </p:cNvPr>
          <p:cNvSpPr/>
          <p:nvPr/>
        </p:nvSpPr>
        <p:spPr>
          <a:xfrm>
            <a:off x="8664075" y="5323181"/>
            <a:ext cx="936104" cy="85337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401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234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What we need: validation/provide information for RUN3 (2025/6) &amp; LS3 Installation phases of HL-LHC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Michele Modena</dc:creator>
  <cp:lastModifiedBy>Michele Modena</cp:lastModifiedBy>
  <cp:revision>8</cp:revision>
  <dcterms:created xsi:type="dcterms:W3CDTF">2025-02-04T14:40:50Z</dcterms:created>
  <dcterms:modified xsi:type="dcterms:W3CDTF">2025-02-05T16:29:45Z</dcterms:modified>
</cp:coreProperties>
</file>