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744" r:id="rId4"/>
    <p:sldMasterId id="2147483745" r:id="rId5"/>
    <p:sldMasterId id="214748374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y="5143500" cx="9144000"/>
  <p:notesSz cx="6858000" cy="9144000"/>
  <p:embeddedFontLst>
    <p:embeddedFont>
      <p:font typeface="Roboto"/>
      <p:regular r:id="rId25"/>
      <p:bold r:id="rId26"/>
      <p:italic r:id="rId27"/>
      <p:boldItalic r:id="rId28"/>
    </p:embeddedFont>
    <p:embeddedFont>
      <p:font typeface="Amatic SC"/>
      <p:regular r:id="rId29"/>
      <p:bold r:id="rId30"/>
    </p:embeddedFont>
    <p:embeddedFont>
      <p:font typeface="Source Code Pr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AmaticSC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SourceCodePro-regular.fntdata"/><Relationship Id="rId30" Type="http://schemas.openxmlformats.org/officeDocument/2006/relationships/font" Target="fonts/AmaticSC-bold.fntdata"/><Relationship Id="rId11" Type="http://schemas.openxmlformats.org/officeDocument/2006/relationships/slide" Target="slides/slide4.xml"/><Relationship Id="rId33" Type="http://schemas.openxmlformats.org/officeDocument/2006/relationships/font" Target="fonts/SourceCodePro-italic.fntdata"/><Relationship Id="rId10" Type="http://schemas.openxmlformats.org/officeDocument/2006/relationships/slide" Target="slides/slide3.xml"/><Relationship Id="rId32" Type="http://schemas.openxmlformats.org/officeDocument/2006/relationships/font" Target="fonts/SourceCodePro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34" Type="http://schemas.openxmlformats.org/officeDocument/2006/relationships/font" Target="fonts/SourceCodePro-boldItalic.fntdata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3679a09aae0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3679a09aae0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 spots left for entrepreneurs!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3025f59d23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3025f59d23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025f59d23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3025f59d23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367a3101cf7_0_383:notes"/>
          <p:cNvSpPr/>
          <p:nvPr>
            <p:ph idx="2" type="sldImg"/>
          </p:nvPr>
        </p:nvSpPr>
        <p:spPr>
          <a:xfrm>
            <a:off x="129968" y="554493"/>
            <a:ext cx="2079600" cy="2772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7" name="Google Shape;857;g367a3101cf7_0_383:notes"/>
          <p:cNvSpPr txBox="1"/>
          <p:nvPr>
            <p:ph idx="1" type="body"/>
          </p:nvPr>
        </p:nvSpPr>
        <p:spPr>
          <a:xfrm>
            <a:off x="233943" y="3511789"/>
            <a:ext cx="1871400" cy="3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2ff63e0b7be_0_7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2ff63e0b7be_0_7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AO - staying with events: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367a3101cf7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8" name="Google Shape;878;g367a3101cf7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3679a09aae0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3679a09aae0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AKO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34228e95c19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rPr lang="en" sz="6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AO </a:t>
            </a:r>
            <a:endParaRPr sz="6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/>
          </a:p>
        </p:txBody>
      </p:sp>
      <p:sp>
        <p:nvSpPr>
          <p:cNvPr id="891" name="Google Shape;891;g34228e95c19_0_260:notes"/>
          <p:cNvSpPr/>
          <p:nvPr>
            <p:ph idx="2" type="sldImg"/>
          </p:nvPr>
        </p:nvSpPr>
        <p:spPr>
          <a:xfrm>
            <a:off x="2142854" y="685415"/>
            <a:ext cx="2572200" cy="3429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34228e95c19_0_26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8" name="Google Shape;898;g34228e95c19_0_26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rPr lang="en"/>
              <a:t>thank you for being part of Geneva’s innovation nation.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rPr lang="en"/>
              <a:t>talk with your neighbour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e7276a589a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e7276a589a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Very short introduction of FONGIT for </a:t>
            </a:r>
            <a:r>
              <a:rPr lang="en"/>
              <a:t>newcomers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367a3101cf7_0_16:notes"/>
          <p:cNvSpPr txBox="1"/>
          <p:nvPr>
            <p:ph idx="1" type="body"/>
          </p:nvPr>
        </p:nvSpPr>
        <p:spPr>
          <a:xfrm>
            <a:off x="691077" y="3995837"/>
            <a:ext cx="55287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rPr lang="en"/>
              <a:t>In Pierre’s 25 years – it has never been  technology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/>
          </a:p>
          <a:p>
            <a:pPr indent="-120650" lvl="0" marL="152400" rtl="0" algn="l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SzPts val="700"/>
              <a:buFont typeface="Arial"/>
              <a:buAutoNum type="arabicPeriod"/>
            </a:pPr>
            <a:r>
              <a:rPr lang="en" sz="800"/>
              <a:t>No plan survived contact with a client</a:t>
            </a:r>
            <a:endParaRPr/>
          </a:p>
          <a:p>
            <a:pPr indent="-95250" lvl="1" marL="203200" rtl="0" algn="l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SzPts val="700"/>
              <a:buFont typeface="Arial"/>
              <a:buChar char="▪"/>
            </a:pPr>
            <a:r>
              <a:rPr lang="en" sz="800"/>
              <a:t>Projects need 25+ feedback for B2B, 40+ for B2C</a:t>
            </a:r>
            <a:endParaRPr/>
          </a:p>
          <a:p>
            <a:pPr indent="-12065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AutoNum type="arabicPeriod"/>
            </a:pPr>
            <a:r>
              <a:rPr lang="en" sz="800"/>
              <a:t>A startup always needs to be able to express their project and be able to pitch it</a:t>
            </a:r>
            <a:endParaRPr/>
          </a:p>
          <a:p>
            <a:pPr indent="-12065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AutoNum type="arabicPeriod"/>
            </a:pPr>
            <a:r>
              <a:rPr lang="en" sz="800"/>
              <a:t>Pitch maybe not be coherent during an upgrade</a:t>
            </a:r>
            <a:endParaRPr/>
          </a:p>
          <a:p>
            <a:pPr indent="-95250" lvl="1" marL="20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Char char="▪"/>
            </a:pPr>
            <a:r>
              <a:rPr lang="en" sz="800"/>
              <a:t>Coach quickly 10-12 weeks (modules)</a:t>
            </a:r>
            <a:endParaRPr/>
          </a:p>
          <a:p>
            <a:pPr indent="-12065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AutoNum type="arabicPeriod"/>
            </a:pPr>
            <a:r>
              <a:rPr lang="en" sz="800"/>
              <a:t>Deadlines increase focus</a:t>
            </a:r>
            <a:endParaRPr/>
          </a:p>
          <a:p>
            <a:pPr indent="-95250" lvl="1" marL="20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Char char="▪"/>
            </a:pPr>
            <a:r>
              <a:rPr lang="en" sz="800"/>
              <a:t>Pitches and Q&amp;A for each pre-incubation &amp; module-end event</a:t>
            </a:r>
            <a:endParaRPr/>
          </a:p>
          <a:p>
            <a:pPr indent="-12065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Font typeface="Arial"/>
              <a:buAutoNum type="arabicPeriod"/>
            </a:pPr>
            <a:r>
              <a:rPr lang="en" sz="800"/>
              <a:t>Consistency reduces friction: </a:t>
            </a:r>
            <a:r>
              <a:rPr lang="en" sz="800">
                <a:solidFill>
                  <a:schemeClr val="accent1"/>
                </a:solidFill>
              </a:rPr>
              <a:t>A lead coach, &amp; a </a:t>
            </a:r>
            <a:r>
              <a:rPr b="1" lang="en" sz="800">
                <a:solidFill>
                  <a:schemeClr val="accent1"/>
                </a:solidFill>
              </a:rPr>
              <a:t>Program</a:t>
            </a:r>
            <a:r>
              <a:rPr lang="en" sz="800">
                <a:solidFill>
                  <a:schemeClr val="accent1"/>
                </a:solidFill>
              </a:rPr>
              <a:t>, with deliverables, and templates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/>
          </a:p>
        </p:txBody>
      </p:sp>
      <p:sp>
        <p:nvSpPr>
          <p:cNvPr id="753" name="Google Shape;753;g367a3101cf7_0_16:notes"/>
          <p:cNvSpPr/>
          <p:nvPr>
            <p:ph idx="2" type="sldImg"/>
          </p:nvPr>
        </p:nvSpPr>
        <p:spPr>
          <a:xfrm>
            <a:off x="2272281" y="630223"/>
            <a:ext cx="2366700" cy="3155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367a3101cf7_0_27:notes"/>
          <p:cNvSpPr txBox="1"/>
          <p:nvPr>
            <p:ph idx="1" type="body"/>
          </p:nvPr>
        </p:nvSpPr>
        <p:spPr>
          <a:xfrm>
            <a:off x="691077" y="3995837"/>
            <a:ext cx="5528700" cy="37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/>
          </a:p>
        </p:txBody>
      </p:sp>
      <p:sp>
        <p:nvSpPr>
          <p:cNvPr id="765" name="Google Shape;765;g367a3101cf7_0_27:notes"/>
          <p:cNvSpPr/>
          <p:nvPr>
            <p:ph idx="2" type="sldImg"/>
          </p:nvPr>
        </p:nvSpPr>
        <p:spPr>
          <a:xfrm>
            <a:off x="2272281" y="630223"/>
            <a:ext cx="2366700" cy="3155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367a3101cf7_0_38:notes"/>
          <p:cNvSpPr/>
          <p:nvPr>
            <p:ph idx="2" type="sldImg"/>
          </p:nvPr>
        </p:nvSpPr>
        <p:spPr>
          <a:xfrm>
            <a:off x="144048" y="1005019"/>
            <a:ext cx="2033400" cy="271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7" name="Google Shape;777;g367a3101cf7_0_38:notes"/>
          <p:cNvSpPr txBox="1"/>
          <p:nvPr>
            <p:ph idx="1" type="body"/>
          </p:nvPr>
        </p:nvSpPr>
        <p:spPr>
          <a:xfrm>
            <a:off x="232082" y="3866984"/>
            <a:ext cx="1857300" cy="31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11775" lIns="23575" spcFirstLastPara="1" rIns="23575" wrap="square" tIns="11775">
            <a:noAutofit/>
          </a:bodyPr>
          <a:lstStyle/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 what a value proposition is</a:t>
            </a:r>
            <a:endParaRPr sz="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Express your value proposition</a:t>
            </a:r>
            <a:endParaRPr/>
          </a:p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Get feedback from stakeholders</a:t>
            </a:r>
            <a:endParaRPr sz="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Shape the project</a:t>
            </a:r>
            <a:endParaRPr sz="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a full deck</a:t>
            </a:r>
            <a:endParaRPr/>
          </a:p>
          <a:p>
            <a:pPr indent="-12065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AutoNum type="arabicParenR"/>
            </a:pPr>
            <a:r>
              <a:rPr lang="en" sz="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buy in</a:t>
            </a:r>
            <a:endParaRPr sz="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3025f59d23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3025f59d23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2f0eaff4e46_0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2f0eaff4e46_0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like to think about our startups as world-class innovators, </a:t>
            </a:r>
            <a:r>
              <a:rPr lang="en"/>
              <a:t>because they</a:t>
            </a:r>
            <a:r>
              <a:rPr lang="en"/>
              <a:t> are. You might recognise some of them. They’re very diverse in term of industry: ICT, engineering, fintech, digital health… we are proud to support innovation in various fields.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367a3101c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367a3101c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like to think about our startups as world-class innovators, because they are. You might recognise some of them. They’re very diverse in term of industry: ICT, engineering, fintech, digital health… we are proud to support innovation in various fields.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3025f59d2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0" name="Google Shape;840;g3025f59d2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0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5.png"/><Relationship Id="rId3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0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34.png"/><Relationship Id="rId6" Type="http://schemas.openxmlformats.org/officeDocument/2006/relationships/image" Target="../media/image2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6.png"/><Relationship Id="rId4" Type="http://schemas.openxmlformats.org/officeDocument/2006/relationships/image" Target="../media/image38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7.png"/><Relationship Id="rId4" Type="http://schemas.openxmlformats.org/officeDocument/2006/relationships/image" Target="../media/image35.png"/><Relationship Id="rId5" Type="http://schemas.openxmlformats.org/officeDocument/2006/relationships/image" Target="../media/image29.png"/><Relationship Id="rId6" Type="http://schemas.openxmlformats.org/officeDocument/2006/relationships/image" Target="../media/image37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4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4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9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5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5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0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5.png"/><Relationship Id="rId3" Type="http://schemas.openxmlformats.org/officeDocument/2006/relationships/image" Target="../media/image4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0.png"/><Relationship Id="rId3" Type="http://schemas.openxmlformats.org/officeDocument/2006/relationships/image" Target="../media/image4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34.png"/><Relationship Id="rId6" Type="http://schemas.openxmlformats.org/officeDocument/2006/relationships/image" Target="../media/image22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26.png"/><Relationship Id="rId4" Type="http://schemas.openxmlformats.org/officeDocument/2006/relationships/image" Target="../media/image38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27.png"/><Relationship Id="rId4" Type="http://schemas.openxmlformats.org/officeDocument/2006/relationships/image" Target="../media/image35.png"/><Relationship Id="rId5" Type="http://schemas.openxmlformats.org/officeDocument/2006/relationships/image" Target="../media/image29.png"/><Relationship Id="rId6" Type="http://schemas.openxmlformats.org/officeDocument/2006/relationships/image" Target="../media/image37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2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9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4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9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5.pn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5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0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3.png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17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5.png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0.png"/><Relationship Id="rId3" Type="http://schemas.openxmlformats.org/officeDocument/2006/relationships/image" Target="../media/image4.png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34.png"/><Relationship Id="rId6" Type="http://schemas.openxmlformats.org/officeDocument/2006/relationships/image" Target="../media/image22.png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26.png"/><Relationship Id="rId4" Type="http://schemas.openxmlformats.org/officeDocument/2006/relationships/image" Target="../media/image38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27.png"/><Relationship Id="rId4" Type="http://schemas.openxmlformats.org/officeDocument/2006/relationships/image" Target="../media/image35.png"/><Relationship Id="rId5" Type="http://schemas.openxmlformats.org/officeDocument/2006/relationships/image" Target="../media/image29.png"/><Relationship Id="rId6" Type="http://schemas.openxmlformats.org/officeDocument/2006/relationships/image" Target="../media/image37.png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2.png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squar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tch">
  <p:cSld name="CUSTOM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5" name="Google Shape;45;p11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vents">
  <p:cSld name="CUSTOM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0" name="Google Shape;50;p12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2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hite" type="tx">
  <p:cSld name="TITLE_AND_BOD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42900" y="283175"/>
            <a:ext cx="8117700" cy="11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title"/>
          </p:nvPr>
        </p:nvSpPr>
        <p:spPr>
          <a:xfrm>
            <a:off x="318900" y="359675"/>
            <a:ext cx="73941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11700" y="1674850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○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■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body">
  <p:cSld name="TITLE_AND_BODY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876875" y="2359825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QR code white">
  <p:cSld name="TITLE_AND_BODY_1_3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5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5"/>
          <p:cNvSpPr/>
          <p:nvPr>
            <p:ph idx="3" type="pic"/>
          </p:nvPr>
        </p:nvSpPr>
        <p:spPr>
          <a:xfrm>
            <a:off x="3735650" y="2571725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72" name="Google Shape;72;p15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body R white">
  <p:cSld name="TITLE_AND_BODY_1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>
            <p:ph type="title"/>
          </p:nvPr>
        </p:nvSpPr>
        <p:spPr>
          <a:xfrm>
            <a:off x="860975" y="3854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4383175" y="385400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white">
  <p:cSld name="TITLE_AND_BODY_1_1_2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 txBox="1"/>
          <p:nvPr>
            <p:ph type="title"/>
          </p:nvPr>
        </p:nvSpPr>
        <p:spPr>
          <a:xfrm>
            <a:off x="860975" y="385400"/>
            <a:ext cx="24771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7"/>
          <p:cNvSpPr/>
          <p:nvPr>
            <p:ph idx="2" type="pic"/>
          </p:nvPr>
        </p:nvSpPr>
        <p:spPr>
          <a:xfrm>
            <a:off x="3614150" y="798925"/>
            <a:ext cx="5592300" cy="3864300"/>
          </a:xfrm>
          <a:prstGeom prst="rect">
            <a:avLst/>
          </a:prstGeom>
          <a:noFill/>
          <a:ln>
            <a:noFill/>
          </a:ln>
        </p:spPr>
      </p:sp>
      <p:pic>
        <p:nvPicPr>
          <p:cNvPr id="84" name="Google Shape;84;p1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blue">
  <p:cSld name="TITLE_AND_BODY_1_1_1">
    <p:bg>
      <p:bgPr>
        <a:solidFill>
          <a:schemeClr val="dk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>
            <p:ph idx="2" type="pic"/>
          </p:nvPr>
        </p:nvSpPr>
        <p:spPr>
          <a:xfrm>
            <a:off x="3614150" y="494125"/>
            <a:ext cx="5592300" cy="3864300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8"/>
          <p:cNvSpPr/>
          <p:nvPr/>
        </p:nvSpPr>
        <p:spPr>
          <a:xfrm>
            <a:off x="557750" y="803875"/>
            <a:ext cx="3518400" cy="438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type="title"/>
          </p:nvPr>
        </p:nvSpPr>
        <p:spPr>
          <a:xfrm>
            <a:off x="860975" y="12236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90" name="Google Shape;90;p18"/>
          <p:cNvSpPr/>
          <p:nvPr>
            <p:ph idx="3" type="pic"/>
          </p:nvPr>
        </p:nvSpPr>
        <p:spPr>
          <a:xfrm>
            <a:off x="2556525" y="283805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91" name="Google Shape;91;p18"/>
          <p:cNvPicPr preferRelativeResize="0"/>
          <p:nvPr/>
        </p:nvPicPr>
        <p:blipFill rotWithShape="1">
          <a:blip r:embed="rId2">
            <a:alphaModFix/>
          </a:blip>
          <a:srcRect b="37935" l="0" r="0" t="14056"/>
          <a:stretch/>
        </p:blipFill>
        <p:spPr>
          <a:xfrm>
            <a:off x="4102974" y="4854058"/>
            <a:ext cx="938051" cy="149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white" type="twoColTx">
  <p:cSld name="TITLE_AND_TWO_COLUMN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5" name="Google Shape;95;p19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6" name="Google Shape;9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 + QR white" type="titleOnly">
  <p:cSld name="TITLE_ONL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Google Shape;101;p20"/>
          <p:cNvSpPr/>
          <p:nvPr>
            <p:ph idx="2" type="pic"/>
          </p:nvPr>
        </p:nvSpPr>
        <p:spPr>
          <a:xfrm>
            <a:off x="6582413" y="179560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20"/>
          <p:cNvSpPr/>
          <p:nvPr>
            <p:ph idx="3" type="pic"/>
          </p:nvPr>
        </p:nvSpPr>
        <p:spPr>
          <a:xfrm>
            <a:off x="1241288" y="1209025"/>
            <a:ext cx="4998900" cy="3454200"/>
          </a:xfrm>
          <a:prstGeom prst="rect">
            <a:avLst/>
          </a:prstGeom>
          <a:noFill/>
          <a:ln>
            <a:noFill/>
          </a:ln>
        </p:spPr>
      </p:sp>
      <p:pic>
        <p:nvPicPr>
          <p:cNvPr id="103" name="Google Shape;103;p20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Innov Platform" type="secHead">
  <p:cSld name="SECTION_HEADER">
    <p:bg>
      <p:bgPr>
        <a:solidFill>
          <a:schemeClr val="dk1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ovation Platform what we do">
  <p:cSld name="TITLE_ONLY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1"/>
          <p:cNvPicPr preferRelativeResize="0"/>
          <p:nvPr/>
        </p:nvPicPr>
        <p:blipFill rotWithShape="1">
          <a:blip r:embed="rId3">
            <a:alphaModFix/>
          </a:blip>
          <a:srcRect b="5767" l="0" r="0" t="5776"/>
          <a:stretch/>
        </p:blipFill>
        <p:spPr>
          <a:xfrm>
            <a:off x="3866689" y="2561401"/>
            <a:ext cx="1410625" cy="12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1"/>
          <p:cNvSpPr/>
          <p:nvPr/>
        </p:nvSpPr>
        <p:spPr>
          <a:xfrm>
            <a:off x="607107" y="3031487"/>
            <a:ext cx="1410629" cy="1410629"/>
          </a:xfrm>
          <a:custGeom>
            <a:rect b="b" l="l" r="r" t="t"/>
            <a:pathLst>
              <a:path extrusionOk="0" h="2821257" w="2821257">
                <a:moveTo>
                  <a:pt x="0" y="0"/>
                </a:moveTo>
                <a:lnTo>
                  <a:pt x="2821257" y="0"/>
                </a:lnTo>
                <a:lnTo>
                  <a:pt x="2821257" y="2821257"/>
                </a:lnTo>
                <a:lnTo>
                  <a:pt x="0" y="28212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1"/>
          <p:cNvSpPr/>
          <p:nvPr/>
        </p:nvSpPr>
        <p:spPr>
          <a:xfrm>
            <a:off x="661875" y="297450"/>
            <a:ext cx="1411010" cy="1411010"/>
          </a:xfrm>
          <a:custGeom>
            <a:rect b="b" l="l" r="r" t="t"/>
            <a:pathLst>
              <a:path extrusionOk="0" h="2970547" w="2970547">
                <a:moveTo>
                  <a:pt x="0" y="0"/>
                </a:moveTo>
                <a:lnTo>
                  <a:pt x="2970547" y="0"/>
                </a:lnTo>
                <a:lnTo>
                  <a:pt x="2970547" y="2970547"/>
                </a:lnTo>
                <a:lnTo>
                  <a:pt x="0" y="29705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1"/>
          <p:cNvSpPr/>
          <p:nvPr/>
        </p:nvSpPr>
        <p:spPr>
          <a:xfrm>
            <a:off x="7036832" y="2962526"/>
            <a:ext cx="1479587" cy="1479587"/>
          </a:xfrm>
          <a:custGeom>
            <a:rect b="b" l="l" r="r" t="t"/>
            <a:pathLst>
              <a:path extrusionOk="0" h="2959174" w="2959174">
                <a:moveTo>
                  <a:pt x="0" y="0"/>
                </a:moveTo>
                <a:lnTo>
                  <a:pt x="2959174" y="0"/>
                </a:lnTo>
                <a:lnTo>
                  <a:pt x="2959174" y="2959174"/>
                </a:lnTo>
                <a:lnTo>
                  <a:pt x="0" y="29591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1"/>
          <p:cNvSpPr/>
          <p:nvPr/>
        </p:nvSpPr>
        <p:spPr>
          <a:xfrm>
            <a:off x="7130826" y="372596"/>
            <a:ext cx="1260696" cy="1260697"/>
          </a:xfrm>
          <a:custGeom>
            <a:rect b="b" l="l" r="r" t="t"/>
            <a:pathLst>
              <a:path extrusionOk="0" h="2521393" w="2521393">
                <a:moveTo>
                  <a:pt x="0" y="0"/>
                </a:moveTo>
                <a:lnTo>
                  <a:pt x="2521393" y="0"/>
                </a:lnTo>
                <a:lnTo>
                  <a:pt x="2521393" y="2521393"/>
                </a:lnTo>
                <a:lnTo>
                  <a:pt x="0" y="2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1"/>
          <p:cNvSpPr txBox="1"/>
          <p:nvPr/>
        </p:nvSpPr>
        <p:spPr>
          <a:xfrm>
            <a:off x="401081" y="1624741"/>
            <a:ext cx="19326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Admin &amp; Governance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1"/>
          <p:cNvSpPr txBox="1"/>
          <p:nvPr/>
        </p:nvSpPr>
        <p:spPr>
          <a:xfrm>
            <a:off x="6810328" y="1784045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6810331" y="456884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Spaces &amp; 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>
            <a:off x="401079" y="456883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4321077">
            <a:off x="5951299" y="827186"/>
            <a:ext cx="845552" cy="111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-7252265">
            <a:off x="5669062" y="3351623"/>
            <a:ext cx="1086378" cy="74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1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-6241211">
            <a:off x="2331374" y="3105097"/>
            <a:ext cx="867995" cy="1148844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119" name="Google Shape;119;p21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3119400">
            <a:off x="2410619" y="1077490"/>
            <a:ext cx="989613" cy="67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10950" y="1548548"/>
            <a:ext cx="2722099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_ONLY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3" name="Google Shape;12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4" name="Google Shape;124;p2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TITLE_ONLY_1_1_3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FE SCIENCES startups">
  <p:cSld name="TITLE_ONLY_1_1_2_2_1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6088" y="842250"/>
            <a:ext cx="7551826" cy="424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31" name="Google Shape;13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2" name="Google Shape;132;p24"/>
          <p:cNvPicPr preferRelativeResize="0"/>
          <p:nvPr/>
        </p:nvPicPr>
        <p:blipFill rotWithShape="1">
          <a:blip r:embed="rId3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 startups">
  <p:cSld name="TITLE_ONLY_1_1_2_2_1_1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35" name="Google Shape;13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6" name="Google Shape;136;p25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 title="All startups Dec 2024 (CC at HQ slide) 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950" y="768950"/>
            <a:ext cx="7410062" cy="4168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">
  <p:cSld name="TITLE_ONLY_1_1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0" name="Google Shape;14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1" name="Google Shape;141;p26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26"/>
          <p:cNvGrpSpPr/>
          <p:nvPr/>
        </p:nvGrpSpPr>
        <p:grpSpPr>
          <a:xfrm>
            <a:off x="211600" y="986060"/>
            <a:ext cx="4291106" cy="3570980"/>
            <a:chOff x="0" y="-38100"/>
            <a:chExt cx="2051100" cy="2377800"/>
          </a:xfrm>
        </p:grpSpPr>
        <p:sp>
          <p:nvSpPr>
            <p:cNvPr id="143" name="Google Shape;143;p26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6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" name="Google Shape;145;p26"/>
          <p:cNvGrpSpPr/>
          <p:nvPr/>
        </p:nvGrpSpPr>
        <p:grpSpPr>
          <a:xfrm>
            <a:off x="333150" y="1623101"/>
            <a:ext cx="4034406" cy="2660775"/>
            <a:chOff x="0" y="-38100"/>
            <a:chExt cx="1928400" cy="1831859"/>
          </a:xfrm>
        </p:grpSpPr>
        <p:sp>
          <p:nvSpPr>
            <p:cNvPr id="146" name="Google Shape;146;p26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6"/>
            <p:cNvSpPr txBox="1"/>
            <p:nvPr/>
          </p:nvSpPr>
          <p:spPr>
            <a:xfrm>
              <a:off x="0" y="-38100"/>
              <a:ext cx="1928400" cy="12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" name="Google Shape;148;p26"/>
          <p:cNvSpPr txBox="1"/>
          <p:nvPr/>
        </p:nvSpPr>
        <p:spPr>
          <a:xfrm>
            <a:off x="1036885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Workshops &amp;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6"/>
          <p:cNvSpPr txBox="1"/>
          <p:nvPr/>
        </p:nvSpPr>
        <p:spPr>
          <a:xfrm>
            <a:off x="866451" y="1152798"/>
            <a:ext cx="2967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Innovation Initiation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6"/>
          <p:cNvSpPr txBox="1"/>
          <p:nvPr/>
        </p:nvSpPr>
        <p:spPr>
          <a:xfrm>
            <a:off x="141331" y="1876813"/>
            <a:ext cx="403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Early stage, high potential projects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1189658" y="2450835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6"/>
          <p:cNvSpPr/>
          <p:nvPr/>
        </p:nvSpPr>
        <p:spPr>
          <a:xfrm>
            <a:off x="2703182" y="2526937"/>
            <a:ext cx="736847" cy="73684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6"/>
          <p:cNvSpPr txBox="1"/>
          <p:nvPr/>
        </p:nvSpPr>
        <p:spPr>
          <a:xfrm>
            <a:off x="2512405" y="3453100"/>
            <a:ext cx="111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" name="Google Shape;154;p26"/>
          <p:cNvGrpSpPr/>
          <p:nvPr/>
        </p:nvGrpSpPr>
        <p:grpSpPr>
          <a:xfrm>
            <a:off x="4668000" y="990661"/>
            <a:ext cx="4291106" cy="3570980"/>
            <a:chOff x="0" y="-38100"/>
            <a:chExt cx="2051100" cy="2377800"/>
          </a:xfrm>
        </p:grpSpPr>
        <p:sp>
          <p:nvSpPr>
            <p:cNvPr id="155" name="Google Shape;155;p26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6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" name="Google Shape;157;p26"/>
          <p:cNvGrpSpPr/>
          <p:nvPr/>
        </p:nvGrpSpPr>
        <p:grpSpPr>
          <a:xfrm>
            <a:off x="4789550" y="1627737"/>
            <a:ext cx="4034406" cy="2660775"/>
            <a:chOff x="0" y="-38100"/>
            <a:chExt cx="1928400" cy="1831859"/>
          </a:xfrm>
        </p:grpSpPr>
        <p:sp>
          <p:nvSpPr>
            <p:cNvPr id="158" name="Google Shape;158;p26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26"/>
            <p:cNvSpPr txBox="1"/>
            <p:nvPr/>
          </p:nvSpPr>
          <p:spPr>
            <a:xfrm>
              <a:off x="0" y="-38100"/>
              <a:ext cx="1928400" cy="183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26"/>
          <p:cNvSpPr txBox="1"/>
          <p:nvPr/>
        </p:nvSpPr>
        <p:spPr>
          <a:xfrm>
            <a:off x="5582191" y="1152798"/>
            <a:ext cx="240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Startup Support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5343913" y="1898988"/>
            <a:ext cx="244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Deep tech startups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6"/>
          <p:cNvSpPr txBox="1"/>
          <p:nvPr/>
        </p:nvSpPr>
        <p:spPr>
          <a:xfrm>
            <a:off x="7562513" y="3471225"/>
            <a:ext cx="1101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6"/>
          <p:cNvSpPr/>
          <p:nvPr/>
        </p:nvSpPr>
        <p:spPr>
          <a:xfrm>
            <a:off x="7704787" y="2445887"/>
            <a:ext cx="738622" cy="819780"/>
          </a:xfrm>
          <a:custGeom>
            <a:rect b="b" l="l" r="r" t="t"/>
            <a:pathLst>
              <a:path extrusionOk="0" h="1261200" w="1205914">
                <a:moveTo>
                  <a:pt x="0" y="0"/>
                </a:moveTo>
                <a:lnTo>
                  <a:pt x="1205914" y="0"/>
                </a:lnTo>
                <a:lnTo>
                  <a:pt x="1205914" y="1261200"/>
                </a:lnTo>
                <a:lnTo>
                  <a:pt x="0" y="12612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2289" r="-227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6"/>
          <p:cNvSpPr/>
          <p:nvPr/>
        </p:nvSpPr>
        <p:spPr>
          <a:xfrm>
            <a:off x="6451131" y="2502837"/>
            <a:ext cx="825269" cy="76263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6"/>
          <p:cNvSpPr/>
          <p:nvPr/>
        </p:nvSpPr>
        <p:spPr>
          <a:xfrm>
            <a:off x="5133696" y="2438716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/>
          <p:nvPr/>
        </p:nvSpPr>
        <p:spPr>
          <a:xfrm>
            <a:off x="5080654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Admin &amp; Governance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6"/>
          <p:cNvSpPr txBox="1"/>
          <p:nvPr/>
        </p:nvSpPr>
        <p:spPr>
          <a:xfrm>
            <a:off x="6312963" y="3427700"/>
            <a:ext cx="11016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&amp; 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26"/>
          <p:cNvPicPr preferRelativeResize="0"/>
          <p:nvPr/>
        </p:nvPicPr>
        <p:blipFill rotWithShape="1">
          <a:blip r:embed="rId6">
            <a:alphaModFix/>
          </a:blip>
          <a:srcRect b="5767" l="0" r="0" t="5776"/>
          <a:stretch/>
        </p:blipFill>
        <p:spPr>
          <a:xfrm>
            <a:off x="7459700" y="3861575"/>
            <a:ext cx="1288723" cy="113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slide">
  <p:cSld name="TITLE_ONLY_1_1_1_1">
    <p:bg>
      <p:bgPr>
        <a:solidFill>
          <a:schemeClr val="accent2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1" name="Google Shape;17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" name="Google Shape;173;p27"/>
          <p:cNvGrpSpPr/>
          <p:nvPr/>
        </p:nvGrpSpPr>
        <p:grpSpPr>
          <a:xfrm>
            <a:off x="123288" y="1264924"/>
            <a:ext cx="2877408" cy="2440892"/>
            <a:chOff x="0" y="-38100"/>
            <a:chExt cx="1361700" cy="1635000"/>
          </a:xfrm>
        </p:grpSpPr>
        <p:sp>
          <p:nvSpPr>
            <p:cNvPr id="174" name="Google Shape;174;p27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7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6" name="Google Shape;176;p27"/>
          <p:cNvSpPr/>
          <p:nvPr/>
        </p:nvSpPr>
        <p:spPr>
          <a:xfrm>
            <a:off x="998475" y="1429894"/>
            <a:ext cx="1008926" cy="934584"/>
          </a:xfrm>
          <a:custGeom>
            <a:rect b="b" l="l" r="r" t="t"/>
            <a:pathLst>
              <a:path extrusionOk="0" h="2124054" w="2124054">
                <a:moveTo>
                  <a:pt x="0" y="0"/>
                </a:moveTo>
                <a:lnTo>
                  <a:pt x="2124054" y="0"/>
                </a:lnTo>
                <a:lnTo>
                  <a:pt x="2124054" y="2124054"/>
                </a:lnTo>
                <a:lnTo>
                  <a:pt x="0" y="21240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7"/>
          <p:cNvSpPr txBox="1"/>
          <p:nvPr/>
        </p:nvSpPr>
        <p:spPr>
          <a:xfrm>
            <a:off x="970276" y="2399227"/>
            <a:ext cx="106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Grants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350788" y="2855500"/>
            <a:ext cx="23043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 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up to CHF 50k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9" name="Google Shape;179;p27"/>
          <p:cNvGrpSpPr/>
          <p:nvPr/>
        </p:nvGrpSpPr>
        <p:grpSpPr>
          <a:xfrm>
            <a:off x="6143888" y="1264873"/>
            <a:ext cx="2877408" cy="2440892"/>
            <a:chOff x="0" y="-38100"/>
            <a:chExt cx="1361700" cy="1635000"/>
          </a:xfrm>
        </p:grpSpPr>
        <p:sp>
          <p:nvSpPr>
            <p:cNvPr id="180" name="Google Shape;180;p27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7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2" name="Google Shape;182;p27"/>
          <p:cNvSpPr/>
          <p:nvPr/>
        </p:nvSpPr>
        <p:spPr>
          <a:xfrm>
            <a:off x="7139238" y="1534962"/>
            <a:ext cx="829386" cy="829386"/>
          </a:xfrm>
          <a:custGeom>
            <a:rect b="b" l="l" r="r" t="t"/>
            <a:pathLst>
              <a:path extrusionOk="0" h="1803014" w="1803014">
                <a:moveTo>
                  <a:pt x="0" y="0"/>
                </a:moveTo>
                <a:lnTo>
                  <a:pt x="1803014" y="0"/>
                </a:lnTo>
                <a:lnTo>
                  <a:pt x="1803014" y="1803014"/>
                </a:lnTo>
                <a:lnTo>
                  <a:pt x="0" y="18030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" name="Google Shape;183;p27"/>
          <p:cNvGrpSpPr/>
          <p:nvPr/>
        </p:nvGrpSpPr>
        <p:grpSpPr>
          <a:xfrm>
            <a:off x="3133463" y="1264924"/>
            <a:ext cx="2877408" cy="2440892"/>
            <a:chOff x="0" y="-38100"/>
            <a:chExt cx="1361700" cy="1635000"/>
          </a:xfrm>
        </p:grpSpPr>
        <p:sp>
          <p:nvSpPr>
            <p:cNvPr id="184" name="Google Shape;184;p27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7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27"/>
          <p:cNvSpPr txBox="1"/>
          <p:nvPr/>
        </p:nvSpPr>
        <p:spPr>
          <a:xfrm>
            <a:off x="6398788" y="2855501"/>
            <a:ext cx="236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</a:t>
            </a:r>
            <a:r>
              <a:rPr lang="en" sz="1600"/>
              <a:t>C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HF 400k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7"/>
          <p:cNvSpPr/>
          <p:nvPr/>
        </p:nvSpPr>
        <p:spPr>
          <a:xfrm>
            <a:off x="4157251" y="1482148"/>
            <a:ext cx="830098" cy="830098"/>
          </a:xfrm>
          <a:custGeom>
            <a:rect b="b" l="l" r="r" t="t"/>
            <a:pathLst>
              <a:path extrusionOk="0" h="1660196" w="1660196">
                <a:moveTo>
                  <a:pt x="0" y="0"/>
                </a:moveTo>
                <a:lnTo>
                  <a:pt x="1660196" y="0"/>
                </a:lnTo>
                <a:lnTo>
                  <a:pt x="1660196" y="1660196"/>
                </a:lnTo>
                <a:lnTo>
                  <a:pt x="0" y="16601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7"/>
          <p:cNvSpPr txBox="1"/>
          <p:nvPr/>
        </p:nvSpPr>
        <p:spPr>
          <a:xfrm>
            <a:off x="4104747" y="2406863"/>
            <a:ext cx="935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en" sz="2300">
                <a:solidFill>
                  <a:srgbClr val="3040FF"/>
                </a:solidFill>
              </a:rPr>
              <a:t>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7"/>
          <p:cNvSpPr txBox="1"/>
          <p:nvPr/>
        </p:nvSpPr>
        <p:spPr>
          <a:xfrm>
            <a:off x="3376652" y="2855500"/>
            <a:ext cx="2493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CHF 100k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7"/>
          <p:cNvSpPr txBox="1"/>
          <p:nvPr/>
        </p:nvSpPr>
        <p:spPr>
          <a:xfrm>
            <a:off x="7003138" y="2406875"/>
            <a:ext cx="1101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Growth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87050" y="3435512"/>
            <a:ext cx="1290126" cy="1290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Impact">
  <p:cSld name="TITLE_ONLY_1_1_1_1_1">
    <p:bg>
      <p:bgPr>
        <a:solidFill>
          <a:schemeClr val="accent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94" name="Google Shape;19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5" name="Google Shape;195;p28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28"/>
          <p:cNvGrpSpPr/>
          <p:nvPr/>
        </p:nvGrpSpPr>
        <p:grpSpPr>
          <a:xfrm>
            <a:off x="-200" y="1035275"/>
            <a:ext cx="9144134" cy="3468559"/>
            <a:chOff x="0" y="-38100"/>
            <a:chExt cx="5136000" cy="1827000"/>
          </a:xfrm>
        </p:grpSpPr>
        <p:sp>
          <p:nvSpPr>
            <p:cNvPr id="197" name="Google Shape;197;p28"/>
            <p:cNvSpPr/>
            <p:nvPr/>
          </p:nvSpPr>
          <p:spPr>
            <a:xfrm>
              <a:off x="0" y="0"/>
              <a:ext cx="5135899" cy="1788872"/>
            </a:xfrm>
            <a:custGeom>
              <a:rect b="b" l="l" r="r" t="t"/>
              <a:pathLst>
                <a:path extrusionOk="0" h="1788872" w="5135899">
                  <a:moveTo>
                    <a:pt x="0" y="0"/>
                  </a:moveTo>
                  <a:lnTo>
                    <a:pt x="5135899" y="0"/>
                  </a:lnTo>
                  <a:lnTo>
                    <a:pt x="5135899" y="1788872"/>
                  </a:lnTo>
                  <a:lnTo>
                    <a:pt x="0" y="1788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8"/>
            <p:cNvSpPr txBox="1"/>
            <p:nvPr/>
          </p:nvSpPr>
          <p:spPr>
            <a:xfrm>
              <a:off x="0" y="-38100"/>
              <a:ext cx="5136000" cy="18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" name="Google Shape;199;p28"/>
          <p:cNvSpPr/>
          <p:nvPr/>
        </p:nvSpPr>
        <p:spPr>
          <a:xfrm>
            <a:off x="708710" y="1453395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8"/>
                </a:lnTo>
                <a:lnTo>
                  <a:pt x="0" y="29554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8"/>
          <p:cNvSpPr/>
          <p:nvPr/>
        </p:nvSpPr>
        <p:spPr>
          <a:xfrm>
            <a:off x="3052614" y="1529143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2" y="0"/>
                </a:lnTo>
                <a:lnTo>
                  <a:pt x="2803952" y="2803953"/>
                </a:lnTo>
                <a:lnTo>
                  <a:pt x="0" y="28039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8"/>
          <p:cNvSpPr/>
          <p:nvPr/>
        </p:nvSpPr>
        <p:spPr>
          <a:xfrm>
            <a:off x="5320771" y="1604890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3" y="0"/>
                </a:lnTo>
                <a:lnTo>
                  <a:pt x="2803953" y="2803952"/>
                </a:lnTo>
                <a:lnTo>
                  <a:pt x="0" y="28039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7151926" y="1529142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7"/>
                </a:lnTo>
                <a:lnTo>
                  <a:pt x="0" y="29554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/>
          <p:nvPr/>
        </p:nvSpPr>
        <p:spPr>
          <a:xfrm>
            <a:off x="11764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3040FF"/>
                </a:solidFill>
              </a:rPr>
              <a:t>220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 startups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supported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 Geneva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8"/>
          <p:cNvSpPr txBox="1"/>
          <p:nvPr/>
        </p:nvSpPr>
        <p:spPr>
          <a:xfrm>
            <a:off x="242367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1800+ jobs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created in the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past 10 years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8"/>
          <p:cNvSpPr txBox="1"/>
          <p:nvPr/>
        </p:nvSpPr>
        <p:spPr>
          <a:xfrm>
            <a:off x="4691828" y="3251585"/>
            <a:ext cx="26598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CHF </a:t>
            </a:r>
            <a:r>
              <a:rPr lang="en" sz="1700">
                <a:solidFill>
                  <a:srgbClr val="3040FF"/>
                </a:solidFill>
              </a:rPr>
              <a:t>1B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raised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6722745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250+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patents and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new products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NGIT - The Innovation Platform description" type="blank">
  <p:cSld name="BLANK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9" name="Google Shape;209;p29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9"/>
          <p:cNvSpPr/>
          <p:nvPr/>
        </p:nvSpPr>
        <p:spPr>
          <a:xfrm>
            <a:off x="2386453" y="2621613"/>
            <a:ext cx="516424" cy="505470"/>
          </a:xfrm>
          <a:custGeom>
            <a:rect b="b" l="l" r="r" t="t"/>
            <a:pathLst>
              <a:path extrusionOk="0" h="1135887" w="1104650">
                <a:moveTo>
                  <a:pt x="0" y="0"/>
                </a:moveTo>
                <a:lnTo>
                  <a:pt x="1104650" y="0"/>
                </a:lnTo>
                <a:lnTo>
                  <a:pt x="1104650" y="1135887"/>
                </a:lnTo>
                <a:lnTo>
                  <a:pt x="0" y="11358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9"/>
          <p:cNvSpPr/>
          <p:nvPr/>
        </p:nvSpPr>
        <p:spPr>
          <a:xfrm>
            <a:off x="6210205" y="2723663"/>
            <a:ext cx="448764" cy="458980"/>
          </a:xfrm>
          <a:custGeom>
            <a:rect b="b" l="l" r="r" t="t"/>
            <a:pathLst>
              <a:path extrusionOk="0" h="1049097" w="980906">
                <a:moveTo>
                  <a:pt x="0" y="0"/>
                </a:moveTo>
                <a:lnTo>
                  <a:pt x="980906" y="0"/>
                </a:lnTo>
                <a:lnTo>
                  <a:pt x="980906" y="1049096"/>
                </a:lnTo>
                <a:lnTo>
                  <a:pt x="0" y="1049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" name="Google Shape;212;p29"/>
          <p:cNvGrpSpPr/>
          <p:nvPr/>
        </p:nvGrpSpPr>
        <p:grpSpPr>
          <a:xfrm>
            <a:off x="3929490" y="2946932"/>
            <a:ext cx="1306659" cy="798576"/>
            <a:chOff x="0" y="0"/>
            <a:chExt cx="1329933" cy="812800"/>
          </a:xfrm>
        </p:grpSpPr>
        <p:sp>
          <p:nvSpPr>
            <p:cNvPr id="213" name="Google Shape;213;p29"/>
            <p:cNvSpPr/>
            <p:nvPr/>
          </p:nvSpPr>
          <p:spPr>
            <a:xfrm>
              <a:off x="0" y="0"/>
              <a:ext cx="1329933" cy="812800"/>
            </a:xfrm>
            <a:custGeom>
              <a:rect b="b" l="l" r="r" t="t"/>
              <a:pathLst>
                <a:path extrusionOk="0" h="812800" w="1329933">
                  <a:moveTo>
                    <a:pt x="1329933" y="406400"/>
                  </a:moveTo>
                  <a:lnTo>
                    <a:pt x="923533" y="0"/>
                  </a:lnTo>
                  <a:lnTo>
                    <a:pt x="923533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923533" y="609600"/>
                  </a:lnTo>
                  <a:lnTo>
                    <a:pt x="923533" y="812800"/>
                  </a:lnTo>
                  <a:lnTo>
                    <a:pt x="1329933" y="406400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9"/>
            <p:cNvSpPr txBox="1"/>
            <p:nvPr/>
          </p:nvSpPr>
          <p:spPr>
            <a:xfrm>
              <a:off x="0" y="146050"/>
              <a:ext cx="1228200" cy="46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206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5" name="Google Shape;215;p29"/>
          <p:cNvSpPr txBox="1"/>
          <p:nvPr/>
        </p:nvSpPr>
        <p:spPr>
          <a:xfrm>
            <a:off x="697650" y="1562325"/>
            <a:ext cx="7748700" cy="8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support entrepreneurs with the </a:t>
            </a:r>
            <a:r>
              <a:rPr b="1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expertise, resources and financing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need in transforming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9"/>
          <p:cNvSpPr txBox="1"/>
          <p:nvPr/>
        </p:nvSpPr>
        <p:spPr>
          <a:xfrm>
            <a:off x="1809681" y="3229327"/>
            <a:ext cx="1669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innovative ideas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9"/>
          <p:cNvSpPr txBox="1"/>
          <p:nvPr/>
        </p:nvSpPr>
        <p:spPr>
          <a:xfrm>
            <a:off x="5533119" y="3239270"/>
            <a:ext cx="1801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sustainable companies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9"/>
          <p:cNvSpPr txBox="1"/>
          <p:nvPr/>
        </p:nvSpPr>
        <p:spPr>
          <a:xfrm>
            <a:off x="4112491" y="3190930"/>
            <a:ext cx="7158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29"/>
          <p:cNvPicPr preferRelativeResize="0"/>
          <p:nvPr/>
        </p:nvPicPr>
        <p:blipFill rotWithShape="1">
          <a:blip r:embed="rId5">
            <a:alphaModFix/>
          </a:blip>
          <a:srcRect b="0" l="0" r="31912" t="0"/>
          <a:stretch/>
        </p:blipFill>
        <p:spPr>
          <a:xfrm>
            <a:off x="6137887" y="4326536"/>
            <a:ext cx="1507784" cy="6829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0" name="Google Shape;220;p29"/>
          <p:cNvGrpSpPr/>
          <p:nvPr/>
        </p:nvGrpSpPr>
        <p:grpSpPr>
          <a:xfrm>
            <a:off x="7848969" y="4287091"/>
            <a:ext cx="1208382" cy="798582"/>
            <a:chOff x="2035745" y="4803352"/>
            <a:chExt cx="1550400" cy="1033495"/>
          </a:xfrm>
        </p:grpSpPr>
        <p:pic>
          <p:nvPicPr>
            <p:cNvPr id="221" name="Google Shape;221;p2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33600" y="4953000"/>
              <a:ext cx="1143000" cy="8838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2" name="Google Shape;222;p29"/>
            <p:cNvSpPr txBox="1"/>
            <p:nvPr/>
          </p:nvSpPr>
          <p:spPr>
            <a:xfrm>
              <a:off x="2035745" y="4803352"/>
              <a:ext cx="1550400" cy="22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0000" lIns="36000" spcFirstLastPara="1" rIns="9000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0" i="0" lang="en" sz="500" u="none" cap="none" strike="noStrike">
                  <a:solidFill>
                    <a:srgbClr val="6E6E6E"/>
                  </a:solidFill>
                  <a:latin typeface="Verdana"/>
                  <a:ea typeface="Verdana"/>
                  <a:cs typeface="Verdana"/>
                  <a:sym typeface="Verdana"/>
                </a:rPr>
                <a:t>With the support of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3" name="Google Shape;223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9050" y="297449"/>
            <a:ext cx="3187451" cy="105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Deadline">
  <p:cSld name="CUSTOM_1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26" name="Google Shape;226;p30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30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28" name="Google Shape;228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HQ welcome ">
  <p:cSld name="CUSTOM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4"/>
          <p:cNvSpPr txBox="1"/>
          <p:nvPr>
            <p:ph type="title"/>
          </p:nvPr>
        </p:nvSpPr>
        <p:spPr>
          <a:xfrm>
            <a:off x="1903400" y="1274100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 1">
  <p:cSld name="TITLE_ONLY_1_3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1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31" name="Google Shape;231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2" name="Google Shape;232;p3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ovation Platform what we do 1">
  <p:cSld name="TITLE_ONLY_1_1_4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5" name="Google Shape;235;p3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2"/>
          <p:cNvPicPr preferRelativeResize="0"/>
          <p:nvPr/>
        </p:nvPicPr>
        <p:blipFill rotWithShape="1">
          <a:blip r:embed="rId3">
            <a:alphaModFix/>
          </a:blip>
          <a:srcRect b="5767" l="0" r="0" t="5776"/>
          <a:stretch/>
        </p:blipFill>
        <p:spPr>
          <a:xfrm>
            <a:off x="3866689" y="2561401"/>
            <a:ext cx="1410625" cy="12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2"/>
          <p:cNvSpPr/>
          <p:nvPr/>
        </p:nvSpPr>
        <p:spPr>
          <a:xfrm>
            <a:off x="607107" y="3031487"/>
            <a:ext cx="1410629" cy="1410629"/>
          </a:xfrm>
          <a:custGeom>
            <a:rect b="b" l="l" r="r" t="t"/>
            <a:pathLst>
              <a:path extrusionOk="0" h="2821257" w="2821257">
                <a:moveTo>
                  <a:pt x="0" y="0"/>
                </a:moveTo>
                <a:lnTo>
                  <a:pt x="2821257" y="0"/>
                </a:lnTo>
                <a:lnTo>
                  <a:pt x="2821257" y="2821257"/>
                </a:lnTo>
                <a:lnTo>
                  <a:pt x="0" y="28212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2"/>
          <p:cNvSpPr/>
          <p:nvPr/>
        </p:nvSpPr>
        <p:spPr>
          <a:xfrm>
            <a:off x="661875" y="297450"/>
            <a:ext cx="1411010" cy="1411010"/>
          </a:xfrm>
          <a:custGeom>
            <a:rect b="b" l="l" r="r" t="t"/>
            <a:pathLst>
              <a:path extrusionOk="0" h="2970547" w="2970547">
                <a:moveTo>
                  <a:pt x="0" y="0"/>
                </a:moveTo>
                <a:lnTo>
                  <a:pt x="2970547" y="0"/>
                </a:lnTo>
                <a:lnTo>
                  <a:pt x="2970547" y="2970547"/>
                </a:lnTo>
                <a:lnTo>
                  <a:pt x="0" y="29705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2"/>
          <p:cNvSpPr/>
          <p:nvPr/>
        </p:nvSpPr>
        <p:spPr>
          <a:xfrm>
            <a:off x="7036832" y="2962526"/>
            <a:ext cx="1479587" cy="1479587"/>
          </a:xfrm>
          <a:custGeom>
            <a:rect b="b" l="l" r="r" t="t"/>
            <a:pathLst>
              <a:path extrusionOk="0" h="2959174" w="2959174">
                <a:moveTo>
                  <a:pt x="0" y="0"/>
                </a:moveTo>
                <a:lnTo>
                  <a:pt x="2959174" y="0"/>
                </a:lnTo>
                <a:lnTo>
                  <a:pt x="2959174" y="2959174"/>
                </a:lnTo>
                <a:lnTo>
                  <a:pt x="0" y="29591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2"/>
          <p:cNvSpPr/>
          <p:nvPr/>
        </p:nvSpPr>
        <p:spPr>
          <a:xfrm>
            <a:off x="7130826" y="372596"/>
            <a:ext cx="1260696" cy="1260697"/>
          </a:xfrm>
          <a:custGeom>
            <a:rect b="b" l="l" r="r" t="t"/>
            <a:pathLst>
              <a:path extrusionOk="0" h="2521393" w="2521393">
                <a:moveTo>
                  <a:pt x="0" y="0"/>
                </a:moveTo>
                <a:lnTo>
                  <a:pt x="2521393" y="0"/>
                </a:lnTo>
                <a:lnTo>
                  <a:pt x="2521393" y="2521393"/>
                </a:lnTo>
                <a:lnTo>
                  <a:pt x="0" y="2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401081" y="1624741"/>
            <a:ext cx="19326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Admin &amp; Governance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2"/>
          <p:cNvSpPr txBox="1"/>
          <p:nvPr/>
        </p:nvSpPr>
        <p:spPr>
          <a:xfrm>
            <a:off x="6810328" y="1784045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6810331" y="456884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Spaces &amp; 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401079" y="456883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32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4321077">
            <a:off x="5951299" y="827186"/>
            <a:ext cx="845552" cy="111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2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-7252265">
            <a:off x="5669062" y="3351623"/>
            <a:ext cx="1086378" cy="74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2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-6241211">
            <a:off x="2331374" y="3105097"/>
            <a:ext cx="867995" cy="1148844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248" name="Google Shape;248;p32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3119400">
            <a:off x="2410619" y="1077490"/>
            <a:ext cx="989613" cy="67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10950" y="1548548"/>
            <a:ext cx="2722099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_4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3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52" name="Google Shape;25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title only">
  <p:cSld name="Slide title only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4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56" name="Google Shape;256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7" name="Google Shape;257;p34"/>
          <p:cNvPicPr preferRelativeResize="0"/>
          <p:nvPr/>
        </p:nvPicPr>
        <p:blipFill rotWithShape="1">
          <a:blip r:embed="rId2">
            <a:alphaModFix/>
          </a:blip>
          <a:srcRect b="38995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title + Body">
  <p:cSld name="Slide title + Body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60" name="Google Shape;260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1" name="Google Shape;261;p35"/>
          <p:cNvPicPr preferRelativeResize="0"/>
          <p:nvPr/>
        </p:nvPicPr>
        <p:blipFill rotWithShape="1">
          <a:blip r:embed="rId2">
            <a:alphaModFix/>
          </a:blip>
          <a:srcRect b="38995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5"/>
          <p:cNvSpPr txBox="1"/>
          <p:nvPr>
            <p:ph idx="1" type="body"/>
          </p:nvPr>
        </p:nvSpPr>
        <p:spPr>
          <a:xfrm>
            <a:off x="464100" y="1228675"/>
            <a:ext cx="8217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square" type="title">
  <p:cSld name="TITLE">
    <p:bg>
      <p:bgPr>
        <a:solidFill>
          <a:schemeClr val="dk1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Innov Platform" type="secHead">
  <p:cSld name="SECTION_HEADER">
    <p:bg>
      <p:bgPr>
        <a:solidFill>
          <a:schemeClr val="dk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HQ welcome ">
  <p:cSld name="CUSTOM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4" name="Google Shape;274;p39"/>
          <p:cNvSpPr txBox="1"/>
          <p:nvPr>
            <p:ph type="title"/>
          </p:nvPr>
        </p:nvSpPr>
        <p:spPr>
          <a:xfrm>
            <a:off x="1903400" y="1274100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CB welcome">
  <p:cSld name="CUSTOM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7" name="Google Shape;277;p40"/>
          <p:cNvSpPr txBox="1"/>
          <p:nvPr>
            <p:ph type="title"/>
          </p:nvPr>
        </p:nvSpPr>
        <p:spPr>
          <a:xfrm>
            <a:off x="1716950" y="1289625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square">
  <p:cSld name="SECTION_HEADER_2">
    <p:bg>
      <p:bgPr>
        <a:solidFill>
          <a:schemeClr val="dk1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41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1" name="Google Shape;28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CB welcome">
  <p:cSld name="CUSTOM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5"/>
          <p:cNvSpPr txBox="1"/>
          <p:nvPr>
            <p:ph type="title"/>
          </p:nvPr>
        </p:nvSpPr>
        <p:spPr>
          <a:xfrm>
            <a:off x="1716950" y="1289625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Innov Platform">
  <p:cSld name="SECTION_HEADER_2_1">
    <p:bg>
      <p:bgPr>
        <a:solidFill>
          <a:schemeClr val="dk1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42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5" name="Google Shape;28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portunities">
  <p:cSld name="CUSTOM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3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88" name="Google Shape;288;p43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9" name="Google Shape;289;p43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90" name="Google Shape;290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s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4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93" name="Google Shape;293;p44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4" name="Google Shape;294;p44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95" name="Google Shape;295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 member">
  <p:cSld name="CUSTOM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5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98" name="Google Shape;298;p45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9" name="Google Shape;299;p45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00" name="Google Shape;300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tch">
  <p:cSld name="CUSTOM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6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03" name="Google Shape;303;p46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4" name="Google Shape;304;p46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05" name="Google Shape;305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vents">
  <p:cSld name="CUSTOM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7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08" name="Google Shape;308;p47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9" name="Google Shape;309;p47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10" name="Google Shape;310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hite" type="tx">
  <p:cSld name="TITLE_AND_BODY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8"/>
          <p:cNvSpPr/>
          <p:nvPr/>
        </p:nvSpPr>
        <p:spPr>
          <a:xfrm>
            <a:off x="-42900" y="283175"/>
            <a:ext cx="8117700" cy="11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48"/>
          <p:cNvSpPr txBox="1"/>
          <p:nvPr>
            <p:ph type="title"/>
          </p:nvPr>
        </p:nvSpPr>
        <p:spPr>
          <a:xfrm>
            <a:off x="318900" y="359675"/>
            <a:ext cx="73941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14" name="Google Shape;314;p48"/>
          <p:cNvSpPr txBox="1"/>
          <p:nvPr>
            <p:ph idx="1" type="body"/>
          </p:nvPr>
        </p:nvSpPr>
        <p:spPr>
          <a:xfrm>
            <a:off x="311700" y="1674850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○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■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5" name="Google Shape;315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6" name="Google Shape;316;p48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body">
  <p:cSld name="TITLE_AND_BODY_1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9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19" name="Google Shape;319;p49"/>
          <p:cNvSpPr txBox="1"/>
          <p:nvPr>
            <p:ph idx="1" type="body"/>
          </p:nvPr>
        </p:nvSpPr>
        <p:spPr>
          <a:xfrm>
            <a:off x="3876875" y="2359825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0" name="Google Shape;320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1" name="Google Shape;321;p49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322" name="Google Shape;322;p49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3" name="Google Shape;323;p49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QR code white">
  <p:cSld name="TITLE_AND_BODY_1_3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0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326" name="Google Shape;326;p50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50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8" name="Google Shape;328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9" name="Google Shape;329;p50"/>
          <p:cNvSpPr/>
          <p:nvPr>
            <p:ph idx="3" type="pic"/>
          </p:nvPr>
        </p:nvSpPr>
        <p:spPr>
          <a:xfrm>
            <a:off x="3735650" y="2571725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330" name="Google Shape;330;p50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body R white">
  <p:cSld name="TITLE_AND_BODY_1_1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1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51"/>
          <p:cNvSpPr txBox="1"/>
          <p:nvPr>
            <p:ph type="title"/>
          </p:nvPr>
        </p:nvSpPr>
        <p:spPr>
          <a:xfrm>
            <a:off x="860975" y="3854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34" name="Google Shape;334;p51"/>
          <p:cNvSpPr txBox="1"/>
          <p:nvPr>
            <p:ph idx="1" type="body"/>
          </p:nvPr>
        </p:nvSpPr>
        <p:spPr>
          <a:xfrm>
            <a:off x="4383175" y="385400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5" name="Google Shape;33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6" name="Google Shape;336;p5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square">
  <p:cSld name="SECTION_HEADER_2">
    <p:bg>
      <p:bgPr>
        <a:solidFill>
          <a:schemeClr val="dk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6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" name="Google Shape;2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white">
  <p:cSld name="TITLE_AND_BODY_1_1_2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2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2"/>
          <p:cNvSpPr txBox="1"/>
          <p:nvPr>
            <p:ph type="title"/>
          </p:nvPr>
        </p:nvSpPr>
        <p:spPr>
          <a:xfrm>
            <a:off x="860975" y="385400"/>
            <a:ext cx="24771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40" name="Google Shape;340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1" name="Google Shape;341;p52"/>
          <p:cNvSpPr/>
          <p:nvPr>
            <p:ph idx="2" type="pic"/>
          </p:nvPr>
        </p:nvSpPr>
        <p:spPr>
          <a:xfrm>
            <a:off x="3614150" y="798925"/>
            <a:ext cx="5592300" cy="3864300"/>
          </a:xfrm>
          <a:prstGeom prst="rect">
            <a:avLst/>
          </a:prstGeom>
          <a:noFill/>
          <a:ln>
            <a:noFill/>
          </a:ln>
        </p:spPr>
      </p:sp>
      <p:pic>
        <p:nvPicPr>
          <p:cNvPr id="342" name="Google Shape;342;p5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blue">
  <p:cSld name="TITLE_AND_BODY_1_1_1">
    <p:bg>
      <p:bgPr>
        <a:solidFill>
          <a:schemeClr val="dk1"/>
        </a:soli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3"/>
          <p:cNvSpPr/>
          <p:nvPr>
            <p:ph idx="2" type="pic"/>
          </p:nvPr>
        </p:nvSpPr>
        <p:spPr>
          <a:xfrm>
            <a:off x="3614150" y="494125"/>
            <a:ext cx="5592300" cy="3864300"/>
          </a:xfrm>
          <a:prstGeom prst="rect">
            <a:avLst/>
          </a:prstGeom>
          <a:noFill/>
          <a:ln>
            <a:noFill/>
          </a:ln>
        </p:spPr>
      </p:sp>
      <p:sp>
        <p:nvSpPr>
          <p:cNvPr id="345" name="Google Shape;345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6" name="Google Shape;346;p53"/>
          <p:cNvSpPr/>
          <p:nvPr/>
        </p:nvSpPr>
        <p:spPr>
          <a:xfrm>
            <a:off x="557750" y="803875"/>
            <a:ext cx="3518400" cy="438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53"/>
          <p:cNvSpPr txBox="1"/>
          <p:nvPr>
            <p:ph type="title"/>
          </p:nvPr>
        </p:nvSpPr>
        <p:spPr>
          <a:xfrm>
            <a:off x="860975" y="12236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48" name="Google Shape;348;p53"/>
          <p:cNvSpPr/>
          <p:nvPr>
            <p:ph idx="3" type="pic"/>
          </p:nvPr>
        </p:nvSpPr>
        <p:spPr>
          <a:xfrm>
            <a:off x="2556525" y="283805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349" name="Google Shape;349;p53"/>
          <p:cNvPicPr preferRelativeResize="0"/>
          <p:nvPr/>
        </p:nvPicPr>
        <p:blipFill rotWithShape="1">
          <a:blip r:embed="rId2">
            <a:alphaModFix/>
          </a:blip>
          <a:srcRect b="37935" l="0" r="0" t="14056"/>
          <a:stretch/>
        </p:blipFill>
        <p:spPr>
          <a:xfrm>
            <a:off x="4102974" y="4854058"/>
            <a:ext cx="938051" cy="149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white" type="twoColTx">
  <p:cSld name="TITLE_AND_TWO_COLUMNS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52" name="Google Shape;352;p54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3" name="Google Shape;353;p5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4" name="Google Shape;354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5" name="Google Shape;355;p54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 + QR white" type="titleOnly">
  <p:cSld name="TITLE_ONLY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5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58" name="Google Shape;358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9" name="Google Shape;359;p55"/>
          <p:cNvSpPr/>
          <p:nvPr>
            <p:ph idx="2" type="pic"/>
          </p:nvPr>
        </p:nvSpPr>
        <p:spPr>
          <a:xfrm>
            <a:off x="6582413" y="179560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360" name="Google Shape;360;p55"/>
          <p:cNvSpPr/>
          <p:nvPr>
            <p:ph idx="3" type="pic"/>
          </p:nvPr>
        </p:nvSpPr>
        <p:spPr>
          <a:xfrm>
            <a:off x="1241288" y="1209025"/>
            <a:ext cx="4998900" cy="3454200"/>
          </a:xfrm>
          <a:prstGeom prst="rect">
            <a:avLst/>
          </a:prstGeom>
          <a:noFill/>
          <a:ln>
            <a:noFill/>
          </a:ln>
        </p:spPr>
      </p:sp>
      <p:pic>
        <p:nvPicPr>
          <p:cNvPr id="361" name="Google Shape;361;p55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ovation Platform what we do">
  <p:cSld name="TITLE_ONLY_1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4" name="Google Shape;364;p56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56"/>
          <p:cNvPicPr preferRelativeResize="0"/>
          <p:nvPr/>
        </p:nvPicPr>
        <p:blipFill rotWithShape="1">
          <a:blip r:embed="rId3">
            <a:alphaModFix/>
          </a:blip>
          <a:srcRect b="5767" l="0" r="0" t="5776"/>
          <a:stretch/>
        </p:blipFill>
        <p:spPr>
          <a:xfrm>
            <a:off x="3866689" y="2561401"/>
            <a:ext cx="1410625" cy="12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56"/>
          <p:cNvSpPr/>
          <p:nvPr/>
        </p:nvSpPr>
        <p:spPr>
          <a:xfrm>
            <a:off x="607107" y="3031487"/>
            <a:ext cx="1410629" cy="1410629"/>
          </a:xfrm>
          <a:custGeom>
            <a:rect b="b" l="l" r="r" t="t"/>
            <a:pathLst>
              <a:path extrusionOk="0" h="2821257" w="2821257">
                <a:moveTo>
                  <a:pt x="0" y="0"/>
                </a:moveTo>
                <a:lnTo>
                  <a:pt x="2821257" y="0"/>
                </a:lnTo>
                <a:lnTo>
                  <a:pt x="2821257" y="2821257"/>
                </a:lnTo>
                <a:lnTo>
                  <a:pt x="0" y="28212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6"/>
          <p:cNvSpPr/>
          <p:nvPr/>
        </p:nvSpPr>
        <p:spPr>
          <a:xfrm>
            <a:off x="661875" y="297450"/>
            <a:ext cx="1411010" cy="1411010"/>
          </a:xfrm>
          <a:custGeom>
            <a:rect b="b" l="l" r="r" t="t"/>
            <a:pathLst>
              <a:path extrusionOk="0" h="2970547" w="2970547">
                <a:moveTo>
                  <a:pt x="0" y="0"/>
                </a:moveTo>
                <a:lnTo>
                  <a:pt x="2970547" y="0"/>
                </a:lnTo>
                <a:lnTo>
                  <a:pt x="2970547" y="2970547"/>
                </a:lnTo>
                <a:lnTo>
                  <a:pt x="0" y="29705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6"/>
          <p:cNvSpPr/>
          <p:nvPr/>
        </p:nvSpPr>
        <p:spPr>
          <a:xfrm>
            <a:off x="7036832" y="2962526"/>
            <a:ext cx="1479587" cy="1479587"/>
          </a:xfrm>
          <a:custGeom>
            <a:rect b="b" l="l" r="r" t="t"/>
            <a:pathLst>
              <a:path extrusionOk="0" h="2959174" w="2959174">
                <a:moveTo>
                  <a:pt x="0" y="0"/>
                </a:moveTo>
                <a:lnTo>
                  <a:pt x="2959174" y="0"/>
                </a:lnTo>
                <a:lnTo>
                  <a:pt x="2959174" y="2959174"/>
                </a:lnTo>
                <a:lnTo>
                  <a:pt x="0" y="29591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6"/>
          <p:cNvSpPr/>
          <p:nvPr/>
        </p:nvSpPr>
        <p:spPr>
          <a:xfrm>
            <a:off x="7130826" y="372596"/>
            <a:ext cx="1260696" cy="1260697"/>
          </a:xfrm>
          <a:custGeom>
            <a:rect b="b" l="l" r="r" t="t"/>
            <a:pathLst>
              <a:path extrusionOk="0" h="2521393" w="2521393">
                <a:moveTo>
                  <a:pt x="0" y="0"/>
                </a:moveTo>
                <a:lnTo>
                  <a:pt x="2521393" y="0"/>
                </a:lnTo>
                <a:lnTo>
                  <a:pt x="2521393" y="2521393"/>
                </a:lnTo>
                <a:lnTo>
                  <a:pt x="0" y="2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6"/>
          <p:cNvSpPr txBox="1"/>
          <p:nvPr/>
        </p:nvSpPr>
        <p:spPr>
          <a:xfrm>
            <a:off x="401081" y="1624741"/>
            <a:ext cx="19326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Admin &amp; Governance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6"/>
          <p:cNvSpPr txBox="1"/>
          <p:nvPr/>
        </p:nvSpPr>
        <p:spPr>
          <a:xfrm>
            <a:off x="6810328" y="1784045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6"/>
          <p:cNvSpPr txBox="1"/>
          <p:nvPr/>
        </p:nvSpPr>
        <p:spPr>
          <a:xfrm>
            <a:off x="6810331" y="456884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Spaces &amp; 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6"/>
          <p:cNvSpPr txBox="1"/>
          <p:nvPr/>
        </p:nvSpPr>
        <p:spPr>
          <a:xfrm>
            <a:off x="401079" y="456883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4" name="Google Shape;374;p56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4321077">
            <a:off x="5951299" y="827186"/>
            <a:ext cx="845552" cy="111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56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-7252265">
            <a:off x="5669062" y="3351623"/>
            <a:ext cx="1086378" cy="74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6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-6241211">
            <a:off x="2331374" y="3105097"/>
            <a:ext cx="867995" cy="1148844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377" name="Google Shape;377;p56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3119400">
            <a:off x="2410619" y="1077490"/>
            <a:ext cx="989613" cy="67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10950" y="1548548"/>
            <a:ext cx="2722099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_ONLY_1_1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1" name="Google Shape;381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2" name="Google Shape;382;p5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TITLE_ONLY_1_1_3"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5" name="Google Shape;385;p58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FE SCIENCES startups">
  <p:cSld name="TITLE_ONLY_1_1_2_2_1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5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6088" y="842250"/>
            <a:ext cx="7551826" cy="4247899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59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9" name="Google Shape;389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0" name="Google Shape;390;p59"/>
          <p:cNvPicPr preferRelativeResize="0"/>
          <p:nvPr/>
        </p:nvPicPr>
        <p:blipFill rotWithShape="1">
          <a:blip r:embed="rId3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 startups">
  <p:cSld name="TITLE_ONLY_1_1_2_2_1_1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0963" y="871475"/>
            <a:ext cx="7342070" cy="4129901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60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94" name="Google Shape;394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5" name="Google Shape;395;p60"/>
          <p:cNvPicPr preferRelativeResize="0"/>
          <p:nvPr/>
        </p:nvPicPr>
        <p:blipFill rotWithShape="1">
          <a:blip r:embed="rId3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">
  <p:cSld name="TITLE_ONLY_1_1_1"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61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98" name="Google Shape;398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9" name="Google Shape;399;p6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0" name="Google Shape;400;p61"/>
          <p:cNvGrpSpPr/>
          <p:nvPr/>
        </p:nvGrpSpPr>
        <p:grpSpPr>
          <a:xfrm>
            <a:off x="211600" y="986060"/>
            <a:ext cx="4291106" cy="3570980"/>
            <a:chOff x="0" y="-38100"/>
            <a:chExt cx="2051100" cy="2377800"/>
          </a:xfrm>
        </p:grpSpPr>
        <p:sp>
          <p:nvSpPr>
            <p:cNvPr id="401" name="Google Shape;401;p61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61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3" name="Google Shape;403;p61"/>
          <p:cNvGrpSpPr/>
          <p:nvPr/>
        </p:nvGrpSpPr>
        <p:grpSpPr>
          <a:xfrm>
            <a:off x="333150" y="1623101"/>
            <a:ext cx="4034406" cy="2660775"/>
            <a:chOff x="0" y="-38100"/>
            <a:chExt cx="1928400" cy="1831859"/>
          </a:xfrm>
        </p:grpSpPr>
        <p:sp>
          <p:nvSpPr>
            <p:cNvPr id="404" name="Google Shape;404;p61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61"/>
            <p:cNvSpPr txBox="1"/>
            <p:nvPr/>
          </p:nvSpPr>
          <p:spPr>
            <a:xfrm>
              <a:off x="0" y="-38100"/>
              <a:ext cx="1928400" cy="12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6" name="Google Shape;406;p61"/>
          <p:cNvSpPr txBox="1"/>
          <p:nvPr/>
        </p:nvSpPr>
        <p:spPr>
          <a:xfrm>
            <a:off x="1036885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Workshops &amp;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61"/>
          <p:cNvSpPr txBox="1"/>
          <p:nvPr/>
        </p:nvSpPr>
        <p:spPr>
          <a:xfrm>
            <a:off x="866451" y="1152798"/>
            <a:ext cx="2967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Innovation Initiation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61"/>
          <p:cNvSpPr txBox="1"/>
          <p:nvPr/>
        </p:nvSpPr>
        <p:spPr>
          <a:xfrm>
            <a:off x="141331" y="1876813"/>
            <a:ext cx="403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Early stage, high potential projects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61"/>
          <p:cNvSpPr/>
          <p:nvPr/>
        </p:nvSpPr>
        <p:spPr>
          <a:xfrm>
            <a:off x="1189658" y="2450835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61"/>
          <p:cNvSpPr/>
          <p:nvPr/>
        </p:nvSpPr>
        <p:spPr>
          <a:xfrm>
            <a:off x="2703182" y="2526937"/>
            <a:ext cx="736847" cy="73684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61"/>
          <p:cNvSpPr txBox="1"/>
          <p:nvPr/>
        </p:nvSpPr>
        <p:spPr>
          <a:xfrm>
            <a:off x="2512405" y="3453100"/>
            <a:ext cx="111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2" name="Google Shape;412;p61"/>
          <p:cNvGrpSpPr/>
          <p:nvPr/>
        </p:nvGrpSpPr>
        <p:grpSpPr>
          <a:xfrm>
            <a:off x="4668000" y="990661"/>
            <a:ext cx="4291106" cy="3570980"/>
            <a:chOff x="0" y="-38100"/>
            <a:chExt cx="2051100" cy="2377800"/>
          </a:xfrm>
        </p:grpSpPr>
        <p:sp>
          <p:nvSpPr>
            <p:cNvPr id="413" name="Google Shape;413;p61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61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5" name="Google Shape;415;p61"/>
          <p:cNvGrpSpPr/>
          <p:nvPr/>
        </p:nvGrpSpPr>
        <p:grpSpPr>
          <a:xfrm>
            <a:off x="4789550" y="1627737"/>
            <a:ext cx="4034406" cy="2660775"/>
            <a:chOff x="0" y="-38100"/>
            <a:chExt cx="1928400" cy="1831859"/>
          </a:xfrm>
        </p:grpSpPr>
        <p:sp>
          <p:nvSpPr>
            <p:cNvPr id="416" name="Google Shape;416;p61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61"/>
            <p:cNvSpPr txBox="1"/>
            <p:nvPr/>
          </p:nvSpPr>
          <p:spPr>
            <a:xfrm>
              <a:off x="0" y="-38100"/>
              <a:ext cx="1928400" cy="183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8" name="Google Shape;418;p61"/>
          <p:cNvSpPr txBox="1"/>
          <p:nvPr/>
        </p:nvSpPr>
        <p:spPr>
          <a:xfrm>
            <a:off x="5582191" y="1152798"/>
            <a:ext cx="240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Startup Support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61"/>
          <p:cNvSpPr txBox="1"/>
          <p:nvPr/>
        </p:nvSpPr>
        <p:spPr>
          <a:xfrm>
            <a:off x="5343913" y="1898988"/>
            <a:ext cx="244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Deep tech startups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61"/>
          <p:cNvSpPr txBox="1"/>
          <p:nvPr/>
        </p:nvSpPr>
        <p:spPr>
          <a:xfrm>
            <a:off x="7562513" y="3471225"/>
            <a:ext cx="1101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61"/>
          <p:cNvSpPr/>
          <p:nvPr/>
        </p:nvSpPr>
        <p:spPr>
          <a:xfrm>
            <a:off x="7704787" y="2445887"/>
            <a:ext cx="738622" cy="819780"/>
          </a:xfrm>
          <a:custGeom>
            <a:rect b="b" l="l" r="r" t="t"/>
            <a:pathLst>
              <a:path extrusionOk="0" h="1261200" w="1205914">
                <a:moveTo>
                  <a:pt x="0" y="0"/>
                </a:moveTo>
                <a:lnTo>
                  <a:pt x="1205914" y="0"/>
                </a:lnTo>
                <a:lnTo>
                  <a:pt x="1205914" y="1261200"/>
                </a:lnTo>
                <a:lnTo>
                  <a:pt x="0" y="12612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2289" r="-227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61"/>
          <p:cNvSpPr/>
          <p:nvPr/>
        </p:nvSpPr>
        <p:spPr>
          <a:xfrm>
            <a:off x="6451131" y="2502837"/>
            <a:ext cx="825269" cy="76263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61"/>
          <p:cNvSpPr/>
          <p:nvPr/>
        </p:nvSpPr>
        <p:spPr>
          <a:xfrm>
            <a:off x="5133696" y="2438716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61"/>
          <p:cNvSpPr txBox="1"/>
          <p:nvPr/>
        </p:nvSpPr>
        <p:spPr>
          <a:xfrm>
            <a:off x="5080654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Admin &amp; Governance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61"/>
          <p:cNvSpPr txBox="1"/>
          <p:nvPr/>
        </p:nvSpPr>
        <p:spPr>
          <a:xfrm>
            <a:off x="6312963" y="3427700"/>
            <a:ext cx="11016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&amp; 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6" name="Google Shape;426;p61"/>
          <p:cNvPicPr preferRelativeResize="0"/>
          <p:nvPr/>
        </p:nvPicPr>
        <p:blipFill rotWithShape="1">
          <a:blip r:embed="rId6">
            <a:alphaModFix/>
          </a:blip>
          <a:srcRect b="5767" l="0" r="0" t="5776"/>
          <a:stretch/>
        </p:blipFill>
        <p:spPr>
          <a:xfrm>
            <a:off x="7459700" y="3861575"/>
            <a:ext cx="1288723" cy="113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Innov Platform">
  <p:cSld name="SECTION_HEADER_2_1">
    <p:bg>
      <p:bgPr>
        <a:solidFill>
          <a:schemeClr val="dk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7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" name="Google Shape;2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slide">
  <p:cSld name="TITLE_ONLY_1_1_1_1">
    <p:bg>
      <p:bgPr>
        <a:solidFill>
          <a:schemeClr val="accent2"/>
        </a:solid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62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429" name="Google Shape;429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0" name="Google Shape;430;p6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1" name="Google Shape;431;p62"/>
          <p:cNvGrpSpPr/>
          <p:nvPr/>
        </p:nvGrpSpPr>
        <p:grpSpPr>
          <a:xfrm>
            <a:off x="123288" y="1264924"/>
            <a:ext cx="2877408" cy="2440892"/>
            <a:chOff x="0" y="-38100"/>
            <a:chExt cx="1361700" cy="1635000"/>
          </a:xfrm>
        </p:grpSpPr>
        <p:sp>
          <p:nvSpPr>
            <p:cNvPr id="432" name="Google Shape;432;p62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62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4" name="Google Shape;434;p62"/>
          <p:cNvSpPr/>
          <p:nvPr/>
        </p:nvSpPr>
        <p:spPr>
          <a:xfrm>
            <a:off x="998475" y="1429894"/>
            <a:ext cx="1008926" cy="934584"/>
          </a:xfrm>
          <a:custGeom>
            <a:rect b="b" l="l" r="r" t="t"/>
            <a:pathLst>
              <a:path extrusionOk="0" h="2124054" w="2124054">
                <a:moveTo>
                  <a:pt x="0" y="0"/>
                </a:moveTo>
                <a:lnTo>
                  <a:pt x="2124054" y="0"/>
                </a:lnTo>
                <a:lnTo>
                  <a:pt x="2124054" y="2124054"/>
                </a:lnTo>
                <a:lnTo>
                  <a:pt x="0" y="21240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62"/>
          <p:cNvSpPr txBox="1"/>
          <p:nvPr/>
        </p:nvSpPr>
        <p:spPr>
          <a:xfrm>
            <a:off x="970276" y="2399227"/>
            <a:ext cx="106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Grants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62"/>
          <p:cNvSpPr txBox="1"/>
          <p:nvPr/>
        </p:nvSpPr>
        <p:spPr>
          <a:xfrm>
            <a:off x="350788" y="2855500"/>
            <a:ext cx="23043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 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up to CHF 50k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7" name="Google Shape;437;p62"/>
          <p:cNvGrpSpPr/>
          <p:nvPr/>
        </p:nvGrpSpPr>
        <p:grpSpPr>
          <a:xfrm>
            <a:off x="6143888" y="1264873"/>
            <a:ext cx="2877408" cy="2440892"/>
            <a:chOff x="0" y="-38100"/>
            <a:chExt cx="1361700" cy="1635000"/>
          </a:xfrm>
        </p:grpSpPr>
        <p:sp>
          <p:nvSpPr>
            <p:cNvPr id="438" name="Google Shape;438;p62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62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0" name="Google Shape;440;p62"/>
          <p:cNvSpPr/>
          <p:nvPr/>
        </p:nvSpPr>
        <p:spPr>
          <a:xfrm>
            <a:off x="7139238" y="1534962"/>
            <a:ext cx="829386" cy="829386"/>
          </a:xfrm>
          <a:custGeom>
            <a:rect b="b" l="l" r="r" t="t"/>
            <a:pathLst>
              <a:path extrusionOk="0" h="1803014" w="1803014">
                <a:moveTo>
                  <a:pt x="0" y="0"/>
                </a:moveTo>
                <a:lnTo>
                  <a:pt x="1803014" y="0"/>
                </a:lnTo>
                <a:lnTo>
                  <a:pt x="1803014" y="1803014"/>
                </a:lnTo>
                <a:lnTo>
                  <a:pt x="0" y="18030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1" name="Google Shape;441;p62"/>
          <p:cNvGrpSpPr/>
          <p:nvPr/>
        </p:nvGrpSpPr>
        <p:grpSpPr>
          <a:xfrm>
            <a:off x="3133463" y="1264924"/>
            <a:ext cx="2877408" cy="2440892"/>
            <a:chOff x="0" y="-38100"/>
            <a:chExt cx="1361700" cy="1635000"/>
          </a:xfrm>
        </p:grpSpPr>
        <p:sp>
          <p:nvSpPr>
            <p:cNvPr id="442" name="Google Shape;442;p62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62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4" name="Google Shape;444;p62"/>
          <p:cNvSpPr txBox="1"/>
          <p:nvPr/>
        </p:nvSpPr>
        <p:spPr>
          <a:xfrm>
            <a:off x="6398788" y="2855501"/>
            <a:ext cx="236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</a:t>
            </a:r>
            <a:r>
              <a:rPr lang="en" sz="1600"/>
              <a:t>C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HF 400k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62"/>
          <p:cNvSpPr/>
          <p:nvPr/>
        </p:nvSpPr>
        <p:spPr>
          <a:xfrm>
            <a:off x="4157251" y="1482148"/>
            <a:ext cx="830098" cy="830098"/>
          </a:xfrm>
          <a:custGeom>
            <a:rect b="b" l="l" r="r" t="t"/>
            <a:pathLst>
              <a:path extrusionOk="0" h="1660196" w="1660196">
                <a:moveTo>
                  <a:pt x="0" y="0"/>
                </a:moveTo>
                <a:lnTo>
                  <a:pt x="1660196" y="0"/>
                </a:lnTo>
                <a:lnTo>
                  <a:pt x="1660196" y="1660196"/>
                </a:lnTo>
                <a:lnTo>
                  <a:pt x="0" y="16601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62"/>
          <p:cNvSpPr txBox="1"/>
          <p:nvPr/>
        </p:nvSpPr>
        <p:spPr>
          <a:xfrm>
            <a:off x="4104747" y="2406863"/>
            <a:ext cx="935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en" sz="2300">
                <a:solidFill>
                  <a:srgbClr val="3040FF"/>
                </a:solidFill>
              </a:rPr>
              <a:t>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62"/>
          <p:cNvSpPr txBox="1"/>
          <p:nvPr/>
        </p:nvSpPr>
        <p:spPr>
          <a:xfrm>
            <a:off x="3376652" y="2855500"/>
            <a:ext cx="2493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CHF 100k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62"/>
          <p:cNvSpPr txBox="1"/>
          <p:nvPr/>
        </p:nvSpPr>
        <p:spPr>
          <a:xfrm>
            <a:off x="7003138" y="2406875"/>
            <a:ext cx="1101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Growth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9" name="Google Shape;449;p6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87050" y="3435512"/>
            <a:ext cx="1290126" cy="1290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Impact">
  <p:cSld name="TITLE_ONLY_1_1_1_1_1">
    <p:bg>
      <p:bgPr>
        <a:solidFill>
          <a:schemeClr val="accent2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63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452" name="Google Shape;452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3" name="Google Shape;453;p63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4" name="Google Shape;454;p63"/>
          <p:cNvGrpSpPr/>
          <p:nvPr/>
        </p:nvGrpSpPr>
        <p:grpSpPr>
          <a:xfrm>
            <a:off x="-200" y="1035275"/>
            <a:ext cx="9144134" cy="3468559"/>
            <a:chOff x="0" y="-38100"/>
            <a:chExt cx="5136000" cy="1827000"/>
          </a:xfrm>
        </p:grpSpPr>
        <p:sp>
          <p:nvSpPr>
            <p:cNvPr id="455" name="Google Shape;455;p63"/>
            <p:cNvSpPr/>
            <p:nvPr/>
          </p:nvSpPr>
          <p:spPr>
            <a:xfrm>
              <a:off x="0" y="0"/>
              <a:ext cx="5135899" cy="1788872"/>
            </a:xfrm>
            <a:custGeom>
              <a:rect b="b" l="l" r="r" t="t"/>
              <a:pathLst>
                <a:path extrusionOk="0" h="1788872" w="5135899">
                  <a:moveTo>
                    <a:pt x="0" y="0"/>
                  </a:moveTo>
                  <a:lnTo>
                    <a:pt x="5135899" y="0"/>
                  </a:lnTo>
                  <a:lnTo>
                    <a:pt x="5135899" y="1788872"/>
                  </a:lnTo>
                  <a:lnTo>
                    <a:pt x="0" y="1788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63"/>
            <p:cNvSpPr txBox="1"/>
            <p:nvPr/>
          </p:nvSpPr>
          <p:spPr>
            <a:xfrm>
              <a:off x="0" y="-38100"/>
              <a:ext cx="5136000" cy="18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7" name="Google Shape;457;p63"/>
          <p:cNvSpPr/>
          <p:nvPr/>
        </p:nvSpPr>
        <p:spPr>
          <a:xfrm>
            <a:off x="708710" y="1453395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8"/>
                </a:lnTo>
                <a:lnTo>
                  <a:pt x="0" y="29554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63"/>
          <p:cNvSpPr/>
          <p:nvPr/>
        </p:nvSpPr>
        <p:spPr>
          <a:xfrm>
            <a:off x="3052614" y="1529143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2" y="0"/>
                </a:lnTo>
                <a:lnTo>
                  <a:pt x="2803952" y="2803953"/>
                </a:lnTo>
                <a:lnTo>
                  <a:pt x="0" y="28039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63"/>
          <p:cNvSpPr/>
          <p:nvPr/>
        </p:nvSpPr>
        <p:spPr>
          <a:xfrm>
            <a:off x="5320771" y="1604890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3" y="0"/>
                </a:lnTo>
                <a:lnTo>
                  <a:pt x="2803953" y="2803952"/>
                </a:lnTo>
                <a:lnTo>
                  <a:pt x="0" y="28039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63"/>
          <p:cNvSpPr/>
          <p:nvPr/>
        </p:nvSpPr>
        <p:spPr>
          <a:xfrm>
            <a:off x="7151926" y="1529142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7"/>
                </a:lnTo>
                <a:lnTo>
                  <a:pt x="0" y="29554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63"/>
          <p:cNvSpPr txBox="1"/>
          <p:nvPr/>
        </p:nvSpPr>
        <p:spPr>
          <a:xfrm>
            <a:off x="11764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3040FF"/>
                </a:solidFill>
              </a:rPr>
              <a:t>220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 startups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supported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 Geneva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63"/>
          <p:cNvSpPr txBox="1"/>
          <p:nvPr/>
        </p:nvSpPr>
        <p:spPr>
          <a:xfrm>
            <a:off x="242367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1800+ jobs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created in the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past 10 years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63"/>
          <p:cNvSpPr txBox="1"/>
          <p:nvPr/>
        </p:nvSpPr>
        <p:spPr>
          <a:xfrm>
            <a:off x="4691828" y="3251585"/>
            <a:ext cx="26598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CHF </a:t>
            </a:r>
            <a:r>
              <a:rPr lang="en" sz="1700">
                <a:solidFill>
                  <a:srgbClr val="3040FF"/>
                </a:solidFill>
              </a:rPr>
              <a:t>1B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raised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63"/>
          <p:cNvSpPr txBox="1"/>
          <p:nvPr/>
        </p:nvSpPr>
        <p:spPr>
          <a:xfrm>
            <a:off x="6722745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250+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patents and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new products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NGIT - The Innovation Platform description" type="blank">
  <p:cSld name="BLANK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7" name="Google Shape;467;p64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64"/>
          <p:cNvSpPr/>
          <p:nvPr/>
        </p:nvSpPr>
        <p:spPr>
          <a:xfrm>
            <a:off x="2386453" y="2621613"/>
            <a:ext cx="516424" cy="505470"/>
          </a:xfrm>
          <a:custGeom>
            <a:rect b="b" l="l" r="r" t="t"/>
            <a:pathLst>
              <a:path extrusionOk="0" h="1135887" w="1104650">
                <a:moveTo>
                  <a:pt x="0" y="0"/>
                </a:moveTo>
                <a:lnTo>
                  <a:pt x="1104650" y="0"/>
                </a:lnTo>
                <a:lnTo>
                  <a:pt x="1104650" y="1135887"/>
                </a:lnTo>
                <a:lnTo>
                  <a:pt x="0" y="11358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64"/>
          <p:cNvSpPr/>
          <p:nvPr/>
        </p:nvSpPr>
        <p:spPr>
          <a:xfrm>
            <a:off x="6210205" y="2723663"/>
            <a:ext cx="448764" cy="458980"/>
          </a:xfrm>
          <a:custGeom>
            <a:rect b="b" l="l" r="r" t="t"/>
            <a:pathLst>
              <a:path extrusionOk="0" h="1049097" w="980906">
                <a:moveTo>
                  <a:pt x="0" y="0"/>
                </a:moveTo>
                <a:lnTo>
                  <a:pt x="980906" y="0"/>
                </a:lnTo>
                <a:lnTo>
                  <a:pt x="980906" y="1049096"/>
                </a:lnTo>
                <a:lnTo>
                  <a:pt x="0" y="1049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0" name="Google Shape;470;p64"/>
          <p:cNvGrpSpPr/>
          <p:nvPr/>
        </p:nvGrpSpPr>
        <p:grpSpPr>
          <a:xfrm>
            <a:off x="3929490" y="2946932"/>
            <a:ext cx="1306659" cy="798576"/>
            <a:chOff x="0" y="0"/>
            <a:chExt cx="1329933" cy="812800"/>
          </a:xfrm>
        </p:grpSpPr>
        <p:sp>
          <p:nvSpPr>
            <p:cNvPr id="471" name="Google Shape;471;p64"/>
            <p:cNvSpPr/>
            <p:nvPr/>
          </p:nvSpPr>
          <p:spPr>
            <a:xfrm>
              <a:off x="0" y="0"/>
              <a:ext cx="1329933" cy="812800"/>
            </a:xfrm>
            <a:custGeom>
              <a:rect b="b" l="l" r="r" t="t"/>
              <a:pathLst>
                <a:path extrusionOk="0" h="812800" w="1329933">
                  <a:moveTo>
                    <a:pt x="1329933" y="406400"/>
                  </a:moveTo>
                  <a:lnTo>
                    <a:pt x="923533" y="0"/>
                  </a:lnTo>
                  <a:lnTo>
                    <a:pt x="923533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923533" y="609600"/>
                  </a:lnTo>
                  <a:lnTo>
                    <a:pt x="923533" y="812800"/>
                  </a:lnTo>
                  <a:lnTo>
                    <a:pt x="1329933" y="406400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64"/>
            <p:cNvSpPr txBox="1"/>
            <p:nvPr/>
          </p:nvSpPr>
          <p:spPr>
            <a:xfrm>
              <a:off x="0" y="146050"/>
              <a:ext cx="1228200" cy="46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206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3" name="Google Shape;473;p64"/>
          <p:cNvSpPr txBox="1"/>
          <p:nvPr/>
        </p:nvSpPr>
        <p:spPr>
          <a:xfrm>
            <a:off x="697650" y="1562325"/>
            <a:ext cx="7748700" cy="8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support entrepreneurs with the </a:t>
            </a:r>
            <a:r>
              <a:rPr b="1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expertise, resources and financing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need in transforming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4"/>
          <p:cNvSpPr txBox="1"/>
          <p:nvPr/>
        </p:nvSpPr>
        <p:spPr>
          <a:xfrm>
            <a:off x="1809681" y="3229327"/>
            <a:ext cx="1669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innovative ideas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64"/>
          <p:cNvSpPr txBox="1"/>
          <p:nvPr/>
        </p:nvSpPr>
        <p:spPr>
          <a:xfrm>
            <a:off x="5533119" y="3239270"/>
            <a:ext cx="1801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sustainable companies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64"/>
          <p:cNvSpPr txBox="1"/>
          <p:nvPr/>
        </p:nvSpPr>
        <p:spPr>
          <a:xfrm>
            <a:off x="4112491" y="3190930"/>
            <a:ext cx="7158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7" name="Google Shape;477;p64"/>
          <p:cNvPicPr preferRelativeResize="0"/>
          <p:nvPr/>
        </p:nvPicPr>
        <p:blipFill rotWithShape="1">
          <a:blip r:embed="rId5">
            <a:alphaModFix/>
          </a:blip>
          <a:srcRect b="0" l="0" r="31912" t="0"/>
          <a:stretch/>
        </p:blipFill>
        <p:spPr>
          <a:xfrm>
            <a:off x="6137887" y="4326536"/>
            <a:ext cx="1507784" cy="6829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8" name="Google Shape;478;p64"/>
          <p:cNvGrpSpPr/>
          <p:nvPr/>
        </p:nvGrpSpPr>
        <p:grpSpPr>
          <a:xfrm>
            <a:off x="7848969" y="4287091"/>
            <a:ext cx="1208382" cy="798582"/>
            <a:chOff x="2035745" y="4803352"/>
            <a:chExt cx="1550400" cy="1033495"/>
          </a:xfrm>
        </p:grpSpPr>
        <p:pic>
          <p:nvPicPr>
            <p:cNvPr id="479" name="Google Shape;479;p6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33600" y="4953000"/>
              <a:ext cx="1143000" cy="8838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0" name="Google Shape;480;p64"/>
            <p:cNvSpPr txBox="1"/>
            <p:nvPr/>
          </p:nvSpPr>
          <p:spPr>
            <a:xfrm>
              <a:off x="2035745" y="4803352"/>
              <a:ext cx="1550400" cy="22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0000" lIns="36000" spcFirstLastPara="1" rIns="9000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0" i="0" lang="en" sz="500" u="none" cap="none" strike="noStrike">
                  <a:solidFill>
                    <a:srgbClr val="6E6E6E"/>
                  </a:solidFill>
                  <a:latin typeface="Verdana"/>
                  <a:ea typeface="Verdana"/>
                  <a:cs typeface="Verdana"/>
                  <a:sym typeface="Verdana"/>
                </a:rPr>
                <a:t>With the support of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81" name="Google Shape;481;p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9050" y="297449"/>
            <a:ext cx="3187451" cy="105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Deadline">
  <p:cSld name="CUSTOM_1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65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84" name="Google Shape;484;p65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5" name="Google Shape;485;p65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86" name="Google Shape;486;p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 1">
  <p:cSld name="TITLE_ONLY_1_3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6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489" name="Google Shape;489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90" name="Google Shape;490;p66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ovation Platform what we do 1">
  <p:cSld name="TITLE_ONLY_1_1_4"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93" name="Google Shape;493;p6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67"/>
          <p:cNvPicPr preferRelativeResize="0"/>
          <p:nvPr/>
        </p:nvPicPr>
        <p:blipFill rotWithShape="1">
          <a:blip r:embed="rId3">
            <a:alphaModFix/>
          </a:blip>
          <a:srcRect b="5767" l="0" r="0" t="5776"/>
          <a:stretch/>
        </p:blipFill>
        <p:spPr>
          <a:xfrm>
            <a:off x="3866689" y="2561401"/>
            <a:ext cx="1410625" cy="12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7"/>
          <p:cNvSpPr/>
          <p:nvPr/>
        </p:nvSpPr>
        <p:spPr>
          <a:xfrm>
            <a:off x="607107" y="3031487"/>
            <a:ext cx="1410629" cy="1410629"/>
          </a:xfrm>
          <a:custGeom>
            <a:rect b="b" l="l" r="r" t="t"/>
            <a:pathLst>
              <a:path extrusionOk="0" h="2821257" w="2821257">
                <a:moveTo>
                  <a:pt x="0" y="0"/>
                </a:moveTo>
                <a:lnTo>
                  <a:pt x="2821257" y="0"/>
                </a:lnTo>
                <a:lnTo>
                  <a:pt x="2821257" y="2821257"/>
                </a:lnTo>
                <a:lnTo>
                  <a:pt x="0" y="28212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67"/>
          <p:cNvSpPr/>
          <p:nvPr/>
        </p:nvSpPr>
        <p:spPr>
          <a:xfrm>
            <a:off x="661875" y="297450"/>
            <a:ext cx="1411010" cy="1411010"/>
          </a:xfrm>
          <a:custGeom>
            <a:rect b="b" l="l" r="r" t="t"/>
            <a:pathLst>
              <a:path extrusionOk="0" h="2970547" w="2970547">
                <a:moveTo>
                  <a:pt x="0" y="0"/>
                </a:moveTo>
                <a:lnTo>
                  <a:pt x="2970547" y="0"/>
                </a:lnTo>
                <a:lnTo>
                  <a:pt x="2970547" y="2970547"/>
                </a:lnTo>
                <a:lnTo>
                  <a:pt x="0" y="29705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67"/>
          <p:cNvSpPr/>
          <p:nvPr/>
        </p:nvSpPr>
        <p:spPr>
          <a:xfrm>
            <a:off x="7036832" y="2962526"/>
            <a:ext cx="1479587" cy="1479587"/>
          </a:xfrm>
          <a:custGeom>
            <a:rect b="b" l="l" r="r" t="t"/>
            <a:pathLst>
              <a:path extrusionOk="0" h="2959174" w="2959174">
                <a:moveTo>
                  <a:pt x="0" y="0"/>
                </a:moveTo>
                <a:lnTo>
                  <a:pt x="2959174" y="0"/>
                </a:lnTo>
                <a:lnTo>
                  <a:pt x="2959174" y="2959174"/>
                </a:lnTo>
                <a:lnTo>
                  <a:pt x="0" y="29591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67"/>
          <p:cNvSpPr/>
          <p:nvPr/>
        </p:nvSpPr>
        <p:spPr>
          <a:xfrm>
            <a:off x="7130826" y="372596"/>
            <a:ext cx="1260696" cy="1260697"/>
          </a:xfrm>
          <a:custGeom>
            <a:rect b="b" l="l" r="r" t="t"/>
            <a:pathLst>
              <a:path extrusionOk="0" h="2521393" w="2521393">
                <a:moveTo>
                  <a:pt x="0" y="0"/>
                </a:moveTo>
                <a:lnTo>
                  <a:pt x="2521393" y="0"/>
                </a:lnTo>
                <a:lnTo>
                  <a:pt x="2521393" y="2521393"/>
                </a:lnTo>
                <a:lnTo>
                  <a:pt x="0" y="2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67"/>
          <p:cNvSpPr txBox="1"/>
          <p:nvPr/>
        </p:nvSpPr>
        <p:spPr>
          <a:xfrm>
            <a:off x="401081" y="1624741"/>
            <a:ext cx="19326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Admin &amp; Governance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67"/>
          <p:cNvSpPr txBox="1"/>
          <p:nvPr/>
        </p:nvSpPr>
        <p:spPr>
          <a:xfrm>
            <a:off x="6810328" y="1784045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67"/>
          <p:cNvSpPr txBox="1"/>
          <p:nvPr/>
        </p:nvSpPr>
        <p:spPr>
          <a:xfrm>
            <a:off x="6810331" y="456884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Spaces &amp; 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67"/>
          <p:cNvSpPr txBox="1"/>
          <p:nvPr/>
        </p:nvSpPr>
        <p:spPr>
          <a:xfrm>
            <a:off x="401079" y="456883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3" name="Google Shape;503;p67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4321077">
            <a:off x="5951299" y="827186"/>
            <a:ext cx="845552" cy="111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67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-7252265">
            <a:off x="5669062" y="3351623"/>
            <a:ext cx="1086378" cy="74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67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-6241211">
            <a:off x="2331374" y="3105097"/>
            <a:ext cx="867995" cy="1148844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506" name="Google Shape;506;p67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3119400">
            <a:off x="2410619" y="1077490"/>
            <a:ext cx="989613" cy="67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6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10950" y="1548548"/>
            <a:ext cx="2722099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_4"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68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510" name="Google Shape;510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11" name="Google Shape;511;p68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square" type="title">
  <p:cSld name="TITLE">
    <p:bg>
      <p:bgPr>
        <a:solidFill>
          <a:schemeClr val="dk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p7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Innov Platform" type="secHead">
  <p:cSld name="SECTION_HEADER">
    <p:bg>
      <p:bgPr>
        <a:solidFill>
          <a:schemeClr val="dk1"/>
        </a:soli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" name="Google Shape;519;p7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7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HQ welcome ">
  <p:cSld name="CUSTOM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3" name="Google Shape;523;p72"/>
          <p:cNvSpPr txBox="1"/>
          <p:nvPr>
            <p:ph type="title"/>
          </p:nvPr>
        </p:nvSpPr>
        <p:spPr>
          <a:xfrm>
            <a:off x="1903400" y="1274100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portunities">
  <p:cSld name="CUSTOM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0" name="Google Shape;30;p8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C CB welcome">
  <p:cSld name="CUSTOM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6" name="Google Shape;526;p73"/>
          <p:cNvSpPr txBox="1"/>
          <p:nvPr>
            <p:ph type="title"/>
          </p:nvPr>
        </p:nvSpPr>
        <p:spPr>
          <a:xfrm>
            <a:off x="1716950" y="1289625"/>
            <a:ext cx="2462700" cy="6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square">
  <p:cSld name="SECTION_HEADER_2">
    <p:bg>
      <p:bgPr>
        <a:solidFill>
          <a:schemeClr val="dk1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74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30" name="Google Shape;530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2138" y="1171888"/>
            <a:ext cx="2799725" cy="2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blue CB community Innov Platform">
  <p:cSld name="SECTION_HEADER_2_1">
    <p:bg>
      <p:bgPr>
        <a:solidFill>
          <a:schemeClr val="dk1"/>
        </a:solidFill>
      </p:bgPr>
    </p:bg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75"/>
          <p:cNvPicPr preferRelativeResize="0"/>
          <p:nvPr/>
        </p:nvPicPr>
        <p:blipFill rotWithShape="1">
          <a:blip r:embed="rId2">
            <a:alphaModFix amt="34000"/>
          </a:blip>
          <a:srcRect b="2812" l="0" r="0" t="2821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34" name="Google Shape;53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601" y="2847279"/>
            <a:ext cx="5485399" cy="181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portunities">
  <p:cSld name="CUSTOM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6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37" name="Google Shape;537;p76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8" name="Google Shape;538;p76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39" name="Google Shape;539;p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s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77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42" name="Google Shape;542;p77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3" name="Google Shape;543;p77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4" name="Google Shape;544;p7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 member">
  <p:cSld name="CUSTOM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78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47" name="Google Shape;547;p78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8" name="Google Shape;548;p78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9" name="Google Shape;549;p7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tch">
  <p:cSld name="CUSTOM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79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52" name="Google Shape;552;p79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3" name="Google Shape;553;p79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54" name="Google Shape;554;p7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vents">
  <p:cSld name="CUSTOM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80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57" name="Google Shape;557;p80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8" name="Google Shape;558;p80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59" name="Google Shape;559;p8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hite" type="tx">
  <p:cSld name="TITLE_AND_BODY"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81"/>
          <p:cNvSpPr/>
          <p:nvPr/>
        </p:nvSpPr>
        <p:spPr>
          <a:xfrm>
            <a:off x="-42900" y="283175"/>
            <a:ext cx="8117700" cy="112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81"/>
          <p:cNvSpPr txBox="1"/>
          <p:nvPr>
            <p:ph type="title"/>
          </p:nvPr>
        </p:nvSpPr>
        <p:spPr>
          <a:xfrm>
            <a:off x="318900" y="359675"/>
            <a:ext cx="73941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63" name="Google Shape;563;p81"/>
          <p:cNvSpPr txBox="1"/>
          <p:nvPr>
            <p:ph idx="1" type="body"/>
          </p:nvPr>
        </p:nvSpPr>
        <p:spPr>
          <a:xfrm>
            <a:off x="311700" y="1674850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○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■"/>
              <a:defRPr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4" name="Google Shape;564;p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5" name="Google Shape;565;p8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body">
  <p:cSld name="TITLE_AND_BODY_1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82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68" name="Google Shape;568;p82"/>
          <p:cNvSpPr txBox="1"/>
          <p:nvPr>
            <p:ph idx="1" type="body"/>
          </p:nvPr>
        </p:nvSpPr>
        <p:spPr>
          <a:xfrm>
            <a:off x="3876875" y="2359825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9" name="Google Shape;569;p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0" name="Google Shape;570;p82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571" name="Google Shape;571;p82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72" name="Google Shape;572;p8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s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5" name="Google Shape;35;p9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photo L+ QR code white">
  <p:cSld name="TITLE_AND_BODY_1_3"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83"/>
          <p:cNvSpPr/>
          <p:nvPr>
            <p:ph idx="2" type="pic"/>
          </p:nvPr>
        </p:nvSpPr>
        <p:spPr>
          <a:xfrm>
            <a:off x="-28557" y="-42900"/>
            <a:ext cx="3452400" cy="5186400"/>
          </a:xfrm>
          <a:prstGeom prst="rect">
            <a:avLst/>
          </a:prstGeom>
          <a:noFill/>
          <a:ln>
            <a:noFill/>
          </a:ln>
        </p:spPr>
      </p:sp>
      <p:sp>
        <p:nvSpPr>
          <p:cNvPr id="575" name="Google Shape;575;p83"/>
          <p:cNvSpPr/>
          <p:nvPr/>
        </p:nvSpPr>
        <p:spPr>
          <a:xfrm>
            <a:off x="2703050" y="-42900"/>
            <a:ext cx="6475200" cy="832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83"/>
          <p:cNvSpPr txBox="1"/>
          <p:nvPr>
            <p:ph type="title"/>
          </p:nvPr>
        </p:nvSpPr>
        <p:spPr>
          <a:xfrm>
            <a:off x="3735650" y="1123375"/>
            <a:ext cx="45207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77" name="Google Shape;577;p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8" name="Google Shape;578;p83"/>
          <p:cNvSpPr/>
          <p:nvPr>
            <p:ph idx="3" type="pic"/>
          </p:nvPr>
        </p:nvSpPr>
        <p:spPr>
          <a:xfrm>
            <a:off x="3735650" y="2571725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579" name="Google Shape;579;p83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body R white">
  <p:cSld name="TITLE_AND_BODY_1_1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84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Google Shape;582;p84"/>
          <p:cNvSpPr txBox="1"/>
          <p:nvPr>
            <p:ph type="title"/>
          </p:nvPr>
        </p:nvSpPr>
        <p:spPr>
          <a:xfrm>
            <a:off x="860975" y="3854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83" name="Google Shape;583;p84"/>
          <p:cNvSpPr txBox="1"/>
          <p:nvPr>
            <p:ph idx="1" type="body"/>
          </p:nvPr>
        </p:nvSpPr>
        <p:spPr>
          <a:xfrm>
            <a:off x="4383175" y="385400"/>
            <a:ext cx="4333500" cy="24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4" name="Google Shape;584;p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85" name="Google Shape;585;p84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white">
  <p:cSld name="TITLE_AND_BODY_1_1_2"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85"/>
          <p:cNvSpPr/>
          <p:nvPr/>
        </p:nvSpPr>
        <p:spPr>
          <a:xfrm>
            <a:off x="557750" y="-34325"/>
            <a:ext cx="3518400" cy="4384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85"/>
          <p:cNvSpPr txBox="1"/>
          <p:nvPr>
            <p:ph type="title"/>
          </p:nvPr>
        </p:nvSpPr>
        <p:spPr>
          <a:xfrm>
            <a:off x="860975" y="385400"/>
            <a:ext cx="24771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89" name="Google Shape;589;p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0" name="Google Shape;590;p85"/>
          <p:cNvSpPr/>
          <p:nvPr>
            <p:ph idx="2" type="pic"/>
          </p:nvPr>
        </p:nvSpPr>
        <p:spPr>
          <a:xfrm>
            <a:off x="3614150" y="798925"/>
            <a:ext cx="5592300" cy="3864300"/>
          </a:xfrm>
          <a:prstGeom prst="rect">
            <a:avLst/>
          </a:prstGeom>
          <a:noFill/>
          <a:ln>
            <a:noFill/>
          </a:ln>
        </p:spPr>
      </p:sp>
      <p:pic>
        <p:nvPicPr>
          <p:cNvPr id="591" name="Google Shape;591;p85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 and photo R blue">
  <p:cSld name="TITLE_AND_BODY_1_1_1">
    <p:bg>
      <p:bgPr>
        <a:solidFill>
          <a:schemeClr val="dk1"/>
        </a:solid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86"/>
          <p:cNvSpPr/>
          <p:nvPr>
            <p:ph idx="2" type="pic"/>
          </p:nvPr>
        </p:nvSpPr>
        <p:spPr>
          <a:xfrm>
            <a:off x="3614150" y="494125"/>
            <a:ext cx="5592300" cy="3864300"/>
          </a:xfrm>
          <a:prstGeom prst="rect">
            <a:avLst/>
          </a:prstGeom>
          <a:noFill/>
          <a:ln>
            <a:noFill/>
          </a:ln>
        </p:spPr>
      </p:sp>
      <p:sp>
        <p:nvSpPr>
          <p:cNvPr id="594" name="Google Shape;594;p8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5" name="Google Shape;595;p86"/>
          <p:cNvSpPr/>
          <p:nvPr/>
        </p:nvSpPr>
        <p:spPr>
          <a:xfrm>
            <a:off x="557750" y="803875"/>
            <a:ext cx="3518400" cy="438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86"/>
          <p:cNvSpPr txBox="1"/>
          <p:nvPr>
            <p:ph type="title"/>
          </p:nvPr>
        </p:nvSpPr>
        <p:spPr>
          <a:xfrm>
            <a:off x="860975" y="1223600"/>
            <a:ext cx="2957700" cy="29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97" name="Google Shape;597;p86"/>
          <p:cNvSpPr/>
          <p:nvPr>
            <p:ph idx="3" type="pic"/>
          </p:nvPr>
        </p:nvSpPr>
        <p:spPr>
          <a:xfrm>
            <a:off x="2556525" y="283805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598" name="Google Shape;598;p86"/>
          <p:cNvPicPr preferRelativeResize="0"/>
          <p:nvPr/>
        </p:nvPicPr>
        <p:blipFill rotWithShape="1">
          <a:blip r:embed="rId2">
            <a:alphaModFix/>
          </a:blip>
          <a:srcRect b="37935" l="0" r="0" t="14056"/>
          <a:stretch/>
        </p:blipFill>
        <p:spPr>
          <a:xfrm>
            <a:off x="4102974" y="4854058"/>
            <a:ext cx="938051" cy="149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white" type="twoColTx">
  <p:cSld name="TITLE_AND_TWO_COLUMNS"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8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601" name="Google Shape;601;p87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02" name="Google Shape;602;p87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03" name="Google Shape;603;p8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04" name="Google Shape;604;p8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 + QR white" type="titleOnly">
  <p:cSld name="TITLE_ONLY"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88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07" name="Google Shape;607;p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8" name="Google Shape;608;p88"/>
          <p:cNvSpPr/>
          <p:nvPr>
            <p:ph idx="2" type="pic"/>
          </p:nvPr>
        </p:nvSpPr>
        <p:spPr>
          <a:xfrm>
            <a:off x="6582413" y="1795600"/>
            <a:ext cx="1320300" cy="1320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09" name="Google Shape;609;p88"/>
          <p:cNvSpPr/>
          <p:nvPr>
            <p:ph idx="3" type="pic"/>
          </p:nvPr>
        </p:nvSpPr>
        <p:spPr>
          <a:xfrm>
            <a:off x="1241288" y="1209025"/>
            <a:ext cx="4998900" cy="3454200"/>
          </a:xfrm>
          <a:prstGeom prst="rect">
            <a:avLst/>
          </a:prstGeom>
          <a:noFill/>
          <a:ln>
            <a:noFill/>
          </a:ln>
        </p:spPr>
      </p:sp>
      <p:pic>
        <p:nvPicPr>
          <p:cNvPr id="610" name="Google Shape;610;p88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ovation Platform what we do">
  <p:cSld name="TITLE_ONLY_1"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8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3" name="Google Shape;613;p89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89"/>
          <p:cNvPicPr preferRelativeResize="0"/>
          <p:nvPr/>
        </p:nvPicPr>
        <p:blipFill rotWithShape="1">
          <a:blip r:embed="rId3">
            <a:alphaModFix/>
          </a:blip>
          <a:srcRect b="5767" l="0" r="0" t="5776"/>
          <a:stretch/>
        </p:blipFill>
        <p:spPr>
          <a:xfrm>
            <a:off x="3866689" y="2561401"/>
            <a:ext cx="1410625" cy="1247625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89"/>
          <p:cNvSpPr/>
          <p:nvPr/>
        </p:nvSpPr>
        <p:spPr>
          <a:xfrm>
            <a:off x="607107" y="3031487"/>
            <a:ext cx="1410629" cy="1410629"/>
          </a:xfrm>
          <a:custGeom>
            <a:rect b="b" l="l" r="r" t="t"/>
            <a:pathLst>
              <a:path extrusionOk="0" h="2821257" w="2821257">
                <a:moveTo>
                  <a:pt x="0" y="0"/>
                </a:moveTo>
                <a:lnTo>
                  <a:pt x="2821257" y="0"/>
                </a:lnTo>
                <a:lnTo>
                  <a:pt x="2821257" y="2821257"/>
                </a:lnTo>
                <a:lnTo>
                  <a:pt x="0" y="28212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89"/>
          <p:cNvSpPr/>
          <p:nvPr/>
        </p:nvSpPr>
        <p:spPr>
          <a:xfrm>
            <a:off x="661875" y="297450"/>
            <a:ext cx="1411010" cy="1411010"/>
          </a:xfrm>
          <a:custGeom>
            <a:rect b="b" l="l" r="r" t="t"/>
            <a:pathLst>
              <a:path extrusionOk="0" h="2970547" w="2970547">
                <a:moveTo>
                  <a:pt x="0" y="0"/>
                </a:moveTo>
                <a:lnTo>
                  <a:pt x="2970547" y="0"/>
                </a:lnTo>
                <a:lnTo>
                  <a:pt x="2970547" y="2970547"/>
                </a:lnTo>
                <a:lnTo>
                  <a:pt x="0" y="29705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89"/>
          <p:cNvSpPr/>
          <p:nvPr/>
        </p:nvSpPr>
        <p:spPr>
          <a:xfrm>
            <a:off x="7036832" y="2962526"/>
            <a:ext cx="1479587" cy="1479587"/>
          </a:xfrm>
          <a:custGeom>
            <a:rect b="b" l="l" r="r" t="t"/>
            <a:pathLst>
              <a:path extrusionOk="0" h="2959174" w="2959174">
                <a:moveTo>
                  <a:pt x="0" y="0"/>
                </a:moveTo>
                <a:lnTo>
                  <a:pt x="2959174" y="0"/>
                </a:lnTo>
                <a:lnTo>
                  <a:pt x="2959174" y="2959174"/>
                </a:lnTo>
                <a:lnTo>
                  <a:pt x="0" y="29591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89"/>
          <p:cNvSpPr/>
          <p:nvPr/>
        </p:nvSpPr>
        <p:spPr>
          <a:xfrm>
            <a:off x="7130826" y="372596"/>
            <a:ext cx="1260696" cy="1260697"/>
          </a:xfrm>
          <a:custGeom>
            <a:rect b="b" l="l" r="r" t="t"/>
            <a:pathLst>
              <a:path extrusionOk="0" h="2521393" w="2521393">
                <a:moveTo>
                  <a:pt x="0" y="0"/>
                </a:moveTo>
                <a:lnTo>
                  <a:pt x="2521393" y="0"/>
                </a:lnTo>
                <a:lnTo>
                  <a:pt x="2521393" y="2521393"/>
                </a:lnTo>
                <a:lnTo>
                  <a:pt x="0" y="252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89"/>
          <p:cNvSpPr txBox="1"/>
          <p:nvPr/>
        </p:nvSpPr>
        <p:spPr>
          <a:xfrm>
            <a:off x="401081" y="1624741"/>
            <a:ext cx="19326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Admin &amp; Governance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89"/>
          <p:cNvSpPr txBox="1"/>
          <p:nvPr/>
        </p:nvSpPr>
        <p:spPr>
          <a:xfrm>
            <a:off x="6810328" y="1784045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89"/>
          <p:cNvSpPr txBox="1"/>
          <p:nvPr/>
        </p:nvSpPr>
        <p:spPr>
          <a:xfrm>
            <a:off x="6810331" y="456884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Spaces &amp; 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89"/>
          <p:cNvSpPr txBox="1"/>
          <p:nvPr/>
        </p:nvSpPr>
        <p:spPr>
          <a:xfrm>
            <a:off x="401079" y="4568833"/>
            <a:ext cx="19326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3" name="Google Shape;623;p89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4321077">
            <a:off x="5951299" y="827186"/>
            <a:ext cx="845552" cy="111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89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-7252265">
            <a:off x="5669062" y="3351623"/>
            <a:ext cx="1086378" cy="74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p89"/>
          <p:cNvPicPr preferRelativeResize="0"/>
          <p:nvPr/>
        </p:nvPicPr>
        <p:blipFill rotWithShape="1">
          <a:blip r:embed="rId8">
            <a:alphaModFix/>
          </a:blip>
          <a:srcRect b="0" l="44031" r="40248" t="63015"/>
          <a:stretch/>
        </p:blipFill>
        <p:spPr>
          <a:xfrm rot="-6241211">
            <a:off x="2331374" y="3105097"/>
            <a:ext cx="867995" cy="1148844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626" name="Google Shape;626;p89"/>
          <p:cNvPicPr preferRelativeResize="0"/>
          <p:nvPr/>
        </p:nvPicPr>
        <p:blipFill rotWithShape="1">
          <a:blip r:embed="rId9">
            <a:alphaModFix/>
          </a:blip>
          <a:srcRect b="60086" l="51258" r="15963" t="0"/>
          <a:stretch/>
        </p:blipFill>
        <p:spPr>
          <a:xfrm rot="3119400">
            <a:off x="2410619" y="1077490"/>
            <a:ext cx="989613" cy="67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8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10950" y="1548548"/>
            <a:ext cx="2722099" cy="9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_ONLY_1_1"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90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30" name="Google Shape;630;p9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1" name="Google Shape;631;p90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TITLE_ONLY_1_1_3"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9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4" name="Google Shape;634;p91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FE SCIENCES startups">
  <p:cSld name="TITLE_ONLY_1_1_2_2_1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92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37" name="Google Shape;637;p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8" name="Google Shape;638;p92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92" title="Life sciences Mar 2025 (CC at CB slide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638" y="866475"/>
            <a:ext cx="7674725" cy="4317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w member">
  <p:cSld name="CUSTOM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0" name="Google Shape;40;p10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0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 startups">
  <p:cSld name="TITLE_ONLY_1_1_2_2_1_1"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9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0963" y="871475"/>
            <a:ext cx="7342070" cy="4129901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93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43" name="Google Shape;643;p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44" name="Google Shape;644;p93"/>
          <p:cNvPicPr preferRelativeResize="0"/>
          <p:nvPr/>
        </p:nvPicPr>
        <p:blipFill rotWithShape="1">
          <a:blip r:embed="rId3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">
  <p:cSld name="TITLE_ONLY_1_1_1"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94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47" name="Google Shape;647;p9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48" name="Google Shape;648;p94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9" name="Google Shape;649;p94"/>
          <p:cNvGrpSpPr/>
          <p:nvPr/>
        </p:nvGrpSpPr>
        <p:grpSpPr>
          <a:xfrm>
            <a:off x="211600" y="986060"/>
            <a:ext cx="4291106" cy="3570980"/>
            <a:chOff x="0" y="-38100"/>
            <a:chExt cx="2051100" cy="2377800"/>
          </a:xfrm>
        </p:grpSpPr>
        <p:sp>
          <p:nvSpPr>
            <p:cNvPr id="650" name="Google Shape;650;p94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94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2" name="Google Shape;652;p94"/>
          <p:cNvGrpSpPr/>
          <p:nvPr/>
        </p:nvGrpSpPr>
        <p:grpSpPr>
          <a:xfrm>
            <a:off x="333150" y="1623101"/>
            <a:ext cx="4034406" cy="2660775"/>
            <a:chOff x="0" y="-38100"/>
            <a:chExt cx="1928400" cy="1831859"/>
          </a:xfrm>
        </p:grpSpPr>
        <p:sp>
          <p:nvSpPr>
            <p:cNvPr id="653" name="Google Shape;653;p94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94"/>
            <p:cNvSpPr txBox="1"/>
            <p:nvPr/>
          </p:nvSpPr>
          <p:spPr>
            <a:xfrm>
              <a:off x="0" y="-38100"/>
              <a:ext cx="1928400" cy="12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5" name="Google Shape;655;p94"/>
          <p:cNvSpPr txBox="1"/>
          <p:nvPr/>
        </p:nvSpPr>
        <p:spPr>
          <a:xfrm>
            <a:off x="1036885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Workshops &amp;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94"/>
          <p:cNvSpPr txBox="1"/>
          <p:nvPr/>
        </p:nvSpPr>
        <p:spPr>
          <a:xfrm>
            <a:off x="866451" y="1152798"/>
            <a:ext cx="2967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Innovation Initiation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94"/>
          <p:cNvSpPr txBox="1"/>
          <p:nvPr/>
        </p:nvSpPr>
        <p:spPr>
          <a:xfrm>
            <a:off x="141331" y="1876813"/>
            <a:ext cx="403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Early stage, high potential projects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94"/>
          <p:cNvSpPr/>
          <p:nvPr/>
        </p:nvSpPr>
        <p:spPr>
          <a:xfrm>
            <a:off x="1189658" y="2450835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94"/>
          <p:cNvSpPr/>
          <p:nvPr/>
        </p:nvSpPr>
        <p:spPr>
          <a:xfrm>
            <a:off x="2703182" y="2526937"/>
            <a:ext cx="736847" cy="73684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94"/>
          <p:cNvSpPr txBox="1"/>
          <p:nvPr/>
        </p:nvSpPr>
        <p:spPr>
          <a:xfrm>
            <a:off x="2512405" y="3453100"/>
            <a:ext cx="11184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1" name="Google Shape;661;p94"/>
          <p:cNvGrpSpPr/>
          <p:nvPr/>
        </p:nvGrpSpPr>
        <p:grpSpPr>
          <a:xfrm>
            <a:off x="4668000" y="990661"/>
            <a:ext cx="4291106" cy="3570980"/>
            <a:chOff x="0" y="-38100"/>
            <a:chExt cx="2051100" cy="2377800"/>
          </a:xfrm>
        </p:grpSpPr>
        <p:sp>
          <p:nvSpPr>
            <p:cNvPr id="662" name="Google Shape;662;p94"/>
            <p:cNvSpPr/>
            <p:nvPr/>
          </p:nvSpPr>
          <p:spPr>
            <a:xfrm>
              <a:off x="0" y="0"/>
              <a:ext cx="2051056" cy="2339643"/>
            </a:xfrm>
            <a:custGeom>
              <a:rect b="b" l="l" r="r" t="t"/>
              <a:pathLst>
                <a:path extrusionOk="0" h="2339643" w="2051056">
                  <a:moveTo>
                    <a:pt x="0" y="0"/>
                  </a:moveTo>
                  <a:lnTo>
                    <a:pt x="2051056" y="0"/>
                  </a:lnTo>
                  <a:lnTo>
                    <a:pt x="2051056" y="2339643"/>
                  </a:lnTo>
                  <a:lnTo>
                    <a:pt x="0" y="2339643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94"/>
            <p:cNvSpPr txBox="1"/>
            <p:nvPr/>
          </p:nvSpPr>
          <p:spPr>
            <a:xfrm>
              <a:off x="0" y="-38100"/>
              <a:ext cx="2051100" cy="237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4" name="Google Shape;664;p94"/>
          <p:cNvGrpSpPr/>
          <p:nvPr/>
        </p:nvGrpSpPr>
        <p:grpSpPr>
          <a:xfrm>
            <a:off x="4789550" y="1627737"/>
            <a:ext cx="4034406" cy="2660775"/>
            <a:chOff x="0" y="-38100"/>
            <a:chExt cx="1928400" cy="1831859"/>
          </a:xfrm>
        </p:grpSpPr>
        <p:sp>
          <p:nvSpPr>
            <p:cNvPr id="665" name="Google Shape;665;p94"/>
            <p:cNvSpPr/>
            <p:nvPr/>
          </p:nvSpPr>
          <p:spPr>
            <a:xfrm>
              <a:off x="0" y="0"/>
              <a:ext cx="1928305" cy="1793759"/>
            </a:xfrm>
            <a:custGeom>
              <a:rect b="b" l="l" r="r" t="t"/>
              <a:pathLst>
                <a:path extrusionOk="0" h="1793759" w="1928305">
                  <a:moveTo>
                    <a:pt x="0" y="0"/>
                  </a:moveTo>
                  <a:lnTo>
                    <a:pt x="1928305" y="0"/>
                  </a:lnTo>
                  <a:lnTo>
                    <a:pt x="1928305" y="1793759"/>
                  </a:lnTo>
                  <a:lnTo>
                    <a:pt x="0" y="17937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94"/>
            <p:cNvSpPr txBox="1"/>
            <p:nvPr/>
          </p:nvSpPr>
          <p:spPr>
            <a:xfrm>
              <a:off x="0" y="-38100"/>
              <a:ext cx="1928400" cy="183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7" name="Google Shape;667;p94"/>
          <p:cNvSpPr txBox="1"/>
          <p:nvPr/>
        </p:nvSpPr>
        <p:spPr>
          <a:xfrm>
            <a:off x="5582191" y="1152798"/>
            <a:ext cx="240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Startup Support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94"/>
          <p:cNvSpPr txBox="1"/>
          <p:nvPr/>
        </p:nvSpPr>
        <p:spPr>
          <a:xfrm>
            <a:off x="5343913" y="1898988"/>
            <a:ext cx="24498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Deep tech startups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94"/>
          <p:cNvSpPr txBox="1"/>
          <p:nvPr/>
        </p:nvSpPr>
        <p:spPr>
          <a:xfrm>
            <a:off x="7562513" y="3471225"/>
            <a:ext cx="1101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Financing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94"/>
          <p:cNvSpPr/>
          <p:nvPr/>
        </p:nvSpPr>
        <p:spPr>
          <a:xfrm>
            <a:off x="7704787" y="2445887"/>
            <a:ext cx="738622" cy="819780"/>
          </a:xfrm>
          <a:custGeom>
            <a:rect b="b" l="l" r="r" t="t"/>
            <a:pathLst>
              <a:path extrusionOk="0" h="1261200" w="1205914">
                <a:moveTo>
                  <a:pt x="0" y="0"/>
                </a:moveTo>
                <a:lnTo>
                  <a:pt x="1205914" y="0"/>
                </a:lnTo>
                <a:lnTo>
                  <a:pt x="1205914" y="1261200"/>
                </a:lnTo>
                <a:lnTo>
                  <a:pt x="0" y="12612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2289" r="-227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94"/>
          <p:cNvSpPr/>
          <p:nvPr/>
        </p:nvSpPr>
        <p:spPr>
          <a:xfrm>
            <a:off x="6451131" y="2502837"/>
            <a:ext cx="825269" cy="762637"/>
          </a:xfrm>
          <a:custGeom>
            <a:rect b="b" l="l" r="r" t="t"/>
            <a:pathLst>
              <a:path extrusionOk="0" h="1473694" w="1473694">
                <a:moveTo>
                  <a:pt x="0" y="0"/>
                </a:moveTo>
                <a:lnTo>
                  <a:pt x="1473695" y="0"/>
                </a:lnTo>
                <a:lnTo>
                  <a:pt x="1473695" y="1473695"/>
                </a:lnTo>
                <a:lnTo>
                  <a:pt x="0" y="14736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94"/>
          <p:cNvSpPr/>
          <p:nvPr/>
        </p:nvSpPr>
        <p:spPr>
          <a:xfrm>
            <a:off x="5133696" y="2438716"/>
            <a:ext cx="889038" cy="889038"/>
          </a:xfrm>
          <a:custGeom>
            <a:rect b="b" l="l" r="r" t="t"/>
            <a:pathLst>
              <a:path extrusionOk="0" h="1778076" w="1778076">
                <a:moveTo>
                  <a:pt x="0" y="0"/>
                </a:moveTo>
                <a:lnTo>
                  <a:pt x="1778076" y="0"/>
                </a:lnTo>
                <a:lnTo>
                  <a:pt x="1778076" y="1778076"/>
                </a:lnTo>
                <a:lnTo>
                  <a:pt x="0" y="17780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94"/>
          <p:cNvSpPr txBox="1"/>
          <p:nvPr/>
        </p:nvSpPr>
        <p:spPr>
          <a:xfrm>
            <a:off x="5080654" y="3367625"/>
            <a:ext cx="11016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Coaching,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Admin &amp; Governance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94"/>
          <p:cNvSpPr txBox="1"/>
          <p:nvPr/>
        </p:nvSpPr>
        <p:spPr>
          <a:xfrm>
            <a:off x="6312963" y="3427700"/>
            <a:ext cx="11016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Space &amp; </a:t>
            </a:r>
            <a:endParaRPr b="0" i="0" sz="1200" u="none" cap="none" strike="noStrike">
              <a:solidFill>
                <a:srgbClr val="304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Labs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5" name="Google Shape;675;p94"/>
          <p:cNvPicPr preferRelativeResize="0"/>
          <p:nvPr/>
        </p:nvPicPr>
        <p:blipFill rotWithShape="1">
          <a:blip r:embed="rId6">
            <a:alphaModFix/>
          </a:blip>
          <a:srcRect b="5767" l="0" r="0" t="5776"/>
          <a:stretch/>
        </p:blipFill>
        <p:spPr>
          <a:xfrm>
            <a:off x="7459700" y="3861575"/>
            <a:ext cx="1288723" cy="113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slide">
  <p:cSld name="TITLE_ONLY_1_1_1_1">
    <p:bg>
      <p:bgPr>
        <a:solidFill>
          <a:schemeClr val="accent2"/>
        </a:solidFill>
      </p:bgPr>
    </p:bg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95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78" name="Google Shape;678;p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79" name="Google Shape;679;p95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0" name="Google Shape;680;p95"/>
          <p:cNvGrpSpPr/>
          <p:nvPr/>
        </p:nvGrpSpPr>
        <p:grpSpPr>
          <a:xfrm>
            <a:off x="123288" y="1264924"/>
            <a:ext cx="2877408" cy="2440892"/>
            <a:chOff x="0" y="-38100"/>
            <a:chExt cx="1361700" cy="1635000"/>
          </a:xfrm>
        </p:grpSpPr>
        <p:sp>
          <p:nvSpPr>
            <p:cNvPr id="681" name="Google Shape;681;p95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95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3" name="Google Shape;683;p95"/>
          <p:cNvSpPr/>
          <p:nvPr/>
        </p:nvSpPr>
        <p:spPr>
          <a:xfrm>
            <a:off x="998475" y="1429894"/>
            <a:ext cx="1008926" cy="934584"/>
          </a:xfrm>
          <a:custGeom>
            <a:rect b="b" l="l" r="r" t="t"/>
            <a:pathLst>
              <a:path extrusionOk="0" h="2124054" w="2124054">
                <a:moveTo>
                  <a:pt x="0" y="0"/>
                </a:moveTo>
                <a:lnTo>
                  <a:pt x="2124054" y="0"/>
                </a:lnTo>
                <a:lnTo>
                  <a:pt x="2124054" y="2124054"/>
                </a:lnTo>
                <a:lnTo>
                  <a:pt x="0" y="21240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p95"/>
          <p:cNvSpPr txBox="1"/>
          <p:nvPr/>
        </p:nvSpPr>
        <p:spPr>
          <a:xfrm>
            <a:off x="970276" y="2399227"/>
            <a:ext cx="106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Grants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p95"/>
          <p:cNvSpPr txBox="1"/>
          <p:nvPr/>
        </p:nvSpPr>
        <p:spPr>
          <a:xfrm>
            <a:off x="350788" y="2855500"/>
            <a:ext cx="23043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 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up to CHF 50k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6" name="Google Shape;686;p95"/>
          <p:cNvGrpSpPr/>
          <p:nvPr/>
        </p:nvGrpSpPr>
        <p:grpSpPr>
          <a:xfrm>
            <a:off x="6143888" y="1264873"/>
            <a:ext cx="2877408" cy="2440892"/>
            <a:chOff x="0" y="-38100"/>
            <a:chExt cx="1361700" cy="1635000"/>
          </a:xfrm>
        </p:grpSpPr>
        <p:sp>
          <p:nvSpPr>
            <p:cNvPr id="687" name="Google Shape;687;p95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95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9" name="Google Shape;689;p95"/>
          <p:cNvSpPr/>
          <p:nvPr/>
        </p:nvSpPr>
        <p:spPr>
          <a:xfrm>
            <a:off x="7139238" y="1534962"/>
            <a:ext cx="829386" cy="829386"/>
          </a:xfrm>
          <a:custGeom>
            <a:rect b="b" l="l" r="r" t="t"/>
            <a:pathLst>
              <a:path extrusionOk="0" h="1803014" w="1803014">
                <a:moveTo>
                  <a:pt x="0" y="0"/>
                </a:moveTo>
                <a:lnTo>
                  <a:pt x="1803014" y="0"/>
                </a:lnTo>
                <a:lnTo>
                  <a:pt x="1803014" y="1803014"/>
                </a:lnTo>
                <a:lnTo>
                  <a:pt x="0" y="18030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0" name="Google Shape;690;p95"/>
          <p:cNvGrpSpPr/>
          <p:nvPr/>
        </p:nvGrpSpPr>
        <p:grpSpPr>
          <a:xfrm>
            <a:off x="3133463" y="1264924"/>
            <a:ext cx="2877408" cy="2440892"/>
            <a:chOff x="0" y="-38100"/>
            <a:chExt cx="1361700" cy="1635000"/>
          </a:xfrm>
        </p:grpSpPr>
        <p:sp>
          <p:nvSpPr>
            <p:cNvPr id="691" name="Google Shape;691;p95"/>
            <p:cNvSpPr/>
            <p:nvPr/>
          </p:nvSpPr>
          <p:spPr>
            <a:xfrm>
              <a:off x="0" y="0"/>
              <a:ext cx="1361568" cy="1596754"/>
            </a:xfrm>
            <a:custGeom>
              <a:rect b="b" l="l" r="r" t="t"/>
              <a:pathLst>
                <a:path extrusionOk="0" h="1596754" w="1361568">
                  <a:moveTo>
                    <a:pt x="0" y="0"/>
                  </a:moveTo>
                  <a:lnTo>
                    <a:pt x="1361568" y="0"/>
                  </a:lnTo>
                  <a:lnTo>
                    <a:pt x="1361568" y="1596754"/>
                  </a:lnTo>
                  <a:lnTo>
                    <a:pt x="0" y="15967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95"/>
            <p:cNvSpPr txBox="1"/>
            <p:nvPr/>
          </p:nvSpPr>
          <p:spPr>
            <a:xfrm>
              <a:off x="0" y="-38100"/>
              <a:ext cx="1361700" cy="163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93" name="Google Shape;693;p95"/>
          <p:cNvSpPr txBox="1"/>
          <p:nvPr/>
        </p:nvSpPr>
        <p:spPr>
          <a:xfrm>
            <a:off x="6398788" y="2855501"/>
            <a:ext cx="236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</a:t>
            </a:r>
            <a:r>
              <a:rPr lang="en" sz="1600"/>
              <a:t>C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HF 400k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95"/>
          <p:cNvSpPr/>
          <p:nvPr/>
        </p:nvSpPr>
        <p:spPr>
          <a:xfrm>
            <a:off x="4157251" y="1482148"/>
            <a:ext cx="830098" cy="830098"/>
          </a:xfrm>
          <a:custGeom>
            <a:rect b="b" l="l" r="r" t="t"/>
            <a:pathLst>
              <a:path extrusionOk="0" h="1660196" w="1660196">
                <a:moveTo>
                  <a:pt x="0" y="0"/>
                </a:moveTo>
                <a:lnTo>
                  <a:pt x="1660196" y="0"/>
                </a:lnTo>
                <a:lnTo>
                  <a:pt x="1660196" y="1660196"/>
                </a:lnTo>
                <a:lnTo>
                  <a:pt x="0" y="16601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5" name="Google Shape;695;p95"/>
          <p:cNvSpPr txBox="1"/>
          <p:nvPr/>
        </p:nvSpPr>
        <p:spPr>
          <a:xfrm>
            <a:off x="4104747" y="2406863"/>
            <a:ext cx="935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en" sz="2300">
                <a:solidFill>
                  <a:srgbClr val="3040FF"/>
                </a:solidFill>
              </a:rPr>
              <a:t>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6" name="Google Shape;696;p95"/>
          <p:cNvSpPr txBox="1"/>
          <p:nvPr/>
        </p:nvSpPr>
        <p:spPr>
          <a:xfrm>
            <a:off x="3376652" y="2855500"/>
            <a:ext cx="2493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up to CHF 100k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95"/>
          <p:cNvSpPr txBox="1"/>
          <p:nvPr/>
        </p:nvSpPr>
        <p:spPr>
          <a:xfrm>
            <a:off x="7003138" y="2406875"/>
            <a:ext cx="1101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Growth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8" name="Google Shape;698;p9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87050" y="3435512"/>
            <a:ext cx="1290126" cy="1290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ur Impact">
  <p:cSld name="TITLE_ONLY_1_1_1_1_1">
    <p:bg>
      <p:bgPr>
        <a:solidFill>
          <a:schemeClr val="accent2"/>
        </a:solidFill>
      </p:bgPr>
    </p:bg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9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701" name="Google Shape;701;p9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2" name="Google Shape;702;p96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3" name="Google Shape;703;p96"/>
          <p:cNvGrpSpPr/>
          <p:nvPr/>
        </p:nvGrpSpPr>
        <p:grpSpPr>
          <a:xfrm>
            <a:off x="-200" y="1035275"/>
            <a:ext cx="9144134" cy="3468559"/>
            <a:chOff x="0" y="-38100"/>
            <a:chExt cx="5136000" cy="1827000"/>
          </a:xfrm>
        </p:grpSpPr>
        <p:sp>
          <p:nvSpPr>
            <p:cNvPr id="704" name="Google Shape;704;p96"/>
            <p:cNvSpPr/>
            <p:nvPr/>
          </p:nvSpPr>
          <p:spPr>
            <a:xfrm>
              <a:off x="0" y="0"/>
              <a:ext cx="5135899" cy="1788872"/>
            </a:xfrm>
            <a:custGeom>
              <a:rect b="b" l="l" r="r" t="t"/>
              <a:pathLst>
                <a:path extrusionOk="0" h="1788872" w="5135899">
                  <a:moveTo>
                    <a:pt x="0" y="0"/>
                  </a:moveTo>
                  <a:lnTo>
                    <a:pt x="5135899" y="0"/>
                  </a:lnTo>
                  <a:lnTo>
                    <a:pt x="5135899" y="1788872"/>
                  </a:lnTo>
                  <a:lnTo>
                    <a:pt x="0" y="17888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96"/>
            <p:cNvSpPr txBox="1"/>
            <p:nvPr/>
          </p:nvSpPr>
          <p:spPr>
            <a:xfrm>
              <a:off x="0" y="-38100"/>
              <a:ext cx="5136000" cy="18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6" name="Google Shape;706;p96"/>
          <p:cNvSpPr/>
          <p:nvPr/>
        </p:nvSpPr>
        <p:spPr>
          <a:xfrm>
            <a:off x="708710" y="1453395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8"/>
                </a:lnTo>
                <a:lnTo>
                  <a:pt x="0" y="29554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7" name="Google Shape;707;p96"/>
          <p:cNvSpPr/>
          <p:nvPr/>
        </p:nvSpPr>
        <p:spPr>
          <a:xfrm>
            <a:off x="3052614" y="1529143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2" y="0"/>
                </a:lnTo>
                <a:lnTo>
                  <a:pt x="2803952" y="2803953"/>
                </a:lnTo>
                <a:lnTo>
                  <a:pt x="0" y="28039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96"/>
          <p:cNvSpPr/>
          <p:nvPr/>
        </p:nvSpPr>
        <p:spPr>
          <a:xfrm>
            <a:off x="5320771" y="1604890"/>
            <a:ext cx="1401977" cy="1401977"/>
          </a:xfrm>
          <a:custGeom>
            <a:rect b="b" l="l" r="r" t="t"/>
            <a:pathLst>
              <a:path extrusionOk="0" h="2803953" w="2803953">
                <a:moveTo>
                  <a:pt x="0" y="0"/>
                </a:moveTo>
                <a:lnTo>
                  <a:pt x="2803953" y="0"/>
                </a:lnTo>
                <a:lnTo>
                  <a:pt x="2803953" y="2803952"/>
                </a:lnTo>
                <a:lnTo>
                  <a:pt x="0" y="28039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96"/>
          <p:cNvSpPr/>
          <p:nvPr/>
        </p:nvSpPr>
        <p:spPr>
          <a:xfrm>
            <a:off x="7151926" y="1529142"/>
            <a:ext cx="1477724" cy="1477724"/>
          </a:xfrm>
          <a:custGeom>
            <a:rect b="b" l="l" r="r" t="t"/>
            <a:pathLst>
              <a:path extrusionOk="0" h="2955448" w="2955448">
                <a:moveTo>
                  <a:pt x="0" y="0"/>
                </a:moveTo>
                <a:lnTo>
                  <a:pt x="2955448" y="0"/>
                </a:lnTo>
                <a:lnTo>
                  <a:pt x="2955448" y="2955447"/>
                </a:lnTo>
                <a:lnTo>
                  <a:pt x="0" y="29554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96"/>
          <p:cNvSpPr txBox="1"/>
          <p:nvPr/>
        </p:nvSpPr>
        <p:spPr>
          <a:xfrm>
            <a:off x="11764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>
                <a:solidFill>
                  <a:srgbClr val="3040FF"/>
                </a:solidFill>
              </a:rPr>
              <a:t>220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 startups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supported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 Geneva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96"/>
          <p:cNvSpPr txBox="1"/>
          <p:nvPr/>
        </p:nvSpPr>
        <p:spPr>
          <a:xfrm>
            <a:off x="2423671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1800+ jobs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created in the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past 10 years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96"/>
          <p:cNvSpPr txBox="1"/>
          <p:nvPr/>
        </p:nvSpPr>
        <p:spPr>
          <a:xfrm>
            <a:off x="4691828" y="3251585"/>
            <a:ext cx="26598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CHF </a:t>
            </a:r>
            <a:r>
              <a:rPr lang="en" sz="1700">
                <a:solidFill>
                  <a:srgbClr val="3040FF"/>
                </a:solidFill>
              </a:rPr>
              <a:t>1B</a:t>
            </a: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raised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96"/>
          <p:cNvSpPr txBox="1"/>
          <p:nvPr/>
        </p:nvSpPr>
        <p:spPr>
          <a:xfrm>
            <a:off x="6722745" y="3251585"/>
            <a:ext cx="26598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250+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patents and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new products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NGIT - The Innovation Platform description" type="blank">
  <p:cSld name="BLANK"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9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16" name="Google Shape;716;p97"/>
          <p:cNvPicPr preferRelativeResize="0"/>
          <p:nvPr/>
        </p:nvPicPr>
        <p:blipFill rotWithShape="1">
          <a:blip r:embed="rId2">
            <a:alphaModFix/>
          </a:blip>
          <a:srcRect b="38997" l="0" r="0" t="17584"/>
          <a:stretch/>
        </p:blipFill>
        <p:spPr>
          <a:xfrm>
            <a:off x="4102976" y="4866537"/>
            <a:ext cx="938051" cy="134825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97"/>
          <p:cNvSpPr/>
          <p:nvPr/>
        </p:nvSpPr>
        <p:spPr>
          <a:xfrm>
            <a:off x="2386453" y="2621613"/>
            <a:ext cx="516424" cy="505470"/>
          </a:xfrm>
          <a:custGeom>
            <a:rect b="b" l="l" r="r" t="t"/>
            <a:pathLst>
              <a:path extrusionOk="0" h="1135887" w="1104650">
                <a:moveTo>
                  <a:pt x="0" y="0"/>
                </a:moveTo>
                <a:lnTo>
                  <a:pt x="1104650" y="0"/>
                </a:lnTo>
                <a:lnTo>
                  <a:pt x="1104650" y="1135887"/>
                </a:lnTo>
                <a:lnTo>
                  <a:pt x="0" y="11358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97"/>
          <p:cNvSpPr/>
          <p:nvPr/>
        </p:nvSpPr>
        <p:spPr>
          <a:xfrm>
            <a:off x="6210205" y="2723663"/>
            <a:ext cx="448764" cy="458980"/>
          </a:xfrm>
          <a:custGeom>
            <a:rect b="b" l="l" r="r" t="t"/>
            <a:pathLst>
              <a:path extrusionOk="0" h="1049097" w="980906">
                <a:moveTo>
                  <a:pt x="0" y="0"/>
                </a:moveTo>
                <a:lnTo>
                  <a:pt x="980906" y="0"/>
                </a:lnTo>
                <a:lnTo>
                  <a:pt x="980906" y="1049096"/>
                </a:lnTo>
                <a:lnTo>
                  <a:pt x="0" y="10490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9" name="Google Shape;719;p97"/>
          <p:cNvGrpSpPr/>
          <p:nvPr/>
        </p:nvGrpSpPr>
        <p:grpSpPr>
          <a:xfrm>
            <a:off x="3929490" y="2946932"/>
            <a:ext cx="1306659" cy="798576"/>
            <a:chOff x="0" y="0"/>
            <a:chExt cx="1329933" cy="812800"/>
          </a:xfrm>
        </p:grpSpPr>
        <p:sp>
          <p:nvSpPr>
            <p:cNvPr id="720" name="Google Shape;720;p97"/>
            <p:cNvSpPr/>
            <p:nvPr/>
          </p:nvSpPr>
          <p:spPr>
            <a:xfrm>
              <a:off x="0" y="0"/>
              <a:ext cx="1329933" cy="812800"/>
            </a:xfrm>
            <a:custGeom>
              <a:rect b="b" l="l" r="r" t="t"/>
              <a:pathLst>
                <a:path extrusionOk="0" h="812800" w="1329933">
                  <a:moveTo>
                    <a:pt x="1329933" y="406400"/>
                  </a:moveTo>
                  <a:lnTo>
                    <a:pt x="923533" y="0"/>
                  </a:lnTo>
                  <a:lnTo>
                    <a:pt x="923533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923533" y="609600"/>
                  </a:lnTo>
                  <a:lnTo>
                    <a:pt x="923533" y="812800"/>
                  </a:lnTo>
                  <a:lnTo>
                    <a:pt x="1329933" y="406400"/>
                  </a:lnTo>
                  <a:close/>
                </a:path>
              </a:pathLst>
            </a:custGeom>
            <a:solidFill>
              <a:srgbClr val="3040FF"/>
            </a:solidFill>
            <a:ln>
              <a:noFill/>
            </a:ln>
          </p:spPr>
          <p:txBody>
            <a:bodyPr anchorCtr="0" anchor="t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97"/>
            <p:cNvSpPr txBox="1"/>
            <p:nvPr/>
          </p:nvSpPr>
          <p:spPr>
            <a:xfrm>
              <a:off x="0" y="146050"/>
              <a:ext cx="1228200" cy="46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206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2" name="Google Shape;722;p97"/>
          <p:cNvSpPr txBox="1"/>
          <p:nvPr/>
        </p:nvSpPr>
        <p:spPr>
          <a:xfrm>
            <a:off x="697650" y="1562325"/>
            <a:ext cx="7748700" cy="8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support entrepreneurs with the </a:t>
            </a:r>
            <a:r>
              <a:rPr b="1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expertise, resources and financing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need in transforming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97"/>
          <p:cNvSpPr txBox="1"/>
          <p:nvPr/>
        </p:nvSpPr>
        <p:spPr>
          <a:xfrm>
            <a:off x="1809681" y="3229327"/>
            <a:ext cx="1669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innovative ideas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97"/>
          <p:cNvSpPr txBox="1"/>
          <p:nvPr/>
        </p:nvSpPr>
        <p:spPr>
          <a:xfrm>
            <a:off x="5533119" y="3239270"/>
            <a:ext cx="1801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3040FF"/>
                </a:solidFill>
                <a:latin typeface="Arial"/>
                <a:ea typeface="Arial"/>
                <a:cs typeface="Arial"/>
                <a:sym typeface="Arial"/>
              </a:rPr>
              <a:t>sustainable companies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97"/>
          <p:cNvSpPr txBox="1"/>
          <p:nvPr/>
        </p:nvSpPr>
        <p:spPr>
          <a:xfrm>
            <a:off x="4112491" y="3190930"/>
            <a:ext cx="7158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6" name="Google Shape;726;p97"/>
          <p:cNvPicPr preferRelativeResize="0"/>
          <p:nvPr/>
        </p:nvPicPr>
        <p:blipFill rotWithShape="1">
          <a:blip r:embed="rId5">
            <a:alphaModFix/>
          </a:blip>
          <a:srcRect b="0" l="0" r="31912" t="0"/>
          <a:stretch/>
        </p:blipFill>
        <p:spPr>
          <a:xfrm>
            <a:off x="6137887" y="4326536"/>
            <a:ext cx="1507784" cy="6829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7" name="Google Shape;727;p97"/>
          <p:cNvGrpSpPr/>
          <p:nvPr/>
        </p:nvGrpSpPr>
        <p:grpSpPr>
          <a:xfrm>
            <a:off x="7848969" y="4287091"/>
            <a:ext cx="1208382" cy="798582"/>
            <a:chOff x="2035745" y="4803352"/>
            <a:chExt cx="1550400" cy="1033495"/>
          </a:xfrm>
        </p:grpSpPr>
        <p:pic>
          <p:nvPicPr>
            <p:cNvPr id="728" name="Google Shape;728;p9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33600" y="4953000"/>
              <a:ext cx="1143000" cy="8838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9" name="Google Shape;729;p97"/>
            <p:cNvSpPr txBox="1"/>
            <p:nvPr/>
          </p:nvSpPr>
          <p:spPr>
            <a:xfrm>
              <a:off x="2035745" y="4803352"/>
              <a:ext cx="1550400" cy="22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0000" lIns="36000" spcFirstLastPara="1" rIns="9000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0" i="0" lang="en" sz="500" u="none" cap="none" strike="noStrike">
                  <a:solidFill>
                    <a:srgbClr val="6E6E6E"/>
                  </a:solidFill>
                  <a:latin typeface="Verdana"/>
                  <a:ea typeface="Verdana"/>
                  <a:cs typeface="Verdana"/>
                  <a:sym typeface="Verdana"/>
                </a:rPr>
                <a:t>With the support of</a:t>
              </a:r>
              <a:endPara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30" name="Google Shape;730;p9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9050" y="297449"/>
            <a:ext cx="3187451" cy="105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F Deadline">
  <p:cSld name="CUSTOM_1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98"/>
          <p:cNvSpPr txBox="1"/>
          <p:nvPr/>
        </p:nvSpPr>
        <p:spPr>
          <a:xfrm>
            <a:off x="509775" y="852175"/>
            <a:ext cx="30600" cy="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733" name="Google Shape;733;p98"/>
          <p:cNvSpPr txBox="1"/>
          <p:nvPr>
            <p:ph type="title"/>
          </p:nvPr>
        </p:nvSpPr>
        <p:spPr>
          <a:xfrm>
            <a:off x="578275" y="859775"/>
            <a:ext cx="39792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4" name="Google Shape;734;p98"/>
          <p:cNvSpPr txBox="1"/>
          <p:nvPr>
            <p:ph idx="2" type="title"/>
          </p:nvPr>
        </p:nvSpPr>
        <p:spPr>
          <a:xfrm>
            <a:off x="578275" y="1787925"/>
            <a:ext cx="39261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735" name="Google Shape;735;p9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9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738" name="Google Shape;738;p9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739" name="Google Shape;739;p9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0" name="Google Shape;740;p9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1" name="Google Shape;741;p9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58.xml"/><Relationship Id="rId23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26" Type="http://schemas.openxmlformats.org/officeDocument/2006/relationships/slideLayout" Target="../slideLayouts/slideLayout60.xml"/><Relationship Id="rId25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1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29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45.xml"/><Relationship Id="rId33" Type="http://schemas.openxmlformats.org/officeDocument/2006/relationships/theme" Target="../theme/theme3.xml"/><Relationship Id="rId10" Type="http://schemas.openxmlformats.org/officeDocument/2006/relationships/slideLayout" Target="../slideLayouts/slideLayout44.xml"/><Relationship Id="rId32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2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86.xml"/><Relationship Id="rId22" Type="http://schemas.openxmlformats.org/officeDocument/2006/relationships/slideLayout" Target="../slideLayouts/slideLayout88.xml"/><Relationship Id="rId21" Type="http://schemas.openxmlformats.org/officeDocument/2006/relationships/slideLayout" Target="../slideLayouts/slideLayout87.xml"/><Relationship Id="rId24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89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26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4.xml"/><Relationship Id="rId27" Type="http://schemas.openxmlformats.org/officeDocument/2006/relationships/slideLayout" Target="../slideLayouts/slideLayout93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95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31" Type="http://schemas.openxmlformats.org/officeDocument/2006/relationships/theme" Target="../theme/theme4.xml"/><Relationship Id="rId30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265" name="Google Shape;265;p36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6" name="Google Shape;26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706" r:id="rId25"/>
    <p:sldLayoutId id="2147483707" r:id="rId26"/>
    <p:sldLayoutId id="2147483708" r:id="rId27"/>
    <p:sldLayoutId id="2147483709" r:id="rId28"/>
    <p:sldLayoutId id="2147483710" r:id="rId29"/>
    <p:sldLayoutId id="2147483711" r:id="rId30"/>
    <p:sldLayoutId id="2147483712" r:id="rId31"/>
    <p:sldLayoutId id="2147483713" r:id="rId3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6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514" name="Google Shape;514;p6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5" name="Google Shape;515;p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  <p:sldLayoutId id="2147483739" r:id="rId26"/>
    <p:sldLayoutId id="2147483740" r:id="rId27"/>
    <p:sldLayoutId id="2147483741" r:id="rId28"/>
    <p:sldLayoutId id="2147483742" r:id="rId29"/>
    <p:sldLayoutId id="2147483743" r:id="rId3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startupticker.ch/" TargetMode="External"/><Relationship Id="rId4" Type="http://schemas.openxmlformats.org/officeDocument/2006/relationships/hyperlink" Target="http://www.startup-accelerator.org/" TargetMode="External"/><Relationship Id="rId9" Type="http://schemas.openxmlformats.org/officeDocument/2006/relationships/image" Target="../media/image163.png"/><Relationship Id="rId5" Type="http://schemas.openxmlformats.org/officeDocument/2006/relationships/hyperlink" Target="https://innosuisse.venturelab.ch/" TargetMode="External"/><Relationship Id="rId6" Type="http://schemas.openxmlformats.org/officeDocument/2006/relationships/image" Target="../media/image147.png"/><Relationship Id="rId7" Type="http://schemas.openxmlformats.org/officeDocument/2006/relationships/image" Target="../media/image148.png"/><Relationship Id="rId8" Type="http://schemas.openxmlformats.org/officeDocument/2006/relationships/image" Target="../media/image152.png"/><Relationship Id="rId11" Type="http://schemas.openxmlformats.org/officeDocument/2006/relationships/image" Target="../media/image151.png"/><Relationship Id="rId10" Type="http://schemas.openxmlformats.org/officeDocument/2006/relationships/image" Target="../media/image154.png"/><Relationship Id="rId13" Type="http://schemas.openxmlformats.org/officeDocument/2006/relationships/image" Target="../media/image150.png"/><Relationship Id="rId12" Type="http://schemas.openxmlformats.org/officeDocument/2006/relationships/image" Target="../media/image15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8.png"/><Relationship Id="rId4" Type="http://schemas.openxmlformats.org/officeDocument/2006/relationships/image" Target="../media/image16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3.png"/><Relationship Id="rId4" Type="http://schemas.openxmlformats.org/officeDocument/2006/relationships/image" Target="../media/image16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1.png"/><Relationship Id="rId4" Type="http://schemas.openxmlformats.org/officeDocument/2006/relationships/image" Target="../media/image14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0.png"/><Relationship Id="rId4" Type="http://schemas.openxmlformats.org/officeDocument/2006/relationships/image" Target="../media/image144.png"/><Relationship Id="rId5" Type="http://schemas.openxmlformats.org/officeDocument/2006/relationships/image" Target="../media/image142.png"/><Relationship Id="rId6" Type="http://schemas.openxmlformats.org/officeDocument/2006/relationships/image" Target="../media/image14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1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10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8" name="Google Shape;848;p109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support programs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10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en"/>
              <a:t>FONGIT Innovation Fund (FIF)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5401"/>
              <a:buFont typeface="Arial"/>
              <a:buNone/>
            </a:pPr>
            <a:r>
              <a:rPr b="0" lang="en" sz="1522">
                <a:solidFill>
                  <a:srgbClr val="FFFFFF"/>
                </a:solidFill>
              </a:rPr>
              <a:t>For projects with an SDG impact</a:t>
            </a:r>
            <a:endParaRPr b="0" sz="322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4" name="Google Shape;854;p1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11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rPr lang="en"/>
              <a:t>Boost your entrepreneurial skills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860" name="Google Shape;860;p111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14"/>
              <a:buNone/>
            </a:pPr>
            <a:r>
              <a:rPr b="1" lang="en"/>
              <a:t>Newsletter </a:t>
            </a:r>
            <a:endParaRPr b="1"/>
          </a:p>
          <a:p>
            <a:pPr indent="-32470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Startupticker.ch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b="1" lang="en"/>
              <a:t>Blended learning </a:t>
            </a:r>
            <a:endParaRPr b="1"/>
          </a:p>
          <a:p>
            <a:pPr indent="-32470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startup-accelerator.org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b="1" lang="en"/>
              <a:t>Business concept course </a:t>
            </a:r>
            <a:endParaRPr b="1"/>
          </a:p>
          <a:p>
            <a:pPr indent="-32470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Innosuisse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b="1" lang="en"/>
              <a:t>Your university innovation center &amp; e-clubs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b="1" lang="en"/>
              <a:t>Events and networking</a:t>
            </a:r>
            <a:endParaRPr b="1"/>
          </a:p>
          <a:p>
            <a:pPr indent="-32470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Char char="●"/>
            </a:pPr>
            <a:r>
              <a:rPr lang="en"/>
              <a:t>Join us at FONGIT!</a:t>
            </a:r>
            <a:endParaRPr/>
          </a:p>
        </p:txBody>
      </p:sp>
      <p:pic>
        <p:nvPicPr>
          <p:cNvPr id="861" name="Google Shape;861;p1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29525" y="923638"/>
            <a:ext cx="2208350" cy="434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nosuisse - Schweizerische Agentur für Innovationsförderung " id="862" name="Google Shape;862;p1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88251" y="2922652"/>
            <a:ext cx="2741280" cy="686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1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03100" y="999851"/>
            <a:ext cx="1131741" cy="114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4" name="Google Shape;864;p11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941753" y="1402925"/>
            <a:ext cx="1131750" cy="113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11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887703" y="1395006"/>
            <a:ext cx="1131750" cy="113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6" name="Google Shape;866;p11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661726" y="3529026"/>
            <a:ext cx="1097651" cy="109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7" name="Google Shape;867;p11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849925" y="3511975"/>
            <a:ext cx="1131751" cy="113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111"/>
          <p:cNvPicPr preferRelativeResize="0"/>
          <p:nvPr/>
        </p:nvPicPr>
        <p:blipFill rotWithShape="1">
          <a:blip r:embed="rId13">
            <a:alphaModFix/>
          </a:blip>
          <a:srcRect b="11355" l="16816" r="12760" t="17272"/>
          <a:stretch/>
        </p:blipFill>
        <p:spPr>
          <a:xfrm>
            <a:off x="7034900" y="2827891"/>
            <a:ext cx="864725" cy="876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1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4" name="Google Shape;874;p112"/>
          <p:cNvSpPr txBox="1"/>
          <p:nvPr>
            <p:ph type="title"/>
          </p:nvPr>
        </p:nvSpPr>
        <p:spPr>
          <a:xfrm>
            <a:off x="730675" y="859775"/>
            <a:ext cx="5946600" cy="6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000"/>
              <a:t>EVENTS</a:t>
            </a:r>
            <a:endParaRPr sz="5000"/>
          </a:p>
        </p:txBody>
      </p:sp>
      <p:sp>
        <p:nvSpPr>
          <p:cNvPr id="875" name="Google Shape;875;p112"/>
          <p:cNvSpPr txBox="1"/>
          <p:nvPr>
            <p:ph idx="2" type="title"/>
          </p:nvPr>
        </p:nvSpPr>
        <p:spPr>
          <a:xfrm>
            <a:off x="730675" y="1590425"/>
            <a:ext cx="59466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000"/>
              <a:t>YOU WON’T WANT TO MISS</a:t>
            </a:r>
            <a:endParaRPr sz="5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" name="Google Shape;880;p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100" y="152400"/>
            <a:ext cx="7215380" cy="4669450"/>
          </a:xfrm>
          <a:prstGeom prst="rect">
            <a:avLst/>
          </a:prstGeom>
          <a:noFill/>
          <a:ln>
            <a:noFill/>
          </a:ln>
        </p:spPr>
      </p:pic>
      <p:sp>
        <p:nvSpPr>
          <p:cNvPr id="881" name="Google Shape;881;p1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2" name="Google Shape;882;p113" title="Screenshot 2025-06-11 at 16.24.4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0023" y="3329848"/>
            <a:ext cx="1018825" cy="98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1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8" name="Google Shape;888;p114" title="qr-code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9325" y="2669625"/>
            <a:ext cx="1528800" cy="1528800"/>
          </a:xfrm>
          <a:prstGeom prst="rect">
            <a:avLst/>
          </a:prstGeom>
          <a:noFill/>
          <a:ln>
            <a:noFill/>
          </a:ln>
          <a:effectLst>
            <a:outerShdw blurRad="414338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115"/>
          <p:cNvSpPr/>
          <p:nvPr/>
        </p:nvSpPr>
        <p:spPr>
          <a:xfrm>
            <a:off x="271475" y="4701800"/>
            <a:ext cx="408300" cy="30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4" name="Google Shape;894;p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1825" y="-62900"/>
            <a:ext cx="9255823" cy="5206401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p1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9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0" name="Google Shape;900;p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4200" y="25"/>
            <a:ext cx="9243827" cy="5199601"/>
          </a:xfrm>
          <a:prstGeom prst="rect">
            <a:avLst/>
          </a:prstGeom>
          <a:noFill/>
          <a:ln>
            <a:noFill/>
          </a:ln>
        </p:spPr>
      </p:pic>
      <p:sp>
        <p:nvSpPr>
          <p:cNvPr id="901" name="Google Shape;901;p1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102"/>
          <p:cNvSpPr txBox="1"/>
          <p:nvPr>
            <p:ph type="title"/>
          </p:nvPr>
        </p:nvSpPr>
        <p:spPr>
          <a:xfrm>
            <a:off x="304800" y="309350"/>
            <a:ext cx="8537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Arial"/>
              <a:buNone/>
            </a:pPr>
            <a:r>
              <a:rPr lang="en" sz="3000"/>
              <a:t>Success… avoiding mistakes</a:t>
            </a:r>
            <a:endParaRPr sz="3000"/>
          </a:p>
        </p:txBody>
      </p:sp>
      <p:pic>
        <p:nvPicPr>
          <p:cNvPr id="756" name="Google Shape;756;p102"/>
          <p:cNvPicPr preferRelativeResize="0"/>
          <p:nvPr/>
        </p:nvPicPr>
        <p:blipFill rotWithShape="1">
          <a:blip r:embed="rId3">
            <a:alphaModFix/>
          </a:blip>
          <a:srcRect b="1487" l="0" r="0" t="0"/>
          <a:stretch/>
        </p:blipFill>
        <p:spPr>
          <a:xfrm>
            <a:off x="4406475" y="1172019"/>
            <a:ext cx="3643850" cy="3073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102"/>
          <p:cNvPicPr preferRelativeResize="0"/>
          <p:nvPr/>
        </p:nvPicPr>
        <p:blipFill rotWithShape="1">
          <a:blip r:embed="rId4">
            <a:alphaModFix/>
          </a:blip>
          <a:srcRect b="22136" l="0" r="0" t="0"/>
          <a:stretch/>
        </p:blipFill>
        <p:spPr>
          <a:xfrm>
            <a:off x="1096975" y="1161918"/>
            <a:ext cx="3812814" cy="2995195"/>
          </a:xfrm>
          <a:prstGeom prst="rect">
            <a:avLst/>
          </a:prstGeom>
          <a:noFill/>
          <a:ln>
            <a:noFill/>
          </a:ln>
        </p:spPr>
      </p:pic>
      <p:sp>
        <p:nvSpPr>
          <p:cNvPr id="758" name="Google Shape;758;p102"/>
          <p:cNvSpPr txBox="1"/>
          <p:nvPr/>
        </p:nvSpPr>
        <p:spPr>
          <a:xfrm>
            <a:off x="1099778" y="1062112"/>
            <a:ext cx="3711600" cy="534600"/>
          </a:xfrm>
          <a:prstGeom prst="rect">
            <a:avLst/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20775" lIns="41575" spcFirstLastPara="1" rIns="41575" wrap="square" tIns="207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highlight>
                <a:srgbClr val="F7B5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highlight>
                <a:srgbClr val="F7B5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highlight>
                <a:srgbClr val="F7B5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highlight>
                <a:srgbClr val="F7B5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102"/>
          <p:cNvSpPr/>
          <p:nvPr/>
        </p:nvSpPr>
        <p:spPr>
          <a:xfrm>
            <a:off x="260275" y="4794225"/>
            <a:ext cx="417600" cy="22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102"/>
          <p:cNvSpPr/>
          <p:nvPr/>
        </p:nvSpPr>
        <p:spPr>
          <a:xfrm>
            <a:off x="8302325" y="4963550"/>
            <a:ext cx="417600" cy="18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102"/>
          <p:cNvSpPr/>
          <p:nvPr/>
        </p:nvSpPr>
        <p:spPr>
          <a:xfrm>
            <a:off x="5462225" y="4421075"/>
            <a:ext cx="2552100" cy="461700"/>
          </a:xfrm>
          <a:prstGeom prst="wedgeRectCallout">
            <a:avLst>
              <a:gd fmla="val -78901" name="adj1"/>
              <a:gd fmla="val -72764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102"/>
          <p:cNvSpPr txBox="1"/>
          <p:nvPr/>
        </p:nvSpPr>
        <p:spPr>
          <a:xfrm>
            <a:off x="5538575" y="4463375"/>
            <a:ext cx="2511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It’s rarely technical issues! 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03"/>
          <p:cNvSpPr txBox="1"/>
          <p:nvPr>
            <p:ph type="title"/>
          </p:nvPr>
        </p:nvSpPr>
        <p:spPr>
          <a:xfrm>
            <a:off x="304800" y="309350"/>
            <a:ext cx="8537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Arial"/>
              <a:buNone/>
            </a:pPr>
            <a:r>
              <a:rPr lang="en" sz="3000"/>
              <a:t>But where are </a:t>
            </a:r>
            <a:r>
              <a:rPr lang="en"/>
              <a:t>founders</a:t>
            </a:r>
            <a:r>
              <a:rPr lang="en" sz="3000"/>
              <a:t> focusing?</a:t>
            </a:r>
            <a:endParaRPr sz="3000"/>
          </a:p>
        </p:txBody>
      </p:sp>
      <p:sp>
        <p:nvSpPr>
          <p:cNvPr id="768" name="Google Shape;768;p103"/>
          <p:cNvSpPr/>
          <p:nvPr/>
        </p:nvSpPr>
        <p:spPr>
          <a:xfrm>
            <a:off x="260275" y="4794225"/>
            <a:ext cx="417600" cy="22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p103"/>
          <p:cNvSpPr/>
          <p:nvPr/>
        </p:nvSpPr>
        <p:spPr>
          <a:xfrm>
            <a:off x="8302325" y="4963550"/>
            <a:ext cx="417600" cy="18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aph with text and numbers&#10;&#10;AI-generated content may be incorrect." id="770" name="Google Shape;770;p103"/>
          <p:cNvPicPr preferRelativeResize="0"/>
          <p:nvPr/>
        </p:nvPicPr>
        <p:blipFill rotWithShape="1">
          <a:blip r:embed="rId3">
            <a:alphaModFix/>
          </a:blip>
          <a:srcRect b="0" l="19357" r="12312" t="28835"/>
          <a:stretch/>
        </p:blipFill>
        <p:spPr>
          <a:xfrm>
            <a:off x="424075" y="873350"/>
            <a:ext cx="5569163" cy="4150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1" name="Google Shape;771;p103"/>
          <p:cNvGrpSpPr/>
          <p:nvPr/>
        </p:nvGrpSpPr>
        <p:grpSpPr>
          <a:xfrm>
            <a:off x="5599683" y="4243715"/>
            <a:ext cx="3421650" cy="461700"/>
            <a:chOff x="5462225" y="4421075"/>
            <a:chExt cx="3421650" cy="461700"/>
          </a:xfrm>
        </p:grpSpPr>
        <p:sp>
          <p:nvSpPr>
            <p:cNvPr id="772" name="Google Shape;772;p103"/>
            <p:cNvSpPr/>
            <p:nvPr/>
          </p:nvSpPr>
          <p:spPr>
            <a:xfrm>
              <a:off x="5462225" y="4421075"/>
              <a:ext cx="3421500" cy="461700"/>
            </a:xfrm>
            <a:prstGeom prst="wedgeRectCallout">
              <a:avLst>
                <a:gd fmla="val -78901" name="adj1"/>
                <a:gd fmla="val -72764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103"/>
            <p:cNvSpPr txBox="1"/>
            <p:nvPr/>
          </p:nvSpPr>
          <p:spPr>
            <a:xfrm>
              <a:off x="5538575" y="4428206"/>
              <a:ext cx="33453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0" i="0" lang="en" sz="15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Coaching to address the key issues</a:t>
              </a:r>
              <a:endPara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4" name="Google Shape;774;p103"/>
          <p:cNvSpPr txBox="1"/>
          <p:nvPr/>
        </p:nvSpPr>
        <p:spPr>
          <a:xfrm>
            <a:off x="837480" y="2659464"/>
            <a:ext cx="4762200" cy="165000"/>
          </a:xfrm>
          <a:prstGeom prst="rect">
            <a:avLst/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20775" lIns="41575" spcFirstLastPara="1" rIns="41575" wrap="square" tIns="207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highlight>
                <a:srgbClr val="F7B5D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104"/>
          <p:cNvSpPr txBox="1"/>
          <p:nvPr>
            <p:ph type="title"/>
          </p:nvPr>
        </p:nvSpPr>
        <p:spPr>
          <a:xfrm>
            <a:off x="304800" y="309350"/>
            <a:ext cx="8537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Innovation Initiation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80" name="Google Shape;780;p104"/>
          <p:cNvPicPr preferRelativeResize="0"/>
          <p:nvPr/>
        </p:nvPicPr>
        <p:blipFill rotWithShape="1">
          <a:blip r:embed="rId3">
            <a:alphaModFix/>
          </a:blip>
          <a:srcRect b="0" l="15130" r="13328" t="9198"/>
          <a:stretch/>
        </p:blipFill>
        <p:spPr>
          <a:xfrm>
            <a:off x="6380553" y="880931"/>
            <a:ext cx="1553382" cy="11806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1" name="Google Shape;781;p104"/>
          <p:cNvGrpSpPr/>
          <p:nvPr/>
        </p:nvGrpSpPr>
        <p:grpSpPr>
          <a:xfrm>
            <a:off x="964983" y="3749263"/>
            <a:ext cx="7323792" cy="902880"/>
            <a:chOff x="1552196" y="4129590"/>
            <a:chExt cx="7547967" cy="949800"/>
          </a:xfrm>
        </p:grpSpPr>
        <p:sp>
          <p:nvSpPr>
            <p:cNvPr id="782" name="Google Shape;782;p104"/>
            <p:cNvSpPr/>
            <p:nvPr/>
          </p:nvSpPr>
          <p:spPr>
            <a:xfrm>
              <a:off x="1552196" y="4129590"/>
              <a:ext cx="6980100" cy="9498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21275" lIns="0" spcFirstLastPara="1" rIns="40925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04"/>
            <p:cNvSpPr txBox="1"/>
            <p:nvPr/>
          </p:nvSpPr>
          <p:spPr>
            <a:xfrm>
              <a:off x="6464063" y="4464139"/>
              <a:ext cx="2636100" cy="25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0775" lIns="41575" spcFirstLastPara="1" rIns="41575" wrap="square" tIns="207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Business de-risking</a:t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04"/>
            <p:cNvSpPr txBox="1"/>
            <p:nvPr/>
          </p:nvSpPr>
          <p:spPr>
            <a:xfrm>
              <a:off x="4302641" y="4442254"/>
              <a:ext cx="2549100" cy="25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0775" lIns="41575" spcFirstLastPara="1" rIns="41575" wrap="square" tIns="207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" sz="13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Product-market fit</a:t>
              </a:r>
              <a:endParaRPr b="0" i="0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85" name="Google Shape;785;p1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3586" y="1027284"/>
            <a:ext cx="1610050" cy="7582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6" name="Google Shape;786;p104"/>
          <p:cNvCxnSpPr/>
          <p:nvPr/>
        </p:nvCxnSpPr>
        <p:spPr>
          <a:xfrm>
            <a:off x="1426339" y="2482584"/>
            <a:ext cx="0" cy="5823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87" name="Google Shape;787;p104"/>
          <p:cNvCxnSpPr/>
          <p:nvPr/>
        </p:nvCxnSpPr>
        <p:spPr>
          <a:xfrm flipH="1">
            <a:off x="5025596" y="2489516"/>
            <a:ext cx="1500" cy="5823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88" name="Google Shape;788;p104"/>
          <p:cNvCxnSpPr/>
          <p:nvPr/>
        </p:nvCxnSpPr>
        <p:spPr>
          <a:xfrm>
            <a:off x="2458079" y="2482584"/>
            <a:ext cx="0" cy="5823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89" name="Google Shape;789;p104"/>
          <p:cNvSpPr txBox="1"/>
          <p:nvPr/>
        </p:nvSpPr>
        <p:spPr>
          <a:xfrm>
            <a:off x="2086432" y="2135152"/>
            <a:ext cx="7431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Executive Pitch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104"/>
          <p:cNvSpPr txBox="1"/>
          <p:nvPr/>
        </p:nvSpPr>
        <p:spPr>
          <a:xfrm>
            <a:off x="677884" y="2121938"/>
            <a:ext cx="1463700" cy="5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Value Proposition Canvas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104"/>
          <p:cNvSpPr txBox="1"/>
          <p:nvPr/>
        </p:nvSpPr>
        <p:spPr>
          <a:xfrm>
            <a:off x="2908598" y="1973700"/>
            <a:ext cx="924000" cy="5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Minimum Viable 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Presentation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104"/>
          <p:cNvSpPr txBox="1"/>
          <p:nvPr/>
        </p:nvSpPr>
        <p:spPr>
          <a:xfrm>
            <a:off x="4545641" y="2153541"/>
            <a:ext cx="9594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baseline="3000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Full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Pitch Deck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104"/>
          <p:cNvSpPr txBox="1"/>
          <p:nvPr/>
        </p:nvSpPr>
        <p:spPr>
          <a:xfrm>
            <a:off x="5396227" y="2499386"/>
            <a:ext cx="8340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p104"/>
          <p:cNvSpPr txBox="1"/>
          <p:nvPr/>
        </p:nvSpPr>
        <p:spPr>
          <a:xfrm>
            <a:off x="3689578" y="2687409"/>
            <a:ext cx="7698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3 months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5" name="Google Shape;795;p104"/>
          <p:cNvCxnSpPr/>
          <p:nvPr/>
        </p:nvCxnSpPr>
        <p:spPr>
          <a:xfrm>
            <a:off x="4033547" y="3071732"/>
            <a:ext cx="0" cy="2565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96" name="Google Shape;796;p104"/>
          <p:cNvSpPr txBox="1"/>
          <p:nvPr/>
        </p:nvSpPr>
        <p:spPr>
          <a:xfrm>
            <a:off x="1793389" y="3181532"/>
            <a:ext cx="14331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25+ stakeholder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feedback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7" name="Google Shape;797;p104"/>
          <p:cNvCxnSpPr/>
          <p:nvPr/>
        </p:nvCxnSpPr>
        <p:spPr>
          <a:xfrm>
            <a:off x="1025688" y="3080624"/>
            <a:ext cx="6488100" cy="0"/>
          </a:xfrm>
          <a:prstGeom prst="straightConnector1">
            <a:avLst/>
          </a:prstGeom>
          <a:solidFill>
            <a:schemeClr val="accent1"/>
          </a:solidFill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98" name="Google Shape;798;p104"/>
          <p:cNvSpPr txBox="1"/>
          <p:nvPr/>
        </p:nvSpPr>
        <p:spPr>
          <a:xfrm>
            <a:off x="3400993" y="3338496"/>
            <a:ext cx="12822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 of 1st cycle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MVPitch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104"/>
          <p:cNvSpPr txBox="1"/>
          <p:nvPr/>
        </p:nvSpPr>
        <p:spPr>
          <a:xfrm>
            <a:off x="6219806" y="2746677"/>
            <a:ext cx="932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6+ months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0" name="Google Shape;800;p104"/>
          <p:cNvCxnSpPr/>
          <p:nvPr/>
        </p:nvCxnSpPr>
        <p:spPr>
          <a:xfrm>
            <a:off x="6676355" y="3080624"/>
            <a:ext cx="0" cy="2565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801" name="Google Shape;801;p104"/>
          <p:cNvSpPr txBox="1"/>
          <p:nvPr/>
        </p:nvSpPr>
        <p:spPr>
          <a:xfrm>
            <a:off x="6056108" y="3326288"/>
            <a:ext cx="12822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 of 2</a:t>
            </a:r>
            <a:r>
              <a:rPr b="0" baseline="3000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cycle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 pitch deck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2" name="Google Shape;802;p104"/>
          <p:cNvSpPr/>
          <p:nvPr/>
        </p:nvSpPr>
        <p:spPr>
          <a:xfrm>
            <a:off x="7036580" y="2656268"/>
            <a:ext cx="1288500" cy="37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21275" lIns="0" spcFirstLastPara="1" rIns="40925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Startup support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3" name="Google Shape;803;p104"/>
          <p:cNvCxnSpPr/>
          <p:nvPr/>
        </p:nvCxnSpPr>
        <p:spPr>
          <a:xfrm>
            <a:off x="3373300" y="2447928"/>
            <a:ext cx="0" cy="62370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804" name="Google Shape;804;p104"/>
          <p:cNvSpPr txBox="1"/>
          <p:nvPr/>
        </p:nvSpPr>
        <p:spPr>
          <a:xfrm>
            <a:off x="4857683" y="3181532"/>
            <a:ext cx="14331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25+ stakeholder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303FFF"/>
                </a:solidFill>
                <a:latin typeface="Arial"/>
                <a:ea typeface="Arial"/>
                <a:cs typeface="Arial"/>
                <a:sym typeface="Arial"/>
              </a:rPr>
              <a:t>feedback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5" name="Google Shape;805;p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05152" y="967835"/>
            <a:ext cx="1080931" cy="1027771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Google Shape;806;p104"/>
          <p:cNvSpPr/>
          <p:nvPr/>
        </p:nvSpPr>
        <p:spPr>
          <a:xfrm>
            <a:off x="260275" y="4794225"/>
            <a:ext cx="417600" cy="22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7" name="Google Shape;807;p104"/>
          <p:cNvPicPr preferRelativeResize="0"/>
          <p:nvPr/>
        </p:nvPicPr>
        <p:blipFill rotWithShape="1">
          <a:blip r:embed="rId6">
            <a:alphaModFix/>
          </a:blip>
          <a:srcRect b="6270" l="0" r="0" t="0"/>
          <a:stretch/>
        </p:blipFill>
        <p:spPr>
          <a:xfrm>
            <a:off x="2849024" y="1010704"/>
            <a:ext cx="1610048" cy="836770"/>
          </a:xfrm>
          <a:prstGeom prst="rect">
            <a:avLst/>
          </a:prstGeom>
          <a:noFill/>
          <a:ln>
            <a:noFill/>
          </a:ln>
        </p:spPr>
      </p:pic>
      <p:sp>
        <p:nvSpPr>
          <p:cNvPr id="808" name="Google Shape;808;p104"/>
          <p:cNvSpPr txBox="1"/>
          <p:nvPr/>
        </p:nvSpPr>
        <p:spPr>
          <a:xfrm>
            <a:off x="1228565" y="4072208"/>
            <a:ext cx="24735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20775" lIns="41575" spcFirstLastPara="1" rIns="41575" wrap="square" tIns="207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Problem-solution fit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105"/>
          <p:cNvSpPr/>
          <p:nvPr/>
        </p:nvSpPr>
        <p:spPr>
          <a:xfrm>
            <a:off x="-40625" y="-24375"/>
            <a:ext cx="9238800" cy="1188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105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Our impact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815" name="Google Shape;815;p10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0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World-class innovators</a:t>
            </a:r>
            <a:endParaRPr/>
          </a:p>
        </p:txBody>
      </p:sp>
      <p:sp>
        <p:nvSpPr>
          <p:cNvPr id="821" name="Google Shape;821;p10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107"/>
          <p:cNvSpPr/>
          <p:nvPr/>
        </p:nvSpPr>
        <p:spPr>
          <a:xfrm>
            <a:off x="7169875" y="897975"/>
            <a:ext cx="767700" cy="788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10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World-class innovators</a:t>
            </a:r>
            <a:endParaRPr/>
          </a:p>
        </p:txBody>
      </p:sp>
      <p:sp>
        <p:nvSpPr>
          <p:cNvPr id="828" name="Google Shape;828;p1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9" name="Google Shape;829;p107"/>
          <p:cNvSpPr/>
          <p:nvPr/>
        </p:nvSpPr>
        <p:spPr>
          <a:xfrm>
            <a:off x="6342075" y="2632150"/>
            <a:ext cx="14721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107"/>
          <p:cNvSpPr/>
          <p:nvPr/>
        </p:nvSpPr>
        <p:spPr>
          <a:xfrm>
            <a:off x="6220300" y="3792150"/>
            <a:ext cx="15939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107"/>
          <p:cNvSpPr/>
          <p:nvPr/>
        </p:nvSpPr>
        <p:spPr>
          <a:xfrm>
            <a:off x="649125" y="3307075"/>
            <a:ext cx="15939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107"/>
          <p:cNvSpPr/>
          <p:nvPr/>
        </p:nvSpPr>
        <p:spPr>
          <a:xfrm>
            <a:off x="649125" y="2866675"/>
            <a:ext cx="12564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107"/>
          <p:cNvSpPr/>
          <p:nvPr/>
        </p:nvSpPr>
        <p:spPr>
          <a:xfrm>
            <a:off x="1934600" y="2806600"/>
            <a:ext cx="14103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107"/>
          <p:cNvSpPr/>
          <p:nvPr/>
        </p:nvSpPr>
        <p:spPr>
          <a:xfrm>
            <a:off x="4863100" y="3473075"/>
            <a:ext cx="14103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107"/>
          <p:cNvSpPr/>
          <p:nvPr/>
        </p:nvSpPr>
        <p:spPr>
          <a:xfrm>
            <a:off x="4810000" y="2542450"/>
            <a:ext cx="14721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107"/>
          <p:cNvSpPr/>
          <p:nvPr/>
        </p:nvSpPr>
        <p:spPr>
          <a:xfrm>
            <a:off x="3452800" y="1742050"/>
            <a:ext cx="1410300" cy="44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7" name="Google Shape;837;p107"/>
          <p:cNvSpPr txBox="1"/>
          <p:nvPr/>
        </p:nvSpPr>
        <p:spPr>
          <a:xfrm>
            <a:off x="5922350" y="429500"/>
            <a:ext cx="3158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b="1" lang="en" sz="2100">
                <a:solidFill>
                  <a:schemeClr val="dk1"/>
                </a:solidFill>
              </a:rPr>
              <a:t>Physicist founders</a:t>
            </a:r>
            <a:endParaRPr b="1" sz="5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0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sz="100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NGIT New Oct 2024 updated">
  <a:themeElements>
    <a:clrScheme name="Beach Day">
      <a:dk1>
        <a:srgbClr val="3040FF"/>
      </a:dk1>
      <a:lt1>
        <a:srgbClr val="FFFFFF"/>
      </a:lt1>
      <a:dk2>
        <a:srgbClr val="000000"/>
      </a:dk2>
      <a:lt2>
        <a:srgbClr val="FDE962"/>
      </a:lt2>
      <a:accent1>
        <a:srgbClr val="FDB0D6"/>
      </a:accent1>
      <a:accent2>
        <a:srgbClr val="3040FF"/>
      </a:accent2>
      <a:accent3>
        <a:srgbClr val="000000"/>
      </a:accent3>
      <a:accent4>
        <a:srgbClr val="FFFFFF"/>
      </a:accent4>
      <a:accent5>
        <a:srgbClr val="FDE962"/>
      </a:accent5>
      <a:accent6>
        <a:srgbClr val="FDB0D6"/>
      </a:accent6>
      <a:hlink>
        <a:srgbClr val="3040FF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ONGIT New Oct 2024 updated">
  <a:themeElements>
    <a:clrScheme name="Beach Day">
      <a:dk1>
        <a:srgbClr val="3040FF"/>
      </a:dk1>
      <a:lt1>
        <a:srgbClr val="FFFFFF"/>
      </a:lt1>
      <a:dk2>
        <a:srgbClr val="000000"/>
      </a:dk2>
      <a:lt2>
        <a:srgbClr val="FDE962"/>
      </a:lt2>
      <a:accent1>
        <a:srgbClr val="FDB0D6"/>
      </a:accent1>
      <a:accent2>
        <a:srgbClr val="3040FF"/>
      </a:accent2>
      <a:accent3>
        <a:srgbClr val="000000"/>
      </a:accent3>
      <a:accent4>
        <a:srgbClr val="FFFFFF"/>
      </a:accent4>
      <a:accent5>
        <a:srgbClr val="FDE962"/>
      </a:accent5>
      <a:accent6>
        <a:srgbClr val="FDB0D6"/>
      </a:accent6>
      <a:hlink>
        <a:srgbClr val="3040FF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FONGIT New Oct 2024 updated">
  <a:themeElements>
    <a:clrScheme name="Beach Day">
      <a:dk1>
        <a:srgbClr val="3040FF"/>
      </a:dk1>
      <a:lt1>
        <a:srgbClr val="FFFFFF"/>
      </a:lt1>
      <a:dk2>
        <a:srgbClr val="000000"/>
      </a:dk2>
      <a:lt2>
        <a:srgbClr val="FDE962"/>
      </a:lt2>
      <a:accent1>
        <a:srgbClr val="FDB0D6"/>
      </a:accent1>
      <a:accent2>
        <a:srgbClr val="3040FF"/>
      </a:accent2>
      <a:accent3>
        <a:srgbClr val="000000"/>
      </a:accent3>
      <a:accent4>
        <a:srgbClr val="FFFFFF"/>
      </a:accent4>
      <a:accent5>
        <a:srgbClr val="FDE962"/>
      </a:accent5>
      <a:accent6>
        <a:srgbClr val="FDB0D6"/>
      </a:accent6>
      <a:hlink>
        <a:srgbClr val="3040FF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